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314" r:id="rId5"/>
    <p:sldId id="257" r:id="rId6"/>
    <p:sldId id="287" r:id="rId7"/>
    <p:sldId id="261" r:id="rId8"/>
    <p:sldId id="288" r:id="rId9"/>
    <p:sldId id="297" r:id="rId10"/>
    <p:sldId id="310" r:id="rId11"/>
    <p:sldId id="304" r:id="rId12"/>
    <p:sldId id="298" r:id="rId13"/>
    <p:sldId id="299" r:id="rId14"/>
    <p:sldId id="305" r:id="rId15"/>
    <p:sldId id="306" r:id="rId16"/>
    <p:sldId id="307" r:id="rId17"/>
    <p:sldId id="311" r:id="rId18"/>
    <p:sldId id="300" r:id="rId19"/>
    <p:sldId id="301" r:id="rId20"/>
    <p:sldId id="313" r:id="rId21"/>
    <p:sldId id="303" r:id="rId22"/>
    <p:sldId id="312" r:id="rId23"/>
    <p:sldId id="302" r:id="rId24"/>
    <p:sldId id="309" r:id="rId25"/>
    <p:sldId id="308" r:id="rId26"/>
    <p:sldId id="284" r:id="rId27"/>
    <p:sldId id="286" r:id="rId28"/>
    <p:sldId id="285" r:id="rId29"/>
  </p:sldIdLst>
  <p:sldSz cx="9144000" cy="6858000" type="screen4x3"/>
  <p:notesSz cx="7010400" cy="9296400"/>
  <p:custDataLst>
    <p:tags r:id="rId3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632523"/>
    <a:srgbClr val="FF0000"/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95" autoAdjust="0"/>
    <p:restoredTop sz="86380" autoAdjust="0"/>
  </p:normalViewPr>
  <p:slideViewPr>
    <p:cSldViewPr>
      <p:cViewPr varScale="1">
        <p:scale>
          <a:sx n="69" d="100"/>
          <a:sy n="69" d="100"/>
        </p:scale>
        <p:origin x="143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918" y="6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1D82A6C-5E45-440A-848B-385F9B021757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C396AA30-C87D-44F5-8853-31052696BF02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9207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351EDB-42BB-40CD-A353-141F4426B1CD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4EECE6F-4649-4A27-AC66-9472E8E800EB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9525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7F3D3F-1138-4FE2-98A5-3D3A0DA5FA9E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044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89E7A8-59B6-401D-84AD-0AD64D699D11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5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119B34-9C86-466C-9A2D-ECFA82E21035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221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D3418E-483D-49B6-8951-270B11380869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1447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9384A-1027-44B6-B95D-609925745FA6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449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9F499F-0F01-49B6-8AE8-784C1B87CFBF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566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EDBE9A-73A9-45CD-8360-3BE9CD62148C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5330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indent="-57150" eaLnBrk="1" hangingPunct="1"/>
            <a:endParaRPr lang="en-US" dirty="0">
              <a:cs typeface="Arial" charset="0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>
              <a:defRPr/>
            </a:pPr>
            <a:fld id="{99D91907-8836-4AF4-8359-D97EDA077A30}" type="slidenum">
              <a:rPr lang="en-US" sz="1200">
                <a:ea typeface="ＭＳ Ｐゴシック" pitchFamily="34" charset="-128"/>
                <a:cs typeface="+mn-cs"/>
              </a:rPr>
              <a:pPr algn="r" defTabSz="931863">
                <a:defRPr/>
              </a:pPr>
              <a:t>17</a:t>
            </a:fld>
            <a:endParaRPr lang="es-ES" sz="1200" dirty="0"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5179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1AB860-CA4F-4651-8529-2178C6BD8F3E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611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D021A0-6C7D-4A88-8E3F-2BBCCAF4C3AC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9767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591539-24C8-4956-B673-B60F7A05F9DE}" type="slidenum">
              <a:rPr lang="en-US" smtClean="0"/>
              <a:pPr>
                <a:defRPr/>
              </a:pPr>
              <a:t>20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950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9DAC18-F19B-45A5-8677-8E44877A0CD0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1503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6C55E7-04F0-4C21-A9C8-55031761E5A2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4525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BAEC0F-C79D-4EA5-932E-CEC7D64D9BEE}" type="slidenum">
              <a:rPr lang="en-US" smtClean="0"/>
              <a:pPr>
                <a:defRPr/>
              </a:pPr>
              <a:t>22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265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B15F00-348B-4BBB-A89B-C4323B0B4EF1}" type="slidenum">
              <a:rPr lang="en-US" smtClean="0"/>
              <a:pPr>
                <a:defRPr/>
              </a:pPr>
              <a:t>23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9529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E14F8F-7CBE-472A-8D17-3E1152486D65}" type="slidenum">
              <a:rPr lang="en-US" smtClean="0">
                <a:ea typeface="ＭＳ Ｐゴシック"/>
                <a:cs typeface="ＭＳ Ｐゴシック"/>
              </a:rPr>
              <a:pPr/>
              <a:t>24</a:t>
            </a:fld>
            <a:endParaRPr lang="es-E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683746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489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943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DEC438-AE1B-4A4D-800C-3795760285E0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915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536C95-E33D-4F5B-9AEA-60345CF540E6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99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CFD55D-2220-4E3E-989C-C058D7ACAB1B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662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69578F-16C6-43B7-BF77-C66FC6731232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073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FC0794-3FE9-47C1-B9D5-013347BCE3D0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32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E16B37-B7B2-442E-A237-7E34DF35E767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407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FC4271D2-1A44-1D7A-A0E2-1E38ACD16CE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099" y="1082886"/>
            <a:ext cx="4480072" cy="195458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4400" b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6624" cy="923971"/>
          </a:xfrm>
          <a:solidFill>
            <a:srgbClr val="223F6B"/>
          </a:solidFill>
        </p:spPr>
        <p:txBody>
          <a:bodyPr lIns="274320" tIns="91440" anchor="t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0A5A0-52C0-10C2-349B-FE36DDAFB6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-310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5309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568"/>
          <a:stretch/>
        </p:blipFill>
        <p:spPr bwMode="auto">
          <a:xfrm>
            <a:off x="-19050" y="1"/>
            <a:ext cx="916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00115-1F5A-4791-9A86-2E76A2E31D93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651D6-7123-4AEF-8A86-543088C1A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object 7"/>
          <p:cNvSpPr/>
          <p:nvPr userDrawn="1"/>
        </p:nvSpPr>
        <p:spPr>
          <a:xfrm>
            <a:off x="1449012" y="5003572"/>
            <a:ext cx="2503672" cy="687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59"/>
          <a:stretch/>
        </p:blipFill>
        <p:spPr bwMode="auto">
          <a:xfrm>
            <a:off x="-19050" y="6248400"/>
            <a:ext cx="9163050" cy="62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k object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TextBox 4"/>
          <p:cNvSpPr txBox="1"/>
          <p:nvPr userDrawn="1"/>
        </p:nvSpPr>
        <p:spPr>
          <a:xfrm>
            <a:off x="5867400" y="6400800"/>
            <a:ext cx="2590800" cy="415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132F5A"/>
                </a:solidFill>
                <a:latin typeface="Helvetica Neue"/>
              </a:rPr>
              <a:t>VENTA DEL NEGOCIO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132F5A"/>
                </a:solidFill>
                <a:latin typeface="Helvetica Neue"/>
              </a:rPr>
              <a:t>Y PLANIFICACIÓN  DE LA SUCESIÓN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DE9750C7-476E-479C-92F8-F9E765C6BB2E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132F5A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46FC5-6689-4C27-9A10-0ABE286DEC99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B7CADD3F-F2C8-4CF4-AEC8-8EB0E39000D6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457AF778-D588-4044-AD34-BC8D6CC550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0" i="0" u="none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3D6A9-E4A2-5BC7-F894-FCF7A78EBE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Venta del negocio y planificación de la sucesión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BE8CF-8563-F976-5668-D0CE39FD8A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para </a:t>
            </a:r>
            <a:r>
              <a:rPr lang="en-US" dirty="0" err="1"/>
              <a:t>pequeños</a:t>
            </a:r>
            <a:r>
              <a:rPr lang="en-US" dirty="0"/>
              <a:t> </a:t>
            </a:r>
            <a:r>
              <a:rPr lang="en-US" dirty="0" err="1"/>
              <a:t>negocios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E67EEB-4731-EE9F-E78A-8C9AAB3781F4}"/>
              </a:ext>
            </a:extLst>
          </p:cNvPr>
          <p:cNvSpPr/>
          <p:nvPr/>
        </p:nvSpPr>
        <p:spPr>
          <a:xfrm>
            <a:off x="6838212" y="6477000"/>
            <a:ext cx="15792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rgbClr val="132F5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100" b="1" dirty="0">
                <a:solidFill>
                  <a:srgbClr val="132F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100" dirty="0">
              <a:solidFill>
                <a:srgbClr val="132F5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6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Determinación del precio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5105399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Valoración del flujo de ingresos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Ganancia neta a lo largo del tiempo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Valoración de los activos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Efectivo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Cuentas por cobrar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Inventario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Equipos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Bienes inmuebles</a:t>
            </a:r>
          </a:p>
        </p:txBody>
      </p:sp>
      <p:pic>
        <p:nvPicPr>
          <p:cNvPr id="24577" name="Picture 2" descr="Bloques rectangulares de colores de diferentes alturas, de pie en una fila, sobre dos hojas de cálcul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4250" r="90750">
                        <a14:foregroundMark x1="67500" y1="37667" x2="85000" y2="41667"/>
                        <a14:foregroundMark x1="85000" y1="41667" x2="84500" y2="56333"/>
                        <a14:foregroundMark x1="84500" y1="56333" x2="67250" y2="38333"/>
                        <a14:foregroundMark x1="88000" y1="42333" x2="90750" y2="56000"/>
                        <a14:foregroundMark x1="90750" y1="56000" x2="83500" y2="67667"/>
                        <a14:foregroundMark x1="83500" y1="67667" x2="49750" y2="78333"/>
                        <a14:foregroundMark x1="49750" y1="78333" x2="40750" y2="70333"/>
                        <a14:foregroundMark x1="40750" y1="70333" x2="34000" y2="59667"/>
                        <a14:foregroundMark x1="34000" y1="59667" x2="31500" y2="59667"/>
                        <a14:foregroundMark x1="31750" y1="59667" x2="39500" y2="66333"/>
                        <a14:foregroundMark x1="34000" y1="46333" x2="18500" y2="71333"/>
                        <a14:foregroundMark x1="18500" y1="71333" x2="19250" y2="70333"/>
                        <a14:foregroundMark x1="24500" y1="60333" x2="4250" y2="52333"/>
                        <a14:foregroundMark x1="9250" y1="55667" x2="7750" y2="54000"/>
                        <a14:foregroundMark x1="45000" y1="28667" x2="17500" y2="29333"/>
                        <a14:foregroundMark x1="17500" y1="29333" x2="8250" y2="41000"/>
                        <a14:foregroundMark x1="8250" y1="41000" x2="4500" y2="53000"/>
                        <a14:foregroundMark x1="4250" y1="53333" x2="8250" y2="5533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Cómo prepararse para la venta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Resolver problemas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Demostrar que existe la posibilidad de que se salden las cuentas por cobrar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Preparar los estados financieros 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Ofrecer un plan de negocios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Asegurar las relaciones de negocios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Vender el inventario viejo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Asegurarse de que los equipos de oficina funcionen correctamente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Determinar la propia compensación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Búsqueda de posibles compradores 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Empleados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Clientes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Dueños de negocios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Competidores</a:t>
            </a:r>
          </a:p>
        </p:txBody>
      </p:sp>
      <p:pic>
        <p:nvPicPr>
          <p:cNvPr id="3074" name="Picture 2" descr="Dos hombres dándose la mano frente a una mujer sentada entre ell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737" y="1447800"/>
            <a:ext cx="2637088" cy="349567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Negociación del acuerdo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Cualificaciones del comprador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Pago total o pago en cuotas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Cláusulas de no competencia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Asistencia para la gestión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Depósito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Garantía</a:t>
            </a:r>
          </a:p>
        </p:txBody>
      </p:sp>
      <p:pic>
        <p:nvPicPr>
          <p:cNvPr id="2050" name="Picture 2" descr="Apretón de man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752892"/>
            <a:ext cx="2971800" cy="197150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Tema para debate n.º 2: retos de la venta del negocio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b="0" noProof="0" dirty="0">
              <a:ea typeface="Geneva"/>
              <a:cs typeface="Arial" charset="0"/>
            </a:endParaRPr>
          </a:p>
          <a:p>
            <a:pPr marL="1314450" lvl="3" indent="0" eaLnBrk="1" hangingPunct="1">
              <a:buFont typeface="Arial" charset="0"/>
              <a:buNone/>
            </a:pPr>
            <a:r>
              <a:rPr lang="es-ES" b="0" noProof="0" dirty="0"/>
              <a:t>¿Cuáles son algunos de los retos que presenta la venta del negocio?</a:t>
            </a:r>
            <a:endParaRPr lang="es-ES" b="0" noProof="0" dirty="0">
              <a:cs typeface="Arial" charset="0"/>
            </a:endParaRPr>
          </a:p>
        </p:txBody>
      </p:sp>
      <p:pic>
        <p:nvPicPr>
          <p:cNvPr id="32771" name="Picture 4" descr="Detalle de punta de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Cierre del negocio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s-ES" noProof="0" dirty="0"/>
              <a:t>Pasos para el cierre del negocio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Sigan las instrucciones de sus documentos fundacionales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Vendan los activos del negocio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Cancelen los permisos, las licencias y los contratos de alquiler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Respeten las leyes federales relativas al impuesto sobre ingresos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Resuelvan problemas pendientes con clientes, acreedores y proveedores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Conserven registros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Soliciten asesoramiento profesional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Planificación sucesoria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s-ES" noProof="0" dirty="0"/>
              <a:t>Tener un plan para que otra persona reciba la titularidad del negocio o el derecho de operarlo una vez que ustedes se jubilen.</a:t>
            </a:r>
          </a:p>
        </p:txBody>
      </p:sp>
      <p:pic>
        <p:nvPicPr>
          <p:cNvPr id="4098" name="Picture 2" descr="Caricatura que muestra a un hombre de cabello gris corriendo y sosteniendo una antorcha mientras señala a un hombre de cabello castañ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514600"/>
            <a:ext cx="5314950" cy="336470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 anchor="t"/>
          <a:lstStyle/>
          <a:p>
            <a:pPr algn="l" eaLnBrk="1" hangingPunct="1"/>
            <a:r>
              <a:rPr lang="es-ES" sz="3600" b="1" noProof="0" dirty="0">
                <a:latin typeface="Helvetica Neue"/>
              </a:rPr>
              <a:t>Tema para debate n.º 3: beneficios de elegir un sucesor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Arial" charset="0"/>
              <a:buNone/>
            </a:pPr>
            <a:endParaRPr lang="es-ES" sz="3000" noProof="0" dirty="0">
              <a:solidFill>
                <a:srgbClr val="132F5A"/>
              </a:solidFill>
              <a:latin typeface="Helvetica Neue"/>
              <a:ea typeface="Geneva"/>
              <a:cs typeface="Arial" charset="0"/>
            </a:endParaRPr>
          </a:p>
          <a:p>
            <a:pPr marL="1314450" lvl="3" indent="0" eaLnBrk="1" hangingPunct="1">
              <a:buFont typeface="Arial" charset="0"/>
              <a:buNone/>
            </a:pPr>
            <a:r>
              <a:rPr lang="es-ES" sz="2800" b="0" noProof="0" dirty="0">
                <a:solidFill>
                  <a:srgbClr val="002060"/>
                </a:solidFill>
                <a:latin typeface="Helvetica Neue"/>
              </a:rPr>
              <a:t>¿Cuál es el motivo más importante para elegir un sucesor?</a:t>
            </a:r>
            <a:endParaRPr lang="es-ES" sz="2800" b="0" noProof="0" dirty="0">
              <a:solidFill>
                <a:srgbClr val="002060"/>
              </a:solidFill>
              <a:latin typeface="Helvetica Neue"/>
              <a:cs typeface="Arial" charset="0"/>
            </a:endParaRPr>
          </a:p>
        </p:txBody>
      </p:sp>
      <p:pic>
        <p:nvPicPr>
          <p:cNvPr id="58372" name="Picture 4" descr="Detalle de punta de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Asuntos a considerarse en la planificación sucesoria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57912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Comenzar con tiempo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Identificar sucesores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Capacitar a los sucesores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Planificar las obligaciones impositivas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Recibir asesoramiento legal</a:t>
            </a:r>
          </a:p>
        </p:txBody>
      </p:sp>
      <p:pic>
        <p:nvPicPr>
          <p:cNvPr id="2" name="Picture 1" descr="Caballete de madera con un letrero negro que dice &quot;planifique con anticipación&quot; en letras blancas en negrita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2" t="12440" r="12440" b="12440"/>
          <a:stretch/>
        </p:blipFill>
        <p:spPr>
          <a:xfrm>
            <a:off x="5791200" y="1828800"/>
            <a:ext cx="3251845" cy="337691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381000" y="2971800"/>
            <a:ext cx="8763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5400" dirty="0"/>
              <a:t>Planificación de la jubilación</a:t>
            </a:r>
            <a:endParaRPr lang="es-ES" sz="5400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La bienvenida</a:t>
            </a:r>
          </a:p>
        </p:txBody>
      </p:sp>
      <p:pic>
        <p:nvPicPr>
          <p:cNvPr id="8195" name="Picture 1" descr="Apretón de man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962400" y="1295400"/>
            <a:ext cx="4343400" cy="32766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Agenda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Presentaciones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sz="3500" noProof="0" dirty="0"/>
              <a:t>Beneficios de los planes de jubilación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Las contribuciones de los empleadores son deducibles a efectos fiscales.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Los activos de los planes se acumulan sin pagar impuestos.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Pueden elegirse opciones de planes flexibles.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Los planes de jubilación pueden atraer y retener empleados más eficientes, lo que reduce los costos de capacitación de empleados nuevos.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Beneficios para los empleados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Se reducen los ingresos imponibles actuales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No se gravan impuestos hasta que se distribuyan las ganancias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Las contribuciones son fáciles de hacer gracias a las deducciones de la nómina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Se genera un interés compuesto con el paso del tiempo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Los activos para la jubilación pueden transferirse de un empleado a otro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Ofrecen la oportunidad de mejorar la seguridad financiera para la jubilación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Planes de jubilación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Planes de jubilación frecuentes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SEP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SIMPLE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401K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Hagan contribuciones periódicas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Soliciten asesoramiento profesional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  <p:pic>
        <p:nvPicPr>
          <p:cNvPr id="47105" name="Picture 3" descr="Nido de pájaro con un huevo de oro y una etiqueta de papel que dice jubilación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48" b="91022" l="6452" r="91667">
                        <a14:foregroundMark x1="41398" y1="14241" x2="55645" y2="6811"/>
                        <a14:foregroundMark x1="55645" y1="6811" x2="70968" y2="10526"/>
                        <a14:foregroundMark x1="70968" y1="10526" x2="68280" y2="8359"/>
                        <a14:foregroundMark x1="57527" y1="7740" x2="73925" y2="12074"/>
                        <a14:foregroundMark x1="73925" y1="12074" x2="92204" y2="43034"/>
                        <a14:foregroundMark x1="92204" y1="43034" x2="88172" y2="67802"/>
                        <a14:foregroundMark x1="88172" y1="67802" x2="81452" y2="79567"/>
                        <a14:foregroundMark x1="11022" y1="26625" x2="29839" y2="13313"/>
                        <a14:foregroundMark x1="29839" y1="13313" x2="56183" y2="6502"/>
                        <a14:foregroundMark x1="11022" y1="25697" x2="6989" y2="46440"/>
                        <a14:foregroundMark x1="6989" y1="46440" x2="12634" y2="68111"/>
                        <a14:foregroundMark x1="12634" y1="68111" x2="23387" y2="75851"/>
                        <a14:foregroundMark x1="24462" y1="83591" x2="41129" y2="91331"/>
                        <a14:foregroundMark x1="41129" y1="91331" x2="79032" y2="83282"/>
                        <a14:foregroundMark x1="79032" y1="83282" x2="81183" y2="81424"/>
                        <a14:foregroundMark x1="53495" y1="5573" x2="53495" y2="5573"/>
                        <a14:foregroundMark x1="53495" y1="5573" x2="69086" y2="1548"/>
                        <a14:foregroundMark x1="69086" y1="1548" x2="75000" y2="13622"/>
                        <a14:foregroundMark x1="75000" y1="12693" x2="88172" y2="28483"/>
                        <a14:foregroundMark x1="88172" y1="28483" x2="91667" y2="44892"/>
                        <a14:foregroundMark x1="13441" y1="49845" x2="13172" y2="479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0" y="1295400"/>
            <a:ext cx="3162299" cy="274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Tres puntos claves para recordar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2999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Planifiquen el curso de acción para la venta y el cierre del negocio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Comiencen a hacer planes lo antes posible 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Abran un plan de jubilación para ustedes y para sus empleados </a:t>
            </a:r>
          </a:p>
        </p:txBody>
      </p:sp>
      <p:pic>
        <p:nvPicPr>
          <p:cNvPr id="49154" name="Picture 3" descr="Serie de flechas superpuestas con las palabras venta, cierre y jubilarse escritas en ella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557" b="15267"/>
          <a:stretch/>
        </p:blipFill>
        <p:spPr bwMode="auto">
          <a:xfrm>
            <a:off x="1204260" y="4267200"/>
            <a:ext cx="6735481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Conclusión</a:t>
            </a:r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4267200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noProof="0" dirty="0"/>
              <a:t>Han aprendido sobre: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Los motivos para vender y cerrar un negocio 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Los pasos para vender o cerrar un negocio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Los pasos necesarios para la planificación sucesoria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Los beneficios de abrir un plan de jubilación y los pasos necesarios para hacerlo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indent="-338138">
              <a:defRPr/>
            </a:pPr>
            <a:r>
              <a:rPr lang="es-ES" noProof="0" dirty="0"/>
              <a:t>¿Qué preguntas finales tienen?</a:t>
            </a:r>
          </a:p>
          <a:p>
            <a:pPr indent="-338138">
              <a:defRPr/>
            </a:pPr>
            <a:endParaRPr lang="es-ES" noProof="0" dirty="0"/>
          </a:p>
          <a:p>
            <a:pPr indent="-338138">
              <a:defRPr/>
            </a:pPr>
            <a:r>
              <a:rPr lang="es-ES" noProof="0" dirty="0"/>
              <a:t>¿Qué aprendieron?</a:t>
            </a:r>
          </a:p>
          <a:p>
            <a:pPr indent="-338138">
              <a:defRPr/>
            </a:pPr>
            <a:endParaRPr lang="es-ES" noProof="0" dirty="0"/>
          </a:p>
          <a:p>
            <a:pPr indent="-338138">
              <a:defRPr/>
            </a:pPr>
            <a:r>
              <a:rPr lang="es-ES" noProof="0" dirty="0"/>
              <a:t>¿Cómo calificarían la capacitación?</a:t>
            </a:r>
          </a:p>
          <a:p>
            <a:pPr eaLnBrk="1" hangingPunct="1">
              <a:defRPr/>
            </a:pPr>
            <a:endParaRPr lang="es-ES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53251" name="Picture 7" descr="Ilustración de un portapapeles, papel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Objetivos</a:t>
            </a: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noProof="0" dirty="0"/>
              <a:t>Efectuar un cambio en la titularidad de un negocio a través de la venta, el cierre o la sucesión.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Establecer una estrategia de cierre para la jubilación que incluya un plan sucesorio, la transferencia de la titularidad y el pago de impuestos.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Formulario de conocimientos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867400" cy="3048000"/>
          </a:xfrm>
        </p:spPr>
        <p:txBody>
          <a:bodyPr anchor="ctr"/>
          <a:lstStyle/>
          <a:p>
            <a:pPr marL="0" indent="0">
              <a:buFont typeface="Arial" pitchFamily="34" charset="0"/>
              <a:buNone/>
              <a:defRPr/>
            </a:pPr>
            <a:r>
              <a:rPr lang="es-ES" noProof="0" dirty="0"/>
              <a:t>¿Qué saben o qué quieren aprender sobre la venta de un pequeño negocio y la planificación sucesoria?</a:t>
            </a:r>
          </a:p>
          <a:p>
            <a:pPr eaLnBrk="1" hangingPunct="1">
              <a:defRPr/>
            </a:pPr>
            <a:endParaRPr lang="es-ES" noProof="0" dirty="0">
              <a:ea typeface="Arial" pitchFamily="34" charset="0"/>
            </a:endParaRPr>
          </a:p>
        </p:txBody>
      </p:sp>
      <p:pic>
        <p:nvPicPr>
          <p:cNvPr id="12289" name="Picture 4" descr="Signo de interrogación"/>
          <p:cNvPicPr>
            <a:picLocks noChangeAspect="1"/>
          </p:cNvPicPr>
          <p:nvPr/>
        </p:nvPicPr>
        <p:blipFill rotWithShape="1">
          <a:blip r:embed="rId3" cstate="print"/>
          <a:srcRect l="3077" t="3896" r="3077" b="4546"/>
          <a:stretch/>
        </p:blipFill>
        <p:spPr bwMode="auto">
          <a:xfrm>
            <a:off x="5163260" y="3181273"/>
            <a:ext cx="3980740" cy="3067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¿Por qué vender?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Entre los motivos comerciales o profesionales, se incluyen: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Una oferta de trabajo conveniente de otra compañía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Una oferta promisoria de compra del negocio o los activos del negocio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Ventas y ganancias insuficientes para satisfacer las necesidades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Cambios en el mercado o el sector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¿Por qué vender? </a:t>
            </a:r>
            <a:r>
              <a:rPr lang="es-ES" sz="3600" noProof="0" dirty="0"/>
              <a:t>(continuación)</a:t>
            </a:r>
            <a:endParaRPr lang="es-ES" noProof="0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Entre algunos de los motivos personales, se encuentran: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Listo para jubilarse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El agotamiento por el trabajo independiente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Cuestiones personales, como problemas de salud o necesidades familiares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El deseo de hacer algo diferente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Tema para debate n.º 1: motivos de la venta del negocio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noProof="0" dirty="0">
              <a:ea typeface="Geneva"/>
              <a:cs typeface="Arial" charset="0"/>
            </a:endParaRPr>
          </a:p>
          <a:p>
            <a:pPr marL="1314450" lvl="3" indent="0" eaLnBrk="1" hangingPunct="1">
              <a:buFont typeface="Arial" charset="0"/>
              <a:buNone/>
            </a:pPr>
            <a:r>
              <a:rPr lang="es-ES" b="0" noProof="0" dirty="0"/>
              <a:t>¿Cuál es el motivo principal por el que venderían sus negocios?</a:t>
            </a:r>
            <a:endParaRPr lang="es-ES" b="0" noProof="0" dirty="0">
              <a:cs typeface="Arial" charset="0"/>
            </a:endParaRPr>
          </a:p>
        </p:txBody>
      </p:sp>
      <p:pic>
        <p:nvPicPr>
          <p:cNvPr id="18435" name="Picture 4" descr="Detalle de punta de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0" y="2971800"/>
            <a:ext cx="9144000" cy="609600"/>
          </a:xfrm>
        </p:spPr>
        <p:txBody>
          <a:bodyPr/>
          <a:lstStyle/>
          <a:p>
            <a:pPr algn="ctr">
              <a:spcAft>
                <a:spcPct val="0"/>
              </a:spcAft>
            </a:pPr>
            <a:r>
              <a:rPr lang="es-ES" sz="4000" noProof="0" dirty="0"/>
              <a:t>Pasos para la venta de un negocio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Determine si el negocio es vendible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Ganancias sólidas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Sector atractivo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Posibles compradores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Activos en buenas condiciones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Inventario de calidad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Transferencia a otra persona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Balance general positivo</a:t>
            </a:r>
          </a:p>
        </p:txBody>
      </p:sp>
      <p:pic>
        <p:nvPicPr>
          <p:cNvPr id="22529" name="Picture 2" descr="Ilustración de un gran signo de interrogación tridimensional hecho con billetes estadounidenses de cien dólares"/>
          <p:cNvPicPr>
            <a:picLocks noChangeAspect="1" noChangeArrowheads="1"/>
          </p:cNvPicPr>
          <p:nvPr/>
        </p:nvPicPr>
        <p:blipFill rotWithShape="1">
          <a:blip r:embed="rId3" cstate="print"/>
          <a:srcRect l="19744" t="9147" r="18240" b="3049"/>
          <a:stretch/>
        </p:blipFill>
        <p:spPr bwMode="auto">
          <a:xfrm>
            <a:off x="6703350" y="1706187"/>
            <a:ext cx="2440650" cy="344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ISPRING_RESOURCE_PATHS_HASH_2" val="97d3bc6a97d7509437172574dc2807a71f63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2 - &amp;quot;La bienvenida&amp;quot;&quot;/&gt;&lt;property id=&quot;20307&quot; value=&quot;257&quot;/&gt;&lt;/object&gt;&lt;object type=&quot;3&quot; unique_id=&quot;10008&quot;&gt;&lt;property id=&quot;20148&quot; value=&quot;5&quot;/&gt;&lt;property id=&quot;20300&quot; value=&quot;Slide 9 - &amp;quot;Determine si el negocio es vendible&amp;quot;&quot;/&gt;&lt;property id=&quot;20307&quot; value=&quot;298&quot;/&gt;&lt;/object&gt;&lt;object type=&quot;3&quot; unique_id=&quot;10010&quot;&gt;&lt;property id=&quot;20148&quot; value=&quot;5&quot;/&gt;&lt;property id=&quot;20300&quot; value=&quot;Slide 4 - &amp;quot;Formulario de conocimientos&amp;quot;&quot;/&gt;&lt;property id=&quot;20307&quot; value=&quot;261&quot;/&gt;&lt;/object&gt;&lt;object type=&quot;3&quot; unique_id=&quot;10011&quot;&gt;&lt;property id=&quot;20148&quot; value=&quot;5&quot;/&gt;&lt;property id=&quot;20300&quot; value=&quot;Slide 10 - &amp;quot;Determinación del precio&amp;quot;&quot;/&gt;&lt;property id=&quot;20307&quot; value=&quot;299&quot;/&gt;&lt;/object&gt;&lt;object type=&quot;3&quot; unique_id=&quot;10014&quot;&gt;&lt;property id=&quot;20148&quot; value=&quot;5&quot;/&gt;&lt;property id=&quot;20300&quot; value=&quot;Slide 15 - &amp;quot;Cierre del negocio&amp;quot;&quot;/&gt;&lt;property id=&quot;20307&quot; value=&quot;300&quot;/&gt;&lt;/object&gt;&lt;object type=&quot;3&quot; unique_id=&quot;10017&quot;&gt;&lt;property id=&quot;20148&quot; value=&quot;5&quot;/&gt;&lt;property id=&quot;20300&quot; value=&quot;Slide 16 - &amp;quot;Planificación sucesoria&amp;quot;&quot;/&gt;&lt;property id=&quot;20307&quot; value=&quot;301&quot;/&gt;&lt;/object&gt;&lt;object type=&quot;3&quot; unique_id=&quot;10019&quot;&gt;&lt;property id=&quot;20148&quot; value=&quot;5&quot;/&gt;&lt;property id=&quot;20300&quot; value=&quot;Slide 20 - &amp;quot;Beneficios de los planes de jubilación&amp;quot;&quot;/&gt;&lt;property id=&quot;20307&quot; value=&quot;302&quot;/&gt;&lt;/object&gt;&lt;object type=&quot;3&quot; unique_id=&quot;10027&quot;&gt;&lt;property id=&quot;20148&quot; value=&quot;5&quot;/&gt;&lt;property id=&quot;20300&quot; value=&quot;Slide 18 - &amp;quot;Asuntos a considerarse en la planificación sucesoria&amp;quot;&quot;/&gt;&lt;property id=&quot;20307&quot; value=&quot;303&quot;/&gt;&lt;/object&gt;&lt;object type=&quot;3&quot; unique_id=&quot;10028&quot;&gt;&lt;property id=&quot;20148&quot; value=&quot;5&quot;/&gt;&lt;property id=&quot;20300&quot; value=&quot;Slide 8 - &amp;quot;Pasos para la venta de un negocio&amp;quot;&quot;/&gt;&lt;property id=&quot;20307&quot; value=&quot;304&quot;/&gt;&lt;/object&gt;&lt;object type=&quot;3&quot; unique_id=&quot;10033&quot;&gt;&lt;property id=&quot;20148&quot; value=&quot;5&quot;/&gt;&lt;property id=&quot;20300&quot; value=&quot;Slide 11 - &amp;quot;Cómo prepararse para la venta&amp;quot;&quot;/&gt;&lt;property id=&quot;20307&quot; value=&quot;305&quot;/&gt;&lt;/object&gt;&lt;object type=&quot;3&quot; unique_id=&quot;10034&quot;&gt;&lt;property id=&quot;20148&quot; value=&quot;5&quot;/&gt;&lt;property id=&quot;20300&quot; value=&quot;Slide 12 - &amp;quot;Búsqueda de posibles compradores &amp;quot;&quot;/&gt;&lt;property id=&quot;20307&quot; value=&quot;306&quot;/&gt;&lt;/object&gt;&lt;object type=&quot;3&quot; unique_id=&quot;10037&quot;&gt;&lt;property id=&quot;20148&quot; value=&quot;5&quot;/&gt;&lt;property id=&quot;20300&quot; value=&quot;Slide 23 - &amp;quot;Tres puntos claves para recordar&amp;quot;&quot;/&gt;&lt;property id=&quot;20307&quot; value=&quot;284&quot;/&gt;&lt;/object&gt;&lt;object type=&quot;3&quot; unique_id=&quot;10039&quot;&gt;&lt;property id=&quot;20148&quot; value=&quot;5&quot;/&gt;&lt;property id=&quot;20300&quot; value=&quot;Slide 13 - &amp;quot;Negociación del acuerdo&amp;quot;&quot;/&gt;&lt;property id=&quot;20307&quot; value=&quot;307&quot;/&gt;&lt;/object&gt;&lt;object type=&quot;3&quot; unique_id=&quot;10040&quot;&gt;&lt;property id=&quot;20148&quot; value=&quot;5&quot;/&gt;&lt;property id=&quot;20300&quot; value=&quot;Slide 21 - &amp;quot;Beneficios para los empleados&amp;quot;&quot;/&gt;&lt;property id=&quot;20307&quot; value=&quot;309&quot;/&gt;&lt;/object&gt;&lt;object type=&quot;3&quot; unique_id=&quot;10041&quot;&gt;&lt;property id=&quot;20148&quot; value=&quot;5&quot;/&gt;&lt;property id=&quot;20300&quot; value=&quot;Slide 7 - &amp;quot;Tema para debate n.º 1: motivos de la venta del negocio&amp;quot;&quot;/&gt;&lt;property id=&quot;20307&quot; value=&quot;310&quot;/&gt;&lt;/object&gt;&lt;object type=&quot;3&quot; unique_id=&quot;10042&quot;&gt;&lt;property id=&quot;20148&quot; value=&quot;5&quot;/&gt;&lt;property id=&quot;20300&quot; value=&quot;Slide 22 - &amp;quot;Planes de jubilación&amp;quot;&quot;/&gt;&lt;property id=&quot;20307&quot; value=&quot;308&quot;/&gt;&lt;/object&gt;&lt;object type=&quot;3&quot; unique_id=&quot;10043&quot;&gt;&lt;property id=&quot;20148&quot; value=&quot;5&quot;/&gt;&lt;property id=&quot;20300&quot; value=&quot;Slide 14 - &amp;quot;Tema para debate n.º 2: retos de la venta del negocio&amp;quot;&quot;/&gt;&lt;property id=&quot;20307&quot; value=&quot;311&quot;/&gt;&lt;/object&gt;&lt;object type=&quot;3&quot; unique_id=&quot;10044&quot;&gt;&lt;property id=&quot;20148&quot; value=&quot;5&quot;/&gt;&lt;property id=&quot;20300&quot; value=&quot;Slide 19 - &amp;quot;Planificación de la jubilación&amp;quot;&quot;/&gt;&lt;property id=&quot;20307&quot; value=&quot;312&quot;/&gt;&lt;/object&gt;&lt;object type=&quot;3&quot; unique_id=&quot;10045&quot;&gt;&lt;property id=&quot;20148&quot; value=&quot;5&quot;/&gt;&lt;property id=&quot;20300&quot; value=&quot;Slide 17 - &amp;quot;Tema para debate n.º 3: beneficios de elegir un sucesor&amp;quot;&quot;/&gt;&lt;property id=&quot;20307&quot; value=&quot;313&quot;/&gt;&lt;/object&gt;&lt;object type=&quot;3&quot; unique_id=&quot;10046&quot;&gt;&lt;property id=&quot;20148&quot; value=&quot;5&quot;/&gt;&lt;property id=&quot;20300&quot; value=&quot;Slide 25 - &amp;quot;Resumen&amp;quot;&quot;/&gt;&lt;property id=&quot;20307&quot; value=&quot;285&quot;/&gt;&lt;/object&gt;&lt;object type=&quot;3&quot; unique_id=&quot;10047&quot;&gt;&lt;property id=&quot;20148&quot; value=&quot;5&quot;/&gt;&lt;property id=&quot;20300&quot; value=&quot;Slide 24 - &amp;quot;Conclusión&amp;quot;&quot;/&gt;&lt;property id=&quot;20307&quot; value=&quot;286&quot;/&gt;&lt;/object&gt;&lt;object type=&quot;3&quot; unique_id=&quot;10048&quot;&gt;&lt;property id=&quot;20148&quot; value=&quot;5&quot;/&gt;&lt;property id=&quot;20300&quot; value=&quot;Slide 3 - &amp;quot;Objetivos&amp;quot;&quot;/&gt;&lt;property id=&quot;20307&quot; value=&quot;287&quot;/&gt;&lt;/object&gt;&lt;object type=&quot;3&quot; unique_id=&quot;10051&quot;&gt;&lt;property id=&quot;20148&quot; value=&quot;5&quot;/&gt;&lt;property id=&quot;20300&quot; value=&quot;Slide 5 - &amp;quot;¿Por qué vender?&amp;quot;&quot;/&gt;&lt;property id=&quot;20307&quot; value=&quot;288&quot;/&gt;&lt;/object&gt;&lt;object type=&quot;3&quot; unique_id=&quot;10065&quot;&gt;&lt;property id=&quot;20148&quot; value=&quot;5&quot;/&gt;&lt;property id=&quot;20300&quot; value=&quot;Slide 6 - &amp;quot;¿Por qué vender? (continuación)&amp;quot;&quot;/&gt;&lt;property id=&quot;20307&quot; value=&quot;297&quot;/&gt;&lt;/object&gt;&lt;object type=&quot;3&quot; unique_id=&quot;40541&quot;&gt;&lt;property id=&quot;20148&quot; value=&quot;5&quot;/&gt;&lt;property id=&quot;20300&quot; value=&quot;Slide 1 - &amp;quot;Venta del negocio y planificación de la sucesión&amp;quot;&quot;/&gt;&lt;property id=&quot;20307&quot; value=&quot;314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A2E1FA-AE89-4B34-A5F1-97738D1EFB2A}"/>
</file>

<file path=customXml/itemProps2.xml><?xml version="1.0" encoding="utf-8"?>
<ds:datastoreItem xmlns:ds="http://schemas.openxmlformats.org/officeDocument/2006/customXml" ds:itemID="{3DE43CAC-2D22-48B6-A73F-C70EF5696A6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5183FFF-6E00-4354-A26A-384C2700C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764</Words>
  <Application>Microsoft Office PowerPoint</Application>
  <PresentationFormat>On-screen Show (4:3)</PresentationFormat>
  <Paragraphs>147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ＭＳ Ｐゴシック</vt:lpstr>
      <vt:lpstr>Arial</vt:lpstr>
      <vt:lpstr>Calibri</vt:lpstr>
      <vt:lpstr>Geneva</vt:lpstr>
      <vt:lpstr>Helvetica Neue</vt:lpstr>
      <vt:lpstr>Source Sans Pro SemiBold</vt:lpstr>
      <vt:lpstr>Times New Roman</vt:lpstr>
      <vt:lpstr>Office Theme</vt:lpstr>
      <vt:lpstr>Venta del negocio y planificación de la sucesión</vt:lpstr>
      <vt:lpstr>La bienvenida</vt:lpstr>
      <vt:lpstr>Objetivos</vt:lpstr>
      <vt:lpstr>Formulario de conocimientos</vt:lpstr>
      <vt:lpstr>¿Por qué vender?</vt:lpstr>
      <vt:lpstr>¿Por qué vender? (continuación)</vt:lpstr>
      <vt:lpstr>Tema para debate n.º 1: motivos de la venta del negocio</vt:lpstr>
      <vt:lpstr>Pasos para la venta de un negocio</vt:lpstr>
      <vt:lpstr>Determine si el negocio es vendible</vt:lpstr>
      <vt:lpstr>Determinación del precio</vt:lpstr>
      <vt:lpstr>Cómo prepararse para la venta</vt:lpstr>
      <vt:lpstr>Búsqueda de posibles compradores </vt:lpstr>
      <vt:lpstr>Negociación del acuerdo</vt:lpstr>
      <vt:lpstr>Tema para debate n.º 2: retos de la venta del negocio</vt:lpstr>
      <vt:lpstr>Cierre del negocio</vt:lpstr>
      <vt:lpstr>Planificación sucesoria</vt:lpstr>
      <vt:lpstr>Tema para debate n.º 3: beneficios de elegir un sucesor</vt:lpstr>
      <vt:lpstr>Asuntos a considerarse en la planificación sucesoria</vt:lpstr>
      <vt:lpstr>Planificación de la jubilación</vt:lpstr>
      <vt:lpstr>Beneficios de los planes de jubilación</vt:lpstr>
      <vt:lpstr>Beneficios para los empleados</vt:lpstr>
      <vt:lpstr>Planes de jubilación</vt:lpstr>
      <vt:lpstr>Tres puntos claves para recordar</vt:lpstr>
      <vt:lpstr>Conclusión</vt:lpstr>
      <vt:lpstr>Resumen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SB SP Modulo 12 Venta del negocio y planificación de la sucesión para pequeños negocios</dc:title>
  <dc:subject>FDIC SB SP Modulo 12 Venta del negocio y planificación de la sucesión para pequeños negocios</dc:subject>
  <dc:creator/>
  <cp:keywords>FDIC SB SP Modulo 12 Venta del negocio y planificación de la sucesión para pequeños negocios</cp:keywords>
  <dc:description>FDIC SB SP Modulo 12 Venta del negocio y planificación de la sucesión para pequeños negocios</dc:description>
  <cp:lastModifiedBy/>
  <cp:revision>3</cp:revision>
  <dcterms:created xsi:type="dcterms:W3CDTF">2012-03-28T20:02:39Z</dcterms:created>
  <dcterms:modified xsi:type="dcterms:W3CDTF">2022-11-21T21:39:40Z</dcterms:modified>
  <cp:category>FDIC SB SP Modulo 12 Venta del negocio y planificación de la sucesión para pequeños negocios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