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g"/>
  <Override PartName="/ppt/presentation.xml" ContentType="application/vnd.openxmlformats-officedocument.presentationml.presentation.main+xml"/>
  <Override PartName="/ppt/slides/slide42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44.xml" ContentType="application/vnd.openxmlformats-officedocument.presentationml.slide+xml"/>
  <Override PartName="/ppt/slides/slide43.xml" ContentType="application/vnd.openxmlformats-officedocument.presentationml.slide+xml"/>
  <Override PartName="/ppt/slides/slide47.xml" ContentType="application/vnd.openxmlformats-officedocument.presentationml.slide+xml"/>
  <Override PartName="/ppt/slides/slide40.xml" ContentType="application/vnd.openxmlformats-officedocument.presentationml.slide+xml"/>
  <Override PartName="/ppt/slides/slide39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4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slideLayouts/slideLayout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303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</p:sldIdLst>
  <p:sldSz cx="9144000" cy="6858000" type="screen4x3"/>
  <p:notesSz cx="9144000" cy="6858000"/>
  <p:custDataLst>
    <p:tags r:id="rId5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F6B"/>
    <a:srgbClr val="132F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23" autoAdjust="0"/>
    <p:restoredTop sz="73553" autoAdjust="0"/>
  </p:normalViewPr>
  <p:slideViewPr>
    <p:cSldViewPr>
      <p:cViewPr varScale="1">
        <p:scale>
          <a:sx n="58" d="100"/>
          <a:sy n="58" d="100"/>
        </p:scale>
        <p:origin x="1176" y="67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ags" Target="tags/tag1.xml"/><Relationship Id="rId55" Type="http://schemas.openxmlformats.org/officeDocument/2006/relationships/customXml" Target="../customXml/item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customXml" Target="../customXml/item2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57" Type="http://schemas.openxmlformats.org/officeDocument/2006/relationships/customXml" Target="../customXml/item3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D21A48-54FB-472F-BE0C-30BF15A9F920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8AAF4-47FB-4552-9013-B719FBD83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890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A8AAF4-47FB-4552-9013-B719FBD83D4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807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A8AAF4-47FB-4552-9013-B719FBD83D4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352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A8AAF4-47FB-4552-9013-B719FBD83D4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489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-SMB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FC4271D2-1A44-1D7A-A0E2-1E38ACD16CE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485"/>
          <a:stretch/>
        </p:blipFill>
        <p:spPr bwMode="auto">
          <a:xfrm>
            <a:off x="0" y="6261650"/>
            <a:ext cx="9163050" cy="585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099" y="1082886"/>
            <a:ext cx="4480072" cy="1954588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4400" b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2047" y="3063488"/>
            <a:ext cx="2706624" cy="923971"/>
          </a:xfrm>
          <a:solidFill>
            <a:srgbClr val="223F6B"/>
          </a:solidFill>
        </p:spPr>
        <p:txBody>
          <a:bodyPr lIns="274320" tIns="91440" anchor="t" anchorCtr="0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cap="small" baseline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object 3" descr="Illustration of Earth surrounded by various icons">
            <a:extLst>
              <a:ext uri="{FF2B5EF4-FFF2-40B4-BE49-F238E27FC236}">
                <a16:creationId xmlns:a16="http://schemas.microsoft.com/office/drawing/2014/main" id="{CB3E606F-D7A8-C4D4-7572-F9CCF4CEAF39}"/>
              </a:ext>
            </a:extLst>
          </p:cNvPr>
          <p:cNvSpPr/>
          <p:nvPr userDrawn="1"/>
        </p:nvSpPr>
        <p:spPr>
          <a:xfrm>
            <a:off x="4562855" y="918892"/>
            <a:ext cx="4581144" cy="45811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8" descr="Small business association logo">
            <a:extLst>
              <a:ext uri="{FF2B5EF4-FFF2-40B4-BE49-F238E27FC236}">
                <a16:creationId xmlns:a16="http://schemas.microsoft.com/office/drawing/2014/main" id="{80EFA23A-6789-D46F-0C2D-32A9EA0B5836}"/>
              </a:ext>
            </a:extLst>
          </p:cNvPr>
          <p:cNvSpPr/>
          <p:nvPr userDrawn="1"/>
        </p:nvSpPr>
        <p:spPr>
          <a:xfrm>
            <a:off x="1420719" y="4844710"/>
            <a:ext cx="2503672" cy="6872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Picture 10" descr="FDIC Money Smart logo">
            <a:extLst>
              <a:ext uri="{FF2B5EF4-FFF2-40B4-BE49-F238E27FC236}">
                <a16:creationId xmlns:a16="http://schemas.microsoft.com/office/drawing/2014/main" id="{F490D911-F864-28C1-C3AC-8EB3C20BEAA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60" y="4370134"/>
            <a:ext cx="730374" cy="121786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3BC0A5A0-52C0-10C2-349B-FE36DDAFB64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423"/>
          <a:stretch/>
        </p:blipFill>
        <p:spPr bwMode="auto">
          <a:xfrm>
            <a:off x="-19050" y="-3109"/>
            <a:ext cx="9163050" cy="314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103548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35940" y="401828"/>
            <a:ext cx="8072119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223F6B"/>
                </a:solidFill>
                <a:latin typeface="Helvetica Neue"/>
                <a:cs typeface="Helvetica Neue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chemeClr val="bg1"/>
                </a:solidFill>
                <a:latin typeface="Helvetica Neue"/>
                <a:cs typeface="Helvetica Neue"/>
              </a:defRPr>
            </a:lvl1pPr>
          </a:lstStyle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‹#›</a:t>
            </a:fld>
            <a:endParaRPr dirty="0">
              <a:solidFill>
                <a:srgbClr val="132F5A"/>
              </a:solidFill>
            </a:endParaRPr>
          </a:p>
        </p:txBody>
      </p:sp>
      <p:sp>
        <p:nvSpPr>
          <p:cNvPr id="7" name="object 2"/>
          <p:cNvSpPr/>
          <p:nvPr userDrawn="1"/>
        </p:nvSpPr>
        <p:spPr>
          <a:xfrm>
            <a:off x="0" y="0"/>
            <a:ext cx="9144000" cy="304800"/>
          </a:xfrm>
          <a:prstGeom prst="rect">
            <a:avLst/>
          </a:prstGeom>
          <a:blipFill>
            <a:blip r:embed="rId2" cstate="print"/>
            <a:srcRect/>
            <a:stretch>
              <a:fillRect b="-2150000"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2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blipFill>
            <a:blip r:embed="rId2" cstate="print"/>
            <a:srcRect/>
            <a:stretch>
              <a:fillRect t="-1025000"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223F6B"/>
                </a:solidFill>
                <a:latin typeface="Helvetica Neue"/>
                <a:cs typeface="Helvetica Neue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rgbClr val="002060"/>
                </a:solidFill>
                <a:latin typeface="Helvetica Neue"/>
                <a:cs typeface="Helvetica Neue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277927" y="6501828"/>
            <a:ext cx="2345054" cy="169277"/>
          </a:xfrm>
        </p:spPr>
        <p:txBody>
          <a:bodyPr lIns="0" tIns="0" rIns="0" bIns="0"/>
          <a:lstStyle>
            <a:lvl1pPr>
              <a:defRPr sz="1100" b="1" i="0">
                <a:solidFill>
                  <a:srgbClr val="132F5A"/>
                </a:solidFill>
                <a:latin typeface="Helvetica Neue"/>
                <a:cs typeface="Helvetica Neue"/>
              </a:defRPr>
            </a:lvl1pPr>
          </a:lstStyle>
          <a:p>
            <a:pPr marL="12700">
              <a:spcBef>
                <a:spcPts val="70"/>
              </a:spcBef>
            </a:pPr>
            <a:r>
              <a:rPr lang="en-US" spc="-35"/>
              <a:t>ADMINISTRACIÓN </a:t>
            </a:r>
            <a:r>
              <a:rPr lang="en-US" spc="-25"/>
              <a:t>DE </a:t>
            </a:r>
            <a:r>
              <a:rPr lang="en-US" spc="-30"/>
              <a:t>RIESGOS</a:t>
            </a:r>
            <a:r>
              <a:rPr lang="en-US" spc="160"/>
              <a:t> </a:t>
            </a:r>
            <a:fld id="{81D60167-4931-47E6-BA6A-407CBD079E47}" type="slidenum">
              <a:rPr smtClean="0"/>
              <a:pPr marL="12700">
                <a:spcBef>
                  <a:spcPts val="70"/>
                </a:spcBef>
              </a:pPr>
              <a:t>‹#›</a:t>
            </a:fld>
            <a:endParaRPr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223F6B"/>
                </a:solidFill>
                <a:latin typeface="Helvetica Neue"/>
                <a:cs typeface="Helvetica Neue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11/21/2022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6277927" y="6501828"/>
            <a:ext cx="2345054" cy="169277"/>
          </a:xfrm>
        </p:spPr>
        <p:txBody>
          <a:bodyPr lIns="0" tIns="0" rIns="0" bIns="0"/>
          <a:lstStyle>
            <a:lvl1pPr>
              <a:defRPr sz="1100" b="1" i="0">
                <a:solidFill>
                  <a:srgbClr val="132F5A"/>
                </a:solidFill>
                <a:latin typeface="Helvetica Neue"/>
                <a:cs typeface="Helvetica Neue"/>
              </a:defRPr>
            </a:lvl1pPr>
          </a:lstStyle>
          <a:p>
            <a:pPr marL="12700">
              <a:spcBef>
                <a:spcPts val="70"/>
              </a:spcBef>
            </a:pPr>
            <a:r>
              <a:rPr lang="en-US" spc="-35"/>
              <a:t>ADMINISTRACIÓN </a:t>
            </a:r>
            <a:r>
              <a:rPr lang="en-US" spc="-25"/>
              <a:t>DE </a:t>
            </a:r>
            <a:r>
              <a:rPr lang="en-US" spc="-30"/>
              <a:t>RIESGOS</a:t>
            </a:r>
            <a:r>
              <a:rPr lang="en-US" spc="160"/>
              <a:t> </a:t>
            </a:r>
            <a:fld id="{81D60167-4931-47E6-BA6A-407CBD079E47}" type="slidenum">
              <a:rPr smtClean="0"/>
              <a:pPr marL="12700">
                <a:spcBef>
                  <a:spcPts val="70"/>
                </a:spcBef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223F6B"/>
                </a:solidFill>
                <a:latin typeface="Helvetica Neue"/>
                <a:cs typeface="Helvetica Neue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11/21/2022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6277927" y="6501828"/>
            <a:ext cx="2345054" cy="169277"/>
          </a:xfrm>
        </p:spPr>
        <p:txBody>
          <a:bodyPr lIns="0" tIns="0" rIns="0" bIns="0"/>
          <a:lstStyle>
            <a:lvl1pPr>
              <a:defRPr sz="1100" b="1" i="0">
                <a:solidFill>
                  <a:srgbClr val="132F5A"/>
                </a:solidFill>
                <a:latin typeface="Helvetica Neue"/>
                <a:cs typeface="Helvetica Neue"/>
              </a:defRPr>
            </a:lvl1pPr>
          </a:lstStyle>
          <a:p>
            <a:pPr marL="12700">
              <a:spcBef>
                <a:spcPts val="70"/>
              </a:spcBef>
            </a:pPr>
            <a:r>
              <a:rPr lang="en-US" spc="-35"/>
              <a:t>ADMINISTRACIÓN </a:t>
            </a:r>
            <a:r>
              <a:rPr lang="en-US" spc="-25"/>
              <a:t>DE </a:t>
            </a:r>
            <a:r>
              <a:rPr lang="en-US" spc="-30"/>
              <a:t>RIESGOS</a:t>
            </a:r>
            <a:r>
              <a:rPr lang="en-US" spc="160"/>
              <a:t> </a:t>
            </a:r>
            <a:fld id="{81D60167-4931-47E6-BA6A-407CBD079E47}" type="slidenum">
              <a:rPr smtClean="0"/>
              <a:pPr marL="12700">
                <a:spcBef>
                  <a:spcPts val="70"/>
                </a:spcBef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11/21/2022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6277927" y="6501828"/>
            <a:ext cx="2345054" cy="169277"/>
          </a:xfrm>
        </p:spPr>
        <p:txBody>
          <a:bodyPr lIns="0" tIns="0" rIns="0" bIns="0"/>
          <a:lstStyle>
            <a:lvl1pPr>
              <a:defRPr sz="1100" b="1" i="0">
                <a:solidFill>
                  <a:srgbClr val="132F5A"/>
                </a:solidFill>
                <a:latin typeface="Helvetica Neue"/>
                <a:cs typeface="Helvetica Neue"/>
              </a:defRPr>
            </a:lvl1pPr>
          </a:lstStyle>
          <a:p>
            <a:pPr marL="12700">
              <a:spcBef>
                <a:spcPts val="70"/>
              </a:spcBef>
            </a:pPr>
            <a:r>
              <a:rPr lang="en-US" spc="-35"/>
              <a:t>ADMINISTRACIÓN </a:t>
            </a:r>
            <a:r>
              <a:rPr lang="en-US" spc="-25"/>
              <a:t>DE </a:t>
            </a:r>
            <a:r>
              <a:rPr lang="en-US" spc="-30"/>
              <a:t>RIESGOS</a:t>
            </a:r>
            <a:r>
              <a:rPr lang="en-US" spc="160"/>
              <a:t> </a:t>
            </a:r>
            <a:fld id="{81D60167-4931-47E6-BA6A-407CBD079E47}" type="slidenum">
              <a:rPr smtClean="0"/>
              <a:pPr marL="12700">
                <a:spcBef>
                  <a:spcPts val="70"/>
                </a:spcBef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5940" y="249428"/>
            <a:ext cx="8072119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C1961C"/>
                </a:solidFill>
                <a:latin typeface="Helvetica Neue"/>
                <a:cs typeface="Helvetica Neu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23720" y="2167635"/>
            <a:ext cx="5496559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rgbClr val="002060"/>
                </a:solidFill>
                <a:latin typeface="Helvetica Neue"/>
                <a:cs typeface="Helvetica Neue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277927" y="6501828"/>
            <a:ext cx="2345054" cy="192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1" i="0">
                <a:solidFill>
                  <a:schemeClr val="bg1"/>
                </a:solidFill>
                <a:latin typeface="Helvetica Neue"/>
                <a:cs typeface="Helvetica Neue"/>
              </a:defRPr>
            </a:lvl1pPr>
          </a:lstStyle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‹#›</a:t>
            </a:fld>
            <a:endParaRPr dirty="0">
              <a:solidFill>
                <a:srgbClr val="132F5A"/>
              </a:solidFill>
            </a:endParaRPr>
          </a:p>
        </p:txBody>
      </p:sp>
      <p:sp>
        <p:nvSpPr>
          <p:cNvPr id="8" name="object 2"/>
          <p:cNvSpPr/>
          <p:nvPr userDrawn="1"/>
        </p:nvSpPr>
        <p:spPr>
          <a:xfrm>
            <a:off x="0" y="0"/>
            <a:ext cx="9144000" cy="304800"/>
          </a:xfrm>
          <a:prstGeom prst="rect">
            <a:avLst/>
          </a:prstGeom>
          <a:blipFill>
            <a:blip r:embed="rId8" cstate="print"/>
            <a:srcRect/>
            <a:stretch>
              <a:fillRect b="-2150000"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2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blipFill>
            <a:blip r:embed="rId8" cstate="print"/>
            <a:srcRect/>
            <a:stretch>
              <a:fillRect t="-1025000"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1" r:id="rId2"/>
    <p:sldLayoutId id="2147483662" r:id="rId3"/>
    <p:sldLayoutId id="2147483663" r:id="rId4"/>
    <p:sldLayoutId id="2147483664" r:id="rId5"/>
    <p:sldLayoutId id="2147483665" r:id="rId6"/>
  </p:sldLayoutIdLst>
  <p:txStyles>
    <p:titleStyle>
      <a:lvl1pPr>
        <a:defRPr b="1" i="0" u="none">
          <a:latin typeface="+mj-lt"/>
          <a:ea typeface="+mj-ea"/>
          <a:cs typeface="+mj-cs"/>
        </a:defRPr>
      </a:lvl1pPr>
    </p:titleStyle>
    <p:bodyStyle>
      <a:lvl1pPr marL="0">
        <a:defRPr b="0" i="0" u="none"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53DC1-9430-F6BB-C282-A2BE3CD8B2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Administración</a:t>
            </a:r>
            <a:r>
              <a:rPr lang="en-US"/>
              <a:t> </a:t>
            </a:r>
            <a:br>
              <a:rPr lang="en-US"/>
            </a:br>
            <a:r>
              <a:rPr lang="en-US"/>
              <a:t>de </a:t>
            </a:r>
            <a:r>
              <a:rPr lang="en-US" dirty="0" err="1"/>
              <a:t>riesgos</a:t>
            </a:r>
            <a:r>
              <a:rPr lang="en-US" dirty="0"/>
              <a:t> 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F890B3F5-4C0C-5977-908A-B487FD27FD3C}"/>
              </a:ext>
            </a:extLst>
          </p:cNvPr>
          <p:cNvSpPr txBox="1">
            <a:spLocks/>
          </p:cNvSpPr>
          <p:nvPr/>
        </p:nvSpPr>
        <p:spPr bwMode="auto">
          <a:xfrm>
            <a:off x="662047" y="3063488"/>
            <a:ext cx="2995553" cy="923971"/>
          </a:xfrm>
          <a:prstGeom prst="rect">
            <a:avLst/>
          </a:prstGeom>
          <a:solidFill>
            <a:srgbClr val="223F6B"/>
          </a:solidFill>
          <a:ln w="9525">
            <a:noFill/>
            <a:miter lim="800000"/>
            <a:headEnd/>
            <a:tailEnd/>
          </a:ln>
        </p:spPr>
        <p:txBody>
          <a:bodyPr vert="horz" wrap="square" lIns="274320" tIns="9144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Font typeface="Arial" charset="0"/>
              <a:buNone/>
              <a:defRPr sz="2800" kern="1200" cap="small" baseline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  <a:cs typeface="Geneva" pitchFamily="-110" charset="-128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b="0" i="0" u="none" kern="1200">
                <a:solidFill>
                  <a:schemeClr val="tx1"/>
                </a:solidFill>
                <a:latin typeface="+mn-lt"/>
                <a:ea typeface="Geneva" pitchFamily="-110" charset="-128"/>
                <a:cs typeface="Geneva" pitchFamily="-110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+mn-lt"/>
                <a:ea typeface="ＭＳ Ｐゴシック"/>
                <a:cs typeface="Geneva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/>
                </a:solidFill>
                <a:latin typeface="+mn-lt"/>
                <a:ea typeface="ＭＳ Ｐゴシック"/>
                <a:cs typeface="Geneva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/>
                </a:solidFill>
                <a:latin typeface="+mn-lt"/>
                <a:ea typeface="ＭＳ Ｐゴシック"/>
                <a:cs typeface="Geneva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PARA PEQUEÑOS NEGOCIOS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5484C53-30CF-26CE-AF75-7C86ADA589E4}"/>
              </a:ext>
            </a:extLst>
          </p:cNvPr>
          <p:cNvSpPr/>
          <p:nvPr/>
        </p:nvSpPr>
        <p:spPr>
          <a:xfrm>
            <a:off x="6838212" y="6477000"/>
            <a:ext cx="157927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atinLnBrk="1" hangingPunct="0">
              <a:spcBef>
                <a:spcPts val="0"/>
              </a:spcBef>
              <a:spcAft>
                <a:spcPts val="0"/>
              </a:spcAft>
            </a:pPr>
            <a:r>
              <a:rPr lang="en-US" sz="1100" b="1" dirty="0" err="1">
                <a:solidFill>
                  <a:srgbClr val="132F5A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Actualizado</a:t>
            </a:r>
            <a:r>
              <a:rPr lang="en-US" sz="1100" b="1" dirty="0">
                <a:solidFill>
                  <a:srgbClr val="132F5A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: 09-2016</a:t>
            </a:r>
            <a:endParaRPr lang="en-US" sz="1100" dirty="0">
              <a:solidFill>
                <a:srgbClr val="132F5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214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35940" y="401828"/>
            <a:ext cx="817943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 err="1"/>
              <a:t>Riesgos</a:t>
            </a:r>
            <a:r>
              <a:rPr spc="-35" dirty="0"/>
              <a:t> </a:t>
            </a:r>
            <a:r>
              <a:rPr spc="-5" dirty="0" err="1"/>
              <a:t>humanos</a:t>
            </a:r>
            <a:r>
              <a:rPr lang="en-US" spc="-5" dirty="0"/>
              <a:t> </a:t>
            </a:r>
            <a:r>
              <a:rPr lang="es-ES" dirty="0"/>
              <a:t>(continuación)</a:t>
            </a:r>
            <a:endParaRPr spc="-5" dirty="0"/>
          </a:p>
        </p:txBody>
      </p:sp>
      <p:sp>
        <p:nvSpPr>
          <p:cNvPr id="6" name="object 6"/>
          <p:cNvSpPr txBox="1"/>
          <p:nvPr/>
        </p:nvSpPr>
        <p:spPr>
          <a:xfrm>
            <a:off x="535940" y="825669"/>
            <a:ext cx="4887595" cy="4908550"/>
          </a:xfrm>
          <a:prstGeom prst="rect">
            <a:avLst/>
          </a:prstGeom>
        </p:spPr>
        <p:txBody>
          <a:bodyPr vert="horz" wrap="square" lIns="0" tIns="19621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54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Robo y</a:t>
            </a:r>
            <a:r>
              <a:rPr sz="2800" b="1" spc="-20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fraude</a:t>
            </a:r>
            <a:endParaRPr sz="2800" dirty="0">
              <a:latin typeface="Helvetica Neue"/>
              <a:cs typeface="Helvetica Neue"/>
            </a:endParaRPr>
          </a:p>
          <a:p>
            <a:pPr marL="755650" marR="5080" lvl="1" indent="-285750">
              <a:lnSpc>
                <a:spcPct val="100800"/>
              </a:lnSpc>
              <a:spcBef>
                <a:spcPts val="1215"/>
              </a:spcBef>
              <a:buFont typeface="Geneva"/>
              <a:buChar char="•"/>
              <a:tabLst>
                <a:tab pos="755015" algn="l"/>
                <a:tab pos="755650" algn="l"/>
              </a:tabLst>
            </a:pP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Robo de </a:t>
            </a:r>
            <a:r>
              <a:rPr sz="2400" spc="-10" dirty="0">
                <a:solidFill>
                  <a:srgbClr val="002060"/>
                </a:solidFill>
                <a:latin typeface="Helvetica Neue"/>
                <a:cs typeface="Helvetica Neue"/>
              </a:rPr>
              <a:t>productos </a:t>
            </a: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y</a:t>
            </a:r>
            <a:r>
              <a:rPr sz="2400" spc="-80" dirty="0">
                <a:solidFill>
                  <a:srgbClr val="002060"/>
                </a:solidFill>
                <a:latin typeface="Helvetica Neue"/>
                <a:cs typeface="Helvetica Neue"/>
              </a:rPr>
              <a:t>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artículos  </a:t>
            </a: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de</a:t>
            </a:r>
            <a:r>
              <a:rPr sz="2400" spc="-15" dirty="0">
                <a:solidFill>
                  <a:srgbClr val="002060"/>
                </a:solidFill>
                <a:latin typeface="Helvetica Neue"/>
                <a:cs typeface="Helvetica Neue"/>
              </a:rPr>
              <a:t>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inventario</a:t>
            </a:r>
            <a:endParaRPr sz="2400" dirty="0">
              <a:latin typeface="Helvetica Neue"/>
              <a:cs typeface="Helvetica Neue"/>
            </a:endParaRPr>
          </a:p>
          <a:p>
            <a:pPr marL="755650" lvl="1" indent="-285750">
              <a:lnSpc>
                <a:spcPct val="100000"/>
              </a:lnSpc>
              <a:spcBef>
                <a:spcPts val="1130"/>
              </a:spcBef>
              <a:buFont typeface="Geneva"/>
              <a:buChar char="•"/>
              <a:tabLst>
                <a:tab pos="755015" algn="l"/>
                <a:tab pos="755650" algn="l"/>
              </a:tabLst>
            </a:pP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Fraude </a:t>
            </a: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de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hojas </a:t>
            </a: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de</a:t>
            </a:r>
            <a:r>
              <a:rPr sz="2400" spc="-60" dirty="0">
                <a:solidFill>
                  <a:srgbClr val="002060"/>
                </a:solidFill>
                <a:latin typeface="Helvetica Neue"/>
                <a:cs typeface="Helvetica Neue"/>
              </a:rPr>
              <a:t>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asistencia</a:t>
            </a:r>
            <a:endParaRPr sz="2400" dirty="0">
              <a:latin typeface="Helvetica Neue"/>
              <a:cs typeface="Helvetica Neue"/>
            </a:endParaRPr>
          </a:p>
          <a:p>
            <a:pPr marL="755650" marR="426084" lvl="1" indent="-285750">
              <a:lnSpc>
                <a:spcPct val="100800"/>
              </a:lnSpc>
              <a:spcBef>
                <a:spcPts val="1200"/>
              </a:spcBef>
              <a:buFont typeface="Geneva"/>
              <a:buChar char="•"/>
              <a:tabLst>
                <a:tab pos="755015" algn="l"/>
                <a:tab pos="755650" algn="l"/>
              </a:tabLst>
            </a:pP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Fraude </a:t>
            </a: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de la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contabilidad </a:t>
            </a: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y 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el efectivo</a:t>
            </a:r>
            <a:endParaRPr sz="2400" dirty="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21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Baja moral,</a:t>
            </a:r>
            <a:r>
              <a:rPr sz="2800" b="1" spc="-6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insatisfacción</a:t>
            </a:r>
            <a:endParaRPr sz="2800" dirty="0">
              <a:latin typeface="Helvetica Neue"/>
              <a:cs typeface="Helvetica Neue"/>
            </a:endParaRPr>
          </a:p>
          <a:p>
            <a:pPr marL="755650" lvl="1" indent="-285750">
              <a:lnSpc>
                <a:spcPct val="100000"/>
              </a:lnSpc>
              <a:spcBef>
                <a:spcPts val="1145"/>
              </a:spcBef>
              <a:buFont typeface="Geneva"/>
              <a:buChar char="•"/>
              <a:tabLst>
                <a:tab pos="755015" algn="l"/>
                <a:tab pos="755650" algn="l"/>
              </a:tabLst>
            </a:pP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Inoperancia</a:t>
            </a:r>
            <a:endParaRPr sz="2400" dirty="0">
              <a:latin typeface="Helvetica Neue"/>
              <a:cs typeface="Helvetica Neue"/>
            </a:endParaRPr>
          </a:p>
          <a:p>
            <a:pPr marL="755650" marR="1168400" lvl="1" indent="-285750">
              <a:lnSpc>
                <a:spcPct val="100800"/>
              </a:lnSpc>
              <a:spcBef>
                <a:spcPts val="1200"/>
              </a:spcBef>
              <a:buFont typeface="Geneva"/>
              <a:buChar char="•"/>
              <a:tabLst>
                <a:tab pos="755015" algn="l"/>
                <a:tab pos="755650" algn="l"/>
              </a:tabLst>
            </a:pP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Saboteo </a:t>
            </a: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de</a:t>
            </a:r>
            <a:r>
              <a:rPr sz="2400" spc="-90" dirty="0">
                <a:solidFill>
                  <a:srgbClr val="002060"/>
                </a:solidFill>
                <a:latin typeface="Helvetica Neue"/>
                <a:cs typeface="Helvetica Neue"/>
              </a:rPr>
              <a:t>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sistemas,  equipos </a:t>
            </a: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o</a:t>
            </a:r>
            <a:r>
              <a:rPr sz="2400" spc="-30" dirty="0">
                <a:solidFill>
                  <a:srgbClr val="002060"/>
                </a:solidFill>
                <a:latin typeface="Helvetica Neue"/>
                <a:cs typeface="Helvetica Neue"/>
              </a:rPr>
              <a:t>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clientes</a:t>
            </a:r>
            <a:endParaRPr sz="2400" dirty="0">
              <a:latin typeface="Helvetica Neue"/>
              <a:cs typeface="Helvetica Neue"/>
            </a:endParaRPr>
          </a:p>
        </p:txBody>
      </p:sp>
      <p:sp>
        <p:nvSpPr>
          <p:cNvPr id="3" name="object 3" descr="Empleado deslizando dinero en su bolsillo"/>
          <p:cNvSpPr/>
          <p:nvPr/>
        </p:nvSpPr>
        <p:spPr>
          <a:xfrm>
            <a:off x="6019800" y="1143000"/>
            <a:ext cx="2695575" cy="4038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10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3540" y="401828"/>
            <a:ext cx="8388985" cy="1132205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25"/>
              </a:spcBef>
            </a:pPr>
            <a:r>
              <a:rPr spc="-5" dirty="0"/>
              <a:t>Riesgos </a:t>
            </a:r>
            <a:r>
              <a:rPr spc="-10" dirty="0"/>
              <a:t>relacionados </a:t>
            </a:r>
            <a:r>
              <a:rPr spc="-5" dirty="0"/>
              <a:t>con los equipos  </a:t>
            </a:r>
            <a:r>
              <a:rPr dirty="0"/>
              <a:t>y </a:t>
            </a:r>
            <a:r>
              <a:rPr spc="-5" dirty="0"/>
              <a:t>la tecnología </a:t>
            </a:r>
            <a:r>
              <a:rPr dirty="0"/>
              <a:t>de </a:t>
            </a:r>
            <a:r>
              <a:rPr spc="-5" dirty="0"/>
              <a:t>la</a:t>
            </a:r>
            <a:r>
              <a:rPr spc="-35" dirty="0"/>
              <a:t> </a:t>
            </a:r>
            <a:r>
              <a:rPr spc="-5" dirty="0"/>
              <a:t>información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19791"/>
            <a:ext cx="5920105" cy="2432050"/>
          </a:xfrm>
          <a:prstGeom prst="rect">
            <a:avLst/>
          </a:prstGeom>
        </p:spPr>
        <p:txBody>
          <a:bodyPr vert="horz" wrap="square" lIns="0" tIns="18986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49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Fallas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</a:t>
            </a:r>
            <a:r>
              <a:rPr sz="3000" b="1" spc="10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equipos</a:t>
            </a:r>
            <a:endParaRPr sz="3000">
              <a:latin typeface="Helvetica Neue"/>
              <a:cs typeface="Helvetica Neue"/>
            </a:endParaRPr>
          </a:p>
          <a:p>
            <a:pPr marL="755650" lvl="1" indent="-285750">
              <a:lnSpc>
                <a:spcPct val="100000"/>
              </a:lnSpc>
              <a:spcBef>
                <a:spcPts val="1305"/>
              </a:spcBef>
              <a:buFont typeface="Geneva"/>
              <a:buChar char="•"/>
              <a:tabLst>
                <a:tab pos="755650" algn="l"/>
              </a:tabLst>
            </a:pP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Integración de nuevos</a:t>
            </a:r>
            <a:r>
              <a:rPr sz="2800" spc="-60" dirty="0">
                <a:solidFill>
                  <a:srgbClr val="002060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equipos</a:t>
            </a:r>
            <a:endParaRPr sz="2800">
              <a:latin typeface="Helvetica Neue"/>
              <a:cs typeface="Helvetica Neue"/>
            </a:endParaRPr>
          </a:p>
          <a:p>
            <a:pPr marL="755650" lvl="1" indent="-285750">
              <a:lnSpc>
                <a:spcPct val="100000"/>
              </a:lnSpc>
              <a:spcBef>
                <a:spcPts val="1225"/>
              </a:spcBef>
              <a:buFont typeface="Geneva"/>
              <a:buChar char="•"/>
              <a:tabLst>
                <a:tab pos="755650" algn="l"/>
              </a:tabLst>
            </a:pP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Equipos antiguos y</a:t>
            </a:r>
            <a:r>
              <a:rPr sz="2800" spc="-75" dirty="0">
                <a:solidFill>
                  <a:srgbClr val="002060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deteriorados</a:t>
            </a:r>
            <a:endParaRPr sz="2800">
              <a:latin typeface="Helvetica Neue"/>
              <a:cs typeface="Helvetica Neue"/>
            </a:endParaRPr>
          </a:p>
          <a:p>
            <a:pPr marL="755650" lvl="1" indent="-285750">
              <a:lnSpc>
                <a:spcPct val="100000"/>
              </a:lnSpc>
              <a:spcBef>
                <a:spcPts val="1345"/>
              </a:spcBef>
              <a:buFont typeface="Geneva"/>
              <a:buChar char="•"/>
              <a:tabLst>
                <a:tab pos="755650" algn="l"/>
              </a:tabLst>
            </a:pP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Daños de</a:t>
            </a:r>
            <a:r>
              <a:rPr sz="2800" spc="-25" dirty="0">
                <a:solidFill>
                  <a:srgbClr val="002060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vehículos</a:t>
            </a:r>
            <a:endParaRPr sz="2800">
              <a:latin typeface="Helvetica Neue"/>
              <a:cs typeface="Helvetica Neue"/>
            </a:endParaRPr>
          </a:p>
        </p:txBody>
      </p:sp>
      <p:sp>
        <p:nvSpPr>
          <p:cNvPr id="5" name="object 5" descr="Hombre trabajando debajo de una van con herramientas en el suelo cerca de él"/>
          <p:cNvSpPr/>
          <p:nvPr/>
        </p:nvSpPr>
        <p:spPr>
          <a:xfrm>
            <a:off x="4876800" y="3453922"/>
            <a:ext cx="3895725" cy="25849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11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83540" y="325628"/>
            <a:ext cx="8455660" cy="1662315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25"/>
              </a:spcBef>
            </a:pPr>
            <a:r>
              <a:rPr spc="-5" dirty="0"/>
              <a:t>Riesgos </a:t>
            </a:r>
            <a:r>
              <a:rPr spc="-10" dirty="0"/>
              <a:t>relacionados </a:t>
            </a:r>
            <a:r>
              <a:rPr spc="-5" dirty="0"/>
              <a:t>con los equipos  </a:t>
            </a:r>
            <a:r>
              <a:rPr dirty="0"/>
              <a:t>y </a:t>
            </a:r>
            <a:r>
              <a:rPr spc="-5" dirty="0"/>
              <a:t>la tecnología </a:t>
            </a:r>
            <a:r>
              <a:rPr dirty="0"/>
              <a:t>de </a:t>
            </a:r>
            <a:r>
              <a:rPr spc="-5" dirty="0"/>
              <a:t>la</a:t>
            </a:r>
            <a:r>
              <a:rPr spc="-35" dirty="0"/>
              <a:t> </a:t>
            </a:r>
            <a:r>
              <a:rPr spc="-5" dirty="0" err="1"/>
              <a:t>información</a:t>
            </a:r>
            <a:r>
              <a:rPr lang="en-US" spc="-5" dirty="0"/>
              <a:t> </a:t>
            </a:r>
            <a:r>
              <a:rPr lang="es-ES" dirty="0"/>
              <a:t>(continuación)</a:t>
            </a:r>
            <a:endParaRPr spc="-5" dirty="0"/>
          </a:p>
        </p:txBody>
      </p:sp>
      <p:sp>
        <p:nvSpPr>
          <p:cNvPr id="4" name="object 4"/>
          <p:cNvSpPr txBox="1"/>
          <p:nvPr/>
        </p:nvSpPr>
        <p:spPr>
          <a:xfrm>
            <a:off x="383540" y="2024380"/>
            <a:ext cx="6855460" cy="39323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Tiempo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de </a:t>
            </a:r>
            <a:r>
              <a:rPr sz="28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inactividad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de los </a:t>
            </a:r>
            <a:r>
              <a:rPr sz="28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sistemas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de  tecnología de la</a:t>
            </a:r>
            <a:r>
              <a:rPr sz="2800" b="1" spc="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28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información</a:t>
            </a:r>
            <a:endParaRPr sz="2800" dirty="0">
              <a:latin typeface="Helvetica Neue"/>
              <a:cs typeface="Helvetica Neue"/>
            </a:endParaRPr>
          </a:p>
          <a:p>
            <a:pPr marL="755650" marR="1377950" lvl="1" indent="-285750">
              <a:lnSpc>
                <a:spcPct val="100699"/>
              </a:lnSpc>
              <a:spcBef>
                <a:spcPts val="1280"/>
              </a:spcBef>
              <a:buFont typeface="Geneva"/>
              <a:buChar char="•"/>
              <a:tabLst>
                <a:tab pos="755650" algn="l"/>
              </a:tabLst>
            </a:pPr>
            <a:r>
              <a:rPr sz="2600" dirty="0">
                <a:solidFill>
                  <a:srgbClr val="002060"/>
                </a:solidFill>
                <a:latin typeface="Helvetica Neue"/>
                <a:cs typeface="Helvetica Neue"/>
              </a:rPr>
              <a:t>Falta de </a:t>
            </a:r>
            <a:r>
              <a:rPr sz="2600" spc="-5" dirty="0">
                <a:solidFill>
                  <a:srgbClr val="002060"/>
                </a:solidFill>
                <a:latin typeface="Helvetica Neue"/>
                <a:cs typeface="Helvetica Neue"/>
              </a:rPr>
              <a:t>sistemas </a:t>
            </a:r>
            <a:r>
              <a:rPr sz="2600" dirty="0">
                <a:solidFill>
                  <a:srgbClr val="002060"/>
                </a:solidFill>
                <a:latin typeface="Helvetica Neue"/>
                <a:cs typeface="Helvetica Neue"/>
              </a:rPr>
              <a:t>de contingencia</a:t>
            </a:r>
            <a:r>
              <a:rPr sz="2600" spc="-90" dirty="0">
                <a:solidFill>
                  <a:srgbClr val="002060"/>
                </a:solidFill>
                <a:latin typeface="Helvetica Neue"/>
                <a:cs typeface="Helvetica Neue"/>
              </a:rPr>
              <a:t> </a:t>
            </a:r>
            <a:r>
              <a:rPr sz="2600" dirty="0">
                <a:solidFill>
                  <a:srgbClr val="002060"/>
                </a:solidFill>
                <a:latin typeface="Helvetica Neue"/>
                <a:cs typeface="Helvetica Neue"/>
              </a:rPr>
              <a:t>o  </a:t>
            </a:r>
            <a:r>
              <a:rPr sz="2600" spc="-5" dirty="0">
                <a:solidFill>
                  <a:srgbClr val="002060"/>
                </a:solidFill>
                <a:latin typeface="Helvetica Neue"/>
                <a:cs typeface="Helvetica Neue"/>
              </a:rPr>
              <a:t>recuperación</a:t>
            </a:r>
            <a:endParaRPr sz="2600" dirty="0">
              <a:latin typeface="Helvetica Neue"/>
              <a:cs typeface="Helvetica Neue"/>
            </a:endParaRPr>
          </a:p>
          <a:p>
            <a:pPr marL="755650" lvl="1" indent="-285750">
              <a:lnSpc>
                <a:spcPct val="100000"/>
              </a:lnSpc>
              <a:spcBef>
                <a:spcPts val="1245"/>
              </a:spcBef>
              <a:buFont typeface="Geneva"/>
              <a:buChar char="•"/>
              <a:tabLst>
                <a:tab pos="755650" algn="l"/>
              </a:tabLst>
            </a:pPr>
            <a:r>
              <a:rPr sz="2600" spc="-5" dirty="0">
                <a:solidFill>
                  <a:srgbClr val="002060"/>
                </a:solidFill>
                <a:latin typeface="Helvetica Neue"/>
                <a:cs typeface="Helvetica Neue"/>
              </a:rPr>
              <a:t>Actualizaciones </a:t>
            </a:r>
            <a:r>
              <a:rPr sz="2600" dirty="0">
                <a:solidFill>
                  <a:srgbClr val="002060"/>
                </a:solidFill>
                <a:latin typeface="Helvetica Neue"/>
                <a:cs typeface="Helvetica Neue"/>
              </a:rPr>
              <a:t>y</a:t>
            </a:r>
            <a:r>
              <a:rPr sz="2600" spc="-10" dirty="0">
                <a:solidFill>
                  <a:srgbClr val="002060"/>
                </a:solidFill>
                <a:latin typeface="Helvetica Neue"/>
                <a:cs typeface="Helvetica Neue"/>
              </a:rPr>
              <a:t> </a:t>
            </a:r>
            <a:r>
              <a:rPr sz="2600" spc="-5" dirty="0">
                <a:solidFill>
                  <a:srgbClr val="002060"/>
                </a:solidFill>
                <a:latin typeface="Helvetica Neue"/>
                <a:cs typeface="Helvetica Neue"/>
              </a:rPr>
              <a:t>reparaciones</a:t>
            </a:r>
            <a:endParaRPr sz="2600" dirty="0">
              <a:latin typeface="Helvetica Neue"/>
              <a:cs typeface="Helvetica Neue"/>
            </a:endParaRPr>
          </a:p>
          <a:p>
            <a:pPr marL="755650" marR="258445" lvl="1" indent="-285750">
              <a:lnSpc>
                <a:spcPct val="100699"/>
              </a:lnSpc>
              <a:spcBef>
                <a:spcPts val="1225"/>
              </a:spcBef>
              <a:buFont typeface="Geneva"/>
              <a:buChar char="•"/>
              <a:tabLst>
                <a:tab pos="755650" algn="l"/>
              </a:tabLst>
            </a:pPr>
            <a:r>
              <a:rPr sz="2600" spc="-5" dirty="0">
                <a:solidFill>
                  <a:srgbClr val="002060"/>
                </a:solidFill>
                <a:latin typeface="Helvetica Neue"/>
                <a:cs typeface="Helvetica Neue"/>
              </a:rPr>
              <a:t>Electricidad </a:t>
            </a:r>
            <a:r>
              <a:rPr sz="2600" dirty="0">
                <a:solidFill>
                  <a:srgbClr val="002060"/>
                </a:solidFill>
                <a:latin typeface="Helvetica Neue"/>
                <a:cs typeface="Helvetica Neue"/>
              </a:rPr>
              <a:t>y </a:t>
            </a:r>
            <a:r>
              <a:rPr sz="2600" spc="-5" dirty="0">
                <a:solidFill>
                  <a:srgbClr val="002060"/>
                </a:solidFill>
                <a:latin typeface="Helvetica Neue"/>
                <a:cs typeface="Helvetica Neue"/>
              </a:rPr>
              <a:t>conectividad </a:t>
            </a:r>
            <a:r>
              <a:rPr sz="2600" dirty="0">
                <a:solidFill>
                  <a:srgbClr val="002060"/>
                </a:solidFill>
                <a:latin typeface="Helvetica Neue"/>
                <a:cs typeface="Helvetica Neue"/>
              </a:rPr>
              <a:t>(daños </a:t>
            </a:r>
            <a:r>
              <a:rPr sz="2600" spc="-5" dirty="0">
                <a:solidFill>
                  <a:srgbClr val="002060"/>
                </a:solidFill>
                <a:latin typeface="Helvetica Neue"/>
                <a:cs typeface="Helvetica Neue"/>
              </a:rPr>
              <a:t>físicos </a:t>
            </a:r>
            <a:r>
              <a:rPr sz="2600" dirty="0">
                <a:solidFill>
                  <a:srgbClr val="002060"/>
                </a:solidFill>
                <a:latin typeface="Helvetica Neue"/>
                <a:cs typeface="Helvetica Neue"/>
              </a:rPr>
              <a:t>y  </a:t>
            </a:r>
            <a:r>
              <a:rPr sz="2600" spc="-5" dirty="0">
                <a:solidFill>
                  <a:srgbClr val="002060"/>
                </a:solidFill>
                <a:latin typeface="Helvetica Neue"/>
                <a:cs typeface="Helvetica Neue"/>
              </a:rPr>
              <a:t>sistemas</a:t>
            </a:r>
            <a:r>
              <a:rPr sz="2600" spc="-10" dirty="0">
                <a:solidFill>
                  <a:srgbClr val="002060"/>
                </a:solidFill>
                <a:latin typeface="Helvetica Neue"/>
                <a:cs typeface="Helvetica Neue"/>
              </a:rPr>
              <a:t> </a:t>
            </a:r>
            <a:r>
              <a:rPr sz="2600" dirty="0">
                <a:solidFill>
                  <a:srgbClr val="002060"/>
                </a:solidFill>
                <a:latin typeface="Helvetica Neue"/>
                <a:cs typeface="Helvetica Neue"/>
              </a:rPr>
              <a:t>obsoletos)</a:t>
            </a:r>
            <a:endParaRPr sz="2600" dirty="0">
              <a:latin typeface="Helvetica Neue"/>
              <a:cs typeface="Helvetica Neue"/>
            </a:endParaRPr>
          </a:p>
          <a:p>
            <a:pPr marL="755650" lvl="1" indent="-285750">
              <a:lnSpc>
                <a:spcPct val="100000"/>
              </a:lnSpc>
              <a:spcBef>
                <a:spcPts val="1250"/>
              </a:spcBef>
              <a:buFont typeface="Geneva"/>
              <a:buChar char="•"/>
              <a:tabLst>
                <a:tab pos="755650" algn="l"/>
              </a:tabLst>
            </a:pPr>
            <a:r>
              <a:rPr sz="2600" dirty="0">
                <a:solidFill>
                  <a:srgbClr val="002060"/>
                </a:solidFill>
                <a:latin typeface="Helvetica Neue"/>
                <a:cs typeface="Helvetica Neue"/>
              </a:rPr>
              <a:t>Falta de </a:t>
            </a:r>
            <a:r>
              <a:rPr sz="2600" spc="-5" dirty="0">
                <a:solidFill>
                  <a:srgbClr val="002060"/>
                </a:solidFill>
                <a:latin typeface="Helvetica Neue"/>
                <a:cs typeface="Helvetica Neue"/>
              </a:rPr>
              <a:t>controles</a:t>
            </a:r>
            <a:r>
              <a:rPr sz="2600" spc="-40" dirty="0">
                <a:solidFill>
                  <a:srgbClr val="002060"/>
                </a:solidFill>
                <a:latin typeface="Helvetica Neue"/>
                <a:cs typeface="Helvetica Neue"/>
              </a:rPr>
              <a:t> </a:t>
            </a:r>
            <a:r>
              <a:rPr sz="2600" dirty="0">
                <a:solidFill>
                  <a:srgbClr val="002060"/>
                </a:solidFill>
                <a:latin typeface="Helvetica Neue"/>
                <a:cs typeface="Helvetica Neue"/>
              </a:rPr>
              <a:t>administrativos</a:t>
            </a:r>
            <a:endParaRPr sz="2600" dirty="0">
              <a:latin typeface="Helvetica Neue"/>
              <a:cs typeface="Helvetica Neue"/>
            </a:endParaRPr>
          </a:p>
        </p:txBody>
      </p:sp>
      <p:sp>
        <p:nvSpPr>
          <p:cNvPr id="2" name="object 2" descr="Computadora portátil que muestra una alerta de virus"/>
          <p:cNvSpPr/>
          <p:nvPr/>
        </p:nvSpPr>
        <p:spPr>
          <a:xfrm>
            <a:off x="6704720" y="4551405"/>
            <a:ext cx="2434055" cy="16207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12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35940" y="401828"/>
            <a:ext cx="700786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Otros </a:t>
            </a:r>
            <a:r>
              <a:rPr spc="-5" dirty="0"/>
              <a:t>riesgos</a:t>
            </a:r>
            <a:r>
              <a:rPr spc="-20" dirty="0"/>
              <a:t> </a:t>
            </a:r>
            <a:r>
              <a:rPr dirty="0"/>
              <a:t>internos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381000" y="1295400"/>
            <a:ext cx="8486775" cy="4773295"/>
          </a:xfrm>
          <a:prstGeom prst="rect">
            <a:avLst/>
          </a:prstGeom>
        </p:spPr>
        <p:txBody>
          <a:bodyPr vert="horz" wrap="square" lIns="0" tIns="18415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45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Reparaciones de las instalaciones</a:t>
            </a:r>
            <a:r>
              <a:rPr sz="2800" b="1" spc="-4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físicas</a:t>
            </a:r>
            <a:endParaRPr sz="2800" dirty="0">
              <a:latin typeface="Helvetica Neue"/>
              <a:cs typeface="Helvetica Neue"/>
            </a:endParaRPr>
          </a:p>
          <a:p>
            <a:pPr marL="755650" lvl="1" indent="-285750">
              <a:lnSpc>
                <a:spcPct val="100000"/>
              </a:lnSpc>
              <a:spcBef>
                <a:spcPts val="1255"/>
              </a:spcBef>
              <a:buFont typeface="Geneva"/>
              <a:buChar char="•"/>
              <a:tabLst>
                <a:tab pos="755015" algn="l"/>
                <a:tab pos="755650" algn="l"/>
              </a:tabLst>
            </a:pPr>
            <a:r>
              <a:rPr sz="2600" spc="-5" dirty="0">
                <a:solidFill>
                  <a:srgbClr val="002060"/>
                </a:solidFill>
                <a:latin typeface="Helvetica Neue"/>
                <a:cs typeface="Helvetica Neue"/>
              </a:rPr>
              <a:t>Interrupción de los servicios </a:t>
            </a:r>
            <a:r>
              <a:rPr sz="2600" dirty="0">
                <a:solidFill>
                  <a:srgbClr val="002060"/>
                </a:solidFill>
                <a:latin typeface="Helvetica Neue"/>
                <a:cs typeface="Helvetica Neue"/>
              </a:rPr>
              <a:t>o </a:t>
            </a:r>
            <a:r>
              <a:rPr sz="2600" spc="-5" dirty="0">
                <a:solidFill>
                  <a:srgbClr val="002060"/>
                </a:solidFill>
                <a:latin typeface="Helvetica Neue"/>
                <a:cs typeface="Helvetica Neue"/>
              </a:rPr>
              <a:t>líneas de</a:t>
            </a:r>
            <a:r>
              <a:rPr sz="2600" spc="50" dirty="0">
                <a:solidFill>
                  <a:srgbClr val="002060"/>
                </a:solidFill>
                <a:latin typeface="Helvetica Neue"/>
                <a:cs typeface="Helvetica Neue"/>
              </a:rPr>
              <a:t> </a:t>
            </a:r>
            <a:r>
              <a:rPr sz="2600" spc="-10" dirty="0">
                <a:solidFill>
                  <a:srgbClr val="002060"/>
                </a:solidFill>
                <a:latin typeface="Helvetica Neue"/>
                <a:cs typeface="Helvetica Neue"/>
              </a:rPr>
              <a:t>producción</a:t>
            </a:r>
            <a:endParaRPr sz="2600" dirty="0">
              <a:latin typeface="Helvetica Neue"/>
              <a:cs typeface="Helvetica Neue"/>
            </a:endParaRPr>
          </a:p>
          <a:p>
            <a:pPr marL="755650" lvl="1" indent="-285750">
              <a:lnSpc>
                <a:spcPct val="100000"/>
              </a:lnSpc>
              <a:spcBef>
                <a:spcPts val="1275"/>
              </a:spcBef>
              <a:buFont typeface="Geneva"/>
              <a:buChar char="•"/>
              <a:tabLst>
                <a:tab pos="755015" algn="l"/>
                <a:tab pos="755650" algn="l"/>
              </a:tabLst>
            </a:pPr>
            <a:r>
              <a:rPr sz="2600" dirty="0">
                <a:solidFill>
                  <a:srgbClr val="002060"/>
                </a:solidFill>
                <a:latin typeface="Helvetica Neue"/>
                <a:cs typeface="Helvetica Neue"/>
              </a:rPr>
              <a:t>Mantenimiento </a:t>
            </a:r>
            <a:r>
              <a:rPr sz="2600" spc="-5" dirty="0">
                <a:solidFill>
                  <a:srgbClr val="002060"/>
                </a:solidFill>
                <a:latin typeface="Helvetica Neue"/>
                <a:cs typeface="Helvetica Neue"/>
              </a:rPr>
              <a:t>de </a:t>
            </a:r>
            <a:r>
              <a:rPr sz="2600" dirty="0">
                <a:solidFill>
                  <a:srgbClr val="002060"/>
                </a:solidFill>
                <a:latin typeface="Helvetica Neue"/>
                <a:cs typeface="Helvetica Neue"/>
              </a:rPr>
              <a:t>rutina</a:t>
            </a:r>
            <a:endParaRPr sz="2600" dirty="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28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Accidentes</a:t>
            </a:r>
            <a:endParaRPr sz="2800" dirty="0">
              <a:latin typeface="Helvetica Neue"/>
              <a:cs typeface="Helvetica Neue"/>
            </a:endParaRPr>
          </a:p>
          <a:p>
            <a:pPr marL="755650" marR="4442460" lvl="1" indent="-285750">
              <a:lnSpc>
                <a:spcPts val="3100"/>
              </a:lnSpc>
              <a:spcBef>
                <a:spcPts val="1355"/>
              </a:spcBef>
              <a:buFont typeface="Geneva"/>
              <a:buChar char="•"/>
              <a:tabLst>
                <a:tab pos="755015" algn="l"/>
                <a:tab pos="755650" algn="l"/>
              </a:tabLst>
            </a:pPr>
            <a:r>
              <a:rPr sz="2600" spc="-5" dirty="0">
                <a:solidFill>
                  <a:srgbClr val="002060"/>
                </a:solidFill>
                <a:latin typeface="Helvetica Neue"/>
                <a:cs typeface="Helvetica Neue"/>
              </a:rPr>
              <a:t>Lesiones </a:t>
            </a:r>
            <a:r>
              <a:rPr sz="2600" spc="-10" dirty="0">
                <a:solidFill>
                  <a:srgbClr val="002060"/>
                </a:solidFill>
                <a:latin typeface="Helvetica Neue"/>
                <a:cs typeface="Helvetica Neue"/>
              </a:rPr>
              <a:t>relacionadas  </a:t>
            </a:r>
            <a:r>
              <a:rPr sz="2600" spc="-5" dirty="0">
                <a:solidFill>
                  <a:srgbClr val="002060"/>
                </a:solidFill>
                <a:latin typeface="Helvetica Neue"/>
                <a:cs typeface="Helvetica Neue"/>
              </a:rPr>
              <a:t>con </a:t>
            </a:r>
            <a:r>
              <a:rPr sz="2600" dirty="0">
                <a:solidFill>
                  <a:srgbClr val="002060"/>
                </a:solidFill>
                <a:latin typeface="Helvetica Neue"/>
                <a:cs typeface="Helvetica Neue"/>
              </a:rPr>
              <a:t>el </a:t>
            </a:r>
            <a:r>
              <a:rPr sz="2600" spc="-5" dirty="0">
                <a:solidFill>
                  <a:srgbClr val="002060"/>
                </a:solidFill>
                <a:latin typeface="Helvetica Neue"/>
                <a:cs typeface="Helvetica Neue"/>
              </a:rPr>
              <a:t>trabajo</a:t>
            </a:r>
            <a:endParaRPr sz="2600" dirty="0">
              <a:latin typeface="Helvetica Neue"/>
              <a:cs typeface="Helvetica Neue"/>
            </a:endParaRPr>
          </a:p>
          <a:p>
            <a:pPr marL="755650" marR="2891155" lvl="1" indent="-285750">
              <a:lnSpc>
                <a:spcPct val="100000"/>
              </a:lnSpc>
              <a:spcBef>
                <a:spcPts val="1070"/>
              </a:spcBef>
              <a:buFont typeface="Geneva"/>
              <a:buChar char="•"/>
              <a:tabLst>
                <a:tab pos="755015" algn="l"/>
                <a:tab pos="755650" algn="l"/>
              </a:tabLst>
            </a:pPr>
            <a:r>
              <a:rPr sz="2600" spc="-5" dirty="0">
                <a:solidFill>
                  <a:srgbClr val="002060"/>
                </a:solidFill>
                <a:latin typeface="Helvetica Neue"/>
                <a:cs typeface="Helvetica Neue"/>
              </a:rPr>
              <a:t>Daños </a:t>
            </a:r>
            <a:r>
              <a:rPr sz="2600" dirty="0">
                <a:solidFill>
                  <a:srgbClr val="002060"/>
                </a:solidFill>
                <a:latin typeface="Helvetica Neue"/>
                <a:cs typeface="Helvetica Neue"/>
              </a:rPr>
              <a:t>a </a:t>
            </a:r>
            <a:r>
              <a:rPr sz="2600" spc="-5" dirty="0">
                <a:solidFill>
                  <a:srgbClr val="002060"/>
                </a:solidFill>
                <a:latin typeface="Helvetica Neue"/>
                <a:cs typeface="Helvetica Neue"/>
              </a:rPr>
              <a:t>la </a:t>
            </a:r>
            <a:r>
              <a:rPr sz="2600" spc="-10" dirty="0">
                <a:solidFill>
                  <a:srgbClr val="002060"/>
                </a:solidFill>
                <a:latin typeface="Helvetica Neue"/>
                <a:cs typeface="Helvetica Neue"/>
              </a:rPr>
              <a:t>propiedad </a:t>
            </a:r>
            <a:r>
              <a:rPr sz="2600" spc="-5" dirty="0">
                <a:solidFill>
                  <a:srgbClr val="002060"/>
                </a:solidFill>
                <a:latin typeface="Helvetica Neue"/>
                <a:cs typeface="Helvetica Neue"/>
              </a:rPr>
              <a:t>de  </a:t>
            </a:r>
            <a:r>
              <a:rPr sz="2600" spc="-15" dirty="0">
                <a:solidFill>
                  <a:srgbClr val="002060"/>
                </a:solidFill>
                <a:latin typeface="Helvetica Neue"/>
                <a:cs typeface="Helvetica Neue"/>
              </a:rPr>
              <a:t>terceros </a:t>
            </a:r>
            <a:r>
              <a:rPr sz="2600" spc="-5" dirty="0">
                <a:solidFill>
                  <a:srgbClr val="002060"/>
                </a:solidFill>
                <a:latin typeface="Helvetica Neue"/>
                <a:cs typeface="Helvetica Neue"/>
              </a:rPr>
              <a:t>por parte de</a:t>
            </a:r>
            <a:r>
              <a:rPr sz="2600" spc="-15" dirty="0">
                <a:solidFill>
                  <a:srgbClr val="002060"/>
                </a:solidFill>
                <a:latin typeface="Helvetica Neue"/>
                <a:cs typeface="Helvetica Neue"/>
              </a:rPr>
              <a:t> </a:t>
            </a:r>
            <a:r>
              <a:rPr sz="2600" spc="-5" dirty="0">
                <a:solidFill>
                  <a:srgbClr val="002060"/>
                </a:solidFill>
                <a:latin typeface="Helvetica Neue"/>
                <a:cs typeface="Helvetica Neue"/>
              </a:rPr>
              <a:t>empleados</a:t>
            </a:r>
            <a:endParaRPr sz="2600" dirty="0">
              <a:latin typeface="Helvetica Neue"/>
              <a:cs typeface="Helvetica Neue"/>
            </a:endParaRPr>
          </a:p>
          <a:p>
            <a:pPr marL="755650" lvl="1" indent="-285750">
              <a:lnSpc>
                <a:spcPct val="100000"/>
              </a:lnSpc>
              <a:spcBef>
                <a:spcPts val="1275"/>
              </a:spcBef>
              <a:buFont typeface="Geneva"/>
              <a:buChar char="•"/>
              <a:tabLst>
                <a:tab pos="755015" algn="l"/>
                <a:tab pos="755650" algn="l"/>
              </a:tabLst>
            </a:pPr>
            <a:r>
              <a:rPr sz="2600" spc="-5" dirty="0">
                <a:solidFill>
                  <a:srgbClr val="002060"/>
                </a:solidFill>
                <a:latin typeface="Helvetica Neue"/>
                <a:cs typeface="Helvetica Neue"/>
              </a:rPr>
              <a:t>Daños </a:t>
            </a:r>
            <a:r>
              <a:rPr sz="2600" dirty="0">
                <a:solidFill>
                  <a:srgbClr val="002060"/>
                </a:solidFill>
                <a:latin typeface="Helvetica Neue"/>
                <a:cs typeface="Helvetica Neue"/>
              </a:rPr>
              <a:t>a </a:t>
            </a:r>
            <a:r>
              <a:rPr sz="2600" spc="-5" dirty="0">
                <a:solidFill>
                  <a:srgbClr val="002060"/>
                </a:solidFill>
                <a:latin typeface="Helvetica Neue"/>
                <a:cs typeface="Helvetica Neue"/>
              </a:rPr>
              <a:t>la </a:t>
            </a:r>
            <a:r>
              <a:rPr sz="2600" spc="-10" dirty="0">
                <a:solidFill>
                  <a:srgbClr val="002060"/>
                </a:solidFill>
                <a:latin typeface="Helvetica Neue"/>
                <a:cs typeface="Helvetica Neue"/>
              </a:rPr>
              <a:t>propiedad </a:t>
            </a:r>
            <a:r>
              <a:rPr sz="2600" spc="-5" dirty="0">
                <a:solidFill>
                  <a:srgbClr val="002060"/>
                </a:solidFill>
                <a:latin typeface="Helvetica Neue"/>
                <a:cs typeface="Helvetica Neue"/>
              </a:rPr>
              <a:t>personal por parte de</a:t>
            </a:r>
            <a:r>
              <a:rPr sz="2600" spc="35" dirty="0">
                <a:solidFill>
                  <a:srgbClr val="002060"/>
                </a:solidFill>
                <a:latin typeface="Helvetica Neue"/>
                <a:cs typeface="Helvetica Neue"/>
              </a:rPr>
              <a:t> </a:t>
            </a:r>
            <a:r>
              <a:rPr sz="2600" spc="-15" dirty="0">
                <a:solidFill>
                  <a:srgbClr val="002060"/>
                </a:solidFill>
                <a:latin typeface="Helvetica Neue"/>
                <a:cs typeface="Helvetica Neue"/>
              </a:rPr>
              <a:t>terceros</a:t>
            </a:r>
            <a:endParaRPr sz="2600" dirty="0">
              <a:latin typeface="Helvetica Neue"/>
              <a:cs typeface="Helvetica Neue"/>
            </a:endParaRPr>
          </a:p>
        </p:txBody>
      </p:sp>
      <p:sp>
        <p:nvSpPr>
          <p:cNvPr id="3" name="object 3" descr="Trabajador de la construcción sentado en el piso sosteniendo su rodilla con un martillo y pedazos de concreto roto sobre su pierna y junto a él"/>
          <p:cNvSpPr/>
          <p:nvPr/>
        </p:nvSpPr>
        <p:spPr>
          <a:xfrm>
            <a:off x="5791200" y="3048000"/>
            <a:ext cx="2895600" cy="192198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13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401828"/>
            <a:ext cx="845566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" dirty="0" err="1"/>
              <a:t>Otros</a:t>
            </a:r>
            <a:r>
              <a:rPr spc="-20" dirty="0"/>
              <a:t> </a:t>
            </a:r>
            <a:r>
              <a:rPr spc="-5" dirty="0" err="1"/>
              <a:t>riesgos</a:t>
            </a:r>
            <a:r>
              <a:rPr lang="en-US" spc="-5" dirty="0"/>
              <a:t> </a:t>
            </a:r>
            <a:r>
              <a:rPr dirty="0" err="1"/>
              <a:t>internos</a:t>
            </a:r>
            <a:r>
              <a:rPr lang="en-US" dirty="0"/>
              <a:t> </a:t>
            </a:r>
            <a:r>
              <a:rPr lang="es-ES" dirty="0"/>
              <a:t>(continuación)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833991"/>
            <a:ext cx="7183120" cy="2432050"/>
          </a:xfrm>
          <a:prstGeom prst="rect">
            <a:avLst/>
          </a:prstGeom>
        </p:spPr>
        <p:txBody>
          <a:bodyPr vert="horz" wrap="square" lIns="0" tIns="18986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49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Cambios en el flujo de fondos</a:t>
            </a:r>
            <a:endParaRPr sz="3000" dirty="0">
              <a:latin typeface="Helvetica Neue"/>
              <a:cs typeface="Helvetica Neue"/>
            </a:endParaRPr>
          </a:p>
          <a:p>
            <a:pPr marL="755650" lvl="1" indent="-285750">
              <a:lnSpc>
                <a:spcPct val="100000"/>
              </a:lnSpc>
              <a:spcBef>
                <a:spcPts val="1305"/>
              </a:spcBef>
              <a:buFont typeface="Geneva"/>
              <a:buChar char="•"/>
              <a:tabLst>
                <a:tab pos="755650" algn="l"/>
              </a:tabLst>
            </a:pP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Costos</a:t>
            </a:r>
            <a:r>
              <a:rPr sz="2800" spc="-10" dirty="0">
                <a:solidFill>
                  <a:srgbClr val="002060"/>
                </a:solidFill>
                <a:latin typeface="Helvetica Neue"/>
                <a:cs typeface="Helvetica Neue"/>
              </a:rPr>
              <a:t> </a:t>
            </a:r>
            <a:r>
              <a:rPr sz="2800" spc="-5" dirty="0">
                <a:solidFill>
                  <a:srgbClr val="002060"/>
                </a:solidFill>
                <a:latin typeface="Helvetica Neue"/>
                <a:cs typeface="Helvetica Neue"/>
              </a:rPr>
              <a:t>imprevistos</a:t>
            </a:r>
            <a:endParaRPr sz="2800" dirty="0">
              <a:latin typeface="Helvetica Neue"/>
              <a:cs typeface="Helvetica Neue"/>
            </a:endParaRPr>
          </a:p>
          <a:p>
            <a:pPr marL="755650" lvl="1" indent="-285750">
              <a:lnSpc>
                <a:spcPct val="100000"/>
              </a:lnSpc>
              <a:spcBef>
                <a:spcPts val="1225"/>
              </a:spcBef>
              <a:buFont typeface="Geneva"/>
              <a:buChar char="•"/>
              <a:tabLst>
                <a:tab pos="755650" algn="l"/>
              </a:tabLst>
            </a:pPr>
            <a:r>
              <a:rPr sz="2800" spc="-10" dirty="0">
                <a:solidFill>
                  <a:srgbClr val="002060"/>
                </a:solidFill>
                <a:latin typeface="Helvetica Neue"/>
                <a:cs typeface="Helvetica Neue"/>
              </a:rPr>
              <a:t>Pérdida </a:t>
            </a: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de </a:t>
            </a:r>
            <a:r>
              <a:rPr sz="2800" spc="-5" dirty="0">
                <a:solidFill>
                  <a:srgbClr val="002060"/>
                </a:solidFill>
                <a:latin typeface="Helvetica Neue"/>
                <a:cs typeface="Helvetica Neue"/>
              </a:rPr>
              <a:t>líneas </a:t>
            </a: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de</a:t>
            </a:r>
            <a:r>
              <a:rPr sz="2800" spc="-35" dirty="0">
                <a:solidFill>
                  <a:srgbClr val="002060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crédito</a:t>
            </a:r>
            <a:endParaRPr sz="2800" dirty="0">
              <a:latin typeface="Helvetica Neue"/>
              <a:cs typeface="Helvetica Neue"/>
            </a:endParaRPr>
          </a:p>
          <a:p>
            <a:pPr marL="755650" lvl="1" indent="-285750">
              <a:lnSpc>
                <a:spcPct val="100000"/>
              </a:lnSpc>
              <a:spcBef>
                <a:spcPts val="1345"/>
              </a:spcBef>
              <a:buFont typeface="Geneva"/>
              <a:buChar char="•"/>
              <a:tabLst>
                <a:tab pos="755650" algn="l"/>
              </a:tabLst>
            </a:pP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Gastos para </a:t>
            </a:r>
            <a:r>
              <a:rPr sz="2800" spc="-5" dirty="0">
                <a:solidFill>
                  <a:srgbClr val="002060"/>
                </a:solidFill>
                <a:latin typeface="Helvetica Neue"/>
                <a:cs typeface="Helvetica Neue"/>
              </a:rPr>
              <a:t>establecer líneas </a:t>
            </a: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de</a:t>
            </a:r>
            <a:r>
              <a:rPr sz="2800" spc="-65" dirty="0">
                <a:solidFill>
                  <a:srgbClr val="002060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crédito</a:t>
            </a:r>
            <a:endParaRPr sz="2800" dirty="0">
              <a:latin typeface="Helvetica Neue"/>
              <a:cs typeface="Helvetica Neue"/>
            </a:endParaRPr>
          </a:p>
        </p:txBody>
      </p:sp>
      <p:sp>
        <p:nvSpPr>
          <p:cNvPr id="4" name="object 4" descr="Fila de cuatro pilas de monedas que soportan las palabras flujo de fondos enunciadas en pequeños bloques"/>
          <p:cNvSpPr/>
          <p:nvPr/>
        </p:nvSpPr>
        <p:spPr>
          <a:xfrm>
            <a:off x="777589" y="3505200"/>
            <a:ext cx="7588822" cy="258843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14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 idx="4294967295"/>
          </p:nvPr>
        </p:nvSpPr>
        <p:spPr>
          <a:xfrm>
            <a:off x="535940" y="401828"/>
            <a:ext cx="6219190" cy="112082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1270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168525" algn="l"/>
                <a:tab pos="2677160" algn="l"/>
              </a:tabLst>
              <a:defRPr/>
            </a:pPr>
            <a:r>
              <a:rPr kumimoji="0" lang="en-US" sz="3600" b="1" i="0" u="none" strike="noStrike" kern="1200" cap="none" spc="-5" normalizeH="0" baseline="0" noProof="0" dirty="0" err="1">
                <a:ln>
                  <a:noFill/>
                </a:ln>
                <a:solidFill>
                  <a:srgbClr val="223F6B"/>
                </a:solidFill>
                <a:effectLst/>
                <a:uLnTx/>
                <a:uFillTx/>
                <a:latin typeface="Helvetica Neue"/>
                <a:ea typeface="+mn-ea"/>
                <a:cs typeface="Helvetica Neue"/>
              </a:rPr>
              <a:t>Actividad</a:t>
            </a:r>
            <a:r>
              <a:rPr kumimoji="0" lang="en-US" sz="3600" b="1" i="0" u="none" strike="noStrike" kern="1200" cap="none" spc="-5" normalizeH="0" baseline="0" noProof="0" dirty="0">
                <a:ln>
                  <a:noFill/>
                </a:ln>
                <a:solidFill>
                  <a:srgbClr val="223F6B"/>
                </a:solidFill>
                <a:effectLst/>
                <a:uLnTx/>
                <a:uFillTx/>
                <a:latin typeface="Helvetica Neue"/>
                <a:ea typeface="+mn-ea"/>
                <a:cs typeface="Helvetica Neue"/>
              </a:rPr>
              <a:t>	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223F6B"/>
                </a:solidFill>
                <a:effectLst/>
                <a:uLnTx/>
                <a:uFillTx/>
                <a:latin typeface="Helvetica Neue"/>
                <a:ea typeface="+mn-ea"/>
                <a:cs typeface="Helvetica Neue"/>
              </a:rPr>
              <a:t>2:	</a:t>
            </a:r>
            <a:r>
              <a:rPr kumimoji="0" lang="en-US" sz="3600" b="1" i="0" u="none" strike="noStrike" kern="1200" cap="none" spc="-5" normalizeH="0" baseline="0" noProof="0" dirty="0" err="1">
                <a:ln>
                  <a:noFill/>
                </a:ln>
                <a:solidFill>
                  <a:srgbClr val="223F6B"/>
                </a:solidFill>
                <a:effectLst/>
                <a:uLnTx/>
                <a:uFillTx/>
                <a:latin typeface="Helvetica Neue"/>
                <a:ea typeface="+mn-ea"/>
                <a:cs typeface="Helvetica Neue"/>
              </a:rPr>
              <a:t>riesgos</a:t>
            </a:r>
            <a:r>
              <a:rPr kumimoji="0" lang="en-US" sz="3600" b="1" i="0" u="none" strike="noStrike" kern="1200" cap="none" spc="-65" normalizeH="0" baseline="0" noProof="0" dirty="0">
                <a:ln>
                  <a:noFill/>
                </a:ln>
                <a:solidFill>
                  <a:srgbClr val="223F6B"/>
                </a:solidFill>
                <a:effectLst/>
                <a:uLnTx/>
                <a:uFillTx/>
                <a:latin typeface="Helvetica Neue"/>
                <a:ea typeface="+mn-ea"/>
                <a:cs typeface="Helvetica Neue"/>
              </a:rPr>
              <a:t> </a:t>
            </a:r>
            <a:r>
              <a:rPr kumimoji="0" lang="en-US" sz="3600" b="1" i="0" u="none" strike="noStrike" kern="1200" cap="none" spc="5" normalizeH="0" baseline="0" noProof="0" dirty="0" err="1">
                <a:ln>
                  <a:noFill/>
                </a:ln>
                <a:solidFill>
                  <a:srgbClr val="223F6B"/>
                </a:solidFill>
                <a:effectLst/>
                <a:uLnTx/>
                <a:uFillTx/>
                <a:latin typeface="Helvetica Neue"/>
                <a:ea typeface="+mn-ea"/>
                <a:cs typeface="Helvetica Neue"/>
              </a:rPr>
              <a:t>internos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223F6B"/>
              </a:solidFill>
              <a:effectLst/>
              <a:uLnTx/>
              <a:uFillTx/>
              <a:latin typeface="Helvetica Neue"/>
              <a:ea typeface="+mn-ea"/>
              <a:cs typeface="Helvetica Neue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850389" y="2167635"/>
            <a:ext cx="5533390" cy="88201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0699"/>
              </a:lnSpc>
              <a:spcBef>
                <a:spcPts val="75"/>
              </a:spcBef>
            </a:pP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¿Qué </a:t>
            </a:r>
            <a:r>
              <a:rPr sz="2800" spc="-10" dirty="0">
                <a:solidFill>
                  <a:srgbClr val="002060"/>
                </a:solidFill>
                <a:latin typeface="Helvetica Neue"/>
                <a:cs typeface="Helvetica Neue"/>
              </a:rPr>
              <a:t>otros </a:t>
            </a: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riesgos </a:t>
            </a:r>
            <a:r>
              <a:rPr sz="2800" spc="5" dirty="0">
                <a:solidFill>
                  <a:srgbClr val="002060"/>
                </a:solidFill>
                <a:latin typeface="Helvetica Neue"/>
                <a:cs typeface="Helvetica Neue"/>
              </a:rPr>
              <a:t>internos</a:t>
            </a:r>
            <a:r>
              <a:rPr sz="2800" spc="-55" dirty="0">
                <a:solidFill>
                  <a:srgbClr val="002060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puede  </a:t>
            </a:r>
            <a:r>
              <a:rPr sz="2800" spc="-10" dirty="0">
                <a:solidFill>
                  <a:srgbClr val="002060"/>
                </a:solidFill>
                <a:latin typeface="Helvetica Neue"/>
                <a:cs typeface="Helvetica Neue"/>
              </a:rPr>
              <a:t>controlar </a:t>
            </a:r>
            <a:r>
              <a:rPr sz="2800" spc="-5" dirty="0">
                <a:solidFill>
                  <a:srgbClr val="002060"/>
                </a:solidFill>
                <a:latin typeface="Helvetica Neue"/>
                <a:cs typeface="Helvetica Neue"/>
              </a:rPr>
              <a:t>el dueño </a:t>
            </a: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de un</a:t>
            </a:r>
            <a:r>
              <a:rPr sz="2800" spc="-5" dirty="0">
                <a:solidFill>
                  <a:srgbClr val="002060"/>
                </a:solidFill>
                <a:latin typeface="Helvetica Neue"/>
                <a:cs typeface="Helvetica Neue"/>
              </a:rPr>
              <a:t> negocio?</a:t>
            </a:r>
            <a:endParaRPr sz="2800">
              <a:latin typeface="Helvetica Neue"/>
              <a:cs typeface="Helvetica Neue"/>
            </a:endParaRPr>
          </a:p>
        </p:txBody>
      </p:sp>
      <p:sp>
        <p:nvSpPr>
          <p:cNvPr id="4" name="object 4" descr="Punta de lápiz"/>
          <p:cNvSpPr/>
          <p:nvPr/>
        </p:nvSpPr>
        <p:spPr>
          <a:xfrm>
            <a:off x="0" y="2895600"/>
            <a:ext cx="1619250" cy="27146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xfrm>
            <a:off x="6277927" y="6501828"/>
            <a:ext cx="2345054" cy="178254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>
                <a:solidFill>
                  <a:srgbClr val="132F5A"/>
                </a:solidFill>
              </a:rPr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15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44940" y="2761995"/>
            <a:ext cx="425577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dirty="0"/>
              <a:t>Riesgos</a:t>
            </a:r>
            <a:r>
              <a:rPr sz="4000" spc="-55" dirty="0"/>
              <a:t> </a:t>
            </a:r>
            <a:r>
              <a:rPr sz="4000" spc="5" dirty="0"/>
              <a:t>externos</a:t>
            </a:r>
            <a:endParaRPr sz="4000" dirty="0"/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16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25"/>
              </a:spcBef>
            </a:pPr>
            <a:r>
              <a:rPr spc="-5" dirty="0"/>
              <a:t>Riesgos </a:t>
            </a:r>
            <a:r>
              <a:rPr spc="-10" dirty="0"/>
              <a:t>relacionados </a:t>
            </a:r>
            <a:r>
              <a:rPr spc="-5" dirty="0"/>
              <a:t>con la  competencia </a:t>
            </a:r>
            <a:r>
              <a:rPr dirty="0"/>
              <a:t>y </a:t>
            </a:r>
            <a:r>
              <a:rPr spc="-5" dirty="0"/>
              <a:t>el</a:t>
            </a:r>
            <a:r>
              <a:rPr spc="-55" dirty="0"/>
              <a:t> </a:t>
            </a:r>
            <a:r>
              <a:rPr spc="-15" dirty="0"/>
              <a:t>mercado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59740" y="1558544"/>
            <a:ext cx="7347584" cy="4259580"/>
          </a:xfrm>
          <a:prstGeom prst="rect">
            <a:avLst/>
          </a:prstGeom>
        </p:spPr>
        <p:txBody>
          <a:bodyPr vert="horz" wrap="square" lIns="0" tIns="16192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27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7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Pérdida </a:t>
            </a:r>
            <a:r>
              <a:rPr sz="27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de clientes</a:t>
            </a:r>
            <a:endParaRPr sz="27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17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7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Pérdida </a:t>
            </a:r>
            <a:r>
              <a:rPr sz="27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de empleados</a:t>
            </a:r>
            <a:endParaRPr sz="2700">
              <a:latin typeface="Helvetica Neue"/>
              <a:cs typeface="Helvetica Neue"/>
            </a:endParaRPr>
          </a:p>
          <a:p>
            <a:pPr marL="355600" marR="1337945" indent="-342900">
              <a:lnSpc>
                <a:spcPct val="102200"/>
              </a:lnSpc>
              <a:spcBef>
                <a:spcPts val="117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7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Disminución </a:t>
            </a:r>
            <a:r>
              <a:rPr sz="2700" b="1" dirty="0">
                <a:solidFill>
                  <a:srgbClr val="132F5A"/>
                </a:solidFill>
                <a:latin typeface="Helvetica Neue"/>
                <a:cs typeface="Helvetica Neue"/>
              </a:rPr>
              <a:t>en los </a:t>
            </a:r>
            <a:r>
              <a:rPr sz="27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precios </a:t>
            </a:r>
            <a:r>
              <a:rPr sz="2700" b="1" dirty="0">
                <a:solidFill>
                  <a:srgbClr val="132F5A"/>
                </a:solidFill>
                <a:latin typeface="Helvetica Neue"/>
                <a:cs typeface="Helvetica Neue"/>
              </a:rPr>
              <a:t>de  </a:t>
            </a:r>
            <a:r>
              <a:rPr sz="27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venta/fluctuaciones </a:t>
            </a:r>
            <a:r>
              <a:rPr sz="2700" b="1" dirty="0">
                <a:solidFill>
                  <a:srgbClr val="132F5A"/>
                </a:solidFill>
                <a:latin typeface="Helvetica Neue"/>
                <a:cs typeface="Helvetica Neue"/>
              </a:rPr>
              <a:t>en el</a:t>
            </a:r>
            <a:r>
              <a:rPr sz="2700" b="1" spc="-30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27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mercado</a:t>
            </a:r>
            <a:endParaRPr sz="27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25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7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Aumento </a:t>
            </a:r>
            <a:r>
              <a:rPr sz="2700" b="1" dirty="0">
                <a:solidFill>
                  <a:srgbClr val="132F5A"/>
                </a:solidFill>
                <a:latin typeface="Helvetica Neue"/>
                <a:cs typeface="Helvetica Neue"/>
              </a:rPr>
              <a:t>en los </a:t>
            </a:r>
            <a:r>
              <a:rPr sz="27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costos </a:t>
            </a:r>
            <a:r>
              <a:rPr sz="2700" b="1" dirty="0">
                <a:solidFill>
                  <a:srgbClr val="132F5A"/>
                </a:solidFill>
                <a:latin typeface="Helvetica Neue"/>
                <a:cs typeface="Helvetica Neue"/>
              </a:rPr>
              <a:t>de los</a:t>
            </a:r>
            <a:r>
              <a:rPr sz="2700" b="1" spc="-70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27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proveedores</a:t>
            </a:r>
            <a:endParaRPr sz="2700">
              <a:latin typeface="Helvetica Neue"/>
              <a:cs typeface="Helvetica Neue"/>
            </a:endParaRPr>
          </a:p>
          <a:p>
            <a:pPr marL="355600" marR="201295" indent="-342900">
              <a:lnSpc>
                <a:spcPct val="101499"/>
              </a:lnSpc>
              <a:spcBef>
                <a:spcPts val="113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7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Aumentos </a:t>
            </a:r>
            <a:r>
              <a:rPr sz="2700" b="1" dirty="0">
                <a:solidFill>
                  <a:srgbClr val="132F5A"/>
                </a:solidFill>
                <a:latin typeface="Helvetica Neue"/>
                <a:cs typeface="Helvetica Neue"/>
              </a:rPr>
              <a:t>en los </a:t>
            </a:r>
            <a:r>
              <a:rPr sz="27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precios </a:t>
            </a:r>
            <a:r>
              <a:rPr sz="2700" b="1" dirty="0">
                <a:solidFill>
                  <a:srgbClr val="132F5A"/>
                </a:solidFill>
                <a:latin typeface="Helvetica Neue"/>
                <a:cs typeface="Helvetica Neue"/>
              </a:rPr>
              <a:t>del </a:t>
            </a:r>
            <a:r>
              <a:rPr sz="27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petróleo </a:t>
            </a:r>
            <a:r>
              <a:rPr sz="2700" b="1" dirty="0">
                <a:solidFill>
                  <a:srgbClr val="132F5A"/>
                </a:solidFill>
                <a:latin typeface="Helvetica Neue"/>
                <a:cs typeface="Helvetica Neue"/>
              </a:rPr>
              <a:t>o la  </a:t>
            </a:r>
            <a:r>
              <a:rPr sz="27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gasolina</a:t>
            </a:r>
            <a:endParaRPr sz="27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27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7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Cambios </a:t>
            </a:r>
            <a:r>
              <a:rPr sz="2700" b="1" dirty="0">
                <a:solidFill>
                  <a:srgbClr val="132F5A"/>
                </a:solidFill>
                <a:latin typeface="Helvetica Neue"/>
                <a:cs typeface="Helvetica Neue"/>
              </a:rPr>
              <a:t>en los </a:t>
            </a:r>
            <a:r>
              <a:rPr sz="27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costos fijos (ej., </a:t>
            </a:r>
            <a:r>
              <a:rPr sz="2700" b="1" dirty="0">
                <a:solidFill>
                  <a:srgbClr val="132F5A"/>
                </a:solidFill>
                <a:latin typeface="Helvetica Neue"/>
                <a:cs typeface="Helvetica Neue"/>
              </a:rPr>
              <a:t>el</a:t>
            </a:r>
            <a:r>
              <a:rPr sz="2700" b="1" spc="10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27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alquiler)</a:t>
            </a:r>
            <a:endParaRPr sz="2700">
              <a:latin typeface="Helvetica Neue"/>
              <a:cs typeface="Helvetica Neu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17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9740" y="325628"/>
            <a:ext cx="6170295" cy="1132205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25"/>
              </a:spcBef>
            </a:pPr>
            <a:r>
              <a:rPr spc="-5" dirty="0"/>
              <a:t>Riesgos </a:t>
            </a:r>
            <a:r>
              <a:rPr spc="-10" dirty="0"/>
              <a:t>relacionados </a:t>
            </a:r>
            <a:r>
              <a:rPr spc="-5" dirty="0"/>
              <a:t>con el  </a:t>
            </a:r>
            <a:r>
              <a:rPr spc="5" dirty="0"/>
              <a:t>entorno</a:t>
            </a:r>
            <a:r>
              <a:rPr spc="-10" dirty="0"/>
              <a:t> </a:t>
            </a:r>
            <a:r>
              <a:rPr spc="-15" dirty="0"/>
              <a:t>comercial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59740" y="1444244"/>
            <a:ext cx="3995420" cy="2537460"/>
          </a:xfrm>
          <a:prstGeom prst="rect">
            <a:avLst/>
          </a:prstGeom>
        </p:spPr>
        <p:txBody>
          <a:bodyPr vert="horz" wrap="square" lIns="0" tIns="18923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49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Leyes</a:t>
            </a:r>
            <a:endParaRPr sz="30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39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Clima</a:t>
            </a:r>
            <a:endParaRPr sz="30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30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Desastres</a:t>
            </a:r>
            <a:r>
              <a:rPr sz="3000" b="1" spc="-50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naturales</a:t>
            </a:r>
            <a:endParaRPr sz="30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29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Comunidad</a:t>
            </a:r>
            <a:endParaRPr sz="3000">
              <a:latin typeface="Helvetica Neue"/>
              <a:cs typeface="Helvetica Neue"/>
            </a:endParaRPr>
          </a:p>
        </p:txBody>
      </p:sp>
      <p:sp>
        <p:nvSpPr>
          <p:cNvPr id="5" name="object 5" descr="Detalle de indicador analógico con la palabra cambio encima del número 5"/>
          <p:cNvSpPr/>
          <p:nvPr/>
        </p:nvSpPr>
        <p:spPr>
          <a:xfrm>
            <a:off x="4650903" y="1752600"/>
            <a:ext cx="4299891" cy="25241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18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401828"/>
            <a:ext cx="6871334" cy="1132205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25"/>
              </a:spcBef>
            </a:pPr>
            <a:r>
              <a:rPr spc="-105" dirty="0"/>
              <a:t>Tema </a:t>
            </a:r>
            <a:r>
              <a:rPr spc="-5" dirty="0"/>
              <a:t>para debate </a:t>
            </a:r>
            <a:r>
              <a:rPr dirty="0"/>
              <a:t>n.º 3: </a:t>
            </a:r>
            <a:r>
              <a:rPr spc="-5" dirty="0"/>
              <a:t>riesgos  </a:t>
            </a:r>
            <a:r>
              <a:rPr spc="5" dirty="0"/>
              <a:t>externos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852295" y="2064003"/>
            <a:ext cx="6615430" cy="2156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9050" marR="5080" indent="-6350">
              <a:lnSpc>
                <a:spcPct val="99800"/>
              </a:lnSpc>
              <a:spcBef>
                <a:spcPts val="105"/>
              </a:spcBef>
            </a:pP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Son dueños de un </a:t>
            </a:r>
            <a:r>
              <a:rPr sz="2800" spc="-5" dirty="0">
                <a:solidFill>
                  <a:srgbClr val="002060"/>
                </a:solidFill>
                <a:latin typeface="Helvetica Neue"/>
                <a:cs typeface="Helvetica Neue"/>
              </a:rPr>
              <a:t>restaurante. Se  </a:t>
            </a:r>
            <a:r>
              <a:rPr sz="2800" spc="-10" dirty="0">
                <a:solidFill>
                  <a:srgbClr val="002060"/>
                </a:solidFill>
                <a:latin typeface="Helvetica Neue"/>
                <a:cs typeface="Helvetica Neue"/>
              </a:rPr>
              <a:t>produce </a:t>
            </a: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un </a:t>
            </a:r>
            <a:r>
              <a:rPr sz="2800" spc="-10" dirty="0">
                <a:solidFill>
                  <a:srgbClr val="002060"/>
                </a:solidFill>
                <a:latin typeface="Helvetica Neue"/>
                <a:cs typeface="Helvetica Neue"/>
              </a:rPr>
              <a:t>problema </a:t>
            </a: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de </a:t>
            </a:r>
            <a:r>
              <a:rPr sz="2800" spc="5" dirty="0">
                <a:solidFill>
                  <a:srgbClr val="002060"/>
                </a:solidFill>
                <a:latin typeface="Helvetica Neue"/>
                <a:cs typeface="Helvetica Neue"/>
              </a:rPr>
              <a:t>carne </a:t>
            </a:r>
            <a:r>
              <a:rPr sz="2800" spc="-5" dirty="0">
                <a:solidFill>
                  <a:srgbClr val="002060"/>
                </a:solidFill>
                <a:latin typeface="Helvetica Neue"/>
                <a:cs typeface="Helvetica Neue"/>
              </a:rPr>
              <a:t>en mal  estado en el </a:t>
            </a:r>
            <a:r>
              <a:rPr sz="2800" spc="-15" dirty="0">
                <a:solidFill>
                  <a:srgbClr val="002060"/>
                </a:solidFill>
                <a:latin typeface="Helvetica Neue"/>
                <a:cs typeface="Helvetica Neue"/>
              </a:rPr>
              <a:t>área. </a:t>
            </a: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Esto </a:t>
            </a:r>
            <a:r>
              <a:rPr sz="2800" spc="-10" dirty="0">
                <a:solidFill>
                  <a:srgbClr val="002060"/>
                </a:solidFill>
                <a:latin typeface="Helvetica Neue"/>
                <a:cs typeface="Helvetica Neue"/>
              </a:rPr>
              <a:t>provoca </a:t>
            </a: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un  </a:t>
            </a:r>
            <a:r>
              <a:rPr sz="2800" spc="-5" dirty="0">
                <a:solidFill>
                  <a:srgbClr val="002060"/>
                </a:solidFill>
                <a:latin typeface="Helvetica Neue"/>
                <a:cs typeface="Helvetica Neue"/>
              </a:rPr>
              <a:t>cambio en </a:t>
            </a: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la </a:t>
            </a:r>
            <a:r>
              <a:rPr sz="2800" spc="-5" dirty="0">
                <a:solidFill>
                  <a:srgbClr val="002060"/>
                </a:solidFill>
                <a:latin typeface="Helvetica Neue"/>
                <a:cs typeface="Helvetica Neue"/>
              </a:rPr>
              <a:t>demanda. ¿Cómo </a:t>
            </a:r>
            <a:r>
              <a:rPr sz="2800" spc="-10" dirty="0">
                <a:solidFill>
                  <a:srgbClr val="002060"/>
                </a:solidFill>
                <a:latin typeface="Helvetica Neue"/>
                <a:cs typeface="Helvetica Neue"/>
              </a:rPr>
              <a:t>controlan  </a:t>
            </a:r>
            <a:r>
              <a:rPr sz="2800" spc="-5" dirty="0">
                <a:solidFill>
                  <a:srgbClr val="002060"/>
                </a:solidFill>
                <a:latin typeface="Helvetica Neue"/>
                <a:cs typeface="Helvetica Neue"/>
              </a:rPr>
              <a:t>el </a:t>
            </a: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riesgo o sus</a:t>
            </a:r>
            <a:r>
              <a:rPr sz="2800" spc="-10" dirty="0">
                <a:solidFill>
                  <a:srgbClr val="002060"/>
                </a:solidFill>
                <a:latin typeface="Helvetica Neue"/>
                <a:cs typeface="Helvetica Neue"/>
              </a:rPr>
              <a:t> </a:t>
            </a:r>
            <a:r>
              <a:rPr sz="2800" spc="-5" dirty="0">
                <a:solidFill>
                  <a:srgbClr val="002060"/>
                </a:solidFill>
                <a:latin typeface="Helvetica Neue"/>
                <a:cs typeface="Helvetica Neue"/>
              </a:rPr>
              <a:t>efectos?</a:t>
            </a:r>
            <a:endParaRPr sz="2800">
              <a:latin typeface="Helvetica Neue"/>
              <a:cs typeface="Helvetica Neue"/>
            </a:endParaRPr>
          </a:p>
        </p:txBody>
      </p:sp>
      <p:sp>
        <p:nvSpPr>
          <p:cNvPr id="4" name="object 4" descr="Punta de lápiz"/>
          <p:cNvSpPr/>
          <p:nvPr/>
        </p:nvSpPr>
        <p:spPr>
          <a:xfrm>
            <a:off x="0" y="2895600"/>
            <a:ext cx="1619250" cy="27146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19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401828"/>
            <a:ext cx="304673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La</a:t>
            </a:r>
            <a:r>
              <a:rPr spc="-80" dirty="0"/>
              <a:t> </a:t>
            </a:r>
            <a:r>
              <a:rPr spc="-5" dirty="0"/>
              <a:t>bienvenida</a:t>
            </a:r>
          </a:p>
        </p:txBody>
      </p:sp>
      <p:sp>
        <p:nvSpPr>
          <p:cNvPr id="4" name="object 4" descr="Apretón de manos"/>
          <p:cNvSpPr/>
          <p:nvPr/>
        </p:nvSpPr>
        <p:spPr>
          <a:xfrm>
            <a:off x="304800" y="1524000"/>
            <a:ext cx="3813048" cy="38130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041140" y="1825244"/>
            <a:ext cx="3355340" cy="21990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27050" indent="-514350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526415" algn="l"/>
                <a:tab pos="52705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Agenda</a:t>
            </a:r>
            <a:endParaRPr sz="3000">
              <a:latin typeface="Helvetica Neue"/>
              <a:cs typeface="Helvetica Neue"/>
            </a:endParaRPr>
          </a:p>
          <a:p>
            <a:pPr marL="527050" indent="-514350">
              <a:lnSpc>
                <a:spcPct val="100000"/>
              </a:lnSpc>
              <a:spcBef>
                <a:spcPts val="3215"/>
              </a:spcBef>
              <a:buAutoNum type="arabicPeriod"/>
              <a:tabLst>
                <a:tab pos="526415" algn="l"/>
                <a:tab pos="527050" algn="l"/>
              </a:tabLst>
            </a:pP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Reglas</a:t>
            </a:r>
            <a:r>
              <a:rPr sz="3000" b="1" spc="-5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básicas</a:t>
            </a:r>
            <a:endParaRPr sz="3000">
              <a:latin typeface="Helvetica Neue"/>
              <a:cs typeface="Helvetica Neue"/>
            </a:endParaRPr>
          </a:p>
          <a:p>
            <a:pPr marL="527050" indent="-514350">
              <a:lnSpc>
                <a:spcPct val="100000"/>
              </a:lnSpc>
              <a:spcBef>
                <a:spcPts val="3095"/>
              </a:spcBef>
              <a:buAutoNum type="arabicPeriod"/>
              <a:tabLst>
                <a:tab pos="526415" algn="l"/>
                <a:tab pos="527050" algn="l"/>
              </a:tabLst>
            </a:pP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Presentaciones</a:t>
            </a:r>
            <a:endParaRPr sz="3000">
              <a:latin typeface="Helvetica Neue"/>
              <a:cs typeface="Helvetica Neue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2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325628"/>
            <a:ext cx="6433185" cy="1132205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25"/>
              </a:spcBef>
            </a:pPr>
            <a:r>
              <a:rPr spc="-5" dirty="0"/>
              <a:t>Riesgos </a:t>
            </a:r>
            <a:r>
              <a:rPr spc="-10" dirty="0"/>
              <a:t>relacionados </a:t>
            </a:r>
            <a:r>
              <a:rPr spc="-5" dirty="0"/>
              <a:t>con los  conflictos</a:t>
            </a:r>
            <a:r>
              <a:rPr spc="-10" dirty="0"/>
              <a:t> </a:t>
            </a:r>
            <a:r>
              <a:rPr spc="-5" dirty="0"/>
              <a:t>personales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849628"/>
            <a:ext cx="8021320" cy="28174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Obligaciones personales, enfermedades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o 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muertes</a:t>
            </a:r>
            <a:endParaRPr sz="30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39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Desastres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que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afectan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el</a:t>
            </a:r>
            <a:r>
              <a:rPr sz="3000" b="1" spc="20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hogar</a:t>
            </a:r>
            <a:endParaRPr sz="30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29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Participación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en la</a:t>
            </a:r>
            <a:r>
              <a:rPr sz="3000" b="1" spc="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comunidad</a:t>
            </a:r>
            <a:endParaRPr sz="30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29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Complacencia</a:t>
            </a:r>
            <a:endParaRPr sz="3000">
              <a:latin typeface="Helvetica Neue"/>
              <a:cs typeface="Helvetica Neu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20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25"/>
              </a:spcBef>
            </a:pPr>
            <a:r>
              <a:rPr spc="-105" dirty="0"/>
              <a:t>Tema </a:t>
            </a:r>
            <a:r>
              <a:rPr spc="-5" dirty="0"/>
              <a:t>para debate </a:t>
            </a:r>
            <a:r>
              <a:rPr dirty="0"/>
              <a:t>n.º 4: </a:t>
            </a:r>
            <a:r>
              <a:rPr spc="-5" dirty="0"/>
              <a:t>riesgos para  la continuidad de las</a:t>
            </a:r>
            <a:r>
              <a:rPr spc="-30" dirty="0"/>
              <a:t> </a:t>
            </a:r>
            <a:r>
              <a:rPr spc="-5" dirty="0"/>
              <a:t>operaciones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850389" y="2472435"/>
            <a:ext cx="5890260" cy="88201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0699"/>
              </a:lnSpc>
              <a:spcBef>
                <a:spcPts val="75"/>
              </a:spcBef>
            </a:pP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¿Qué </a:t>
            </a:r>
            <a:r>
              <a:rPr sz="2800" spc="-5" dirty="0">
                <a:solidFill>
                  <a:srgbClr val="002060"/>
                </a:solidFill>
                <a:latin typeface="Helvetica Neue"/>
                <a:cs typeface="Helvetica Neue"/>
              </a:rPr>
              <a:t>necesitan </a:t>
            </a: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sus negocios para</a:t>
            </a:r>
            <a:r>
              <a:rPr sz="2800" spc="-70" dirty="0">
                <a:solidFill>
                  <a:srgbClr val="002060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la  continuidad de </a:t>
            </a:r>
            <a:r>
              <a:rPr sz="2800" spc="-5" dirty="0">
                <a:solidFill>
                  <a:srgbClr val="002060"/>
                </a:solidFill>
                <a:latin typeface="Helvetica Neue"/>
                <a:cs typeface="Helvetica Neue"/>
              </a:rPr>
              <a:t>las</a:t>
            </a:r>
            <a:r>
              <a:rPr sz="2800" spc="-45" dirty="0">
                <a:solidFill>
                  <a:srgbClr val="002060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operaciones?</a:t>
            </a:r>
            <a:endParaRPr sz="2800">
              <a:latin typeface="Helvetica Neue"/>
              <a:cs typeface="Helvetica Neue"/>
            </a:endParaRPr>
          </a:p>
        </p:txBody>
      </p:sp>
      <p:sp>
        <p:nvSpPr>
          <p:cNvPr id="4" name="object 4" descr="Punta de lápiz"/>
          <p:cNvSpPr/>
          <p:nvPr/>
        </p:nvSpPr>
        <p:spPr>
          <a:xfrm>
            <a:off x="0" y="2895600"/>
            <a:ext cx="1619250" cy="27146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xfrm>
            <a:off x="6277927" y="6501828"/>
            <a:ext cx="2345054" cy="178254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>
                <a:solidFill>
                  <a:srgbClr val="132F5A"/>
                </a:solidFill>
              </a:rPr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21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5940" y="401828"/>
            <a:ext cx="537972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Identificación </a:t>
            </a:r>
            <a:r>
              <a:rPr dirty="0"/>
              <a:t>de</a:t>
            </a:r>
            <a:r>
              <a:rPr spc="-45" dirty="0"/>
              <a:t> </a:t>
            </a:r>
            <a:r>
              <a:rPr spc="-5" dirty="0"/>
              <a:t>riesgos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35940" y="1215644"/>
            <a:ext cx="7186930" cy="3451860"/>
          </a:xfrm>
          <a:prstGeom prst="rect">
            <a:avLst/>
          </a:prstGeom>
        </p:spPr>
        <p:txBody>
          <a:bodyPr vert="horz" wrap="square" lIns="0" tIns="18923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49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Plan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 negocios</a:t>
            </a:r>
            <a:r>
              <a:rPr sz="3000" b="1" spc="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escrito</a:t>
            </a:r>
            <a:endParaRPr sz="3000">
              <a:latin typeface="Helvetica Neue"/>
              <a:cs typeface="Helvetica Neue"/>
            </a:endParaRPr>
          </a:p>
          <a:p>
            <a:pPr marL="355600" marR="5080" indent="-342900">
              <a:lnSpc>
                <a:spcPct val="100000"/>
              </a:lnSpc>
              <a:spcBef>
                <a:spcPts val="139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Fuentes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externas ayudan a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identificar  riesgos</a:t>
            </a:r>
            <a:endParaRPr sz="30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30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Riesgos de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sus</a:t>
            </a:r>
            <a:r>
              <a:rPr sz="3000" b="1" spc="-1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proveedores</a:t>
            </a:r>
            <a:endParaRPr sz="3000">
              <a:latin typeface="Helvetica Neue"/>
              <a:cs typeface="Helvetica Neue"/>
            </a:endParaRPr>
          </a:p>
          <a:p>
            <a:pPr marL="355600" marR="419100" indent="-342900">
              <a:lnSpc>
                <a:spcPct val="100000"/>
              </a:lnSpc>
              <a:spcBef>
                <a:spcPts val="129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Evaluación de la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continuidad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 las 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operaciones</a:t>
            </a:r>
            <a:endParaRPr sz="3000">
              <a:latin typeface="Helvetica Neue"/>
              <a:cs typeface="Helvetica Neue"/>
            </a:endParaRPr>
          </a:p>
        </p:txBody>
      </p:sp>
      <p:sp>
        <p:nvSpPr>
          <p:cNvPr id="2" name="object 2" descr="Pila torcida de cuatro bloques que deletrean RIESGO equilibrado encima de una pequeña bola blanca"/>
          <p:cNvSpPr/>
          <p:nvPr/>
        </p:nvSpPr>
        <p:spPr>
          <a:xfrm>
            <a:off x="7192264" y="1536700"/>
            <a:ext cx="1951735" cy="4102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22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325628"/>
            <a:ext cx="50952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Señales </a:t>
            </a:r>
            <a:r>
              <a:rPr dirty="0"/>
              <a:t>de</a:t>
            </a:r>
            <a:r>
              <a:rPr spc="-65" dirty="0"/>
              <a:t> </a:t>
            </a:r>
            <a:r>
              <a:rPr spc="-5" dirty="0"/>
              <a:t>advertencia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163828"/>
            <a:ext cx="8016875" cy="4189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363220" indent="-342900" algn="just">
              <a:lnSpc>
                <a:spcPct val="100000"/>
              </a:lnSpc>
              <a:spcBef>
                <a:spcPts val="100"/>
              </a:spcBef>
              <a:buFont typeface="Geneva"/>
              <a:buChar char="•"/>
              <a:tabLst>
                <a:tab pos="355600" algn="l"/>
              </a:tabLst>
            </a:pP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Deuda excesiva en </a:t>
            </a: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relación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al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capital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  la </a:t>
            </a: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empresa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(pasivos totales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/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capital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del  </a:t>
            </a: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propietario)</a:t>
            </a:r>
            <a:endParaRPr sz="3000">
              <a:latin typeface="Helvetica Neue"/>
              <a:cs typeface="Helvetica Neue"/>
            </a:endParaRPr>
          </a:p>
          <a:p>
            <a:pPr marL="355600" marR="5080" indent="-342900">
              <a:lnSpc>
                <a:spcPct val="100000"/>
              </a:lnSpc>
              <a:spcBef>
                <a:spcPts val="139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Dependencia en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una cantidad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pequeña de 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clientes</a:t>
            </a:r>
            <a:endParaRPr sz="30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29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Dependencia en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un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solo </a:t>
            </a: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producto</a:t>
            </a:r>
            <a:endParaRPr sz="3000">
              <a:latin typeface="Helvetica Neue"/>
              <a:cs typeface="Helvetica Neue"/>
            </a:endParaRPr>
          </a:p>
          <a:p>
            <a:pPr marL="355600" marR="518795" indent="-342900">
              <a:lnSpc>
                <a:spcPct val="100000"/>
              </a:lnSpc>
              <a:spcBef>
                <a:spcPts val="129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Dependencia en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un proveedor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o en</a:t>
            </a:r>
            <a:r>
              <a:rPr sz="3000" b="1" spc="-60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una  cantidad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pequeña de</a:t>
            </a:r>
            <a:r>
              <a:rPr sz="3000" b="1" spc="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proveedores</a:t>
            </a:r>
            <a:endParaRPr sz="3000">
              <a:latin typeface="Helvetica Neue"/>
              <a:cs typeface="Helvetica Neu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23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325628"/>
            <a:ext cx="876046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Señales </a:t>
            </a:r>
            <a:r>
              <a:rPr dirty="0"/>
              <a:t>de</a:t>
            </a:r>
            <a:r>
              <a:rPr spc="-65" dirty="0"/>
              <a:t> </a:t>
            </a:r>
            <a:r>
              <a:rPr spc="-5" dirty="0" err="1"/>
              <a:t>advertencia</a:t>
            </a:r>
            <a:r>
              <a:rPr lang="en-US" spc="-5" dirty="0"/>
              <a:t> </a:t>
            </a:r>
            <a:r>
              <a:rPr lang="es-ES" dirty="0"/>
              <a:t>(continuación)</a:t>
            </a:r>
            <a:endParaRPr spc="-5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987044"/>
            <a:ext cx="7676515" cy="3909060"/>
          </a:xfrm>
          <a:prstGeom prst="rect">
            <a:avLst/>
          </a:prstGeom>
        </p:spPr>
        <p:txBody>
          <a:bodyPr vert="horz" wrap="square" lIns="0" tIns="18923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49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Problemas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 flujo de</a:t>
            </a:r>
            <a:r>
              <a:rPr sz="3000" b="1" spc="3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fondos/efectivo</a:t>
            </a:r>
            <a:endParaRPr sz="3000">
              <a:latin typeface="Helvetica Neue"/>
              <a:cs typeface="Helvetica Neue"/>
            </a:endParaRPr>
          </a:p>
          <a:p>
            <a:pPr marL="355600" marR="5080" indent="-342900">
              <a:lnSpc>
                <a:spcPct val="100000"/>
              </a:lnSpc>
              <a:spcBef>
                <a:spcPts val="139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Irregularidades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en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la información  contable, bancaria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o en las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tarjetas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 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asistencia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y </a:t>
            </a:r>
            <a:r>
              <a:rPr sz="3000" b="1" spc="-20" dirty="0">
                <a:solidFill>
                  <a:srgbClr val="132F5A"/>
                </a:solidFill>
                <a:latin typeface="Helvetica Neue"/>
                <a:cs typeface="Helvetica Neue"/>
              </a:rPr>
              <a:t>registro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horas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</a:t>
            </a:r>
            <a:r>
              <a:rPr sz="3000" b="1" spc="6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trabajo</a:t>
            </a:r>
            <a:endParaRPr sz="3000">
              <a:latin typeface="Helvetica Neue"/>
              <a:cs typeface="Helvetica Neue"/>
            </a:endParaRPr>
          </a:p>
          <a:p>
            <a:pPr marL="355600" marR="148590" indent="-342900">
              <a:lnSpc>
                <a:spcPct val="100000"/>
              </a:lnSpc>
              <a:spcBef>
                <a:spcPts val="130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Irregularidades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en los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informes  administrativos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del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sistema informático</a:t>
            </a:r>
            <a:endParaRPr sz="30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29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Índice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elevado de </a:t>
            </a: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rotación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</a:t>
            </a:r>
            <a:r>
              <a:rPr sz="3000" b="1" spc="-20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personal</a:t>
            </a:r>
            <a:endParaRPr sz="3000">
              <a:latin typeface="Helvetica Neue"/>
              <a:cs typeface="Helvetica Neu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24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325628"/>
            <a:ext cx="48075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Evaluación </a:t>
            </a:r>
            <a:r>
              <a:rPr dirty="0"/>
              <a:t>de</a:t>
            </a:r>
            <a:r>
              <a:rPr spc="-55" dirty="0"/>
              <a:t> </a:t>
            </a:r>
            <a:r>
              <a:rPr spc="-5" dirty="0"/>
              <a:t>riesgos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00200"/>
            <a:ext cx="7767955" cy="37318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715" indent="-342900">
              <a:lnSpc>
                <a:spcPct val="100000"/>
              </a:lnSpc>
              <a:spcBef>
                <a:spcPts val="10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Identificación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las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necesidades para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la  continuidad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 las</a:t>
            </a:r>
            <a:r>
              <a:rPr sz="3000" b="1" spc="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operaciones</a:t>
            </a:r>
            <a:endParaRPr sz="3000" dirty="0">
              <a:latin typeface="Helvetica Neue"/>
              <a:cs typeface="Helvetica Neue"/>
            </a:endParaRPr>
          </a:p>
          <a:p>
            <a:pPr marL="355600" marR="5080" indent="-342900">
              <a:lnSpc>
                <a:spcPct val="100000"/>
              </a:lnSpc>
              <a:spcBef>
                <a:spcPts val="139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Identificación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las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necesidades para el  </a:t>
            </a: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crecimiento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(potencial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o</a:t>
            </a:r>
            <a:r>
              <a:rPr sz="3000" b="1" spc="1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planificado)</a:t>
            </a:r>
            <a:endParaRPr sz="3000" dirty="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29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Análisis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 los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riesgos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con los</a:t>
            </a:r>
            <a:r>
              <a:rPr sz="3000" b="1" spc="-30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gerentes</a:t>
            </a:r>
            <a:endParaRPr sz="3000" dirty="0">
              <a:latin typeface="Helvetica Neue"/>
              <a:cs typeface="Helvetica Neue"/>
            </a:endParaRPr>
          </a:p>
          <a:p>
            <a:pPr marL="355600" marR="1160780" indent="-342900">
              <a:lnSpc>
                <a:spcPct val="100000"/>
              </a:lnSpc>
              <a:spcBef>
                <a:spcPts val="129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Comunicación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 los riesgos a los  </a:t>
            </a: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gerentes</a:t>
            </a:r>
            <a:endParaRPr sz="3000" dirty="0">
              <a:latin typeface="Helvetica Neue"/>
              <a:cs typeface="Helvetica Neu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25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5940" y="401828"/>
            <a:ext cx="31222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Análisis</a:t>
            </a:r>
            <a:r>
              <a:rPr spc="-65" dirty="0"/>
              <a:t> </a:t>
            </a:r>
            <a:r>
              <a:rPr spc="-5" dirty="0"/>
              <a:t>FODA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12038" y="1806924"/>
            <a:ext cx="3071495" cy="2537460"/>
          </a:xfrm>
          <a:prstGeom prst="rect">
            <a:avLst/>
          </a:prstGeom>
        </p:spPr>
        <p:txBody>
          <a:bodyPr vert="horz" wrap="square" lIns="0" tIns="18923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49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Fortalezas</a:t>
            </a:r>
            <a:endParaRPr sz="3000" dirty="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39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Oportunidades</a:t>
            </a:r>
            <a:endParaRPr sz="3000" dirty="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30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Debilidades</a:t>
            </a:r>
            <a:endParaRPr sz="3000" dirty="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29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Amenazas</a:t>
            </a:r>
            <a:endParaRPr sz="3000" dirty="0">
              <a:latin typeface="Helvetica Neue"/>
              <a:cs typeface="Helvetica Neue"/>
            </a:endParaRPr>
          </a:p>
        </p:txBody>
      </p:sp>
      <p:sp>
        <p:nvSpPr>
          <p:cNvPr id="2" name="object 2" descr="Cuatro piezas de rompecabezas conectadas a cada lado de una quinta pieza denominada FODA; las otras piezas están etiquetadas como fortalezas, debilidades, oportunidades y amenazas"/>
          <p:cNvSpPr/>
          <p:nvPr/>
        </p:nvSpPr>
        <p:spPr>
          <a:xfrm>
            <a:off x="3583533" y="914400"/>
            <a:ext cx="5075731" cy="3810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26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401828"/>
            <a:ext cx="32766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Otros</a:t>
            </a:r>
            <a:r>
              <a:rPr spc="-55" dirty="0"/>
              <a:t> </a:t>
            </a:r>
            <a:r>
              <a:rPr spc="-15" dirty="0"/>
              <a:t>recursos</a:t>
            </a:r>
          </a:p>
        </p:txBody>
      </p:sp>
      <p:sp>
        <p:nvSpPr>
          <p:cNvPr id="5" name="object 5" descr="caja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723900" y="1143000"/>
            <a:ext cx="2133600" cy="2133600"/>
          </a:xfrm>
          <a:custGeom>
            <a:avLst/>
            <a:gdLst/>
            <a:ahLst/>
            <a:cxnLst/>
            <a:rect l="l" t="t" r="r" b="b"/>
            <a:pathLst>
              <a:path w="2133600" h="2133600">
                <a:moveTo>
                  <a:pt x="1777992" y="0"/>
                </a:moveTo>
                <a:lnTo>
                  <a:pt x="355606" y="0"/>
                </a:lnTo>
                <a:lnTo>
                  <a:pt x="307353" y="3246"/>
                </a:lnTo>
                <a:lnTo>
                  <a:pt x="261072" y="12702"/>
                </a:lnTo>
                <a:lnTo>
                  <a:pt x="217188" y="27945"/>
                </a:lnTo>
                <a:lnTo>
                  <a:pt x="176125" y="48550"/>
                </a:lnTo>
                <a:lnTo>
                  <a:pt x="138306" y="74095"/>
                </a:lnTo>
                <a:lnTo>
                  <a:pt x="104154" y="104154"/>
                </a:lnTo>
                <a:lnTo>
                  <a:pt x="74095" y="138306"/>
                </a:lnTo>
                <a:lnTo>
                  <a:pt x="48550" y="176125"/>
                </a:lnTo>
                <a:lnTo>
                  <a:pt x="27945" y="217188"/>
                </a:lnTo>
                <a:lnTo>
                  <a:pt x="12702" y="261072"/>
                </a:lnTo>
                <a:lnTo>
                  <a:pt x="3246" y="307352"/>
                </a:lnTo>
                <a:lnTo>
                  <a:pt x="0" y="355606"/>
                </a:lnTo>
                <a:lnTo>
                  <a:pt x="0" y="1777992"/>
                </a:lnTo>
                <a:lnTo>
                  <a:pt x="3246" y="1826246"/>
                </a:lnTo>
                <a:lnTo>
                  <a:pt x="12702" y="1872526"/>
                </a:lnTo>
                <a:lnTo>
                  <a:pt x="27945" y="1916410"/>
                </a:lnTo>
                <a:lnTo>
                  <a:pt x="48550" y="1957474"/>
                </a:lnTo>
                <a:lnTo>
                  <a:pt x="74095" y="1995293"/>
                </a:lnTo>
                <a:lnTo>
                  <a:pt x="104154" y="2029444"/>
                </a:lnTo>
                <a:lnTo>
                  <a:pt x="138306" y="2059504"/>
                </a:lnTo>
                <a:lnTo>
                  <a:pt x="176125" y="2085049"/>
                </a:lnTo>
                <a:lnTo>
                  <a:pt x="217188" y="2105654"/>
                </a:lnTo>
                <a:lnTo>
                  <a:pt x="261072" y="2120897"/>
                </a:lnTo>
                <a:lnTo>
                  <a:pt x="307353" y="2130353"/>
                </a:lnTo>
                <a:lnTo>
                  <a:pt x="355606" y="2133600"/>
                </a:lnTo>
                <a:lnTo>
                  <a:pt x="1777992" y="2133600"/>
                </a:lnTo>
                <a:lnTo>
                  <a:pt x="1826246" y="2130353"/>
                </a:lnTo>
                <a:lnTo>
                  <a:pt x="1872526" y="2120897"/>
                </a:lnTo>
                <a:lnTo>
                  <a:pt x="1916410" y="2105654"/>
                </a:lnTo>
                <a:lnTo>
                  <a:pt x="1957474" y="2085049"/>
                </a:lnTo>
                <a:lnTo>
                  <a:pt x="1995293" y="2059504"/>
                </a:lnTo>
                <a:lnTo>
                  <a:pt x="2029444" y="2029444"/>
                </a:lnTo>
                <a:lnTo>
                  <a:pt x="2059504" y="1995293"/>
                </a:lnTo>
                <a:lnTo>
                  <a:pt x="2085049" y="1957474"/>
                </a:lnTo>
                <a:lnTo>
                  <a:pt x="2105654" y="1916410"/>
                </a:lnTo>
                <a:lnTo>
                  <a:pt x="2120897" y="1872526"/>
                </a:lnTo>
                <a:lnTo>
                  <a:pt x="2130353" y="1826246"/>
                </a:lnTo>
                <a:lnTo>
                  <a:pt x="2133600" y="1777992"/>
                </a:lnTo>
                <a:lnTo>
                  <a:pt x="2133600" y="355606"/>
                </a:lnTo>
                <a:lnTo>
                  <a:pt x="2130353" y="307352"/>
                </a:lnTo>
                <a:lnTo>
                  <a:pt x="2120897" y="261072"/>
                </a:lnTo>
                <a:lnTo>
                  <a:pt x="2105654" y="217188"/>
                </a:lnTo>
                <a:lnTo>
                  <a:pt x="2085049" y="176125"/>
                </a:lnTo>
                <a:lnTo>
                  <a:pt x="2059504" y="138306"/>
                </a:lnTo>
                <a:lnTo>
                  <a:pt x="2029444" y="104154"/>
                </a:lnTo>
                <a:lnTo>
                  <a:pt x="1995293" y="74095"/>
                </a:lnTo>
                <a:lnTo>
                  <a:pt x="1957474" y="48550"/>
                </a:lnTo>
                <a:lnTo>
                  <a:pt x="1916410" y="27945"/>
                </a:lnTo>
                <a:lnTo>
                  <a:pt x="1872526" y="12702"/>
                </a:lnTo>
                <a:lnTo>
                  <a:pt x="1826246" y="3246"/>
                </a:lnTo>
                <a:lnTo>
                  <a:pt x="1777992" y="0"/>
                </a:lnTo>
                <a:close/>
              </a:path>
            </a:pathLst>
          </a:custGeom>
          <a:solidFill>
            <a:srgbClr val="17294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 descr="caja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723900" y="1143000"/>
            <a:ext cx="2133600" cy="2133600"/>
          </a:xfrm>
          <a:custGeom>
            <a:avLst/>
            <a:gdLst/>
            <a:ahLst/>
            <a:cxnLst/>
            <a:rect l="l" t="t" r="r" b="b"/>
            <a:pathLst>
              <a:path w="2133600" h="2133600">
                <a:moveTo>
                  <a:pt x="0" y="355607"/>
                </a:moveTo>
                <a:lnTo>
                  <a:pt x="3246" y="307353"/>
                </a:lnTo>
                <a:lnTo>
                  <a:pt x="12702" y="261072"/>
                </a:lnTo>
                <a:lnTo>
                  <a:pt x="27945" y="217188"/>
                </a:lnTo>
                <a:lnTo>
                  <a:pt x="48550" y="176125"/>
                </a:lnTo>
                <a:lnTo>
                  <a:pt x="74095" y="138306"/>
                </a:lnTo>
                <a:lnTo>
                  <a:pt x="104154" y="104154"/>
                </a:lnTo>
                <a:lnTo>
                  <a:pt x="138306" y="74095"/>
                </a:lnTo>
                <a:lnTo>
                  <a:pt x="176125" y="48550"/>
                </a:lnTo>
                <a:lnTo>
                  <a:pt x="217188" y="27945"/>
                </a:lnTo>
                <a:lnTo>
                  <a:pt x="261072" y="12702"/>
                </a:lnTo>
                <a:lnTo>
                  <a:pt x="307353" y="3246"/>
                </a:lnTo>
                <a:lnTo>
                  <a:pt x="355607" y="0"/>
                </a:lnTo>
                <a:lnTo>
                  <a:pt x="1777993" y="0"/>
                </a:lnTo>
                <a:lnTo>
                  <a:pt x="1826246" y="3246"/>
                </a:lnTo>
                <a:lnTo>
                  <a:pt x="1872527" y="12702"/>
                </a:lnTo>
                <a:lnTo>
                  <a:pt x="1916411" y="27945"/>
                </a:lnTo>
                <a:lnTo>
                  <a:pt x="1957474" y="48550"/>
                </a:lnTo>
                <a:lnTo>
                  <a:pt x="1995293" y="74095"/>
                </a:lnTo>
                <a:lnTo>
                  <a:pt x="2029445" y="104154"/>
                </a:lnTo>
                <a:lnTo>
                  <a:pt x="2059504" y="138306"/>
                </a:lnTo>
                <a:lnTo>
                  <a:pt x="2085049" y="176125"/>
                </a:lnTo>
                <a:lnTo>
                  <a:pt x="2105654" y="217188"/>
                </a:lnTo>
                <a:lnTo>
                  <a:pt x="2120897" y="261072"/>
                </a:lnTo>
                <a:lnTo>
                  <a:pt x="2130353" y="307353"/>
                </a:lnTo>
                <a:lnTo>
                  <a:pt x="2133600" y="355607"/>
                </a:lnTo>
                <a:lnTo>
                  <a:pt x="2133600" y="1777993"/>
                </a:lnTo>
                <a:lnTo>
                  <a:pt x="2130353" y="1826246"/>
                </a:lnTo>
                <a:lnTo>
                  <a:pt x="2120897" y="1872527"/>
                </a:lnTo>
                <a:lnTo>
                  <a:pt x="2105654" y="1916411"/>
                </a:lnTo>
                <a:lnTo>
                  <a:pt x="2085049" y="1957474"/>
                </a:lnTo>
                <a:lnTo>
                  <a:pt x="2059504" y="1995293"/>
                </a:lnTo>
                <a:lnTo>
                  <a:pt x="2029445" y="2029445"/>
                </a:lnTo>
                <a:lnTo>
                  <a:pt x="1995293" y="2059504"/>
                </a:lnTo>
                <a:lnTo>
                  <a:pt x="1957474" y="2085049"/>
                </a:lnTo>
                <a:lnTo>
                  <a:pt x="1916411" y="2105654"/>
                </a:lnTo>
                <a:lnTo>
                  <a:pt x="1872527" y="2120897"/>
                </a:lnTo>
                <a:lnTo>
                  <a:pt x="1826246" y="2130353"/>
                </a:lnTo>
                <a:lnTo>
                  <a:pt x="1777993" y="2133600"/>
                </a:lnTo>
                <a:lnTo>
                  <a:pt x="355607" y="2133600"/>
                </a:lnTo>
                <a:lnTo>
                  <a:pt x="307353" y="2130353"/>
                </a:lnTo>
                <a:lnTo>
                  <a:pt x="261072" y="2120897"/>
                </a:lnTo>
                <a:lnTo>
                  <a:pt x="217188" y="2105654"/>
                </a:lnTo>
                <a:lnTo>
                  <a:pt x="176125" y="2085049"/>
                </a:lnTo>
                <a:lnTo>
                  <a:pt x="138306" y="2059504"/>
                </a:lnTo>
                <a:lnTo>
                  <a:pt x="104154" y="2029445"/>
                </a:lnTo>
                <a:lnTo>
                  <a:pt x="74095" y="1995293"/>
                </a:lnTo>
                <a:lnTo>
                  <a:pt x="48550" y="1957474"/>
                </a:lnTo>
                <a:lnTo>
                  <a:pt x="27945" y="1916411"/>
                </a:lnTo>
                <a:lnTo>
                  <a:pt x="12702" y="1872527"/>
                </a:lnTo>
                <a:lnTo>
                  <a:pt x="3246" y="1826246"/>
                </a:lnTo>
                <a:lnTo>
                  <a:pt x="0" y="1777993"/>
                </a:lnTo>
                <a:lnTo>
                  <a:pt x="0" y="355607"/>
                </a:lnTo>
                <a:close/>
              </a:path>
            </a:pathLst>
          </a:custGeom>
          <a:ln w="635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921797" y="1344676"/>
            <a:ext cx="1738630" cy="1696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 indent="-1270" algn="ctr">
              <a:lnSpc>
                <a:spcPct val="99500"/>
              </a:lnSpc>
              <a:spcBef>
                <a:spcPts val="110"/>
              </a:spcBef>
            </a:pPr>
            <a:r>
              <a:rPr sz="2200" b="1" spc="-200" dirty="0">
                <a:solidFill>
                  <a:schemeClr val="bg1"/>
                </a:solidFill>
                <a:latin typeface="Helvetica"/>
                <a:cs typeface="Helvetica"/>
              </a:rPr>
              <a:t>Agencia  </a:t>
            </a:r>
            <a:r>
              <a:rPr sz="2200" b="1" spc="-160" dirty="0">
                <a:solidFill>
                  <a:schemeClr val="bg1"/>
                </a:solidFill>
                <a:latin typeface="Helvetica"/>
                <a:cs typeface="Helvetica"/>
              </a:rPr>
              <a:t>Federal </a:t>
            </a:r>
            <a:r>
              <a:rPr sz="2200" b="1" spc="-145" dirty="0">
                <a:solidFill>
                  <a:schemeClr val="bg1"/>
                </a:solidFill>
                <a:latin typeface="Helvetica"/>
                <a:cs typeface="Helvetica"/>
              </a:rPr>
              <a:t>para </a:t>
            </a:r>
            <a:r>
              <a:rPr sz="2200" b="1" spc="-95" dirty="0">
                <a:solidFill>
                  <a:schemeClr val="bg1"/>
                </a:solidFill>
                <a:latin typeface="Helvetica"/>
                <a:cs typeface="Helvetica"/>
              </a:rPr>
              <a:t>el  </a:t>
            </a:r>
            <a:r>
              <a:rPr sz="2200" b="1" spc="-145" dirty="0">
                <a:solidFill>
                  <a:schemeClr val="bg1"/>
                </a:solidFill>
                <a:latin typeface="Helvetica"/>
                <a:cs typeface="Helvetica"/>
              </a:rPr>
              <a:t>Desarrollo de  </a:t>
            </a:r>
            <a:r>
              <a:rPr sz="2200" b="1" spc="-110" dirty="0">
                <a:solidFill>
                  <a:schemeClr val="bg1"/>
                </a:solidFill>
                <a:latin typeface="Helvetica"/>
                <a:cs typeface="Helvetica"/>
              </a:rPr>
              <a:t>la </a:t>
            </a:r>
            <a:r>
              <a:rPr sz="2200" b="1" spc="-175" dirty="0">
                <a:solidFill>
                  <a:schemeClr val="bg1"/>
                </a:solidFill>
                <a:latin typeface="Helvetica"/>
                <a:cs typeface="Helvetica"/>
              </a:rPr>
              <a:t>Pequeña  </a:t>
            </a:r>
            <a:r>
              <a:rPr sz="2200" b="1" spc="-210" dirty="0">
                <a:solidFill>
                  <a:schemeClr val="bg1"/>
                </a:solidFill>
                <a:latin typeface="Helvetica"/>
                <a:cs typeface="Helvetica"/>
              </a:rPr>
              <a:t>Empresa</a:t>
            </a:r>
            <a:endParaRPr sz="220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10" name="object 10" descr="caja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3505200" y="1143000"/>
            <a:ext cx="2133600" cy="2133600"/>
          </a:xfrm>
          <a:custGeom>
            <a:avLst/>
            <a:gdLst/>
            <a:ahLst/>
            <a:cxnLst/>
            <a:rect l="l" t="t" r="r" b="b"/>
            <a:pathLst>
              <a:path w="2133600" h="2133600">
                <a:moveTo>
                  <a:pt x="1777992" y="0"/>
                </a:moveTo>
                <a:lnTo>
                  <a:pt x="355606" y="0"/>
                </a:lnTo>
                <a:lnTo>
                  <a:pt x="307352" y="3246"/>
                </a:lnTo>
                <a:lnTo>
                  <a:pt x="261072" y="12702"/>
                </a:lnTo>
                <a:lnTo>
                  <a:pt x="217188" y="27945"/>
                </a:lnTo>
                <a:lnTo>
                  <a:pt x="176125" y="48550"/>
                </a:lnTo>
                <a:lnTo>
                  <a:pt x="138306" y="74095"/>
                </a:lnTo>
                <a:lnTo>
                  <a:pt x="104154" y="104154"/>
                </a:lnTo>
                <a:lnTo>
                  <a:pt x="74095" y="138306"/>
                </a:lnTo>
                <a:lnTo>
                  <a:pt x="48550" y="176125"/>
                </a:lnTo>
                <a:lnTo>
                  <a:pt x="27945" y="217188"/>
                </a:lnTo>
                <a:lnTo>
                  <a:pt x="12702" y="261072"/>
                </a:lnTo>
                <a:lnTo>
                  <a:pt x="3246" y="307352"/>
                </a:lnTo>
                <a:lnTo>
                  <a:pt x="0" y="355606"/>
                </a:lnTo>
                <a:lnTo>
                  <a:pt x="0" y="1777992"/>
                </a:lnTo>
                <a:lnTo>
                  <a:pt x="3246" y="1826246"/>
                </a:lnTo>
                <a:lnTo>
                  <a:pt x="12702" y="1872526"/>
                </a:lnTo>
                <a:lnTo>
                  <a:pt x="27945" y="1916410"/>
                </a:lnTo>
                <a:lnTo>
                  <a:pt x="48550" y="1957474"/>
                </a:lnTo>
                <a:lnTo>
                  <a:pt x="74095" y="1995293"/>
                </a:lnTo>
                <a:lnTo>
                  <a:pt x="104154" y="2029444"/>
                </a:lnTo>
                <a:lnTo>
                  <a:pt x="138306" y="2059504"/>
                </a:lnTo>
                <a:lnTo>
                  <a:pt x="176125" y="2085049"/>
                </a:lnTo>
                <a:lnTo>
                  <a:pt x="217188" y="2105654"/>
                </a:lnTo>
                <a:lnTo>
                  <a:pt x="261072" y="2120897"/>
                </a:lnTo>
                <a:lnTo>
                  <a:pt x="307352" y="2130353"/>
                </a:lnTo>
                <a:lnTo>
                  <a:pt x="355606" y="2133600"/>
                </a:lnTo>
                <a:lnTo>
                  <a:pt x="1777992" y="2133600"/>
                </a:lnTo>
                <a:lnTo>
                  <a:pt x="1826246" y="2130353"/>
                </a:lnTo>
                <a:lnTo>
                  <a:pt x="1872526" y="2120897"/>
                </a:lnTo>
                <a:lnTo>
                  <a:pt x="1916410" y="2105654"/>
                </a:lnTo>
                <a:lnTo>
                  <a:pt x="1957474" y="2085049"/>
                </a:lnTo>
                <a:lnTo>
                  <a:pt x="1995293" y="2059504"/>
                </a:lnTo>
                <a:lnTo>
                  <a:pt x="2029444" y="2029444"/>
                </a:lnTo>
                <a:lnTo>
                  <a:pt x="2059504" y="1995293"/>
                </a:lnTo>
                <a:lnTo>
                  <a:pt x="2085049" y="1957474"/>
                </a:lnTo>
                <a:lnTo>
                  <a:pt x="2105654" y="1916410"/>
                </a:lnTo>
                <a:lnTo>
                  <a:pt x="2120897" y="1872526"/>
                </a:lnTo>
                <a:lnTo>
                  <a:pt x="2130353" y="1826246"/>
                </a:lnTo>
                <a:lnTo>
                  <a:pt x="2133600" y="1777992"/>
                </a:lnTo>
                <a:lnTo>
                  <a:pt x="2133600" y="355606"/>
                </a:lnTo>
                <a:lnTo>
                  <a:pt x="2130353" y="307352"/>
                </a:lnTo>
                <a:lnTo>
                  <a:pt x="2120897" y="261072"/>
                </a:lnTo>
                <a:lnTo>
                  <a:pt x="2105654" y="217188"/>
                </a:lnTo>
                <a:lnTo>
                  <a:pt x="2085049" y="176125"/>
                </a:lnTo>
                <a:lnTo>
                  <a:pt x="2059504" y="138306"/>
                </a:lnTo>
                <a:lnTo>
                  <a:pt x="2029444" y="104154"/>
                </a:lnTo>
                <a:lnTo>
                  <a:pt x="1995293" y="74095"/>
                </a:lnTo>
                <a:lnTo>
                  <a:pt x="1957474" y="48550"/>
                </a:lnTo>
                <a:lnTo>
                  <a:pt x="1916410" y="27945"/>
                </a:lnTo>
                <a:lnTo>
                  <a:pt x="1872526" y="12702"/>
                </a:lnTo>
                <a:lnTo>
                  <a:pt x="1826246" y="3246"/>
                </a:lnTo>
                <a:lnTo>
                  <a:pt x="1777992" y="0"/>
                </a:lnTo>
                <a:close/>
              </a:path>
            </a:pathLst>
          </a:custGeom>
          <a:solidFill>
            <a:srgbClr val="17294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 descr="caja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3505200" y="1143000"/>
            <a:ext cx="2133600" cy="2133600"/>
          </a:xfrm>
          <a:custGeom>
            <a:avLst/>
            <a:gdLst/>
            <a:ahLst/>
            <a:cxnLst/>
            <a:rect l="l" t="t" r="r" b="b"/>
            <a:pathLst>
              <a:path w="2133600" h="2133600">
                <a:moveTo>
                  <a:pt x="0" y="355607"/>
                </a:moveTo>
                <a:lnTo>
                  <a:pt x="3246" y="307353"/>
                </a:lnTo>
                <a:lnTo>
                  <a:pt x="12702" y="261072"/>
                </a:lnTo>
                <a:lnTo>
                  <a:pt x="27945" y="217188"/>
                </a:lnTo>
                <a:lnTo>
                  <a:pt x="48550" y="176125"/>
                </a:lnTo>
                <a:lnTo>
                  <a:pt x="74095" y="138306"/>
                </a:lnTo>
                <a:lnTo>
                  <a:pt x="104154" y="104154"/>
                </a:lnTo>
                <a:lnTo>
                  <a:pt x="138306" y="74095"/>
                </a:lnTo>
                <a:lnTo>
                  <a:pt x="176125" y="48550"/>
                </a:lnTo>
                <a:lnTo>
                  <a:pt x="217188" y="27945"/>
                </a:lnTo>
                <a:lnTo>
                  <a:pt x="261072" y="12702"/>
                </a:lnTo>
                <a:lnTo>
                  <a:pt x="307353" y="3246"/>
                </a:lnTo>
                <a:lnTo>
                  <a:pt x="355607" y="0"/>
                </a:lnTo>
                <a:lnTo>
                  <a:pt x="1777993" y="0"/>
                </a:lnTo>
                <a:lnTo>
                  <a:pt x="1826246" y="3246"/>
                </a:lnTo>
                <a:lnTo>
                  <a:pt x="1872527" y="12702"/>
                </a:lnTo>
                <a:lnTo>
                  <a:pt x="1916411" y="27945"/>
                </a:lnTo>
                <a:lnTo>
                  <a:pt x="1957474" y="48550"/>
                </a:lnTo>
                <a:lnTo>
                  <a:pt x="1995293" y="74095"/>
                </a:lnTo>
                <a:lnTo>
                  <a:pt x="2029445" y="104154"/>
                </a:lnTo>
                <a:lnTo>
                  <a:pt x="2059504" y="138306"/>
                </a:lnTo>
                <a:lnTo>
                  <a:pt x="2085049" y="176125"/>
                </a:lnTo>
                <a:lnTo>
                  <a:pt x="2105654" y="217188"/>
                </a:lnTo>
                <a:lnTo>
                  <a:pt x="2120897" y="261072"/>
                </a:lnTo>
                <a:lnTo>
                  <a:pt x="2130353" y="307353"/>
                </a:lnTo>
                <a:lnTo>
                  <a:pt x="2133600" y="355607"/>
                </a:lnTo>
                <a:lnTo>
                  <a:pt x="2133600" y="1777993"/>
                </a:lnTo>
                <a:lnTo>
                  <a:pt x="2130353" y="1826246"/>
                </a:lnTo>
                <a:lnTo>
                  <a:pt x="2120897" y="1872527"/>
                </a:lnTo>
                <a:lnTo>
                  <a:pt x="2105654" y="1916411"/>
                </a:lnTo>
                <a:lnTo>
                  <a:pt x="2085049" y="1957474"/>
                </a:lnTo>
                <a:lnTo>
                  <a:pt x="2059504" y="1995293"/>
                </a:lnTo>
                <a:lnTo>
                  <a:pt x="2029445" y="2029445"/>
                </a:lnTo>
                <a:lnTo>
                  <a:pt x="1995293" y="2059504"/>
                </a:lnTo>
                <a:lnTo>
                  <a:pt x="1957474" y="2085049"/>
                </a:lnTo>
                <a:lnTo>
                  <a:pt x="1916411" y="2105654"/>
                </a:lnTo>
                <a:lnTo>
                  <a:pt x="1872527" y="2120897"/>
                </a:lnTo>
                <a:lnTo>
                  <a:pt x="1826246" y="2130353"/>
                </a:lnTo>
                <a:lnTo>
                  <a:pt x="1777993" y="2133600"/>
                </a:lnTo>
                <a:lnTo>
                  <a:pt x="355607" y="2133600"/>
                </a:lnTo>
                <a:lnTo>
                  <a:pt x="307353" y="2130353"/>
                </a:lnTo>
                <a:lnTo>
                  <a:pt x="261072" y="2120897"/>
                </a:lnTo>
                <a:lnTo>
                  <a:pt x="217188" y="2105654"/>
                </a:lnTo>
                <a:lnTo>
                  <a:pt x="176125" y="2085049"/>
                </a:lnTo>
                <a:lnTo>
                  <a:pt x="138306" y="2059504"/>
                </a:lnTo>
                <a:lnTo>
                  <a:pt x="104154" y="2029445"/>
                </a:lnTo>
                <a:lnTo>
                  <a:pt x="74095" y="1995293"/>
                </a:lnTo>
                <a:lnTo>
                  <a:pt x="48550" y="1957474"/>
                </a:lnTo>
                <a:lnTo>
                  <a:pt x="27945" y="1916411"/>
                </a:lnTo>
                <a:lnTo>
                  <a:pt x="12702" y="1872527"/>
                </a:lnTo>
                <a:lnTo>
                  <a:pt x="3246" y="1826246"/>
                </a:lnTo>
                <a:lnTo>
                  <a:pt x="0" y="1777993"/>
                </a:lnTo>
                <a:lnTo>
                  <a:pt x="0" y="355607"/>
                </a:lnTo>
                <a:close/>
              </a:path>
            </a:pathLst>
          </a:custGeom>
          <a:ln w="635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3852640" y="1512315"/>
            <a:ext cx="1438275" cy="1366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2200" b="1" spc="-150" dirty="0">
                <a:solidFill>
                  <a:schemeClr val="bg1"/>
                </a:solidFill>
                <a:latin typeface="Helvetica"/>
                <a:cs typeface="Helvetica"/>
              </a:rPr>
              <a:t>Auditorías</a:t>
            </a:r>
            <a:r>
              <a:rPr sz="2200" b="1" spc="-170" dirty="0">
                <a:solidFill>
                  <a:schemeClr val="bg1"/>
                </a:solidFill>
                <a:latin typeface="Helvetica"/>
                <a:cs typeface="Helvetica"/>
              </a:rPr>
              <a:t> </a:t>
            </a:r>
            <a:r>
              <a:rPr sz="2200" b="1" spc="-165" dirty="0">
                <a:solidFill>
                  <a:schemeClr val="bg1"/>
                </a:solidFill>
                <a:latin typeface="Helvetica"/>
                <a:cs typeface="Helvetica"/>
              </a:rPr>
              <a:t>o  </a:t>
            </a:r>
            <a:r>
              <a:rPr sz="2200" b="1" spc="-155" dirty="0">
                <a:solidFill>
                  <a:schemeClr val="bg1"/>
                </a:solidFill>
                <a:latin typeface="Helvetica"/>
                <a:cs typeface="Helvetica"/>
              </a:rPr>
              <a:t>contador  </a:t>
            </a:r>
            <a:r>
              <a:rPr sz="2200" b="1" spc="-165" dirty="0">
                <a:solidFill>
                  <a:schemeClr val="bg1"/>
                </a:solidFill>
                <a:latin typeface="Helvetica"/>
                <a:cs typeface="Helvetica"/>
              </a:rPr>
              <a:t>público  </a:t>
            </a:r>
            <a:r>
              <a:rPr sz="2200" b="1" spc="-135" dirty="0">
                <a:solidFill>
                  <a:schemeClr val="bg1"/>
                </a:solidFill>
                <a:latin typeface="Helvetica"/>
                <a:cs typeface="Helvetica"/>
              </a:rPr>
              <a:t>certificado</a:t>
            </a:r>
            <a:endParaRPr sz="220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15" name="object 15" descr="caja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6286500" y="1143000"/>
            <a:ext cx="2133600" cy="2133600"/>
          </a:xfrm>
          <a:custGeom>
            <a:avLst/>
            <a:gdLst/>
            <a:ahLst/>
            <a:cxnLst/>
            <a:rect l="l" t="t" r="r" b="b"/>
            <a:pathLst>
              <a:path w="2133600" h="2133600">
                <a:moveTo>
                  <a:pt x="1777992" y="0"/>
                </a:moveTo>
                <a:lnTo>
                  <a:pt x="355606" y="0"/>
                </a:lnTo>
                <a:lnTo>
                  <a:pt x="307352" y="3246"/>
                </a:lnTo>
                <a:lnTo>
                  <a:pt x="261072" y="12702"/>
                </a:lnTo>
                <a:lnTo>
                  <a:pt x="217188" y="27945"/>
                </a:lnTo>
                <a:lnTo>
                  <a:pt x="176125" y="48550"/>
                </a:lnTo>
                <a:lnTo>
                  <a:pt x="138306" y="74095"/>
                </a:lnTo>
                <a:lnTo>
                  <a:pt x="104154" y="104154"/>
                </a:lnTo>
                <a:lnTo>
                  <a:pt x="74095" y="138306"/>
                </a:lnTo>
                <a:lnTo>
                  <a:pt x="48550" y="176125"/>
                </a:lnTo>
                <a:lnTo>
                  <a:pt x="27945" y="217188"/>
                </a:lnTo>
                <a:lnTo>
                  <a:pt x="12702" y="261072"/>
                </a:lnTo>
                <a:lnTo>
                  <a:pt x="3246" y="307352"/>
                </a:lnTo>
                <a:lnTo>
                  <a:pt x="0" y="355606"/>
                </a:lnTo>
                <a:lnTo>
                  <a:pt x="0" y="1777992"/>
                </a:lnTo>
                <a:lnTo>
                  <a:pt x="3246" y="1826246"/>
                </a:lnTo>
                <a:lnTo>
                  <a:pt x="12702" y="1872526"/>
                </a:lnTo>
                <a:lnTo>
                  <a:pt x="27945" y="1916410"/>
                </a:lnTo>
                <a:lnTo>
                  <a:pt x="48550" y="1957474"/>
                </a:lnTo>
                <a:lnTo>
                  <a:pt x="74095" y="1995293"/>
                </a:lnTo>
                <a:lnTo>
                  <a:pt x="104154" y="2029444"/>
                </a:lnTo>
                <a:lnTo>
                  <a:pt x="138306" y="2059504"/>
                </a:lnTo>
                <a:lnTo>
                  <a:pt x="176125" y="2085049"/>
                </a:lnTo>
                <a:lnTo>
                  <a:pt x="217188" y="2105654"/>
                </a:lnTo>
                <a:lnTo>
                  <a:pt x="261072" y="2120897"/>
                </a:lnTo>
                <a:lnTo>
                  <a:pt x="307352" y="2130353"/>
                </a:lnTo>
                <a:lnTo>
                  <a:pt x="355606" y="2133600"/>
                </a:lnTo>
                <a:lnTo>
                  <a:pt x="1777992" y="2133600"/>
                </a:lnTo>
                <a:lnTo>
                  <a:pt x="1826246" y="2130353"/>
                </a:lnTo>
                <a:lnTo>
                  <a:pt x="1872526" y="2120897"/>
                </a:lnTo>
                <a:lnTo>
                  <a:pt x="1916410" y="2105654"/>
                </a:lnTo>
                <a:lnTo>
                  <a:pt x="1957474" y="2085049"/>
                </a:lnTo>
                <a:lnTo>
                  <a:pt x="1995293" y="2059504"/>
                </a:lnTo>
                <a:lnTo>
                  <a:pt x="2029444" y="2029444"/>
                </a:lnTo>
                <a:lnTo>
                  <a:pt x="2059504" y="1995293"/>
                </a:lnTo>
                <a:lnTo>
                  <a:pt x="2085049" y="1957474"/>
                </a:lnTo>
                <a:lnTo>
                  <a:pt x="2105654" y="1916410"/>
                </a:lnTo>
                <a:lnTo>
                  <a:pt x="2120897" y="1872526"/>
                </a:lnTo>
                <a:lnTo>
                  <a:pt x="2130353" y="1826246"/>
                </a:lnTo>
                <a:lnTo>
                  <a:pt x="2133600" y="1777992"/>
                </a:lnTo>
                <a:lnTo>
                  <a:pt x="2133600" y="355606"/>
                </a:lnTo>
                <a:lnTo>
                  <a:pt x="2130353" y="307352"/>
                </a:lnTo>
                <a:lnTo>
                  <a:pt x="2120897" y="261072"/>
                </a:lnTo>
                <a:lnTo>
                  <a:pt x="2105654" y="217188"/>
                </a:lnTo>
                <a:lnTo>
                  <a:pt x="2085049" y="176125"/>
                </a:lnTo>
                <a:lnTo>
                  <a:pt x="2059504" y="138306"/>
                </a:lnTo>
                <a:lnTo>
                  <a:pt x="2029444" y="104154"/>
                </a:lnTo>
                <a:lnTo>
                  <a:pt x="1995293" y="74095"/>
                </a:lnTo>
                <a:lnTo>
                  <a:pt x="1957474" y="48550"/>
                </a:lnTo>
                <a:lnTo>
                  <a:pt x="1916410" y="27945"/>
                </a:lnTo>
                <a:lnTo>
                  <a:pt x="1872526" y="12702"/>
                </a:lnTo>
                <a:lnTo>
                  <a:pt x="1826246" y="3246"/>
                </a:lnTo>
                <a:lnTo>
                  <a:pt x="1777992" y="0"/>
                </a:lnTo>
                <a:close/>
              </a:path>
            </a:pathLst>
          </a:custGeom>
          <a:solidFill>
            <a:srgbClr val="17294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 descr="caja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6286500" y="1143000"/>
            <a:ext cx="2133600" cy="2133600"/>
          </a:xfrm>
          <a:custGeom>
            <a:avLst/>
            <a:gdLst/>
            <a:ahLst/>
            <a:cxnLst/>
            <a:rect l="l" t="t" r="r" b="b"/>
            <a:pathLst>
              <a:path w="2133600" h="2133600">
                <a:moveTo>
                  <a:pt x="0" y="355607"/>
                </a:moveTo>
                <a:lnTo>
                  <a:pt x="3246" y="307353"/>
                </a:lnTo>
                <a:lnTo>
                  <a:pt x="12702" y="261072"/>
                </a:lnTo>
                <a:lnTo>
                  <a:pt x="27945" y="217188"/>
                </a:lnTo>
                <a:lnTo>
                  <a:pt x="48550" y="176125"/>
                </a:lnTo>
                <a:lnTo>
                  <a:pt x="74095" y="138306"/>
                </a:lnTo>
                <a:lnTo>
                  <a:pt x="104154" y="104154"/>
                </a:lnTo>
                <a:lnTo>
                  <a:pt x="138306" y="74095"/>
                </a:lnTo>
                <a:lnTo>
                  <a:pt x="176125" y="48550"/>
                </a:lnTo>
                <a:lnTo>
                  <a:pt x="217188" y="27945"/>
                </a:lnTo>
                <a:lnTo>
                  <a:pt x="261072" y="12702"/>
                </a:lnTo>
                <a:lnTo>
                  <a:pt x="307353" y="3246"/>
                </a:lnTo>
                <a:lnTo>
                  <a:pt x="355607" y="0"/>
                </a:lnTo>
                <a:lnTo>
                  <a:pt x="1777993" y="0"/>
                </a:lnTo>
                <a:lnTo>
                  <a:pt x="1826246" y="3246"/>
                </a:lnTo>
                <a:lnTo>
                  <a:pt x="1872527" y="12702"/>
                </a:lnTo>
                <a:lnTo>
                  <a:pt x="1916411" y="27945"/>
                </a:lnTo>
                <a:lnTo>
                  <a:pt x="1957474" y="48550"/>
                </a:lnTo>
                <a:lnTo>
                  <a:pt x="1995293" y="74095"/>
                </a:lnTo>
                <a:lnTo>
                  <a:pt x="2029445" y="104154"/>
                </a:lnTo>
                <a:lnTo>
                  <a:pt x="2059504" y="138306"/>
                </a:lnTo>
                <a:lnTo>
                  <a:pt x="2085049" y="176125"/>
                </a:lnTo>
                <a:lnTo>
                  <a:pt x="2105654" y="217188"/>
                </a:lnTo>
                <a:lnTo>
                  <a:pt x="2120897" y="261072"/>
                </a:lnTo>
                <a:lnTo>
                  <a:pt x="2130353" y="307353"/>
                </a:lnTo>
                <a:lnTo>
                  <a:pt x="2133600" y="355607"/>
                </a:lnTo>
                <a:lnTo>
                  <a:pt x="2133600" y="1777993"/>
                </a:lnTo>
                <a:lnTo>
                  <a:pt x="2130353" y="1826246"/>
                </a:lnTo>
                <a:lnTo>
                  <a:pt x="2120897" y="1872527"/>
                </a:lnTo>
                <a:lnTo>
                  <a:pt x="2105654" y="1916411"/>
                </a:lnTo>
                <a:lnTo>
                  <a:pt x="2085049" y="1957474"/>
                </a:lnTo>
                <a:lnTo>
                  <a:pt x="2059504" y="1995293"/>
                </a:lnTo>
                <a:lnTo>
                  <a:pt x="2029445" y="2029445"/>
                </a:lnTo>
                <a:lnTo>
                  <a:pt x="1995293" y="2059504"/>
                </a:lnTo>
                <a:lnTo>
                  <a:pt x="1957474" y="2085049"/>
                </a:lnTo>
                <a:lnTo>
                  <a:pt x="1916411" y="2105654"/>
                </a:lnTo>
                <a:lnTo>
                  <a:pt x="1872527" y="2120897"/>
                </a:lnTo>
                <a:lnTo>
                  <a:pt x="1826246" y="2130353"/>
                </a:lnTo>
                <a:lnTo>
                  <a:pt x="1777993" y="2133600"/>
                </a:lnTo>
                <a:lnTo>
                  <a:pt x="355607" y="2133600"/>
                </a:lnTo>
                <a:lnTo>
                  <a:pt x="307353" y="2130353"/>
                </a:lnTo>
                <a:lnTo>
                  <a:pt x="261072" y="2120897"/>
                </a:lnTo>
                <a:lnTo>
                  <a:pt x="217188" y="2105654"/>
                </a:lnTo>
                <a:lnTo>
                  <a:pt x="176125" y="2085049"/>
                </a:lnTo>
                <a:lnTo>
                  <a:pt x="138306" y="2059504"/>
                </a:lnTo>
                <a:lnTo>
                  <a:pt x="104154" y="2029445"/>
                </a:lnTo>
                <a:lnTo>
                  <a:pt x="74095" y="1995293"/>
                </a:lnTo>
                <a:lnTo>
                  <a:pt x="48550" y="1957474"/>
                </a:lnTo>
                <a:lnTo>
                  <a:pt x="27945" y="1916411"/>
                </a:lnTo>
                <a:lnTo>
                  <a:pt x="12702" y="1872527"/>
                </a:lnTo>
                <a:lnTo>
                  <a:pt x="3246" y="1826246"/>
                </a:lnTo>
                <a:lnTo>
                  <a:pt x="0" y="1777993"/>
                </a:lnTo>
                <a:lnTo>
                  <a:pt x="0" y="355607"/>
                </a:lnTo>
                <a:close/>
              </a:path>
            </a:pathLst>
          </a:custGeom>
          <a:ln w="635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6659021" y="1679955"/>
            <a:ext cx="1388745" cy="102235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 marR="5080" indent="-635" algn="ctr">
              <a:lnSpc>
                <a:spcPct val="98600"/>
              </a:lnSpc>
              <a:spcBef>
                <a:spcPts val="135"/>
              </a:spcBef>
            </a:pPr>
            <a:r>
              <a:rPr sz="2200" b="1" spc="-229" dirty="0">
                <a:solidFill>
                  <a:schemeClr val="bg1"/>
                </a:solidFill>
                <a:latin typeface="Helvetica"/>
                <a:cs typeface="Helvetica"/>
              </a:rPr>
              <a:t>Banco </a:t>
            </a:r>
            <a:r>
              <a:rPr sz="2200" b="1" spc="-165" dirty="0">
                <a:solidFill>
                  <a:schemeClr val="bg1"/>
                </a:solidFill>
                <a:latin typeface="Helvetica"/>
                <a:cs typeface="Helvetica"/>
              </a:rPr>
              <a:t>o  </a:t>
            </a:r>
            <a:r>
              <a:rPr sz="2200" b="1" spc="-155" dirty="0">
                <a:solidFill>
                  <a:schemeClr val="bg1"/>
                </a:solidFill>
                <a:latin typeface="Helvetica"/>
                <a:cs typeface="Helvetica"/>
              </a:rPr>
              <a:t>p</a:t>
            </a:r>
            <a:r>
              <a:rPr sz="2200" b="1" spc="-114" dirty="0">
                <a:solidFill>
                  <a:schemeClr val="bg1"/>
                </a:solidFill>
                <a:latin typeface="Helvetica"/>
                <a:cs typeface="Helvetica"/>
              </a:rPr>
              <a:t>re</a:t>
            </a:r>
            <a:r>
              <a:rPr sz="2200" b="1" spc="-380" dirty="0">
                <a:solidFill>
                  <a:schemeClr val="bg1"/>
                </a:solidFill>
                <a:latin typeface="Helvetica"/>
                <a:cs typeface="Helvetica"/>
              </a:rPr>
              <a:t>s</a:t>
            </a:r>
            <a:r>
              <a:rPr sz="2200" b="1" spc="5" dirty="0">
                <a:solidFill>
                  <a:schemeClr val="bg1"/>
                </a:solidFill>
                <a:latin typeface="Helvetica"/>
                <a:cs typeface="Helvetica"/>
              </a:rPr>
              <a:t>t</a:t>
            </a:r>
            <a:r>
              <a:rPr sz="2200" b="1" spc="-140" dirty="0">
                <a:solidFill>
                  <a:schemeClr val="bg1"/>
                </a:solidFill>
                <a:latin typeface="Helvetica"/>
                <a:cs typeface="Helvetica"/>
              </a:rPr>
              <a:t>a</a:t>
            </a:r>
            <a:r>
              <a:rPr sz="2200" b="1" spc="-175" dirty="0">
                <a:solidFill>
                  <a:schemeClr val="bg1"/>
                </a:solidFill>
                <a:latin typeface="Helvetica"/>
                <a:cs typeface="Helvetica"/>
              </a:rPr>
              <a:t>m</a:t>
            </a:r>
            <a:r>
              <a:rPr sz="2200" b="1" spc="-80" dirty="0">
                <a:solidFill>
                  <a:schemeClr val="bg1"/>
                </a:solidFill>
                <a:latin typeface="Helvetica"/>
                <a:cs typeface="Helvetica"/>
              </a:rPr>
              <a:t>i</a:t>
            </a:r>
            <a:r>
              <a:rPr sz="2200" b="1" spc="-380" dirty="0">
                <a:solidFill>
                  <a:schemeClr val="bg1"/>
                </a:solidFill>
                <a:latin typeface="Helvetica"/>
                <a:cs typeface="Helvetica"/>
              </a:rPr>
              <a:t>s</a:t>
            </a:r>
            <a:r>
              <a:rPr sz="2200" b="1" spc="5" dirty="0">
                <a:solidFill>
                  <a:schemeClr val="bg1"/>
                </a:solidFill>
                <a:latin typeface="Helvetica"/>
                <a:cs typeface="Helvetica"/>
              </a:rPr>
              <a:t>t</a:t>
            </a:r>
            <a:r>
              <a:rPr sz="2200" b="1" spc="-95" dirty="0">
                <a:solidFill>
                  <a:schemeClr val="bg1"/>
                </a:solidFill>
                <a:latin typeface="Helvetica"/>
                <a:cs typeface="Helvetica"/>
              </a:rPr>
              <a:t>a  </a:t>
            </a:r>
            <a:r>
              <a:rPr sz="2200" b="1" spc="-165" dirty="0">
                <a:solidFill>
                  <a:schemeClr val="bg1"/>
                </a:solidFill>
                <a:latin typeface="Helvetica"/>
                <a:cs typeface="Helvetica"/>
              </a:rPr>
              <a:t>comercial</a:t>
            </a:r>
            <a:endParaRPr sz="220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20" name="object 20" descr="caja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2133600" y="3733800"/>
            <a:ext cx="2133600" cy="2133600"/>
          </a:xfrm>
          <a:custGeom>
            <a:avLst/>
            <a:gdLst/>
            <a:ahLst/>
            <a:cxnLst/>
            <a:rect l="l" t="t" r="r" b="b"/>
            <a:pathLst>
              <a:path w="2133600" h="2133600">
                <a:moveTo>
                  <a:pt x="1777992" y="0"/>
                </a:moveTo>
                <a:lnTo>
                  <a:pt x="355606" y="0"/>
                </a:lnTo>
                <a:lnTo>
                  <a:pt x="307352" y="3246"/>
                </a:lnTo>
                <a:lnTo>
                  <a:pt x="261072" y="12702"/>
                </a:lnTo>
                <a:lnTo>
                  <a:pt x="217188" y="27945"/>
                </a:lnTo>
                <a:lnTo>
                  <a:pt x="176125" y="48550"/>
                </a:lnTo>
                <a:lnTo>
                  <a:pt x="138306" y="74095"/>
                </a:lnTo>
                <a:lnTo>
                  <a:pt x="104154" y="104154"/>
                </a:lnTo>
                <a:lnTo>
                  <a:pt x="74095" y="138306"/>
                </a:lnTo>
                <a:lnTo>
                  <a:pt x="48550" y="176125"/>
                </a:lnTo>
                <a:lnTo>
                  <a:pt x="27945" y="217188"/>
                </a:lnTo>
                <a:lnTo>
                  <a:pt x="12702" y="261072"/>
                </a:lnTo>
                <a:lnTo>
                  <a:pt x="3246" y="307352"/>
                </a:lnTo>
                <a:lnTo>
                  <a:pt x="0" y="355606"/>
                </a:lnTo>
                <a:lnTo>
                  <a:pt x="0" y="1777992"/>
                </a:lnTo>
                <a:lnTo>
                  <a:pt x="3246" y="1826246"/>
                </a:lnTo>
                <a:lnTo>
                  <a:pt x="12702" y="1872526"/>
                </a:lnTo>
                <a:lnTo>
                  <a:pt x="27945" y="1916410"/>
                </a:lnTo>
                <a:lnTo>
                  <a:pt x="48550" y="1957474"/>
                </a:lnTo>
                <a:lnTo>
                  <a:pt x="74095" y="1995293"/>
                </a:lnTo>
                <a:lnTo>
                  <a:pt x="104154" y="2029444"/>
                </a:lnTo>
                <a:lnTo>
                  <a:pt x="138306" y="2059504"/>
                </a:lnTo>
                <a:lnTo>
                  <a:pt x="176125" y="2085049"/>
                </a:lnTo>
                <a:lnTo>
                  <a:pt x="217188" y="2105654"/>
                </a:lnTo>
                <a:lnTo>
                  <a:pt x="261072" y="2120897"/>
                </a:lnTo>
                <a:lnTo>
                  <a:pt x="307352" y="2130353"/>
                </a:lnTo>
                <a:lnTo>
                  <a:pt x="355606" y="2133600"/>
                </a:lnTo>
                <a:lnTo>
                  <a:pt x="1777992" y="2133600"/>
                </a:lnTo>
                <a:lnTo>
                  <a:pt x="1826246" y="2130353"/>
                </a:lnTo>
                <a:lnTo>
                  <a:pt x="1872526" y="2120897"/>
                </a:lnTo>
                <a:lnTo>
                  <a:pt x="1916410" y="2105654"/>
                </a:lnTo>
                <a:lnTo>
                  <a:pt x="1957474" y="2085049"/>
                </a:lnTo>
                <a:lnTo>
                  <a:pt x="1995293" y="2059504"/>
                </a:lnTo>
                <a:lnTo>
                  <a:pt x="2029444" y="2029444"/>
                </a:lnTo>
                <a:lnTo>
                  <a:pt x="2059504" y="1995293"/>
                </a:lnTo>
                <a:lnTo>
                  <a:pt x="2085049" y="1957474"/>
                </a:lnTo>
                <a:lnTo>
                  <a:pt x="2105654" y="1916410"/>
                </a:lnTo>
                <a:lnTo>
                  <a:pt x="2120897" y="1872526"/>
                </a:lnTo>
                <a:lnTo>
                  <a:pt x="2130353" y="1826246"/>
                </a:lnTo>
                <a:lnTo>
                  <a:pt x="2133600" y="1777992"/>
                </a:lnTo>
                <a:lnTo>
                  <a:pt x="2133600" y="355606"/>
                </a:lnTo>
                <a:lnTo>
                  <a:pt x="2130353" y="307352"/>
                </a:lnTo>
                <a:lnTo>
                  <a:pt x="2120897" y="261072"/>
                </a:lnTo>
                <a:lnTo>
                  <a:pt x="2105654" y="217188"/>
                </a:lnTo>
                <a:lnTo>
                  <a:pt x="2085049" y="176125"/>
                </a:lnTo>
                <a:lnTo>
                  <a:pt x="2059504" y="138306"/>
                </a:lnTo>
                <a:lnTo>
                  <a:pt x="2029444" y="104154"/>
                </a:lnTo>
                <a:lnTo>
                  <a:pt x="1995293" y="74095"/>
                </a:lnTo>
                <a:lnTo>
                  <a:pt x="1957474" y="48550"/>
                </a:lnTo>
                <a:lnTo>
                  <a:pt x="1916410" y="27945"/>
                </a:lnTo>
                <a:lnTo>
                  <a:pt x="1872526" y="12702"/>
                </a:lnTo>
                <a:lnTo>
                  <a:pt x="1826246" y="3246"/>
                </a:lnTo>
                <a:lnTo>
                  <a:pt x="1777992" y="0"/>
                </a:lnTo>
                <a:close/>
              </a:path>
            </a:pathLst>
          </a:custGeom>
          <a:solidFill>
            <a:srgbClr val="17294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 descr="caja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2133600" y="3733800"/>
            <a:ext cx="2133600" cy="2133600"/>
          </a:xfrm>
          <a:custGeom>
            <a:avLst/>
            <a:gdLst/>
            <a:ahLst/>
            <a:cxnLst/>
            <a:rect l="l" t="t" r="r" b="b"/>
            <a:pathLst>
              <a:path w="2133600" h="2133600">
                <a:moveTo>
                  <a:pt x="0" y="355607"/>
                </a:moveTo>
                <a:lnTo>
                  <a:pt x="3246" y="307353"/>
                </a:lnTo>
                <a:lnTo>
                  <a:pt x="12702" y="261072"/>
                </a:lnTo>
                <a:lnTo>
                  <a:pt x="27945" y="217188"/>
                </a:lnTo>
                <a:lnTo>
                  <a:pt x="48550" y="176125"/>
                </a:lnTo>
                <a:lnTo>
                  <a:pt x="74095" y="138306"/>
                </a:lnTo>
                <a:lnTo>
                  <a:pt x="104154" y="104154"/>
                </a:lnTo>
                <a:lnTo>
                  <a:pt x="138306" y="74095"/>
                </a:lnTo>
                <a:lnTo>
                  <a:pt x="176125" y="48550"/>
                </a:lnTo>
                <a:lnTo>
                  <a:pt x="217188" y="27945"/>
                </a:lnTo>
                <a:lnTo>
                  <a:pt x="261072" y="12702"/>
                </a:lnTo>
                <a:lnTo>
                  <a:pt x="307353" y="3246"/>
                </a:lnTo>
                <a:lnTo>
                  <a:pt x="355607" y="0"/>
                </a:lnTo>
                <a:lnTo>
                  <a:pt x="1777993" y="0"/>
                </a:lnTo>
                <a:lnTo>
                  <a:pt x="1826246" y="3246"/>
                </a:lnTo>
                <a:lnTo>
                  <a:pt x="1872527" y="12702"/>
                </a:lnTo>
                <a:lnTo>
                  <a:pt x="1916411" y="27945"/>
                </a:lnTo>
                <a:lnTo>
                  <a:pt x="1957474" y="48550"/>
                </a:lnTo>
                <a:lnTo>
                  <a:pt x="1995293" y="74095"/>
                </a:lnTo>
                <a:lnTo>
                  <a:pt x="2029445" y="104154"/>
                </a:lnTo>
                <a:lnTo>
                  <a:pt x="2059504" y="138306"/>
                </a:lnTo>
                <a:lnTo>
                  <a:pt x="2085049" y="176125"/>
                </a:lnTo>
                <a:lnTo>
                  <a:pt x="2105654" y="217188"/>
                </a:lnTo>
                <a:lnTo>
                  <a:pt x="2120897" y="261072"/>
                </a:lnTo>
                <a:lnTo>
                  <a:pt x="2130353" y="307353"/>
                </a:lnTo>
                <a:lnTo>
                  <a:pt x="2133600" y="355607"/>
                </a:lnTo>
                <a:lnTo>
                  <a:pt x="2133600" y="1777993"/>
                </a:lnTo>
                <a:lnTo>
                  <a:pt x="2130353" y="1826246"/>
                </a:lnTo>
                <a:lnTo>
                  <a:pt x="2120897" y="1872527"/>
                </a:lnTo>
                <a:lnTo>
                  <a:pt x="2105654" y="1916411"/>
                </a:lnTo>
                <a:lnTo>
                  <a:pt x="2085049" y="1957474"/>
                </a:lnTo>
                <a:lnTo>
                  <a:pt x="2059504" y="1995293"/>
                </a:lnTo>
                <a:lnTo>
                  <a:pt x="2029445" y="2029445"/>
                </a:lnTo>
                <a:lnTo>
                  <a:pt x="1995293" y="2059504"/>
                </a:lnTo>
                <a:lnTo>
                  <a:pt x="1957474" y="2085049"/>
                </a:lnTo>
                <a:lnTo>
                  <a:pt x="1916411" y="2105654"/>
                </a:lnTo>
                <a:lnTo>
                  <a:pt x="1872527" y="2120897"/>
                </a:lnTo>
                <a:lnTo>
                  <a:pt x="1826246" y="2130353"/>
                </a:lnTo>
                <a:lnTo>
                  <a:pt x="1777993" y="2133600"/>
                </a:lnTo>
                <a:lnTo>
                  <a:pt x="355607" y="2133600"/>
                </a:lnTo>
                <a:lnTo>
                  <a:pt x="307353" y="2130353"/>
                </a:lnTo>
                <a:lnTo>
                  <a:pt x="261072" y="2120897"/>
                </a:lnTo>
                <a:lnTo>
                  <a:pt x="217188" y="2105654"/>
                </a:lnTo>
                <a:lnTo>
                  <a:pt x="176125" y="2085049"/>
                </a:lnTo>
                <a:lnTo>
                  <a:pt x="138306" y="2059504"/>
                </a:lnTo>
                <a:lnTo>
                  <a:pt x="104154" y="2029445"/>
                </a:lnTo>
                <a:lnTo>
                  <a:pt x="74095" y="1995293"/>
                </a:lnTo>
                <a:lnTo>
                  <a:pt x="48550" y="1957474"/>
                </a:lnTo>
                <a:lnTo>
                  <a:pt x="27945" y="1916411"/>
                </a:lnTo>
                <a:lnTo>
                  <a:pt x="12702" y="1872527"/>
                </a:lnTo>
                <a:lnTo>
                  <a:pt x="3246" y="1826246"/>
                </a:lnTo>
                <a:lnTo>
                  <a:pt x="0" y="1777993"/>
                </a:lnTo>
                <a:lnTo>
                  <a:pt x="0" y="355607"/>
                </a:lnTo>
                <a:close/>
              </a:path>
            </a:pathLst>
          </a:custGeom>
          <a:ln w="635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2338800" y="4270755"/>
            <a:ext cx="1723389" cy="102235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065" marR="5080" algn="ctr">
              <a:lnSpc>
                <a:spcPct val="98600"/>
              </a:lnSpc>
              <a:spcBef>
                <a:spcPts val="135"/>
              </a:spcBef>
            </a:pPr>
            <a:r>
              <a:rPr sz="2200" b="1" spc="-155" dirty="0">
                <a:solidFill>
                  <a:schemeClr val="bg1"/>
                </a:solidFill>
                <a:latin typeface="Helvetica"/>
                <a:cs typeface="Helvetica"/>
              </a:rPr>
              <a:t>Proveedor </a:t>
            </a:r>
            <a:r>
              <a:rPr sz="2200" b="1" spc="-145" dirty="0">
                <a:solidFill>
                  <a:schemeClr val="bg1"/>
                </a:solidFill>
                <a:latin typeface="Helvetica"/>
                <a:cs typeface="Helvetica"/>
              </a:rPr>
              <a:t>de  </a:t>
            </a:r>
            <a:r>
              <a:rPr sz="2200" b="1" spc="-225" dirty="0">
                <a:solidFill>
                  <a:schemeClr val="bg1"/>
                </a:solidFill>
                <a:latin typeface="Helvetica"/>
                <a:cs typeface="Helvetica"/>
              </a:rPr>
              <a:t>seguros </a:t>
            </a:r>
            <a:r>
              <a:rPr sz="2200" b="1" spc="-150" dirty="0">
                <a:solidFill>
                  <a:schemeClr val="bg1"/>
                </a:solidFill>
                <a:latin typeface="Helvetica"/>
                <a:cs typeface="Helvetica"/>
              </a:rPr>
              <a:t>contra  </a:t>
            </a:r>
            <a:r>
              <a:rPr sz="2200" b="1" spc="-210" dirty="0">
                <a:solidFill>
                  <a:schemeClr val="bg1"/>
                </a:solidFill>
                <a:latin typeface="Helvetica"/>
                <a:cs typeface="Helvetica"/>
              </a:rPr>
              <a:t>riesgos</a:t>
            </a:r>
            <a:endParaRPr sz="220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25" name="object 25" descr="caja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4876800" y="3733800"/>
            <a:ext cx="2133600" cy="2133600"/>
          </a:xfrm>
          <a:custGeom>
            <a:avLst/>
            <a:gdLst/>
            <a:ahLst/>
            <a:cxnLst/>
            <a:rect l="l" t="t" r="r" b="b"/>
            <a:pathLst>
              <a:path w="2133600" h="2133600">
                <a:moveTo>
                  <a:pt x="1777992" y="0"/>
                </a:moveTo>
                <a:lnTo>
                  <a:pt x="355606" y="0"/>
                </a:lnTo>
                <a:lnTo>
                  <a:pt x="307352" y="3246"/>
                </a:lnTo>
                <a:lnTo>
                  <a:pt x="261072" y="12702"/>
                </a:lnTo>
                <a:lnTo>
                  <a:pt x="217188" y="27945"/>
                </a:lnTo>
                <a:lnTo>
                  <a:pt x="176125" y="48550"/>
                </a:lnTo>
                <a:lnTo>
                  <a:pt x="138306" y="74095"/>
                </a:lnTo>
                <a:lnTo>
                  <a:pt x="104154" y="104154"/>
                </a:lnTo>
                <a:lnTo>
                  <a:pt x="74095" y="138306"/>
                </a:lnTo>
                <a:lnTo>
                  <a:pt x="48550" y="176125"/>
                </a:lnTo>
                <a:lnTo>
                  <a:pt x="27945" y="217188"/>
                </a:lnTo>
                <a:lnTo>
                  <a:pt x="12702" y="261072"/>
                </a:lnTo>
                <a:lnTo>
                  <a:pt x="3246" y="307352"/>
                </a:lnTo>
                <a:lnTo>
                  <a:pt x="0" y="355606"/>
                </a:lnTo>
                <a:lnTo>
                  <a:pt x="0" y="1777992"/>
                </a:lnTo>
                <a:lnTo>
                  <a:pt x="3246" y="1826246"/>
                </a:lnTo>
                <a:lnTo>
                  <a:pt x="12702" y="1872526"/>
                </a:lnTo>
                <a:lnTo>
                  <a:pt x="27945" y="1916410"/>
                </a:lnTo>
                <a:lnTo>
                  <a:pt x="48550" y="1957474"/>
                </a:lnTo>
                <a:lnTo>
                  <a:pt x="74095" y="1995293"/>
                </a:lnTo>
                <a:lnTo>
                  <a:pt x="104154" y="2029444"/>
                </a:lnTo>
                <a:lnTo>
                  <a:pt x="138306" y="2059504"/>
                </a:lnTo>
                <a:lnTo>
                  <a:pt x="176125" y="2085049"/>
                </a:lnTo>
                <a:lnTo>
                  <a:pt x="217188" y="2105654"/>
                </a:lnTo>
                <a:lnTo>
                  <a:pt x="261072" y="2120897"/>
                </a:lnTo>
                <a:lnTo>
                  <a:pt x="307352" y="2130353"/>
                </a:lnTo>
                <a:lnTo>
                  <a:pt x="355606" y="2133600"/>
                </a:lnTo>
                <a:lnTo>
                  <a:pt x="1777992" y="2133600"/>
                </a:lnTo>
                <a:lnTo>
                  <a:pt x="1826246" y="2130353"/>
                </a:lnTo>
                <a:lnTo>
                  <a:pt x="1872526" y="2120897"/>
                </a:lnTo>
                <a:lnTo>
                  <a:pt x="1916410" y="2105654"/>
                </a:lnTo>
                <a:lnTo>
                  <a:pt x="1957474" y="2085049"/>
                </a:lnTo>
                <a:lnTo>
                  <a:pt x="1995293" y="2059504"/>
                </a:lnTo>
                <a:lnTo>
                  <a:pt x="2029444" y="2029444"/>
                </a:lnTo>
                <a:lnTo>
                  <a:pt x="2059504" y="1995293"/>
                </a:lnTo>
                <a:lnTo>
                  <a:pt x="2085049" y="1957474"/>
                </a:lnTo>
                <a:lnTo>
                  <a:pt x="2105654" y="1916410"/>
                </a:lnTo>
                <a:lnTo>
                  <a:pt x="2120897" y="1872526"/>
                </a:lnTo>
                <a:lnTo>
                  <a:pt x="2130353" y="1826246"/>
                </a:lnTo>
                <a:lnTo>
                  <a:pt x="2133600" y="1777992"/>
                </a:lnTo>
                <a:lnTo>
                  <a:pt x="2133600" y="355606"/>
                </a:lnTo>
                <a:lnTo>
                  <a:pt x="2130353" y="307352"/>
                </a:lnTo>
                <a:lnTo>
                  <a:pt x="2120897" y="261072"/>
                </a:lnTo>
                <a:lnTo>
                  <a:pt x="2105654" y="217188"/>
                </a:lnTo>
                <a:lnTo>
                  <a:pt x="2085049" y="176125"/>
                </a:lnTo>
                <a:lnTo>
                  <a:pt x="2059504" y="138306"/>
                </a:lnTo>
                <a:lnTo>
                  <a:pt x="2029444" y="104154"/>
                </a:lnTo>
                <a:lnTo>
                  <a:pt x="1995293" y="74095"/>
                </a:lnTo>
                <a:lnTo>
                  <a:pt x="1957474" y="48550"/>
                </a:lnTo>
                <a:lnTo>
                  <a:pt x="1916410" y="27945"/>
                </a:lnTo>
                <a:lnTo>
                  <a:pt x="1872526" y="12702"/>
                </a:lnTo>
                <a:lnTo>
                  <a:pt x="1826246" y="3246"/>
                </a:lnTo>
                <a:lnTo>
                  <a:pt x="1777992" y="0"/>
                </a:lnTo>
                <a:close/>
              </a:path>
            </a:pathLst>
          </a:custGeom>
          <a:solidFill>
            <a:srgbClr val="17294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 descr="caja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4876800" y="3733800"/>
            <a:ext cx="2133600" cy="2133600"/>
          </a:xfrm>
          <a:custGeom>
            <a:avLst/>
            <a:gdLst/>
            <a:ahLst/>
            <a:cxnLst/>
            <a:rect l="l" t="t" r="r" b="b"/>
            <a:pathLst>
              <a:path w="2133600" h="2133600">
                <a:moveTo>
                  <a:pt x="0" y="355607"/>
                </a:moveTo>
                <a:lnTo>
                  <a:pt x="3246" y="307353"/>
                </a:lnTo>
                <a:lnTo>
                  <a:pt x="12702" y="261072"/>
                </a:lnTo>
                <a:lnTo>
                  <a:pt x="27945" y="217188"/>
                </a:lnTo>
                <a:lnTo>
                  <a:pt x="48550" y="176125"/>
                </a:lnTo>
                <a:lnTo>
                  <a:pt x="74095" y="138306"/>
                </a:lnTo>
                <a:lnTo>
                  <a:pt x="104154" y="104154"/>
                </a:lnTo>
                <a:lnTo>
                  <a:pt x="138306" y="74095"/>
                </a:lnTo>
                <a:lnTo>
                  <a:pt x="176125" y="48550"/>
                </a:lnTo>
                <a:lnTo>
                  <a:pt x="217188" y="27945"/>
                </a:lnTo>
                <a:lnTo>
                  <a:pt x="261072" y="12702"/>
                </a:lnTo>
                <a:lnTo>
                  <a:pt x="307353" y="3246"/>
                </a:lnTo>
                <a:lnTo>
                  <a:pt x="355607" y="0"/>
                </a:lnTo>
                <a:lnTo>
                  <a:pt x="1777993" y="0"/>
                </a:lnTo>
                <a:lnTo>
                  <a:pt x="1826246" y="3246"/>
                </a:lnTo>
                <a:lnTo>
                  <a:pt x="1872527" y="12702"/>
                </a:lnTo>
                <a:lnTo>
                  <a:pt x="1916411" y="27945"/>
                </a:lnTo>
                <a:lnTo>
                  <a:pt x="1957474" y="48550"/>
                </a:lnTo>
                <a:lnTo>
                  <a:pt x="1995293" y="74095"/>
                </a:lnTo>
                <a:lnTo>
                  <a:pt x="2029445" y="104154"/>
                </a:lnTo>
                <a:lnTo>
                  <a:pt x="2059504" y="138306"/>
                </a:lnTo>
                <a:lnTo>
                  <a:pt x="2085049" y="176125"/>
                </a:lnTo>
                <a:lnTo>
                  <a:pt x="2105654" y="217188"/>
                </a:lnTo>
                <a:lnTo>
                  <a:pt x="2120897" y="261072"/>
                </a:lnTo>
                <a:lnTo>
                  <a:pt x="2130353" y="307353"/>
                </a:lnTo>
                <a:lnTo>
                  <a:pt x="2133600" y="355607"/>
                </a:lnTo>
                <a:lnTo>
                  <a:pt x="2133600" y="1777993"/>
                </a:lnTo>
                <a:lnTo>
                  <a:pt x="2130353" y="1826246"/>
                </a:lnTo>
                <a:lnTo>
                  <a:pt x="2120897" y="1872527"/>
                </a:lnTo>
                <a:lnTo>
                  <a:pt x="2105654" y="1916411"/>
                </a:lnTo>
                <a:lnTo>
                  <a:pt x="2085049" y="1957474"/>
                </a:lnTo>
                <a:lnTo>
                  <a:pt x="2059504" y="1995293"/>
                </a:lnTo>
                <a:lnTo>
                  <a:pt x="2029445" y="2029445"/>
                </a:lnTo>
                <a:lnTo>
                  <a:pt x="1995293" y="2059504"/>
                </a:lnTo>
                <a:lnTo>
                  <a:pt x="1957474" y="2085049"/>
                </a:lnTo>
                <a:lnTo>
                  <a:pt x="1916411" y="2105654"/>
                </a:lnTo>
                <a:lnTo>
                  <a:pt x="1872527" y="2120897"/>
                </a:lnTo>
                <a:lnTo>
                  <a:pt x="1826246" y="2130353"/>
                </a:lnTo>
                <a:lnTo>
                  <a:pt x="1777993" y="2133600"/>
                </a:lnTo>
                <a:lnTo>
                  <a:pt x="355607" y="2133600"/>
                </a:lnTo>
                <a:lnTo>
                  <a:pt x="307353" y="2130353"/>
                </a:lnTo>
                <a:lnTo>
                  <a:pt x="261072" y="2120897"/>
                </a:lnTo>
                <a:lnTo>
                  <a:pt x="217188" y="2105654"/>
                </a:lnTo>
                <a:lnTo>
                  <a:pt x="176125" y="2085049"/>
                </a:lnTo>
                <a:lnTo>
                  <a:pt x="138306" y="2059504"/>
                </a:lnTo>
                <a:lnTo>
                  <a:pt x="104154" y="2029445"/>
                </a:lnTo>
                <a:lnTo>
                  <a:pt x="74095" y="1995293"/>
                </a:lnTo>
                <a:lnTo>
                  <a:pt x="48550" y="1957474"/>
                </a:lnTo>
                <a:lnTo>
                  <a:pt x="27945" y="1916411"/>
                </a:lnTo>
                <a:lnTo>
                  <a:pt x="12702" y="1872527"/>
                </a:lnTo>
                <a:lnTo>
                  <a:pt x="3246" y="1826246"/>
                </a:lnTo>
                <a:lnTo>
                  <a:pt x="0" y="1777993"/>
                </a:lnTo>
                <a:lnTo>
                  <a:pt x="0" y="355607"/>
                </a:lnTo>
                <a:close/>
              </a:path>
            </a:pathLst>
          </a:custGeom>
          <a:ln w="635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5238527" y="4438396"/>
            <a:ext cx="1411605" cy="693420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422275" marR="5080" indent="-410209">
              <a:lnSpc>
                <a:spcPts val="2620"/>
              </a:lnSpc>
              <a:spcBef>
                <a:spcPts val="200"/>
              </a:spcBef>
            </a:pPr>
            <a:r>
              <a:rPr sz="2200" b="1" spc="-240" dirty="0">
                <a:solidFill>
                  <a:schemeClr val="bg1"/>
                </a:solidFill>
                <a:latin typeface="Helvetica"/>
                <a:cs typeface="Helvetica"/>
              </a:rPr>
              <a:t>Recursos </a:t>
            </a:r>
            <a:r>
              <a:rPr sz="2200" b="1" spc="-140" dirty="0">
                <a:solidFill>
                  <a:schemeClr val="bg1"/>
                </a:solidFill>
                <a:latin typeface="Helvetica"/>
                <a:cs typeface="Helvetica"/>
              </a:rPr>
              <a:t>en  </a:t>
            </a:r>
            <a:r>
              <a:rPr sz="2200" b="1" spc="-120" dirty="0">
                <a:solidFill>
                  <a:schemeClr val="bg1"/>
                </a:solidFill>
                <a:latin typeface="Helvetica"/>
                <a:cs typeface="Helvetica"/>
              </a:rPr>
              <a:t>línea</a:t>
            </a:r>
            <a:endParaRPr sz="220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28" name="object 2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27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25"/>
              </a:spcBef>
            </a:pPr>
            <a:r>
              <a:rPr spc="-5" dirty="0"/>
              <a:t>Determinación </a:t>
            </a:r>
            <a:r>
              <a:rPr dirty="0"/>
              <a:t>de </a:t>
            </a:r>
            <a:r>
              <a:rPr spc="-5" dirty="0"/>
              <a:t>los costos  </a:t>
            </a:r>
            <a:r>
              <a:rPr spc="-10" dirty="0"/>
              <a:t>relacionados </a:t>
            </a:r>
            <a:r>
              <a:rPr spc="-5" dirty="0"/>
              <a:t>con los</a:t>
            </a:r>
            <a:r>
              <a:rPr spc="-60" dirty="0"/>
              <a:t> </a:t>
            </a:r>
            <a:r>
              <a:rPr spc="-5" dirty="0"/>
              <a:t>riesgos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448308"/>
            <a:ext cx="8074025" cy="4268470"/>
          </a:xfrm>
          <a:prstGeom prst="rect">
            <a:avLst/>
          </a:prstGeom>
        </p:spPr>
        <p:txBody>
          <a:bodyPr vert="horz" wrap="square" lIns="0" tIns="18288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44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Efectos en los </a:t>
            </a:r>
            <a:r>
              <a:rPr sz="28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ingresos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y el flujo de</a:t>
            </a:r>
            <a:r>
              <a:rPr sz="2800" b="1" spc="-80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fondos</a:t>
            </a:r>
            <a:endParaRPr sz="2800">
              <a:latin typeface="Helvetica Neue"/>
              <a:cs typeface="Helvetica Neue"/>
            </a:endParaRPr>
          </a:p>
          <a:p>
            <a:pPr marL="355600" marR="652780" indent="-342900">
              <a:lnSpc>
                <a:spcPts val="3310"/>
              </a:lnSpc>
              <a:spcBef>
                <a:spcPts val="150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Efectos en los </a:t>
            </a:r>
            <a:r>
              <a:rPr sz="28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ingresos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en </a:t>
            </a:r>
            <a:r>
              <a:rPr sz="28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relación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con</a:t>
            </a:r>
            <a:r>
              <a:rPr sz="2800" b="1" spc="-80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el  </a:t>
            </a:r>
            <a:r>
              <a:rPr sz="28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crecimiento</a:t>
            </a:r>
            <a:r>
              <a:rPr sz="28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 futuro</a:t>
            </a:r>
            <a:endParaRPr sz="2800">
              <a:latin typeface="Helvetica Neue"/>
              <a:cs typeface="Helvetica Neue"/>
            </a:endParaRPr>
          </a:p>
          <a:p>
            <a:pPr marL="355600" marR="5080" indent="-342900">
              <a:lnSpc>
                <a:spcPts val="3290"/>
              </a:lnSpc>
              <a:spcBef>
                <a:spcPts val="141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Costos relacionados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con los </a:t>
            </a:r>
            <a:r>
              <a:rPr sz="28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riesgos,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en caso  de que </a:t>
            </a:r>
            <a:r>
              <a:rPr sz="28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se materialicen</a:t>
            </a:r>
            <a:endParaRPr sz="28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24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Cambios que puedan suceder en el</a:t>
            </a:r>
            <a:r>
              <a:rPr sz="2800" b="1" spc="-50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negocio</a:t>
            </a:r>
            <a:endParaRPr sz="2800">
              <a:latin typeface="Helvetica Neue"/>
              <a:cs typeface="Helvetica Neue"/>
            </a:endParaRPr>
          </a:p>
          <a:p>
            <a:pPr marL="355600" marR="680720" indent="-342900">
              <a:lnSpc>
                <a:spcPct val="100699"/>
              </a:lnSpc>
              <a:spcBef>
                <a:spcPts val="122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Análisis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de </a:t>
            </a:r>
            <a:r>
              <a:rPr sz="28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costo-beneficio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del </a:t>
            </a:r>
            <a:r>
              <a:rPr sz="28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control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de  </a:t>
            </a:r>
            <a:r>
              <a:rPr sz="28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riesgos</a:t>
            </a:r>
            <a:endParaRPr sz="2800">
              <a:latin typeface="Helvetica Neue"/>
              <a:cs typeface="Helvetica Neu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28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401828"/>
            <a:ext cx="7858125" cy="1132205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25"/>
              </a:spcBef>
            </a:pPr>
            <a:r>
              <a:rPr spc="-5" dirty="0"/>
              <a:t>Importancia </a:t>
            </a:r>
            <a:r>
              <a:rPr dirty="0"/>
              <a:t>de </a:t>
            </a:r>
            <a:r>
              <a:rPr spc="-5" dirty="0"/>
              <a:t>la administración </a:t>
            </a:r>
            <a:r>
              <a:rPr dirty="0"/>
              <a:t>de  </a:t>
            </a:r>
            <a:r>
              <a:rPr spc="-5" dirty="0"/>
              <a:t>riesgos</a:t>
            </a:r>
          </a:p>
        </p:txBody>
      </p:sp>
      <p:sp>
        <p:nvSpPr>
          <p:cNvPr id="3" name="object 3" descr="circulo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42671" y="1999488"/>
            <a:ext cx="2758440" cy="27584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2" name="Group 21" descr="circulos">
            <a:extLst>
              <a:ext uri="{FF2B5EF4-FFF2-40B4-BE49-F238E27FC236}">
                <a16:creationId xmlns:a16="http://schemas.microsoft.com/office/drawing/2014/main" id="{643819A8-C9B4-D756-8559-A78E9585212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152400" y="1834895"/>
            <a:ext cx="8991599" cy="3112008"/>
            <a:chOff x="152400" y="1834895"/>
            <a:chExt cx="8991599" cy="3112008"/>
          </a:xfrm>
        </p:grpSpPr>
        <p:sp>
          <p:nvSpPr>
            <p:cNvPr id="4" name="object 4"/>
            <p:cNvSpPr/>
            <p:nvPr/>
          </p:nvSpPr>
          <p:spPr>
            <a:xfrm>
              <a:off x="152400" y="2057400"/>
              <a:ext cx="2590800" cy="2590800"/>
            </a:xfrm>
            <a:custGeom>
              <a:avLst/>
              <a:gdLst/>
              <a:ahLst/>
              <a:cxnLst/>
              <a:rect l="l" t="t" r="r" b="b"/>
              <a:pathLst>
                <a:path w="2590800" h="2590800">
                  <a:moveTo>
                    <a:pt x="1295400" y="0"/>
                  </a:moveTo>
                  <a:lnTo>
                    <a:pt x="1246835" y="893"/>
                  </a:lnTo>
                  <a:lnTo>
                    <a:pt x="1198722" y="3553"/>
                  </a:lnTo>
                  <a:lnTo>
                    <a:pt x="1151092" y="7947"/>
                  </a:lnTo>
                  <a:lnTo>
                    <a:pt x="1103975" y="14045"/>
                  </a:lnTo>
                  <a:lnTo>
                    <a:pt x="1057403" y="21815"/>
                  </a:lnTo>
                  <a:lnTo>
                    <a:pt x="1011407" y="31226"/>
                  </a:lnTo>
                  <a:lnTo>
                    <a:pt x="966020" y="42247"/>
                  </a:lnTo>
                  <a:lnTo>
                    <a:pt x="921271" y="54845"/>
                  </a:lnTo>
                  <a:lnTo>
                    <a:pt x="877192" y="68991"/>
                  </a:lnTo>
                  <a:lnTo>
                    <a:pt x="833815" y="84653"/>
                  </a:lnTo>
                  <a:lnTo>
                    <a:pt x="791171" y="101798"/>
                  </a:lnTo>
                  <a:lnTo>
                    <a:pt x="749292" y="120397"/>
                  </a:lnTo>
                  <a:lnTo>
                    <a:pt x="708207" y="140418"/>
                  </a:lnTo>
                  <a:lnTo>
                    <a:pt x="667950" y="161829"/>
                  </a:lnTo>
                  <a:lnTo>
                    <a:pt x="628550" y="184598"/>
                  </a:lnTo>
                  <a:lnTo>
                    <a:pt x="590041" y="208696"/>
                  </a:lnTo>
                  <a:lnTo>
                    <a:pt x="552452" y="234091"/>
                  </a:lnTo>
                  <a:lnTo>
                    <a:pt x="515814" y="260750"/>
                  </a:lnTo>
                  <a:lnTo>
                    <a:pt x="480161" y="288643"/>
                  </a:lnTo>
                  <a:lnTo>
                    <a:pt x="445522" y="317739"/>
                  </a:lnTo>
                  <a:lnTo>
                    <a:pt x="411929" y="348006"/>
                  </a:lnTo>
                  <a:lnTo>
                    <a:pt x="379413" y="379413"/>
                  </a:lnTo>
                  <a:lnTo>
                    <a:pt x="348006" y="411929"/>
                  </a:lnTo>
                  <a:lnTo>
                    <a:pt x="317739" y="445522"/>
                  </a:lnTo>
                  <a:lnTo>
                    <a:pt x="288643" y="480161"/>
                  </a:lnTo>
                  <a:lnTo>
                    <a:pt x="260750" y="515814"/>
                  </a:lnTo>
                  <a:lnTo>
                    <a:pt x="234091" y="552451"/>
                  </a:lnTo>
                  <a:lnTo>
                    <a:pt x="208696" y="590040"/>
                  </a:lnTo>
                  <a:lnTo>
                    <a:pt x="184599" y="628550"/>
                  </a:lnTo>
                  <a:lnTo>
                    <a:pt x="161829" y="667949"/>
                  </a:lnTo>
                  <a:lnTo>
                    <a:pt x="140418" y="708207"/>
                  </a:lnTo>
                  <a:lnTo>
                    <a:pt x="120397" y="749291"/>
                  </a:lnTo>
                  <a:lnTo>
                    <a:pt x="101798" y="791171"/>
                  </a:lnTo>
                  <a:lnTo>
                    <a:pt x="84653" y="833815"/>
                  </a:lnTo>
                  <a:lnTo>
                    <a:pt x="68991" y="877192"/>
                  </a:lnTo>
                  <a:lnTo>
                    <a:pt x="54845" y="921271"/>
                  </a:lnTo>
                  <a:lnTo>
                    <a:pt x="42247" y="966019"/>
                  </a:lnTo>
                  <a:lnTo>
                    <a:pt x="31226" y="1011407"/>
                  </a:lnTo>
                  <a:lnTo>
                    <a:pt x="21815" y="1057403"/>
                  </a:lnTo>
                  <a:lnTo>
                    <a:pt x="14045" y="1103975"/>
                  </a:lnTo>
                  <a:lnTo>
                    <a:pt x="7947" y="1151092"/>
                  </a:lnTo>
                  <a:lnTo>
                    <a:pt x="3553" y="1198722"/>
                  </a:lnTo>
                  <a:lnTo>
                    <a:pt x="893" y="1246835"/>
                  </a:lnTo>
                  <a:lnTo>
                    <a:pt x="0" y="1295400"/>
                  </a:lnTo>
                  <a:lnTo>
                    <a:pt x="893" y="1343964"/>
                  </a:lnTo>
                  <a:lnTo>
                    <a:pt x="3553" y="1392077"/>
                  </a:lnTo>
                  <a:lnTo>
                    <a:pt x="7947" y="1439707"/>
                  </a:lnTo>
                  <a:lnTo>
                    <a:pt x="14045" y="1486824"/>
                  </a:lnTo>
                  <a:lnTo>
                    <a:pt x="21815" y="1533396"/>
                  </a:lnTo>
                  <a:lnTo>
                    <a:pt x="31226" y="1579391"/>
                  </a:lnTo>
                  <a:lnTo>
                    <a:pt x="42247" y="1624779"/>
                  </a:lnTo>
                  <a:lnTo>
                    <a:pt x="54845" y="1669528"/>
                  </a:lnTo>
                  <a:lnTo>
                    <a:pt x="68991" y="1713606"/>
                  </a:lnTo>
                  <a:lnTo>
                    <a:pt x="84653" y="1756983"/>
                  </a:lnTo>
                  <a:lnTo>
                    <a:pt x="101798" y="1799627"/>
                  </a:lnTo>
                  <a:lnTo>
                    <a:pt x="120397" y="1841507"/>
                  </a:lnTo>
                  <a:lnTo>
                    <a:pt x="140418" y="1882591"/>
                  </a:lnTo>
                  <a:lnTo>
                    <a:pt x="161829" y="1922849"/>
                  </a:lnTo>
                  <a:lnTo>
                    <a:pt x="184599" y="1962248"/>
                  </a:lnTo>
                  <a:lnTo>
                    <a:pt x="208696" y="2000758"/>
                  </a:lnTo>
                  <a:lnTo>
                    <a:pt x="234091" y="2038347"/>
                  </a:lnTo>
                  <a:lnTo>
                    <a:pt x="260750" y="2074984"/>
                  </a:lnTo>
                  <a:lnTo>
                    <a:pt x="288643" y="2110638"/>
                  </a:lnTo>
                  <a:lnTo>
                    <a:pt x="317739" y="2145277"/>
                  </a:lnTo>
                  <a:lnTo>
                    <a:pt x="348006" y="2178870"/>
                  </a:lnTo>
                  <a:lnTo>
                    <a:pt x="379413" y="2211385"/>
                  </a:lnTo>
                  <a:lnTo>
                    <a:pt x="411929" y="2242792"/>
                  </a:lnTo>
                  <a:lnTo>
                    <a:pt x="445522" y="2273060"/>
                  </a:lnTo>
                  <a:lnTo>
                    <a:pt x="480161" y="2302155"/>
                  </a:lnTo>
                  <a:lnTo>
                    <a:pt x="515814" y="2330049"/>
                  </a:lnTo>
                  <a:lnTo>
                    <a:pt x="552452" y="2356708"/>
                  </a:lnTo>
                  <a:lnTo>
                    <a:pt x="590041" y="2382102"/>
                  </a:lnTo>
                  <a:lnTo>
                    <a:pt x="628550" y="2406200"/>
                  </a:lnTo>
                  <a:lnTo>
                    <a:pt x="667950" y="2428970"/>
                  </a:lnTo>
                  <a:lnTo>
                    <a:pt x="708207" y="2450381"/>
                  </a:lnTo>
                  <a:lnTo>
                    <a:pt x="749292" y="2470402"/>
                  </a:lnTo>
                  <a:lnTo>
                    <a:pt x="791171" y="2489000"/>
                  </a:lnTo>
                  <a:lnTo>
                    <a:pt x="833815" y="2506146"/>
                  </a:lnTo>
                  <a:lnTo>
                    <a:pt x="877192" y="2521808"/>
                  </a:lnTo>
                  <a:lnTo>
                    <a:pt x="921271" y="2535953"/>
                  </a:lnTo>
                  <a:lnTo>
                    <a:pt x="966020" y="2548552"/>
                  </a:lnTo>
                  <a:lnTo>
                    <a:pt x="1011407" y="2559573"/>
                  </a:lnTo>
                  <a:lnTo>
                    <a:pt x="1057403" y="2568984"/>
                  </a:lnTo>
                  <a:lnTo>
                    <a:pt x="1103975" y="2576754"/>
                  </a:lnTo>
                  <a:lnTo>
                    <a:pt x="1151092" y="2582852"/>
                  </a:lnTo>
                  <a:lnTo>
                    <a:pt x="1198722" y="2587246"/>
                  </a:lnTo>
                  <a:lnTo>
                    <a:pt x="1246835" y="2589906"/>
                  </a:lnTo>
                  <a:lnTo>
                    <a:pt x="1295400" y="2590800"/>
                  </a:lnTo>
                  <a:lnTo>
                    <a:pt x="1343964" y="2589906"/>
                  </a:lnTo>
                  <a:lnTo>
                    <a:pt x="1392077" y="2587246"/>
                  </a:lnTo>
                  <a:lnTo>
                    <a:pt x="1439707" y="2582852"/>
                  </a:lnTo>
                  <a:lnTo>
                    <a:pt x="1486824" y="2576754"/>
                  </a:lnTo>
                  <a:lnTo>
                    <a:pt x="1533396" y="2568984"/>
                  </a:lnTo>
                  <a:lnTo>
                    <a:pt x="1579391" y="2559573"/>
                  </a:lnTo>
                  <a:lnTo>
                    <a:pt x="1624779" y="2548552"/>
                  </a:lnTo>
                  <a:lnTo>
                    <a:pt x="1669528" y="2535953"/>
                  </a:lnTo>
                  <a:lnTo>
                    <a:pt x="1713606" y="2521808"/>
                  </a:lnTo>
                  <a:lnTo>
                    <a:pt x="1756983" y="2506146"/>
                  </a:lnTo>
                  <a:lnTo>
                    <a:pt x="1799627" y="2489000"/>
                  </a:lnTo>
                  <a:lnTo>
                    <a:pt x="1841507" y="2470402"/>
                  </a:lnTo>
                  <a:lnTo>
                    <a:pt x="1882591" y="2450381"/>
                  </a:lnTo>
                  <a:lnTo>
                    <a:pt x="1922849" y="2428970"/>
                  </a:lnTo>
                  <a:lnTo>
                    <a:pt x="1962248" y="2406200"/>
                  </a:lnTo>
                  <a:lnTo>
                    <a:pt x="2000758" y="2382102"/>
                  </a:lnTo>
                  <a:lnTo>
                    <a:pt x="2038347" y="2356708"/>
                  </a:lnTo>
                  <a:lnTo>
                    <a:pt x="2074984" y="2330049"/>
                  </a:lnTo>
                  <a:lnTo>
                    <a:pt x="2110638" y="2302155"/>
                  </a:lnTo>
                  <a:lnTo>
                    <a:pt x="2145277" y="2273060"/>
                  </a:lnTo>
                  <a:lnTo>
                    <a:pt x="2178870" y="2242792"/>
                  </a:lnTo>
                  <a:lnTo>
                    <a:pt x="2211385" y="2211385"/>
                  </a:lnTo>
                  <a:lnTo>
                    <a:pt x="2242792" y="2178870"/>
                  </a:lnTo>
                  <a:lnTo>
                    <a:pt x="2273060" y="2145277"/>
                  </a:lnTo>
                  <a:lnTo>
                    <a:pt x="2302155" y="2110638"/>
                  </a:lnTo>
                  <a:lnTo>
                    <a:pt x="2330049" y="2074984"/>
                  </a:lnTo>
                  <a:lnTo>
                    <a:pt x="2356708" y="2038347"/>
                  </a:lnTo>
                  <a:lnTo>
                    <a:pt x="2382102" y="2000758"/>
                  </a:lnTo>
                  <a:lnTo>
                    <a:pt x="2406200" y="1962248"/>
                  </a:lnTo>
                  <a:lnTo>
                    <a:pt x="2428970" y="1922849"/>
                  </a:lnTo>
                  <a:lnTo>
                    <a:pt x="2450381" y="1882591"/>
                  </a:lnTo>
                  <a:lnTo>
                    <a:pt x="2470402" y="1841507"/>
                  </a:lnTo>
                  <a:lnTo>
                    <a:pt x="2489000" y="1799627"/>
                  </a:lnTo>
                  <a:lnTo>
                    <a:pt x="2506146" y="1756983"/>
                  </a:lnTo>
                  <a:lnTo>
                    <a:pt x="2521808" y="1713606"/>
                  </a:lnTo>
                  <a:lnTo>
                    <a:pt x="2535953" y="1669528"/>
                  </a:lnTo>
                  <a:lnTo>
                    <a:pt x="2548552" y="1624779"/>
                  </a:lnTo>
                  <a:lnTo>
                    <a:pt x="2559573" y="1579391"/>
                  </a:lnTo>
                  <a:lnTo>
                    <a:pt x="2568984" y="1533396"/>
                  </a:lnTo>
                  <a:lnTo>
                    <a:pt x="2576754" y="1486824"/>
                  </a:lnTo>
                  <a:lnTo>
                    <a:pt x="2582852" y="1439707"/>
                  </a:lnTo>
                  <a:lnTo>
                    <a:pt x="2587246" y="1392077"/>
                  </a:lnTo>
                  <a:lnTo>
                    <a:pt x="2589906" y="1343964"/>
                  </a:lnTo>
                  <a:lnTo>
                    <a:pt x="2590800" y="1295400"/>
                  </a:lnTo>
                  <a:lnTo>
                    <a:pt x="2589906" y="1246835"/>
                  </a:lnTo>
                  <a:lnTo>
                    <a:pt x="2587246" y="1198722"/>
                  </a:lnTo>
                  <a:lnTo>
                    <a:pt x="2582852" y="1151092"/>
                  </a:lnTo>
                  <a:lnTo>
                    <a:pt x="2576754" y="1103975"/>
                  </a:lnTo>
                  <a:lnTo>
                    <a:pt x="2568984" y="1057403"/>
                  </a:lnTo>
                  <a:lnTo>
                    <a:pt x="2559573" y="1011407"/>
                  </a:lnTo>
                  <a:lnTo>
                    <a:pt x="2548552" y="966019"/>
                  </a:lnTo>
                  <a:lnTo>
                    <a:pt x="2535953" y="921271"/>
                  </a:lnTo>
                  <a:lnTo>
                    <a:pt x="2521808" y="877192"/>
                  </a:lnTo>
                  <a:lnTo>
                    <a:pt x="2506146" y="833815"/>
                  </a:lnTo>
                  <a:lnTo>
                    <a:pt x="2489000" y="791171"/>
                  </a:lnTo>
                  <a:lnTo>
                    <a:pt x="2470402" y="749291"/>
                  </a:lnTo>
                  <a:lnTo>
                    <a:pt x="2450381" y="708207"/>
                  </a:lnTo>
                  <a:lnTo>
                    <a:pt x="2428970" y="667949"/>
                  </a:lnTo>
                  <a:lnTo>
                    <a:pt x="2406200" y="628550"/>
                  </a:lnTo>
                  <a:lnTo>
                    <a:pt x="2382102" y="590040"/>
                  </a:lnTo>
                  <a:lnTo>
                    <a:pt x="2356708" y="552451"/>
                  </a:lnTo>
                  <a:lnTo>
                    <a:pt x="2330049" y="515814"/>
                  </a:lnTo>
                  <a:lnTo>
                    <a:pt x="2302155" y="480161"/>
                  </a:lnTo>
                  <a:lnTo>
                    <a:pt x="2273060" y="445522"/>
                  </a:lnTo>
                  <a:lnTo>
                    <a:pt x="2242792" y="411929"/>
                  </a:lnTo>
                  <a:lnTo>
                    <a:pt x="2211385" y="379413"/>
                  </a:lnTo>
                  <a:lnTo>
                    <a:pt x="2178870" y="348006"/>
                  </a:lnTo>
                  <a:lnTo>
                    <a:pt x="2145277" y="317739"/>
                  </a:lnTo>
                  <a:lnTo>
                    <a:pt x="2110638" y="288643"/>
                  </a:lnTo>
                  <a:lnTo>
                    <a:pt x="2074984" y="260750"/>
                  </a:lnTo>
                  <a:lnTo>
                    <a:pt x="2038347" y="234091"/>
                  </a:lnTo>
                  <a:lnTo>
                    <a:pt x="2000758" y="208696"/>
                  </a:lnTo>
                  <a:lnTo>
                    <a:pt x="1962248" y="184598"/>
                  </a:lnTo>
                  <a:lnTo>
                    <a:pt x="1922849" y="161829"/>
                  </a:lnTo>
                  <a:lnTo>
                    <a:pt x="1882591" y="140418"/>
                  </a:lnTo>
                  <a:lnTo>
                    <a:pt x="1841507" y="120397"/>
                  </a:lnTo>
                  <a:lnTo>
                    <a:pt x="1799627" y="101798"/>
                  </a:lnTo>
                  <a:lnTo>
                    <a:pt x="1756983" y="84653"/>
                  </a:lnTo>
                  <a:lnTo>
                    <a:pt x="1713606" y="68991"/>
                  </a:lnTo>
                  <a:lnTo>
                    <a:pt x="1669528" y="54845"/>
                  </a:lnTo>
                  <a:lnTo>
                    <a:pt x="1624779" y="42247"/>
                  </a:lnTo>
                  <a:lnTo>
                    <a:pt x="1579391" y="31226"/>
                  </a:lnTo>
                  <a:lnTo>
                    <a:pt x="1533396" y="21815"/>
                  </a:lnTo>
                  <a:lnTo>
                    <a:pt x="1486824" y="14045"/>
                  </a:lnTo>
                  <a:lnTo>
                    <a:pt x="1439707" y="7947"/>
                  </a:lnTo>
                  <a:lnTo>
                    <a:pt x="1392077" y="3553"/>
                  </a:lnTo>
                  <a:lnTo>
                    <a:pt x="1343964" y="893"/>
                  </a:lnTo>
                  <a:lnTo>
                    <a:pt x="1295400" y="0"/>
                  </a:lnTo>
                  <a:close/>
                </a:path>
              </a:pathLst>
            </a:custGeom>
            <a:solidFill>
              <a:srgbClr val="1729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52400" y="2057400"/>
              <a:ext cx="2590800" cy="2590800"/>
            </a:xfrm>
            <a:custGeom>
              <a:avLst/>
              <a:gdLst/>
              <a:ahLst/>
              <a:cxnLst/>
              <a:rect l="l" t="t" r="r" b="b"/>
              <a:pathLst>
                <a:path w="2590800" h="2590800">
                  <a:moveTo>
                    <a:pt x="0" y="1295400"/>
                  </a:moveTo>
                  <a:lnTo>
                    <a:pt x="893" y="1246835"/>
                  </a:lnTo>
                  <a:lnTo>
                    <a:pt x="3553" y="1198722"/>
                  </a:lnTo>
                  <a:lnTo>
                    <a:pt x="7947" y="1151092"/>
                  </a:lnTo>
                  <a:lnTo>
                    <a:pt x="14045" y="1103975"/>
                  </a:lnTo>
                  <a:lnTo>
                    <a:pt x="21815" y="1057403"/>
                  </a:lnTo>
                  <a:lnTo>
                    <a:pt x="31226" y="1011407"/>
                  </a:lnTo>
                  <a:lnTo>
                    <a:pt x="42247" y="966020"/>
                  </a:lnTo>
                  <a:lnTo>
                    <a:pt x="54845" y="921271"/>
                  </a:lnTo>
                  <a:lnTo>
                    <a:pt x="68991" y="877192"/>
                  </a:lnTo>
                  <a:lnTo>
                    <a:pt x="84653" y="833815"/>
                  </a:lnTo>
                  <a:lnTo>
                    <a:pt x="101798" y="791171"/>
                  </a:lnTo>
                  <a:lnTo>
                    <a:pt x="120397" y="749292"/>
                  </a:lnTo>
                  <a:lnTo>
                    <a:pt x="140418" y="708207"/>
                  </a:lnTo>
                  <a:lnTo>
                    <a:pt x="161829" y="667950"/>
                  </a:lnTo>
                  <a:lnTo>
                    <a:pt x="184599" y="628550"/>
                  </a:lnTo>
                  <a:lnTo>
                    <a:pt x="208696" y="590041"/>
                  </a:lnTo>
                  <a:lnTo>
                    <a:pt x="234091" y="552452"/>
                  </a:lnTo>
                  <a:lnTo>
                    <a:pt x="260750" y="515815"/>
                  </a:lnTo>
                  <a:lnTo>
                    <a:pt x="288643" y="480161"/>
                  </a:lnTo>
                  <a:lnTo>
                    <a:pt x="317739" y="445522"/>
                  </a:lnTo>
                  <a:lnTo>
                    <a:pt x="348006" y="411929"/>
                  </a:lnTo>
                  <a:lnTo>
                    <a:pt x="379413" y="379413"/>
                  </a:lnTo>
                  <a:lnTo>
                    <a:pt x="411929" y="348006"/>
                  </a:lnTo>
                  <a:lnTo>
                    <a:pt x="445522" y="317739"/>
                  </a:lnTo>
                  <a:lnTo>
                    <a:pt x="480161" y="288643"/>
                  </a:lnTo>
                  <a:lnTo>
                    <a:pt x="515815" y="260750"/>
                  </a:lnTo>
                  <a:lnTo>
                    <a:pt x="552452" y="234091"/>
                  </a:lnTo>
                  <a:lnTo>
                    <a:pt x="590041" y="208696"/>
                  </a:lnTo>
                  <a:lnTo>
                    <a:pt x="628550" y="184599"/>
                  </a:lnTo>
                  <a:lnTo>
                    <a:pt x="667950" y="161829"/>
                  </a:lnTo>
                  <a:lnTo>
                    <a:pt x="708207" y="140418"/>
                  </a:lnTo>
                  <a:lnTo>
                    <a:pt x="749292" y="120397"/>
                  </a:lnTo>
                  <a:lnTo>
                    <a:pt x="791171" y="101798"/>
                  </a:lnTo>
                  <a:lnTo>
                    <a:pt x="833815" y="84653"/>
                  </a:lnTo>
                  <a:lnTo>
                    <a:pt x="877192" y="68991"/>
                  </a:lnTo>
                  <a:lnTo>
                    <a:pt x="921271" y="54845"/>
                  </a:lnTo>
                  <a:lnTo>
                    <a:pt x="966020" y="42247"/>
                  </a:lnTo>
                  <a:lnTo>
                    <a:pt x="1011407" y="31226"/>
                  </a:lnTo>
                  <a:lnTo>
                    <a:pt x="1057403" y="21815"/>
                  </a:lnTo>
                  <a:lnTo>
                    <a:pt x="1103975" y="14045"/>
                  </a:lnTo>
                  <a:lnTo>
                    <a:pt x="1151092" y="7947"/>
                  </a:lnTo>
                  <a:lnTo>
                    <a:pt x="1198722" y="3553"/>
                  </a:lnTo>
                  <a:lnTo>
                    <a:pt x="1246835" y="893"/>
                  </a:lnTo>
                  <a:lnTo>
                    <a:pt x="1295400" y="0"/>
                  </a:lnTo>
                  <a:lnTo>
                    <a:pt x="1343964" y="893"/>
                  </a:lnTo>
                  <a:lnTo>
                    <a:pt x="1392077" y="3553"/>
                  </a:lnTo>
                  <a:lnTo>
                    <a:pt x="1439707" y="7947"/>
                  </a:lnTo>
                  <a:lnTo>
                    <a:pt x="1486824" y="14045"/>
                  </a:lnTo>
                  <a:lnTo>
                    <a:pt x="1533396" y="21815"/>
                  </a:lnTo>
                  <a:lnTo>
                    <a:pt x="1579392" y="31226"/>
                  </a:lnTo>
                  <a:lnTo>
                    <a:pt x="1624779" y="42247"/>
                  </a:lnTo>
                  <a:lnTo>
                    <a:pt x="1669528" y="54845"/>
                  </a:lnTo>
                  <a:lnTo>
                    <a:pt x="1713607" y="68991"/>
                  </a:lnTo>
                  <a:lnTo>
                    <a:pt x="1756984" y="84653"/>
                  </a:lnTo>
                  <a:lnTo>
                    <a:pt x="1799628" y="101798"/>
                  </a:lnTo>
                  <a:lnTo>
                    <a:pt x="1841508" y="120397"/>
                  </a:lnTo>
                  <a:lnTo>
                    <a:pt x="1882592" y="140418"/>
                  </a:lnTo>
                  <a:lnTo>
                    <a:pt x="1922849" y="161829"/>
                  </a:lnTo>
                  <a:lnTo>
                    <a:pt x="1962249" y="184599"/>
                  </a:lnTo>
                  <a:lnTo>
                    <a:pt x="2000759" y="208696"/>
                  </a:lnTo>
                  <a:lnTo>
                    <a:pt x="2038348" y="234091"/>
                  </a:lnTo>
                  <a:lnTo>
                    <a:pt x="2074985" y="260750"/>
                  </a:lnTo>
                  <a:lnTo>
                    <a:pt x="2110638" y="288643"/>
                  </a:lnTo>
                  <a:lnTo>
                    <a:pt x="2145277" y="317739"/>
                  </a:lnTo>
                  <a:lnTo>
                    <a:pt x="2178870" y="348006"/>
                  </a:lnTo>
                  <a:lnTo>
                    <a:pt x="2211386" y="379413"/>
                  </a:lnTo>
                  <a:lnTo>
                    <a:pt x="2242793" y="411929"/>
                  </a:lnTo>
                  <a:lnTo>
                    <a:pt x="2273060" y="445522"/>
                  </a:lnTo>
                  <a:lnTo>
                    <a:pt x="2302156" y="480161"/>
                  </a:lnTo>
                  <a:lnTo>
                    <a:pt x="2330049" y="515815"/>
                  </a:lnTo>
                  <a:lnTo>
                    <a:pt x="2356708" y="552452"/>
                  </a:lnTo>
                  <a:lnTo>
                    <a:pt x="2382103" y="590041"/>
                  </a:lnTo>
                  <a:lnTo>
                    <a:pt x="2406200" y="628550"/>
                  </a:lnTo>
                  <a:lnTo>
                    <a:pt x="2428970" y="667950"/>
                  </a:lnTo>
                  <a:lnTo>
                    <a:pt x="2450381" y="708207"/>
                  </a:lnTo>
                  <a:lnTo>
                    <a:pt x="2470402" y="749292"/>
                  </a:lnTo>
                  <a:lnTo>
                    <a:pt x="2489001" y="791171"/>
                  </a:lnTo>
                  <a:lnTo>
                    <a:pt x="2506146" y="833815"/>
                  </a:lnTo>
                  <a:lnTo>
                    <a:pt x="2521808" y="877192"/>
                  </a:lnTo>
                  <a:lnTo>
                    <a:pt x="2535954" y="921271"/>
                  </a:lnTo>
                  <a:lnTo>
                    <a:pt x="2548552" y="966020"/>
                  </a:lnTo>
                  <a:lnTo>
                    <a:pt x="2559573" y="1011407"/>
                  </a:lnTo>
                  <a:lnTo>
                    <a:pt x="2568984" y="1057403"/>
                  </a:lnTo>
                  <a:lnTo>
                    <a:pt x="2576754" y="1103975"/>
                  </a:lnTo>
                  <a:lnTo>
                    <a:pt x="2582852" y="1151092"/>
                  </a:lnTo>
                  <a:lnTo>
                    <a:pt x="2587246" y="1198722"/>
                  </a:lnTo>
                  <a:lnTo>
                    <a:pt x="2589906" y="1246835"/>
                  </a:lnTo>
                  <a:lnTo>
                    <a:pt x="2590800" y="1295400"/>
                  </a:lnTo>
                  <a:lnTo>
                    <a:pt x="2589906" y="1343964"/>
                  </a:lnTo>
                  <a:lnTo>
                    <a:pt x="2587246" y="1392077"/>
                  </a:lnTo>
                  <a:lnTo>
                    <a:pt x="2582852" y="1439707"/>
                  </a:lnTo>
                  <a:lnTo>
                    <a:pt x="2576754" y="1486824"/>
                  </a:lnTo>
                  <a:lnTo>
                    <a:pt x="2568984" y="1533396"/>
                  </a:lnTo>
                  <a:lnTo>
                    <a:pt x="2559573" y="1579392"/>
                  </a:lnTo>
                  <a:lnTo>
                    <a:pt x="2548552" y="1624779"/>
                  </a:lnTo>
                  <a:lnTo>
                    <a:pt x="2535954" y="1669528"/>
                  </a:lnTo>
                  <a:lnTo>
                    <a:pt x="2521808" y="1713607"/>
                  </a:lnTo>
                  <a:lnTo>
                    <a:pt x="2506146" y="1756984"/>
                  </a:lnTo>
                  <a:lnTo>
                    <a:pt x="2489001" y="1799628"/>
                  </a:lnTo>
                  <a:lnTo>
                    <a:pt x="2470402" y="1841508"/>
                  </a:lnTo>
                  <a:lnTo>
                    <a:pt x="2450381" y="1882592"/>
                  </a:lnTo>
                  <a:lnTo>
                    <a:pt x="2428970" y="1922849"/>
                  </a:lnTo>
                  <a:lnTo>
                    <a:pt x="2406200" y="1962249"/>
                  </a:lnTo>
                  <a:lnTo>
                    <a:pt x="2382103" y="2000759"/>
                  </a:lnTo>
                  <a:lnTo>
                    <a:pt x="2356708" y="2038348"/>
                  </a:lnTo>
                  <a:lnTo>
                    <a:pt x="2330049" y="2074985"/>
                  </a:lnTo>
                  <a:lnTo>
                    <a:pt x="2302156" y="2110638"/>
                  </a:lnTo>
                  <a:lnTo>
                    <a:pt x="2273060" y="2145277"/>
                  </a:lnTo>
                  <a:lnTo>
                    <a:pt x="2242793" y="2178870"/>
                  </a:lnTo>
                  <a:lnTo>
                    <a:pt x="2211386" y="2211386"/>
                  </a:lnTo>
                  <a:lnTo>
                    <a:pt x="2178870" y="2242793"/>
                  </a:lnTo>
                  <a:lnTo>
                    <a:pt x="2145277" y="2273060"/>
                  </a:lnTo>
                  <a:lnTo>
                    <a:pt x="2110638" y="2302156"/>
                  </a:lnTo>
                  <a:lnTo>
                    <a:pt x="2074985" y="2330049"/>
                  </a:lnTo>
                  <a:lnTo>
                    <a:pt x="2038348" y="2356708"/>
                  </a:lnTo>
                  <a:lnTo>
                    <a:pt x="2000759" y="2382103"/>
                  </a:lnTo>
                  <a:lnTo>
                    <a:pt x="1962249" y="2406200"/>
                  </a:lnTo>
                  <a:lnTo>
                    <a:pt x="1922849" y="2428970"/>
                  </a:lnTo>
                  <a:lnTo>
                    <a:pt x="1882592" y="2450381"/>
                  </a:lnTo>
                  <a:lnTo>
                    <a:pt x="1841508" y="2470402"/>
                  </a:lnTo>
                  <a:lnTo>
                    <a:pt x="1799628" y="2489001"/>
                  </a:lnTo>
                  <a:lnTo>
                    <a:pt x="1756984" y="2506146"/>
                  </a:lnTo>
                  <a:lnTo>
                    <a:pt x="1713607" y="2521808"/>
                  </a:lnTo>
                  <a:lnTo>
                    <a:pt x="1669528" y="2535954"/>
                  </a:lnTo>
                  <a:lnTo>
                    <a:pt x="1624779" y="2548552"/>
                  </a:lnTo>
                  <a:lnTo>
                    <a:pt x="1579392" y="2559573"/>
                  </a:lnTo>
                  <a:lnTo>
                    <a:pt x="1533396" y="2568984"/>
                  </a:lnTo>
                  <a:lnTo>
                    <a:pt x="1486824" y="2576754"/>
                  </a:lnTo>
                  <a:lnTo>
                    <a:pt x="1439707" y="2582852"/>
                  </a:lnTo>
                  <a:lnTo>
                    <a:pt x="1392077" y="2587246"/>
                  </a:lnTo>
                  <a:lnTo>
                    <a:pt x="1343964" y="2589906"/>
                  </a:lnTo>
                  <a:lnTo>
                    <a:pt x="1295400" y="2590800"/>
                  </a:lnTo>
                  <a:lnTo>
                    <a:pt x="1246835" y="2589906"/>
                  </a:lnTo>
                  <a:lnTo>
                    <a:pt x="1198722" y="2587246"/>
                  </a:lnTo>
                  <a:lnTo>
                    <a:pt x="1151092" y="2582852"/>
                  </a:lnTo>
                  <a:lnTo>
                    <a:pt x="1103975" y="2576754"/>
                  </a:lnTo>
                  <a:lnTo>
                    <a:pt x="1057403" y="2568984"/>
                  </a:lnTo>
                  <a:lnTo>
                    <a:pt x="1011407" y="2559573"/>
                  </a:lnTo>
                  <a:lnTo>
                    <a:pt x="966020" y="2548552"/>
                  </a:lnTo>
                  <a:lnTo>
                    <a:pt x="921271" y="2535954"/>
                  </a:lnTo>
                  <a:lnTo>
                    <a:pt x="877192" y="2521808"/>
                  </a:lnTo>
                  <a:lnTo>
                    <a:pt x="833815" y="2506146"/>
                  </a:lnTo>
                  <a:lnTo>
                    <a:pt x="791171" y="2489001"/>
                  </a:lnTo>
                  <a:lnTo>
                    <a:pt x="749292" y="2470402"/>
                  </a:lnTo>
                  <a:lnTo>
                    <a:pt x="708207" y="2450381"/>
                  </a:lnTo>
                  <a:lnTo>
                    <a:pt x="667950" y="2428970"/>
                  </a:lnTo>
                  <a:lnTo>
                    <a:pt x="628550" y="2406200"/>
                  </a:lnTo>
                  <a:lnTo>
                    <a:pt x="590041" y="2382103"/>
                  </a:lnTo>
                  <a:lnTo>
                    <a:pt x="552452" y="2356708"/>
                  </a:lnTo>
                  <a:lnTo>
                    <a:pt x="515815" y="2330049"/>
                  </a:lnTo>
                  <a:lnTo>
                    <a:pt x="480161" y="2302156"/>
                  </a:lnTo>
                  <a:lnTo>
                    <a:pt x="445522" y="2273060"/>
                  </a:lnTo>
                  <a:lnTo>
                    <a:pt x="411929" y="2242793"/>
                  </a:lnTo>
                  <a:lnTo>
                    <a:pt x="379413" y="2211386"/>
                  </a:lnTo>
                  <a:lnTo>
                    <a:pt x="348006" y="2178870"/>
                  </a:lnTo>
                  <a:lnTo>
                    <a:pt x="317739" y="2145277"/>
                  </a:lnTo>
                  <a:lnTo>
                    <a:pt x="288643" y="2110638"/>
                  </a:lnTo>
                  <a:lnTo>
                    <a:pt x="260750" y="2074985"/>
                  </a:lnTo>
                  <a:lnTo>
                    <a:pt x="234091" y="2038348"/>
                  </a:lnTo>
                  <a:lnTo>
                    <a:pt x="208696" y="2000759"/>
                  </a:lnTo>
                  <a:lnTo>
                    <a:pt x="184599" y="1962249"/>
                  </a:lnTo>
                  <a:lnTo>
                    <a:pt x="161829" y="1922849"/>
                  </a:lnTo>
                  <a:lnTo>
                    <a:pt x="140418" y="1882592"/>
                  </a:lnTo>
                  <a:lnTo>
                    <a:pt x="120397" y="1841508"/>
                  </a:lnTo>
                  <a:lnTo>
                    <a:pt x="101798" y="1799628"/>
                  </a:lnTo>
                  <a:lnTo>
                    <a:pt x="84653" y="1756984"/>
                  </a:lnTo>
                  <a:lnTo>
                    <a:pt x="68991" y="1713607"/>
                  </a:lnTo>
                  <a:lnTo>
                    <a:pt x="54845" y="1669528"/>
                  </a:lnTo>
                  <a:lnTo>
                    <a:pt x="42247" y="1624779"/>
                  </a:lnTo>
                  <a:lnTo>
                    <a:pt x="31226" y="1579392"/>
                  </a:lnTo>
                  <a:lnTo>
                    <a:pt x="21815" y="1533396"/>
                  </a:lnTo>
                  <a:lnTo>
                    <a:pt x="14045" y="1486824"/>
                  </a:lnTo>
                  <a:lnTo>
                    <a:pt x="7947" y="1439707"/>
                  </a:lnTo>
                  <a:lnTo>
                    <a:pt x="3553" y="1392077"/>
                  </a:lnTo>
                  <a:lnTo>
                    <a:pt x="893" y="1343964"/>
                  </a:lnTo>
                  <a:lnTo>
                    <a:pt x="0" y="1295400"/>
                  </a:lnTo>
                  <a:close/>
                </a:path>
              </a:pathLst>
            </a:custGeom>
            <a:ln w="635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 txBox="1"/>
            <p:nvPr/>
          </p:nvSpPr>
          <p:spPr>
            <a:xfrm>
              <a:off x="889793" y="2918460"/>
              <a:ext cx="1115695" cy="793359"/>
            </a:xfrm>
            <a:prstGeom prst="rect">
              <a:avLst/>
            </a:prstGeom>
          </p:spPr>
          <p:txBody>
            <a:bodyPr vert="horz" wrap="square" lIns="0" tIns="3175" rIns="0" bIns="0" rtlCol="0">
              <a:spAutoFit/>
            </a:bodyPr>
            <a:lstStyle/>
            <a:p>
              <a:pPr marL="86360" marR="5080" indent="-74295">
                <a:lnSpc>
                  <a:spcPct val="102299"/>
                </a:lnSpc>
                <a:spcBef>
                  <a:spcPts val="25"/>
                </a:spcBef>
              </a:pPr>
              <a:r>
                <a:rPr sz="2600" b="1" spc="-190" dirty="0">
                  <a:solidFill>
                    <a:schemeClr val="bg1"/>
                  </a:solidFill>
                  <a:latin typeface="Helvetica"/>
                  <a:cs typeface="Helvetica"/>
                </a:rPr>
                <a:t>Flujo</a:t>
              </a:r>
              <a:r>
                <a:rPr sz="2600" b="1" spc="-220" dirty="0">
                  <a:solidFill>
                    <a:schemeClr val="bg1"/>
                  </a:solidFill>
                  <a:latin typeface="Helvetica"/>
                  <a:cs typeface="Helvetica"/>
                </a:rPr>
                <a:t> </a:t>
              </a:r>
              <a:r>
                <a:rPr sz="2600" b="1" spc="-165" dirty="0">
                  <a:solidFill>
                    <a:schemeClr val="bg1"/>
                  </a:solidFill>
                  <a:latin typeface="Helvetica"/>
                  <a:cs typeface="Helvetica"/>
                </a:rPr>
                <a:t>de  </a:t>
              </a:r>
              <a:r>
                <a:rPr sz="2600" b="1" spc="-215" dirty="0">
                  <a:solidFill>
                    <a:schemeClr val="bg1"/>
                  </a:solidFill>
                  <a:latin typeface="Helvetica"/>
                  <a:cs typeface="Helvetica"/>
                </a:rPr>
                <a:t>fondos</a:t>
              </a:r>
              <a:endParaRPr sz="2600" dirty="0">
                <a:solidFill>
                  <a:schemeClr val="bg1"/>
                </a:solidFill>
                <a:latin typeface="Helvetica"/>
                <a:cs typeface="Helvetica"/>
              </a:endParaRPr>
            </a:p>
          </p:txBody>
        </p:sp>
        <p:sp>
          <p:nvSpPr>
            <p:cNvPr id="7" name="object 7" descr="circulo"/>
            <p:cNvSpPr/>
            <p:nvPr/>
          </p:nvSpPr>
          <p:spPr>
            <a:xfrm>
              <a:off x="1947672" y="1834895"/>
              <a:ext cx="3115055" cy="311200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 descr="circulo"/>
            <p:cNvSpPr/>
            <p:nvPr/>
          </p:nvSpPr>
          <p:spPr>
            <a:xfrm>
              <a:off x="2252472" y="2865120"/>
              <a:ext cx="2359152" cy="114909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209800" y="2057400"/>
              <a:ext cx="2590800" cy="2590800"/>
            </a:xfrm>
            <a:custGeom>
              <a:avLst/>
              <a:gdLst/>
              <a:ahLst/>
              <a:cxnLst/>
              <a:rect l="l" t="t" r="r" b="b"/>
              <a:pathLst>
                <a:path w="2590800" h="2590800">
                  <a:moveTo>
                    <a:pt x="1295400" y="0"/>
                  </a:moveTo>
                  <a:lnTo>
                    <a:pt x="1246835" y="893"/>
                  </a:lnTo>
                  <a:lnTo>
                    <a:pt x="1198722" y="3553"/>
                  </a:lnTo>
                  <a:lnTo>
                    <a:pt x="1151092" y="7947"/>
                  </a:lnTo>
                  <a:lnTo>
                    <a:pt x="1103975" y="14045"/>
                  </a:lnTo>
                  <a:lnTo>
                    <a:pt x="1057403" y="21815"/>
                  </a:lnTo>
                  <a:lnTo>
                    <a:pt x="1011407" y="31226"/>
                  </a:lnTo>
                  <a:lnTo>
                    <a:pt x="966019" y="42247"/>
                  </a:lnTo>
                  <a:lnTo>
                    <a:pt x="921271" y="54845"/>
                  </a:lnTo>
                  <a:lnTo>
                    <a:pt x="877192" y="68991"/>
                  </a:lnTo>
                  <a:lnTo>
                    <a:pt x="833815" y="84653"/>
                  </a:lnTo>
                  <a:lnTo>
                    <a:pt x="791171" y="101798"/>
                  </a:lnTo>
                  <a:lnTo>
                    <a:pt x="749291" y="120397"/>
                  </a:lnTo>
                  <a:lnTo>
                    <a:pt x="708207" y="140418"/>
                  </a:lnTo>
                  <a:lnTo>
                    <a:pt x="667949" y="161829"/>
                  </a:lnTo>
                  <a:lnTo>
                    <a:pt x="628550" y="184598"/>
                  </a:lnTo>
                  <a:lnTo>
                    <a:pt x="590040" y="208696"/>
                  </a:lnTo>
                  <a:lnTo>
                    <a:pt x="552451" y="234091"/>
                  </a:lnTo>
                  <a:lnTo>
                    <a:pt x="515814" y="260750"/>
                  </a:lnTo>
                  <a:lnTo>
                    <a:pt x="480161" y="288643"/>
                  </a:lnTo>
                  <a:lnTo>
                    <a:pt x="445522" y="317739"/>
                  </a:lnTo>
                  <a:lnTo>
                    <a:pt x="411929" y="348006"/>
                  </a:lnTo>
                  <a:lnTo>
                    <a:pt x="379413" y="379413"/>
                  </a:lnTo>
                  <a:lnTo>
                    <a:pt x="348006" y="411929"/>
                  </a:lnTo>
                  <a:lnTo>
                    <a:pt x="317739" y="445522"/>
                  </a:lnTo>
                  <a:lnTo>
                    <a:pt x="288643" y="480161"/>
                  </a:lnTo>
                  <a:lnTo>
                    <a:pt x="260750" y="515814"/>
                  </a:lnTo>
                  <a:lnTo>
                    <a:pt x="234091" y="552451"/>
                  </a:lnTo>
                  <a:lnTo>
                    <a:pt x="208696" y="590040"/>
                  </a:lnTo>
                  <a:lnTo>
                    <a:pt x="184598" y="628550"/>
                  </a:lnTo>
                  <a:lnTo>
                    <a:pt x="161829" y="667949"/>
                  </a:lnTo>
                  <a:lnTo>
                    <a:pt x="140418" y="708207"/>
                  </a:lnTo>
                  <a:lnTo>
                    <a:pt x="120397" y="749291"/>
                  </a:lnTo>
                  <a:lnTo>
                    <a:pt x="101798" y="791171"/>
                  </a:lnTo>
                  <a:lnTo>
                    <a:pt x="84653" y="833815"/>
                  </a:lnTo>
                  <a:lnTo>
                    <a:pt x="68991" y="877192"/>
                  </a:lnTo>
                  <a:lnTo>
                    <a:pt x="54845" y="921271"/>
                  </a:lnTo>
                  <a:lnTo>
                    <a:pt x="42247" y="966019"/>
                  </a:lnTo>
                  <a:lnTo>
                    <a:pt x="31226" y="1011407"/>
                  </a:lnTo>
                  <a:lnTo>
                    <a:pt x="21815" y="1057403"/>
                  </a:lnTo>
                  <a:lnTo>
                    <a:pt x="14045" y="1103975"/>
                  </a:lnTo>
                  <a:lnTo>
                    <a:pt x="7947" y="1151092"/>
                  </a:lnTo>
                  <a:lnTo>
                    <a:pt x="3553" y="1198722"/>
                  </a:lnTo>
                  <a:lnTo>
                    <a:pt x="893" y="1246835"/>
                  </a:lnTo>
                  <a:lnTo>
                    <a:pt x="0" y="1295400"/>
                  </a:lnTo>
                  <a:lnTo>
                    <a:pt x="893" y="1343964"/>
                  </a:lnTo>
                  <a:lnTo>
                    <a:pt x="3553" y="1392077"/>
                  </a:lnTo>
                  <a:lnTo>
                    <a:pt x="7947" y="1439707"/>
                  </a:lnTo>
                  <a:lnTo>
                    <a:pt x="14045" y="1486824"/>
                  </a:lnTo>
                  <a:lnTo>
                    <a:pt x="21815" y="1533396"/>
                  </a:lnTo>
                  <a:lnTo>
                    <a:pt x="31226" y="1579391"/>
                  </a:lnTo>
                  <a:lnTo>
                    <a:pt x="42247" y="1624779"/>
                  </a:lnTo>
                  <a:lnTo>
                    <a:pt x="54845" y="1669528"/>
                  </a:lnTo>
                  <a:lnTo>
                    <a:pt x="68991" y="1713606"/>
                  </a:lnTo>
                  <a:lnTo>
                    <a:pt x="84653" y="1756983"/>
                  </a:lnTo>
                  <a:lnTo>
                    <a:pt x="101798" y="1799627"/>
                  </a:lnTo>
                  <a:lnTo>
                    <a:pt x="120397" y="1841507"/>
                  </a:lnTo>
                  <a:lnTo>
                    <a:pt x="140418" y="1882591"/>
                  </a:lnTo>
                  <a:lnTo>
                    <a:pt x="161829" y="1922849"/>
                  </a:lnTo>
                  <a:lnTo>
                    <a:pt x="184598" y="1962248"/>
                  </a:lnTo>
                  <a:lnTo>
                    <a:pt x="208696" y="2000758"/>
                  </a:lnTo>
                  <a:lnTo>
                    <a:pt x="234091" y="2038347"/>
                  </a:lnTo>
                  <a:lnTo>
                    <a:pt x="260750" y="2074984"/>
                  </a:lnTo>
                  <a:lnTo>
                    <a:pt x="288643" y="2110638"/>
                  </a:lnTo>
                  <a:lnTo>
                    <a:pt x="317739" y="2145277"/>
                  </a:lnTo>
                  <a:lnTo>
                    <a:pt x="348006" y="2178870"/>
                  </a:lnTo>
                  <a:lnTo>
                    <a:pt x="379413" y="2211385"/>
                  </a:lnTo>
                  <a:lnTo>
                    <a:pt x="411929" y="2242792"/>
                  </a:lnTo>
                  <a:lnTo>
                    <a:pt x="445522" y="2273060"/>
                  </a:lnTo>
                  <a:lnTo>
                    <a:pt x="480161" y="2302155"/>
                  </a:lnTo>
                  <a:lnTo>
                    <a:pt x="515814" y="2330049"/>
                  </a:lnTo>
                  <a:lnTo>
                    <a:pt x="552451" y="2356708"/>
                  </a:lnTo>
                  <a:lnTo>
                    <a:pt x="590040" y="2382102"/>
                  </a:lnTo>
                  <a:lnTo>
                    <a:pt x="628550" y="2406200"/>
                  </a:lnTo>
                  <a:lnTo>
                    <a:pt x="667949" y="2428970"/>
                  </a:lnTo>
                  <a:lnTo>
                    <a:pt x="708207" y="2450381"/>
                  </a:lnTo>
                  <a:lnTo>
                    <a:pt x="749291" y="2470402"/>
                  </a:lnTo>
                  <a:lnTo>
                    <a:pt x="791171" y="2489000"/>
                  </a:lnTo>
                  <a:lnTo>
                    <a:pt x="833815" y="2506146"/>
                  </a:lnTo>
                  <a:lnTo>
                    <a:pt x="877192" y="2521808"/>
                  </a:lnTo>
                  <a:lnTo>
                    <a:pt x="921271" y="2535953"/>
                  </a:lnTo>
                  <a:lnTo>
                    <a:pt x="966019" y="2548552"/>
                  </a:lnTo>
                  <a:lnTo>
                    <a:pt x="1011407" y="2559573"/>
                  </a:lnTo>
                  <a:lnTo>
                    <a:pt x="1057403" y="2568984"/>
                  </a:lnTo>
                  <a:lnTo>
                    <a:pt x="1103975" y="2576754"/>
                  </a:lnTo>
                  <a:lnTo>
                    <a:pt x="1151092" y="2582852"/>
                  </a:lnTo>
                  <a:lnTo>
                    <a:pt x="1198722" y="2587246"/>
                  </a:lnTo>
                  <a:lnTo>
                    <a:pt x="1246835" y="2589906"/>
                  </a:lnTo>
                  <a:lnTo>
                    <a:pt x="1295400" y="2590800"/>
                  </a:lnTo>
                  <a:lnTo>
                    <a:pt x="1343964" y="2589906"/>
                  </a:lnTo>
                  <a:lnTo>
                    <a:pt x="1392077" y="2587246"/>
                  </a:lnTo>
                  <a:lnTo>
                    <a:pt x="1439707" y="2582852"/>
                  </a:lnTo>
                  <a:lnTo>
                    <a:pt x="1486824" y="2576754"/>
                  </a:lnTo>
                  <a:lnTo>
                    <a:pt x="1533396" y="2568984"/>
                  </a:lnTo>
                  <a:lnTo>
                    <a:pt x="1579391" y="2559573"/>
                  </a:lnTo>
                  <a:lnTo>
                    <a:pt x="1624779" y="2548552"/>
                  </a:lnTo>
                  <a:lnTo>
                    <a:pt x="1669528" y="2535953"/>
                  </a:lnTo>
                  <a:lnTo>
                    <a:pt x="1713606" y="2521808"/>
                  </a:lnTo>
                  <a:lnTo>
                    <a:pt x="1756983" y="2506146"/>
                  </a:lnTo>
                  <a:lnTo>
                    <a:pt x="1799627" y="2489000"/>
                  </a:lnTo>
                  <a:lnTo>
                    <a:pt x="1841507" y="2470402"/>
                  </a:lnTo>
                  <a:lnTo>
                    <a:pt x="1882591" y="2450381"/>
                  </a:lnTo>
                  <a:lnTo>
                    <a:pt x="1922849" y="2428970"/>
                  </a:lnTo>
                  <a:lnTo>
                    <a:pt x="1962248" y="2406200"/>
                  </a:lnTo>
                  <a:lnTo>
                    <a:pt x="2000758" y="2382102"/>
                  </a:lnTo>
                  <a:lnTo>
                    <a:pt x="2038347" y="2356708"/>
                  </a:lnTo>
                  <a:lnTo>
                    <a:pt x="2074984" y="2330049"/>
                  </a:lnTo>
                  <a:lnTo>
                    <a:pt x="2110638" y="2302155"/>
                  </a:lnTo>
                  <a:lnTo>
                    <a:pt x="2145277" y="2273060"/>
                  </a:lnTo>
                  <a:lnTo>
                    <a:pt x="2178870" y="2242792"/>
                  </a:lnTo>
                  <a:lnTo>
                    <a:pt x="2211385" y="2211385"/>
                  </a:lnTo>
                  <a:lnTo>
                    <a:pt x="2242792" y="2178870"/>
                  </a:lnTo>
                  <a:lnTo>
                    <a:pt x="2273060" y="2145277"/>
                  </a:lnTo>
                  <a:lnTo>
                    <a:pt x="2302155" y="2110638"/>
                  </a:lnTo>
                  <a:lnTo>
                    <a:pt x="2330049" y="2074984"/>
                  </a:lnTo>
                  <a:lnTo>
                    <a:pt x="2356708" y="2038347"/>
                  </a:lnTo>
                  <a:lnTo>
                    <a:pt x="2382102" y="2000758"/>
                  </a:lnTo>
                  <a:lnTo>
                    <a:pt x="2406200" y="1962248"/>
                  </a:lnTo>
                  <a:lnTo>
                    <a:pt x="2428970" y="1922849"/>
                  </a:lnTo>
                  <a:lnTo>
                    <a:pt x="2450381" y="1882591"/>
                  </a:lnTo>
                  <a:lnTo>
                    <a:pt x="2470402" y="1841507"/>
                  </a:lnTo>
                  <a:lnTo>
                    <a:pt x="2489000" y="1799627"/>
                  </a:lnTo>
                  <a:lnTo>
                    <a:pt x="2506146" y="1756983"/>
                  </a:lnTo>
                  <a:lnTo>
                    <a:pt x="2521808" y="1713606"/>
                  </a:lnTo>
                  <a:lnTo>
                    <a:pt x="2535953" y="1669528"/>
                  </a:lnTo>
                  <a:lnTo>
                    <a:pt x="2548552" y="1624779"/>
                  </a:lnTo>
                  <a:lnTo>
                    <a:pt x="2559573" y="1579391"/>
                  </a:lnTo>
                  <a:lnTo>
                    <a:pt x="2568984" y="1533396"/>
                  </a:lnTo>
                  <a:lnTo>
                    <a:pt x="2576754" y="1486824"/>
                  </a:lnTo>
                  <a:lnTo>
                    <a:pt x="2582852" y="1439707"/>
                  </a:lnTo>
                  <a:lnTo>
                    <a:pt x="2587246" y="1392077"/>
                  </a:lnTo>
                  <a:lnTo>
                    <a:pt x="2589906" y="1343964"/>
                  </a:lnTo>
                  <a:lnTo>
                    <a:pt x="2590800" y="1295400"/>
                  </a:lnTo>
                  <a:lnTo>
                    <a:pt x="2589906" y="1246835"/>
                  </a:lnTo>
                  <a:lnTo>
                    <a:pt x="2587246" y="1198722"/>
                  </a:lnTo>
                  <a:lnTo>
                    <a:pt x="2582852" y="1151092"/>
                  </a:lnTo>
                  <a:lnTo>
                    <a:pt x="2576754" y="1103975"/>
                  </a:lnTo>
                  <a:lnTo>
                    <a:pt x="2568984" y="1057403"/>
                  </a:lnTo>
                  <a:lnTo>
                    <a:pt x="2559573" y="1011407"/>
                  </a:lnTo>
                  <a:lnTo>
                    <a:pt x="2548552" y="966019"/>
                  </a:lnTo>
                  <a:lnTo>
                    <a:pt x="2535953" y="921271"/>
                  </a:lnTo>
                  <a:lnTo>
                    <a:pt x="2521808" y="877192"/>
                  </a:lnTo>
                  <a:lnTo>
                    <a:pt x="2506146" y="833815"/>
                  </a:lnTo>
                  <a:lnTo>
                    <a:pt x="2489000" y="791171"/>
                  </a:lnTo>
                  <a:lnTo>
                    <a:pt x="2470402" y="749291"/>
                  </a:lnTo>
                  <a:lnTo>
                    <a:pt x="2450381" y="708207"/>
                  </a:lnTo>
                  <a:lnTo>
                    <a:pt x="2428970" y="667949"/>
                  </a:lnTo>
                  <a:lnTo>
                    <a:pt x="2406200" y="628550"/>
                  </a:lnTo>
                  <a:lnTo>
                    <a:pt x="2382102" y="590040"/>
                  </a:lnTo>
                  <a:lnTo>
                    <a:pt x="2356708" y="552451"/>
                  </a:lnTo>
                  <a:lnTo>
                    <a:pt x="2330049" y="515814"/>
                  </a:lnTo>
                  <a:lnTo>
                    <a:pt x="2302155" y="480161"/>
                  </a:lnTo>
                  <a:lnTo>
                    <a:pt x="2273060" y="445522"/>
                  </a:lnTo>
                  <a:lnTo>
                    <a:pt x="2242792" y="411929"/>
                  </a:lnTo>
                  <a:lnTo>
                    <a:pt x="2211385" y="379413"/>
                  </a:lnTo>
                  <a:lnTo>
                    <a:pt x="2178870" y="348006"/>
                  </a:lnTo>
                  <a:lnTo>
                    <a:pt x="2145277" y="317739"/>
                  </a:lnTo>
                  <a:lnTo>
                    <a:pt x="2110638" y="288643"/>
                  </a:lnTo>
                  <a:lnTo>
                    <a:pt x="2074984" y="260750"/>
                  </a:lnTo>
                  <a:lnTo>
                    <a:pt x="2038347" y="234091"/>
                  </a:lnTo>
                  <a:lnTo>
                    <a:pt x="2000758" y="208696"/>
                  </a:lnTo>
                  <a:lnTo>
                    <a:pt x="1962248" y="184598"/>
                  </a:lnTo>
                  <a:lnTo>
                    <a:pt x="1922849" y="161829"/>
                  </a:lnTo>
                  <a:lnTo>
                    <a:pt x="1882591" y="140418"/>
                  </a:lnTo>
                  <a:lnTo>
                    <a:pt x="1841507" y="120397"/>
                  </a:lnTo>
                  <a:lnTo>
                    <a:pt x="1799627" y="101798"/>
                  </a:lnTo>
                  <a:lnTo>
                    <a:pt x="1756983" y="84653"/>
                  </a:lnTo>
                  <a:lnTo>
                    <a:pt x="1713606" y="68991"/>
                  </a:lnTo>
                  <a:lnTo>
                    <a:pt x="1669528" y="54845"/>
                  </a:lnTo>
                  <a:lnTo>
                    <a:pt x="1624779" y="42247"/>
                  </a:lnTo>
                  <a:lnTo>
                    <a:pt x="1579391" y="31226"/>
                  </a:lnTo>
                  <a:lnTo>
                    <a:pt x="1533396" y="21815"/>
                  </a:lnTo>
                  <a:lnTo>
                    <a:pt x="1486824" y="14045"/>
                  </a:lnTo>
                  <a:lnTo>
                    <a:pt x="1439707" y="7947"/>
                  </a:lnTo>
                  <a:lnTo>
                    <a:pt x="1392077" y="3553"/>
                  </a:lnTo>
                  <a:lnTo>
                    <a:pt x="1343964" y="893"/>
                  </a:lnTo>
                  <a:lnTo>
                    <a:pt x="1295400" y="0"/>
                  </a:lnTo>
                  <a:close/>
                </a:path>
              </a:pathLst>
            </a:custGeom>
            <a:solidFill>
              <a:srgbClr val="1729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209800" y="2057400"/>
              <a:ext cx="2590800" cy="2590800"/>
            </a:xfrm>
            <a:custGeom>
              <a:avLst/>
              <a:gdLst/>
              <a:ahLst/>
              <a:cxnLst/>
              <a:rect l="l" t="t" r="r" b="b"/>
              <a:pathLst>
                <a:path w="2590800" h="2590800">
                  <a:moveTo>
                    <a:pt x="0" y="1295400"/>
                  </a:moveTo>
                  <a:lnTo>
                    <a:pt x="893" y="1246835"/>
                  </a:lnTo>
                  <a:lnTo>
                    <a:pt x="3553" y="1198722"/>
                  </a:lnTo>
                  <a:lnTo>
                    <a:pt x="7947" y="1151092"/>
                  </a:lnTo>
                  <a:lnTo>
                    <a:pt x="14045" y="1103975"/>
                  </a:lnTo>
                  <a:lnTo>
                    <a:pt x="21815" y="1057403"/>
                  </a:lnTo>
                  <a:lnTo>
                    <a:pt x="31226" y="1011407"/>
                  </a:lnTo>
                  <a:lnTo>
                    <a:pt x="42247" y="966020"/>
                  </a:lnTo>
                  <a:lnTo>
                    <a:pt x="54845" y="921271"/>
                  </a:lnTo>
                  <a:lnTo>
                    <a:pt x="68991" y="877192"/>
                  </a:lnTo>
                  <a:lnTo>
                    <a:pt x="84653" y="833815"/>
                  </a:lnTo>
                  <a:lnTo>
                    <a:pt x="101798" y="791171"/>
                  </a:lnTo>
                  <a:lnTo>
                    <a:pt x="120397" y="749292"/>
                  </a:lnTo>
                  <a:lnTo>
                    <a:pt x="140418" y="708207"/>
                  </a:lnTo>
                  <a:lnTo>
                    <a:pt x="161829" y="667950"/>
                  </a:lnTo>
                  <a:lnTo>
                    <a:pt x="184599" y="628550"/>
                  </a:lnTo>
                  <a:lnTo>
                    <a:pt x="208696" y="590041"/>
                  </a:lnTo>
                  <a:lnTo>
                    <a:pt x="234091" y="552452"/>
                  </a:lnTo>
                  <a:lnTo>
                    <a:pt x="260750" y="515815"/>
                  </a:lnTo>
                  <a:lnTo>
                    <a:pt x="288643" y="480161"/>
                  </a:lnTo>
                  <a:lnTo>
                    <a:pt x="317739" y="445522"/>
                  </a:lnTo>
                  <a:lnTo>
                    <a:pt x="348006" y="411929"/>
                  </a:lnTo>
                  <a:lnTo>
                    <a:pt x="379413" y="379413"/>
                  </a:lnTo>
                  <a:lnTo>
                    <a:pt x="411929" y="348006"/>
                  </a:lnTo>
                  <a:lnTo>
                    <a:pt x="445522" y="317739"/>
                  </a:lnTo>
                  <a:lnTo>
                    <a:pt x="480161" y="288643"/>
                  </a:lnTo>
                  <a:lnTo>
                    <a:pt x="515815" y="260750"/>
                  </a:lnTo>
                  <a:lnTo>
                    <a:pt x="552452" y="234091"/>
                  </a:lnTo>
                  <a:lnTo>
                    <a:pt x="590041" y="208696"/>
                  </a:lnTo>
                  <a:lnTo>
                    <a:pt x="628550" y="184599"/>
                  </a:lnTo>
                  <a:lnTo>
                    <a:pt x="667950" y="161829"/>
                  </a:lnTo>
                  <a:lnTo>
                    <a:pt x="708207" y="140418"/>
                  </a:lnTo>
                  <a:lnTo>
                    <a:pt x="749292" y="120397"/>
                  </a:lnTo>
                  <a:lnTo>
                    <a:pt x="791171" y="101798"/>
                  </a:lnTo>
                  <a:lnTo>
                    <a:pt x="833815" y="84653"/>
                  </a:lnTo>
                  <a:lnTo>
                    <a:pt x="877192" y="68991"/>
                  </a:lnTo>
                  <a:lnTo>
                    <a:pt x="921271" y="54845"/>
                  </a:lnTo>
                  <a:lnTo>
                    <a:pt x="966020" y="42247"/>
                  </a:lnTo>
                  <a:lnTo>
                    <a:pt x="1011407" y="31226"/>
                  </a:lnTo>
                  <a:lnTo>
                    <a:pt x="1057403" y="21815"/>
                  </a:lnTo>
                  <a:lnTo>
                    <a:pt x="1103975" y="14045"/>
                  </a:lnTo>
                  <a:lnTo>
                    <a:pt x="1151092" y="7947"/>
                  </a:lnTo>
                  <a:lnTo>
                    <a:pt x="1198722" y="3553"/>
                  </a:lnTo>
                  <a:lnTo>
                    <a:pt x="1246835" y="893"/>
                  </a:lnTo>
                  <a:lnTo>
                    <a:pt x="1295400" y="0"/>
                  </a:lnTo>
                  <a:lnTo>
                    <a:pt x="1343964" y="893"/>
                  </a:lnTo>
                  <a:lnTo>
                    <a:pt x="1392077" y="3553"/>
                  </a:lnTo>
                  <a:lnTo>
                    <a:pt x="1439707" y="7947"/>
                  </a:lnTo>
                  <a:lnTo>
                    <a:pt x="1486824" y="14045"/>
                  </a:lnTo>
                  <a:lnTo>
                    <a:pt x="1533396" y="21815"/>
                  </a:lnTo>
                  <a:lnTo>
                    <a:pt x="1579392" y="31226"/>
                  </a:lnTo>
                  <a:lnTo>
                    <a:pt x="1624779" y="42247"/>
                  </a:lnTo>
                  <a:lnTo>
                    <a:pt x="1669528" y="54845"/>
                  </a:lnTo>
                  <a:lnTo>
                    <a:pt x="1713607" y="68991"/>
                  </a:lnTo>
                  <a:lnTo>
                    <a:pt x="1756984" y="84653"/>
                  </a:lnTo>
                  <a:lnTo>
                    <a:pt x="1799628" y="101798"/>
                  </a:lnTo>
                  <a:lnTo>
                    <a:pt x="1841508" y="120397"/>
                  </a:lnTo>
                  <a:lnTo>
                    <a:pt x="1882592" y="140418"/>
                  </a:lnTo>
                  <a:lnTo>
                    <a:pt x="1922849" y="161829"/>
                  </a:lnTo>
                  <a:lnTo>
                    <a:pt x="1962249" y="184599"/>
                  </a:lnTo>
                  <a:lnTo>
                    <a:pt x="2000759" y="208696"/>
                  </a:lnTo>
                  <a:lnTo>
                    <a:pt x="2038348" y="234091"/>
                  </a:lnTo>
                  <a:lnTo>
                    <a:pt x="2074985" y="260750"/>
                  </a:lnTo>
                  <a:lnTo>
                    <a:pt x="2110638" y="288643"/>
                  </a:lnTo>
                  <a:lnTo>
                    <a:pt x="2145277" y="317739"/>
                  </a:lnTo>
                  <a:lnTo>
                    <a:pt x="2178870" y="348006"/>
                  </a:lnTo>
                  <a:lnTo>
                    <a:pt x="2211386" y="379413"/>
                  </a:lnTo>
                  <a:lnTo>
                    <a:pt x="2242793" y="411929"/>
                  </a:lnTo>
                  <a:lnTo>
                    <a:pt x="2273060" y="445522"/>
                  </a:lnTo>
                  <a:lnTo>
                    <a:pt x="2302156" y="480161"/>
                  </a:lnTo>
                  <a:lnTo>
                    <a:pt x="2330049" y="515815"/>
                  </a:lnTo>
                  <a:lnTo>
                    <a:pt x="2356708" y="552452"/>
                  </a:lnTo>
                  <a:lnTo>
                    <a:pt x="2382103" y="590041"/>
                  </a:lnTo>
                  <a:lnTo>
                    <a:pt x="2406200" y="628550"/>
                  </a:lnTo>
                  <a:lnTo>
                    <a:pt x="2428970" y="667950"/>
                  </a:lnTo>
                  <a:lnTo>
                    <a:pt x="2450381" y="708207"/>
                  </a:lnTo>
                  <a:lnTo>
                    <a:pt x="2470402" y="749292"/>
                  </a:lnTo>
                  <a:lnTo>
                    <a:pt x="2489001" y="791171"/>
                  </a:lnTo>
                  <a:lnTo>
                    <a:pt x="2506146" y="833815"/>
                  </a:lnTo>
                  <a:lnTo>
                    <a:pt x="2521808" y="877192"/>
                  </a:lnTo>
                  <a:lnTo>
                    <a:pt x="2535954" y="921271"/>
                  </a:lnTo>
                  <a:lnTo>
                    <a:pt x="2548552" y="966020"/>
                  </a:lnTo>
                  <a:lnTo>
                    <a:pt x="2559573" y="1011407"/>
                  </a:lnTo>
                  <a:lnTo>
                    <a:pt x="2568984" y="1057403"/>
                  </a:lnTo>
                  <a:lnTo>
                    <a:pt x="2576754" y="1103975"/>
                  </a:lnTo>
                  <a:lnTo>
                    <a:pt x="2582852" y="1151092"/>
                  </a:lnTo>
                  <a:lnTo>
                    <a:pt x="2587246" y="1198722"/>
                  </a:lnTo>
                  <a:lnTo>
                    <a:pt x="2589906" y="1246835"/>
                  </a:lnTo>
                  <a:lnTo>
                    <a:pt x="2590800" y="1295400"/>
                  </a:lnTo>
                  <a:lnTo>
                    <a:pt x="2589906" y="1343964"/>
                  </a:lnTo>
                  <a:lnTo>
                    <a:pt x="2587246" y="1392077"/>
                  </a:lnTo>
                  <a:lnTo>
                    <a:pt x="2582852" y="1439707"/>
                  </a:lnTo>
                  <a:lnTo>
                    <a:pt x="2576754" y="1486824"/>
                  </a:lnTo>
                  <a:lnTo>
                    <a:pt x="2568984" y="1533396"/>
                  </a:lnTo>
                  <a:lnTo>
                    <a:pt x="2559573" y="1579392"/>
                  </a:lnTo>
                  <a:lnTo>
                    <a:pt x="2548552" y="1624779"/>
                  </a:lnTo>
                  <a:lnTo>
                    <a:pt x="2535954" y="1669528"/>
                  </a:lnTo>
                  <a:lnTo>
                    <a:pt x="2521808" y="1713607"/>
                  </a:lnTo>
                  <a:lnTo>
                    <a:pt x="2506146" y="1756984"/>
                  </a:lnTo>
                  <a:lnTo>
                    <a:pt x="2489001" y="1799628"/>
                  </a:lnTo>
                  <a:lnTo>
                    <a:pt x="2470402" y="1841508"/>
                  </a:lnTo>
                  <a:lnTo>
                    <a:pt x="2450381" y="1882592"/>
                  </a:lnTo>
                  <a:lnTo>
                    <a:pt x="2428970" y="1922849"/>
                  </a:lnTo>
                  <a:lnTo>
                    <a:pt x="2406200" y="1962249"/>
                  </a:lnTo>
                  <a:lnTo>
                    <a:pt x="2382103" y="2000759"/>
                  </a:lnTo>
                  <a:lnTo>
                    <a:pt x="2356708" y="2038348"/>
                  </a:lnTo>
                  <a:lnTo>
                    <a:pt x="2330049" y="2074985"/>
                  </a:lnTo>
                  <a:lnTo>
                    <a:pt x="2302156" y="2110638"/>
                  </a:lnTo>
                  <a:lnTo>
                    <a:pt x="2273060" y="2145277"/>
                  </a:lnTo>
                  <a:lnTo>
                    <a:pt x="2242793" y="2178870"/>
                  </a:lnTo>
                  <a:lnTo>
                    <a:pt x="2211386" y="2211386"/>
                  </a:lnTo>
                  <a:lnTo>
                    <a:pt x="2178870" y="2242793"/>
                  </a:lnTo>
                  <a:lnTo>
                    <a:pt x="2145277" y="2273060"/>
                  </a:lnTo>
                  <a:lnTo>
                    <a:pt x="2110638" y="2302156"/>
                  </a:lnTo>
                  <a:lnTo>
                    <a:pt x="2074985" y="2330049"/>
                  </a:lnTo>
                  <a:lnTo>
                    <a:pt x="2038348" y="2356708"/>
                  </a:lnTo>
                  <a:lnTo>
                    <a:pt x="2000759" y="2382103"/>
                  </a:lnTo>
                  <a:lnTo>
                    <a:pt x="1962249" y="2406200"/>
                  </a:lnTo>
                  <a:lnTo>
                    <a:pt x="1922849" y="2428970"/>
                  </a:lnTo>
                  <a:lnTo>
                    <a:pt x="1882592" y="2450381"/>
                  </a:lnTo>
                  <a:lnTo>
                    <a:pt x="1841508" y="2470402"/>
                  </a:lnTo>
                  <a:lnTo>
                    <a:pt x="1799628" y="2489001"/>
                  </a:lnTo>
                  <a:lnTo>
                    <a:pt x="1756984" y="2506146"/>
                  </a:lnTo>
                  <a:lnTo>
                    <a:pt x="1713607" y="2521808"/>
                  </a:lnTo>
                  <a:lnTo>
                    <a:pt x="1669528" y="2535954"/>
                  </a:lnTo>
                  <a:lnTo>
                    <a:pt x="1624779" y="2548552"/>
                  </a:lnTo>
                  <a:lnTo>
                    <a:pt x="1579392" y="2559573"/>
                  </a:lnTo>
                  <a:lnTo>
                    <a:pt x="1533396" y="2568984"/>
                  </a:lnTo>
                  <a:lnTo>
                    <a:pt x="1486824" y="2576754"/>
                  </a:lnTo>
                  <a:lnTo>
                    <a:pt x="1439707" y="2582852"/>
                  </a:lnTo>
                  <a:lnTo>
                    <a:pt x="1392077" y="2587246"/>
                  </a:lnTo>
                  <a:lnTo>
                    <a:pt x="1343964" y="2589906"/>
                  </a:lnTo>
                  <a:lnTo>
                    <a:pt x="1295400" y="2590800"/>
                  </a:lnTo>
                  <a:lnTo>
                    <a:pt x="1246835" y="2589906"/>
                  </a:lnTo>
                  <a:lnTo>
                    <a:pt x="1198722" y="2587246"/>
                  </a:lnTo>
                  <a:lnTo>
                    <a:pt x="1151092" y="2582852"/>
                  </a:lnTo>
                  <a:lnTo>
                    <a:pt x="1103975" y="2576754"/>
                  </a:lnTo>
                  <a:lnTo>
                    <a:pt x="1057403" y="2568984"/>
                  </a:lnTo>
                  <a:lnTo>
                    <a:pt x="1011407" y="2559573"/>
                  </a:lnTo>
                  <a:lnTo>
                    <a:pt x="966020" y="2548552"/>
                  </a:lnTo>
                  <a:lnTo>
                    <a:pt x="921271" y="2535954"/>
                  </a:lnTo>
                  <a:lnTo>
                    <a:pt x="877192" y="2521808"/>
                  </a:lnTo>
                  <a:lnTo>
                    <a:pt x="833815" y="2506146"/>
                  </a:lnTo>
                  <a:lnTo>
                    <a:pt x="791171" y="2489001"/>
                  </a:lnTo>
                  <a:lnTo>
                    <a:pt x="749292" y="2470402"/>
                  </a:lnTo>
                  <a:lnTo>
                    <a:pt x="708207" y="2450381"/>
                  </a:lnTo>
                  <a:lnTo>
                    <a:pt x="667950" y="2428970"/>
                  </a:lnTo>
                  <a:lnTo>
                    <a:pt x="628550" y="2406200"/>
                  </a:lnTo>
                  <a:lnTo>
                    <a:pt x="590041" y="2382103"/>
                  </a:lnTo>
                  <a:lnTo>
                    <a:pt x="552452" y="2356708"/>
                  </a:lnTo>
                  <a:lnTo>
                    <a:pt x="515815" y="2330049"/>
                  </a:lnTo>
                  <a:lnTo>
                    <a:pt x="480161" y="2302156"/>
                  </a:lnTo>
                  <a:lnTo>
                    <a:pt x="445522" y="2273060"/>
                  </a:lnTo>
                  <a:lnTo>
                    <a:pt x="411929" y="2242793"/>
                  </a:lnTo>
                  <a:lnTo>
                    <a:pt x="379413" y="2211386"/>
                  </a:lnTo>
                  <a:lnTo>
                    <a:pt x="348006" y="2178870"/>
                  </a:lnTo>
                  <a:lnTo>
                    <a:pt x="317739" y="2145277"/>
                  </a:lnTo>
                  <a:lnTo>
                    <a:pt x="288643" y="2110638"/>
                  </a:lnTo>
                  <a:lnTo>
                    <a:pt x="260750" y="2074985"/>
                  </a:lnTo>
                  <a:lnTo>
                    <a:pt x="234091" y="2038348"/>
                  </a:lnTo>
                  <a:lnTo>
                    <a:pt x="208696" y="2000759"/>
                  </a:lnTo>
                  <a:lnTo>
                    <a:pt x="184599" y="1962249"/>
                  </a:lnTo>
                  <a:lnTo>
                    <a:pt x="161829" y="1922849"/>
                  </a:lnTo>
                  <a:lnTo>
                    <a:pt x="140418" y="1882592"/>
                  </a:lnTo>
                  <a:lnTo>
                    <a:pt x="120397" y="1841508"/>
                  </a:lnTo>
                  <a:lnTo>
                    <a:pt x="101798" y="1799628"/>
                  </a:lnTo>
                  <a:lnTo>
                    <a:pt x="84653" y="1756984"/>
                  </a:lnTo>
                  <a:lnTo>
                    <a:pt x="68991" y="1713607"/>
                  </a:lnTo>
                  <a:lnTo>
                    <a:pt x="54845" y="1669528"/>
                  </a:lnTo>
                  <a:lnTo>
                    <a:pt x="42247" y="1624779"/>
                  </a:lnTo>
                  <a:lnTo>
                    <a:pt x="31226" y="1579392"/>
                  </a:lnTo>
                  <a:lnTo>
                    <a:pt x="21815" y="1533396"/>
                  </a:lnTo>
                  <a:lnTo>
                    <a:pt x="14045" y="1486824"/>
                  </a:lnTo>
                  <a:lnTo>
                    <a:pt x="7947" y="1439707"/>
                  </a:lnTo>
                  <a:lnTo>
                    <a:pt x="3553" y="1392077"/>
                  </a:lnTo>
                  <a:lnTo>
                    <a:pt x="893" y="1343964"/>
                  </a:lnTo>
                  <a:lnTo>
                    <a:pt x="0" y="1295400"/>
                  </a:lnTo>
                  <a:close/>
                </a:path>
              </a:pathLst>
            </a:custGeom>
            <a:ln w="635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 txBox="1"/>
            <p:nvPr/>
          </p:nvSpPr>
          <p:spPr>
            <a:xfrm>
              <a:off x="2667953" y="3116580"/>
              <a:ext cx="1528445" cy="42164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2600" b="1" spc="-190" dirty="0">
                  <a:solidFill>
                    <a:schemeClr val="bg1"/>
                  </a:solidFill>
                  <a:latin typeface="Helvetica"/>
                  <a:cs typeface="Helvetica"/>
                </a:rPr>
                <a:t>Estabilidad</a:t>
              </a:r>
              <a:endParaRPr sz="2600">
                <a:solidFill>
                  <a:schemeClr val="bg1"/>
                </a:solidFill>
                <a:latin typeface="Helvetica"/>
                <a:cs typeface="Helvetica"/>
              </a:endParaRPr>
            </a:p>
          </p:txBody>
        </p:sp>
        <p:sp>
          <p:nvSpPr>
            <p:cNvPr id="12" name="object 12" descr="circulo"/>
            <p:cNvSpPr/>
            <p:nvPr/>
          </p:nvSpPr>
          <p:spPr>
            <a:xfrm>
              <a:off x="4056888" y="1834895"/>
              <a:ext cx="3115056" cy="311200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318000" y="2057400"/>
              <a:ext cx="2590800" cy="2590800"/>
            </a:xfrm>
            <a:custGeom>
              <a:avLst/>
              <a:gdLst/>
              <a:ahLst/>
              <a:cxnLst/>
              <a:rect l="l" t="t" r="r" b="b"/>
              <a:pathLst>
                <a:path w="2590800" h="2590800">
                  <a:moveTo>
                    <a:pt x="1295400" y="0"/>
                  </a:moveTo>
                  <a:lnTo>
                    <a:pt x="1246835" y="893"/>
                  </a:lnTo>
                  <a:lnTo>
                    <a:pt x="1198722" y="3553"/>
                  </a:lnTo>
                  <a:lnTo>
                    <a:pt x="1151092" y="7947"/>
                  </a:lnTo>
                  <a:lnTo>
                    <a:pt x="1103975" y="14045"/>
                  </a:lnTo>
                  <a:lnTo>
                    <a:pt x="1057403" y="21815"/>
                  </a:lnTo>
                  <a:lnTo>
                    <a:pt x="1011407" y="31226"/>
                  </a:lnTo>
                  <a:lnTo>
                    <a:pt x="966019" y="42247"/>
                  </a:lnTo>
                  <a:lnTo>
                    <a:pt x="921271" y="54845"/>
                  </a:lnTo>
                  <a:lnTo>
                    <a:pt x="877192" y="68991"/>
                  </a:lnTo>
                  <a:lnTo>
                    <a:pt x="833815" y="84653"/>
                  </a:lnTo>
                  <a:lnTo>
                    <a:pt x="791171" y="101798"/>
                  </a:lnTo>
                  <a:lnTo>
                    <a:pt x="749291" y="120397"/>
                  </a:lnTo>
                  <a:lnTo>
                    <a:pt x="708207" y="140418"/>
                  </a:lnTo>
                  <a:lnTo>
                    <a:pt x="667949" y="161829"/>
                  </a:lnTo>
                  <a:lnTo>
                    <a:pt x="628550" y="184598"/>
                  </a:lnTo>
                  <a:lnTo>
                    <a:pt x="590040" y="208696"/>
                  </a:lnTo>
                  <a:lnTo>
                    <a:pt x="552451" y="234091"/>
                  </a:lnTo>
                  <a:lnTo>
                    <a:pt x="515814" y="260750"/>
                  </a:lnTo>
                  <a:lnTo>
                    <a:pt x="480161" y="288643"/>
                  </a:lnTo>
                  <a:lnTo>
                    <a:pt x="445522" y="317739"/>
                  </a:lnTo>
                  <a:lnTo>
                    <a:pt x="411929" y="348006"/>
                  </a:lnTo>
                  <a:lnTo>
                    <a:pt x="379413" y="379413"/>
                  </a:lnTo>
                  <a:lnTo>
                    <a:pt x="348006" y="411929"/>
                  </a:lnTo>
                  <a:lnTo>
                    <a:pt x="317739" y="445522"/>
                  </a:lnTo>
                  <a:lnTo>
                    <a:pt x="288643" y="480161"/>
                  </a:lnTo>
                  <a:lnTo>
                    <a:pt x="260750" y="515814"/>
                  </a:lnTo>
                  <a:lnTo>
                    <a:pt x="234091" y="552451"/>
                  </a:lnTo>
                  <a:lnTo>
                    <a:pt x="208696" y="590040"/>
                  </a:lnTo>
                  <a:lnTo>
                    <a:pt x="184598" y="628550"/>
                  </a:lnTo>
                  <a:lnTo>
                    <a:pt x="161829" y="667949"/>
                  </a:lnTo>
                  <a:lnTo>
                    <a:pt x="140418" y="708207"/>
                  </a:lnTo>
                  <a:lnTo>
                    <a:pt x="120397" y="749291"/>
                  </a:lnTo>
                  <a:lnTo>
                    <a:pt x="101798" y="791171"/>
                  </a:lnTo>
                  <a:lnTo>
                    <a:pt x="84653" y="833815"/>
                  </a:lnTo>
                  <a:lnTo>
                    <a:pt x="68991" y="877192"/>
                  </a:lnTo>
                  <a:lnTo>
                    <a:pt x="54845" y="921271"/>
                  </a:lnTo>
                  <a:lnTo>
                    <a:pt x="42247" y="966019"/>
                  </a:lnTo>
                  <a:lnTo>
                    <a:pt x="31226" y="1011407"/>
                  </a:lnTo>
                  <a:lnTo>
                    <a:pt x="21815" y="1057403"/>
                  </a:lnTo>
                  <a:lnTo>
                    <a:pt x="14045" y="1103975"/>
                  </a:lnTo>
                  <a:lnTo>
                    <a:pt x="7947" y="1151092"/>
                  </a:lnTo>
                  <a:lnTo>
                    <a:pt x="3553" y="1198722"/>
                  </a:lnTo>
                  <a:lnTo>
                    <a:pt x="893" y="1246835"/>
                  </a:lnTo>
                  <a:lnTo>
                    <a:pt x="0" y="1295400"/>
                  </a:lnTo>
                  <a:lnTo>
                    <a:pt x="893" y="1343964"/>
                  </a:lnTo>
                  <a:lnTo>
                    <a:pt x="3553" y="1392077"/>
                  </a:lnTo>
                  <a:lnTo>
                    <a:pt x="7947" y="1439707"/>
                  </a:lnTo>
                  <a:lnTo>
                    <a:pt x="14045" y="1486824"/>
                  </a:lnTo>
                  <a:lnTo>
                    <a:pt x="21815" y="1533396"/>
                  </a:lnTo>
                  <a:lnTo>
                    <a:pt x="31226" y="1579391"/>
                  </a:lnTo>
                  <a:lnTo>
                    <a:pt x="42247" y="1624779"/>
                  </a:lnTo>
                  <a:lnTo>
                    <a:pt x="54845" y="1669528"/>
                  </a:lnTo>
                  <a:lnTo>
                    <a:pt x="68991" y="1713606"/>
                  </a:lnTo>
                  <a:lnTo>
                    <a:pt x="84653" y="1756983"/>
                  </a:lnTo>
                  <a:lnTo>
                    <a:pt x="101798" y="1799627"/>
                  </a:lnTo>
                  <a:lnTo>
                    <a:pt x="120397" y="1841507"/>
                  </a:lnTo>
                  <a:lnTo>
                    <a:pt x="140418" y="1882591"/>
                  </a:lnTo>
                  <a:lnTo>
                    <a:pt x="161829" y="1922849"/>
                  </a:lnTo>
                  <a:lnTo>
                    <a:pt x="184598" y="1962248"/>
                  </a:lnTo>
                  <a:lnTo>
                    <a:pt x="208696" y="2000758"/>
                  </a:lnTo>
                  <a:lnTo>
                    <a:pt x="234091" y="2038347"/>
                  </a:lnTo>
                  <a:lnTo>
                    <a:pt x="260750" y="2074984"/>
                  </a:lnTo>
                  <a:lnTo>
                    <a:pt x="288643" y="2110638"/>
                  </a:lnTo>
                  <a:lnTo>
                    <a:pt x="317739" y="2145277"/>
                  </a:lnTo>
                  <a:lnTo>
                    <a:pt x="348006" y="2178870"/>
                  </a:lnTo>
                  <a:lnTo>
                    <a:pt x="379413" y="2211385"/>
                  </a:lnTo>
                  <a:lnTo>
                    <a:pt x="411929" y="2242792"/>
                  </a:lnTo>
                  <a:lnTo>
                    <a:pt x="445522" y="2273060"/>
                  </a:lnTo>
                  <a:lnTo>
                    <a:pt x="480161" y="2302155"/>
                  </a:lnTo>
                  <a:lnTo>
                    <a:pt x="515814" y="2330049"/>
                  </a:lnTo>
                  <a:lnTo>
                    <a:pt x="552451" y="2356708"/>
                  </a:lnTo>
                  <a:lnTo>
                    <a:pt x="590040" y="2382102"/>
                  </a:lnTo>
                  <a:lnTo>
                    <a:pt x="628550" y="2406200"/>
                  </a:lnTo>
                  <a:lnTo>
                    <a:pt x="667949" y="2428970"/>
                  </a:lnTo>
                  <a:lnTo>
                    <a:pt x="708207" y="2450381"/>
                  </a:lnTo>
                  <a:lnTo>
                    <a:pt x="749291" y="2470402"/>
                  </a:lnTo>
                  <a:lnTo>
                    <a:pt x="791171" y="2489000"/>
                  </a:lnTo>
                  <a:lnTo>
                    <a:pt x="833815" y="2506146"/>
                  </a:lnTo>
                  <a:lnTo>
                    <a:pt x="877192" y="2521808"/>
                  </a:lnTo>
                  <a:lnTo>
                    <a:pt x="921271" y="2535953"/>
                  </a:lnTo>
                  <a:lnTo>
                    <a:pt x="966019" y="2548552"/>
                  </a:lnTo>
                  <a:lnTo>
                    <a:pt x="1011407" y="2559573"/>
                  </a:lnTo>
                  <a:lnTo>
                    <a:pt x="1057403" y="2568984"/>
                  </a:lnTo>
                  <a:lnTo>
                    <a:pt x="1103975" y="2576754"/>
                  </a:lnTo>
                  <a:lnTo>
                    <a:pt x="1151092" y="2582852"/>
                  </a:lnTo>
                  <a:lnTo>
                    <a:pt x="1198722" y="2587246"/>
                  </a:lnTo>
                  <a:lnTo>
                    <a:pt x="1246835" y="2589906"/>
                  </a:lnTo>
                  <a:lnTo>
                    <a:pt x="1295400" y="2590800"/>
                  </a:lnTo>
                  <a:lnTo>
                    <a:pt x="1343964" y="2589906"/>
                  </a:lnTo>
                  <a:lnTo>
                    <a:pt x="1392077" y="2587246"/>
                  </a:lnTo>
                  <a:lnTo>
                    <a:pt x="1439707" y="2582852"/>
                  </a:lnTo>
                  <a:lnTo>
                    <a:pt x="1486824" y="2576754"/>
                  </a:lnTo>
                  <a:lnTo>
                    <a:pt x="1533396" y="2568984"/>
                  </a:lnTo>
                  <a:lnTo>
                    <a:pt x="1579391" y="2559573"/>
                  </a:lnTo>
                  <a:lnTo>
                    <a:pt x="1624779" y="2548552"/>
                  </a:lnTo>
                  <a:lnTo>
                    <a:pt x="1669528" y="2535953"/>
                  </a:lnTo>
                  <a:lnTo>
                    <a:pt x="1713606" y="2521808"/>
                  </a:lnTo>
                  <a:lnTo>
                    <a:pt x="1756983" y="2506146"/>
                  </a:lnTo>
                  <a:lnTo>
                    <a:pt x="1799627" y="2489000"/>
                  </a:lnTo>
                  <a:lnTo>
                    <a:pt x="1841507" y="2470402"/>
                  </a:lnTo>
                  <a:lnTo>
                    <a:pt x="1882591" y="2450381"/>
                  </a:lnTo>
                  <a:lnTo>
                    <a:pt x="1922849" y="2428970"/>
                  </a:lnTo>
                  <a:lnTo>
                    <a:pt x="1962248" y="2406200"/>
                  </a:lnTo>
                  <a:lnTo>
                    <a:pt x="2000758" y="2382102"/>
                  </a:lnTo>
                  <a:lnTo>
                    <a:pt x="2038347" y="2356708"/>
                  </a:lnTo>
                  <a:lnTo>
                    <a:pt x="2074984" y="2330049"/>
                  </a:lnTo>
                  <a:lnTo>
                    <a:pt x="2110638" y="2302155"/>
                  </a:lnTo>
                  <a:lnTo>
                    <a:pt x="2145277" y="2273060"/>
                  </a:lnTo>
                  <a:lnTo>
                    <a:pt x="2178870" y="2242792"/>
                  </a:lnTo>
                  <a:lnTo>
                    <a:pt x="2211385" y="2211385"/>
                  </a:lnTo>
                  <a:lnTo>
                    <a:pt x="2242792" y="2178870"/>
                  </a:lnTo>
                  <a:lnTo>
                    <a:pt x="2273060" y="2145277"/>
                  </a:lnTo>
                  <a:lnTo>
                    <a:pt x="2302155" y="2110638"/>
                  </a:lnTo>
                  <a:lnTo>
                    <a:pt x="2330049" y="2074984"/>
                  </a:lnTo>
                  <a:lnTo>
                    <a:pt x="2356708" y="2038347"/>
                  </a:lnTo>
                  <a:lnTo>
                    <a:pt x="2382102" y="2000758"/>
                  </a:lnTo>
                  <a:lnTo>
                    <a:pt x="2406200" y="1962248"/>
                  </a:lnTo>
                  <a:lnTo>
                    <a:pt x="2428970" y="1922849"/>
                  </a:lnTo>
                  <a:lnTo>
                    <a:pt x="2450381" y="1882591"/>
                  </a:lnTo>
                  <a:lnTo>
                    <a:pt x="2470402" y="1841507"/>
                  </a:lnTo>
                  <a:lnTo>
                    <a:pt x="2489000" y="1799627"/>
                  </a:lnTo>
                  <a:lnTo>
                    <a:pt x="2506146" y="1756983"/>
                  </a:lnTo>
                  <a:lnTo>
                    <a:pt x="2521808" y="1713606"/>
                  </a:lnTo>
                  <a:lnTo>
                    <a:pt x="2535953" y="1669528"/>
                  </a:lnTo>
                  <a:lnTo>
                    <a:pt x="2548552" y="1624779"/>
                  </a:lnTo>
                  <a:lnTo>
                    <a:pt x="2559573" y="1579391"/>
                  </a:lnTo>
                  <a:lnTo>
                    <a:pt x="2568984" y="1533396"/>
                  </a:lnTo>
                  <a:lnTo>
                    <a:pt x="2576754" y="1486824"/>
                  </a:lnTo>
                  <a:lnTo>
                    <a:pt x="2582852" y="1439707"/>
                  </a:lnTo>
                  <a:lnTo>
                    <a:pt x="2587246" y="1392077"/>
                  </a:lnTo>
                  <a:lnTo>
                    <a:pt x="2589906" y="1343964"/>
                  </a:lnTo>
                  <a:lnTo>
                    <a:pt x="2590800" y="1295400"/>
                  </a:lnTo>
                  <a:lnTo>
                    <a:pt x="2589906" y="1246835"/>
                  </a:lnTo>
                  <a:lnTo>
                    <a:pt x="2587246" y="1198722"/>
                  </a:lnTo>
                  <a:lnTo>
                    <a:pt x="2582852" y="1151092"/>
                  </a:lnTo>
                  <a:lnTo>
                    <a:pt x="2576754" y="1103975"/>
                  </a:lnTo>
                  <a:lnTo>
                    <a:pt x="2568984" y="1057403"/>
                  </a:lnTo>
                  <a:lnTo>
                    <a:pt x="2559573" y="1011407"/>
                  </a:lnTo>
                  <a:lnTo>
                    <a:pt x="2548552" y="966019"/>
                  </a:lnTo>
                  <a:lnTo>
                    <a:pt x="2535953" y="921271"/>
                  </a:lnTo>
                  <a:lnTo>
                    <a:pt x="2521808" y="877192"/>
                  </a:lnTo>
                  <a:lnTo>
                    <a:pt x="2506146" y="833815"/>
                  </a:lnTo>
                  <a:lnTo>
                    <a:pt x="2489000" y="791171"/>
                  </a:lnTo>
                  <a:lnTo>
                    <a:pt x="2470402" y="749291"/>
                  </a:lnTo>
                  <a:lnTo>
                    <a:pt x="2450381" y="708207"/>
                  </a:lnTo>
                  <a:lnTo>
                    <a:pt x="2428970" y="667949"/>
                  </a:lnTo>
                  <a:lnTo>
                    <a:pt x="2406200" y="628550"/>
                  </a:lnTo>
                  <a:lnTo>
                    <a:pt x="2382102" y="590040"/>
                  </a:lnTo>
                  <a:lnTo>
                    <a:pt x="2356708" y="552451"/>
                  </a:lnTo>
                  <a:lnTo>
                    <a:pt x="2330049" y="515814"/>
                  </a:lnTo>
                  <a:lnTo>
                    <a:pt x="2302155" y="480161"/>
                  </a:lnTo>
                  <a:lnTo>
                    <a:pt x="2273060" y="445522"/>
                  </a:lnTo>
                  <a:lnTo>
                    <a:pt x="2242792" y="411929"/>
                  </a:lnTo>
                  <a:lnTo>
                    <a:pt x="2211385" y="379413"/>
                  </a:lnTo>
                  <a:lnTo>
                    <a:pt x="2178870" y="348006"/>
                  </a:lnTo>
                  <a:lnTo>
                    <a:pt x="2145277" y="317739"/>
                  </a:lnTo>
                  <a:lnTo>
                    <a:pt x="2110638" y="288643"/>
                  </a:lnTo>
                  <a:lnTo>
                    <a:pt x="2074984" y="260750"/>
                  </a:lnTo>
                  <a:lnTo>
                    <a:pt x="2038347" y="234091"/>
                  </a:lnTo>
                  <a:lnTo>
                    <a:pt x="2000758" y="208696"/>
                  </a:lnTo>
                  <a:lnTo>
                    <a:pt x="1962248" y="184598"/>
                  </a:lnTo>
                  <a:lnTo>
                    <a:pt x="1922849" y="161829"/>
                  </a:lnTo>
                  <a:lnTo>
                    <a:pt x="1882591" y="140418"/>
                  </a:lnTo>
                  <a:lnTo>
                    <a:pt x="1841507" y="120397"/>
                  </a:lnTo>
                  <a:lnTo>
                    <a:pt x="1799627" y="101798"/>
                  </a:lnTo>
                  <a:lnTo>
                    <a:pt x="1756983" y="84653"/>
                  </a:lnTo>
                  <a:lnTo>
                    <a:pt x="1713606" y="68991"/>
                  </a:lnTo>
                  <a:lnTo>
                    <a:pt x="1669528" y="54845"/>
                  </a:lnTo>
                  <a:lnTo>
                    <a:pt x="1624779" y="42247"/>
                  </a:lnTo>
                  <a:lnTo>
                    <a:pt x="1579391" y="31226"/>
                  </a:lnTo>
                  <a:lnTo>
                    <a:pt x="1533396" y="21815"/>
                  </a:lnTo>
                  <a:lnTo>
                    <a:pt x="1486824" y="14045"/>
                  </a:lnTo>
                  <a:lnTo>
                    <a:pt x="1439707" y="7947"/>
                  </a:lnTo>
                  <a:lnTo>
                    <a:pt x="1392077" y="3553"/>
                  </a:lnTo>
                  <a:lnTo>
                    <a:pt x="1343964" y="893"/>
                  </a:lnTo>
                  <a:lnTo>
                    <a:pt x="1295400" y="0"/>
                  </a:lnTo>
                  <a:close/>
                </a:path>
              </a:pathLst>
            </a:custGeom>
            <a:solidFill>
              <a:srgbClr val="1729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318000" y="2057400"/>
              <a:ext cx="2590800" cy="2590800"/>
            </a:xfrm>
            <a:custGeom>
              <a:avLst/>
              <a:gdLst/>
              <a:ahLst/>
              <a:cxnLst/>
              <a:rect l="l" t="t" r="r" b="b"/>
              <a:pathLst>
                <a:path w="2590800" h="2590800">
                  <a:moveTo>
                    <a:pt x="0" y="1295400"/>
                  </a:moveTo>
                  <a:lnTo>
                    <a:pt x="893" y="1246835"/>
                  </a:lnTo>
                  <a:lnTo>
                    <a:pt x="3553" y="1198722"/>
                  </a:lnTo>
                  <a:lnTo>
                    <a:pt x="7947" y="1151092"/>
                  </a:lnTo>
                  <a:lnTo>
                    <a:pt x="14045" y="1103975"/>
                  </a:lnTo>
                  <a:lnTo>
                    <a:pt x="21815" y="1057403"/>
                  </a:lnTo>
                  <a:lnTo>
                    <a:pt x="31226" y="1011407"/>
                  </a:lnTo>
                  <a:lnTo>
                    <a:pt x="42247" y="966020"/>
                  </a:lnTo>
                  <a:lnTo>
                    <a:pt x="54845" y="921271"/>
                  </a:lnTo>
                  <a:lnTo>
                    <a:pt x="68991" y="877192"/>
                  </a:lnTo>
                  <a:lnTo>
                    <a:pt x="84653" y="833815"/>
                  </a:lnTo>
                  <a:lnTo>
                    <a:pt x="101798" y="791171"/>
                  </a:lnTo>
                  <a:lnTo>
                    <a:pt x="120397" y="749292"/>
                  </a:lnTo>
                  <a:lnTo>
                    <a:pt x="140418" y="708207"/>
                  </a:lnTo>
                  <a:lnTo>
                    <a:pt x="161829" y="667950"/>
                  </a:lnTo>
                  <a:lnTo>
                    <a:pt x="184599" y="628550"/>
                  </a:lnTo>
                  <a:lnTo>
                    <a:pt x="208696" y="590041"/>
                  </a:lnTo>
                  <a:lnTo>
                    <a:pt x="234091" y="552452"/>
                  </a:lnTo>
                  <a:lnTo>
                    <a:pt x="260750" y="515815"/>
                  </a:lnTo>
                  <a:lnTo>
                    <a:pt x="288643" y="480161"/>
                  </a:lnTo>
                  <a:lnTo>
                    <a:pt x="317739" y="445522"/>
                  </a:lnTo>
                  <a:lnTo>
                    <a:pt x="348006" y="411929"/>
                  </a:lnTo>
                  <a:lnTo>
                    <a:pt x="379413" y="379413"/>
                  </a:lnTo>
                  <a:lnTo>
                    <a:pt x="411929" y="348006"/>
                  </a:lnTo>
                  <a:lnTo>
                    <a:pt x="445522" y="317739"/>
                  </a:lnTo>
                  <a:lnTo>
                    <a:pt x="480161" y="288643"/>
                  </a:lnTo>
                  <a:lnTo>
                    <a:pt x="515815" y="260750"/>
                  </a:lnTo>
                  <a:lnTo>
                    <a:pt x="552452" y="234091"/>
                  </a:lnTo>
                  <a:lnTo>
                    <a:pt x="590041" y="208696"/>
                  </a:lnTo>
                  <a:lnTo>
                    <a:pt x="628550" y="184599"/>
                  </a:lnTo>
                  <a:lnTo>
                    <a:pt x="667950" y="161829"/>
                  </a:lnTo>
                  <a:lnTo>
                    <a:pt x="708207" y="140418"/>
                  </a:lnTo>
                  <a:lnTo>
                    <a:pt x="749292" y="120397"/>
                  </a:lnTo>
                  <a:lnTo>
                    <a:pt x="791171" y="101798"/>
                  </a:lnTo>
                  <a:lnTo>
                    <a:pt x="833815" y="84653"/>
                  </a:lnTo>
                  <a:lnTo>
                    <a:pt x="877192" y="68991"/>
                  </a:lnTo>
                  <a:lnTo>
                    <a:pt x="921271" y="54845"/>
                  </a:lnTo>
                  <a:lnTo>
                    <a:pt x="966020" y="42247"/>
                  </a:lnTo>
                  <a:lnTo>
                    <a:pt x="1011407" y="31226"/>
                  </a:lnTo>
                  <a:lnTo>
                    <a:pt x="1057403" y="21815"/>
                  </a:lnTo>
                  <a:lnTo>
                    <a:pt x="1103975" y="14045"/>
                  </a:lnTo>
                  <a:lnTo>
                    <a:pt x="1151092" y="7947"/>
                  </a:lnTo>
                  <a:lnTo>
                    <a:pt x="1198722" y="3553"/>
                  </a:lnTo>
                  <a:lnTo>
                    <a:pt x="1246835" y="893"/>
                  </a:lnTo>
                  <a:lnTo>
                    <a:pt x="1295400" y="0"/>
                  </a:lnTo>
                  <a:lnTo>
                    <a:pt x="1343964" y="893"/>
                  </a:lnTo>
                  <a:lnTo>
                    <a:pt x="1392077" y="3553"/>
                  </a:lnTo>
                  <a:lnTo>
                    <a:pt x="1439707" y="7947"/>
                  </a:lnTo>
                  <a:lnTo>
                    <a:pt x="1486824" y="14045"/>
                  </a:lnTo>
                  <a:lnTo>
                    <a:pt x="1533396" y="21815"/>
                  </a:lnTo>
                  <a:lnTo>
                    <a:pt x="1579392" y="31226"/>
                  </a:lnTo>
                  <a:lnTo>
                    <a:pt x="1624779" y="42247"/>
                  </a:lnTo>
                  <a:lnTo>
                    <a:pt x="1669528" y="54845"/>
                  </a:lnTo>
                  <a:lnTo>
                    <a:pt x="1713607" y="68991"/>
                  </a:lnTo>
                  <a:lnTo>
                    <a:pt x="1756984" y="84653"/>
                  </a:lnTo>
                  <a:lnTo>
                    <a:pt x="1799628" y="101798"/>
                  </a:lnTo>
                  <a:lnTo>
                    <a:pt x="1841508" y="120397"/>
                  </a:lnTo>
                  <a:lnTo>
                    <a:pt x="1882592" y="140418"/>
                  </a:lnTo>
                  <a:lnTo>
                    <a:pt x="1922849" y="161829"/>
                  </a:lnTo>
                  <a:lnTo>
                    <a:pt x="1962249" y="184599"/>
                  </a:lnTo>
                  <a:lnTo>
                    <a:pt x="2000759" y="208696"/>
                  </a:lnTo>
                  <a:lnTo>
                    <a:pt x="2038348" y="234091"/>
                  </a:lnTo>
                  <a:lnTo>
                    <a:pt x="2074985" y="260750"/>
                  </a:lnTo>
                  <a:lnTo>
                    <a:pt x="2110638" y="288643"/>
                  </a:lnTo>
                  <a:lnTo>
                    <a:pt x="2145277" y="317739"/>
                  </a:lnTo>
                  <a:lnTo>
                    <a:pt x="2178870" y="348006"/>
                  </a:lnTo>
                  <a:lnTo>
                    <a:pt x="2211386" y="379413"/>
                  </a:lnTo>
                  <a:lnTo>
                    <a:pt x="2242793" y="411929"/>
                  </a:lnTo>
                  <a:lnTo>
                    <a:pt x="2273060" y="445522"/>
                  </a:lnTo>
                  <a:lnTo>
                    <a:pt x="2302156" y="480161"/>
                  </a:lnTo>
                  <a:lnTo>
                    <a:pt x="2330049" y="515815"/>
                  </a:lnTo>
                  <a:lnTo>
                    <a:pt x="2356708" y="552452"/>
                  </a:lnTo>
                  <a:lnTo>
                    <a:pt x="2382103" y="590041"/>
                  </a:lnTo>
                  <a:lnTo>
                    <a:pt x="2406200" y="628550"/>
                  </a:lnTo>
                  <a:lnTo>
                    <a:pt x="2428970" y="667950"/>
                  </a:lnTo>
                  <a:lnTo>
                    <a:pt x="2450381" y="708207"/>
                  </a:lnTo>
                  <a:lnTo>
                    <a:pt x="2470402" y="749292"/>
                  </a:lnTo>
                  <a:lnTo>
                    <a:pt x="2489001" y="791171"/>
                  </a:lnTo>
                  <a:lnTo>
                    <a:pt x="2506146" y="833815"/>
                  </a:lnTo>
                  <a:lnTo>
                    <a:pt x="2521808" y="877192"/>
                  </a:lnTo>
                  <a:lnTo>
                    <a:pt x="2535954" y="921271"/>
                  </a:lnTo>
                  <a:lnTo>
                    <a:pt x="2548552" y="966020"/>
                  </a:lnTo>
                  <a:lnTo>
                    <a:pt x="2559573" y="1011407"/>
                  </a:lnTo>
                  <a:lnTo>
                    <a:pt x="2568984" y="1057403"/>
                  </a:lnTo>
                  <a:lnTo>
                    <a:pt x="2576754" y="1103975"/>
                  </a:lnTo>
                  <a:lnTo>
                    <a:pt x="2582852" y="1151092"/>
                  </a:lnTo>
                  <a:lnTo>
                    <a:pt x="2587246" y="1198722"/>
                  </a:lnTo>
                  <a:lnTo>
                    <a:pt x="2589906" y="1246835"/>
                  </a:lnTo>
                  <a:lnTo>
                    <a:pt x="2590800" y="1295400"/>
                  </a:lnTo>
                  <a:lnTo>
                    <a:pt x="2589906" y="1343964"/>
                  </a:lnTo>
                  <a:lnTo>
                    <a:pt x="2587246" y="1392077"/>
                  </a:lnTo>
                  <a:lnTo>
                    <a:pt x="2582852" y="1439707"/>
                  </a:lnTo>
                  <a:lnTo>
                    <a:pt x="2576754" y="1486824"/>
                  </a:lnTo>
                  <a:lnTo>
                    <a:pt x="2568984" y="1533396"/>
                  </a:lnTo>
                  <a:lnTo>
                    <a:pt x="2559573" y="1579392"/>
                  </a:lnTo>
                  <a:lnTo>
                    <a:pt x="2548552" y="1624779"/>
                  </a:lnTo>
                  <a:lnTo>
                    <a:pt x="2535954" y="1669528"/>
                  </a:lnTo>
                  <a:lnTo>
                    <a:pt x="2521808" y="1713607"/>
                  </a:lnTo>
                  <a:lnTo>
                    <a:pt x="2506146" y="1756984"/>
                  </a:lnTo>
                  <a:lnTo>
                    <a:pt x="2489001" y="1799628"/>
                  </a:lnTo>
                  <a:lnTo>
                    <a:pt x="2470402" y="1841508"/>
                  </a:lnTo>
                  <a:lnTo>
                    <a:pt x="2450381" y="1882592"/>
                  </a:lnTo>
                  <a:lnTo>
                    <a:pt x="2428970" y="1922849"/>
                  </a:lnTo>
                  <a:lnTo>
                    <a:pt x="2406200" y="1962249"/>
                  </a:lnTo>
                  <a:lnTo>
                    <a:pt x="2382103" y="2000759"/>
                  </a:lnTo>
                  <a:lnTo>
                    <a:pt x="2356708" y="2038348"/>
                  </a:lnTo>
                  <a:lnTo>
                    <a:pt x="2330049" y="2074985"/>
                  </a:lnTo>
                  <a:lnTo>
                    <a:pt x="2302156" y="2110638"/>
                  </a:lnTo>
                  <a:lnTo>
                    <a:pt x="2273060" y="2145277"/>
                  </a:lnTo>
                  <a:lnTo>
                    <a:pt x="2242793" y="2178870"/>
                  </a:lnTo>
                  <a:lnTo>
                    <a:pt x="2211386" y="2211386"/>
                  </a:lnTo>
                  <a:lnTo>
                    <a:pt x="2178870" y="2242793"/>
                  </a:lnTo>
                  <a:lnTo>
                    <a:pt x="2145277" y="2273060"/>
                  </a:lnTo>
                  <a:lnTo>
                    <a:pt x="2110638" y="2302156"/>
                  </a:lnTo>
                  <a:lnTo>
                    <a:pt x="2074985" y="2330049"/>
                  </a:lnTo>
                  <a:lnTo>
                    <a:pt x="2038348" y="2356708"/>
                  </a:lnTo>
                  <a:lnTo>
                    <a:pt x="2000759" y="2382103"/>
                  </a:lnTo>
                  <a:lnTo>
                    <a:pt x="1962249" y="2406200"/>
                  </a:lnTo>
                  <a:lnTo>
                    <a:pt x="1922849" y="2428970"/>
                  </a:lnTo>
                  <a:lnTo>
                    <a:pt x="1882592" y="2450381"/>
                  </a:lnTo>
                  <a:lnTo>
                    <a:pt x="1841508" y="2470402"/>
                  </a:lnTo>
                  <a:lnTo>
                    <a:pt x="1799628" y="2489001"/>
                  </a:lnTo>
                  <a:lnTo>
                    <a:pt x="1756984" y="2506146"/>
                  </a:lnTo>
                  <a:lnTo>
                    <a:pt x="1713607" y="2521808"/>
                  </a:lnTo>
                  <a:lnTo>
                    <a:pt x="1669528" y="2535954"/>
                  </a:lnTo>
                  <a:lnTo>
                    <a:pt x="1624779" y="2548552"/>
                  </a:lnTo>
                  <a:lnTo>
                    <a:pt x="1579392" y="2559573"/>
                  </a:lnTo>
                  <a:lnTo>
                    <a:pt x="1533396" y="2568984"/>
                  </a:lnTo>
                  <a:lnTo>
                    <a:pt x="1486824" y="2576754"/>
                  </a:lnTo>
                  <a:lnTo>
                    <a:pt x="1439707" y="2582852"/>
                  </a:lnTo>
                  <a:lnTo>
                    <a:pt x="1392077" y="2587246"/>
                  </a:lnTo>
                  <a:lnTo>
                    <a:pt x="1343964" y="2589906"/>
                  </a:lnTo>
                  <a:lnTo>
                    <a:pt x="1295400" y="2590800"/>
                  </a:lnTo>
                  <a:lnTo>
                    <a:pt x="1246835" y="2589906"/>
                  </a:lnTo>
                  <a:lnTo>
                    <a:pt x="1198722" y="2587246"/>
                  </a:lnTo>
                  <a:lnTo>
                    <a:pt x="1151092" y="2582852"/>
                  </a:lnTo>
                  <a:lnTo>
                    <a:pt x="1103975" y="2576754"/>
                  </a:lnTo>
                  <a:lnTo>
                    <a:pt x="1057403" y="2568984"/>
                  </a:lnTo>
                  <a:lnTo>
                    <a:pt x="1011407" y="2559573"/>
                  </a:lnTo>
                  <a:lnTo>
                    <a:pt x="966020" y="2548552"/>
                  </a:lnTo>
                  <a:lnTo>
                    <a:pt x="921271" y="2535954"/>
                  </a:lnTo>
                  <a:lnTo>
                    <a:pt x="877192" y="2521808"/>
                  </a:lnTo>
                  <a:lnTo>
                    <a:pt x="833815" y="2506146"/>
                  </a:lnTo>
                  <a:lnTo>
                    <a:pt x="791171" y="2489001"/>
                  </a:lnTo>
                  <a:lnTo>
                    <a:pt x="749292" y="2470402"/>
                  </a:lnTo>
                  <a:lnTo>
                    <a:pt x="708207" y="2450381"/>
                  </a:lnTo>
                  <a:lnTo>
                    <a:pt x="667950" y="2428970"/>
                  </a:lnTo>
                  <a:lnTo>
                    <a:pt x="628550" y="2406200"/>
                  </a:lnTo>
                  <a:lnTo>
                    <a:pt x="590041" y="2382103"/>
                  </a:lnTo>
                  <a:lnTo>
                    <a:pt x="552452" y="2356708"/>
                  </a:lnTo>
                  <a:lnTo>
                    <a:pt x="515815" y="2330049"/>
                  </a:lnTo>
                  <a:lnTo>
                    <a:pt x="480161" y="2302156"/>
                  </a:lnTo>
                  <a:lnTo>
                    <a:pt x="445522" y="2273060"/>
                  </a:lnTo>
                  <a:lnTo>
                    <a:pt x="411929" y="2242793"/>
                  </a:lnTo>
                  <a:lnTo>
                    <a:pt x="379413" y="2211386"/>
                  </a:lnTo>
                  <a:lnTo>
                    <a:pt x="348006" y="2178870"/>
                  </a:lnTo>
                  <a:lnTo>
                    <a:pt x="317739" y="2145277"/>
                  </a:lnTo>
                  <a:lnTo>
                    <a:pt x="288643" y="2110638"/>
                  </a:lnTo>
                  <a:lnTo>
                    <a:pt x="260750" y="2074985"/>
                  </a:lnTo>
                  <a:lnTo>
                    <a:pt x="234091" y="2038348"/>
                  </a:lnTo>
                  <a:lnTo>
                    <a:pt x="208696" y="2000759"/>
                  </a:lnTo>
                  <a:lnTo>
                    <a:pt x="184599" y="1962249"/>
                  </a:lnTo>
                  <a:lnTo>
                    <a:pt x="161829" y="1922849"/>
                  </a:lnTo>
                  <a:lnTo>
                    <a:pt x="140418" y="1882592"/>
                  </a:lnTo>
                  <a:lnTo>
                    <a:pt x="120397" y="1841508"/>
                  </a:lnTo>
                  <a:lnTo>
                    <a:pt x="101798" y="1799628"/>
                  </a:lnTo>
                  <a:lnTo>
                    <a:pt x="84653" y="1756984"/>
                  </a:lnTo>
                  <a:lnTo>
                    <a:pt x="68991" y="1713607"/>
                  </a:lnTo>
                  <a:lnTo>
                    <a:pt x="54845" y="1669528"/>
                  </a:lnTo>
                  <a:lnTo>
                    <a:pt x="42247" y="1624779"/>
                  </a:lnTo>
                  <a:lnTo>
                    <a:pt x="31226" y="1579392"/>
                  </a:lnTo>
                  <a:lnTo>
                    <a:pt x="21815" y="1533396"/>
                  </a:lnTo>
                  <a:lnTo>
                    <a:pt x="14045" y="1486824"/>
                  </a:lnTo>
                  <a:lnTo>
                    <a:pt x="7947" y="1439707"/>
                  </a:lnTo>
                  <a:lnTo>
                    <a:pt x="3553" y="1392077"/>
                  </a:lnTo>
                  <a:lnTo>
                    <a:pt x="893" y="1343964"/>
                  </a:lnTo>
                  <a:lnTo>
                    <a:pt x="0" y="1295400"/>
                  </a:lnTo>
                  <a:close/>
                </a:path>
              </a:pathLst>
            </a:custGeom>
            <a:ln w="635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 txBox="1"/>
            <p:nvPr/>
          </p:nvSpPr>
          <p:spPr>
            <a:xfrm>
              <a:off x="5099335" y="3116580"/>
              <a:ext cx="1028065" cy="42164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2600" b="1" spc="-390" dirty="0">
                  <a:solidFill>
                    <a:schemeClr val="bg1"/>
                  </a:solidFill>
                  <a:latin typeface="Helvetica"/>
                  <a:cs typeface="Helvetica"/>
                </a:rPr>
                <a:t>C</a:t>
              </a:r>
              <a:r>
                <a:rPr sz="2600" b="1" spc="-240" dirty="0">
                  <a:solidFill>
                    <a:schemeClr val="bg1"/>
                  </a:solidFill>
                  <a:latin typeface="Helvetica"/>
                  <a:cs typeface="Helvetica"/>
                </a:rPr>
                <a:t>r</a:t>
              </a:r>
              <a:r>
                <a:rPr sz="2600" b="1" spc="-140" dirty="0">
                  <a:solidFill>
                    <a:schemeClr val="bg1"/>
                  </a:solidFill>
                  <a:latin typeface="Helvetica"/>
                  <a:cs typeface="Helvetica"/>
                </a:rPr>
                <a:t>é</a:t>
              </a:r>
              <a:r>
                <a:rPr sz="2600" b="1" spc="-190" dirty="0">
                  <a:solidFill>
                    <a:schemeClr val="bg1"/>
                  </a:solidFill>
                  <a:latin typeface="Helvetica"/>
                  <a:cs typeface="Helvetica"/>
                </a:rPr>
                <a:t>d</a:t>
              </a:r>
              <a:r>
                <a:rPr sz="2600" b="1" spc="-90" dirty="0">
                  <a:solidFill>
                    <a:schemeClr val="bg1"/>
                  </a:solidFill>
                  <a:latin typeface="Helvetica"/>
                  <a:cs typeface="Helvetica"/>
                </a:rPr>
                <a:t>i</a:t>
              </a:r>
              <a:r>
                <a:rPr sz="2600" b="1" spc="5" dirty="0">
                  <a:solidFill>
                    <a:schemeClr val="bg1"/>
                  </a:solidFill>
                  <a:latin typeface="Helvetica"/>
                  <a:cs typeface="Helvetica"/>
                </a:rPr>
                <a:t>t</a:t>
              </a:r>
              <a:r>
                <a:rPr sz="2600" b="1" spc="-195" dirty="0">
                  <a:solidFill>
                    <a:schemeClr val="bg1"/>
                  </a:solidFill>
                  <a:latin typeface="Helvetica"/>
                  <a:cs typeface="Helvetica"/>
                </a:rPr>
                <a:t>o</a:t>
              </a:r>
              <a:endParaRPr sz="2600">
                <a:solidFill>
                  <a:schemeClr val="bg1"/>
                </a:solidFill>
                <a:latin typeface="Helvetica"/>
                <a:cs typeface="Helvetica"/>
              </a:endParaRPr>
            </a:p>
          </p:txBody>
        </p:sp>
        <p:sp>
          <p:nvSpPr>
            <p:cNvPr id="16" name="object 16" descr="circulo"/>
            <p:cNvSpPr/>
            <p:nvPr/>
          </p:nvSpPr>
          <p:spPr>
            <a:xfrm>
              <a:off x="6138671" y="1834895"/>
              <a:ext cx="3005328" cy="311200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 descr="circulo"/>
            <p:cNvSpPr/>
            <p:nvPr/>
          </p:nvSpPr>
          <p:spPr>
            <a:xfrm>
              <a:off x="6489191" y="2667000"/>
              <a:ext cx="2414016" cy="155448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6400800" y="2057400"/>
              <a:ext cx="2590800" cy="2590800"/>
            </a:xfrm>
            <a:custGeom>
              <a:avLst/>
              <a:gdLst/>
              <a:ahLst/>
              <a:cxnLst/>
              <a:rect l="l" t="t" r="r" b="b"/>
              <a:pathLst>
                <a:path w="2590800" h="2590800">
                  <a:moveTo>
                    <a:pt x="1295400" y="0"/>
                  </a:moveTo>
                  <a:lnTo>
                    <a:pt x="1246835" y="893"/>
                  </a:lnTo>
                  <a:lnTo>
                    <a:pt x="1198722" y="3553"/>
                  </a:lnTo>
                  <a:lnTo>
                    <a:pt x="1151092" y="7947"/>
                  </a:lnTo>
                  <a:lnTo>
                    <a:pt x="1103975" y="14045"/>
                  </a:lnTo>
                  <a:lnTo>
                    <a:pt x="1057403" y="21815"/>
                  </a:lnTo>
                  <a:lnTo>
                    <a:pt x="1011407" y="31226"/>
                  </a:lnTo>
                  <a:lnTo>
                    <a:pt x="966019" y="42247"/>
                  </a:lnTo>
                  <a:lnTo>
                    <a:pt x="921271" y="54845"/>
                  </a:lnTo>
                  <a:lnTo>
                    <a:pt x="877192" y="68991"/>
                  </a:lnTo>
                  <a:lnTo>
                    <a:pt x="833815" y="84653"/>
                  </a:lnTo>
                  <a:lnTo>
                    <a:pt x="791171" y="101798"/>
                  </a:lnTo>
                  <a:lnTo>
                    <a:pt x="749291" y="120397"/>
                  </a:lnTo>
                  <a:lnTo>
                    <a:pt x="708207" y="140418"/>
                  </a:lnTo>
                  <a:lnTo>
                    <a:pt x="667949" y="161829"/>
                  </a:lnTo>
                  <a:lnTo>
                    <a:pt x="628550" y="184598"/>
                  </a:lnTo>
                  <a:lnTo>
                    <a:pt x="590040" y="208696"/>
                  </a:lnTo>
                  <a:lnTo>
                    <a:pt x="552451" y="234091"/>
                  </a:lnTo>
                  <a:lnTo>
                    <a:pt x="515814" y="260750"/>
                  </a:lnTo>
                  <a:lnTo>
                    <a:pt x="480161" y="288643"/>
                  </a:lnTo>
                  <a:lnTo>
                    <a:pt x="445522" y="317739"/>
                  </a:lnTo>
                  <a:lnTo>
                    <a:pt x="411929" y="348006"/>
                  </a:lnTo>
                  <a:lnTo>
                    <a:pt x="379413" y="379413"/>
                  </a:lnTo>
                  <a:lnTo>
                    <a:pt x="348006" y="411929"/>
                  </a:lnTo>
                  <a:lnTo>
                    <a:pt x="317739" y="445522"/>
                  </a:lnTo>
                  <a:lnTo>
                    <a:pt x="288643" y="480161"/>
                  </a:lnTo>
                  <a:lnTo>
                    <a:pt x="260750" y="515814"/>
                  </a:lnTo>
                  <a:lnTo>
                    <a:pt x="234091" y="552451"/>
                  </a:lnTo>
                  <a:lnTo>
                    <a:pt x="208696" y="590040"/>
                  </a:lnTo>
                  <a:lnTo>
                    <a:pt x="184598" y="628550"/>
                  </a:lnTo>
                  <a:lnTo>
                    <a:pt x="161829" y="667949"/>
                  </a:lnTo>
                  <a:lnTo>
                    <a:pt x="140418" y="708207"/>
                  </a:lnTo>
                  <a:lnTo>
                    <a:pt x="120397" y="749291"/>
                  </a:lnTo>
                  <a:lnTo>
                    <a:pt x="101798" y="791171"/>
                  </a:lnTo>
                  <a:lnTo>
                    <a:pt x="84653" y="833815"/>
                  </a:lnTo>
                  <a:lnTo>
                    <a:pt x="68991" y="877192"/>
                  </a:lnTo>
                  <a:lnTo>
                    <a:pt x="54845" y="921271"/>
                  </a:lnTo>
                  <a:lnTo>
                    <a:pt x="42247" y="966019"/>
                  </a:lnTo>
                  <a:lnTo>
                    <a:pt x="31226" y="1011407"/>
                  </a:lnTo>
                  <a:lnTo>
                    <a:pt x="21815" y="1057403"/>
                  </a:lnTo>
                  <a:lnTo>
                    <a:pt x="14045" y="1103975"/>
                  </a:lnTo>
                  <a:lnTo>
                    <a:pt x="7947" y="1151092"/>
                  </a:lnTo>
                  <a:lnTo>
                    <a:pt x="3553" y="1198722"/>
                  </a:lnTo>
                  <a:lnTo>
                    <a:pt x="893" y="1246835"/>
                  </a:lnTo>
                  <a:lnTo>
                    <a:pt x="0" y="1295400"/>
                  </a:lnTo>
                  <a:lnTo>
                    <a:pt x="893" y="1343964"/>
                  </a:lnTo>
                  <a:lnTo>
                    <a:pt x="3553" y="1392077"/>
                  </a:lnTo>
                  <a:lnTo>
                    <a:pt x="7947" y="1439707"/>
                  </a:lnTo>
                  <a:lnTo>
                    <a:pt x="14045" y="1486824"/>
                  </a:lnTo>
                  <a:lnTo>
                    <a:pt x="21815" y="1533396"/>
                  </a:lnTo>
                  <a:lnTo>
                    <a:pt x="31226" y="1579391"/>
                  </a:lnTo>
                  <a:lnTo>
                    <a:pt x="42247" y="1624779"/>
                  </a:lnTo>
                  <a:lnTo>
                    <a:pt x="54845" y="1669528"/>
                  </a:lnTo>
                  <a:lnTo>
                    <a:pt x="68991" y="1713606"/>
                  </a:lnTo>
                  <a:lnTo>
                    <a:pt x="84653" y="1756983"/>
                  </a:lnTo>
                  <a:lnTo>
                    <a:pt x="101798" y="1799627"/>
                  </a:lnTo>
                  <a:lnTo>
                    <a:pt x="120397" y="1841507"/>
                  </a:lnTo>
                  <a:lnTo>
                    <a:pt x="140418" y="1882591"/>
                  </a:lnTo>
                  <a:lnTo>
                    <a:pt x="161829" y="1922849"/>
                  </a:lnTo>
                  <a:lnTo>
                    <a:pt x="184598" y="1962248"/>
                  </a:lnTo>
                  <a:lnTo>
                    <a:pt x="208696" y="2000758"/>
                  </a:lnTo>
                  <a:lnTo>
                    <a:pt x="234091" y="2038347"/>
                  </a:lnTo>
                  <a:lnTo>
                    <a:pt x="260750" y="2074984"/>
                  </a:lnTo>
                  <a:lnTo>
                    <a:pt x="288643" y="2110638"/>
                  </a:lnTo>
                  <a:lnTo>
                    <a:pt x="317739" y="2145277"/>
                  </a:lnTo>
                  <a:lnTo>
                    <a:pt x="348006" y="2178870"/>
                  </a:lnTo>
                  <a:lnTo>
                    <a:pt x="379413" y="2211385"/>
                  </a:lnTo>
                  <a:lnTo>
                    <a:pt x="411929" y="2242792"/>
                  </a:lnTo>
                  <a:lnTo>
                    <a:pt x="445522" y="2273060"/>
                  </a:lnTo>
                  <a:lnTo>
                    <a:pt x="480161" y="2302155"/>
                  </a:lnTo>
                  <a:lnTo>
                    <a:pt x="515814" y="2330049"/>
                  </a:lnTo>
                  <a:lnTo>
                    <a:pt x="552451" y="2356708"/>
                  </a:lnTo>
                  <a:lnTo>
                    <a:pt x="590040" y="2382102"/>
                  </a:lnTo>
                  <a:lnTo>
                    <a:pt x="628550" y="2406200"/>
                  </a:lnTo>
                  <a:lnTo>
                    <a:pt x="667949" y="2428970"/>
                  </a:lnTo>
                  <a:lnTo>
                    <a:pt x="708207" y="2450381"/>
                  </a:lnTo>
                  <a:lnTo>
                    <a:pt x="749291" y="2470402"/>
                  </a:lnTo>
                  <a:lnTo>
                    <a:pt x="791171" y="2489000"/>
                  </a:lnTo>
                  <a:lnTo>
                    <a:pt x="833815" y="2506146"/>
                  </a:lnTo>
                  <a:lnTo>
                    <a:pt x="877192" y="2521808"/>
                  </a:lnTo>
                  <a:lnTo>
                    <a:pt x="921271" y="2535953"/>
                  </a:lnTo>
                  <a:lnTo>
                    <a:pt x="966019" y="2548552"/>
                  </a:lnTo>
                  <a:lnTo>
                    <a:pt x="1011407" y="2559573"/>
                  </a:lnTo>
                  <a:lnTo>
                    <a:pt x="1057403" y="2568984"/>
                  </a:lnTo>
                  <a:lnTo>
                    <a:pt x="1103975" y="2576754"/>
                  </a:lnTo>
                  <a:lnTo>
                    <a:pt x="1151092" y="2582852"/>
                  </a:lnTo>
                  <a:lnTo>
                    <a:pt x="1198722" y="2587246"/>
                  </a:lnTo>
                  <a:lnTo>
                    <a:pt x="1246835" y="2589906"/>
                  </a:lnTo>
                  <a:lnTo>
                    <a:pt x="1295400" y="2590800"/>
                  </a:lnTo>
                  <a:lnTo>
                    <a:pt x="1343964" y="2589906"/>
                  </a:lnTo>
                  <a:lnTo>
                    <a:pt x="1392077" y="2587246"/>
                  </a:lnTo>
                  <a:lnTo>
                    <a:pt x="1439707" y="2582852"/>
                  </a:lnTo>
                  <a:lnTo>
                    <a:pt x="1486824" y="2576754"/>
                  </a:lnTo>
                  <a:lnTo>
                    <a:pt x="1533396" y="2568984"/>
                  </a:lnTo>
                  <a:lnTo>
                    <a:pt x="1579391" y="2559573"/>
                  </a:lnTo>
                  <a:lnTo>
                    <a:pt x="1624779" y="2548552"/>
                  </a:lnTo>
                  <a:lnTo>
                    <a:pt x="1669528" y="2535953"/>
                  </a:lnTo>
                  <a:lnTo>
                    <a:pt x="1713606" y="2521808"/>
                  </a:lnTo>
                  <a:lnTo>
                    <a:pt x="1756983" y="2506146"/>
                  </a:lnTo>
                  <a:lnTo>
                    <a:pt x="1799627" y="2489000"/>
                  </a:lnTo>
                  <a:lnTo>
                    <a:pt x="1841507" y="2470402"/>
                  </a:lnTo>
                  <a:lnTo>
                    <a:pt x="1882591" y="2450381"/>
                  </a:lnTo>
                  <a:lnTo>
                    <a:pt x="1922849" y="2428970"/>
                  </a:lnTo>
                  <a:lnTo>
                    <a:pt x="1962248" y="2406200"/>
                  </a:lnTo>
                  <a:lnTo>
                    <a:pt x="2000758" y="2382102"/>
                  </a:lnTo>
                  <a:lnTo>
                    <a:pt x="2038347" y="2356708"/>
                  </a:lnTo>
                  <a:lnTo>
                    <a:pt x="2074984" y="2330049"/>
                  </a:lnTo>
                  <a:lnTo>
                    <a:pt x="2110638" y="2302155"/>
                  </a:lnTo>
                  <a:lnTo>
                    <a:pt x="2145277" y="2273060"/>
                  </a:lnTo>
                  <a:lnTo>
                    <a:pt x="2178870" y="2242792"/>
                  </a:lnTo>
                  <a:lnTo>
                    <a:pt x="2211385" y="2211385"/>
                  </a:lnTo>
                  <a:lnTo>
                    <a:pt x="2242792" y="2178870"/>
                  </a:lnTo>
                  <a:lnTo>
                    <a:pt x="2273060" y="2145277"/>
                  </a:lnTo>
                  <a:lnTo>
                    <a:pt x="2302155" y="2110638"/>
                  </a:lnTo>
                  <a:lnTo>
                    <a:pt x="2330049" y="2074984"/>
                  </a:lnTo>
                  <a:lnTo>
                    <a:pt x="2356708" y="2038347"/>
                  </a:lnTo>
                  <a:lnTo>
                    <a:pt x="2382102" y="2000758"/>
                  </a:lnTo>
                  <a:lnTo>
                    <a:pt x="2406200" y="1962248"/>
                  </a:lnTo>
                  <a:lnTo>
                    <a:pt x="2428970" y="1922849"/>
                  </a:lnTo>
                  <a:lnTo>
                    <a:pt x="2450381" y="1882591"/>
                  </a:lnTo>
                  <a:lnTo>
                    <a:pt x="2470402" y="1841507"/>
                  </a:lnTo>
                  <a:lnTo>
                    <a:pt x="2489000" y="1799627"/>
                  </a:lnTo>
                  <a:lnTo>
                    <a:pt x="2506146" y="1756983"/>
                  </a:lnTo>
                  <a:lnTo>
                    <a:pt x="2521808" y="1713606"/>
                  </a:lnTo>
                  <a:lnTo>
                    <a:pt x="2535953" y="1669528"/>
                  </a:lnTo>
                  <a:lnTo>
                    <a:pt x="2548552" y="1624779"/>
                  </a:lnTo>
                  <a:lnTo>
                    <a:pt x="2559573" y="1579391"/>
                  </a:lnTo>
                  <a:lnTo>
                    <a:pt x="2568984" y="1533396"/>
                  </a:lnTo>
                  <a:lnTo>
                    <a:pt x="2576754" y="1486824"/>
                  </a:lnTo>
                  <a:lnTo>
                    <a:pt x="2582852" y="1439707"/>
                  </a:lnTo>
                  <a:lnTo>
                    <a:pt x="2587246" y="1392077"/>
                  </a:lnTo>
                  <a:lnTo>
                    <a:pt x="2589906" y="1343964"/>
                  </a:lnTo>
                  <a:lnTo>
                    <a:pt x="2590800" y="1295400"/>
                  </a:lnTo>
                  <a:lnTo>
                    <a:pt x="2589906" y="1246835"/>
                  </a:lnTo>
                  <a:lnTo>
                    <a:pt x="2587246" y="1198722"/>
                  </a:lnTo>
                  <a:lnTo>
                    <a:pt x="2582852" y="1151092"/>
                  </a:lnTo>
                  <a:lnTo>
                    <a:pt x="2576754" y="1103975"/>
                  </a:lnTo>
                  <a:lnTo>
                    <a:pt x="2568984" y="1057403"/>
                  </a:lnTo>
                  <a:lnTo>
                    <a:pt x="2559573" y="1011407"/>
                  </a:lnTo>
                  <a:lnTo>
                    <a:pt x="2548552" y="966019"/>
                  </a:lnTo>
                  <a:lnTo>
                    <a:pt x="2535953" y="921271"/>
                  </a:lnTo>
                  <a:lnTo>
                    <a:pt x="2521808" y="877192"/>
                  </a:lnTo>
                  <a:lnTo>
                    <a:pt x="2506146" y="833815"/>
                  </a:lnTo>
                  <a:lnTo>
                    <a:pt x="2489000" y="791171"/>
                  </a:lnTo>
                  <a:lnTo>
                    <a:pt x="2470402" y="749291"/>
                  </a:lnTo>
                  <a:lnTo>
                    <a:pt x="2450381" y="708207"/>
                  </a:lnTo>
                  <a:lnTo>
                    <a:pt x="2428970" y="667949"/>
                  </a:lnTo>
                  <a:lnTo>
                    <a:pt x="2406200" y="628550"/>
                  </a:lnTo>
                  <a:lnTo>
                    <a:pt x="2382102" y="590040"/>
                  </a:lnTo>
                  <a:lnTo>
                    <a:pt x="2356708" y="552451"/>
                  </a:lnTo>
                  <a:lnTo>
                    <a:pt x="2330049" y="515814"/>
                  </a:lnTo>
                  <a:lnTo>
                    <a:pt x="2302155" y="480161"/>
                  </a:lnTo>
                  <a:lnTo>
                    <a:pt x="2273060" y="445522"/>
                  </a:lnTo>
                  <a:lnTo>
                    <a:pt x="2242792" y="411929"/>
                  </a:lnTo>
                  <a:lnTo>
                    <a:pt x="2211385" y="379413"/>
                  </a:lnTo>
                  <a:lnTo>
                    <a:pt x="2178870" y="348006"/>
                  </a:lnTo>
                  <a:lnTo>
                    <a:pt x="2145277" y="317739"/>
                  </a:lnTo>
                  <a:lnTo>
                    <a:pt x="2110638" y="288643"/>
                  </a:lnTo>
                  <a:lnTo>
                    <a:pt x="2074984" y="260750"/>
                  </a:lnTo>
                  <a:lnTo>
                    <a:pt x="2038347" y="234091"/>
                  </a:lnTo>
                  <a:lnTo>
                    <a:pt x="2000758" y="208696"/>
                  </a:lnTo>
                  <a:lnTo>
                    <a:pt x="1962248" y="184598"/>
                  </a:lnTo>
                  <a:lnTo>
                    <a:pt x="1922849" y="161829"/>
                  </a:lnTo>
                  <a:lnTo>
                    <a:pt x="1882591" y="140418"/>
                  </a:lnTo>
                  <a:lnTo>
                    <a:pt x="1841507" y="120397"/>
                  </a:lnTo>
                  <a:lnTo>
                    <a:pt x="1799627" y="101798"/>
                  </a:lnTo>
                  <a:lnTo>
                    <a:pt x="1756983" y="84653"/>
                  </a:lnTo>
                  <a:lnTo>
                    <a:pt x="1713606" y="68991"/>
                  </a:lnTo>
                  <a:lnTo>
                    <a:pt x="1669528" y="54845"/>
                  </a:lnTo>
                  <a:lnTo>
                    <a:pt x="1624779" y="42247"/>
                  </a:lnTo>
                  <a:lnTo>
                    <a:pt x="1579391" y="31226"/>
                  </a:lnTo>
                  <a:lnTo>
                    <a:pt x="1533396" y="21815"/>
                  </a:lnTo>
                  <a:lnTo>
                    <a:pt x="1486824" y="14045"/>
                  </a:lnTo>
                  <a:lnTo>
                    <a:pt x="1439707" y="7947"/>
                  </a:lnTo>
                  <a:lnTo>
                    <a:pt x="1392077" y="3553"/>
                  </a:lnTo>
                  <a:lnTo>
                    <a:pt x="1343964" y="893"/>
                  </a:lnTo>
                  <a:lnTo>
                    <a:pt x="1295400" y="0"/>
                  </a:lnTo>
                  <a:close/>
                </a:path>
              </a:pathLst>
            </a:custGeom>
            <a:solidFill>
              <a:srgbClr val="1729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6400800" y="2057400"/>
              <a:ext cx="2590800" cy="2590800"/>
            </a:xfrm>
            <a:custGeom>
              <a:avLst/>
              <a:gdLst/>
              <a:ahLst/>
              <a:cxnLst/>
              <a:rect l="l" t="t" r="r" b="b"/>
              <a:pathLst>
                <a:path w="2590800" h="2590800">
                  <a:moveTo>
                    <a:pt x="0" y="1295400"/>
                  </a:moveTo>
                  <a:lnTo>
                    <a:pt x="893" y="1246835"/>
                  </a:lnTo>
                  <a:lnTo>
                    <a:pt x="3553" y="1198722"/>
                  </a:lnTo>
                  <a:lnTo>
                    <a:pt x="7947" y="1151092"/>
                  </a:lnTo>
                  <a:lnTo>
                    <a:pt x="14045" y="1103975"/>
                  </a:lnTo>
                  <a:lnTo>
                    <a:pt x="21815" y="1057403"/>
                  </a:lnTo>
                  <a:lnTo>
                    <a:pt x="31226" y="1011407"/>
                  </a:lnTo>
                  <a:lnTo>
                    <a:pt x="42247" y="966020"/>
                  </a:lnTo>
                  <a:lnTo>
                    <a:pt x="54845" y="921271"/>
                  </a:lnTo>
                  <a:lnTo>
                    <a:pt x="68991" y="877192"/>
                  </a:lnTo>
                  <a:lnTo>
                    <a:pt x="84653" y="833815"/>
                  </a:lnTo>
                  <a:lnTo>
                    <a:pt x="101798" y="791171"/>
                  </a:lnTo>
                  <a:lnTo>
                    <a:pt x="120397" y="749292"/>
                  </a:lnTo>
                  <a:lnTo>
                    <a:pt x="140418" y="708207"/>
                  </a:lnTo>
                  <a:lnTo>
                    <a:pt x="161829" y="667950"/>
                  </a:lnTo>
                  <a:lnTo>
                    <a:pt x="184599" y="628550"/>
                  </a:lnTo>
                  <a:lnTo>
                    <a:pt x="208696" y="590041"/>
                  </a:lnTo>
                  <a:lnTo>
                    <a:pt x="234091" y="552452"/>
                  </a:lnTo>
                  <a:lnTo>
                    <a:pt x="260750" y="515815"/>
                  </a:lnTo>
                  <a:lnTo>
                    <a:pt x="288643" y="480161"/>
                  </a:lnTo>
                  <a:lnTo>
                    <a:pt x="317739" y="445522"/>
                  </a:lnTo>
                  <a:lnTo>
                    <a:pt x="348006" y="411929"/>
                  </a:lnTo>
                  <a:lnTo>
                    <a:pt x="379413" y="379413"/>
                  </a:lnTo>
                  <a:lnTo>
                    <a:pt x="411929" y="348006"/>
                  </a:lnTo>
                  <a:lnTo>
                    <a:pt x="445522" y="317739"/>
                  </a:lnTo>
                  <a:lnTo>
                    <a:pt x="480161" y="288643"/>
                  </a:lnTo>
                  <a:lnTo>
                    <a:pt x="515815" y="260750"/>
                  </a:lnTo>
                  <a:lnTo>
                    <a:pt x="552452" y="234091"/>
                  </a:lnTo>
                  <a:lnTo>
                    <a:pt x="590041" y="208696"/>
                  </a:lnTo>
                  <a:lnTo>
                    <a:pt x="628550" y="184599"/>
                  </a:lnTo>
                  <a:lnTo>
                    <a:pt x="667950" y="161829"/>
                  </a:lnTo>
                  <a:lnTo>
                    <a:pt x="708207" y="140418"/>
                  </a:lnTo>
                  <a:lnTo>
                    <a:pt x="749292" y="120397"/>
                  </a:lnTo>
                  <a:lnTo>
                    <a:pt x="791171" y="101798"/>
                  </a:lnTo>
                  <a:lnTo>
                    <a:pt x="833815" y="84653"/>
                  </a:lnTo>
                  <a:lnTo>
                    <a:pt x="877192" y="68991"/>
                  </a:lnTo>
                  <a:lnTo>
                    <a:pt x="921271" y="54845"/>
                  </a:lnTo>
                  <a:lnTo>
                    <a:pt x="966020" y="42247"/>
                  </a:lnTo>
                  <a:lnTo>
                    <a:pt x="1011407" y="31226"/>
                  </a:lnTo>
                  <a:lnTo>
                    <a:pt x="1057403" y="21815"/>
                  </a:lnTo>
                  <a:lnTo>
                    <a:pt x="1103975" y="14045"/>
                  </a:lnTo>
                  <a:lnTo>
                    <a:pt x="1151092" y="7947"/>
                  </a:lnTo>
                  <a:lnTo>
                    <a:pt x="1198722" y="3553"/>
                  </a:lnTo>
                  <a:lnTo>
                    <a:pt x="1246835" y="893"/>
                  </a:lnTo>
                  <a:lnTo>
                    <a:pt x="1295400" y="0"/>
                  </a:lnTo>
                  <a:lnTo>
                    <a:pt x="1343964" y="893"/>
                  </a:lnTo>
                  <a:lnTo>
                    <a:pt x="1392077" y="3553"/>
                  </a:lnTo>
                  <a:lnTo>
                    <a:pt x="1439707" y="7947"/>
                  </a:lnTo>
                  <a:lnTo>
                    <a:pt x="1486824" y="14045"/>
                  </a:lnTo>
                  <a:lnTo>
                    <a:pt x="1533396" y="21815"/>
                  </a:lnTo>
                  <a:lnTo>
                    <a:pt x="1579392" y="31226"/>
                  </a:lnTo>
                  <a:lnTo>
                    <a:pt x="1624779" y="42247"/>
                  </a:lnTo>
                  <a:lnTo>
                    <a:pt x="1669528" y="54845"/>
                  </a:lnTo>
                  <a:lnTo>
                    <a:pt x="1713607" y="68991"/>
                  </a:lnTo>
                  <a:lnTo>
                    <a:pt x="1756984" y="84653"/>
                  </a:lnTo>
                  <a:lnTo>
                    <a:pt x="1799628" y="101798"/>
                  </a:lnTo>
                  <a:lnTo>
                    <a:pt x="1841508" y="120397"/>
                  </a:lnTo>
                  <a:lnTo>
                    <a:pt x="1882592" y="140418"/>
                  </a:lnTo>
                  <a:lnTo>
                    <a:pt x="1922849" y="161829"/>
                  </a:lnTo>
                  <a:lnTo>
                    <a:pt x="1962249" y="184599"/>
                  </a:lnTo>
                  <a:lnTo>
                    <a:pt x="2000759" y="208696"/>
                  </a:lnTo>
                  <a:lnTo>
                    <a:pt x="2038348" y="234091"/>
                  </a:lnTo>
                  <a:lnTo>
                    <a:pt x="2074985" y="260750"/>
                  </a:lnTo>
                  <a:lnTo>
                    <a:pt x="2110638" y="288643"/>
                  </a:lnTo>
                  <a:lnTo>
                    <a:pt x="2145277" y="317739"/>
                  </a:lnTo>
                  <a:lnTo>
                    <a:pt x="2178870" y="348006"/>
                  </a:lnTo>
                  <a:lnTo>
                    <a:pt x="2211386" y="379413"/>
                  </a:lnTo>
                  <a:lnTo>
                    <a:pt x="2242793" y="411929"/>
                  </a:lnTo>
                  <a:lnTo>
                    <a:pt x="2273060" y="445522"/>
                  </a:lnTo>
                  <a:lnTo>
                    <a:pt x="2302156" y="480161"/>
                  </a:lnTo>
                  <a:lnTo>
                    <a:pt x="2330049" y="515815"/>
                  </a:lnTo>
                  <a:lnTo>
                    <a:pt x="2356708" y="552452"/>
                  </a:lnTo>
                  <a:lnTo>
                    <a:pt x="2382103" y="590041"/>
                  </a:lnTo>
                  <a:lnTo>
                    <a:pt x="2406200" y="628550"/>
                  </a:lnTo>
                  <a:lnTo>
                    <a:pt x="2428970" y="667950"/>
                  </a:lnTo>
                  <a:lnTo>
                    <a:pt x="2450381" y="708207"/>
                  </a:lnTo>
                  <a:lnTo>
                    <a:pt x="2470402" y="749292"/>
                  </a:lnTo>
                  <a:lnTo>
                    <a:pt x="2489001" y="791171"/>
                  </a:lnTo>
                  <a:lnTo>
                    <a:pt x="2506146" y="833815"/>
                  </a:lnTo>
                  <a:lnTo>
                    <a:pt x="2521808" y="877192"/>
                  </a:lnTo>
                  <a:lnTo>
                    <a:pt x="2535954" y="921271"/>
                  </a:lnTo>
                  <a:lnTo>
                    <a:pt x="2548552" y="966020"/>
                  </a:lnTo>
                  <a:lnTo>
                    <a:pt x="2559573" y="1011407"/>
                  </a:lnTo>
                  <a:lnTo>
                    <a:pt x="2568984" y="1057403"/>
                  </a:lnTo>
                  <a:lnTo>
                    <a:pt x="2576754" y="1103975"/>
                  </a:lnTo>
                  <a:lnTo>
                    <a:pt x="2582852" y="1151092"/>
                  </a:lnTo>
                  <a:lnTo>
                    <a:pt x="2587246" y="1198722"/>
                  </a:lnTo>
                  <a:lnTo>
                    <a:pt x="2589906" y="1246835"/>
                  </a:lnTo>
                  <a:lnTo>
                    <a:pt x="2590800" y="1295400"/>
                  </a:lnTo>
                  <a:lnTo>
                    <a:pt x="2589906" y="1343964"/>
                  </a:lnTo>
                  <a:lnTo>
                    <a:pt x="2587246" y="1392077"/>
                  </a:lnTo>
                  <a:lnTo>
                    <a:pt x="2582852" y="1439707"/>
                  </a:lnTo>
                  <a:lnTo>
                    <a:pt x="2576754" y="1486824"/>
                  </a:lnTo>
                  <a:lnTo>
                    <a:pt x="2568984" y="1533396"/>
                  </a:lnTo>
                  <a:lnTo>
                    <a:pt x="2559573" y="1579392"/>
                  </a:lnTo>
                  <a:lnTo>
                    <a:pt x="2548552" y="1624779"/>
                  </a:lnTo>
                  <a:lnTo>
                    <a:pt x="2535954" y="1669528"/>
                  </a:lnTo>
                  <a:lnTo>
                    <a:pt x="2521808" y="1713607"/>
                  </a:lnTo>
                  <a:lnTo>
                    <a:pt x="2506146" y="1756984"/>
                  </a:lnTo>
                  <a:lnTo>
                    <a:pt x="2489001" y="1799628"/>
                  </a:lnTo>
                  <a:lnTo>
                    <a:pt x="2470402" y="1841508"/>
                  </a:lnTo>
                  <a:lnTo>
                    <a:pt x="2450381" y="1882592"/>
                  </a:lnTo>
                  <a:lnTo>
                    <a:pt x="2428970" y="1922849"/>
                  </a:lnTo>
                  <a:lnTo>
                    <a:pt x="2406200" y="1962249"/>
                  </a:lnTo>
                  <a:lnTo>
                    <a:pt x="2382103" y="2000759"/>
                  </a:lnTo>
                  <a:lnTo>
                    <a:pt x="2356708" y="2038348"/>
                  </a:lnTo>
                  <a:lnTo>
                    <a:pt x="2330049" y="2074985"/>
                  </a:lnTo>
                  <a:lnTo>
                    <a:pt x="2302156" y="2110638"/>
                  </a:lnTo>
                  <a:lnTo>
                    <a:pt x="2273060" y="2145277"/>
                  </a:lnTo>
                  <a:lnTo>
                    <a:pt x="2242793" y="2178870"/>
                  </a:lnTo>
                  <a:lnTo>
                    <a:pt x="2211386" y="2211386"/>
                  </a:lnTo>
                  <a:lnTo>
                    <a:pt x="2178870" y="2242793"/>
                  </a:lnTo>
                  <a:lnTo>
                    <a:pt x="2145277" y="2273060"/>
                  </a:lnTo>
                  <a:lnTo>
                    <a:pt x="2110638" y="2302156"/>
                  </a:lnTo>
                  <a:lnTo>
                    <a:pt x="2074985" y="2330049"/>
                  </a:lnTo>
                  <a:lnTo>
                    <a:pt x="2038348" y="2356708"/>
                  </a:lnTo>
                  <a:lnTo>
                    <a:pt x="2000759" y="2382103"/>
                  </a:lnTo>
                  <a:lnTo>
                    <a:pt x="1962249" y="2406200"/>
                  </a:lnTo>
                  <a:lnTo>
                    <a:pt x="1922849" y="2428970"/>
                  </a:lnTo>
                  <a:lnTo>
                    <a:pt x="1882592" y="2450381"/>
                  </a:lnTo>
                  <a:lnTo>
                    <a:pt x="1841508" y="2470402"/>
                  </a:lnTo>
                  <a:lnTo>
                    <a:pt x="1799628" y="2489001"/>
                  </a:lnTo>
                  <a:lnTo>
                    <a:pt x="1756984" y="2506146"/>
                  </a:lnTo>
                  <a:lnTo>
                    <a:pt x="1713607" y="2521808"/>
                  </a:lnTo>
                  <a:lnTo>
                    <a:pt x="1669528" y="2535954"/>
                  </a:lnTo>
                  <a:lnTo>
                    <a:pt x="1624779" y="2548552"/>
                  </a:lnTo>
                  <a:lnTo>
                    <a:pt x="1579392" y="2559573"/>
                  </a:lnTo>
                  <a:lnTo>
                    <a:pt x="1533396" y="2568984"/>
                  </a:lnTo>
                  <a:lnTo>
                    <a:pt x="1486824" y="2576754"/>
                  </a:lnTo>
                  <a:lnTo>
                    <a:pt x="1439707" y="2582852"/>
                  </a:lnTo>
                  <a:lnTo>
                    <a:pt x="1392077" y="2587246"/>
                  </a:lnTo>
                  <a:lnTo>
                    <a:pt x="1343964" y="2589906"/>
                  </a:lnTo>
                  <a:lnTo>
                    <a:pt x="1295400" y="2590800"/>
                  </a:lnTo>
                  <a:lnTo>
                    <a:pt x="1246835" y="2589906"/>
                  </a:lnTo>
                  <a:lnTo>
                    <a:pt x="1198722" y="2587246"/>
                  </a:lnTo>
                  <a:lnTo>
                    <a:pt x="1151092" y="2582852"/>
                  </a:lnTo>
                  <a:lnTo>
                    <a:pt x="1103975" y="2576754"/>
                  </a:lnTo>
                  <a:lnTo>
                    <a:pt x="1057403" y="2568984"/>
                  </a:lnTo>
                  <a:lnTo>
                    <a:pt x="1011407" y="2559573"/>
                  </a:lnTo>
                  <a:lnTo>
                    <a:pt x="966020" y="2548552"/>
                  </a:lnTo>
                  <a:lnTo>
                    <a:pt x="921271" y="2535954"/>
                  </a:lnTo>
                  <a:lnTo>
                    <a:pt x="877192" y="2521808"/>
                  </a:lnTo>
                  <a:lnTo>
                    <a:pt x="833815" y="2506146"/>
                  </a:lnTo>
                  <a:lnTo>
                    <a:pt x="791171" y="2489001"/>
                  </a:lnTo>
                  <a:lnTo>
                    <a:pt x="749292" y="2470402"/>
                  </a:lnTo>
                  <a:lnTo>
                    <a:pt x="708207" y="2450381"/>
                  </a:lnTo>
                  <a:lnTo>
                    <a:pt x="667950" y="2428970"/>
                  </a:lnTo>
                  <a:lnTo>
                    <a:pt x="628550" y="2406200"/>
                  </a:lnTo>
                  <a:lnTo>
                    <a:pt x="590041" y="2382103"/>
                  </a:lnTo>
                  <a:lnTo>
                    <a:pt x="552452" y="2356708"/>
                  </a:lnTo>
                  <a:lnTo>
                    <a:pt x="515815" y="2330049"/>
                  </a:lnTo>
                  <a:lnTo>
                    <a:pt x="480161" y="2302156"/>
                  </a:lnTo>
                  <a:lnTo>
                    <a:pt x="445522" y="2273060"/>
                  </a:lnTo>
                  <a:lnTo>
                    <a:pt x="411929" y="2242793"/>
                  </a:lnTo>
                  <a:lnTo>
                    <a:pt x="379413" y="2211386"/>
                  </a:lnTo>
                  <a:lnTo>
                    <a:pt x="348006" y="2178870"/>
                  </a:lnTo>
                  <a:lnTo>
                    <a:pt x="317739" y="2145277"/>
                  </a:lnTo>
                  <a:lnTo>
                    <a:pt x="288643" y="2110638"/>
                  </a:lnTo>
                  <a:lnTo>
                    <a:pt x="260750" y="2074985"/>
                  </a:lnTo>
                  <a:lnTo>
                    <a:pt x="234091" y="2038348"/>
                  </a:lnTo>
                  <a:lnTo>
                    <a:pt x="208696" y="2000759"/>
                  </a:lnTo>
                  <a:lnTo>
                    <a:pt x="184599" y="1962249"/>
                  </a:lnTo>
                  <a:lnTo>
                    <a:pt x="161829" y="1922849"/>
                  </a:lnTo>
                  <a:lnTo>
                    <a:pt x="140418" y="1882592"/>
                  </a:lnTo>
                  <a:lnTo>
                    <a:pt x="120397" y="1841508"/>
                  </a:lnTo>
                  <a:lnTo>
                    <a:pt x="101798" y="1799628"/>
                  </a:lnTo>
                  <a:lnTo>
                    <a:pt x="84653" y="1756984"/>
                  </a:lnTo>
                  <a:lnTo>
                    <a:pt x="68991" y="1713607"/>
                  </a:lnTo>
                  <a:lnTo>
                    <a:pt x="54845" y="1669528"/>
                  </a:lnTo>
                  <a:lnTo>
                    <a:pt x="42247" y="1624779"/>
                  </a:lnTo>
                  <a:lnTo>
                    <a:pt x="31226" y="1579392"/>
                  </a:lnTo>
                  <a:lnTo>
                    <a:pt x="21815" y="1533396"/>
                  </a:lnTo>
                  <a:lnTo>
                    <a:pt x="14045" y="1486824"/>
                  </a:lnTo>
                  <a:lnTo>
                    <a:pt x="7947" y="1439707"/>
                  </a:lnTo>
                  <a:lnTo>
                    <a:pt x="3553" y="1392077"/>
                  </a:lnTo>
                  <a:lnTo>
                    <a:pt x="893" y="1343964"/>
                  </a:lnTo>
                  <a:lnTo>
                    <a:pt x="0" y="1295400"/>
                  </a:lnTo>
                  <a:close/>
                </a:path>
              </a:pathLst>
            </a:custGeom>
            <a:ln w="635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 txBox="1"/>
            <p:nvPr/>
          </p:nvSpPr>
          <p:spPr>
            <a:xfrm>
              <a:off x="6902513" y="2918460"/>
              <a:ext cx="1588135" cy="793359"/>
            </a:xfrm>
            <a:prstGeom prst="rect">
              <a:avLst/>
            </a:prstGeom>
          </p:spPr>
          <p:txBody>
            <a:bodyPr vert="horz" wrap="square" lIns="0" tIns="3175" rIns="0" bIns="0" rtlCol="0">
              <a:spAutoFit/>
            </a:bodyPr>
            <a:lstStyle/>
            <a:p>
              <a:pPr marL="12700" marR="5080" indent="100965">
                <a:lnSpc>
                  <a:spcPct val="102299"/>
                </a:lnSpc>
                <a:spcBef>
                  <a:spcPts val="25"/>
                </a:spcBef>
              </a:pPr>
              <a:r>
                <a:rPr sz="2600" b="1" spc="-220" dirty="0">
                  <a:solidFill>
                    <a:schemeClr val="bg1"/>
                  </a:solidFill>
                  <a:latin typeface="Helvetica"/>
                  <a:cs typeface="Helvetica"/>
                </a:rPr>
                <a:t>Existencia  </a:t>
              </a:r>
              <a:r>
                <a:rPr sz="2600" b="1" spc="-175" dirty="0">
                  <a:solidFill>
                    <a:schemeClr val="bg1"/>
                  </a:solidFill>
                  <a:latin typeface="Helvetica"/>
                  <a:cs typeface="Helvetica"/>
                </a:rPr>
                <a:t>p</a:t>
              </a:r>
              <a:r>
                <a:rPr sz="2600" b="1" spc="-140" dirty="0">
                  <a:solidFill>
                    <a:schemeClr val="bg1"/>
                  </a:solidFill>
                  <a:latin typeface="Helvetica"/>
                  <a:cs typeface="Helvetica"/>
                </a:rPr>
                <a:t>r</a:t>
              </a:r>
              <a:r>
                <a:rPr sz="2600" b="1" spc="-195" dirty="0">
                  <a:solidFill>
                    <a:schemeClr val="bg1"/>
                  </a:solidFill>
                  <a:latin typeface="Helvetica"/>
                  <a:cs typeface="Helvetica"/>
                </a:rPr>
                <a:t>o</a:t>
              </a:r>
              <a:r>
                <a:rPr sz="2600" b="1" spc="-90" dirty="0">
                  <a:solidFill>
                    <a:schemeClr val="bg1"/>
                  </a:solidFill>
                  <a:latin typeface="Helvetica"/>
                  <a:cs typeface="Helvetica"/>
                </a:rPr>
                <a:t>l</a:t>
              </a:r>
              <a:r>
                <a:rPr sz="2600" b="1" spc="-195" dirty="0">
                  <a:solidFill>
                    <a:schemeClr val="bg1"/>
                  </a:solidFill>
                  <a:latin typeface="Helvetica"/>
                  <a:cs typeface="Helvetica"/>
                </a:rPr>
                <a:t>o</a:t>
              </a:r>
              <a:r>
                <a:rPr sz="2600" b="1" spc="-275" dirty="0">
                  <a:solidFill>
                    <a:schemeClr val="bg1"/>
                  </a:solidFill>
                  <a:latin typeface="Helvetica"/>
                  <a:cs typeface="Helvetica"/>
                </a:rPr>
                <a:t>n</a:t>
              </a:r>
              <a:r>
                <a:rPr sz="2600" b="1" spc="-315" dirty="0">
                  <a:solidFill>
                    <a:schemeClr val="bg1"/>
                  </a:solidFill>
                  <a:latin typeface="Helvetica"/>
                  <a:cs typeface="Helvetica"/>
                </a:rPr>
                <a:t>g</a:t>
              </a:r>
              <a:r>
                <a:rPr sz="2600" b="1" spc="-175" dirty="0">
                  <a:solidFill>
                    <a:schemeClr val="bg1"/>
                  </a:solidFill>
                  <a:latin typeface="Helvetica"/>
                  <a:cs typeface="Helvetica"/>
                </a:rPr>
                <a:t>ada</a:t>
              </a:r>
              <a:endParaRPr sz="2600">
                <a:solidFill>
                  <a:schemeClr val="bg1"/>
                </a:solidFill>
                <a:latin typeface="Helvetica"/>
                <a:cs typeface="Helvetica"/>
              </a:endParaRPr>
            </a:p>
          </p:txBody>
        </p:sp>
      </p:grpSp>
      <p:sp>
        <p:nvSpPr>
          <p:cNvPr id="21" name="object 2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29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401828"/>
            <a:ext cx="281686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Objeti</a:t>
            </a:r>
            <a:r>
              <a:rPr dirty="0"/>
              <a:t>v</a:t>
            </a:r>
            <a:r>
              <a:rPr spc="-5" dirty="0"/>
              <a:t>os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163828"/>
            <a:ext cx="7322820" cy="43294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7620" indent="-342900">
              <a:lnSpc>
                <a:spcPct val="100000"/>
              </a:lnSpc>
              <a:spcBef>
                <a:spcPts val="10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Identificar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los riesgos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comunes  </a:t>
            </a: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relacionados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con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un pequeño</a:t>
            </a:r>
            <a:r>
              <a:rPr sz="3000" b="1" spc="3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negocio</a:t>
            </a:r>
            <a:endParaRPr sz="3000">
              <a:latin typeface="Helvetica Neue"/>
              <a:cs typeface="Helvetica Neue"/>
            </a:endParaRPr>
          </a:p>
          <a:p>
            <a:pPr marL="355600" marR="5080" indent="-342900">
              <a:lnSpc>
                <a:spcPct val="100000"/>
              </a:lnSpc>
              <a:spcBef>
                <a:spcPts val="259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Identificar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los </a:t>
            </a: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factores </a:t>
            </a:r>
            <a:r>
              <a:rPr sz="3000" b="1" spc="5" dirty="0">
                <a:solidFill>
                  <a:srgbClr val="132F5A"/>
                </a:solidFill>
                <a:latin typeface="Helvetica Neue"/>
                <a:cs typeface="Helvetica Neue"/>
              </a:rPr>
              <a:t>externos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e  internos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que afectan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los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riesgos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un  pequeño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negocio</a:t>
            </a:r>
            <a:endParaRPr sz="3000">
              <a:latin typeface="Helvetica Neue"/>
              <a:cs typeface="Helvetica Neue"/>
            </a:endParaRPr>
          </a:p>
          <a:p>
            <a:pPr marL="355600" marR="240029" indent="-342900">
              <a:lnSpc>
                <a:spcPct val="100000"/>
              </a:lnSpc>
              <a:spcBef>
                <a:spcPts val="249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Identificar situaciones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que pueden  </a:t>
            </a: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presentar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un riesgo para un pequeño 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negocio</a:t>
            </a:r>
            <a:endParaRPr sz="3000">
              <a:latin typeface="Helvetica Neue"/>
              <a:cs typeface="Helvetica Neu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3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6093" y="2527299"/>
            <a:ext cx="8153400" cy="1244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42720" marR="5080" indent="-1430655">
              <a:lnSpc>
                <a:spcPct val="100000"/>
              </a:lnSpc>
              <a:spcBef>
                <a:spcPts val="100"/>
              </a:spcBef>
            </a:pPr>
            <a:r>
              <a:rPr sz="4000" dirty="0"/>
              <a:t>Administración e implementación  del </a:t>
            </a:r>
            <a:r>
              <a:rPr sz="4000" spc="-10" dirty="0"/>
              <a:t>control </a:t>
            </a:r>
            <a:r>
              <a:rPr sz="4000" dirty="0"/>
              <a:t>de riesgos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30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325628"/>
            <a:ext cx="501269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Equipos </a:t>
            </a:r>
            <a:r>
              <a:rPr dirty="0"/>
              <a:t>y</a:t>
            </a:r>
            <a:r>
              <a:rPr spc="-65" dirty="0"/>
              <a:t> </a:t>
            </a:r>
            <a:r>
              <a:rPr spc="-15" dirty="0"/>
              <a:t>proveedores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23535" y="1524000"/>
            <a:ext cx="8014334" cy="4189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1627505" indent="-342900">
              <a:lnSpc>
                <a:spcPct val="100000"/>
              </a:lnSpc>
              <a:spcBef>
                <a:spcPts val="10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Inclúyalos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en el plan de negocios 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inicialmente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escrito</a:t>
            </a:r>
            <a:endParaRPr sz="3000" dirty="0">
              <a:latin typeface="Helvetica Neue"/>
              <a:cs typeface="Helvetica Neue"/>
            </a:endParaRPr>
          </a:p>
          <a:p>
            <a:pPr marL="355600" marR="5080" indent="-342900">
              <a:lnSpc>
                <a:spcPct val="100000"/>
              </a:lnSpc>
              <a:spcBef>
                <a:spcPts val="139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Periódicamente </a:t>
            </a: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revalúe, revise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y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actualice 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el plan de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negocios</a:t>
            </a:r>
            <a:endParaRPr sz="3000" dirty="0">
              <a:latin typeface="Helvetica Neue"/>
              <a:cs typeface="Helvetica Neue"/>
            </a:endParaRPr>
          </a:p>
          <a:p>
            <a:pPr marL="355600" marR="271780" indent="-342900">
              <a:lnSpc>
                <a:spcPct val="100000"/>
              </a:lnSpc>
              <a:spcBef>
                <a:spcPts val="129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Adquisición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 </a:t>
            </a: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seguros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para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los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equipos 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e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implementación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 planes de</a:t>
            </a:r>
            <a:r>
              <a:rPr sz="3000" b="1" spc="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servicio</a:t>
            </a:r>
            <a:endParaRPr sz="3000" dirty="0">
              <a:latin typeface="Helvetica Neue"/>
              <a:cs typeface="Helvetica Neue"/>
            </a:endParaRPr>
          </a:p>
          <a:p>
            <a:pPr marL="355600" marR="1413510" indent="-342900">
              <a:lnSpc>
                <a:spcPct val="100000"/>
              </a:lnSpc>
              <a:spcBef>
                <a:spcPts val="129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Conocimiento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 los </a:t>
            </a: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proveedores:  relaciones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</a:t>
            </a:r>
            <a:r>
              <a:rPr sz="3000" b="1" spc="1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contingencia</a:t>
            </a:r>
            <a:endParaRPr sz="3000" dirty="0">
              <a:latin typeface="Helvetica Neue"/>
              <a:cs typeface="Helvetica Neu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31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325628"/>
            <a:ext cx="691832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Continuidad </a:t>
            </a:r>
            <a:r>
              <a:rPr dirty="0"/>
              <a:t>de </a:t>
            </a:r>
            <a:r>
              <a:rPr spc="-5" dirty="0"/>
              <a:t>las</a:t>
            </a:r>
            <a:r>
              <a:rPr spc="-50" dirty="0"/>
              <a:t> </a:t>
            </a:r>
            <a:r>
              <a:rPr spc="-5" dirty="0"/>
              <a:t>operaciones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956564"/>
            <a:ext cx="8049259" cy="4573270"/>
          </a:xfrm>
          <a:prstGeom prst="rect">
            <a:avLst/>
          </a:prstGeom>
        </p:spPr>
        <p:txBody>
          <a:bodyPr vert="horz" wrap="square" lIns="0" tIns="15557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22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Lugar para continuar </a:t>
            </a:r>
            <a:r>
              <a:rPr sz="2400" b="1" dirty="0">
                <a:solidFill>
                  <a:srgbClr val="132F5A"/>
                </a:solidFill>
                <a:latin typeface="Helvetica Neue"/>
                <a:cs typeface="Helvetica Neue"/>
              </a:rPr>
              <a:t>las </a:t>
            </a: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operaciones del</a:t>
            </a:r>
            <a:r>
              <a:rPr sz="2400" b="1" spc="-1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negocio</a:t>
            </a:r>
            <a:endParaRPr sz="24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13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Establecimiento de </a:t>
            </a:r>
            <a:r>
              <a:rPr sz="2400" b="1" dirty="0">
                <a:solidFill>
                  <a:srgbClr val="132F5A"/>
                </a:solidFill>
                <a:latin typeface="Helvetica Neue"/>
                <a:cs typeface="Helvetica Neue"/>
              </a:rPr>
              <a:t>un </a:t>
            </a: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sistema</a:t>
            </a:r>
            <a:r>
              <a:rPr sz="2400" b="1" spc="-2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manual</a:t>
            </a:r>
            <a:endParaRPr sz="2400">
              <a:latin typeface="Helvetica Neue"/>
              <a:cs typeface="Helvetica Neue"/>
            </a:endParaRPr>
          </a:p>
          <a:p>
            <a:pPr marL="355600" marR="501650" indent="-342900">
              <a:lnSpc>
                <a:spcPts val="2810"/>
              </a:lnSpc>
              <a:spcBef>
                <a:spcPts val="135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Capacitación del personal para que continúen las  operaciones</a:t>
            </a:r>
            <a:endParaRPr sz="2400">
              <a:latin typeface="Helvetica Neue"/>
              <a:cs typeface="Helvetica Neue"/>
            </a:endParaRPr>
          </a:p>
          <a:p>
            <a:pPr marL="355600" marR="5080" indent="-342900">
              <a:lnSpc>
                <a:spcPct val="100800"/>
              </a:lnSpc>
              <a:spcBef>
                <a:spcPts val="112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Sistemas operativos de contingencia; descripción de  </a:t>
            </a:r>
            <a:r>
              <a:rPr sz="2400" b="1" dirty="0">
                <a:solidFill>
                  <a:srgbClr val="132F5A"/>
                </a:solidFill>
                <a:latin typeface="Helvetica Neue"/>
                <a:cs typeface="Helvetica Neue"/>
              </a:rPr>
              <a:t>las </a:t>
            </a: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obligaciones del personal </a:t>
            </a:r>
            <a:r>
              <a:rPr sz="2400" b="1" dirty="0">
                <a:solidFill>
                  <a:srgbClr val="132F5A"/>
                </a:solidFill>
                <a:latin typeface="Helvetica Neue"/>
                <a:cs typeface="Helvetica Neue"/>
              </a:rPr>
              <a:t>y </a:t>
            </a: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de </a:t>
            </a:r>
            <a:r>
              <a:rPr sz="2400" b="1" dirty="0">
                <a:solidFill>
                  <a:srgbClr val="132F5A"/>
                </a:solidFill>
                <a:latin typeface="Helvetica Neue"/>
                <a:cs typeface="Helvetica Neue"/>
              </a:rPr>
              <a:t>los</a:t>
            </a:r>
            <a:r>
              <a:rPr sz="2400" b="1" spc="-30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contactos</a:t>
            </a:r>
            <a:endParaRPr sz="24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10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Revisión de contratos con</a:t>
            </a:r>
            <a:r>
              <a:rPr sz="2400" b="1" spc="-15" dirty="0">
                <a:solidFill>
                  <a:srgbClr val="132F5A"/>
                </a:solidFill>
                <a:latin typeface="Helvetica Neue"/>
                <a:cs typeface="Helvetica Neue"/>
              </a:rPr>
              <a:t> proveedores</a:t>
            </a:r>
            <a:endParaRPr sz="2400">
              <a:latin typeface="Helvetica Neue"/>
              <a:cs typeface="Helvetica Neue"/>
            </a:endParaRPr>
          </a:p>
          <a:p>
            <a:pPr marL="355600" marR="740410" indent="-342900">
              <a:lnSpc>
                <a:spcPct val="100800"/>
              </a:lnSpc>
              <a:spcBef>
                <a:spcPts val="120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Conocimiento de </a:t>
            </a:r>
            <a:r>
              <a:rPr sz="2400" b="1" dirty="0">
                <a:solidFill>
                  <a:srgbClr val="132F5A"/>
                </a:solidFill>
                <a:latin typeface="Helvetica Neue"/>
                <a:cs typeface="Helvetica Neue"/>
              </a:rPr>
              <a:t>los </a:t>
            </a: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sistemas de  </a:t>
            </a:r>
            <a:r>
              <a:rPr sz="24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respaldo/emergencia </a:t>
            </a:r>
            <a:r>
              <a:rPr sz="2400" b="1" dirty="0">
                <a:solidFill>
                  <a:srgbClr val="132F5A"/>
                </a:solidFill>
                <a:latin typeface="Helvetica Neue"/>
                <a:cs typeface="Helvetica Neue"/>
              </a:rPr>
              <a:t>y los </a:t>
            </a: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planes operativos de  contingencia de </a:t>
            </a:r>
            <a:r>
              <a:rPr sz="2400" b="1" dirty="0">
                <a:solidFill>
                  <a:srgbClr val="132F5A"/>
                </a:solidFill>
                <a:latin typeface="Helvetica Neue"/>
                <a:cs typeface="Helvetica Neue"/>
              </a:rPr>
              <a:t>los</a:t>
            </a:r>
            <a:r>
              <a:rPr sz="2400" b="1" spc="-2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2400" b="1" spc="-15" dirty="0">
                <a:solidFill>
                  <a:srgbClr val="132F5A"/>
                </a:solidFill>
                <a:latin typeface="Helvetica Neue"/>
                <a:cs typeface="Helvetica Neue"/>
              </a:rPr>
              <a:t>proveedores</a:t>
            </a:r>
            <a:endParaRPr sz="2400">
              <a:latin typeface="Helvetica Neue"/>
              <a:cs typeface="Helvetica Neu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32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25"/>
              </a:spcBef>
            </a:pPr>
            <a:r>
              <a:rPr spc="-5" dirty="0"/>
              <a:t>Sistemas </a:t>
            </a:r>
            <a:r>
              <a:rPr dirty="0"/>
              <a:t>de </a:t>
            </a:r>
            <a:r>
              <a:rPr spc="-5" dirty="0"/>
              <a:t>tecnología </a:t>
            </a:r>
            <a:r>
              <a:rPr dirty="0"/>
              <a:t>de</a:t>
            </a:r>
            <a:r>
              <a:rPr spc="-65" dirty="0"/>
              <a:t> </a:t>
            </a:r>
            <a:r>
              <a:rPr spc="-5" dirty="0"/>
              <a:t>la  información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95195"/>
            <a:ext cx="8144509" cy="3832860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355600" marR="185420" indent="-342900">
              <a:lnSpc>
                <a:spcPct val="101400"/>
              </a:lnSpc>
              <a:spcBef>
                <a:spcPts val="5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No comparta </a:t>
            </a:r>
            <a:r>
              <a:rPr sz="28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su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información de acceso a los  </a:t>
            </a:r>
            <a:r>
              <a:rPr sz="28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sistemas</a:t>
            </a:r>
            <a:r>
              <a:rPr sz="2800" b="1" spc="-1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28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informáticos</a:t>
            </a:r>
            <a:endParaRPr sz="28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25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8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Proteja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los sistemas mediante</a:t>
            </a:r>
            <a:r>
              <a:rPr sz="2800" b="1" spc="-30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cortafuegos</a:t>
            </a:r>
            <a:endParaRPr sz="28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34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Implemente distintos niveles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de </a:t>
            </a:r>
            <a:r>
              <a:rPr sz="28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acceso</a:t>
            </a:r>
            <a:endParaRPr sz="28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22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8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Genere </a:t>
            </a:r>
            <a:r>
              <a:rPr sz="2800" b="1" spc="-15" dirty="0">
                <a:solidFill>
                  <a:srgbClr val="132F5A"/>
                </a:solidFill>
                <a:latin typeface="Helvetica Neue"/>
                <a:cs typeface="Helvetica Neue"/>
              </a:rPr>
              <a:t>otros</a:t>
            </a:r>
            <a:r>
              <a:rPr sz="28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informes</a:t>
            </a:r>
            <a:endParaRPr sz="28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25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Utilice transacciones de</a:t>
            </a:r>
            <a:r>
              <a:rPr sz="2800" b="1" spc="-1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prueba</a:t>
            </a:r>
            <a:endParaRPr sz="28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34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Realice auditorías </a:t>
            </a:r>
            <a:r>
              <a:rPr sz="28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programadas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e</a:t>
            </a:r>
            <a:r>
              <a:rPr sz="2800" b="1" spc="-8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28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imprevistas</a:t>
            </a:r>
            <a:endParaRPr sz="2800">
              <a:latin typeface="Helvetica Neue"/>
              <a:cs typeface="Helvetica Neu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33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5940" y="325628"/>
            <a:ext cx="29337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</a:t>
            </a:r>
            <a:r>
              <a:rPr dirty="0"/>
              <a:t>omp</a:t>
            </a:r>
            <a:r>
              <a:rPr spc="-5" dirty="0"/>
              <a:t>ete</a:t>
            </a:r>
            <a:r>
              <a:rPr dirty="0"/>
              <a:t>n</a:t>
            </a:r>
            <a:r>
              <a:rPr spc="-5" dirty="0"/>
              <a:t>cia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35940" y="987044"/>
            <a:ext cx="7152640" cy="3783965"/>
          </a:xfrm>
          <a:prstGeom prst="rect">
            <a:avLst/>
          </a:prstGeom>
        </p:spPr>
        <p:txBody>
          <a:bodyPr vert="horz" wrap="square" lIns="0" tIns="18923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49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Investigación</a:t>
            </a:r>
            <a:endParaRPr sz="30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39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25" dirty="0">
                <a:solidFill>
                  <a:srgbClr val="132F5A"/>
                </a:solidFill>
                <a:latin typeface="Helvetica Neue"/>
                <a:cs typeface="Helvetica Neue"/>
              </a:rPr>
              <a:t>Verifique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la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exactitud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 la</a:t>
            </a:r>
            <a:r>
              <a:rPr sz="3000" b="1" spc="5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publicidad</a:t>
            </a:r>
            <a:endParaRPr sz="30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30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Líneas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</a:t>
            </a:r>
            <a:r>
              <a:rPr sz="3000" b="1" spc="10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productos</a:t>
            </a:r>
            <a:endParaRPr sz="30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29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Precios</a:t>
            </a:r>
            <a:endParaRPr sz="30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32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Interacción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con los</a:t>
            </a:r>
            <a:r>
              <a:rPr sz="3000" b="1" spc="-1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clientes</a:t>
            </a:r>
            <a:endParaRPr sz="30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29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Retención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</a:t>
            </a: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empleados</a:t>
            </a:r>
            <a:endParaRPr sz="3000">
              <a:latin typeface="Helvetica Neue"/>
              <a:cs typeface="Helvetica Neue"/>
            </a:endParaRPr>
          </a:p>
        </p:txBody>
      </p:sp>
      <p:sp>
        <p:nvSpPr>
          <p:cNvPr id="2" name="object 2" descr="Mujer mirando a través de una lupa, rodeada de bolsas de compras de colores brillantes"/>
          <p:cNvSpPr/>
          <p:nvPr/>
        </p:nvSpPr>
        <p:spPr>
          <a:xfrm>
            <a:off x="5838825" y="2667000"/>
            <a:ext cx="3305175" cy="32956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34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401828"/>
            <a:ext cx="42551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168525" algn="l"/>
                <a:tab pos="2677160" algn="l"/>
              </a:tabLst>
            </a:pPr>
            <a:r>
              <a:rPr spc="-5" dirty="0"/>
              <a:t>Acti</a:t>
            </a:r>
            <a:r>
              <a:rPr dirty="0"/>
              <a:t>v</a:t>
            </a:r>
            <a:r>
              <a:rPr spc="-5" dirty="0"/>
              <a:t>i</a:t>
            </a:r>
            <a:r>
              <a:rPr dirty="0"/>
              <a:t>d</a:t>
            </a:r>
            <a:r>
              <a:rPr spc="-5" dirty="0"/>
              <a:t>a</a:t>
            </a:r>
            <a:r>
              <a:rPr dirty="0"/>
              <a:t>d	5:	</a:t>
            </a:r>
            <a:r>
              <a:rPr spc="-5" dirty="0"/>
              <a:t>acti</a:t>
            </a:r>
            <a:r>
              <a:rPr dirty="0"/>
              <a:t>vos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8735" marR="5080">
              <a:lnSpc>
                <a:spcPct val="100699"/>
              </a:lnSpc>
              <a:spcBef>
                <a:spcPts val="75"/>
              </a:spcBef>
            </a:pPr>
            <a:r>
              <a:rPr dirty="0"/>
              <a:t>¿Cuál </a:t>
            </a:r>
            <a:r>
              <a:rPr spc="-5" dirty="0"/>
              <a:t>es el activo más </a:t>
            </a:r>
            <a:r>
              <a:rPr dirty="0"/>
              <a:t>líquido que  poseen?</a:t>
            </a:r>
          </a:p>
          <a:p>
            <a:pPr marL="38735">
              <a:lnSpc>
                <a:spcPct val="100000"/>
              </a:lnSpc>
              <a:spcBef>
                <a:spcPts val="650"/>
              </a:spcBef>
            </a:pPr>
            <a:r>
              <a:rPr dirty="0"/>
              <a:t>¿Cómo </a:t>
            </a:r>
            <a:r>
              <a:rPr spc="-5" dirty="0"/>
              <a:t>pueden</a:t>
            </a:r>
            <a:r>
              <a:rPr spc="-10" dirty="0"/>
              <a:t> </a:t>
            </a:r>
            <a:r>
              <a:rPr spc="-5" dirty="0"/>
              <a:t>protegerlo?</a:t>
            </a:r>
          </a:p>
        </p:txBody>
      </p:sp>
      <p:sp>
        <p:nvSpPr>
          <p:cNvPr id="4" name="object 4" descr="Punta de lápiz"/>
          <p:cNvSpPr/>
          <p:nvPr/>
        </p:nvSpPr>
        <p:spPr>
          <a:xfrm>
            <a:off x="0" y="2895600"/>
            <a:ext cx="1619250" cy="27146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35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325628"/>
            <a:ext cx="835977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" dirty="0"/>
              <a:t>Control </a:t>
            </a:r>
            <a:r>
              <a:rPr dirty="0"/>
              <a:t>de </a:t>
            </a:r>
            <a:r>
              <a:rPr spc="-5" dirty="0"/>
              <a:t>la contabilidad </a:t>
            </a:r>
            <a:r>
              <a:rPr dirty="0"/>
              <a:t>y </a:t>
            </a:r>
            <a:r>
              <a:rPr spc="-5" dirty="0"/>
              <a:t>el</a:t>
            </a:r>
            <a:r>
              <a:rPr spc="-50" dirty="0"/>
              <a:t> </a:t>
            </a:r>
            <a:r>
              <a:rPr spc="-5" dirty="0"/>
              <a:t>efectivo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834644"/>
            <a:ext cx="6866255" cy="4874895"/>
          </a:xfrm>
          <a:prstGeom prst="rect">
            <a:avLst/>
          </a:prstGeom>
        </p:spPr>
        <p:txBody>
          <a:bodyPr vert="horz" wrap="square" lIns="0" tIns="18923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49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División de </a:t>
            </a:r>
            <a:r>
              <a:rPr sz="3000" b="1" spc="-15" dirty="0">
                <a:solidFill>
                  <a:srgbClr val="132F5A"/>
                </a:solidFill>
                <a:latin typeface="Helvetica Neue"/>
                <a:cs typeface="Helvetica Neue"/>
              </a:rPr>
              <a:t>tareas</a:t>
            </a:r>
            <a:endParaRPr sz="30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39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Doble </a:t>
            </a: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control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del</a:t>
            </a:r>
            <a:r>
              <a:rPr sz="3000" b="1" spc="1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efectivo</a:t>
            </a:r>
            <a:endParaRPr sz="30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30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Respeto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 los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niveles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</a:t>
            </a:r>
            <a:r>
              <a:rPr sz="3000" b="1" spc="1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autoridad</a:t>
            </a:r>
            <a:endParaRPr sz="30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29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Auditorías periódicas</a:t>
            </a:r>
            <a:endParaRPr sz="30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32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Auditorías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al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azar</a:t>
            </a:r>
            <a:endParaRPr sz="30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29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Seguro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 depósitos de la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FDIC</a:t>
            </a:r>
            <a:endParaRPr sz="3000">
              <a:latin typeface="Helvetica Neue"/>
              <a:cs typeface="Helvetica Neue"/>
            </a:endParaRPr>
          </a:p>
          <a:p>
            <a:pPr marL="355600" marR="972819" indent="-342900">
              <a:lnSpc>
                <a:spcPct val="100000"/>
              </a:lnSpc>
              <a:spcBef>
                <a:spcPts val="139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Planificación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 </a:t>
            </a: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reservas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en el  </a:t>
            </a: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presupuesto</a:t>
            </a:r>
            <a:endParaRPr sz="3000">
              <a:latin typeface="Helvetica Neue"/>
              <a:cs typeface="Helvetica Neu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36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325628"/>
            <a:ext cx="693166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Administración </a:t>
            </a:r>
            <a:r>
              <a:rPr dirty="0"/>
              <a:t>de</a:t>
            </a:r>
            <a:r>
              <a:rPr spc="-35" dirty="0"/>
              <a:t> </a:t>
            </a:r>
            <a:r>
              <a:rPr spc="-5" dirty="0"/>
              <a:t>personal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009396"/>
            <a:ext cx="7908925" cy="5100320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355600" marR="287020" indent="-342900">
              <a:lnSpc>
                <a:spcPct val="101400"/>
              </a:lnSpc>
              <a:spcBef>
                <a:spcPts val="5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8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Procesos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de </a:t>
            </a:r>
            <a:r>
              <a:rPr sz="28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preselección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y verificación de  antecedentes</a:t>
            </a:r>
            <a:endParaRPr sz="2800">
              <a:latin typeface="Helvetica Neue"/>
              <a:cs typeface="Helvetica Neue"/>
            </a:endParaRPr>
          </a:p>
          <a:p>
            <a:pPr marL="355600" marR="5080" indent="-342900">
              <a:lnSpc>
                <a:spcPct val="100699"/>
              </a:lnSpc>
              <a:spcBef>
                <a:spcPts val="122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Descripciones de los puestos laborales y</a:t>
            </a:r>
            <a:r>
              <a:rPr sz="2800" b="1" spc="-100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las  obligaciones</a:t>
            </a:r>
            <a:endParaRPr sz="28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25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Comunicación de expectativas</a:t>
            </a:r>
            <a:r>
              <a:rPr sz="2800" b="1" spc="-20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claras</a:t>
            </a:r>
            <a:endParaRPr sz="28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34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Capacitación cruzada del</a:t>
            </a:r>
            <a:r>
              <a:rPr sz="2800" b="1" spc="-1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personal</a:t>
            </a:r>
            <a:endParaRPr sz="2800">
              <a:latin typeface="Helvetica Neue"/>
              <a:cs typeface="Helvetica Neue"/>
            </a:endParaRPr>
          </a:p>
          <a:p>
            <a:pPr marL="355600" marR="605155" indent="-342900">
              <a:lnSpc>
                <a:spcPct val="99600"/>
              </a:lnSpc>
              <a:spcBef>
                <a:spcPts val="126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Identificación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de agencias de empleados  </a:t>
            </a:r>
            <a:r>
              <a:rPr sz="28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temporales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que </a:t>
            </a:r>
            <a:r>
              <a:rPr sz="28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se especialicen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en </a:t>
            </a:r>
            <a:r>
              <a:rPr sz="28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sus  </a:t>
            </a:r>
            <a:r>
              <a:rPr sz="28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sectores</a:t>
            </a:r>
            <a:endParaRPr sz="28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22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Evaluaciones y comentarios</a:t>
            </a:r>
            <a:r>
              <a:rPr sz="2800" b="1" spc="-50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periódicos</a:t>
            </a:r>
            <a:endParaRPr sz="2800">
              <a:latin typeface="Helvetica Neue"/>
              <a:cs typeface="Helvetica Neu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37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325628"/>
            <a:ext cx="8608060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Administración </a:t>
            </a:r>
            <a:r>
              <a:rPr dirty="0"/>
              <a:t>de</a:t>
            </a:r>
            <a:r>
              <a:rPr spc="-35" dirty="0"/>
              <a:t> </a:t>
            </a:r>
            <a:r>
              <a:rPr spc="-5" dirty="0"/>
              <a:t>personal</a:t>
            </a:r>
            <a:r>
              <a:rPr lang="en-US" spc="-5" dirty="0"/>
              <a:t> </a:t>
            </a:r>
            <a:r>
              <a:rPr lang="es-ES" dirty="0"/>
              <a:t>(continuación)</a:t>
            </a:r>
            <a:endParaRPr spc="-5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524000"/>
            <a:ext cx="7554595" cy="3451860"/>
          </a:xfrm>
          <a:prstGeom prst="rect">
            <a:avLst/>
          </a:prstGeom>
        </p:spPr>
        <p:txBody>
          <a:bodyPr vert="horz" wrap="square" lIns="0" tIns="18923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49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Presencia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y</a:t>
            </a:r>
            <a:r>
              <a:rPr sz="3000" b="1" spc="1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participación</a:t>
            </a:r>
            <a:endParaRPr sz="3000" dirty="0">
              <a:latin typeface="Helvetica Neue"/>
              <a:cs typeface="Helvetica Neue"/>
            </a:endParaRPr>
          </a:p>
          <a:p>
            <a:pPr marL="355600" marR="5080" indent="-342900">
              <a:lnSpc>
                <a:spcPct val="100000"/>
              </a:lnSpc>
              <a:spcBef>
                <a:spcPts val="139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Auditorías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 la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nómina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o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para detectar  fraudes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</a:t>
            </a:r>
            <a:r>
              <a:rPr sz="3000" b="1" spc="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asistencia</a:t>
            </a:r>
            <a:endParaRPr sz="3000" dirty="0">
              <a:latin typeface="Helvetica Neue"/>
              <a:cs typeface="Helvetica Neue"/>
            </a:endParaRPr>
          </a:p>
          <a:p>
            <a:pPr marL="355600" marR="419734" indent="-342900">
              <a:lnSpc>
                <a:spcPct val="100000"/>
              </a:lnSpc>
              <a:spcBef>
                <a:spcPts val="130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Beneficios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y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compensaciones para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la  </a:t>
            </a: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retención</a:t>
            </a:r>
            <a:endParaRPr sz="3000" dirty="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29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Incentivos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para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evitar lesiones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y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daños</a:t>
            </a:r>
            <a:endParaRPr sz="3000" dirty="0">
              <a:latin typeface="Helvetica Neue"/>
              <a:cs typeface="Helvetica Neu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38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249428"/>
            <a:ext cx="574484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Estrategia </a:t>
            </a:r>
            <a:r>
              <a:rPr dirty="0"/>
              <a:t>de</a:t>
            </a:r>
            <a:r>
              <a:rPr spc="-60" dirty="0"/>
              <a:t> </a:t>
            </a:r>
            <a:r>
              <a:rPr spc="-5" dirty="0"/>
              <a:t>operaciones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011428"/>
            <a:ext cx="8448040" cy="49117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¿Cómo pueden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llevar a cabo la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administración 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sus </a:t>
            </a: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propios</a:t>
            </a:r>
            <a:r>
              <a:rPr sz="3000" b="1" spc="1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riesgos?</a:t>
            </a:r>
            <a:endParaRPr sz="3000">
              <a:latin typeface="Helvetica Neue"/>
              <a:cs typeface="Helvetica Neue"/>
            </a:endParaRPr>
          </a:p>
          <a:p>
            <a:pPr marL="755650" indent="-285750">
              <a:lnSpc>
                <a:spcPct val="100000"/>
              </a:lnSpc>
              <a:spcBef>
                <a:spcPts val="1200"/>
              </a:spcBef>
              <a:buFont typeface="Geneva"/>
              <a:buChar char="•"/>
              <a:tabLst>
                <a:tab pos="755015" algn="l"/>
                <a:tab pos="755650" algn="l"/>
              </a:tabLst>
            </a:pP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Definan horarios</a:t>
            </a:r>
            <a:r>
              <a:rPr sz="2400" spc="-10" dirty="0">
                <a:solidFill>
                  <a:srgbClr val="002060"/>
                </a:solidFill>
                <a:latin typeface="Helvetica Neue"/>
                <a:cs typeface="Helvetica Neue"/>
              </a:rPr>
              <a:t>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laborales</a:t>
            </a:r>
            <a:endParaRPr sz="2400">
              <a:latin typeface="Helvetica Neue"/>
              <a:cs typeface="Helvetica Neue"/>
            </a:endParaRPr>
          </a:p>
          <a:p>
            <a:pPr marL="755650" indent="-285750">
              <a:lnSpc>
                <a:spcPct val="100000"/>
              </a:lnSpc>
              <a:spcBef>
                <a:spcPts val="1220"/>
              </a:spcBef>
              <a:buFont typeface="Geneva"/>
              <a:buChar char="•"/>
              <a:tabLst>
                <a:tab pos="755015" algn="l"/>
                <a:tab pos="755650" algn="l"/>
              </a:tabLst>
            </a:pP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Planifiquen el trabajo </a:t>
            </a: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de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forma</a:t>
            </a:r>
            <a:r>
              <a:rPr sz="2400" spc="-25" dirty="0">
                <a:solidFill>
                  <a:srgbClr val="002060"/>
                </a:solidFill>
                <a:latin typeface="Helvetica Neue"/>
                <a:cs typeface="Helvetica Neue"/>
              </a:rPr>
              <a:t>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equilibrada</a:t>
            </a:r>
            <a:endParaRPr sz="2400">
              <a:latin typeface="Helvetica Neue"/>
              <a:cs typeface="Helvetica Neue"/>
            </a:endParaRPr>
          </a:p>
          <a:p>
            <a:pPr marL="755650" indent="-285750">
              <a:lnSpc>
                <a:spcPct val="100000"/>
              </a:lnSpc>
              <a:spcBef>
                <a:spcPts val="1105"/>
              </a:spcBef>
              <a:buFont typeface="Geneva"/>
              <a:buChar char="•"/>
              <a:tabLst>
                <a:tab pos="755015" algn="l"/>
                <a:tab pos="755650" algn="l"/>
              </a:tabLst>
            </a:pP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Fijen objetivos</a:t>
            </a:r>
            <a:r>
              <a:rPr sz="2400" spc="-10" dirty="0">
                <a:solidFill>
                  <a:srgbClr val="002060"/>
                </a:solidFill>
                <a:latin typeface="Helvetica Neue"/>
                <a:cs typeface="Helvetica Neue"/>
              </a:rPr>
              <a:t> realistas</a:t>
            </a:r>
            <a:endParaRPr sz="2400">
              <a:latin typeface="Helvetica Neue"/>
              <a:cs typeface="Helvetica Neue"/>
            </a:endParaRPr>
          </a:p>
          <a:p>
            <a:pPr marL="755650" indent="-285750">
              <a:lnSpc>
                <a:spcPct val="100000"/>
              </a:lnSpc>
              <a:spcBef>
                <a:spcPts val="1225"/>
              </a:spcBef>
              <a:buFont typeface="Geneva"/>
              <a:buChar char="•"/>
              <a:tabLst>
                <a:tab pos="755015" algn="l"/>
                <a:tab pos="755650" algn="l"/>
              </a:tabLst>
            </a:pP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Capaciten al personal </a:t>
            </a: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o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al asistente </a:t>
            </a: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de</a:t>
            </a:r>
            <a:r>
              <a:rPr sz="2400" spc="-15" dirty="0">
                <a:solidFill>
                  <a:srgbClr val="002060"/>
                </a:solidFill>
                <a:latin typeface="Helvetica Neue"/>
                <a:cs typeface="Helvetica Neue"/>
              </a:rPr>
              <a:t> </a:t>
            </a:r>
            <a:r>
              <a:rPr sz="2400" spc="-10" dirty="0">
                <a:solidFill>
                  <a:srgbClr val="002060"/>
                </a:solidFill>
                <a:latin typeface="Helvetica Neue"/>
                <a:cs typeface="Helvetica Neue"/>
              </a:rPr>
              <a:t>respaldo</a:t>
            </a:r>
            <a:endParaRPr sz="2400">
              <a:latin typeface="Helvetica Neue"/>
              <a:cs typeface="Helvetica Neue"/>
            </a:endParaRPr>
          </a:p>
          <a:p>
            <a:pPr marL="755650" marR="424180" indent="-285750">
              <a:lnSpc>
                <a:spcPts val="2810"/>
              </a:lnSpc>
              <a:spcBef>
                <a:spcPts val="1375"/>
              </a:spcBef>
              <a:buFont typeface="Geneva"/>
              <a:buChar char="•"/>
              <a:tabLst>
                <a:tab pos="755015" algn="l"/>
                <a:tab pos="755650" algn="l"/>
              </a:tabLst>
            </a:pP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Incluyan </a:t>
            </a:r>
            <a:r>
              <a:rPr sz="2400" spc="-10" dirty="0">
                <a:solidFill>
                  <a:srgbClr val="002060"/>
                </a:solidFill>
                <a:latin typeface="Helvetica Neue"/>
                <a:cs typeface="Helvetica Neue"/>
              </a:rPr>
              <a:t>provisiones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por discapacidad </a:t>
            </a: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o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muerte en el  plan </a:t>
            </a: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de</a:t>
            </a:r>
            <a:r>
              <a:rPr sz="2400" spc="-15" dirty="0">
                <a:solidFill>
                  <a:srgbClr val="002060"/>
                </a:solidFill>
                <a:latin typeface="Helvetica Neue"/>
                <a:cs typeface="Helvetica Neue"/>
              </a:rPr>
              <a:t>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negocios</a:t>
            </a:r>
            <a:endParaRPr sz="2400">
              <a:latin typeface="Helvetica Neue"/>
              <a:cs typeface="Helvetica Neue"/>
            </a:endParaRPr>
          </a:p>
          <a:p>
            <a:pPr marL="755650" indent="-285750">
              <a:lnSpc>
                <a:spcPct val="100000"/>
              </a:lnSpc>
              <a:spcBef>
                <a:spcPts val="1115"/>
              </a:spcBef>
              <a:buFont typeface="Geneva"/>
              <a:buChar char="•"/>
              <a:tabLst>
                <a:tab pos="755015" algn="l"/>
                <a:tab pos="755650" algn="l"/>
              </a:tabLst>
            </a:pP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Implementen </a:t>
            </a: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un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sistema </a:t>
            </a: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de</a:t>
            </a:r>
            <a:r>
              <a:rPr sz="2400" spc="-25" dirty="0">
                <a:solidFill>
                  <a:srgbClr val="002060"/>
                </a:solidFill>
                <a:latin typeface="Helvetica Neue"/>
                <a:cs typeface="Helvetica Neue"/>
              </a:rPr>
              <a:t>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apoyo</a:t>
            </a:r>
            <a:endParaRPr sz="2400">
              <a:latin typeface="Helvetica Neue"/>
              <a:cs typeface="Helvetica Neue"/>
            </a:endParaRPr>
          </a:p>
          <a:p>
            <a:pPr marL="755650" indent="-285750">
              <a:lnSpc>
                <a:spcPct val="100000"/>
              </a:lnSpc>
              <a:spcBef>
                <a:spcPts val="1130"/>
              </a:spcBef>
              <a:buFont typeface="Geneva"/>
              <a:buChar char="•"/>
              <a:tabLst>
                <a:tab pos="755015" algn="l"/>
                <a:tab pos="755650" algn="l"/>
              </a:tabLst>
            </a:pP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Anticípense </a:t>
            </a: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a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las necesidades </a:t>
            </a: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de sus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familias </a:t>
            </a: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y</a:t>
            </a:r>
            <a:r>
              <a:rPr sz="2400" spc="-35" dirty="0">
                <a:solidFill>
                  <a:srgbClr val="002060"/>
                </a:solidFill>
                <a:latin typeface="Helvetica Neue"/>
                <a:cs typeface="Helvetica Neue"/>
              </a:rPr>
              <a:t> </a:t>
            </a:r>
            <a:r>
              <a:rPr sz="2400" spc="-10" dirty="0">
                <a:solidFill>
                  <a:srgbClr val="002060"/>
                </a:solidFill>
                <a:latin typeface="Helvetica Neue"/>
                <a:cs typeface="Helvetica Neue"/>
              </a:rPr>
              <a:t>hogares</a:t>
            </a:r>
            <a:endParaRPr sz="2400">
              <a:latin typeface="Helvetica Neue"/>
              <a:cs typeface="Helvetica Neu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39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401828"/>
            <a:ext cx="609346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 err="1"/>
              <a:t>Objeti</a:t>
            </a:r>
            <a:r>
              <a:rPr dirty="0" err="1"/>
              <a:t>v</a:t>
            </a:r>
            <a:r>
              <a:rPr spc="-5" dirty="0" err="1"/>
              <a:t>os</a:t>
            </a:r>
            <a:r>
              <a:rPr lang="en-US" spc="-5" dirty="0"/>
              <a:t> </a:t>
            </a:r>
            <a:r>
              <a:rPr lang="es-ES" dirty="0"/>
              <a:t>(continuación)</a:t>
            </a:r>
            <a:endParaRPr spc="-5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163828"/>
            <a:ext cx="7787640" cy="26409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Font typeface="Geneva"/>
              <a:buChar char="•"/>
              <a:tabLst>
                <a:tab pos="354965" algn="l"/>
                <a:tab pos="355600" algn="l"/>
                <a:tab pos="7322184" algn="l"/>
              </a:tabLst>
            </a:pP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I</a:t>
            </a:r>
            <a:r>
              <a:rPr sz="3000" b="1" spc="5" dirty="0">
                <a:solidFill>
                  <a:srgbClr val="132F5A"/>
                </a:solidFill>
                <a:latin typeface="Helvetica Neue"/>
                <a:cs typeface="Helvetica Neue"/>
              </a:rPr>
              <a:t>d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e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n</a:t>
            </a: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t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ifi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car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 l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as se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ñ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a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l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es </a:t>
            </a:r>
            <a:r>
              <a:rPr sz="3000" b="1" spc="5" dirty="0">
                <a:solidFill>
                  <a:srgbClr val="132F5A"/>
                </a:solidFill>
                <a:latin typeface="Helvetica Neue"/>
                <a:cs typeface="Helvetica Neue"/>
              </a:rPr>
              <a:t>d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e a</a:t>
            </a:r>
            <a:r>
              <a:rPr sz="3000" b="1" spc="5" dirty="0">
                <a:solidFill>
                  <a:srgbClr val="132F5A"/>
                </a:solidFill>
                <a:latin typeface="Helvetica Neue"/>
                <a:cs typeface="Helvetica Neue"/>
              </a:rPr>
              <a:t>d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ve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r</a:t>
            </a: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t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e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n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c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i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a	</a:t>
            </a:r>
            <a:r>
              <a:rPr sz="3000" b="1" spc="5" dirty="0">
                <a:solidFill>
                  <a:srgbClr val="132F5A"/>
                </a:solidFill>
                <a:latin typeface="Helvetica Neue"/>
                <a:cs typeface="Helvetica Neue"/>
              </a:rPr>
              <a:t>d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e 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riesgo para un pequeño</a:t>
            </a:r>
            <a:r>
              <a:rPr sz="3000" b="1" spc="30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negocio</a:t>
            </a:r>
            <a:endParaRPr sz="3000">
              <a:latin typeface="Helvetica Neue"/>
              <a:cs typeface="Helvetica Neue"/>
            </a:endParaRPr>
          </a:p>
          <a:p>
            <a:pPr marL="355600" marR="121285" indent="-342900">
              <a:lnSpc>
                <a:spcPct val="100000"/>
              </a:lnSpc>
              <a:spcBef>
                <a:spcPts val="259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30" dirty="0">
                <a:solidFill>
                  <a:srgbClr val="132F5A"/>
                </a:solidFill>
                <a:latin typeface="Helvetica Neue"/>
                <a:cs typeface="Helvetica Neue"/>
              </a:rPr>
              <a:t>Implementar, </a:t>
            </a: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controlar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y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evaluar un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plan  de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administración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riesgos para un  pequeño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negocio</a:t>
            </a:r>
            <a:endParaRPr sz="3000">
              <a:latin typeface="Helvetica Neue"/>
              <a:cs typeface="Helvetica Neu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4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324612"/>
            <a:ext cx="855789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/>
              <a:t>Más información </a:t>
            </a:r>
            <a:r>
              <a:rPr sz="3200" spc="-20" dirty="0"/>
              <a:t>sobre </a:t>
            </a:r>
            <a:r>
              <a:rPr sz="3200" dirty="0"/>
              <a:t>la </a:t>
            </a:r>
            <a:r>
              <a:rPr sz="3200" spc="-5" dirty="0"/>
              <a:t>gestión de</a:t>
            </a:r>
            <a:r>
              <a:rPr sz="3200" spc="-10" dirty="0"/>
              <a:t> </a:t>
            </a:r>
            <a:r>
              <a:rPr sz="3200" spc="-15" dirty="0"/>
              <a:t>control</a:t>
            </a:r>
            <a:endParaRPr sz="3200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956564"/>
            <a:ext cx="7960359" cy="5082540"/>
          </a:xfrm>
          <a:prstGeom prst="rect">
            <a:avLst/>
          </a:prstGeom>
        </p:spPr>
        <p:txBody>
          <a:bodyPr vert="horz" wrap="square" lIns="0" tIns="15557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22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Comunicación </a:t>
            </a:r>
            <a:r>
              <a:rPr sz="2400" b="1" spc="5" dirty="0">
                <a:solidFill>
                  <a:srgbClr val="132F5A"/>
                </a:solidFill>
                <a:latin typeface="Helvetica Neue"/>
                <a:cs typeface="Helvetica Neue"/>
              </a:rPr>
              <a:t>interna </a:t>
            </a: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de </a:t>
            </a:r>
            <a:r>
              <a:rPr sz="2400" b="1" dirty="0">
                <a:solidFill>
                  <a:srgbClr val="132F5A"/>
                </a:solidFill>
                <a:latin typeface="Helvetica Neue"/>
                <a:cs typeface="Helvetica Neue"/>
              </a:rPr>
              <a:t>la</a:t>
            </a:r>
            <a:r>
              <a:rPr sz="2400" b="1" spc="-3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24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organización</a:t>
            </a:r>
            <a:endParaRPr sz="24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13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Evaluación de </a:t>
            </a:r>
            <a:r>
              <a:rPr sz="2400" b="1" dirty="0">
                <a:solidFill>
                  <a:srgbClr val="132F5A"/>
                </a:solidFill>
                <a:latin typeface="Helvetica Neue"/>
                <a:cs typeface="Helvetica Neue"/>
              </a:rPr>
              <a:t>rutina </a:t>
            </a: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de </a:t>
            </a:r>
            <a:r>
              <a:rPr sz="2400" b="1" dirty="0">
                <a:solidFill>
                  <a:srgbClr val="132F5A"/>
                </a:solidFill>
                <a:latin typeface="Helvetica Neue"/>
                <a:cs typeface="Helvetica Neue"/>
              </a:rPr>
              <a:t>las </a:t>
            </a: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instalaciones</a:t>
            </a:r>
            <a:r>
              <a:rPr sz="2400" b="1" spc="-30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físicas</a:t>
            </a:r>
            <a:endParaRPr sz="2400">
              <a:latin typeface="Helvetica Neue"/>
              <a:cs typeface="Helvetica Neue"/>
            </a:endParaRPr>
          </a:p>
          <a:p>
            <a:pPr marL="355600" marR="48895" indent="-342900">
              <a:lnSpc>
                <a:spcPts val="2810"/>
              </a:lnSpc>
              <a:spcBef>
                <a:spcPts val="135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Conocimiento de </a:t>
            </a:r>
            <a:r>
              <a:rPr sz="2400" b="1" dirty="0">
                <a:solidFill>
                  <a:srgbClr val="132F5A"/>
                </a:solidFill>
                <a:latin typeface="Helvetica Neue"/>
                <a:cs typeface="Helvetica Neue"/>
              </a:rPr>
              <a:t>los </a:t>
            </a: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cambios en </a:t>
            </a:r>
            <a:r>
              <a:rPr sz="2400" b="1" dirty="0">
                <a:solidFill>
                  <a:srgbClr val="132F5A"/>
                </a:solidFill>
                <a:latin typeface="Helvetica Neue"/>
                <a:cs typeface="Helvetica Neue"/>
              </a:rPr>
              <a:t>la </a:t>
            </a: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comunidad </a:t>
            </a:r>
            <a:r>
              <a:rPr sz="2400" b="1" dirty="0">
                <a:solidFill>
                  <a:srgbClr val="132F5A"/>
                </a:solidFill>
                <a:latin typeface="Helvetica Neue"/>
                <a:cs typeface="Helvetica Neue"/>
              </a:rPr>
              <a:t>y </a:t>
            </a: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las  leyes</a:t>
            </a:r>
            <a:endParaRPr sz="2400">
              <a:latin typeface="Helvetica Neue"/>
              <a:cs typeface="Helvetica Neue"/>
            </a:endParaRPr>
          </a:p>
          <a:p>
            <a:pPr marL="355600" marR="871219" indent="-342900">
              <a:lnSpc>
                <a:spcPct val="100800"/>
              </a:lnSpc>
              <a:spcBef>
                <a:spcPts val="112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Conocimiento de </a:t>
            </a:r>
            <a:r>
              <a:rPr sz="2400" b="1" dirty="0">
                <a:solidFill>
                  <a:srgbClr val="132F5A"/>
                </a:solidFill>
                <a:latin typeface="Helvetica Neue"/>
                <a:cs typeface="Helvetica Neue"/>
              </a:rPr>
              <a:t>las </a:t>
            </a: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novedades en </a:t>
            </a:r>
            <a:r>
              <a:rPr sz="2400" b="1" dirty="0">
                <a:solidFill>
                  <a:srgbClr val="132F5A"/>
                </a:solidFill>
                <a:latin typeface="Helvetica Neue"/>
                <a:cs typeface="Helvetica Neue"/>
              </a:rPr>
              <a:t>materia </a:t>
            </a: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de  economía</a:t>
            </a:r>
            <a:endParaRPr sz="24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10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Uso de </a:t>
            </a:r>
            <a:r>
              <a:rPr sz="2400" b="1" dirty="0">
                <a:solidFill>
                  <a:srgbClr val="132F5A"/>
                </a:solidFill>
                <a:latin typeface="Helvetica Neue"/>
                <a:cs typeface="Helvetica Neue"/>
              </a:rPr>
              <a:t>líneas </a:t>
            </a: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de crédito solo cuando es</a:t>
            </a:r>
            <a:r>
              <a:rPr sz="2400" b="1" spc="-50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necesario</a:t>
            </a:r>
            <a:endParaRPr sz="2400">
              <a:latin typeface="Helvetica Neue"/>
              <a:cs typeface="Helvetica Neue"/>
            </a:endParaRPr>
          </a:p>
          <a:p>
            <a:pPr marL="355600" marR="91440" indent="-342900">
              <a:lnSpc>
                <a:spcPct val="100800"/>
              </a:lnSpc>
              <a:spcBef>
                <a:spcPts val="120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Adquisición de </a:t>
            </a:r>
            <a:r>
              <a:rPr sz="24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seguro </a:t>
            </a: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contra daños </a:t>
            </a:r>
            <a:r>
              <a:rPr sz="2400" b="1" dirty="0">
                <a:solidFill>
                  <a:srgbClr val="132F5A"/>
                </a:solidFill>
                <a:latin typeface="Helvetica Neue"/>
                <a:cs typeface="Helvetica Neue"/>
              </a:rPr>
              <a:t>climáticos y </a:t>
            </a: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de  </a:t>
            </a:r>
            <a:r>
              <a:rPr sz="24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desastres</a:t>
            </a:r>
            <a:endParaRPr sz="2400">
              <a:latin typeface="Helvetica Neue"/>
              <a:cs typeface="Helvetica Neue"/>
            </a:endParaRPr>
          </a:p>
          <a:p>
            <a:pPr marL="355600" marR="5080" indent="-342900">
              <a:lnSpc>
                <a:spcPct val="100800"/>
              </a:lnSpc>
              <a:spcBef>
                <a:spcPts val="110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Disponibilidad de servicios de </a:t>
            </a:r>
            <a:r>
              <a:rPr sz="24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respaldo/emergencia:  </a:t>
            </a:r>
            <a:r>
              <a:rPr sz="24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teléfonos </a:t>
            </a:r>
            <a:r>
              <a:rPr sz="2400" b="1" dirty="0">
                <a:solidFill>
                  <a:srgbClr val="132F5A"/>
                </a:solidFill>
                <a:latin typeface="Helvetica Neue"/>
                <a:cs typeface="Helvetica Neue"/>
              </a:rPr>
              <a:t>y</a:t>
            </a:r>
            <a:r>
              <a:rPr sz="24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 generadores</a:t>
            </a:r>
            <a:endParaRPr sz="2400">
              <a:latin typeface="Helvetica Neue"/>
              <a:cs typeface="Helvetica Neu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40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5940" y="325628"/>
            <a:ext cx="45573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Cómo dar el</a:t>
            </a:r>
            <a:r>
              <a:rPr spc="-65" dirty="0"/>
              <a:t> </a:t>
            </a:r>
            <a:r>
              <a:rPr spc="-5" dirty="0"/>
              <a:t>ejemplo</a:t>
            </a:r>
          </a:p>
        </p:txBody>
      </p:sp>
      <p:sp>
        <p:nvSpPr>
          <p:cNvPr id="2" name="object 2" descr="Grupo de personas dispuestas en forma de flecha apuntando hacia una sola persona, frente a ellos"/>
          <p:cNvSpPr/>
          <p:nvPr/>
        </p:nvSpPr>
        <p:spPr>
          <a:xfrm>
            <a:off x="881062" y="976312"/>
            <a:ext cx="7229475" cy="52482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41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325628"/>
            <a:ext cx="43313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Estrategia </a:t>
            </a:r>
            <a:r>
              <a:rPr dirty="0"/>
              <a:t>de</a:t>
            </a:r>
            <a:r>
              <a:rPr spc="-75" dirty="0"/>
              <a:t> </a:t>
            </a:r>
            <a:r>
              <a:rPr spc="-5" dirty="0"/>
              <a:t>salida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011428"/>
            <a:ext cx="7992109" cy="46983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Inclusión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una estrategia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salida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en el  plan de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negocios</a:t>
            </a:r>
            <a:endParaRPr sz="30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39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Revisión</a:t>
            </a: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periódica</a:t>
            </a:r>
            <a:endParaRPr sz="30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29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Pago de </a:t>
            </a: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seguros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y liquidación de</a:t>
            </a:r>
            <a:r>
              <a:rPr sz="3000" b="1" spc="1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activos</a:t>
            </a:r>
            <a:endParaRPr sz="30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29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Liquidación de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activos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sin </a:t>
            </a: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seguros</a:t>
            </a:r>
            <a:endParaRPr sz="30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32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Fideicomisario</a:t>
            </a:r>
            <a:r>
              <a:rPr sz="3000" b="1" spc="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responsable</a:t>
            </a:r>
            <a:endParaRPr sz="30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30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Familiares</a:t>
            </a:r>
            <a:endParaRPr sz="30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39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Empleados</a:t>
            </a:r>
            <a:endParaRPr sz="3000">
              <a:latin typeface="Helvetica Neue"/>
              <a:cs typeface="Helvetica Neu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42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25652" y="1188211"/>
            <a:ext cx="741299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" marR="5080" indent="-23495">
              <a:lnSpc>
                <a:spcPct val="100000"/>
              </a:lnSpc>
              <a:spcBef>
                <a:spcPts val="100"/>
              </a:spcBef>
            </a:pPr>
            <a:r>
              <a:rPr sz="3000" spc="-5" dirty="0">
                <a:solidFill>
                  <a:srgbClr val="132F5A"/>
                </a:solidFill>
              </a:rPr>
              <a:t>¡La planificación </a:t>
            </a:r>
            <a:r>
              <a:rPr sz="3000" dirty="0">
                <a:solidFill>
                  <a:srgbClr val="132F5A"/>
                </a:solidFill>
              </a:rPr>
              <a:t>y la </a:t>
            </a:r>
            <a:r>
              <a:rPr sz="3000" spc="-5" dirty="0">
                <a:solidFill>
                  <a:srgbClr val="132F5A"/>
                </a:solidFill>
              </a:rPr>
              <a:t>administración </a:t>
            </a:r>
            <a:r>
              <a:rPr sz="3000" dirty="0">
                <a:solidFill>
                  <a:srgbClr val="132F5A"/>
                </a:solidFill>
              </a:rPr>
              <a:t>de  </a:t>
            </a:r>
            <a:r>
              <a:rPr sz="3000" spc="-5" dirty="0">
                <a:solidFill>
                  <a:srgbClr val="132F5A"/>
                </a:solidFill>
              </a:rPr>
              <a:t>riesgos </a:t>
            </a:r>
            <a:r>
              <a:rPr sz="3000" dirty="0">
                <a:solidFill>
                  <a:srgbClr val="132F5A"/>
                </a:solidFill>
              </a:rPr>
              <a:t>son </a:t>
            </a:r>
            <a:r>
              <a:rPr sz="3000" spc="-5" dirty="0">
                <a:solidFill>
                  <a:srgbClr val="132F5A"/>
                </a:solidFill>
              </a:rPr>
              <a:t>fundamentales para </a:t>
            </a:r>
            <a:r>
              <a:rPr sz="3000" dirty="0">
                <a:solidFill>
                  <a:srgbClr val="132F5A"/>
                </a:solidFill>
              </a:rPr>
              <a:t>el</a:t>
            </a:r>
            <a:r>
              <a:rPr sz="3000" spc="35" dirty="0">
                <a:solidFill>
                  <a:srgbClr val="132F5A"/>
                </a:solidFill>
              </a:rPr>
              <a:t> </a:t>
            </a:r>
            <a:r>
              <a:rPr sz="3000" spc="-5" dirty="0">
                <a:solidFill>
                  <a:srgbClr val="132F5A"/>
                </a:solidFill>
              </a:rPr>
              <a:t>éxito!</a:t>
            </a:r>
            <a:endParaRPr sz="3000" dirty="0"/>
          </a:p>
        </p:txBody>
      </p:sp>
      <p:sp>
        <p:nvSpPr>
          <p:cNvPr id="3" name="object 3" descr="Grupo de personas de pie en círculo levantando los brazos, rodeando un símbolo de dólar"/>
          <p:cNvSpPr/>
          <p:nvPr/>
        </p:nvSpPr>
        <p:spPr>
          <a:xfrm>
            <a:off x="2133600" y="2209800"/>
            <a:ext cx="5080000" cy="3810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43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249428"/>
            <a:ext cx="719264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Ocho puntos clave para</a:t>
            </a:r>
            <a:r>
              <a:rPr spc="-25" dirty="0"/>
              <a:t> recordar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946403"/>
            <a:ext cx="8063865" cy="531114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355600" marR="363220" indent="-342900">
              <a:lnSpc>
                <a:spcPts val="3100"/>
              </a:lnSpc>
              <a:spcBef>
                <a:spcPts val="219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Los pequeños negocios </a:t>
            </a:r>
            <a:r>
              <a:rPr sz="2600" b="1" dirty="0">
                <a:solidFill>
                  <a:srgbClr val="132F5A"/>
                </a:solidFill>
                <a:latin typeface="Helvetica Neue"/>
                <a:cs typeface="Helvetica Neue"/>
              </a:rPr>
              <a:t>se </a:t>
            </a:r>
            <a:r>
              <a:rPr sz="26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enfrentan </a:t>
            </a:r>
            <a:r>
              <a:rPr sz="2600" b="1" dirty="0">
                <a:solidFill>
                  <a:srgbClr val="132F5A"/>
                </a:solidFill>
                <a:latin typeface="Helvetica Neue"/>
                <a:cs typeface="Helvetica Neue"/>
              </a:rPr>
              <a:t>a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riesgos  </a:t>
            </a:r>
            <a:r>
              <a:rPr sz="2600" b="1" dirty="0">
                <a:solidFill>
                  <a:srgbClr val="132F5A"/>
                </a:solidFill>
                <a:latin typeface="Helvetica Neue"/>
                <a:cs typeface="Helvetica Neue"/>
              </a:rPr>
              <a:t>internos y externos</a:t>
            </a:r>
            <a:endParaRPr sz="2600">
              <a:latin typeface="Helvetica Neue"/>
              <a:cs typeface="Helvetica Neue"/>
            </a:endParaRPr>
          </a:p>
          <a:p>
            <a:pPr marL="355600" marR="278130" indent="-342900">
              <a:lnSpc>
                <a:spcPct val="100099"/>
              </a:lnSpc>
              <a:spcBef>
                <a:spcPts val="118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Comiencen </a:t>
            </a:r>
            <a:r>
              <a:rPr sz="2600" b="1" dirty="0">
                <a:solidFill>
                  <a:srgbClr val="132F5A"/>
                </a:solidFill>
                <a:latin typeface="Helvetica Neue"/>
                <a:cs typeface="Helvetica Neue"/>
              </a:rPr>
              <a:t>a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evaluar los riesgos </a:t>
            </a: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identificando 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los </a:t>
            </a:r>
            <a:r>
              <a:rPr sz="26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hechos </a:t>
            </a:r>
            <a:r>
              <a:rPr sz="2600" b="1" dirty="0">
                <a:solidFill>
                  <a:srgbClr val="132F5A"/>
                </a:solidFill>
                <a:latin typeface="Helvetica Neue"/>
                <a:cs typeface="Helvetica Neue"/>
              </a:rPr>
              <a:t>o </a:t>
            </a:r>
            <a:r>
              <a:rPr sz="26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recursos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que podrían </a:t>
            </a:r>
            <a:r>
              <a:rPr sz="26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afectar </a:t>
            </a:r>
            <a:r>
              <a:rPr sz="2600" b="1" dirty="0">
                <a:solidFill>
                  <a:srgbClr val="132F5A"/>
                </a:solidFill>
                <a:latin typeface="Helvetica Neue"/>
                <a:cs typeface="Helvetica Neue"/>
              </a:rPr>
              <a:t>la 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continuidad </a:t>
            </a:r>
            <a:r>
              <a:rPr sz="2600" b="1" dirty="0">
                <a:solidFill>
                  <a:srgbClr val="132F5A"/>
                </a:solidFill>
                <a:latin typeface="Helvetica Neue"/>
                <a:cs typeface="Helvetica Neue"/>
              </a:rPr>
              <a:t>de las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operaciones </a:t>
            </a:r>
            <a:r>
              <a:rPr sz="2600" b="1" dirty="0">
                <a:solidFill>
                  <a:srgbClr val="132F5A"/>
                </a:solidFill>
                <a:latin typeface="Helvetica Neue"/>
                <a:cs typeface="Helvetica Neue"/>
              </a:rPr>
              <a:t>y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el flujo </a:t>
            </a:r>
            <a:r>
              <a:rPr sz="2600" b="1" dirty="0">
                <a:solidFill>
                  <a:srgbClr val="132F5A"/>
                </a:solidFill>
                <a:latin typeface="Helvetica Neue"/>
                <a:cs typeface="Helvetica Neue"/>
              </a:rPr>
              <a:t>de 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fondos</a:t>
            </a:r>
            <a:endParaRPr sz="2600">
              <a:latin typeface="Helvetica Neue"/>
              <a:cs typeface="Helvetica Neue"/>
            </a:endParaRPr>
          </a:p>
          <a:p>
            <a:pPr marL="355600" marR="5080" indent="-342900">
              <a:lnSpc>
                <a:spcPts val="3100"/>
              </a:lnSpc>
              <a:spcBef>
                <a:spcPts val="129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600" b="1" dirty="0">
                <a:solidFill>
                  <a:srgbClr val="132F5A"/>
                </a:solidFill>
                <a:latin typeface="Helvetica Neue"/>
                <a:cs typeface="Helvetica Neue"/>
              </a:rPr>
              <a:t>El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costo </a:t>
            </a:r>
            <a:r>
              <a:rPr sz="2600" b="1" dirty="0">
                <a:solidFill>
                  <a:srgbClr val="132F5A"/>
                </a:solidFill>
                <a:latin typeface="Helvetica Neue"/>
                <a:cs typeface="Helvetica Neue"/>
              </a:rPr>
              <a:t>de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adquirir </a:t>
            </a:r>
            <a:r>
              <a:rPr sz="26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seguros </a:t>
            </a:r>
            <a:r>
              <a:rPr sz="2600" b="1" dirty="0">
                <a:solidFill>
                  <a:srgbClr val="132F5A"/>
                </a:solidFill>
                <a:latin typeface="Helvetica Neue"/>
                <a:cs typeface="Helvetica Neue"/>
              </a:rPr>
              <a:t>o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minimizar </a:t>
            </a:r>
            <a:r>
              <a:rPr sz="2600" b="1" dirty="0">
                <a:solidFill>
                  <a:srgbClr val="132F5A"/>
                </a:solidFill>
                <a:latin typeface="Helvetica Neue"/>
                <a:cs typeface="Helvetica Neue"/>
              </a:rPr>
              <a:t>los 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riesgos debe compararse con las consecuencias  posibles de tales</a:t>
            </a:r>
            <a:r>
              <a:rPr sz="2600" b="1" spc="10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riesgos</a:t>
            </a:r>
            <a:endParaRPr sz="2600">
              <a:latin typeface="Helvetica Neue"/>
              <a:cs typeface="Helvetica Neue"/>
            </a:endParaRPr>
          </a:p>
          <a:p>
            <a:pPr marL="355600" marR="389255" indent="-342900">
              <a:lnSpc>
                <a:spcPct val="100099"/>
              </a:lnSpc>
              <a:spcBef>
                <a:spcPts val="117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800" b="1" dirty="0">
                <a:solidFill>
                  <a:srgbClr val="132F5A"/>
                </a:solidFill>
                <a:latin typeface="Helvetica Neue"/>
                <a:cs typeface="Helvetica Neue"/>
              </a:rPr>
              <a:t>Generalmente es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necesario incluir un plan</a:t>
            </a:r>
            <a:r>
              <a:rPr sz="2600" b="1" spc="-8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de  continuidad </a:t>
            </a:r>
            <a:r>
              <a:rPr sz="2600" b="1" dirty="0">
                <a:solidFill>
                  <a:srgbClr val="132F5A"/>
                </a:solidFill>
                <a:latin typeface="Helvetica Neue"/>
                <a:cs typeface="Helvetica Neue"/>
              </a:rPr>
              <a:t>de las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operaciones en el </a:t>
            </a:r>
            <a:r>
              <a:rPr sz="2600" b="1" dirty="0">
                <a:solidFill>
                  <a:srgbClr val="132F5A"/>
                </a:solidFill>
                <a:latin typeface="Helvetica Neue"/>
                <a:cs typeface="Helvetica Neue"/>
              </a:rPr>
              <a:t>plan de 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negocios</a:t>
            </a:r>
            <a:endParaRPr sz="2600">
              <a:latin typeface="Helvetica Neue"/>
              <a:cs typeface="Helvetica Neu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44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325628"/>
            <a:ext cx="8608060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Ocho puntos clave para</a:t>
            </a:r>
            <a:r>
              <a:rPr spc="-25" dirty="0"/>
              <a:t> record</a:t>
            </a:r>
            <a:r>
              <a:rPr lang="en-US" spc="-25" dirty="0"/>
              <a:t>e</a:t>
            </a:r>
            <a:r>
              <a:rPr spc="-25" dirty="0"/>
              <a:t>r</a:t>
            </a:r>
            <a:r>
              <a:rPr lang="en-US" spc="-25" dirty="0"/>
              <a:t> </a:t>
            </a:r>
            <a:r>
              <a:rPr lang="es-ES" dirty="0"/>
              <a:t>(continuación)</a:t>
            </a:r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47825"/>
            <a:ext cx="8265159" cy="44481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600" b="1" spc="-15" dirty="0">
                <a:solidFill>
                  <a:srgbClr val="132F5A"/>
                </a:solidFill>
                <a:latin typeface="Helvetica Neue"/>
                <a:cs typeface="Helvetica Neue"/>
              </a:rPr>
              <a:t>Entre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las estrategias que pueden aplicarse para  evitar </a:t>
            </a:r>
            <a:r>
              <a:rPr sz="2600" b="1" dirty="0">
                <a:solidFill>
                  <a:srgbClr val="132F5A"/>
                </a:solidFill>
                <a:latin typeface="Helvetica Neue"/>
                <a:cs typeface="Helvetica Neue"/>
              </a:rPr>
              <a:t>riesgos, se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incluyen </a:t>
            </a:r>
            <a:r>
              <a:rPr sz="2600" b="1" dirty="0">
                <a:solidFill>
                  <a:srgbClr val="132F5A"/>
                </a:solidFill>
                <a:latin typeface="Helvetica Neue"/>
                <a:cs typeface="Helvetica Neue"/>
              </a:rPr>
              <a:t>la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comunicación, </a:t>
            </a:r>
            <a:r>
              <a:rPr sz="2600" b="1" dirty="0">
                <a:solidFill>
                  <a:srgbClr val="132F5A"/>
                </a:solidFill>
                <a:latin typeface="Helvetica Neue"/>
                <a:cs typeface="Helvetica Neue"/>
              </a:rPr>
              <a:t>la  </a:t>
            </a:r>
            <a:r>
              <a:rPr sz="26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determinación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de </a:t>
            </a:r>
            <a:r>
              <a:rPr sz="26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expectativas, </a:t>
            </a:r>
            <a:r>
              <a:rPr sz="2600" b="1" dirty="0">
                <a:solidFill>
                  <a:srgbClr val="132F5A"/>
                </a:solidFill>
                <a:latin typeface="Helvetica Neue"/>
                <a:cs typeface="Helvetica Neue"/>
              </a:rPr>
              <a:t>la </a:t>
            </a:r>
            <a:r>
              <a:rPr sz="26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implementación 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de sistemas de apoyo, </a:t>
            </a:r>
            <a:r>
              <a:rPr sz="2600" b="1" dirty="0">
                <a:solidFill>
                  <a:srgbClr val="132F5A"/>
                </a:solidFill>
                <a:latin typeface="Helvetica Neue"/>
                <a:cs typeface="Helvetica Neue"/>
              </a:rPr>
              <a:t>la </a:t>
            </a:r>
            <a:r>
              <a:rPr sz="26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capacitación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del  personal, </a:t>
            </a:r>
            <a:r>
              <a:rPr sz="2600" b="1" dirty="0">
                <a:solidFill>
                  <a:srgbClr val="132F5A"/>
                </a:solidFill>
                <a:latin typeface="Helvetica Neue"/>
                <a:cs typeface="Helvetica Neue"/>
              </a:rPr>
              <a:t>la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adquisición de </a:t>
            </a:r>
            <a:r>
              <a:rPr sz="26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seguros, </a:t>
            </a:r>
            <a:r>
              <a:rPr sz="2600" b="1" dirty="0">
                <a:solidFill>
                  <a:srgbClr val="132F5A"/>
                </a:solidFill>
                <a:latin typeface="Helvetica Neue"/>
                <a:cs typeface="Helvetica Neue"/>
              </a:rPr>
              <a:t>la </a:t>
            </a:r>
            <a:r>
              <a:rPr sz="26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evaluación 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de riesgos </a:t>
            </a:r>
            <a:r>
              <a:rPr sz="2600" b="1" dirty="0">
                <a:solidFill>
                  <a:srgbClr val="132F5A"/>
                </a:solidFill>
                <a:latin typeface="Helvetica Neue"/>
                <a:cs typeface="Helvetica Neue"/>
              </a:rPr>
              <a:t>y la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planificación de </a:t>
            </a:r>
            <a:r>
              <a:rPr sz="26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contingencias</a:t>
            </a:r>
            <a:endParaRPr sz="2600" dirty="0">
              <a:latin typeface="Helvetica Neue"/>
              <a:cs typeface="Helvetica Neue"/>
            </a:endParaRPr>
          </a:p>
          <a:p>
            <a:pPr marL="355600" marR="130810" indent="-342900">
              <a:lnSpc>
                <a:spcPct val="100000"/>
              </a:lnSpc>
              <a:spcBef>
                <a:spcPts val="117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Sean honestos al </a:t>
            </a:r>
            <a:r>
              <a:rPr sz="26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revisar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los riesgos </a:t>
            </a:r>
            <a:r>
              <a:rPr sz="2600" b="1" dirty="0">
                <a:solidFill>
                  <a:srgbClr val="132F5A"/>
                </a:solidFill>
                <a:latin typeface="Helvetica Neue"/>
                <a:cs typeface="Helvetica Neue"/>
              </a:rPr>
              <a:t>y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las señales  de </a:t>
            </a:r>
            <a:r>
              <a:rPr sz="26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advertencia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de sus</a:t>
            </a:r>
            <a:r>
              <a:rPr sz="2600" b="1" spc="10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26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negocios</a:t>
            </a:r>
            <a:endParaRPr sz="2600" dirty="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27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6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Busquen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asistencia </a:t>
            </a:r>
            <a:r>
              <a:rPr sz="2600" b="1" dirty="0">
                <a:solidFill>
                  <a:srgbClr val="132F5A"/>
                </a:solidFill>
                <a:latin typeface="Helvetica Neue"/>
                <a:cs typeface="Helvetica Neue"/>
              </a:rPr>
              <a:t>externa</a:t>
            </a:r>
            <a:endParaRPr sz="2600" dirty="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18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2600" b="1" dirty="0">
                <a:solidFill>
                  <a:srgbClr val="132F5A"/>
                </a:solidFill>
                <a:latin typeface="Helvetica Neue"/>
                <a:cs typeface="Helvetica Neue"/>
              </a:rPr>
              <a:t>Es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importante </a:t>
            </a:r>
            <a:r>
              <a:rPr sz="26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contar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con </a:t>
            </a:r>
            <a:r>
              <a:rPr sz="26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una 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estrategia </a:t>
            </a:r>
            <a:r>
              <a:rPr sz="2600" b="1" dirty="0">
                <a:solidFill>
                  <a:srgbClr val="132F5A"/>
                </a:solidFill>
                <a:latin typeface="Helvetica Neue"/>
                <a:cs typeface="Helvetica Neue"/>
              </a:rPr>
              <a:t>de</a:t>
            </a:r>
            <a:r>
              <a:rPr sz="26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2600" b="1" dirty="0">
                <a:solidFill>
                  <a:srgbClr val="132F5A"/>
                </a:solidFill>
                <a:latin typeface="Helvetica Neue"/>
                <a:cs typeface="Helvetica Neue"/>
              </a:rPr>
              <a:t>salida</a:t>
            </a:r>
            <a:endParaRPr sz="2600" dirty="0">
              <a:latin typeface="Helvetica Neue"/>
              <a:cs typeface="Helvetica Neu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45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401828"/>
            <a:ext cx="20834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Resumen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40384" y="1087628"/>
            <a:ext cx="6844030" cy="29851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8455">
              <a:lnSpc>
                <a:spcPct val="100000"/>
              </a:lnSpc>
              <a:spcBef>
                <a:spcPts val="100"/>
              </a:spcBef>
              <a:buFont typeface="Geneva"/>
              <a:buChar char="•"/>
              <a:tabLst>
                <a:tab pos="350520" algn="l"/>
                <a:tab pos="351155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¿Qué </a:t>
            </a: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preguntas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finales</a:t>
            </a:r>
            <a:r>
              <a:rPr sz="3000" b="1" spc="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tienen?</a:t>
            </a:r>
            <a:endParaRPr sz="3000">
              <a:latin typeface="Helvetica Neue"/>
              <a:cs typeface="Helvetica Neue"/>
            </a:endParaRPr>
          </a:p>
          <a:p>
            <a:pPr>
              <a:lnSpc>
                <a:spcPct val="100000"/>
              </a:lnSpc>
              <a:spcBef>
                <a:spcPts val="80"/>
              </a:spcBef>
              <a:buClr>
                <a:srgbClr val="132F5A"/>
              </a:buClr>
              <a:buFont typeface="Geneva"/>
              <a:buChar char="•"/>
            </a:pPr>
            <a:endParaRPr sz="3650">
              <a:latin typeface="Times"/>
              <a:cs typeface="Times"/>
            </a:endParaRPr>
          </a:p>
          <a:p>
            <a:pPr marL="351155" indent="-338455">
              <a:lnSpc>
                <a:spcPct val="100000"/>
              </a:lnSpc>
              <a:spcBef>
                <a:spcPts val="5"/>
              </a:spcBef>
              <a:buFont typeface="Geneva"/>
              <a:buChar char="•"/>
              <a:tabLst>
                <a:tab pos="350520" algn="l"/>
                <a:tab pos="351155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¿Qué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spc="-15" dirty="0">
                <a:solidFill>
                  <a:srgbClr val="132F5A"/>
                </a:solidFill>
                <a:latin typeface="Helvetica Neue"/>
                <a:cs typeface="Helvetica Neue"/>
              </a:rPr>
              <a:t>aprendieron?</a:t>
            </a:r>
            <a:endParaRPr sz="3000">
              <a:latin typeface="Helvetica Neue"/>
              <a:cs typeface="Helvetica Neue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132F5A"/>
              </a:buClr>
              <a:buFont typeface="Geneva"/>
              <a:buChar char="•"/>
            </a:pPr>
            <a:endParaRPr sz="3650">
              <a:latin typeface="Times"/>
              <a:cs typeface="Times"/>
            </a:endParaRPr>
          </a:p>
          <a:p>
            <a:pPr marL="351155" indent="-338455">
              <a:lnSpc>
                <a:spcPct val="100000"/>
              </a:lnSpc>
              <a:buFont typeface="Geneva"/>
              <a:buChar char="•"/>
              <a:tabLst>
                <a:tab pos="350520" algn="l"/>
                <a:tab pos="351155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¿Cómo calificarían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la</a:t>
            </a:r>
            <a:r>
              <a:rPr sz="3000" b="1" spc="20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capacitación?</a:t>
            </a:r>
            <a:endParaRPr sz="3000">
              <a:latin typeface="Helvetica Neue"/>
              <a:cs typeface="Helvetica Neue"/>
            </a:endParaRPr>
          </a:p>
        </p:txBody>
      </p:sp>
      <p:sp>
        <p:nvSpPr>
          <p:cNvPr id="4" name="object 4" descr="Portapapeles, papel y lápiz"/>
          <p:cNvSpPr/>
          <p:nvPr/>
        </p:nvSpPr>
        <p:spPr>
          <a:xfrm>
            <a:off x="6705600" y="4038600"/>
            <a:ext cx="2066544" cy="16123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46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325628"/>
            <a:ext cx="373126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Conclusión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935228"/>
            <a:ext cx="7973059" cy="5039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75895">
              <a:lnSpc>
                <a:spcPct val="100000"/>
              </a:lnSpc>
              <a:spcBef>
                <a:spcPts val="100"/>
              </a:spcBef>
            </a:pP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A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través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esta capacitación, </a:t>
            </a:r>
            <a:r>
              <a:rPr sz="3000" b="1" spc="-15" dirty="0">
                <a:solidFill>
                  <a:srgbClr val="132F5A"/>
                </a:solidFill>
                <a:latin typeface="Helvetica Neue"/>
                <a:cs typeface="Helvetica Neue"/>
              </a:rPr>
              <a:t>aprendieron  sobre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lo</a:t>
            </a:r>
            <a:r>
              <a:rPr sz="3000" b="1" spc="20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siguiente:</a:t>
            </a:r>
            <a:endParaRPr sz="3000">
              <a:latin typeface="Helvetica Neue"/>
              <a:cs typeface="Helvetica Neue"/>
            </a:endParaRPr>
          </a:p>
          <a:p>
            <a:pPr marL="755650" marR="603885" indent="-285750">
              <a:lnSpc>
                <a:spcPct val="100800"/>
              </a:lnSpc>
              <a:spcBef>
                <a:spcPts val="575"/>
              </a:spcBef>
              <a:buFont typeface="Geneva"/>
              <a:buChar char="•"/>
              <a:tabLst>
                <a:tab pos="755015" algn="l"/>
                <a:tab pos="755650" algn="l"/>
              </a:tabLst>
            </a:pP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Los riesgos </a:t>
            </a: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internos y externos de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los pequeños  negocios</a:t>
            </a:r>
            <a:endParaRPr sz="2400">
              <a:latin typeface="Helvetica Neue"/>
              <a:cs typeface="Helvetica Neue"/>
            </a:endParaRPr>
          </a:p>
          <a:p>
            <a:pPr marL="755650" marR="344805" indent="-285750">
              <a:lnSpc>
                <a:spcPct val="99200"/>
              </a:lnSpc>
              <a:spcBef>
                <a:spcPts val="625"/>
              </a:spcBef>
              <a:buFont typeface="Geneva"/>
              <a:buChar char="•"/>
              <a:tabLst>
                <a:tab pos="755015" algn="l"/>
                <a:tab pos="755650" algn="l"/>
              </a:tabLst>
            </a:pP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La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manera </a:t>
            </a: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de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identificar </a:t>
            </a: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y </a:t>
            </a:r>
            <a:r>
              <a:rPr sz="2400" spc="-10" dirty="0">
                <a:solidFill>
                  <a:srgbClr val="002060"/>
                </a:solidFill>
                <a:latin typeface="Helvetica Neue"/>
                <a:cs typeface="Helvetica Neue"/>
              </a:rPr>
              <a:t>reducir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los efectos  negativos </a:t>
            </a: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que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estos riesgos pueden tener </a:t>
            </a:r>
            <a:r>
              <a:rPr sz="2400" spc="-10" dirty="0">
                <a:solidFill>
                  <a:srgbClr val="002060"/>
                </a:solidFill>
                <a:latin typeface="Helvetica Neue"/>
                <a:cs typeface="Helvetica Neue"/>
              </a:rPr>
              <a:t>sobre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el  negocio</a:t>
            </a:r>
            <a:endParaRPr sz="2400">
              <a:latin typeface="Helvetica Neue"/>
              <a:cs typeface="Helvetica Neue"/>
            </a:endParaRPr>
          </a:p>
          <a:p>
            <a:pPr marL="755650" indent="-285750">
              <a:lnSpc>
                <a:spcPct val="100000"/>
              </a:lnSpc>
              <a:spcBef>
                <a:spcPts val="625"/>
              </a:spcBef>
              <a:buFont typeface="Geneva"/>
              <a:buChar char="•"/>
              <a:tabLst>
                <a:tab pos="755015" algn="l"/>
                <a:tab pos="755650" algn="l"/>
              </a:tabLst>
            </a:pP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Las señales </a:t>
            </a: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de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advertencia </a:t>
            </a: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de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los</a:t>
            </a:r>
            <a:r>
              <a:rPr sz="2400" spc="-35" dirty="0">
                <a:solidFill>
                  <a:srgbClr val="002060"/>
                </a:solidFill>
                <a:latin typeface="Helvetica Neue"/>
                <a:cs typeface="Helvetica Neue"/>
              </a:rPr>
              <a:t>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riesgos</a:t>
            </a:r>
            <a:endParaRPr sz="2400">
              <a:latin typeface="Helvetica Neue"/>
              <a:cs typeface="Helvetica Neue"/>
            </a:endParaRPr>
          </a:p>
          <a:p>
            <a:pPr marL="755650" marR="5080" indent="-285750">
              <a:lnSpc>
                <a:spcPct val="100800"/>
              </a:lnSpc>
              <a:spcBef>
                <a:spcPts val="480"/>
              </a:spcBef>
              <a:buFont typeface="Geneva"/>
              <a:buChar char="•"/>
              <a:tabLst>
                <a:tab pos="755015" algn="l"/>
                <a:tab pos="755650" algn="l"/>
              </a:tabLst>
            </a:pP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Los pasos </a:t>
            </a: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de la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planificación </a:t>
            </a: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de la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administración </a:t>
            </a: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de 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riesgos</a:t>
            </a:r>
            <a:endParaRPr sz="2400">
              <a:latin typeface="Helvetica Neue"/>
              <a:cs typeface="Helvetica Neue"/>
            </a:endParaRPr>
          </a:p>
          <a:p>
            <a:pPr marL="755650" indent="-285750">
              <a:lnSpc>
                <a:spcPct val="100000"/>
              </a:lnSpc>
              <a:spcBef>
                <a:spcPts val="620"/>
              </a:spcBef>
              <a:buFont typeface="Geneva"/>
              <a:buChar char="•"/>
              <a:tabLst>
                <a:tab pos="755015" algn="l"/>
                <a:tab pos="755650" algn="l"/>
              </a:tabLst>
            </a:pP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La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importancia </a:t>
            </a: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de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minimizar los</a:t>
            </a:r>
            <a:r>
              <a:rPr sz="2400" spc="-35" dirty="0">
                <a:solidFill>
                  <a:srgbClr val="002060"/>
                </a:solidFill>
                <a:latin typeface="Helvetica Neue"/>
                <a:cs typeface="Helvetica Neue"/>
              </a:rPr>
              <a:t>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riesgos</a:t>
            </a:r>
            <a:endParaRPr sz="2400">
              <a:latin typeface="Helvetica Neue"/>
              <a:cs typeface="Helvetica Neue"/>
            </a:endParaRPr>
          </a:p>
          <a:p>
            <a:pPr marL="755650" indent="-285750">
              <a:lnSpc>
                <a:spcPct val="100000"/>
              </a:lnSpc>
              <a:spcBef>
                <a:spcPts val="530"/>
              </a:spcBef>
              <a:buFont typeface="Geneva"/>
              <a:buChar char="•"/>
              <a:tabLst>
                <a:tab pos="755015" algn="l"/>
                <a:tab pos="755650" algn="l"/>
              </a:tabLst>
            </a:pP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La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necesidad </a:t>
            </a: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de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contar con </a:t>
            </a: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una </a:t>
            </a:r>
            <a:r>
              <a:rPr sz="2400" spc="-5" dirty="0">
                <a:solidFill>
                  <a:srgbClr val="002060"/>
                </a:solidFill>
                <a:latin typeface="Helvetica Neue"/>
                <a:cs typeface="Helvetica Neue"/>
              </a:rPr>
              <a:t>estrategia </a:t>
            </a:r>
            <a:r>
              <a:rPr sz="2400" dirty="0">
                <a:solidFill>
                  <a:srgbClr val="002060"/>
                </a:solidFill>
                <a:latin typeface="Helvetica Neue"/>
                <a:cs typeface="Helvetica Neue"/>
              </a:rPr>
              <a:t>de</a:t>
            </a:r>
            <a:r>
              <a:rPr sz="2400" spc="-90" dirty="0">
                <a:solidFill>
                  <a:srgbClr val="002060"/>
                </a:solidFill>
                <a:latin typeface="Helvetica Neue"/>
                <a:cs typeface="Helvetica Neue"/>
              </a:rPr>
              <a:t> </a:t>
            </a:r>
            <a:r>
              <a:rPr sz="2400" spc="-10" dirty="0">
                <a:solidFill>
                  <a:srgbClr val="002060"/>
                </a:solidFill>
                <a:latin typeface="Helvetica Neue"/>
                <a:cs typeface="Helvetica Neue"/>
              </a:rPr>
              <a:t>cierre</a:t>
            </a:r>
            <a:endParaRPr sz="2400">
              <a:latin typeface="Helvetica Neue"/>
              <a:cs typeface="Helvetica Neu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47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 idx="4294967295"/>
          </p:nvPr>
        </p:nvSpPr>
        <p:spPr>
          <a:xfrm>
            <a:off x="535940" y="401828"/>
            <a:ext cx="6409690" cy="57404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1270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-5" normalizeH="0" baseline="0" noProof="0" dirty="0" err="1">
                <a:ln>
                  <a:noFill/>
                </a:ln>
                <a:solidFill>
                  <a:srgbClr val="223F6B"/>
                </a:solidFill>
                <a:effectLst/>
                <a:uLnTx/>
                <a:uFillTx/>
                <a:latin typeface="Helvetica Neue"/>
                <a:ea typeface="+mn-ea"/>
                <a:cs typeface="Helvetica Neue"/>
              </a:rPr>
              <a:t>Formulario</a:t>
            </a:r>
            <a:r>
              <a:rPr kumimoji="0" lang="en-US" sz="3600" b="1" i="0" u="none" strike="noStrike" kern="1200" cap="none" spc="-5" normalizeH="0" baseline="0" noProof="0" dirty="0">
                <a:ln>
                  <a:noFill/>
                </a:ln>
                <a:solidFill>
                  <a:srgbClr val="223F6B"/>
                </a:solidFill>
                <a:effectLst/>
                <a:uLnTx/>
                <a:uFillTx/>
                <a:latin typeface="Helvetica Neue"/>
                <a:ea typeface="+mn-ea"/>
                <a:cs typeface="Helvetica Neue"/>
              </a:rPr>
              <a:t> de</a:t>
            </a:r>
            <a:r>
              <a:rPr kumimoji="0" lang="en-US" sz="3600" b="1" i="0" u="none" strike="noStrike" kern="1200" cap="none" spc="-70" normalizeH="0" baseline="0" noProof="0" dirty="0">
                <a:ln>
                  <a:noFill/>
                </a:ln>
                <a:solidFill>
                  <a:srgbClr val="223F6B"/>
                </a:solidFill>
                <a:effectLst/>
                <a:uLnTx/>
                <a:uFillTx/>
                <a:latin typeface="Helvetica Neue"/>
                <a:ea typeface="+mn-ea"/>
                <a:cs typeface="Helvetica Neue"/>
              </a:rPr>
              <a:t> </a:t>
            </a:r>
            <a:r>
              <a:rPr kumimoji="0" lang="en-US" sz="3600" b="1" i="0" u="none" strike="noStrike" kern="1200" cap="none" spc="-5" normalizeH="0" baseline="0" noProof="0" dirty="0" err="1">
                <a:ln>
                  <a:noFill/>
                </a:ln>
                <a:solidFill>
                  <a:srgbClr val="223F6B"/>
                </a:solidFill>
                <a:effectLst/>
                <a:uLnTx/>
                <a:uFillTx/>
                <a:latin typeface="Helvetica Neue"/>
                <a:ea typeface="+mn-ea"/>
                <a:cs typeface="Helvetica Neue"/>
              </a:rPr>
              <a:t>conocimientos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223F6B"/>
              </a:solidFill>
              <a:effectLst/>
              <a:uLnTx/>
              <a:uFillTx/>
              <a:latin typeface="Helvetica Neue"/>
              <a:ea typeface="+mn-ea"/>
              <a:cs typeface="Helvetica Neu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2140" y="1794764"/>
            <a:ext cx="4944110" cy="1397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¿Qué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saben o </a:t>
            </a: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quieren  aprender sobre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la 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administración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</a:t>
            </a:r>
            <a:r>
              <a:rPr sz="3000" b="1" spc="-40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riesgos?</a:t>
            </a:r>
            <a:endParaRPr sz="3000">
              <a:latin typeface="Helvetica Neue"/>
              <a:cs typeface="Helvetica Neue"/>
            </a:endParaRPr>
          </a:p>
        </p:txBody>
      </p:sp>
      <p:sp>
        <p:nvSpPr>
          <p:cNvPr id="2" name="object 2" descr="Signo de interrogación tridimensional"/>
          <p:cNvSpPr/>
          <p:nvPr/>
        </p:nvSpPr>
        <p:spPr>
          <a:xfrm>
            <a:off x="4114800" y="2286000"/>
            <a:ext cx="4953000" cy="3911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xfrm>
            <a:off x="6277927" y="6501828"/>
            <a:ext cx="2345054" cy="178254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>
                <a:solidFill>
                  <a:srgbClr val="132F5A"/>
                </a:solidFill>
              </a:rPr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5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401828"/>
            <a:ext cx="769366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Administración </a:t>
            </a:r>
            <a:r>
              <a:rPr dirty="0"/>
              <a:t>de</a:t>
            </a:r>
            <a:r>
              <a:rPr spc="-40" dirty="0"/>
              <a:t> </a:t>
            </a:r>
            <a:r>
              <a:rPr spc="-5" dirty="0"/>
              <a:t>riesgos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011428"/>
            <a:ext cx="7846695" cy="26530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170815" indent="-342900">
              <a:lnSpc>
                <a:spcPct val="100000"/>
              </a:lnSpc>
              <a:spcBef>
                <a:spcPts val="10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Identificación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 </a:t>
            </a:r>
            <a:r>
              <a:rPr sz="3000" b="1" spc="-15" dirty="0">
                <a:solidFill>
                  <a:srgbClr val="132F5A"/>
                </a:solidFill>
                <a:latin typeface="Helvetica Neue"/>
                <a:cs typeface="Helvetica Neue"/>
              </a:rPr>
              <a:t>áreas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que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amenazan la  operación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del</a:t>
            </a:r>
            <a:r>
              <a:rPr sz="3000" b="1" spc="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negocio</a:t>
            </a:r>
            <a:endParaRPr sz="3000">
              <a:latin typeface="Helvetica Neue"/>
              <a:cs typeface="Helvetica Neue"/>
            </a:endParaRPr>
          </a:p>
          <a:p>
            <a:pPr marL="355600" marR="5080" indent="-342900">
              <a:lnSpc>
                <a:spcPct val="100000"/>
              </a:lnSpc>
              <a:spcBef>
                <a:spcPts val="1390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Evaluación de los posibles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efectos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 los 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riesgos para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poder</a:t>
            </a:r>
            <a:r>
              <a:rPr sz="3000" b="1" spc="1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controlarlos</a:t>
            </a:r>
            <a:endParaRPr sz="30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29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10" dirty="0">
                <a:solidFill>
                  <a:srgbClr val="132F5A"/>
                </a:solidFill>
                <a:latin typeface="Helvetica Neue"/>
                <a:cs typeface="Helvetica Neue"/>
              </a:rPr>
              <a:t>Crecimiento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y </a:t>
            </a: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permanencia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del</a:t>
            </a:r>
            <a:r>
              <a:rPr sz="3000" b="1" spc="25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3000" b="1" dirty="0">
                <a:solidFill>
                  <a:srgbClr val="132F5A"/>
                </a:solidFill>
                <a:latin typeface="Helvetica Neue"/>
                <a:cs typeface="Helvetica Neue"/>
              </a:rPr>
              <a:t>negocio</a:t>
            </a:r>
            <a:endParaRPr sz="3000">
              <a:latin typeface="Helvetica Neue"/>
              <a:cs typeface="Helvetica Neue"/>
            </a:endParaRPr>
          </a:p>
        </p:txBody>
      </p:sp>
      <p:sp>
        <p:nvSpPr>
          <p:cNvPr id="5" name="object 5" descr="Gráfico que muestra la relación entre las fortalezas y debilidades internas y las oportunidades y amenazas externas en el contexto del análisis estratégico. Una regla de cálculo antigua y un bolígrafo flanquean el gráfico."/>
          <p:cNvSpPr/>
          <p:nvPr/>
        </p:nvSpPr>
        <p:spPr>
          <a:xfrm>
            <a:off x="5416441" y="3782876"/>
            <a:ext cx="3383178" cy="22527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6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25"/>
              </a:spcBef>
            </a:pPr>
            <a:r>
              <a:rPr spc="-105" dirty="0"/>
              <a:t>Tema </a:t>
            </a:r>
            <a:r>
              <a:rPr spc="-5" dirty="0"/>
              <a:t>para debate </a:t>
            </a:r>
            <a:r>
              <a:rPr dirty="0"/>
              <a:t>n.º 1: </a:t>
            </a:r>
            <a:r>
              <a:rPr spc="-5" dirty="0"/>
              <a:t>riesgos </a:t>
            </a:r>
            <a:r>
              <a:rPr dirty="0"/>
              <a:t>de  </a:t>
            </a:r>
            <a:r>
              <a:rPr spc="-5" dirty="0"/>
              <a:t>situaciones</a:t>
            </a:r>
            <a:r>
              <a:rPr dirty="0"/>
              <a:t> </a:t>
            </a:r>
            <a:r>
              <a:rPr spc="-5" dirty="0"/>
              <a:t>positivas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850389" y="2167635"/>
            <a:ext cx="6685915" cy="88201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0699"/>
              </a:lnSpc>
              <a:spcBef>
                <a:spcPts val="75"/>
              </a:spcBef>
            </a:pP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¿Qué situaciones positivas u  oportunidades </a:t>
            </a:r>
            <a:r>
              <a:rPr sz="2800" spc="-5" dirty="0">
                <a:solidFill>
                  <a:srgbClr val="002060"/>
                </a:solidFill>
                <a:latin typeface="Helvetica Neue"/>
                <a:cs typeface="Helvetica Neue"/>
              </a:rPr>
              <a:t>pueden </a:t>
            </a:r>
            <a:r>
              <a:rPr sz="2800" spc="-10" dirty="0">
                <a:solidFill>
                  <a:srgbClr val="002060"/>
                </a:solidFill>
                <a:latin typeface="Helvetica Neue"/>
                <a:cs typeface="Helvetica Neue"/>
              </a:rPr>
              <a:t>presentar </a:t>
            </a: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riesgos?</a:t>
            </a:r>
            <a:endParaRPr sz="2800">
              <a:latin typeface="Helvetica Neue"/>
              <a:cs typeface="Helvetica Neue"/>
            </a:endParaRPr>
          </a:p>
        </p:txBody>
      </p:sp>
      <p:sp>
        <p:nvSpPr>
          <p:cNvPr id="4" name="object 4" descr="Punta de lápiz"/>
          <p:cNvSpPr/>
          <p:nvPr/>
        </p:nvSpPr>
        <p:spPr>
          <a:xfrm>
            <a:off x="0" y="2895600"/>
            <a:ext cx="1619250" cy="27146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xfrm>
            <a:off x="6277927" y="6501828"/>
            <a:ext cx="2345054" cy="178254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>
                <a:solidFill>
                  <a:srgbClr val="132F5A"/>
                </a:solidFill>
              </a:rPr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7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50862" y="3657600"/>
            <a:ext cx="8072119" cy="923330"/>
          </a:xfrm>
        </p:spPr>
        <p:txBody>
          <a:bodyPr/>
          <a:lstStyle/>
          <a:p>
            <a:r>
              <a:rPr lang="en-US" sz="6000" dirty="0" err="1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Riesgos</a:t>
            </a:r>
            <a:r>
              <a:rPr lang="en-US" sz="6000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 </a:t>
            </a:r>
            <a:r>
              <a:rPr lang="en-US" sz="6000" dirty="0" err="1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Internos</a:t>
            </a:r>
            <a:endParaRPr lang="en-US" sz="6000" dirty="0">
              <a:latin typeface="Source Sans Pro Semibold" panose="020B0603030403020204" pitchFamily="34" charset="0"/>
              <a:ea typeface="Source Sans Pro Semibold" panose="020B0603030403020204" pitchFamily="34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8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35940" y="401828"/>
            <a:ext cx="441706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Riesgos</a:t>
            </a:r>
            <a:r>
              <a:rPr spc="-35" dirty="0"/>
              <a:t> </a:t>
            </a:r>
            <a:r>
              <a:rPr spc="-5" dirty="0"/>
              <a:t>humanos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535940" y="833991"/>
            <a:ext cx="4792980" cy="4273550"/>
          </a:xfrm>
          <a:prstGeom prst="rect">
            <a:avLst/>
          </a:prstGeom>
        </p:spPr>
        <p:txBody>
          <a:bodyPr vert="horz" wrap="square" lIns="0" tIns="18986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495"/>
              </a:spcBef>
              <a:buFont typeface="Geneva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Muerte</a:t>
            </a:r>
            <a:endParaRPr sz="3000">
              <a:latin typeface="Helvetica Neue"/>
              <a:cs typeface="Helvetica Neue"/>
            </a:endParaRPr>
          </a:p>
          <a:p>
            <a:pPr marL="755650" lvl="1" indent="-285750">
              <a:lnSpc>
                <a:spcPct val="100000"/>
              </a:lnSpc>
              <a:spcBef>
                <a:spcPts val="1305"/>
              </a:spcBef>
              <a:buFont typeface="Geneva"/>
              <a:buChar char="•"/>
              <a:tabLst>
                <a:tab pos="755650" algn="l"/>
              </a:tabLst>
            </a:pP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Dueño</a:t>
            </a:r>
            <a:endParaRPr sz="2800">
              <a:latin typeface="Helvetica Neue"/>
              <a:cs typeface="Helvetica Neue"/>
            </a:endParaRPr>
          </a:p>
          <a:p>
            <a:pPr marL="755650" lvl="1" indent="-285750">
              <a:lnSpc>
                <a:spcPct val="100000"/>
              </a:lnSpc>
              <a:spcBef>
                <a:spcPts val="1225"/>
              </a:spcBef>
              <a:buFont typeface="Geneva"/>
              <a:buChar char="•"/>
              <a:tabLst>
                <a:tab pos="755650" algn="l"/>
              </a:tabLst>
            </a:pPr>
            <a:r>
              <a:rPr sz="2800" spc="-5" dirty="0">
                <a:solidFill>
                  <a:srgbClr val="002060"/>
                </a:solidFill>
                <a:latin typeface="Helvetica Neue"/>
                <a:cs typeface="Helvetica Neue"/>
              </a:rPr>
              <a:t>Empleado</a:t>
            </a:r>
            <a:endParaRPr sz="2800">
              <a:latin typeface="Helvetica Neue"/>
              <a:cs typeface="Helvetica Neue"/>
            </a:endParaRPr>
          </a:p>
          <a:p>
            <a:pPr marL="355600" indent="-342900">
              <a:lnSpc>
                <a:spcPct val="100000"/>
              </a:lnSpc>
              <a:spcBef>
                <a:spcPts val="1445"/>
              </a:spcBef>
              <a:buFont typeface="Geneva"/>
              <a:buChar char="•"/>
              <a:tabLst>
                <a:tab pos="355600" algn="l"/>
              </a:tabLst>
            </a:pPr>
            <a:r>
              <a:rPr sz="3200" b="1" spc="-5" dirty="0">
                <a:solidFill>
                  <a:srgbClr val="132F5A"/>
                </a:solidFill>
                <a:latin typeface="Helvetica Neue"/>
                <a:cs typeface="Helvetica Neue"/>
              </a:rPr>
              <a:t>Enfermedad</a:t>
            </a:r>
            <a:endParaRPr sz="3200">
              <a:latin typeface="Helvetica Neue"/>
              <a:cs typeface="Helvetica Neue"/>
            </a:endParaRPr>
          </a:p>
          <a:p>
            <a:pPr marL="755650" lvl="1" indent="-285750">
              <a:lnSpc>
                <a:spcPct val="100000"/>
              </a:lnSpc>
              <a:spcBef>
                <a:spcPts val="1265"/>
              </a:spcBef>
              <a:buFont typeface="Geneva"/>
              <a:buChar char="•"/>
              <a:tabLst>
                <a:tab pos="755650" algn="l"/>
              </a:tabLst>
            </a:pPr>
            <a:r>
              <a:rPr sz="2800" dirty="0">
                <a:solidFill>
                  <a:srgbClr val="132F5A"/>
                </a:solidFill>
                <a:latin typeface="Helvetica Neue"/>
                <a:cs typeface="Helvetica Neue"/>
              </a:rPr>
              <a:t>A corto</a:t>
            </a:r>
            <a:r>
              <a:rPr sz="2800" spc="-20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32F5A"/>
                </a:solidFill>
                <a:latin typeface="Helvetica Neue"/>
                <a:cs typeface="Helvetica Neue"/>
              </a:rPr>
              <a:t>plazo</a:t>
            </a:r>
            <a:endParaRPr sz="2800">
              <a:latin typeface="Helvetica Neue"/>
              <a:cs typeface="Helvetica Neue"/>
            </a:endParaRPr>
          </a:p>
          <a:p>
            <a:pPr marL="755650" lvl="1" indent="-285750">
              <a:lnSpc>
                <a:spcPct val="100000"/>
              </a:lnSpc>
              <a:spcBef>
                <a:spcPts val="1225"/>
              </a:spcBef>
              <a:buFont typeface="Geneva"/>
              <a:buChar char="•"/>
              <a:tabLst>
                <a:tab pos="755650" algn="l"/>
              </a:tabLst>
            </a:pPr>
            <a:r>
              <a:rPr sz="2800" dirty="0">
                <a:solidFill>
                  <a:srgbClr val="132F5A"/>
                </a:solidFill>
                <a:latin typeface="Helvetica Neue"/>
                <a:cs typeface="Helvetica Neue"/>
              </a:rPr>
              <a:t>A </a:t>
            </a:r>
            <a:r>
              <a:rPr sz="2800" spc="-15" dirty="0">
                <a:solidFill>
                  <a:srgbClr val="132F5A"/>
                </a:solidFill>
                <a:latin typeface="Helvetica Neue"/>
                <a:cs typeface="Helvetica Neue"/>
              </a:rPr>
              <a:t>largo</a:t>
            </a:r>
            <a:r>
              <a:rPr sz="2800" spc="-20" dirty="0">
                <a:solidFill>
                  <a:srgbClr val="132F5A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132F5A"/>
                </a:solidFill>
                <a:latin typeface="Helvetica Neue"/>
                <a:cs typeface="Helvetica Neue"/>
              </a:rPr>
              <a:t>plazo</a:t>
            </a:r>
            <a:endParaRPr sz="2800">
              <a:latin typeface="Helvetica Neue"/>
              <a:cs typeface="Helvetica Neue"/>
            </a:endParaRPr>
          </a:p>
          <a:p>
            <a:pPr marL="755650" lvl="1" indent="-285750">
              <a:lnSpc>
                <a:spcPct val="100000"/>
              </a:lnSpc>
              <a:spcBef>
                <a:spcPts val="1345"/>
              </a:spcBef>
              <a:buFont typeface="Geneva"/>
              <a:buChar char="•"/>
              <a:tabLst>
                <a:tab pos="755650" algn="l"/>
              </a:tabLst>
            </a:pP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Por un período</a:t>
            </a:r>
            <a:r>
              <a:rPr sz="2800" spc="-85" dirty="0">
                <a:solidFill>
                  <a:srgbClr val="002060"/>
                </a:solidFill>
                <a:latin typeface="Helvetica Neue"/>
                <a:cs typeface="Helvetica Neue"/>
              </a:rPr>
              <a:t> </a:t>
            </a:r>
            <a:r>
              <a:rPr sz="2800" dirty="0">
                <a:solidFill>
                  <a:srgbClr val="002060"/>
                </a:solidFill>
                <a:latin typeface="Helvetica Neue"/>
                <a:cs typeface="Helvetica Neue"/>
              </a:rPr>
              <a:t>indefinido</a:t>
            </a:r>
            <a:endParaRPr sz="2800">
              <a:latin typeface="Helvetica Neue"/>
              <a:cs typeface="Helvetica Neue"/>
            </a:endParaRPr>
          </a:p>
        </p:txBody>
      </p:sp>
      <p:sp>
        <p:nvSpPr>
          <p:cNvPr id="3" name="object 3" descr="Bolsa de fluido intravenoso colgante con válvula y catéter"/>
          <p:cNvSpPr/>
          <p:nvPr/>
        </p:nvSpPr>
        <p:spPr>
          <a:xfrm>
            <a:off x="6172200" y="1066800"/>
            <a:ext cx="2695575" cy="4038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pc="-35" dirty="0"/>
              <a:t>ADMINISTRACIÓN </a:t>
            </a:r>
            <a:r>
              <a:rPr spc="-25" dirty="0">
                <a:solidFill>
                  <a:srgbClr val="132F5A"/>
                </a:solidFill>
              </a:rPr>
              <a:t>DE </a:t>
            </a:r>
            <a:r>
              <a:rPr spc="-30" dirty="0">
                <a:solidFill>
                  <a:srgbClr val="132F5A"/>
                </a:solidFill>
              </a:rPr>
              <a:t>RIESGOS</a:t>
            </a:r>
            <a:r>
              <a:rPr spc="160" dirty="0">
                <a:solidFill>
                  <a:srgbClr val="132F5A"/>
                </a:solidFill>
              </a:rPr>
              <a:t> </a:t>
            </a:r>
            <a:fld id="{81D60167-4931-47E6-BA6A-407CBD079E47}" type="slidenum">
              <a:rPr dirty="0">
                <a:solidFill>
                  <a:srgbClr val="132F5A"/>
                </a:solidFill>
              </a:rPr>
              <a:t>9</a:t>
            </a:fld>
            <a:endParaRPr dirty="0">
              <a:solidFill>
                <a:srgbClr val="132F5A"/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CTOMILLISECCONVERTED" val="1"/>
  <p:tag name="MMPROD_NEXTUNIQUEID" val="10010"/>
  <p:tag name="MMPROD_UIDATA" val="&lt;database version=&quot;11.0&quot;&gt;&lt;object type=&quot;1&quot; unique_id=&quot;10001&quot;&gt;&lt;object type=&quot;2&quot; unique_id=&quot;36735&quot;&gt;&lt;object type=&quot;3&quot; unique_id=&quot;36737&quot;&gt;&lt;property id=&quot;20148&quot; value=&quot;5&quot;/&gt;&lt;property id=&quot;20300&quot; value=&quot;Slide 2 - &amp;quot;La bienvenida&amp;quot;&quot;/&gt;&lt;property id=&quot;20307&quot; value=&quot;257&quot;/&gt;&lt;/object&gt;&lt;object type=&quot;3&quot; unique_id=&quot;36738&quot;&gt;&lt;property id=&quot;20148&quot; value=&quot;5&quot;/&gt;&lt;property id=&quot;20300&quot; value=&quot;Slide 3 - &amp;quot;Objetivos&amp;quot;&quot;/&gt;&lt;property id=&quot;20307&quot; value=&quot;258&quot;/&gt;&lt;/object&gt;&lt;object type=&quot;3&quot; unique_id=&quot;36739&quot;&gt;&lt;property id=&quot;20148&quot; value=&quot;5&quot;/&gt;&lt;property id=&quot;20300&quot; value=&quot;Slide 4 - &amp;quot;Objetivos (continuación)&amp;quot;&quot;/&gt;&lt;property id=&quot;20307&quot; value=&quot;259&quot;/&gt;&lt;/object&gt;&lt;object type=&quot;3&quot; unique_id=&quot;36740&quot;&gt;&lt;property id=&quot;20148&quot; value=&quot;5&quot;/&gt;&lt;property id=&quot;20300&quot; value=&quot;Slide 5 - &amp;quot;Formulario de conocimientos&amp;quot;&quot;/&gt;&lt;property id=&quot;20307&quot; value=&quot;260&quot;/&gt;&lt;/object&gt;&lt;object type=&quot;3&quot; unique_id=&quot;36741&quot;&gt;&lt;property id=&quot;20148&quot; value=&quot;5&quot;/&gt;&lt;property id=&quot;20300&quot; value=&quot;Slide 6 - &amp;quot;Administración de riesgos&amp;quot;&quot;/&gt;&lt;property id=&quot;20307&quot; value=&quot;261&quot;/&gt;&lt;/object&gt;&lt;object type=&quot;3&quot; unique_id=&quot;36742&quot;&gt;&lt;property id=&quot;20148&quot; value=&quot;5&quot;/&gt;&lt;property id=&quot;20300&quot; value=&quot;Slide 7 - &amp;quot;Tema para debate n.º 1: riesgos de  situaciones positivas&amp;quot;&quot;/&gt;&lt;property id=&quot;20307&quot; value=&quot;262&quot;/&gt;&lt;/object&gt;&lt;object type=&quot;3&quot; unique_id=&quot;36743&quot;&gt;&lt;property id=&quot;20148&quot; value=&quot;5&quot;/&gt;&lt;property id=&quot;20300&quot; value=&quot;Slide 8 - &amp;quot;Riesgos Internos&amp;quot;&quot;/&gt;&lt;property id=&quot;20307&quot; value=&quot;263&quot;/&gt;&lt;/object&gt;&lt;object type=&quot;3&quot; unique_id=&quot;36744&quot;&gt;&lt;property id=&quot;20148&quot; value=&quot;5&quot;/&gt;&lt;property id=&quot;20300&quot; value=&quot;Slide 9 - &amp;quot;Riesgos humanos&amp;quot;&quot;/&gt;&lt;property id=&quot;20307&quot; value=&quot;264&quot;/&gt;&lt;/object&gt;&lt;object type=&quot;3&quot; unique_id=&quot;36745&quot;&gt;&lt;property id=&quot;20148&quot; value=&quot;5&quot;/&gt;&lt;property id=&quot;20300&quot; value=&quot;Slide 10 - &amp;quot;Riesgos humanos (continuación)&amp;quot;&quot;/&gt;&lt;property id=&quot;20307&quot; value=&quot;265&quot;/&gt;&lt;/object&gt;&lt;object type=&quot;3&quot; unique_id=&quot;36746&quot;&gt;&lt;property id=&quot;20148&quot; value=&quot;5&quot;/&gt;&lt;property id=&quot;20300&quot; value=&quot;Slide 11 - &amp;quot;Riesgos relacionados con los equipos  y la tecnología de la información&amp;quot;&quot;/&gt;&lt;property id=&quot;20307&quot; value=&quot;266&quot;/&gt;&lt;/object&gt;&lt;object type=&quot;3&quot; unique_id=&quot;36747&quot;&gt;&lt;property id=&quot;20148&quot; value=&quot;5&quot;/&gt;&lt;property id=&quot;20300&quot; value=&quot;Slide 12 - &amp;quot;Riesgos relacionados con los equipos  y la tecnología de la información (continuación)&amp;quot;&quot;/&gt;&lt;property id=&quot;20307&quot; value=&quot;267&quot;/&gt;&lt;/object&gt;&lt;object type=&quot;3&quot; unique_id=&quot;36748&quot;&gt;&lt;property id=&quot;20148&quot; value=&quot;5&quot;/&gt;&lt;property id=&quot;20300&quot; value=&quot;Slide 13 - &amp;quot;Otros riesgos internos&amp;quot;&quot;/&gt;&lt;property id=&quot;20307&quot; value=&quot;268&quot;/&gt;&lt;/object&gt;&lt;object type=&quot;3&quot; unique_id=&quot;36749&quot;&gt;&lt;property id=&quot;20148&quot; value=&quot;5&quot;/&gt;&lt;property id=&quot;20300&quot; value=&quot;Slide 14 - &amp;quot;Otros riesgos internos (continuación)&amp;quot;&quot;/&gt;&lt;property id=&quot;20307&quot; value=&quot;269&quot;/&gt;&lt;/object&gt;&lt;object type=&quot;3&quot; unique_id=&quot;36750&quot;&gt;&lt;property id=&quot;20148&quot; value=&quot;5&quot;/&gt;&lt;property id=&quot;20300&quot; value=&quot;Slide 15 - &amp;quot;Actividad&amp;amp;#x09;2:&amp;amp;#x09;riesgos internos&amp;quot;&quot;/&gt;&lt;property id=&quot;20307&quot; value=&quot;270&quot;/&gt;&lt;/object&gt;&lt;object type=&quot;3&quot; unique_id=&quot;36751&quot;&gt;&lt;property id=&quot;20148&quot; value=&quot;5&quot;/&gt;&lt;property id=&quot;20300&quot; value=&quot;Slide 16 - &amp;quot;Riesgos externos&amp;quot;&quot;/&gt;&lt;property id=&quot;20307&quot; value=&quot;271&quot;/&gt;&lt;/object&gt;&lt;object type=&quot;3&quot; unique_id=&quot;36752&quot;&gt;&lt;property id=&quot;20148&quot; value=&quot;5&quot;/&gt;&lt;property id=&quot;20300&quot; value=&quot;Slide 17 - &amp;quot;Riesgos relacionados con la  competencia y el mercado&amp;quot;&quot;/&gt;&lt;property id=&quot;20307&quot; value=&quot;272&quot;/&gt;&lt;/object&gt;&lt;object type=&quot;3&quot; unique_id=&quot;36753&quot;&gt;&lt;property id=&quot;20148&quot; value=&quot;5&quot;/&gt;&lt;property id=&quot;20300&quot; value=&quot;Slide 18 - &amp;quot;Riesgos relacionados con el  entorno comercial&amp;quot;&quot;/&gt;&lt;property id=&quot;20307&quot; value=&quot;273&quot;/&gt;&lt;/object&gt;&lt;object type=&quot;3&quot; unique_id=&quot;36754&quot;&gt;&lt;property id=&quot;20148&quot; value=&quot;5&quot;/&gt;&lt;property id=&quot;20300&quot; value=&quot;Slide 19 - &amp;quot;Tema para debate n.º 3: riesgos  externos&amp;quot;&quot;/&gt;&lt;property id=&quot;20307&quot; value=&quot;274&quot;/&gt;&lt;/object&gt;&lt;object type=&quot;3&quot; unique_id=&quot;36755&quot;&gt;&lt;property id=&quot;20148&quot; value=&quot;5&quot;/&gt;&lt;property id=&quot;20300&quot; value=&quot;Slide 20 - &amp;quot;Riesgos relacionados con los  conflictos personales&amp;quot;&quot;/&gt;&lt;property id=&quot;20307&quot; value=&quot;275&quot;/&gt;&lt;/object&gt;&lt;object type=&quot;3&quot; unique_id=&quot;36756&quot;&gt;&lt;property id=&quot;20148&quot; value=&quot;5&quot;/&gt;&lt;property id=&quot;20300&quot; value=&quot;Slide 21 - &amp;quot;Tema para debate n.º 4: riesgos para  la continuidad de las operaciones&amp;quot;&quot;/&gt;&lt;property id=&quot;20307&quot; value=&quot;276&quot;/&gt;&lt;/object&gt;&lt;object type=&quot;3&quot; unique_id=&quot;36757&quot;&gt;&lt;property id=&quot;20148&quot; value=&quot;5&quot;/&gt;&lt;property id=&quot;20300&quot; value=&quot;Slide 22 - &amp;quot;Identificación de riesgos&amp;quot;&quot;/&gt;&lt;property id=&quot;20307&quot; value=&quot;277&quot;/&gt;&lt;/object&gt;&lt;object type=&quot;3&quot; unique_id=&quot;36758&quot;&gt;&lt;property id=&quot;20148&quot; value=&quot;5&quot;/&gt;&lt;property id=&quot;20300&quot; value=&quot;Slide 23 - &amp;quot;Señales de advertencia&amp;quot;&quot;/&gt;&lt;property id=&quot;20307&quot; value=&quot;278&quot;/&gt;&lt;/object&gt;&lt;object type=&quot;3&quot; unique_id=&quot;36759&quot;&gt;&lt;property id=&quot;20148&quot; value=&quot;5&quot;/&gt;&lt;property id=&quot;20300&quot; value=&quot;Slide 24 - &amp;quot;Señales de advertencia (continuación)&amp;quot;&quot;/&gt;&lt;property id=&quot;20307&quot; value=&quot;279&quot;/&gt;&lt;/object&gt;&lt;object type=&quot;3&quot; unique_id=&quot;36760&quot;&gt;&lt;property id=&quot;20148&quot; value=&quot;5&quot;/&gt;&lt;property id=&quot;20300&quot; value=&quot;Slide 25 - &amp;quot;Evaluación de riesgos&amp;quot;&quot;/&gt;&lt;property id=&quot;20307&quot; value=&quot;280&quot;/&gt;&lt;/object&gt;&lt;object type=&quot;3&quot; unique_id=&quot;36761&quot;&gt;&lt;property id=&quot;20148&quot; value=&quot;5&quot;/&gt;&lt;property id=&quot;20300&quot; value=&quot;Slide 26 - &amp;quot;Análisis FODA&amp;quot;&quot;/&gt;&lt;property id=&quot;20307&quot; value=&quot;281&quot;/&gt;&lt;/object&gt;&lt;object type=&quot;3&quot; unique_id=&quot;36762&quot;&gt;&lt;property id=&quot;20148&quot; value=&quot;5&quot;/&gt;&lt;property id=&quot;20300&quot; value=&quot;Slide 27 - &amp;quot;Otros recursos&amp;quot;&quot;/&gt;&lt;property id=&quot;20307&quot; value=&quot;282&quot;/&gt;&lt;/object&gt;&lt;object type=&quot;3&quot; unique_id=&quot;36763&quot;&gt;&lt;property id=&quot;20148&quot; value=&quot;5&quot;/&gt;&lt;property id=&quot;20300&quot; value=&quot;Slide 28 - &amp;quot;Determinación de los costos  relacionados con los riesgos&amp;quot;&quot;/&gt;&lt;property id=&quot;20307&quot; value=&quot;283&quot;/&gt;&lt;/object&gt;&lt;object type=&quot;3&quot; unique_id=&quot;36764&quot;&gt;&lt;property id=&quot;20148&quot; value=&quot;5&quot;/&gt;&lt;property id=&quot;20300&quot; value=&quot;Slide 29 - &amp;quot;Importancia de la administración de  riesgos&amp;quot;&quot;/&gt;&lt;property id=&quot;20307&quot; value=&quot;284&quot;/&gt;&lt;/object&gt;&lt;object type=&quot;3&quot; unique_id=&quot;36765&quot;&gt;&lt;property id=&quot;20148&quot; value=&quot;5&quot;/&gt;&lt;property id=&quot;20300&quot; value=&quot;Slide 30 - &amp;quot;Administración e implementación  del control de riesgos&amp;quot;&quot;/&gt;&lt;property id=&quot;20307&quot; value=&quot;285&quot;/&gt;&lt;/object&gt;&lt;object type=&quot;3&quot; unique_id=&quot;36766&quot;&gt;&lt;property id=&quot;20148&quot; value=&quot;5&quot;/&gt;&lt;property id=&quot;20300&quot; value=&quot;Slide 31 - &amp;quot;Equipos y proveedores&amp;quot;&quot;/&gt;&lt;property id=&quot;20307&quot; value=&quot;286&quot;/&gt;&lt;/object&gt;&lt;object type=&quot;3&quot; unique_id=&quot;36767&quot;&gt;&lt;property id=&quot;20148&quot; value=&quot;5&quot;/&gt;&lt;property id=&quot;20300&quot; value=&quot;Slide 32 - &amp;quot;Continuidad de las operaciones&amp;quot;&quot;/&gt;&lt;property id=&quot;20307&quot; value=&quot;287&quot;/&gt;&lt;/object&gt;&lt;object type=&quot;3&quot; unique_id=&quot;36768&quot;&gt;&lt;property id=&quot;20148&quot; value=&quot;5&quot;/&gt;&lt;property id=&quot;20300&quot; value=&quot;Slide 33 - &amp;quot;Sistemas de tecnología de la  información&amp;quot;&quot;/&gt;&lt;property id=&quot;20307&quot; value=&quot;288&quot;/&gt;&lt;/object&gt;&lt;object type=&quot;3&quot; unique_id=&quot;36769&quot;&gt;&lt;property id=&quot;20148&quot; value=&quot;5&quot;/&gt;&lt;property id=&quot;20300&quot; value=&quot;Slide 34 - &amp;quot;Competencia&amp;quot;&quot;/&gt;&lt;property id=&quot;20307&quot; value=&quot;289&quot;/&gt;&lt;/object&gt;&lt;object type=&quot;3&quot; unique_id=&quot;36770&quot;&gt;&lt;property id=&quot;20148&quot; value=&quot;5&quot;/&gt;&lt;property id=&quot;20300&quot; value=&quot;Slide 35 - &amp;quot;Actividad&amp;amp;#x09;5:&amp;amp;#x09;activos&amp;quot;&quot;/&gt;&lt;property id=&quot;20307&quot; value=&quot;290&quot;/&gt;&lt;/object&gt;&lt;object type=&quot;3&quot; unique_id=&quot;36771&quot;&gt;&lt;property id=&quot;20148&quot; value=&quot;5&quot;/&gt;&lt;property id=&quot;20300&quot; value=&quot;Slide 36 - &amp;quot;Control de la contabilidad y el efectivo&amp;quot;&quot;/&gt;&lt;property id=&quot;20307&quot; value=&quot;291&quot;/&gt;&lt;/object&gt;&lt;object type=&quot;3&quot; unique_id=&quot;36772&quot;&gt;&lt;property id=&quot;20148&quot; value=&quot;5&quot;/&gt;&lt;property id=&quot;20300&quot; value=&quot;Slide 37 - &amp;quot;Administración de personal&amp;quot;&quot;/&gt;&lt;property id=&quot;20307&quot; value=&quot;292&quot;/&gt;&lt;/object&gt;&lt;object type=&quot;3&quot; unique_id=&quot;36773&quot;&gt;&lt;property id=&quot;20148&quot; value=&quot;5&quot;/&gt;&lt;property id=&quot;20300&quot; value=&quot;Slide 38 - &amp;quot;Administración de personal (continuación)&amp;quot;&quot;/&gt;&lt;property id=&quot;20307&quot; value=&quot;293&quot;/&gt;&lt;/object&gt;&lt;object type=&quot;3&quot; unique_id=&quot;36774&quot;&gt;&lt;property id=&quot;20148&quot; value=&quot;5&quot;/&gt;&lt;property id=&quot;20300&quot; value=&quot;Slide 39 - &amp;quot;Estrategia de operaciones&amp;quot;&quot;/&gt;&lt;property id=&quot;20307&quot; value=&quot;294&quot;/&gt;&lt;/object&gt;&lt;object type=&quot;3&quot; unique_id=&quot;36775&quot;&gt;&lt;property id=&quot;20148&quot; value=&quot;5&quot;/&gt;&lt;property id=&quot;20300&quot; value=&quot;Slide 40 - &amp;quot;Más información sobre la gestión de control&amp;quot;&quot;/&gt;&lt;property id=&quot;20307&quot; value=&quot;295&quot;/&gt;&lt;/object&gt;&lt;object type=&quot;3&quot; unique_id=&quot;36776&quot;&gt;&lt;property id=&quot;20148&quot; value=&quot;5&quot;/&gt;&lt;property id=&quot;20300&quot; value=&quot;Slide 41 - &amp;quot;Cómo dar el ejemplo&amp;quot;&quot;/&gt;&lt;property id=&quot;20307&quot; value=&quot;296&quot;/&gt;&lt;/object&gt;&lt;object type=&quot;3&quot; unique_id=&quot;36777&quot;&gt;&lt;property id=&quot;20148&quot; value=&quot;5&quot;/&gt;&lt;property id=&quot;20300&quot; value=&quot;Slide 42 - &amp;quot;Estrategia de salida&amp;quot;&quot;/&gt;&lt;property id=&quot;20307&quot; value=&quot;297&quot;/&gt;&lt;/object&gt;&lt;object type=&quot;3&quot; unique_id=&quot;36778&quot;&gt;&lt;property id=&quot;20148&quot; value=&quot;5&quot;/&gt;&lt;property id=&quot;20300&quot; value=&quot;Slide 43 - &amp;quot;¡La planificación y la administración de  riesgos son fundamentales para el éxito!&amp;quot;&quot;/&gt;&lt;property id=&quot;20307&quot; value=&quot;298&quot;/&gt;&lt;/object&gt;&lt;object type=&quot;3&quot; unique_id=&quot;36779&quot;&gt;&lt;property id=&quot;20148&quot; value=&quot;5&quot;/&gt;&lt;property id=&quot;20300&quot; value=&quot;Slide 44 - &amp;quot;Ocho puntos clave para recordar&amp;quot;&quot;/&gt;&lt;property id=&quot;20307&quot; value=&quot;299&quot;/&gt;&lt;/object&gt;&lt;object type=&quot;3&quot; unique_id=&quot;36780&quot;&gt;&lt;property id=&quot;20148&quot; value=&quot;5&quot;/&gt;&lt;property id=&quot;20300&quot; value=&quot;Slide 45 - &amp;quot;Ocho puntos clave para recorder (continuación)&amp;quot;&quot;/&gt;&lt;property id=&quot;20307&quot; value=&quot;300&quot;/&gt;&lt;/object&gt;&lt;object type=&quot;3&quot; unique_id=&quot;36781&quot;&gt;&lt;property id=&quot;20148&quot; value=&quot;5&quot;/&gt;&lt;property id=&quot;20300&quot; value=&quot;Slide 46 - &amp;quot;Resumen&amp;quot;&quot;/&gt;&lt;property id=&quot;20307&quot; value=&quot;301&quot;/&gt;&lt;/object&gt;&lt;object type=&quot;3&quot; unique_id=&quot;36782&quot;&gt;&lt;property id=&quot;20148&quot; value=&quot;5&quot;/&gt;&lt;property id=&quot;20300&quot; value=&quot;Slide 47 - &amp;quot;Conclusión&amp;quot;&quot;/&gt;&lt;property id=&quot;20307&quot; value=&quot;302&quot;/&gt;&lt;/object&gt;&lt;object type=&quot;3&quot; unique_id=&quot;37420&quot;&gt;&lt;property id=&quot;20148&quot; value=&quot;5&quot;/&gt;&lt;property id=&quot;20300&quot; value=&quot;Slide 1 - &amp;quot;Administración  de riesgos &amp;quot;&quot;/&gt;&lt;property id=&quot;20307&quot; value=&quot;303&quot;/&gt;&lt;/object&gt;&lt;/object&gt;&lt;object type=&quot;8&quot; unique_id=&quot;36831&quot;&gt;&lt;/object&gt;&lt;/object&gt;&lt;/database&gt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30" ma:contentTypeDescription="Create a new document." ma:contentTypeScope="" ma:versionID="a3e283e125d718f30b3319346094eb8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xmlns:ns4="519676ab-80fa-4d6e-b1fb-39e1e896865c" targetNamespace="http://schemas.microsoft.com/office/2006/metadata/properties" ma:root="true" ma:fieldsID="3cba2377c662557eb996a023f6e7b1e3" ns1:_="" ns2:_="" ns3:_="" ns4:_="">
    <xsd:import namespace="http://schemas.microsoft.com/sharepoint/v3"/>
    <xsd:import namespace="46b93f41-955d-4ad8-ab2a-363dbf4a553d"/>
    <xsd:import namespace="a9ea5901-5d6f-43a6-8870-a09b753afc6a"/>
    <xsd:import namespace="519676ab-80fa-4d6e-b1fb-39e1e896865c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b58a1203-ac53-45d5-a518-17ee4e78f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76ab-80fa-4d6e-b1fb-39e1e896865c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e06f332f-6466-4c4f-a9ad-3c7777759461}" ma:internalName="TaxCatchAll" ma:showField="CatchAllData" ma:web="519676ab-80fa-4d6e-b1fb-39e1e8968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 xmlns="http://schemas.microsoft.com/sharepoint/v3">
      <UserInfo>
        <DisplayName/>
        <AccountId xsi:nil="true"/>
        <AccountType/>
      </UserInfo>
    </Author>
    <Sensitivity xmlns="46b93f41-955d-4ad8-ab2a-363dbf4a553d">Sensitive Data</Sensitivity>
    <Editor xmlns="http://schemas.microsoft.com/sharepoint/v3">
      <UserInfo>
        <DisplayName/>
        <AccountId xsi:nil="true"/>
        <AccountType/>
      </UserInfo>
    </Editor>
    <CheckoutUser xmlns="http://schemas.microsoft.com/sharepoint/v3">
      <UserInfo>
        <DisplayName/>
        <AccountId xsi:nil="true"/>
        <AccountType/>
      </UserInfo>
    </CheckoutUser>
    <TaxCatchAll xmlns="519676ab-80fa-4d6e-b1fb-39e1e896865c" xsi:nil="true"/>
    <lcf76f155ced4ddcb4097134ff3c332f xmlns="46b93f41-955d-4ad8-ab2a-363dbf4a553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1B006F1-7BEA-403B-BABE-075BA9B98183}"/>
</file>

<file path=customXml/itemProps2.xml><?xml version="1.0" encoding="utf-8"?>
<ds:datastoreItem xmlns:ds="http://schemas.openxmlformats.org/officeDocument/2006/customXml" ds:itemID="{A0BFF997-026E-44D3-858B-F96F5F9AD15D}"/>
</file>

<file path=customXml/itemProps3.xml><?xml version="1.0" encoding="utf-8"?>
<ds:datastoreItem xmlns:ds="http://schemas.openxmlformats.org/officeDocument/2006/customXml" ds:itemID="{A0D901B1-E088-4B47-A0F6-A961378D5B7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1020</TotalTime>
  <Words>1666</Words>
  <Application>Microsoft Office PowerPoint</Application>
  <PresentationFormat>On-screen Show (4:3)</PresentationFormat>
  <Paragraphs>279</Paragraphs>
  <Slides>47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8" baseType="lpstr">
      <vt:lpstr>ＭＳ Ｐゴシック</vt:lpstr>
      <vt:lpstr>Arial</vt:lpstr>
      <vt:lpstr>Calibri</vt:lpstr>
      <vt:lpstr>Geneva</vt:lpstr>
      <vt:lpstr>Helvetica</vt:lpstr>
      <vt:lpstr>Helvetica Neue</vt:lpstr>
      <vt:lpstr>Source Sans Pro Semibold</vt:lpstr>
      <vt:lpstr>Source Sans Pro Semibold</vt:lpstr>
      <vt:lpstr>Times</vt:lpstr>
      <vt:lpstr>Times New Roman</vt:lpstr>
      <vt:lpstr>Office Theme</vt:lpstr>
      <vt:lpstr>Administración  de riesgos </vt:lpstr>
      <vt:lpstr>La bienvenida</vt:lpstr>
      <vt:lpstr>Objetivos</vt:lpstr>
      <vt:lpstr>Objetivos (continuación)</vt:lpstr>
      <vt:lpstr>Formulario de conocimientos</vt:lpstr>
      <vt:lpstr>Administración de riesgos</vt:lpstr>
      <vt:lpstr>Tema para debate n.º 1: riesgos de  situaciones positivas</vt:lpstr>
      <vt:lpstr>Riesgos Internos</vt:lpstr>
      <vt:lpstr>Riesgos humanos</vt:lpstr>
      <vt:lpstr>Riesgos humanos (continuación)</vt:lpstr>
      <vt:lpstr>Riesgos relacionados con los equipos  y la tecnología de la información</vt:lpstr>
      <vt:lpstr>Riesgos relacionados con los equipos  y la tecnología de la información (continuación)</vt:lpstr>
      <vt:lpstr>Otros riesgos internos</vt:lpstr>
      <vt:lpstr>Otros riesgos internos (continuación)</vt:lpstr>
      <vt:lpstr>Actividad 2: riesgos internos</vt:lpstr>
      <vt:lpstr>Riesgos externos</vt:lpstr>
      <vt:lpstr>Riesgos relacionados con la  competencia y el mercado</vt:lpstr>
      <vt:lpstr>Riesgos relacionados con el  entorno comercial</vt:lpstr>
      <vt:lpstr>Tema para debate n.º 3: riesgos  externos</vt:lpstr>
      <vt:lpstr>Riesgos relacionados con los  conflictos personales</vt:lpstr>
      <vt:lpstr>Tema para debate n.º 4: riesgos para  la continuidad de las operaciones</vt:lpstr>
      <vt:lpstr>Identificación de riesgos</vt:lpstr>
      <vt:lpstr>Señales de advertencia</vt:lpstr>
      <vt:lpstr>Señales de advertencia (continuación)</vt:lpstr>
      <vt:lpstr>Evaluación de riesgos</vt:lpstr>
      <vt:lpstr>Análisis FODA</vt:lpstr>
      <vt:lpstr>Otros recursos</vt:lpstr>
      <vt:lpstr>Determinación de los costos  relacionados con los riesgos</vt:lpstr>
      <vt:lpstr>Importancia de la administración de  riesgos</vt:lpstr>
      <vt:lpstr>Administración e implementación  del control de riesgos</vt:lpstr>
      <vt:lpstr>Equipos y proveedores</vt:lpstr>
      <vt:lpstr>Continuidad de las operaciones</vt:lpstr>
      <vt:lpstr>Sistemas de tecnología de la  información</vt:lpstr>
      <vt:lpstr>Competencia</vt:lpstr>
      <vt:lpstr>Actividad 5: activos</vt:lpstr>
      <vt:lpstr>Control de la contabilidad y el efectivo</vt:lpstr>
      <vt:lpstr>Administración de personal</vt:lpstr>
      <vt:lpstr>Administración de personal (continuación)</vt:lpstr>
      <vt:lpstr>Estrategia de operaciones</vt:lpstr>
      <vt:lpstr>Más información sobre la gestión de control</vt:lpstr>
      <vt:lpstr>Cómo dar el ejemplo</vt:lpstr>
      <vt:lpstr>Estrategia de salida</vt:lpstr>
      <vt:lpstr>¡La planificación y la administración de  riesgos son fundamentales para el éxito!</vt:lpstr>
      <vt:lpstr>Ocho puntos clave para recordar</vt:lpstr>
      <vt:lpstr>Ocho puntos clave para recorder (continuación)</vt:lpstr>
      <vt:lpstr>Resumen</vt:lpstr>
      <vt:lpstr>Conclusión</vt:lpstr>
    </vt:vector>
  </TitlesOfParts>
  <Manager/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FDIC Modulo 9 Administración de riesgos para los pequeños negocios</dc:title>
  <dc:subject>FDIC Modulo 9 Administración de riesgos para los pequeños negocios</dc:subject>
  <dc:creator>FDIC</dc:creator>
  <cp:keywords>FDIC Modulo 9 Administración de riesgos para los pequeños negocios</cp:keywords>
  <dc:description>FDIC Modulo 9 Administración de riesgos para los pequeños negocios</dc:description>
  <cp:lastModifiedBy>Vallarta, Alfred J. [CTR]</cp:lastModifiedBy>
  <cp:revision>16</cp:revision>
  <dcterms:created xsi:type="dcterms:W3CDTF">2019-01-03T20:04:18Z</dcterms:created>
  <dcterms:modified xsi:type="dcterms:W3CDTF">2022-11-21T17:45:52Z</dcterms:modified>
  <cp:category>FDIC Modulo 9 Administración de riesgos para los pequeños negocios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2019-01-03T00:00:00Z</vt:filetime>
  </property>
  <property fmtid="{D5CDD505-2E9C-101B-9397-08002B2CF9AE}" pid="3" name="Creator">
    <vt:lpwstr>PowerPoint</vt:lpwstr>
  </property>
  <property fmtid="{D5CDD505-2E9C-101B-9397-08002B2CF9AE}" pid="4" name="LastSaved">
    <vt:filetime>2019-01-03T00:00:00Z</vt:filetime>
  </property>
  <property fmtid="{D5CDD505-2E9C-101B-9397-08002B2CF9AE}" pid="5" name="ContentTypeId">
    <vt:lpwstr>0x01010045E23366CB696C4AB5DDF839C63E83E8</vt:lpwstr>
  </property>
</Properties>
</file>