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8.jpg" ContentType="image/jpe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10.jpg" ContentType="image/jpeg"/>
  <Override PartName="/ppt/notesSlides/notesSlide13.xml" ContentType="application/vnd.openxmlformats-officedocument.presentationml.notesSlide+xml"/>
  <Override PartName="/ppt/media/image11.jpg" ContentType="image/jpe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12.jp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media/image15.jpg" ContentType="image/jpeg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322" r:id="rId5"/>
    <p:sldId id="257" r:id="rId6"/>
    <p:sldId id="287" r:id="rId7"/>
    <p:sldId id="290" r:id="rId8"/>
    <p:sldId id="291" r:id="rId9"/>
    <p:sldId id="261" r:id="rId10"/>
    <p:sldId id="321" r:id="rId11"/>
    <p:sldId id="292" r:id="rId12"/>
    <p:sldId id="293" r:id="rId13"/>
    <p:sldId id="295" r:id="rId14"/>
    <p:sldId id="294" r:id="rId15"/>
    <p:sldId id="288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5" r:id="rId25"/>
    <p:sldId id="307" r:id="rId26"/>
    <p:sldId id="306" r:id="rId27"/>
    <p:sldId id="308" r:id="rId28"/>
    <p:sldId id="304" r:id="rId29"/>
    <p:sldId id="309" r:id="rId30"/>
    <p:sldId id="310" r:id="rId31"/>
    <p:sldId id="311" r:id="rId32"/>
    <p:sldId id="316" r:id="rId33"/>
    <p:sldId id="317" r:id="rId34"/>
    <p:sldId id="315" r:id="rId35"/>
    <p:sldId id="313" r:id="rId36"/>
    <p:sldId id="314" r:id="rId37"/>
    <p:sldId id="318" r:id="rId38"/>
    <p:sldId id="284" r:id="rId39"/>
    <p:sldId id="320" r:id="rId40"/>
    <p:sldId id="285" r:id="rId41"/>
    <p:sldId id="286" r:id="rId42"/>
    <p:sldId id="319" r:id="rId43"/>
  </p:sldIdLst>
  <p:sldSz cx="9144000" cy="6858000" type="screen4x3"/>
  <p:notesSz cx="7010400" cy="9296400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08" autoAdjust="0"/>
    <p:restoredTop sz="86418" autoAdjust="0"/>
  </p:normalViewPr>
  <p:slideViewPr>
    <p:cSldViewPr>
      <p:cViewPr varScale="1">
        <p:scale>
          <a:sx n="69" d="100"/>
          <a:sy n="69" d="100"/>
        </p:scale>
        <p:origin x="1277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564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58E810E-4D06-48E0-BAB2-96070D8667DA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6671B8E-B737-490E-80D1-11170967DB47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633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27F35ED-AD43-44E6-9E50-BE22A77822C4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97E9570-4CC6-42EC-A7C8-7332CCD307A1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6921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EEE953-9AF2-430B-A631-A13997B00294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00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0B75E1-3EC9-4DB5-9D57-D248F64DF3AC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89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1670DC-CA73-4B51-9EDE-ABD708B4B34A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83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382A85-1136-4C23-871B-56827335FFC4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42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CE60D-54F0-4A56-B721-3C6866B8753B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084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EB6FB1-AE68-4B7C-83FF-FC5FE46AEB7C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47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1C1D22-6EC3-4773-8E39-DF68F48A0418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050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90B30B-24BB-4FDE-A83C-C73C42A37FDD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372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18A330-8E5F-4933-826D-FC12789FE39B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723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16CEB7-FF19-4590-AF39-9D103D00FA71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1102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DF293-5082-4D32-B528-A0CBE7F40696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1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BC4082-47DD-4D32-93D2-3F71C8ABBF6E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41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B0EBFA-F830-46BD-932F-51A52C81F7BE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4612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46588E-D001-426F-AC39-CAC90F886B21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665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A32D95-11C8-43A6-AD04-2978C930310A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710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E6FA31-BCA6-4CE5-8121-F3769BD986AD}" type="slidenum">
              <a:rPr lang="en-U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627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7AF27E-68AC-4BB4-A546-079B05BCC73E}" type="slidenum">
              <a:rPr lang="en-U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0774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4AED27-0333-48B5-BF18-4F540D836EBE}" type="slidenum">
              <a:rPr lang="en-U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070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D8F90B-C420-48D4-9CAE-EEF50028B9DE}" type="slidenum">
              <a:rPr lang="en-US" smtClean="0"/>
              <a:pPr>
                <a:defRPr/>
              </a:pPr>
              <a:t>27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0216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92F2D-47DE-4C34-9CDD-25C1D95612F7}" type="slidenum">
              <a:rPr lang="en-US" smtClean="0"/>
              <a:pPr>
                <a:defRPr/>
              </a:pPr>
              <a:t>28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3385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1C2141-1918-4473-935B-4951E4474E63}" type="slidenum">
              <a:rPr lang="en-US" smtClean="0"/>
              <a:pPr>
                <a:defRPr/>
              </a:pPr>
              <a:t>29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3948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B2F264-08E5-4B1D-92D4-0D18F7824750}" type="slidenum">
              <a:rPr lang="en-US" smtClean="0"/>
              <a:pPr>
                <a:defRPr/>
              </a:pPr>
              <a:t>30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028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98DEEF-98EB-4E5B-A930-034A3B30AFD7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259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C773A-4C8F-4AFC-8AA8-23D9E2383DA3}" type="slidenum">
              <a:rPr lang="en-US" smtClean="0"/>
              <a:pPr>
                <a:defRPr/>
              </a:pPr>
              <a:t>31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5581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C863C4-A514-484D-81F6-A20603C342C4}" type="slidenum">
              <a:rPr lang="en-US" smtClean="0"/>
              <a:pPr>
                <a:defRPr/>
              </a:pPr>
              <a:t>32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700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E3AEE-0D44-49A0-B2B0-8DAA08F5B555}" type="slidenum">
              <a:rPr lang="en-US" smtClean="0"/>
              <a:pPr>
                <a:defRPr/>
              </a:pPr>
              <a:t>33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0647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94D6BD-368B-4298-800C-D78D49D29E86}" type="slidenum">
              <a:rPr lang="en-US" smtClean="0"/>
              <a:pPr>
                <a:defRPr/>
              </a:pPr>
              <a:t>34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096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6CBAF5-3C9D-4B73-ACB8-48EC3E91B781}" type="slidenum">
              <a:rPr lang="en-US" smtClean="0"/>
              <a:pPr>
                <a:defRPr/>
              </a:pPr>
              <a:t>35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321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940C3E-BC7A-4F1C-9EF4-47A827AD6EE6}" type="slidenum">
              <a:rPr lang="en-US" smtClean="0"/>
              <a:pPr>
                <a:defRPr/>
              </a:pPr>
              <a:t>36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2799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25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dirty="0"/>
              <a:t>Haga clic para agregar notas</a:t>
            </a:r>
          </a:p>
          <a:p>
            <a:pPr eaLnBrk="1" hangingPunct="1">
              <a:spcBef>
                <a:spcPct val="0"/>
              </a:spcBef>
            </a:pPr>
            <a:endParaRPr lang="es-ES" dirty="0"/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47CB72-636F-4585-8C85-05271A4D066D}" type="slidenum">
              <a:rPr lang="en-US" smtClean="0">
                <a:ea typeface="ＭＳ Ｐゴシック"/>
                <a:cs typeface="ＭＳ Ｐゴシック"/>
              </a:rPr>
              <a:pPr/>
              <a:t>38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017300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15A2A-F87C-4AAD-82CB-EA9A17743316}" type="slidenum">
              <a:rPr lang="en-US" smtClean="0">
                <a:ea typeface="ＭＳ Ｐゴシック"/>
                <a:cs typeface="ＭＳ Ｐゴシック"/>
              </a:rPr>
              <a:pPr/>
              <a:t>39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2438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9D5BD6-89A6-49AA-9AF0-4D1EAF75C5E5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16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88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819098-46C1-45A1-ADFB-7B0320A9D4B7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531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42B38-E53E-44AE-8E0B-1B8954BA103F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49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6FC2CC-2D8F-4875-A2BC-017DCFCBC6FA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CC7EF5-1728-4E40-9EA1-DC42A2B47952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9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1626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568"/>
          <a:stretch/>
        </p:blipFill>
        <p:spPr bwMode="auto">
          <a:xfrm>
            <a:off x="-19050" y="1"/>
            <a:ext cx="916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E2BFC-3CE6-4017-B034-8E3DDC0021EA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B9B62-DCBA-49D0-8F9B-7E0B05DCD2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59"/>
          <a:stretch/>
        </p:blipFill>
        <p:spPr bwMode="auto">
          <a:xfrm>
            <a:off x="-19050" y="6248400"/>
            <a:ext cx="9163050" cy="6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982E039-2C96-EE40-BA3B-1885D1C323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6400800" y="6400800"/>
            <a:ext cx="20574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132F5A"/>
                </a:solidFill>
                <a:latin typeface="Helvetica Neue"/>
              </a:rPr>
              <a:t>INFORMACIÓN CREDITICIA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D546450F-14BB-4EFE-88FB-A7073AA63D41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132F5A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8C989-ED61-4CD7-989D-3F3824A9B506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DD1BE66-C99C-4FF5-814F-9E346BCE09D8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B40C7D76-4923-4D3B-A03B-7FA52C5663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8F973-B67E-3F31-B17B-1F92DA216F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crediticia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1D2906D-3AE8-F1A8-CFA4-838A8B92D9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C3AEB13-0256-0559-432D-ABEEC65E30F6}"/>
              </a:ext>
            </a:extLst>
          </p:cNvPr>
          <p:cNvSpPr txBox="1">
            <a:spLocks/>
          </p:cNvSpPr>
          <p:nvPr/>
        </p:nvSpPr>
        <p:spPr bwMode="auto">
          <a:xfrm>
            <a:off x="662047" y="3063488"/>
            <a:ext cx="2706624" cy="923971"/>
          </a:xfrm>
          <a:prstGeom prst="rect">
            <a:avLst/>
          </a:prstGeom>
          <a:solidFill>
            <a:srgbClr val="223F6B"/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9144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2800" kern="12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Geneva" pitchFamily="-110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0" i="0" u="none" kern="1200">
                <a:solidFill>
                  <a:schemeClr val="tx1"/>
                </a:solidFill>
                <a:latin typeface="+mn-lt"/>
                <a:ea typeface="Geneva" pitchFamily="-110" charset="-128"/>
                <a:cs typeface="Geneva" pitchFamily="-110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ＭＳ Ｐゴシック"/>
                <a:cs typeface="Genev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PARA PEQUEÑOS </a:t>
            </a:r>
            <a:r>
              <a:rPr lang="en-US" dirty="0"/>
              <a:t>NEGOCIOS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9C1A6E-4488-9692-62F5-5A1202D96B70}"/>
              </a:ext>
            </a:extLst>
          </p:cNvPr>
          <p:cNvSpPr/>
          <p:nvPr/>
        </p:nvSpPr>
        <p:spPr>
          <a:xfrm>
            <a:off x="6838212" y="6477000"/>
            <a:ext cx="1579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100" b="1" dirty="0" err="1">
                <a:solidFill>
                  <a:srgbClr val="132F5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100" b="1" dirty="0">
                <a:solidFill>
                  <a:srgbClr val="132F5A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100" dirty="0">
              <a:solidFill>
                <a:srgbClr val="132F5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353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2700" noProof="0" dirty="0"/>
              <a:t>Reportes de crédito de negocios </a:t>
            </a:r>
            <a:br>
              <a:rPr lang="es-ES" sz="2700" noProof="0" dirty="0"/>
            </a:br>
            <a:r>
              <a:rPr lang="es-ES" sz="2700" noProof="0" dirty="0"/>
              <a:t>(continuación 1)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400" b="0" noProof="0" dirty="0"/>
              <a:t>Deben solicitar un número de identificación del contribuyente y un número del sistema universal de numeración de datos (DUNS, por sus siglas en inglés) al Internal Revenue Service (IRS, por sus siglas en inglés).</a:t>
            </a:r>
          </a:p>
          <a:p>
            <a:pPr>
              <a:buFont typeface="Arial" charset="0"/>
              <a:buChar char="•"/>
            </a:pPr>
            <a:r>
              <a:rPr lang="es-ES" sz="2400" b="0" noProof="0" dirty="0"/>
              <a:t>Deben suscribirse a un servicio de información crediticia que se ajuste a sus necesidades y sus presupuestos.</a:t>
            </a:r>
          </a:p>
          <a:p>
            <a:pPr>
              <a:buFont typeface="Arial" charset="0"/>
              <a:buChar char="•"/>
            </a:pPr>
            <a:r>
              <a:rPr lang="es-ES" sz="2400" b="0" noProof="0" dirty="0"/>
              <a:t>Deben proporcionar la información de registro de sus negocios, los estados contables y las cuentas que desean incluir en el informe.</a:t>
            </a:r>
          </a:p>
          <a:p>
            <a:pPr>
              <a:buFont typeface="Arial" charset="0"/>
              <a:buChar char="•"/>
            </a:pPr>
            <a:r>
              <a:rPr lang="es-ES" sz="2400" b="0" noProof="0" dirty="0"/>
              <a:t>Pueden usar los reportes que les proporciona el servicio para fortalecer sus negocios.</a:t>
            </a:r>
          </a:p>
          <a:p>
            <a:pPr>
              <a:buFont typeface="Arial" charset="0"/>
              <a:buChar char="•"/>
            </a:pPr>
            <a:endParaRPr lang="es-ES" b="0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1: reportes de crédito de negocios</a:t>
            </a:r>
          </a:p>
        </p:txBody>
      </p:sp>
      <p:pic>
        <p:nvPicPr>
          <p:cNvPr id="26627" name="Picture 4" descr="Punta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1676400" y="2286000"/>
            <a:ext cx="70104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¿Los </a:t>
            </a:r>
            <a:r>
              <a:rPr lang="es-ES" sz="2800" noProof="0" dirty="0"/>
              <a:t>reportes</a:t>
            </a:r>
            <a:r>
              <a:rPr lang="es-ES" sz="2600" noProof="0" dirty="0"/>
              <a:t> de crédito de negocios han ayudado a sus negocios?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¿Cuáles han sido algunos de los desafíos de los </a:t>
            </a:r>
            <a:r>
              <a:rPr lang="es-ES" sz="2800" noProof="0" dirty="0"/>
              <a:t>reportes</a:t>
            </a:r>
            <a:r>
              <a:rPr lang="es-ES" sz="2600" noProof="0" dirty="0"/>
              <a:t> de crédito de negocios?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Reportes de crédito de negocios (continuación 2)</a:t>
            </a:r>
          </a:p>
        </p:txBody>
      </p:sp>
      <p:sp>
        <p:nvSpPr>
          <p:cNvPr id="28674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El informe de crédito de un negocio incluye lo siguiente: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Puntaje de riesgo crediticio comercial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Indicadores de potencial fracaso comercial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Expedientes crediticios actuales para la propiedad asegurada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Información sobre los dueños del negocio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Otros negocios que posee la misma organización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Registros públicos de expedientes de derecho de garantía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Las tres principales agencias de información crediticia de negocios</a:t>
            </a:r>
          </a:p>
        </p:txBody>
      </p:sp>
      <p:pic>
        <p:nvPicPr>
          <p:cNvPr id="30721" name="Picture 4" descr="Imagen que muestra los nombres de tres compañías de reportes de crédito: Dun&amp;bradstreet, Experian y Equifa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1962150"/>
            <a:ext cx="47625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Agencia de información crediticia de los consumidores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2514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Cualquier persona o negocio que recopile o evalúe información crediticia sobre los consumidores</a:t>
            </a:r>
          </a:p>
        </p:txBody>
      </p:sp>
      <p:pic>
        <p:nvPicPr>
          <p:cNvPr id="32769" name="Picture 2" descr="Imagen de una pancarta roja que dice Crédi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588" y="2896107"/>
            <a:ext cx="5838825" cy="186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04800" y="49371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/>
              <a:t>http://www.annualcreditreport.com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848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2: agencia de información crediticia de los consumidores</a:t>
            </a:r>
          </a:p>
        </p:txBody>
      </p:sp>
      <p:pic>
        <p:nvPicPr>
          <p:cNvPr id="34819" name="Picture 4" descr="Punta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352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¿Cuáles son algunos de los motivos que puede tener el dueño de un negocio para proporcionar información crediticia de un consumidor a una agencia?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Proporcionar información crediticia de los consumidores permite gestionar riesgos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Notificación de la deuda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Notificación de las propiedades tomadas en garantía. Código de Comercio Unificado (UCC, por sus siglas en inglés)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Aumenta la cantidad de pagos dentro del plazo de vencimiento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Mayor potencial de recuperación de deudas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Detección de fraudes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Localización de deudores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Transmisión de datos a agencias de información crediticia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Los centros minoristas deben contar con lo siguiente: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Instalaciones con cerraduras seguras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Oficinas separadas con sistemas de archivos seguros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Protección de datos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Computadoras seguras</a:t>
            </a:r>
          </a:p>
        </p:txBody>
      </p:sp>
      <p:pic>
        <p:nvPicPr>
          <p:cNvPr id="4098" name="Picture 2" descr="Imagen de un navegador de internet que dice segu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0095" y="3352800"/>
            <a:ext cx="3402509" cy="2300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763000" cy="10668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Requisitos para la transmisión</a:t>
            </a:r>
            <a:br>
              <a:rPr lang="es-ES" sz="3200" noProof="0" dirty="0"/>
            </a:br>
            <a:r>
              <a:rPr lang="es-ES" sz="3200" noProof="0" dirty="0"/>
              <a:t>directa de datos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4572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Instalaciones y prácticas seguras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Cantidad mínima de cuentas sobre las que se proporciona información todos los meses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Compras de software para la transmisión de datos y la gestión de reclamos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Métodos adecuados de conservación de registros y transmisión de datos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Cargos de activación separados para obtener el crédito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Capacitación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Transmisión de datos a través de una agencia local o regional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Alternativa si no se reúnen los requisitos para transmitir datos de forma directa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Comparación de servicios antes de adquirir uno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Conocimiento de las tarifas y los costos que se podrían pagar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sz="3200" dirty="0"/>
              <a:t>La </a:t>
            </a:r>
            <a:r>
              <a:rPr lang="en-US" sz="3200" dirty="0" err="1"/>
              <a:t>b</a:t>
            </a:r>
            <a:r>
              <a:rPr sz="3200" dirty="0" err="1"/>
              <a:t>ienvenida</a:t>
            </a:r>
            <a:endParaRPr sz="3200" dirty="0"/>
          </a:p>
        </p:txBody>
      </p:sp>
      <p:pic>
        <p:nvPicPr>
          <p:cNvPr id="8195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sz="2600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sz="2600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sz="2600" noProof="0" dirty="0"/>
              <a:t>Presentaciones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Servicios adicionales de las agencias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848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Empleo: paquete de servicios de preselección y empleo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Cambios: dirección, información de contacto y deudores en quiebra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Servicios de cobranza: acciones legales para cobrar o comprar deudas 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Servicios adicionales de las agencias (continuación)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429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Mercadotecnia: listas de correo de clientes similares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Reducción de riesgos: cuentas fraudulentas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Reducción de los riesgos normativos: modelos de las agencias y capacitación de acuerdo a la Ley de informe imparcial de crédito (FCRA, por sus siglas en inglés) y la Ley de facturación imparcial de crédito (FCBA, por sus siglas en inglés) 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informe imparcial de crédito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Rige la información crediticia de los consumidores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Define los propósitos de los negocios para el uso de los reportes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Determina la necesidad de contar con la autorización del consumidor para su uso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informe imparcial de crédito (continuación 1)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Alertas de fraude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Reclamos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Robo de identidad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Acceso a reportes gratuitos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Políticas y procedimientos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Restricciones en torno al uso de los reportes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informe imparcial de crédito (continuación 2)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Uso de evaluaciones crediticias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Quejas que recibe la Federal Trade Commission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Responsabilidad civil por negligencia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Responsabilidad de quienes transmiten información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3: Ley de informe imparcial de crédito</a:t>
            </a:r>
          </a:p>
        </p:txBody>
      </p:sp>
      <p:pic>
        <p:nvPicPr>
          <p:cNvPr id="55299" name="Picture 4" descr="Punta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1676400" y="2438400"/>
            <a:ext cx="5715000" cy="1676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¿Cuáles son los efectos de la Ley de informe imparcial de crédito en sus negocios?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facturación imparcial de crédito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Prácticas y errores de facturación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Pagos: acreditación inmediata a las cuentas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Devoluciones: compensaciones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Riesgos y responsabilidades relacionados con la manipulación de información personal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1371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No cumplir con las normativas puede provocar consecuencias más graves que el daño a la reputación del negocio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  <p:pic>
        <p:nvPicPr>
          <p:cNvPr id="59395" name="Picture 2" descr="Imagen de una tarjeta del seguro social encadenada con un candado"/>
          <p:cNvPicPr>
            <a:picLocks noChangeAspect="1" noChangeArrowheads="1"/>
          </p:cNvPicPr>
          <p:nvPr/>
        </p:nvPicPr>
        <p:blipFill rotWithShape="1">
          <a:blip r:embed="rId3" cstate="print"/>
          <a:srcRect t="5136" b="4864"/>
          <a:stretch/>
        </p:blipFill>
        <p:spPr bwMode="auto">
          <a:xfrm>
            <a:off x="2605392" y="3276600"/>
            <a:ext cx="393321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Efectos del crédito personal en el negocio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Establecer el crédito del negocio a través de la responsabilidad personal.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Establecer crédito con los proveedores.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Establecer crédito en sus bancos locales a nombre de sus negocios.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Mantener las relaciones establecidas con los proveedores.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Crédito personal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00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Revisar los reportes de crédito al menos una vez al año para detectar errores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  <a:p>
            <a:pPr>
              <a:buFont typeface="Arial" charset="0"/>
              <a:buChar char="•"/>
            </a:pPr>
            <a:r>
              <a:rPr lang="es-ES" sz="2600" noProof="0" dirty="0"/>
              <a:t>Reclamar los errores de inmediato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Ofrecer documentación para respaldar el reclamo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Enviarla directamente al acreedor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Solicitar la actualización de la información en todas las centrales de datos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Solicitar un informe de crédito nuevo para verificar la corrección del error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Objetivos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el concepto de información crediticia y la influencia de los reportes de crédito sobre la operación o el crecimiento de un pequeño negocio.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reportes de crédito y otros sistemas de información que suelen usarse para evaluar el riesgo al otorgar crédito a un pequeño negocio.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cómo funcionan estos reportes de crédito.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Cómo mejorar la puntuación crediticia personal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Pagar los préstamos y las demás cuentas de forma oportuna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Evitar juicios y gravámenes impositivos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Comparar los servicios financieros antes de tomar una decisión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Dejar abiertas las cuentas más antiguas y pagarlas de forma mensual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Ventajas de ser garante personal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Demuestra al prestamista que se apoyo el negocio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 ayudar a establecer crédito 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 facilitar el inicio de las operaciones o la adquisición de flujo de fondos 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 mejorar los términos del préstamo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Desventajas de ser garante personal</a:t>
            </a: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Existe la posibilidad de que deban hacerse cargo de los pagos si el negocio fracasa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Pueden perder bienes personales, incluidas sus casas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Existe la posibilidad de que sus cónyuges deban firmar si están casados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 desprenden otras consecuencias para las sociedades y los dueños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4: garante personal </a:t>
            </a:r>
          </a:p>
        </p:txBody>
      </p:sp>
      <p:pic>
        <p:nvPicPr>
          <p:cNvPr id="71683" name="Picture 4" descr="Punta de un 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Content Placeholder 2"/>
          <p:cNvSpPr>
            <a:spLocks noGrp="1"/>
          </p:cNvSpPr>
          <p:nvPr>
            <p:ph idx="1"/>
          </p:nvPr>
        </p:nvSpPr>
        <p:spPr>
          <a:xfrm>
            <a:off x="1600200" y="2590800"/>
            <a:ext cx="7086600" cy="3200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¿Cuáles son los retos de ser garante personal?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Los nuevos dueños de pequeños negocios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200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El crédito personal es la base para establecer el crédito de sus negocios.  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  <a:p>
            <a:pPr marL="0" indent="0">
              <a:buNone/>
            </a:pPr>
            <a:r>
              <a:rPr lang="es-ES" sz="2600" noProof="0" dirty="0"/>
              <a:t>    “Recuerda que el crédito es dinero”.</a:t>
            </a:r>
          </a:p>
          <a:p>
            <a:pPr lvl="3"/>
            <a:r>
              <a:rPr lang="es-ES" i="1" noProof="0" dirty="0"/>
              <a:t> </a:t>
            </a:r>
            <a:r>
              <a:rPr lang="es-ES" sz="2400" i="1" noProof="0" dirty="0"/>
              <a:t>Benjamin Franklin, 1748</a:t>
            </a:r>
          </a:p>
          <a:p>
            <a:pPr lvl="3"/>
            <a:endParaRPr lang="es-ES" i="1" noProof="0" dirty="0">
              <a:ea typeface="Helvetica Neue"/>
            </a:endParaRPr>
          </a:p>
          <a:p>
            <a:pPr algn="ctr">
              <a:buFont typeface="Arial" charset="0"/>
              <a:buNone/>
            </a:pPr>
            <a:endParaRPr lang="es-ES" noProof="0" dirty="0">
              <a:ea typeface="Helvetica Neue"/>
            </a:endParaRPr>
          </a:p>
          <a:p>
            <a:pPr algn="ctr">
              <a:buFont typeface="Arial" charset="0"/>
              <a:buNone/>
            </a:pPr>
            <a:r>
              <a:rPr lang="es-ES" sz="2600" noProof="0" dirty="0"/>
              <a:t>¡Esta idea sigue estando vigente!</a:t>
            </a:r>
          </a:p>
        </p:txBody>
      </p:sp>
      <p:pic>
        <p:nvPicPr>
          <p:cNvPr id="2050" name="Picture 2" descr="Imagen de Benjamín Frank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2209800"/>
            <a:ext cx="1917700" cy="24384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Cinco puntos clave para recordar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Sepan la información que contienen sus reportes de crédito personales y soliciten sus reportes gratuitos.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Establezcan un historial de crédito para sus pequeños negocios.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Soliciten una copia del reporte de crédito de sus negocios.</a:t>
            </a:r>
          </a:p>
        </p:txBody>
      </p:sp>
      <p:pic>
        <p:nvPicPr>
          <p:cNvPr id="3074" name="Picture 2" descr="Imagen de una solicitud para un reporte de crédito y un bolígrafo sobre el documen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4213" y="4495800"/>
            <a:ext cx="2626774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Cinco puntos clave para recordar (continuación)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3733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Tengan en cuenta la posibilidad de proporcionar datos de forma oportuna a las agencias de información crediticia acerca del pago de deudas de los clientes.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Conozcan y respeten todas las leyes y las normas del sector que rijan los reportes de crédito a fin de evitar multas costosas o acciones legales.</a:t>
            </a:r>
          </a:p>
          <a:p>
            <a:pPr eaLnBrk="1" hangingPunct="1">
              <a:buFont typeface="Arial" charset="0"/>
              <a:buChar char="•"/>
            </a:pPr>
            <a:endParaRPr lang="es-ES" noProof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s-ES" sz="2600" noProof="0" dirty="0"/>
              <a:t>¿Qué preguntas finales tienen?</a:t>
            </a:r>
          </a:p>
          <a:p>
            <a:pPr>
              <a:buFont typeface="Arial" charset="0"/>
              <a:buChar char="•"/>
              <a:defRPr/>
            </a:pPr>
            <a:endParaRPr lang="es-ES" sz="2600" noProof="0" dirty="0"/>
          </a:p>
          <a:p>
            <a:pPr>
              <a:buFont typeface="Arial" charset="0"/>
              <a:buChar char="•"/>
              <a:defRPr/>
            </a:pPr>
            <a:r>
              <a:rPr lang="es-ES" sz="2600" noProof="0" dirty="0"/>
              <a:t>¿Qué aprendieron?</a:t>
            </a:r>
          </a:p>
          <a:p>
            <a:pPr>
              <a:buFont typeface="Arial" charset="0"/>
              <a:buChar char="•"/>
              <a:defRPr/>
            </a:pPr>
            <a:endParaRPr lang="es-ES" sz="2600" noProof="0" dirty="0"/>
          </a:p>
          <a:p>
            <a:pPr>
              <a:buFont typeface="Arial" charset="0"/>
              <a:buChar char="•"/>
              <a:defRPr/>
            </a:pPr>
            <a:r>
              <a:rPr lang="es-ES" sz="2600" noProof="0" dirty="0"/>
              <a:t>¿Cómo calificarían la capacitación?</a:t>
            </a:r>
          </a:p>
          <a:p>
            <a:pPr>
              <a:buFont typeface="Arial" charset="0"/>
              <a:buChar char="•"/>
              <a:defRPr/>
            </a:pPr>
            <a:endParaRPr lang="es-ES" sz="2600" noProof="0" dirty="0"/>
          </a:p>
        </p:txBody>
      </p:sp>
      <p:pic>
        <p:nvPicPr>
          <p:cNvPr id="79875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Conclusión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 través de esta capacitación, aprendieron sobre lo siguiente: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objetivo de la información crediticia y sus diferentes tipos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Las diferencias entre los reportes de crédito de negocios y los reportes de crédito de los consumidores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Las agencias, las centrales de datos y la transmisión de información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Conclusión (continuación)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 través de esta capacitación, aprendieron sobre lo siguiente: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beneficios, los riesgos y las responsabilidades en torno a la transmisión de información crediticia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efecto del crédito personal sobre el negocio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modo de aumentar las posibilidades de recibir financiamiento y mejorar el crédito personal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Objetivos (continuación 1)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de qué manera tener registros positivos en la administración de deudas y obligaciones que beneficia a los pequeños negocios. 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riesgos relacionados con estafas o fraudes crediticios a los que se enfrenta un negocio y saber los pasos que deben tomarse para evitarlos o reducir sus consecuencias.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Objetivos (continuación 2)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las prácticas y los productos, herramientas y servicios que suelen estar disponibles para ayudar a los pequeños negocios con los reportes de crédito.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estrategias para desarrollar o mejorar el crédito a fin de mejorar el crédito de sus negocios.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de qué manera las finanzas personales del dueño de un negocio influyen sobre la capacidad del negocio para obtener crédito.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Formulario de conocimientos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715000" cy="30480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sz="2600" noProof="0" dirty="0"/>
              <a:t>¿Qué saben o qué quieren aprender sobre la información crediticia?</a:t>
            </a:r>
          </a:p>
          <a:p>
            <a:pPr eaLnBrk="1" hangingPunct="1">
              <a:defRPr/>
            </a:pPr>
            <a:endParaRPr lang="es-ES" noProof="0" dirty="0"/>
          </a:p>
        </p:txBody>
      </p:sp>
      <p:pic>
        <p:nvPicPr>
          <p:cNvPr id="16385" name="Picture 4" descr="Imagen tridimensional de un signo de interrogació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567" y="2819400"/>
            <a:ext cx="4327033" cy="341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100" noProof="0" dirty="0"/>
              <a:t>Información crediticia (reporte de crédito)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Ofrece datos proporcionados por bancos, prestamistas, inversores, arrendadores, negocios y agencias gubernamentales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Contiene un análisis de lo siguiente: 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Solvencia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Suscripción a seguros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Empleo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Ciertas licencias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Términos de crédito continuo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Necesidades del negocio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Aplicaciones de los reportes de crédito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5173662" cy="3657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Prestatarios que solicitan </a:t>
            </a:r>
            <a:br>
              <a:rPr lang="es-ES" sz="2600" noProof="0" dirty="0"/>
            </a:br>
            <a:r>
              <a:rPr lang="es-ES" sz="2600" noProof="0" dirty="0"/>
              <a:t>financiamiento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Usuarios de reportes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Declarantes de información</a:t>
            </a:r>
          </a:p>
        </p:txBody>
      </p:sp>
      <p:pic>
        <p:nvPicPr>
          <p:cNvPr id="1026" name="Picture 2" descr="Imagen de un reporte de crédito y un boligra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4765" y="1676400"/>
            <a:ext cx="3032583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Reportes de crédito de negocios</a:t>
            </a:r>
            <a:br>
              <a:rPr lang="es-ES" sz="3200" noProof="0" dirty="0"/>
            </a:br>
            <a:endParaRPr lang="es-ES" sz="3200" noProof="0" dirty="0">
              <a:ea typeface="Helvetica Neue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La participación puede mejorar la comercialización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 controlan las cuentas establecidas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datos pueden usarse para obtener el crédito de un negocio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ISPRING_RESOURCE_PATHS_HASH_2" val="24e398a77ea59093b4bffff49878650718342e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 - &amp;quot;La bienvenida&amp;quot;&quot;/&gt;&lt;property id=&quot;20307&quot; value=&quot;257&quot;/&gt;&lt;/object&gt;&lt;object type=&quot;3&quot; unique_id=&quot;10008&quot;&gt;&lt;property id=&quot;20148&quot; value=&quot;5&quot;/&gt;&lt;property id=&quot;20300&quot; value=&quot;Slide 15 - &amp;quot;Tema para debate n.º 2: agencia de información crediticia de los consumidores&amp;quot;&quot;/&gt;&lt;property id=&quot;20307&quot; value=&quot;298&quot;/&gt;&lt;/object&gt;&lt;object type=&quot;3&quot; unique_id=&quot;10010&quot;&gt;&lt;property id=&quot;20148&quot; value=&quot;5&quot;/&gt;&lt;property id=&quot;20300&quot; value=&quot;Slide 6 - &amp;quot;Formulario de conocimientos&amp;quot;&quot;/&gt;&lt;property id=&quot;20307&quot; value=&quot;261&quot;/&gt;&lt;/object&gt;&lt;object type=&quot;3&quot; unique_id=&quot;10011&quot;&gt;&lt;property id=&quot;20148&quot; value=&quot;5&quot;/&gt;&lt;property id=&quot;20300&quot; value=&quot;Slide 16 - &amp;quot;Proporcionar información crediticia de los consumidores permite gestionar riesgos&amp;quot;&quot;/&gt;&lt;property id=&quot;20307&quot; value=&quot;299&quot;/&gt;&lt;/object&gt;&lt;object type=&quot;3&quot; unique_id=&quot;10014&quot;&gt;&lt;property id=&quot;20148&quot; value=&quot;5&quot;/&gt;&lt;property id=&quot;20300&quot; value=&quot;Slide 17 - &amp;quot;Transmisión de datos a agencias de información crediticia&amp;quot;&quot;/&gt;&lt;property id=&quot;20307&quot; value=&quot;300&quot;/&gt;&lt;/object&gt;&lt;object type=&quot;3&quot; unique_id=&quot;10017&quot;&gt;&lt;property id=&quot;20148&quot; value=&quot;5&quot;/&gt;&lt;property id=&quot;20300&quot; value=&quot;Slide 18 - &amp;quot;Requisitos para la transmisión directa de datos&amp;quot;&quot;/&gt;&lt;property id=&quot;20307&quot; value=&quot;301&quot;/&gt;&lt;/object&gt;&lt;object type=&quot;3&quot; unique_id=&quot;10019&quot;&gt;&lt;property id=&quot;20148&quot; value=&quot;5&quot;/&gt;&lt;property id=&quot;20300&quot; value=&quot;Slide 19 - &amp;quot;Transmisión de datos a través de una agencia local o regional&amp;quot;&quot;/&gt;&lt;property id=&quot;20307&quot; value=&quot;302&quot;/&gt;&lt;/object&gt;&lt;object type=&quot;3&quot; unique_id=&quot;10027&quot;&gt;&lt;property id=&quot;20148&quot; value=&quot;5&quot;/&gt;&lt;property id=&quot;20300&quot; value=&quot;Slide 20 - &amp;quot;Servicios adicionales de las agencias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Tema para debate n.º 3: Ley de informe imparcial de crédito&amp;quot;&quot;/&gt;&lt;property id=&quot;20307&quot; value=&quot;304&quot;/&gt;&lt;/object&gt;&lt;object type=&quot;3&quot; unique_id=&quot;10033&quot;&gt;&lt;property id=&quot;20148&quot; value=&quot;5&quot;/&gt;&lt;property id=&quot;20300&quot; value=&quot;Slide 21 - &amp;quot;Servicios adicionales de las agencias (continuación)&amp;quot;&quot;/&gt;&lt;property id=&quot;20307&quot; value=&quot;305&quot;/&gt;&lt;/object&gt;&lt;object type=&quot;3&quot; unique_id=&quot;10034&quot;&gt;&lt;property id=&quot;20148&quot; value=&quot;5&quot;/&gt;&lt;property id=&quot;20300&quot; value=&quot;Slide 23 - &amp;quot;Ley de informe imparcial de crédito (continuación 1)&amp;quot;&quot;/&gt;&lt;property id=&quot;20307&quot; value=&quot;306&quot;/&gt;&lt;/object&gt;&lt;object type=&quot;3&quot; unique_id=&quot;10037&quot;&gt;&lt;property id=&quot;20148&quot; value=&quot;5&quot;/&gt;&lt;property id=&quot;20300&quot; value=&quot;Slide 35 - &amp;quot;Cinco puntos clave para recordar&amp;quot;&quot;/&gt;&lt;property id=&quot;20307&quot; value=&quot;284&quot;/&gt;&lt;/object&gt;&lt;object type=&quot;3&quot; unique_id=&quot;10039&quot;&gt;&lt;property id=&quot;20148&quot; value=&quot;5&quot;/&gt;&lt;property id=&quot;20300&quot; value=&quot;Slide 22 - &amp;quot;Ley de informe imparcial de crédito&amp;quot;&quot;/&gt;&lt;property id=&quot;20307&quot; value=&quot;307&quot;/&gt;&lt;/object&gt;&lt;object type=&quot;3&quot; unique_id=&quot;10040&quot;&gt;&lt;property id=&quot;20148&quot; value=&quot;5&quot;/&gt;&lt;property id=&quot;20300&quot; value=&quot;Slide 26 - &amp;quot;Ley de facturación imparcial de crédito&amp;quot;&quot;/&gt;&lt;property id=&quot;20307&quot; value=&quot;309&quot;/&gt;&lt;/object&gt;&lt;object type=&quot;3&quot; unique_id=&quot;10041&quot;&gt;&lt;property id=&quot;20148&quot; value=&quot;5&quot;/&gt;&lt;property id=&quot;20300&quot; value=&quot;Slide 27 - &amp;quot;Riesgos y responsabilidades relacionados con la manipulación de información personal&amp;quot;&quot;/&gt;&lt;property id=&quot;20307&quot; value=&quot;310&quot;/&gt;&lt;/object&gt;&lt;object type=&quot;3&quot; unique_id=&quot;10042&quot;&gt;&lt;property id=&quot;20148&quot; value=&quot;5&quot;/&gt;&lt;property id=&quot;20300&quot; value=&quot;Slide 24 - &amp;quot;Ley de informe imparcial de crédito (continuación 2)&amp;quot;&quot;/&gt;&lt;property id=&quot;20307&quot; value=&quot;308&quot;/&gt;&lt;/object&gt;&lt;object type=&quot;3&quot; unique_id=&quot;10043&quot;&gt;&lt;property id=&quot;20148&quot; value=&quot;5&quot;/&gt;&lt;property id=&quot;20300&quot; value=&quot;Slide 28 - &amp;quot;Efectos del crédito personal en el negocio&amp;quot;&quot;/&gt;&lt;property id=&quot;20307&quot; value=&quot;311&quot;/&gt;&lt;/object&gt;&lt;object type=&quot;3&quot; unique_id=&quot;10045&quot;&gt;&lt;property id=&quot;20148&quot; value=&quot;5&quot;/&gt;&lt;property id=&quot;20300&quot; value=&quot;Slide 32 - &amp;quot;Desventajas de ser garante personal&amp;quot;&quot;/&gt;&lt;property id=&quot;20307&quot; value=&quot;313&quot;/&gt;&lt;/object&gt;&lt;object type=&quot;3&quot; unique_id=&quot;10046&quot;&gt;&lt;property id=&quot;20148&quot; value=&quot;5&quot;/&gt;&lt;property id=&quot;20300&quot; value=&quot;Slide 37 - &amp;quot;Resumen&amp;quot;&quot;/&gt;&lt;property id=&quot;20307&quot; value=&quot;285&quot;/&gt;&lt;/object&gt;&lt;object type=&quot;3&quot; unique_id=&quot;10047&quot;&gt;&lt;property id=&quot;20148&quot; value=&quot;5&quot;/&gt;&lt;property id=&quot;20300&quot; value=&quot;Slide 38 - &amp;quot;Conclusión&amp;quot;&quot;/&gt;&lt;property id=&quot;20307&quot; value=&quot;286&quot;/&gt;&lt;/object&gt;&lt;object type=&quot;3&quot; unique_id=&quot;10048&quot;&gt;&lt;property id=&quot;20148&quot; value=&quot;5&quot;/&gt;&lt;property id=&quot;20300&quot; value=&quot;Slide 3 - &amp;quot;Objetivos&amp;quot;&quot;/&gt;&lt;property id=&quot;20307&quot; value=&quot;287&quot;/&gt;&lt;/object&gt;&lt;object type=&quot;3&quot; unique_id=&quot;10049&quot;&gt;&lt;property id=&quot;20148&quot; value=&quot;5&quot;/&gt;&lt;property id=&quot;20300&quot; value=&quot;Slide 33 - &amp;quot;Tema para debate n.º 4: garante personal &amp;quot;&quot;/&gt;&lt;property id=&quot;20307&quot; value=&quot;314&quot;/&gt;&lt;/object&gt;&lt;object type=&quot;3&quot; unique_id=&quot;10050&quot;&gt;&lt;property id=&quot;20148&quot; value=&quot;5&quot;/&gt;&lt;property id=&quot;20300&quot; value=&quot;Slide 31 - &amp;quot;Ventajas de ser garante personal&amp;quot;&quot;/&gt;&lt;property id=&quot;20307&quot; value=&quot;315&quot;/&gt;&lt;/object&gt;&lt;object type=&quot;3&quot; unique_id=&quot;10051&quot;&gt;&lt;property id=&quot;20148&quot; value=&quot;5&quot;/&gt;&lt;property id=&quot;20300&quot; value=&quot;Slide 12 - &amp;quot;Reportes de crédito de negocios (continuación 2)&amp;quot;&quot;/&gt;&lt;property id=&quot;20307&quot; value=&quot;288&quot;/&gt;&lt;/object&gt;&lt;object type=&quot;3&quot; unique_id=&quot;10052&quot;&gt;&lt;property id=&quot;20148&quot; value=&quot;5&quot;/&gt;&lt;property id=&quot;20300&quot; value=&quot;Slide 29 - &amp;quot;Crédito personal&amp;quot;&quot;/&gt;&lt;property id=&quot;20307&quot; value=&quot;316&quot;/&gt;&lt;/object&gt;&lt;object type=&quot;3&quot; unique_id=&quot;10053&quot;&gt;&lt;property id=&quot;20148&quot; value=&quot;5&quot;/&gt;&lt;property id=&quot;20300&quot; value=&quot;Slide 30 - &amp;quot;Cómo mejorar la puntuación crediticia personal&amp;quot;&quot;/&gt;&lt;property id=&quot;20307&quot; value=&quot;317&quot;/&gt;&lt;/object&gt;&lt;object type=&quot;3&quot; unique_id=&quot;10055&quot;&gt;&lt;property id=&quot;20148&quot; value=&quot;5&quot;/&gt;&lt;property id=&quot;20300&quot; value=&quot;Slide 4 - &amp;quot;Objetivos (continuación 1)&amp;quot;&quot;/&gt;&lt;property id=&quot;20307&quot; value=&quot;290&quot;/&gt;&lt;/object&gt;&lt;object type=&quot;3&quot; unique_id=&quot;10056&quot;&gt;&lt;property id=&quot;20148&quot; value=&quot;5&quot;/&gt;&lt;property id=&quot;20300&quot; value=&quot;Slide 34 - &amp;quot;Los nuevos dueños de pequeños negocios&amp;quot;&quot;/&gt;&lt;property id=&quot;20307&quot; value=&quot;318&quot;/&gt;&lt;/object&gt;&lt;object type=&quot;3&quot; unique_id=&quot;10057&quot;&gt;&lt;property id=&quot;20148&quot; value=&quot;5&quot;/&gt;&lt;property id=&quot;20300&quot; value=&quot;Slide 39 - &amp;quot;Conclusión (continuación)&amp;quot;&quot;/&gt;&lt;property id=&quot;20307&quot; value=&quot;319&quot;/&gt;&lt;/object&gt;&lt;object type=&quot;3&quot; unique_id=&quot;10058&quot;&gt;&lt;property id=&quot;20148&quot; value=&quot;5&quot;/&gt;&lt;property id=&quot;20300&quot; value=&quot;Slide 5 - &amp;quot;Objetivos (continuación 2)&amp;quot;&quot;/&gt;&lt;property id=&quot;20307&quot; value=&quot;291&quot;/&gt;&lt;/object&gt;&lt;object type=&quot;3&quot; unique_id=&quot;10059&quot;&gt;&lt;property id=&quot;20148&quot; value=&quot;5&quot;/&gt;&lt;property id=&quot;20300&quot; value=&quot;Slide 36 - &amp;quot;Cinco puntos clave para recordar (continuación)&amp;quot;&quot;/&gt;&lt;property id=&quot;20307&quot; value=&quot;320&quot;/&gt;&lt;/object&gt;&lt;object type=&quot;3&quot; unique_id=&quot;10060&quot;&gt;&lt;property id=&quot;20148&quot; value=&quot;5&quot;/&gt;&lt;property id=&quot;20300&quot; value=&quot;Slide 8 - &amp;quot;Aplicaciones de los reportes de crédito&amp;quot;&quot;/&gt;&lt;property id=&quot;20307&quot; value=&quot;292&quot;/&gt;&lt;/object&gt;&lt;object type=&quot;3&quot; unique_id=&quot;10061&quot;&gt;&lt;property id=&quot;20148&quot; value=&quot;5&quot;/&gt;&lt;property id=&quot;20300&quot; value=&quot;Slide 7 - &amp;quot;Información crediticia (reporte de crédito)&amp;quot;&quot;/&gt;&lt;property id=&quot;20307&quot; value=&quot;321&quot;/&gt;&lt;/object&gt;&lt;object type=&quot;3&quot; unique_id=&quot;10062&quot;&gt;&lt;property id=&quot;20148&quot; value=&quot;5&quot;/&gt;&lt;property id=&quot;20300&quot; value=&quot;Slide 9 - &amp;quot;Reportes de crédito de negocios &amp;quot;&quot;/&gt;&lt;property id=&quot;20307&quot; value=&quot;293&quot;/&gt;&lt;/object&gt;&lt;object type=&quot;3&quot; unique_id=&quot;10063&quot;&gt;&lt;property id=&quot;20148&quot; value=&quot;5&quot;/&gt;&lt;property id=&quot;20300&quot; value=&quot;Slide 11 - &amp;quot;Tema para debate n.º 1: reportes de crédito de negocios&amp;quot;&quot;/&gt;&lt;property id=&quot;20307&quot; value=&quot;294&quot;/&gt;&lt;/object&gt;&lt;object type=&quot;3&quot; unique_id=&quot;10064&quot;&gt;&lt;property id=&quot;20148&quot; value=&quot;5&quot;/&gt;&lt;property id=&quot;20300&quot; value=&quot;Slide 10 - &amp;quot;Reportes de crédito de negocios  (continuación 1)&amp;quot;&quot;/&gt;&lt;property id=&quot;20307&quot; value=&quot;295&quot;/&gt;&lt;/object&gt;&lt;object type=&quot;3&quot; unique_id=&quot;10065&quot;&gt;&lt;property id=&quot;20148&quot; value=&quot;5&quot;/&gt;&lt;property id=&quot;20300&quot; value=&quot;Slide 14 - &amp;quot;Agencia de información crediticia de los consumidores&amp;quot;&quot;/&gt;&lt;property id=&quot;20307&quot; value=&quot;297&quot;/&gt;&lt;/object&gt;&lt;object type=&quot;3&quot; unique_id=&quot;10066&quot;&gt;&lt;property id=&quot;20148&quot; value=&quot;5&quot;/&gt;&lt;property id=&quot;20300&quot; value=&quot;Slide 13 - &amp;quot;Las tres principales agencias de información crediticia de negocios&amp;quot;&quot;/&gt;&lt;property id=&quot;20307&quot; value=&quot;296&quot;/&gt;&lt;/object&gt;&lt;object type=&quot;3&quot; unique_id=&quot;36340&quot;&gt;&lt;property id=&quot;20148&quot; value=&quot;5&quot;/&gt;&lt;property id=&quot;20300&quot; value=&quot;Slide 1 - &amp;quot;Información crediticia&amp;quot;&quot;/&gt;&lt;property id=&quot;20307&quot; value=&quot;322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21A4CD-B099-4905-98D4-1823F09E21F8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F66869-927C-4473-B7AA-F1B2FA85B5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F588A4-0EF9-474D-A7F1-6CC408A2223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1605</Words>
  <Application>Microsoft Office PowerPoint</Application>
  <PresentationFormat>On-screen Show (4:3)</PresentationFormat>
  <Paragraphs>213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ＭＳ Ｐゴシック</vt:lpstr>
      <vt:lpstr>Arial</vt:lpstr>
      <vt:lpstr>Calibri</vt:lpstr>
      <vt:lpstr>Geneva</vt:lpstr>
      <vt:lpstr>Helvetica Neue</vt:lpstr>
      <vt:lpstr>Source Sans Pro SemiBold</vt:lpstr>
      <vt:lpstr>Times New Roman</vt:lpstr>
      <vt:lpstr>Office Theme</vt:lpstr>
      <vt:lpstr>Información crediticia</vt:lpstr>
      <vt:lpstr>La bienvenida</vt:lpstr>
      <vt:lpstr>Objetivos</vt:lpstr>
      <vt:lpstr>Objetivos (continuación 1)</vt:lpstr>
      <vt:lpstr>Objetivos (continuación 2)</vt:lpstr>
      <vt:lpstr>Formulario de conocimientos</vt:lpstr>
      <vt:lpstr>Información crediticia (reporte de crédito)</vt:lpstr>
      <vt:lpstr>Aplicaciones de los reportes de crédito</vt:lpstr>
      <vt:lpstr>Reportes de crédito de negocios </vt:lpstr>
      <vt:lpstr>Reportes de crédito de negocios  (continuación 1)</vt:lpstr>
      <vt:lpstr>Tema para debate n.º 1: reportes de crédito de negocios</vt:lpstr>
      <vt:lpstr>Reportes de crédito de negocios (continuación 2)</vt:lpstr>
      <vt:lpstr>Las tres principales agencias de información crediticia de negocios</vt:lpstr>
      <vt:lpstr>Agencia de información crediticia de los consumidores</vt:lpstr>
      <vt:lpstr>Tema para debate n.º 2: agencia de información crediticia de los consumidores</vt:lpstr>
      <vt:lpstr>Proporcionar información crediticia de los consumidores permite gestionar riesgos</vt:lpstr>
      <vt:lpstr>Transmisión de datos a agencias de información crediticia</vt:lpstr>
      <vt:lpstr>Requisitos para la transmisión directa de datos</vt:lpstr>
      <vt:lpstr>Transmisión de datos a través de una agencia local o regional</vt:lpstr>
      <vt:lpstr>Servicios adicionales de las agencias</vt:lpstr>
      <vt:lpstr>Servicios adicionales de las agencias (continuación)</vt:lpstr>
      <vt:lpstr>Ley de informe imparcial de crédito</vt:lpstr>
      <vt:lpstr>Ley de informe imparcial de crédito (continuación 1)</vt:lpstr>
      <vt:lpstr>Ley de informe imparcial de crédito (continuación 2)</vt:lpstr>
      <vt:lpstr>Tema para debate n.º 3: Ley de informe imparcial de crédito</vt:lpstr>
      <vt:lpstr>Ley de facturación imparcial de crédito</vt:lpstr>
      <vt:lpstr>Riesgos y responsabilidades relacionados con la manipulación de información personal</vt:lpstr>
      <vt:lpstr>Efectos del crédito personal en el negocio</vt:lpstr>
      <vt:lpstr>Crédito personal</vt:lpstr>
      <vt:lpstr>Cómo mejorar la puntuación crediticia personal</vt:lpstr>
      <vt:lpstr>Ventajas de ser garante personal</vt:lpstr>
      <vt:lpstr>Desventajas de ser garante personal</vt:lpstr>
      <vt:lpstr>Tema para debate n.º 4: garante personal </vt:lpstr>
      <vt:lpstr>Los nuevos dueños de pequeños negocios</vt:lpstr>
      <vt:lpstr>Cinco puntos clave para recordar</vt:lpstr>
      <vt:lpstr>Cinco puntos clave para recordar (continuación)</vt:lpstr>
      <vt:lpstr>Resumen</vt:lpstr>
      <vt:lpstr>Conclusión</vt:lpstr>
      <vt:lpstr>Conclusión (continuación)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SP Modulo 8 Información crediticia para los pequeños negocios</dc:title>
  <dc:subject>FDIC SP Modulo 8 Información crediticia para los pequeños negocios</dc:subject>
  <dc:creator/>
  <cp:keywords>FDIC SP Modulo 8 InformaciónFDrediticia para los pequeños negocios</cp:keywords>
  <dc:description>FDIC SP Modulo 8 Información crediticia para los pequeños negocios</dc:description>
  <cp:lastModifiedBy/>
  <cp:revision>4</cp:revision>
  <dcterms:created xsi:type="dcterms:W3CDTF">2012-03-28T13:44:08Z</dcterms:created>
  <dcterms:modified xsi:type="dcterms:W3CDTF">2022-11-21T20:39:05Z</dcterms:modified>
  <cp:category>FDIC SP Modulo 8 Información crediticia para los pequeños negocios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