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g"/>
  <Override PartName="/ppt/slides/slide41.xml" ContentType="application/vnd.openxmlformats-officedocument.presentationml.slide+xml"/>
  <Override PartName="/ppt/presentation.xml" ContentType="application/vnd.openxmlformats-officedocument.presentationml.presentation.main+xml"/>
  <Override PartName="/ppt/slides/slide40.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8.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39.xml" ContentType="application/vnd.openxmlformats-officedocument.presentationml.slide+xml"/>
  <Override PartName="/ppt/slides/slide37.xml" ContentType="application/vnd.openxmlformats-officedocument.presentationml.slide+xml"/>
  <Override PartName="/ppt/notesSlides/notesSlide1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17.xml" ContentType="application/vnd.openxmlformats-officedocument.presentationml.notesSlide+xml"/>
  <Override PartName="/ppt/notesSlides/notesSlide1.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2.xml" ContentType="application/vnd.openxmlformats-officedocument.presentationml.notesSlide+xml"/>
  <Override PartName="/ppt/notesSlides/notesSlide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15.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16.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0.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customXml/itemProps1.xml" ContentType="application/vnd.openxmlformats-officedocument.customXmlProperties+xml"/>
  <Override PartName="/customXml/itemProps2.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ppt/tags/tag1.xml" ContentType="application/vnd.openxmlformats-officedocument.presentationml.tags+xml"/>
  <Override PartName="/docProps/custom.xml" ContentType="application/vnd.openxmlformats-officedocument.custom-properties+xml"/>
  <Override PartName="/ppt/comments/modernComment_114_0.xml" ContentType="application/vnd.ms-powerpoint.comments+xml"/>
  <Override PartName="/ppt/comments/modernComment_113_0.xml" ContentType="application/vnd.ms-powerpoint.comments+xml"/>
  <Override PartName="/ppt/comments/modernComment_116_0.xml" ContentType="application/vnd.ms-powerpoint.comments+xml"/>
  <Override PartName="/ppt/comments/modernComment_115_0.xml" ContentType="application/vnd.ms-powerpoint.comments+xml"/>
  <Override PartName="/ppt/authors.xml" ContentType="application/vnd.ms-powerpoint.author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3"/>
  </p:sldMasterIdLst>
  <p:notesMasterIdLst>
    <p:notesMasterId r:id="rId45"/>
  </p:notesMasterIdLst>
  <p:sldIdLst>
    <p:sldId id="299" r:id="rId4"/>
    <p:sldId id="293" r:id="rId5"/>
    <p:sldId id="258" r:id="rId6"/>
    <p:sldId id="259" r:id="rId7"/>
    <p:sldId id="260" r:id="rId8"/>
    <p:sldId id="261" r:id="rId9"/>
    <p:sldId id="262" r:id="rId10"/>
    <p:sldId id="263" r:id="rId11"/>
    <p:sldId id="264" r:id="rId12"/>
    <p:sldId id="265" r:id="rId13"/>
    <p:sldId id="266" r:id="rId14"/>
    <p:sldId id="296" r:id="rId15"/>
    <p:sldId id="297" r:id="rId16"/>
    <p:sldId id="294" r:id="rId17"/>
    <p:sldId id="295"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8" r:id="rId44"/>
  </p:sldIdLst>
  <p:sldSz cx="9144000" cy="6858000" type="screen4x3"/>
  <p:notesSz cx="6858000" cy="9144000"/>
  <p:custDataLst>
    <p:tags r:id="rId46"/>
  </p:custDataLst>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1pPr>
    <a:lvl2pPr marL="4572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2pPr>
    <a:lvl3pPr marL="9144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3pPr>
    <a:lvl4pPr marL="13716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4pPr>
    <a:lvl5pPr marL="18288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5pPr>
    <a:lvl6pPr marL="22860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6pPr>
    <a:lvl7pPr marL="27432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7pPr>
    <a:lvl8pPr marL="32004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8pPr>
    <a:lvl9pPr marL="36576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9pPr>
  </p:defaultTextStyle>
  <p:extLst>
    <p:ext uri="{EFAFB233-063F-42B5-8137-9DF3F51BA10A}">
      <p15:sldGuideLst xmlns:p15="http://schemas.microsoft.com/office/powerpoint/2012/main">
        <p15:guide id="1" orient="horz" pos="2160">
          <p15:clr>
            <a:srgbClr val="A4A3A4"/>
          </p15:clr>
        </p15:guide>
        <p15:guide id="2" orient="horz" pos="528">
          <p15:clr>
            <a:srgbClr val="A4A3A4"/>
          </p15:clr>
        </p15:guide>
        <p15:guide id="3" orient="horz" pos="672">
          <p15:clr>
            <a:srgbClr val="A4A3A4"/>
          </p15:clr>
        </p15:guide>
        <p15:guide id="4" pos="2880">
          <p15:clr>
            <a:srgbClr val="A4A3A4"/>
          </p15:clr>
        </p15:guide>
        <p15:guide id="5" pos="336">
          <p15:clr>
            <a:srgbClr val="A4A3A4"/>
          </p15:clr>
        </p15:guide>
        <p15:guide id="6" pos="5448">
          <p15:clr>
            <a:srgbClr val="A4A3A4"/>
          </p15:clr>
        </p15:guide>
        <p15:guide id="7" pos="1008">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095CE2-9C87-B866-0508-3A509858B7A1}" name="Twaddell, Emily" initials="TE" userId="S::51082@icf.com::5843fd39-ca62-4fbf-8b37-4c1dac18794f"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F5A"/>
    <a:srgbClr val="002060"/>
    <a:srgbClr val="213F69"/>
    <a:srgbClr val="C196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5" autoAdjust="0"/>
    <p:restoredTop sz="95892" autoAdjust="0"/>
  </p:normalViewPr>
  <p:slideViewPr>
    <p:cSldViewPr snapToGrid="0">
      <p:cViewPr varScale="1">
        <p:scale>
          <a:sx n="77" d="100"/>
          <a:sy n="77" d="100"/>
        </p:scale>
        <p:origin x="1517" y="58"/>
      </p:cViewPr>
      <p:guideLst>
        <p:guide orient="horz" pos="2160"/>
        <p:guide orient="horz" pos="528"/>
        <p:guide orient="horz" pos="672"/>
        <p:guide pos="2880"/>
        <p:guide pos="336"/>
        <p:guide pos="5448"/>
        <p:guide pos="1008"/>
      </p:guideLst>
    </p:cSldViewPr>
  </p:slideViewPr>
  <p:outlineViewPr>
    <p:cViewPr>
      <p:scale>
        <a:sx n="33" d="100"/>
        <a:sy n="33" d="100"/>
      </p:scale>
      <p:origin x="0" y="1836"/>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customXml" Target="../customXml/item3.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 Id="rId51" Type="http://schemas.microsoft.com/office/2018/10/relationships/authors" Target="authors.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gs" Target="tags/tag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s>
</file>

<file path=ppt/comments/modernComment_113_0.xml><?xml version="1.0" encoding="utf-8"?>
<p188:cmLst xmlns:a="http://schemas.openxmlformats.org/drawingml/2006/main" xmlns:r="http://schemas.openxmlformats.org/officeDocument/2006/relationships" xmlns:p188="http://schemas.microsoft.com/office/powerpoint/2018/8/main">
  <p188:cm id="{1B267BF6-67DF-4136-9E87-9BCE2DA2825C}" authorId="{7E095CE2-9C87-B866-0508-3A509858B7A1}" created="2022-11-11T15:48:59.905">
    <pc:sldMkLst xmlns:pc="http://schemas.microsoft.com/office/powerpoint/2013/main/command">
      <pc:docMk/>
      <pc:sldMk cId="0" sldId="275"/>
    </pc:sldMkLst>
    <p188:txBody>
      <a:bodyPr/>
      <a:lstStyle/>
      <a:p>
        <a:r>
          <a:rPr lang="en-US"/>
          <a:t>Slides 24-27 share the same title, which 508 accessibility standards do not allow. You can keep "estado de resultados" on each if you extend each title with a word or phrase that reflects the content of that slide.</a:t>
        </a:r>
      </a:p>
    </p188:txBody>
  </p188:cm>
</p188:cmLst>
</file>

<file path=ppt/comments/modernComment_114_0.xml><?xml version="1.0" encoding="utf-8"?>
<p188:cmLst xmlns:a="http://schemas.openxmlformats.org/drawingml/2006/main" xmlns:r="http://schemas.openxmlformats.org/officeDocument/2006/relationships" xmlns:p188="http://schemas.microsoft.com/office/powerpoint/2018/8/main">
  <p188:cm id="{6A35C7E1-4810-4887-8419-E4B65CE6C0EE}" authorId="{7E095CE2-9C87-B866-0508-3A509858B7A1}" created="2022-11-11T15:49:21.585">
    <pc:sldMkLst xmlns:pc="http://schemas.microsoft.com/office/powerpoint/2013/main/command">
      <pc:docMk/>
      <pc:sldMk cId="0" sldId="276"/>
    </pc:sldMkLst>
    <p188:txBody>
      <a:bodyPr/>
      <a:lstStyle/>
      <a:p>
        <a:r>
          <a:rPr lang="en-US"/>
          <a:t>Duplicate title</a:t>
        </a:r>
      </a:p>
    </p188:txBody>
  </p188:cm>
</p188:cmLst>
</file>

<file path=ppt/comments/modernComment_115_0.xml><?xml version="1.0" encoding="utf-8"?>
<p188:cmLst xmlns:a="http://schemas.openxmlformats.org/drawingml/2006/main" xmlns:r="http://schemas.openxmlformats.org/officeDocument/2006/relationships" xmlns:p188="http://schemas.microsoft.com/office/powerpoint/2018/8/main">
  <p188:cm id="{9C57332A-4A60-449F-B459-60F57F9E2A64}" authorId="{7E095CE2-9C87-B866-0508-3A509858B7A1}" created="2022-11-11T15:49:31.415">
    <pc:sldMkLst xmlns:pc="http://schemas.microsoft.com/office/powerpoint/2013/main/command">
      <pc:docMk/>
      <pc:sldMk cId="0" sldId="277"/>
    </pc:sldMkLst>
    <p188:txBody>
      <a:bodyPr/>
      <a:lstStyle/>
      <a:p>
        <a:r>
          <a:rPr lang="en-US"/>
          <a:t>Duplicate title</a:t>
        </a:r>
      </a:p>
    </p188:txBody>
  </p188:cm>
</p188:cmLst>
</file>

<file path=ppt/comments/modernComment_116_0.xml><?xml version="1.0" encoding="utf-8"?>
<p188:cmLst xmlns:a="http://schemas.openxmlformats.org/drawingml/2006/main" xmlns:r="http://schemas.openxmlformats.org/officeDocument/2006/relationships" xmlns:p188="http://schemas.microsoft.com/office/powerpoint/2018/8/main">
  <p188:cm id="{06A44B3B-6356-4C09-ABE5-E9497A4505F0}" authorId="{7E095CE2-9C87-B866-0508-3A509858B7A1}" created="2022-11-11T15:49:44.340">
    <pc:sldMkLst xmlns:pc="http://schemas.microsoft.com/office/powerpoint/2013/main/command">
      <pc:docMk/>
      <pc:sldMk cId="0" sldId="278"/>
    </pc:sldMkLst>
    <p188:txBody>
      <a:bodyPr/>
      <a:lstStyle/>
      <a:p>
        <a:r>
          <a:rPr lang="en-US"/>
          <a:t>Duplicate title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Shape 16"/>
          <p:cNvSpPr>
            <a:spLocks noGrp="1" noRot="1" noChangeAspect="1"/>
          </p:cNvSpPr>
          <p:nvPr>
            <p:ph type="sldImg"/>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5" name="Shape 17"/>
          <p:cNvSpPr>
            <a:spLocks noGrp="1"/>
          </p:cNvSpPr>
          <p:nvPr>
            <p:ph type="body" sz="quarter" idx="1"/>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altLang="en-US" noProof="0">
              <a:sym typeface="Helvetica Neue"/>
            </a:endParaRPr>
          </a:p>
        </p:txBody>
      </p:sp>
    </p:spTree>
    <p:extLst>
      <p:ext uri="{BB962C8B-B14F-4D97-AF65-F5344CB8AC3E}">
        <p14:creationId xmlns:p14="http://schemas.microsoft.com/office/powerpoint/2010/main" val="2603587712"/>
      </p:ext>
    </p:extLst>
  </p:cSld>
  <p:clrMap bg1="lt1" tx1="dk1" bg2="lt2" tx2="dk2" accent1="accent1" accent2="accent2" accent3="accent3" accent4="accent4" accent5="accent5" accent6="accent6" hlink="hlink" folHlink="folHlink"/>
  <p:notesStyle>
    <a:lvl1pPr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1pPr>
    <a:lvl2pPr marL="742950" indent="-28575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2pPr>
    <a:lvl3pPr marL="1143000" indent="-22860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3pPr>
    <a:lvl4pPr marL="1600200" indent="-22860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4pPr>
    <a:lvl5pPr marL="2057400" indent="-22860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a:solidFill>
              <a:srgbClr val="000000"/>
            </a:solidFill>
            <a:miter lim="800000"/>
            <a:headEnd/>
            <a:tailEnd/>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solidFill>
                <a:srgbClr val="000000"/>
              </a:solidFill>
            </a:endParaRPr>
          </a:p>
        </p:txBody>
      </p:sp>
      <p:sp>
        <p:nvSpPr>
          <p:cNvPr id="46084" name="Slide Number Placeholder 3"/>
          <p:cNvSpPr>
            <a:spLocks noGrp="1"/>
          </p:cNvSpPr>
          <p:nvPr>
            <p:ph type="sldNum" sz="quarter" idx="4294967295"/>
          </p:nvPr>
        </p:nvSpPr>
        <p:spPr bwMode="auto">
          <a:xfrm>
            <a:off x="5232400" y="6600825"/>
            <a:ext cx="4002088" cy="3476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Calibri" pitchFamily="34" charset="0"/>
                <a:cs typeface="Calibri" pitchFamily="34" charset="0"/>
                <a:sym typeface="Calibri" pitchFamily="34" charset="0"/>
              </a:defRPr>
            </a:lvl1pPr>
            <a:lvl2pPr marL="742950" indent="-285750">
              <a:defRPr>
                <a:solidFill>
                  <a:schemeClr val="tx1"/>
                </a:solidFill>
                <a:latin typeface="Calibri" pitchFamily="34" charset="0"/>
                <a:ea typeface="Calibri" pitchFamily="34" charset="0"/>
                <a:cs typeface="Calibri" pitchFamily="34" charset="0"/>
                <a:sym typeface="Calibri" pitchFamily="34" charset="0"/>
              </a:defRPr>
            </a:lvl2pPr>
            <a:lvl3pPr marL="1143000" indent="-228600">
              <a:defRPr>
                <a:solidFill>
                  <a:schemeClr val="tx1"/>
                </a:solidFill>
                <a:latin typeface="Calibri" pitchFamily="34" charset="0"/>
                <a:ea typeface="Calibri" pitchFamily="34" charset="0"/>
                <a:cs typeface="Calibri" pitchFamily="34" charset="0"/>
                <a:sym typeface="Calibri" pitchFamily="34" charset="0"/>
              </a:defRPr>
            </a:lvl3pPr>
            <a:lvl4pPr marL="1600200" indent="-228600">
              <a:defRPr>
                <a:solidFill>
                  <a:schemeClr val="tx1"/>
                </a:solidFill>
                <a:latin typeface="Calibri" pitchFamily="34" charset="0"/>
                <a:ea typeface="Calibri" pitchFamily="34" charset="0"/>
                <a:cs typeface="Calibri" pitchFamily="34" charset="0"/>
                <a:sym typeface="Calibri" pitchFamily="34" charset="0"/>
              </a:defRPr>
            </a:lvl4pPr>
            <a:lvl5pPr marL="2057400" indent="-228600">
              <a:defRPr>
                <a:solidFill>
                  <a:schemeClr val="tx1"/>
                </a:solidFill>
                <a:latin typeface="Calibri" pitchFamily="34" charset="0"/>
                <a:ea typeface="Calibri" pitchFamily="34" charset="0"/>
                <a:cs typeface="Calibri" pitchFamily="34" charset="0"/>
                <a:sym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9pPr>
          </a:lstStyle>
          <a:p>
            <a:fld id="{93521D6D-D37B-4255-B73A-940F4D8A0C9B}" type="slidenum">
              <a:rPr lang="en-US" altLang="en-US">
                <a:solidFill>
                  <a:srgbClr val="000000"/>
                </a:solidFill>
                <a:ea typeface="Helvetica Neue"/>
                <a:cs typeface="Helvetica Neue"/>
              </a:rPr>
              <a:pPr/>
              <a:t>2</a:t>
            </a:fld>
            <a:endParaRPr lang="en-US" altLang="en-US">
              <a:solidFill>
                <a:srgbClr val="000000"/>
              </a:solidFill>
              <a:ea typeface="Helvetica Neue"/>
              <a:cs typeface="Helvetica Neue"/>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hape 81"/>
          <p:cNvSpPr>
            <a:spLocks noGrp="1" noRot="1" noChangeAspect="1" noTextEdit="1"/>
          </p:cNvSpPr>
          <p:nvPr>
            <p:ph type="sldImg"/>
          </p:nvPr>
        </p:nvSpPr>
        <p:spPr/>
      </p:sp>
      <p:sp>
        <p:nvSpPr>
          <p:cNvPr id="55299" name="Shape 82"/>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A continuación, se describen diez pasos básicos para la contabilidad:</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Emitan cheques empresariales para todos los gastos del negocio. No use un sistema de caja chica hasta que tenga experiencia en contabilidad.</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Obtenga una tarjeta de crédito empresarial separada. No usen la misma tarjeta de crédito para los gastos personales y los empresariales.</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Pague los gastos del negocio primero. La mayoría de los negocios comienzan como negocios unipersonales. En estos tipos de negocios, usted, el dueño no recibe un salario sino que extrae la remuneración para el dueño. Una pregunta frecuente es: ¿cuánto dinero se extrae? Puede usarse lo siguiente como regla general: con las ventas se pagan los gastos del negocio en primer lugar, y los gastos personales en segundo lugar (paso 10 a continuación).</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Elabore un estado de resultados (P&amp;L, por sus siglas en inglés). El saldo de la cuenta de cheques no es una buena indicación de las ganancias del negocio ni de la ganancia del titular disponible. Un estado de resultados puede ofrecer un mejor panorama de la salud financiera de la organización.</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Páguese a usted mismo con la remuneración para el dueño. Los dueños deben pagarse a sí mismos con un cheque o una transferencia electrónica de la cuenta de negocios a la cuenta personal. Si es el propietario único, asigne esos cheques a una cuenta de patrimonio denominada “ganancias del dueño”.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93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hape 87"/>
          <p:cNvSpPr>
            <a:spLocks noGrp="1" noRot="1" noChangeAspect="1" noTextEdit="1"/>
          </p:cNvSpPr>
          <p:nvPr>
            <p:ph type="sldImg"/>
          </p:nvPr>
        </p:nvSpPr>
        <p:spPr/>
      </p:sp>
      <p:sp>
        <p:nvSpPr>
          <p:cNvPr id="56323" name="Shape 88"/>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flujo de fondos puede definirse de dos maneras: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El saldo del efectivo recibido menos el efectivo pagado durante un período de tiempo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Efectivo que ingresa al negocio o efectivo que egresa de este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hape 93"/>
          <p:cNvSpPr>
            <a:spLocks noGrp="1" noRot="1" noChangeAspect="1" noTextEdit="1"/>
          </p:cNvSpPr>
          <p:nvPr>
            <p:ph type="sldImg"/>
          </p:nvPr>
        </p:nvSpPr>
        <p:spPr/>
      </p:sp>
      <p:sp>
        <p:nvSpPr>
          <p:cNvPr id="57347" name="Shape 9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dirty="0">
              <a:solidFill>
                <a:srgbClr val="000000"/>
              </a:solidFill>
              <a:latin typeface="Calibri" pitchFamily="34" charset="0"/>
              <a:sym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hape 99"/>
          <p:cNvSpPr>
            <a:spLocks noGrp="1" noRot="1" noChangeAspect="1" noTextEdit="1"/>
          </p:cNvSpPr>
          <p:nvPr>
            <p:ph type="sldImg"/>
          </p:nvPr>
        </p:nvSpPr>
        <p:spPr/>
      </p:sp>
      <p:sp>
        <p:nvSpPr>
          <p:cNvPr id="58371" name="Shape 10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La proyección del flujo de fondos es una excelente herramienta para determinar los objetivos de venta y planificar los gastos que respaldan dichas ventas. También se usa para determinar el punto de equilibrio durante la fase de inicio o de expansión. Si necesita planificar un gasto importante, como la compra de un equipo o la mudanza a un lugar diferente, la proyección del flujo de fondos es la herramienta ideal. De forma similar, si tiene un negocio estacional con compras de inventario grandes, la proyección puede ayudarlo a tener el efectivo a mano para hacer un inversión importante en inventario cuando sea necesario.</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hape 105"/>
          <p:cNvSpPr>
            <a:spLocks noGrp="1" noRot="1" noChangeAspect="1" noTextEdit="1"/>
          </p:cNvSpPr>
          <p:nvPr>
            <p:ph type="sldImg"/>
          </p:nvPr>
        </p:nvSpPr>
        <p:spPr/>
      </p:sp>
      <p:sp>
        <p:nvSpPr>
          <p:cNvPr id="59395" name="Shape 10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estado de resultados puede ocultar los faltantes de caja si usa un método contable que se basa en el criterio de lo devengado. La proyección del flujo de fondos sirve para verificar el estado actual de la caja del negocio y planificar para el futuro. Es una buena manera de prepararse para las necesidades de financiamiento y planificarlas, y suele ser un requisito para solicitar préstamos empresariales.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hape 117"/>
          <p:cNvSpPr>
            <a:spLocks noGrp="1" noRot="1" noChangeAspect="1" noTextEdit="1"/>
          </p:cNvSpPr>
          <p:nvPr>
            <p:ph type="sldImg"/>
          </p:nvPr>
        </p:nvSpPr>
        <p:spPr/>
      </p:sp>
      <p:sp>
        <p:nvSpPr>
          <p:cNvPr id="60419" name="Shape 118"/>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80000"/>
              </a:lnSpc>
              <a:spcBef>
                <a:spcPts val="200"/>
              </a:spcBef>
            </a:pPr>
            <a:r>
              <a:rPr lang="es-ES" altLang="en-US" sz="600">
                <a:solidFill>
                  <a:srgbClr val="000000"/>
                </a:solidFill>
                <a:latin typeface="Calibri" pitchFamily="34" charset="0"/>
                <a:sym typeface="Calibri" pitchFamily="34" charset="0"/>
              </a:rPr>
              <a:t>Proyección del flujo de fondos</a:t>
            </a:r>
          </a:p>
          <a:p>
            <a:pPr defTabSz="914400">
              <a:lnSpc>
                <a:spcPct val="80000"/>
              </a:lnSpc>
              <a:spcBef>
                <a:spcPts val="200"/>
              </a:spcBef>
            </a:pPr>
            <a:r>
              <a:rPr lang="es-ES" altLang="en-US" sz="600">
                <a:solidFill>
                  <a:srgbClr val="000000"/>
                </a:solidFill>
                <a:latin typeface="Calibri" pitchFamily="34" charset="0"/>
                <a:sym typeface="Calibri" pitchFamily="34" charset="0"/>
              </a:rPr>
              <a:t>Veamos un ejemplo de una proyección del flujo de fondos. La primera columna, titulada “Origen del efectivo”, documenta todas las fuentes de ingreso de efectivo, incluidos el efectivo de las ventas a los clientes, los intereses ganados, los fondos de préstamos y los saldos actuales de la cuenta de cheques y la cuenta de ahorro. La segunda columna, titulada “Usos operativos del efectivo”, contiene todos los gastos relacionados con los procesos de compra y venta diarios. La mayoría de estos gastos aparecen en el estado de resultados. La tercera columna, titulada “Usos no operativos del efectivo”, muestra los gastos que normalmente aparecen en el balance general: las compras de equipos, la parte del capital de los pagos de préstamos, el inventario, los impuestos y la ganancia del titular. Si se restan los usos del efectivo total disponible, se obtiene el efectivo final del mes. El efectivo final de un mes es el efectivo inicial del mes siguiente.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hape 125"/>
          <p:cNvSpPr>
            <a:spLocks noGrp="1" noRot="1" noChangeAspect="1" noTextEdit="1"/>
          </p:cNvSpPr>
          <p:nvPr>
            <p:ph type="sldImg"/>
          </p:nvPr>
        </p:nvSpPr>
        <p:spPr/>
      </p:sp>
      <p:sp>
        <p:nvSpPr>
          <p:cNvPr id="61443" name="Shape 12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Estas son algunas estrategias para obtener un flujo de fondos positivo: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Aumentar la cantidad de artículos vendidos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Aumentar el precio de los artículos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Reducir los gastos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Modificar el momento en que se efectúan los gastos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Ahorrar dinero para tener la cantidad de efectivo inicial suficiente para superar el período de inicio de las operaciones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hape 132"/>
          <p:cNvSpPr>
            <a:spLocks noGrp="1" noRot="1" noChangeAspect="1" noTextEdit="1"/>
          </p:cNvSpPr>
          <p:nvPr>
            <p:ph type="sldImg"/>
          </p:nvPr>
        </p:nvSpPr>
        <p:spPr/>
      </p:sp>
      <p:sp>
        <p:nvSpPr>
          <p:cNvPr id="62467" name="Shape 133"/>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Estas son algunas estrategias para obtener un flujo de fondos positivo: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Obtener otras fuentes de efectivo además de las ventas, como una línea de crédito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Reducir la ganancia del titular o extraerla en otro momento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Analizar opciones de proveedores para comprar inventario a menor precio u obtener crédito de los proveedores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Implementar políticas para recibir los pagos de los clientes con mayor anticipación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hape 139"/>
          <p:cNvSpPr>
            <a:spLocks noGrp="1" noRot="1" noChangeAspect="1" noTextEdit="1"/>
          </p:cNvSpPr>
          <p:nvPr>
            <p:ph type="sldImg"/>
          </p:nvPr>
        </p:nvSpPr>
        <p:spPr/>
      </p:sp>
      <p:sp>
        <p:nvSpPr>
          <p:cNvPr id="63491" name="Shape 14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estado de resultados es la mejor herramienta para saber si el negocio es rentable. Mide los ingresos (también denominados “ventas” o “ganancias”) y los gastos de un mes, trimestre o año. Permite determinar si se generaron ganancias (y cuántas) o si se produjeron pérdidas.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hape 34"/>
          <p:cNvSpPr>
            <a:spLocks noGrp="1" noRot="1" noChangeAspect="1" noTextEdit="1"/>
          </p:cNvSpPr>
          <p:nvPr>
            <p:ph type="sldImg"/>
          </p:nvPr>
        </p:nvSpPr>
        <p:spPr/>
      </p:sp>
      <p:sp>
        <p:nvSpPr>
          <p:cNvPr id="47107" name="Shape 3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Una vez que finalicen esta capacitación, podrá:</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Podrá explicar el concepto de administración financiera y el motivo por el que es importante para los pequeños negocios.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Identificar prácticas, reglas y herramientas de administración financiera de uso común por parte de pequeños negocios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Explicar cómo funcionan estas prácticas, reglas y herramientas de administración financiera</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Explicar los aspectos fundamentales de la administración financiera para pequeños negocios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hape 145"/>
          <p:cNvSpPr>
            <a:spLocks noGrp="1" noRot="1" noChangeAspect="1" noTextEdit="1"/>
          </p:cNvSpPr>
          <p:nvPr>
            <p:ph type="sldImg"/>
          </p:nvPr>
        </p:nvSpPr>
        <p:spPr/>
      </p:sp>
      <p:sp>
        <p:nvSpPr>
          <p:cNvPr id="64515" name="Shape 14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informe de administración financiera más importante es el estado de resultados. El estado de resultados reflejará las decisiones del negocio respecto de los procesos fundamentales de compra y de venta. Además, indicará el nivel de eficacia con el que se administra el negocio y proporcionará información sobre cómo lograr que este crezca.</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hape 153"/>
          <p:cNvSpPr>
            <a:spLocks noGrp="1" noRot="1" noChangeAspect="1" noTextEdit="1"/>
          </p:cNvSpPr>
          <p:nvPr>
            <p:ph type="sldImg"/>
          </p:nvPr>
        </p:nvSpPr>
        <p:spPr/>
      </p:sp>
      <p:sp>
        <p:nvSpPr>
          <p:cNvPr id="65539" name="Shape 15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 Ventas</a:t>
            </a:r>
          </a:p>
          <a:p>
            <a:pPr defTabSz="914400">
              <a:lnSpc>
                <a:spcPct val="100000"/>
              </a:lnSpc>
              <a:spcBef>
                <a:spcPts val="400"/>
              </a:spcBef>
            </a:pPr>
            <a:r>
              <a:rPr lang="es-ES" altLang="en-US" sz="1200" u="sng">
                <a:solidFill>
                  <a:srgbClr val="000000"/>
                </a:solidFill>
                <a:latin typeface="Calibri" pitchFamily="34" charset="0"/>
                <a:sym typeface="Calibri" pitchFamily="34" charset="0"/>
              </a:rPr>
              <a:t>– Costo de los bienes vendidos </a:t>
            </a:r>
          </a:p>
          <a:p>
            <a:pPr defTabSz="914400">
              <a:lnSpc>
                <a:spcPct val="100000"/>
              </a:lnSpc>
              <a:spcBef>
                <a:spcPts val="400"/>
              </a:spcBef>
            </a:pPr>
            <a:r>
              <a:rPr lang="es-ES" altLang="en-US" sz="1200">
                <a:solidFill>
                  <a:srgbClr val="000000"/>
                </a:solidFill>
                <a:latin typeface="Calibri" pitchFamily="34" charset="0"/>
                <a:sym typeface="Calibri" pitchFamily="34" charset="0"/>
              </a:rPr>
              <a:t>= Ganancia bruta</a:t>
            </a:r>
          </a:p>
          <a:p>
            <a:pPr defTabSz="914400">
              <a:lnSpc>
                <a:spcPct val="100000"/>
              </a:lnSpc>
              <a:spcBef>
                <a:spcPts val="400"/>
              </a:spcBef>
            </a:pPr>
            <a:r>
              <a:rPr lang="es-ES" altLang="en-US" sz="1200" u="sng">
                <a:solidFill>
                  <a:srgbClr val="000000"/>
                </a:solidFill>
                <a:latin typeface="Calibri" pitchFamily="34" charset="0"/>
                <a:sym typeface="Calibri" pitchFamily="34" charset="0"/>
              </a:rPr>
              <a:t>– Gastos indirectos </a:t>
            </a:r>
          </a:p>
          <a:p>
            <a:pPr defTabSz="914400">
              <a:lnSpc>
                <a:spcPct val="100000"/>
              </a:lnSpc>
              <a:spcBef>
                <a:spcPts val="400"/>
              </a:spcBef>
            </a:pPr>
            <a:r>
              <a:rPr lang="es-ES" altLang="en-US" sz="1200">
                <a:solidFill>
                  <a:srgbClr val="000000"/>
                </a:solidFill>
                <a:latin typeface="Calibri" pitchFamily="34" charset="0"/>
                <a:sym typeface="Calibri" pitchFamily="34" charset="0"/>
              </a:rPr>
              <a:t>= Ganancia neta</a:t>
            </a:r>
          </a:p>
          <a:p>
            <a:pPr defTabSz="914400">
              <a:lnSpc>
                <a:spcPct val="100000"/>
              </a:lnSpc>
              <a:spcBef>
                <a:spcPts val="400"/>
              </a:spcBef>
            </a:pPr>
            <a:endParaRPr lang="es-ES" altLang="en-US" sz="1200">
              <a:solidFill>
                <a:srgbClr val="000000"/>
              </a:solidFill>
              <a:latin typeface="Calibri" pitchFamily="34" charset="0"/>
              <a:sym typeface="Calibri" pitchFamily="34" charset="0"/>
            </a:endParaRP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Ventas (también denominadas “ganancias” o “ingresos”): el monto total de la venta de productos o servicios de ese mes o trimestre.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Costo de los bienes vendidos: gasto total de los artículos de inventario que compran los clientes. El costo de mercadería vendida se compone del costo de compra de los artículos, el costo del envío, los costos de fabricación, los costos de modificación y los costos de empaque. Si se trata de servicios, es el costo de proporcionar los servicios, incluidos los costos de mano de obra, materiales utilizados y transporte.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Ganancia bruta: es el resultado de las ventas menos el costo de los bienes vendidos.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Gastos indirectos: son los gastos relacionados con la operación permanente del negocio.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Ganancia neta: es el resultado de la ganancia bruta menos los gastos indirectos.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hape 159"/>
          <p:cNvSpPr>
            <a:spLocks noGrp="1" noRot="1" noChangeAspect="1" noTextEdit="1"/>
          </p:cNvSpPr>
          <p:nvPr>
            <p:ph type="sldImg"/>
          </p:nvPr>
        </p:nvSpPr>
        <p:spPr/>
      </p:sp>
      <p:sp>
        <p:nvSpPr>
          <p:cNvPr id="66563" name="Shape 16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La ganancia neta es lo que queda después de pagar la expansión, los recursos, las cuotas de préstamos y el impuesto a las ganancias, y de retirar la remuneración para el dueño.</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hape 164"/>
          <p:cNvSpPr>
            <a:spLocks noGrp="1" noRot="1" noChangeAspect="1" noTextEdit="1"/>
          </p:cNvSpPr>
          <p:nvPr>
            <p:ph type="sldImg"/>
          </p:nvPr>
        </p:nvSpPr>
        <p:spPr/>
      </p:sp>
      <p:sp>
        <p:nvSpPr>
          <p:cNvPr id="67587" name="Shape 16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Todos los programas de contabilidad de negocios permiten obtener un estado de resultados con solo pulsar un botón. La precisión del estado de resultados depende de cómo se configura para el negocio en particular y de los datos que se ingresan. Impriman el estado de resultados de forma periódica para registrar el progreso del negocio. Úselo como base para elaborar una proyección del flujo de fondos.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hape 171"/>
          <p:cNvSpPr>
            <a:spLocks noGrp="1" noRot="1" noChangeAspect="1" noTextEdit="1"/>
          </p:cNvSpPr>
          <p:nvPr>
            <p:ph type="sldImg"/>
          </p:nvPr>
        </p:nvSpPr>
        <p:spPr/>
      </p:sp>
      <p:sp>
        <p:nvSpPr>
          <p:cNvPr id="68611" name="Shape 172"/>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Revisen el estado de resultados que se ofrece como ejemplo.</a:t>
            </a:r>
          </a:p>
          <a:p>
            <a:pPr defTabSz="914400">
              <a:lnSpc>
                <a:spcPct val="100000"/>
              </a:lnSpc>
              <a:spcBef>
                <a:spcPts val="400"/>
              </a:spcBef>
            </a:pPr>
            <a:endParaRPr lang="es-ES" altLang="en-US" sz="1200">
              <a:solidFill>
                <a:srgbClr val="000000"/>
              </a:solidFill>
              <a:latin typeface="Calibri" pitchFamily="34" charset="0"/>
              <a:sym typeface="Calibri" pitchFamily="34" charset="0"/>
            </a:endParaRP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¿Qué pueden decir de este negocio?</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¿Está bien administrada?</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¿Hay algún problema que sobresalga?</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¿Y qué hay del potencial de crecimiento?</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¿El negocio generará las ganancias suficientes para mantener al titular?</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¿El negocio podrá obtener un préstamo?</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hape 177"/>
          <p:cNvSpPr>
            <a:spLocks noGrp="1" noRot="1" noChangeAspect="1" noTextEdit="1"/>
          </p:cNvSpPr>
          <p:nvPr>
            <p:ph type="sldImg"/>
          </p:nvPr>
        </p:nvSpPr>
        <p:spPr/>
      </p:sp>
      <p:sp>
        <p:nvSpPr>
          <p:cNvPr id="69635" name="Shape 178"/>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hape 183"/>
          <p:cNvSpPr>
            <a:spLocks noGrp="1" noRot="1" noChangeAspect="1" noTextEdit="1"/>
          </p:cNvSpPr>
          <p:nvPr>
            <p:ph type="sldImg"/>
          </p:nvPr>
        </p:nvSpPr>
        <p:spPr/>
      </p:sp>
      <p:sp>
        <p:nvSpPr>
          <p:cNvPr id="70659" name="Shape 18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9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hape 189"/>
          <p:cNvSpPr>
            <a:spLocks noGrp="1" noRot="1" noChangeAspect="1" noTextEdit="1"/>
          </p:cNvSpPr>
          <p:nvPr>
            <p:ph type="sldImg"/>
          </p:nvPr>
        </p:nvSpPr>
        <p:spPr/>
      </p:sp>
      <p:sp>
        <p:nvSpPr>
          <p:cNvPr id="71683" name="Shape 19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hape 194"/>
          <p:cNvSpPr>
            <a:spLocks noGrp="1" noRot="1" noChangeAspect="1" noTextEdit="1"/>
          </p:cNvSpPr>
          <p:nvPr>
            <p:ph type="sldImg"/>
          </p:nvPr>
        </p:nvSpPr>
        <p:spPr/>
      </p:sp>
      <p:sp>
        <p:nvSpPr>
          <p:cNvPr id="72707" name="Shape 19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80000"/>
              </a:lnSpc>
              <a:spcBef>
                <a:spcPts val="300"/>
              </a:spcBef>
            </a:pPr>
            <a:r>
              <a:rPr lang="es-ES" altLang="en-US" sz="1100">
                <a:solidFill>
                  <a:srgbClr val="000000"/>
                </a:solidFill>
                <a:latin typeface="Calibri" pitchFamily="34" charset="0"/>
                <a:sym typeface="Calibri" pitchFamily="34" charset="0"/>
              </a:rPr>
              <a:t>Estos son algunos pasos que puede seguir a fin de prepararse para solicitar un préstamo.</a:t>
            </a:r>
          </a:p>
          <a:p>
            <a:pPr defTabSz="914400">
              <a:lnSpc>
                <a:spcPct val="80000"/>
              </a:lnSpc>
              <a:spcBef>
                <a:spcPts val="400"/>
              </a:spcBef>
              <a:buFontTx/>
              <a:buAutoNum type="arabicPeriod"/>
            </a:pPr>
            <a:r>
              <a:rPr lang="es-ES" altLang="en-US" sz="1100">
                <a:solidFill>
                  <a:srgbClr val="000000"/>
                </a:solidFill>
                <a:latin typeface="Calibri" pitchFamily="34" charset="0"/>
                <a:sym typeface="Calibri" pitchFamily="34" charset="0"/>
              </a:rPr>
              <a:t>Elabore un plan de negocios (con un plan de ganancias):</a:t>
            </a:r>
            <a:r>
              <a:rPr lang="es-ES" altLang="en-US" sz="1200">
                <a:solidFill>
                  <a:srgbClr val="000000"/>
                </a:solidFill>
                <a:latin typeface="Calibri" pitchFamily="34" charset="0"/>
                <a:sym typeface="Calibri" pitchFamily="34" charset="0"/>
              </a:rPr>
              <a:t> </a:t>
            </a:r>
            <a:r>
              <a:rPr lang="es-ES" altLang="en-US" sz="1100">
                <a:solidFill>
                  <a:srgbClr val="000000"/>
                </a:solidFill>
                <a:latin typeface="Calibri" pitchFamily="34" charset="0"/>
                <a:sym typeface="Calibri" pitchFamily="34" charset="0"/>
              </a:rPr>
              <a:t>la mejor manera de recibir un préstamo es tener un plan sólido para utilizar el préstamo. Asegúrese de contar con un plan de negocios actualizado que incorpore un plan de ganancias. El plan de ganancias muestra cómo se usarán los fondos del préstamo para aumentar las ventas y la rentabilidad. Mostrarle al prestamista una propuesta razonable con un plan de pago sólido también será útil. El plan debe incluir las investigaciones que llevó a cabo para establecer los costos y sus estrategias de mercadotecnia o de ventas. Generalmente, el plan de negocios: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Incluye una declaración de los objetivos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Enumera los dueños del negocio</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Describe el negocio y cómo se generarán ganancias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Incluye estados financieros, como un estado de resultados y una proyección del flujo de fondos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Incluye otros documentos, como referencias y comprobantes de seguro </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Sepa cuánto puede pagar: use el plazo del préstamo probable y calcule cuántos fondos necesitará y el pago mensual del préstamo. El plan debe incluir un plan de devolución con proyecciones que muestren la capacidad de efectuar el pago mensual del préstamo.</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Estudie sus estados contables: como se menciona anteriormente, el prestamista querrá ver sus estados contables. No solo debe proporcionar estados financieros actuales y anteriores precisos sino que también debe saber lo que los estados financieros dicen sobre el negocio. Esté preparado para analizar los detalles de sus estados financieros y explicar cualquier problema.</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Controle su informe de crédito: pueden obtener una copia gratuita de sus informes de crédito todos los años. Estudie su reporte de crédito, asegúrese de que sea preciso, solucione cualquier error y esté preparado para explicar cualquier problema crediticio.</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Establezca opciones de garantía: esté preparado para analizar la garantía con los prestamistas. Cuando se compran activos fijos, el activo suele ser la garantía del préstamo. A veces, las líneas de crédito no exigen garantías si el titular del negocio puede demostrar que tiene antecedentes sólidos de rentabilidad, pero es frecuente que se usen activos personales como garantías de préstamos empresariales.</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Demuestre su contribución al capital: por lo general, los prestamistas exigen una contribución al capital para los préstamos iniciales o los préstamos para proyectos de expansión. La contribución de efectivo que exigen puede variar entre el 10 y el 30% del total de los costos del proyecto.</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Analice sus opciones de financiamiento: deberá tomar una decisión entre muchos prestamistas y tipos de préstamos. Analice sus opciones para asegurarse de obtener crédito de fuentes confiables.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hape 200"/>
          <p:cNvSpPr>
            <a:spLocks noGrp="1" noRot="1" noChangeAspect="1" noTextEdit="1"/>
          </p:cNvSpPr>
          <p:nvPr>
            <p:ph type="sldImg"/>
          </p:nvPr>
        </p:nvSpPr>
        <p:spPr/>
      </p:sp>
      <p:sp>
        <p:nvSpPr>
          <p:cNvPr id="73731" name="Shape 201"/>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Los paquetes crediticios exigen mucha preparación y documentación. A continuación, se incluye una lista de los elementos necesarios para comenzar:</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Plan de negocios: la mayoría de los prestamistas exigen un plan de negocios que describa los costos y las estrategias de administración y de ventas.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Estados financieros del negocio: a los prestamistas les gusta revisar los estados contables de los últimos tres años además de los estados contables actuales.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Estados financieros personales: muestran los activos, los pasivos y el patrimonio neto personales.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Declaraciones de impuestos personales y del negocio: a menudo, los prestamistas solicitan las declaraciones de impuestos personales y del negocio de los últimos tres años.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hape 39"/>
          <p:cNvSpPr>
            <a:spLocks noGrp="1" noRot="1" noChangeAspect="1" noTextEdit="1"/>
          </p:cNvSpPr>
          <p:nvPr>
            <p:ph type="sldImg"/>
          </p:nvPr>
        </p:nvSpPr>
        <p:spPr/>
      </p:sp>
      <p:sp>
        <p:nvSpPr>
          <p:cNvPr id="48131" name="Shape 4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Una vez que finalicen esta capacitación:</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Sabrá explicar los aspectos fundamentales del financiamiento inicial</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Podrá explicar los aspectos fundamentales del financiamiento para un negocio en crecimiento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Podrá explicar los aspectos fundamentales del financiamiento del capital de trabajo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Sabrá explicar los aspectos fundamentales del financiamiento de los activos fijos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hape 206"/>
          <p:cNvSpPr>
            <a:spLocks noGrp="1" noRot="1" noChangeAspect="1" noTextEdit="1"/>
          </p:cNvSpPr>
          <p:nvPr>
            <p:ph type="sldImg"/>
          </p:nvPr>
        </p:nvSpPr>
        <p:spPr/>
      </p:sp>
      <p:sp>
        <p:nvSpPr>
          <p:cNvPr id="74755" name="Shape 207"/>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Los paquetes crediticios exigen mucha preparación y documentación. A continuación, se incluye una lista de los elementos necesarios para comenzar:</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Origen y monto de la contribución al capital: por lo general, para los préstamos empresariales se exige que el titular del negocio contribuya entre el 10 y el 30% del total de los costos del proyecto en efectivo o en capital. Redacte un documento y describa el monto y el origen de su contribución al capital.</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Informe de crédito: los prestamistas solicitarán su informe de crédito, pero es importante que usted sepa lo que verán en el informe. Asegúrese de haber solucionado cualquier problema crediticio que aparezca en el informe.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Garantía: generalmente, los prestamistas exigen una garantía. Incluya opciones para la garantía en la solicitud.</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Contratos de compra, tasaciones, contratos y estimaciones: incluya contratos de compra, tasaciones, contratos y estimaciones oficiales para documentar los costos de su proyecto.</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hape 212"/>
          <p:cNvSpPr>
            <a:spLocks noGrp="1" noRot="1" noChangeAspect="1" noTextEdit="1"/>
          </p:cNvSpPr>
          <p:nvPr>
            <p:ph type="sldImg"/>
          </p:nvPr>
        </p:nvSpPr>
        <p:spPr/>
      </p:sp>
      <p:sp>
        <p:nvSpPr>
          <p:cNvPr id="75779" name="Shape 213"/>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¿Qué buscan los prestamistas cuando evalúan una solicitud de préstamo?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Buena puntuación crediticia: el informe crediticio ofrece un historial de la administración de las deudas de los últimos siete años. Una buena puntuación crediticia le indica al prestamista que se tiene la capacidad de administrar y pagar un préstamo.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Contribución al capital: una contribución al capital suficiente le indica al prestamista que existe un compromiso con el proyecto y que se tiene la capacidad de ganar, ahorrar y administrar dinero.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Capacidad de devolución: a menudo, los prestamistas analizan los estados contables de los últimos tres años para ver si el negocio tiene la capacidad histórica de devolver préstamos. No obstante, los criterios de los prestamistas varían, y es probable que necesite demostrar que tiene ganancias sólidas, buenas capacidades de administración del efectivo y potencial de crecimiento. La necesidad de ofrecer antecedentes es el motivo por el que a los negocios que inician sus operaciones les cuesta más conseguir un préstamo. Por otro lado, si bien se exigen proyecciones para la mayoría de las solicitudes, es más difícil reunir los requisitos para un préstamo sobre la base de proyecciones únicamente.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Relación entre préstamo y valor: los prestamistas tienden a ofrecer préstamos de entre el 70 y el 90 por ciento del valor de mercado del activo. Si piensa comprar una propiedad inmueble, se usará una tasación para determinar el monto máximo del préstamo.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hape 218"/>
          <p:cNvSpPr>
            <a:spLocks noGrp="1" noRot="1" noChangeAspect="1" noTextEdit="1"/>
          </p:cNvSpPr>
          <p:nvPr>
            <p:ph type="sldImg"/>
          </p:nvPr>
        </p:nvSpPr>
        <p:spPr/>
      </p:sp>
      <p:sp>
        <p:nvSpPr>
          <p:cNvPr id="76803" name="Shape 219"/>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Estas son algunas opciones para el financiamiento de un negocio que inicia sus operaciones: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Capital: el capital es sencillo: es su dinero. Muchos negocios comienzan con ahorros de un empleo diurno o con la venta de un activo. Puede iniciar su negocio de a poco y reinvertir las ganancias con el paso del tiempo para lograr que crezca.</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Capital de mano de obra propia: significa “hacerlo uno mismo”.  A menudo, los dueños de negocios nuevos en etapa inicial hacen todo ellos mismos. Se trabajan las horas que sean necesarias para llevar a cabo las diversas actividades del negocio en lugar de contratar a otras personas o comprar recursos.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Tarjeta de crédito: Los titulares de negocios nuevas suelen reunir los requisitos para obtener una tarjeta de crédito. Si se la usa con inteligencia, puede ser una fuente de crédito para comenzar un pequeño negocio. Estos son algunos consejos para usar la tarjeta de crédito con inteligencia: </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Obtenga una tarjeta de crédito separada para el negocio.</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Use solo una tarjeta de crédito, no varias.</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Trate de que los saldos sean moderados.</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Pague regularmente los saldos.</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No use una tarjeta de crédito para mantener un negocio que no es rentable. Recuerde que las ganancias son las mejor manera de lograr que un negocio crezca.</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Familia: algunos titulares de negocios les piden a sus familiares una contribución al capital.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hape 224"/>
          <p:cNvSpPr>
            <a:spLocks noGrp="1" noRot="1" noChangeAspect="1" noTextEdit="1"/>
          </p:cNvSpPr>
          <p:nvPr>
            <p:ph type="sldImg"/>
          </p:nvPr>
        </p:nvSpPr>
        <p:spPr/>
      </p:sp>
      <p:sp>
        <p:nvSpPr>
          <p:cNvPr id="77827" name="Shape 22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80000"/>
              </a:lnSpc>
              <a:spcBef>
                <a:spcPts val="300"/>
              </a:spcBef>
            </a:pPr>
            <a:r>
              <a:rPr lang="es-ES" altLang="en-US" sz="900">
                <a:solidFill>
                  <a:srgbClr val="000000"/>
                </a:solidFill>
                <a:latin typeface="Calibri" pitchFamily="34" charset="0"/>
                <a:sym typeface="Calibri" pitchFamily="34" charset="0"/>
              </a:rPr>
              <a:t>Estos son algunos lugares donde pueden buscar financiamiento para sus negocios:</a:t>
            </a:r>
          </a:p>
          <a:p>
            <a:pPr defTabSz="914400">
              <a:lnSpc>
                <a:spcPct val="80000"/>
              </a:lnSpc>
              <a:spcBef>
                <a:spcPts val="300"/>
              </a:spcBef>
              <a:buFontTx/>
              <a:buChar char="•"/>
            </a:pPr>
            <a:r>
              <a:rPr lang="es-ES" altLang="en-US" sz="900">
                <a:solidFill>
                  <a:srgbClr val="000000"/>
                </a:solidFill>
                <a:latin typeface="Calibri" pitchFamily="34" charset="0"/>
                <a:sym typeface="Calibri" pitchFamily="34" charset="0"/>
              </a:rPr>
              <a:t>Bancos: muchos bancos ofrecen préstamos, líneas de crédito, préstamos para el alquiler de equipos y préstamos garantizados por la SBA. Comience por recopilar información del banco con el que opera actualmente. Averigüe qué tipos de financiamiento para negocios ofrece su banco. Haga una cita con el agente de préstamos de su banco para analizar los productos que ofrece. Si su banco no ofrece préstamos para pequeños negocios, pida información sobre otros bancos a su contador o a otros dueños de negocios del área. </a:t>
            </a:r>
          </a:p>
          <a:p>
            <a:pPr defTabSz="914400">
              <a:lnSpc>
                <a:spcPct val="80000"/>
              </a:lnSpc>
              <a:spcBef>
                <a:spcPts val="300"/>
              </a:spcBef>
              <a:buFontTx/>
              <a:buChar char="•"/>
            </a:pPr>
            <a:r>
              <a:rPr lang="es-ES" altLang="en-US" sz="900">
                <a:solidFill>
                  <a:srgbClr val="000000"/>
                </a:solidFill>
                <a:latin typeface="Calibri" pitchFamily="34" charset="0"/>
                <a:sym typeface="Calibri" pitchFamily="34" charset="0"/>
              </a:rPr>
              <a:t>Organizaciones regionales de préstamos: muchas de ellas son organizaciones de desarrollo comunitario sin fines de lucro que ofrecen programas de préstamos renovables para el desarrollo de negocios en la región. Para encontrar estas organizaciones en su área (u organizaciones que puedan brindarle información), busque lo siguiente en Internet:</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Instituciones Financieras de Desarrollo Comunitario (CDFI,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Socios de recursos de la Small Business Administration (SBA, por sus siglas en inglés), como Centros para el Desarrollo de Pequeños Negocios (SBDC, por sus siglas en inglés), SCORE, Centros Empresariales para Mujeres (WBCs por sus siglas en inglés), Centros de Extensión para Negocios de Veteranos (Veteran Outreach Centers como se les conoce en inglés) y Centros de Asistencia para las Exportaciones de los EE.UU. (US Export Assistance Centers como se les conoce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El departamento de desarrollo económico de su ciudad, condado, estado o comunidad</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Corporaciones de Desarrollo Certificadas (CDC, por sus siglas en inglés), parte de la Asociación Nacional de Negocios de Desarrollo (NADCO,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Organizaciones de desarrollo de las microempresas, parte de la Asociación para las Oportunidades de los Negocios (AEO,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Prestamistas de la SBA (puede buscar prestamistas aprobados para el beneficio de la comunidad en el sitio web de la SBA)</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Su oficina estatal de Desarrollo Rural del U.S. Department of Agriculture (USDA,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Su oficinas regionales de la SBA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229"/>
          <p:cNvSpPr>
            <a:spLocks noGrp="1" noRot="1" noChangeAspect="1" noTextEdit="1"/>
          </p:cNvSpPr>
          <p:nvPr>
            <p:ph type="sldImg"/>
          </p:nvPr>
        </p:nvSpPr>
        <p:spPr/>
      </p:sp>
      <p:sp>
        <p:nvSpPr>
          <p:cNvPr id="78851" name="Shape 23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p:sp>
      <p:sp>
        <p:nvSpPr>
          <p:cNvPr id="7987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79740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hape 45"/>
          <p:cNvSpPr>
            <a:spLocks noGrp="1" noRot="1" noChangeAspect="1" noTextEdit="1"/>
          </p:cNvSpPr>
          <p:nvPr>
            <p:ph type="sldImg"/>
          </p:nvPr>
        </p:nvSpPr>
        <p:spPr/>
      </p:sp>
      <p:sp>
        <p:nvSpPr>
          <p:cNvPr id="49155" name="Shape 4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Antes de comenzar, queremos ver lo que saben sobre la administración financiera para pequeños negocios.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hape 50"/>
          <p:cNvSpPr>
            <a:spLocks noGrp="1" noRot="1" noChangeAspect="1" noTextEdit="1"/>
          </p:cNvSpPr>
          <p:nvPr>
            <p:ph type="sldImg"/>
          </p:nvPr>
        </p:nvSpPr>
        <p:spPr/>
      </p:sp>
      <p:sp>
        <p:nvSpPr>
          <p:cNvPr id="50179" name="Shape 51"/>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90000"/>
              </a:lnSpc>
              <a:spcBef>
                <a:spcPts val="300"/>
              </a:spcBef>
            </a:pPr>
            <a:r>
              <a:rPr lang="es-ES" altLang="en-US" sz="1100">
                <a:solidFill>
                  <a:srgbClr val="000000"/>
                </a:solidFill>
                <a:latin typeface="Calibri" pitchFamily="34" charset="0"/>
                <a:sym typeface="Calibri" pitchFamily="34" charset="0"/>
              </a:rPr>
              <a:t>La administración financiera de calidad ofrece muchos beneficios para los dueños de negocios. Incluye elementos como la contabilidad, las proyecciones, los estados contables y el financiamiento, que forman la base para lograr los objetivos a través de decisiones empresariales responsables.</a:t>
            </a:r>
          </a:p>
          <a:p>
            <a:pPr defTabSz="914400">
              <a:lnSpc>
                <a:spcPct val="90000"/>
              </a:lnSpc>
              <a:spcBef>
                <a:spcPts val="300"/>
              </a:spcBef>
            </a:pPr>
            <a:r>
              <a:rPr lang="es-ES" altLang="en-US" sz="1100">
                <a:solidFill>
                  <a:srgbClr val="000000"/>
                </a:solidFill>
                <a:latin typeface="Calibri" pitchFamily="34" charset="0"/>
                <a:sym typeface="Calibri" pitchFamily="34" charset="0"/>
              </a:rPr>
              <a:t> </a:t>
            </a:r>
          </a:p>
          <a:p>
            <a:pPr defTabSz="914400">
              <a:lnSpc>
                <a:spcPct val="90000"/>
              </a:lnSpc>
              <a:spcBef>
                <a:spcPts val="300"/>
              </a:spcBef>
            </a:pPr>
            <a:r>
              <a:rPr lang="es-ES" altLang="en-US" sz="1100">
                <a:solidFill>
                  <a:srgbClr val="000000"/>
                </a:solidFill>
                <a:latin typeface="Calibri" pitchFamily="34" charset="0"/>
                <a:sym typeface="Calibri" pitchFamily="34" charset="0"/>
              </a:rPr>
              <a:t>La administración financiera es una de las principales vías al éxito como titular del negocio. Es la herramienta que permite determinar si el negocio es rentable. La administración financiera contribuye a identificar cuánto puede gastar en la ubicación de la tienda o la oficina, las compras de inventario, los empleados y los recursos. Se necesita información financiera precisa para fijar los precios y seleccionar los proveedores. La administración financiera ofrece las herramientas para planificar el crecimiento general del negocio, la diversificación de las líneas de productos o la expansión a mercados nuevos. Además, ayuda a determinar los productos, servicios y mercados que son rentables. Una administración financiera eficaz ofrece las herramientas para planificar para el futuro, ajustar la dirección cuando sea necesario y salir adelante en tiempos difíciles.</a:t>
            </a:r>
          </a:p>
          <a:p>
            <a:pPr defTabSz="914400">
              <a:lnSpc>
                <a:spcPct val="90000"/>
              </a:lnSpc>
              <a:spcBef>
                <a:spcPts val="300"/>
              </a:spcBef>
            </a:pPr>
            <a:r>
              <a:rPr lang="es-ES" altLang="en-US" sz="1100">
                <a:solidFill>
                  <a:srgbClr val="000000"/>
                </a:solidFill>
                <a:latin typeface="Calibri" pitchFamily="34" charset="0"/>
                <a:sym typeface="Calibri" pitchFamily="34" charset="0"/>
              </a:rPr>
              <a:t> </a:t>
            </a:r>
          </a:p>
          <a:p>
            <a:pPr defTabSz="914400">
              <a:lnSpc>
                <a:spcPct val="90000"/>
              </a:lnSpc>
              <a:spcBef>
                <a:spcPts val="300"/>
              </a:spcBef>
            </a:pPr>
            <a:r>
              <a:rPr lang="es-ES" altLang="en-US" sz="1100">
                <a:solidFill>
                  <a:srgbClr val="000000"/>
                </a:solidFill>
                <a:latin typeface="Calibri" pitchFamily="34" charset="0"/>
                <a:sym typeface="Calibri" pitchFamily="34" charset="0"/>
              </a:rPr>
              <a:t>Si es necesario contar con financiamiento (préstamos) para que el negocio crezca, la administración financiera ofrece la información necesaria para determinar cuánto puede pagar el negocio. Además, no solo permite tener disponibles los documentos necesarios para solicitar un préstamo sino que también es útil para analizar las circunstancias de negociación con el prestamista a fin de mejorar sus posibilidades de recibir el préstamo.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hape 56"/>
          <p:cNvSpPr>
            <a:spLocks noGrp="1" noRot="1" noChangeAspect="1" noTextEdit="1"/>
          </p:cNvSpPr>
          <p:nvPr>
            <p:ph type="sldImg"/>
          </p:nvPr>
        </p:nvSpPr>
        <p:spPr/>
      </p:sp>
      <p:sp>
        <p:nvSpPr>
          <p:cNvPr id="51203" name="Shape 57"/>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Elaborar un presupuesto es el primer paso en la práctica de la administración financiera. Un presupuesto es una lista de todos los gastos (mensuales o anuales) organizados por categorías. Es una herramienta que permite: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Registrar todos los gastos del negocio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Planificar para el futuro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Economizar cuando es necesario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Planificar la expansión</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Generar ganancias</a:t>
            </a:r>
          </a:p>
          <a:p>
            <a:pPr defTabSz="914400">
              <a:lnSpc>
                <a:spcPct val="100000"/>
              </a:lnSpc>
              <a:spcBef>
                <a:spcPts val="400"/>
              </a:spcBef>
            </a:pPr>
            <a:r>
              <a:rPr lang="es-ES" altLang="en-US" sz="1200">
                <a:solidFill>
                  <a:srgbClr val="000000"/>
                </a:solidFill>
                <a:latin typeface="Calibri" pitchFamily="34" charset="0"/>
                <a:sym typeface="Calibri" pitchFamily="34" charset="0"/>
              </a:rPr>
              <a:t> </a:t>
            </a:r>
          </a:p>
          <a:p>
            <a:pPr defTabSz="914400">
              <a:lnSpc>
                <a:spcPct val="100000"/>
              </a:lnSpc>
              <a:spcBef>
                <a:spcPts val="400"/>
              </a:spcBef>
            </a:pPr>
            <a:r>
              <a:rPr lang="es-ES" altLang="en-US" sz="1200">
                <a:solidFill>
                  <a:srgbClr val="000000"/>
                </a:solidFill>
                <a:latin typeface="Calibri" pitchFamily="34" charset="0"/>
                <a:sym typeface="Calibri" pitchFamily="34" charset="0"/>
              </a:rPr>
              <a:t>Una vez que elabore un presupuesto, úselo para comparar los gastos presupuestados con los gastos reales.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hape 63"/>
          <p:cNvSpPr>
            <a:spLocks noGrp="1" noRot="1" noChangeAspect="1" noTextEdit="1"/>
          </p:cNvSpPr>
          <p:nvPr>
            <p:ph type="sldImg"/>
          </p:nvPr>
        </p:nvSpPr>
        <p:spPr/>
      </p:sp>
      <p:sp>
        <p:nvSpPr>
          <p:cNvPr id="52227" name="Shape 6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Revisen el presupuesto que se ofrece como ejemplo. Analicen juntos cada categoría y pregunte qué otros elementos tienen los participantes para incluir en los gastos de sus negocios. Pregúnteles si llevan un registro de sus gastos mensuales y de qué manera esto los ayuda a tomar decisiones en sus negocios.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hape 69"/>
          <p:cNvSpPr>
            <a:spLocks noGrp="1" noRot="1" noChangeAspect="1" noTextEdit="1"/>
          </p:cNvSpPr>
          <p:nvPr>
            <p:ph type="sldImg"/>
          </p:nvPr>
        </p:nvSpPr>
        <p:spPr/>
      </p:sp>
      <p:sp>
        <p:nvSpPr>
          <p:cNvPr id="53251" name="Shape 7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La contabilidad es el proceso organizado mediante el que se registran todas las transacciones de ingresos y gastos. Es un componente clave de la administración financiera y contribuye a que se tomen mejores decisiones en cuanto al financiamiento, los impuestos, la remuneración para el dueño y la jubilación.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hape 75"/>
          <p:cNvSpPr>
            <a:spLocks noGrp="1" noRot="1" noChangeAspect="1" noTextEdit="1"/>
          </p:cNvSpPr>
          <p:nvPr>
            <p:ph type="sldImg"/>
          </p:nvPr>
        </p:nvSpPr>
        <p:spPr/>
      </p:sp>
      <p:sp>
        <p:nvSpPr>
          <p:cNvPr id="54275" name="Shape 7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A continuación, se describen diez pasos básicos para la contabilidad:</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Obtenga un software de contabilidad empresarial. Seleccionar el software adecuado es clave para el éxito.</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Abran una cuenta de cheques para negocios separada. No mezcle la cuenta de cheques para negocios con la personal. </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Concilien la cuenta de cheques. Concilien la cuenta todos los meses con un software de contabilidad empresarial o un proceso de conciliación de computación en nube.</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Registren las ventas. Cree un sistema meticuloso para registrar las ventas con herramientas como rollos para caja registradora, facturas y un libro de ventas. Use religiosamente el sistema de registro.</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Deposite todas las ventas. Use los comprobantes de depósito por duplicado y deposite todas las ventas en la cuenta de cheques empresarial. Alternativamente, pueden usar la "captura de depósito remoto" (RDC, por sus siglas en inglés) para depositar cheques. El total de las ventas debe ser igual al total de los depósitos. No gaste el dinero de las ventas en efectivo. Vincule todos los tipos de documentos de venta (facturas, comprobantes de caja registradora y libros de ventas) con un depósito específico.</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gif"/><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SMB_title">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FC4271D2-1A44-1D7A-A0E2-1E38ACD16CEA}"/>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91485"/>
          <a:stretch/>
        </p:blipFill>
        <p:spPr bwMode="auto">
          <a:xfrm>
            <a:off x="0" y="6261650"/>
            <a:ext cx="9163050" cy="585579"/>
          </a:xfrm>
          <a:prstGeom prst="rect">
            <a:avLst/>
          </a:prstGeom>
          <a:noFill/>
          <a:ln w="9525">
            <a:noFill/>
            <a:miter lim="800000"/>
            <a:headEnd/>
            <a:tailEnd/>
          </a:ln>
        </p:spPr>
      </p:pic>
      <p:sp>
        <p:nvSpPr>
          <p:cNvPr id="2" name="Title 1"/>
          <p:cNvSpPr>
            <a:spLocks noGrp="1"/>
          </p:cNvSpPr>
          <p:nvPr>
            <p:ph type="ctrTitle"/>
          </p:nvPr>
        </p:nvSpPr>
        <p:spPr>
          <a:xfrm>
            <a:off x="419099" y="1082886"/>
            <a:ext cx="4480072" cy="1954588"/>
          </a:xfrm>
        </p:spPr>
        <p:txBody>
          <a:bodyPr anchor="b">
            <a:noAutofit/>
          </a:bodyPr>
          <a:lstStyle>
            <a:lvl1pPr algn="l">
              <a:lnSpc>
                <a:spcPct val="90000"/>
              </a:lnSpc>
              <a:defRPr sz="4400" b="0">
                <a:solidFill>
                  <a:srgbClr val="223F6B"/>
                </a:solidFill>
                <a:latin typeface="Source Sans Pro SemiBold" panose="020B0603030403020204" pitchFamily="34" charset="0"/>
                <a:ea typeface="Source Sans Pro SemiBold" panose="020B0603030403020204" pitchFamily="34" charset="0"/>
              </a:defRPr>
            </a:lvl1pPr>
          </a:lstStyle>
          <a:p>
            <a:r>
              <a:rPr lang="en-US" dirty="0"/>
              <a:t>Click to edit Master title style</a:t>
            </a:r>
          </a:p>
        </p:txBody>
      </p:sp>
      <p:sp>
        <p:nvSpPr>
          <p:cNvPr id="3" name="Subtitle 2"/>
          <p:cNvSpPr>
            <a:spLocks noGrp="1"/>
          </p:cNvSpPr>
          <p:nvPr>
            <p:ph type="subTitle" idx="1"/>
          </p:nvPr>
        </p:nvSpPr>
        <p:spPr>
          <a:xfrm>
            <a:off x="662047" y="3063488"/>
            <a:ext cx="2706624" cy="923971"/>
          </a:xfrm>
          <a:solidFill>
            <a:srgbClr val="223F6B"/>
          </a:solidFill>
        </p:spPr>
        <p:txBody>
          <a:bodyPr lIns="274320" tIns="91440" anchor="t" anchorCtr="0">
            <a:normAutofit/>
          </a:bodyPr>
          <a:lstStyle>
            <a:lvl1pPr marL="0" indent="0" algn="l">
              <a:lnSpc>
                <a:spcPct val="90000"/>
              </a:lnSpc>
              <a:spcBef>
                <a:spcPts val="0"/>
              </a:spcBef>
              <a:buNone/>
              <a:defRPr sz="2800" cap="small" baseline="0">
                <a:solidFill>
                  <a:schemeClr val="bg1"/>
                </a:solidFill>
                <a:latin typeface="Source Sans Pro SemiBold" panose="020B0603030403020204" pitchFamily="34" charset="0"/>
                <a:ea typeface="Source Sans Pro SemiBold" panose="020B06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object 3" descr="Illustration of Earth surrounded by various icons">
            <a:extLst>
              <a:ext uri="{FF2B5EF4-FFF2-40B4-BE49-F238E27FC236}">
                <a16:creationId xmlns:a16="http://schemas.microsoft.com/office/drawing/2014/main" id="{CB3E606F-D7A8-C4D4-7572-F9CCF4CEAF39}"/>
              </a:ext>
            </a:extLst>
          </p:cNvPr>
          <p:cNvSpPr/>
          <p:nvPr userDrawn="1"/>
        </p:nvSpPr>
        <p:spPr>
          <a:xfrm>
            <a:off x="4562855" y="918892"/>
            <a:ext cx="4581144" cy="4581144"/>
          </a:xfrm>
          <a:prstGeom prst="rect">
            <a:avLst/>
          </a:prstGeom>
          <a:blipFill>
            <a:blip r:embed="rId3" cstate="print"/>
            <a:stretch>
              <a:fillRect/>
            </a:stretch>
          </a:blipFill>
        </p:spPr>
        <p:txBody>
          <a:bodyPr wrap="square" lIns="0" tIns="0" rIns="0" bIns="0" rtlCol="0"/>
          <a:lstStyle/>
          <a:p>
            <a:endParaRPr/>
          </a:p>
        </p:txBody>
      </p:sp>
      <p:sp>
        <p:nvSpPr>
          <p:cNvPr id="10" name="object 8" descr="Small business association logo">
            <a:extLst>
              <a:ext uri="{FF2B5EF4-FFF2-40B4-BE49-F238E27FC236}">
                <a16:creationId xmlns:a16="http://schemas.microsoft.com/office/drawing/2014/main" id="{80EFA23A-6789-D46F-0C2D-32A9EA0B5836}"/>
              </a:ext>
            </a:extLst>
          </p:cNvPr>
          <p:cNvSpPr/>
          <p:nvPr userDrawn="1"/>
        </p:nvSpPr>
        <p:spPr>
          <a:xfrm>
            <a:off x="1420719" y="4844710"/>
            <a:ext cx="2503672" cy="687225"/>
          </a:xfrm>
          <a:prstGeom prst="rect">
            <a:avLst/>
          </a:prstGeom>
          <a:blipFill>
            <a:blip r:embed="rId4" cstate="print"/>
            <a:stretch>
              <a:fillRect/>
            </a:stretch>
          </a:blipFill>
        </p:spPr>
        <p:txBody>
          <a:bodyPr wrap="square" lIns="0" tIns="0" rIns="0" bIns="0" rtlCol="0"/>
          <a:lstStyle/>
          <a:p>
            <a:endParaRPr/>
          </a:p>
        </p:txBody>
      </p:sp>
      <p:pic>
        <p:nvPicPr>
          <p:cNvPr id="11" name="Picture 10" descr="FDIC Money Smart logo">
            <a:extLst>
              <a:ext uri="{FF2B5EF4-FFF2-40B4-BE49-F238E27FC236}">
                <a16:creationId xmlns:a16="http://schemas.microsoft.com/office/drawing/2014/main" id="{F490D911-F864-28C1-C3AC-8EB3C20BEAA4}"/>
              </a:ext>
            </a:extLst>
          </p:cNvPr>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30560" y="4370134"/>
            <a:ext cx="730374" cy="1217868"/>
          </a:xfrm>
          <a:prstGeom prst="rect">
            <a:avLst/>
          </a:prstGeom>
          <a:noFill/>
          <a:ln>
            <a:noFill/>
          </a:ln>
        </p:spPr>
      </p:pic>
      <p:sp>
        <p:nvSpPr>
          <p:cNvPr id="5" name="Footer Placeholder 4"/>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en-US"/>
            </a:defPPr>
            <a:lvl1pPr algn="ct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a:lstStyle>
          <a:p>
            <a:endParaRPr lang="en-US" dirty="0"/>
          </a:p>
        </p:txBody>
      </p:sp>
      <p:sp>
        <p:nvSpPr>
          <p:cNvPr id="6" name="Slide Number Placeholder 5"/>
          <p:cNvSpPr>
            <a:spLocks noGrp="1"/>
          </p:cNvSpPr>
          <p:nvPr>
            <p:ph type="sldNum" sz="quarter" idx="12"/>
          </p:nvPr>
        </p:nvSpPr>
        <p:spPr/>
        <p:txBody>
          <a:bodyPr/>
          <a:lstStyle/>
          <a:p>
            <a:fld id="{4F6D1151-E60D-4069-8873-11387DB119A9}" type="slidenum">
              <a:rPr lang="en-US" smtClean="0"/>
              <a:t>‹#›</a:t>
            </a:fld>
            <a:endParaRPr lang="en-US"/>
          </a:p>
        </p:txBody>
      </p:sp>
      <p:pic>
        <p:nvPicPr>
          <p:cNvPr id="7" name="Picture 2">
            <a:extLst>
              <a:ext uri="{FF2B5EF4-FFF2-40B4-BE49-F238E27FC236}">
                <a16:creationId xmlns:a16="http://schemas.microsoft.com/office/drawing/2014/main" id="{3BC0A5A0-52C0-10C2-349B-FE36DDAFB64A}"/>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95423"/>
          <a:stretch/>
        </p:blipFill>
        <p:spPr bwMode="auto">
          <a:xfrm>
            <a:off x="-19050" y="-3109"/>
            <a:ext cx="9163050" cy="314739"/>
          </a:xfrm>
          <a:prstGeom prst="rect">
            <a:avLst/>
          </a:prstGeom>
          <a:noFill/>
          <a:ln w="9525">
            <a:noFill/>
            <a:miter lim="800000"/>
            <a:headEnd/>
            <a:tailEnd/>
          </a:ln>
        </p:spPr>
      </p:pic>
    </p:spTree>
    <p:extLst>
      <p:ext uri="{BB962C8B-B14F-4D97-AF65-F5344CB8AC3E}">
        <p14:creationId xmlns:p14="http://schemas.microsoft.com/office/powerpoint/2010/main" val="308144168"/>
      </p:ext>
    </p:extLst>
  </p:cSld>
  <p:clrMapOvr>
    <a:masterClrMapping/>
  </p:clrMapOvr>
  <p:transition spd="med"/>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9A3C48F-C02C-0A47-A537-2B410C7A68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hape 12"/>
          <p:cNvSpPr>
            <a:spLocks noChangeArrowheads="1"/>
          </p:cNvSpPr>
          <p:nvPr/>
        </p:nvSpPr>
        <p:spPr bwMode="auto">
          <a:xfrm>
            <a:off x="6054571" y="6400800"/>
            <a:ext cx="2271867" cy="276999"/>
          </a:xfrm>
          <a:prstGeom prst="rect">
            <a:avLst/>
          </a:prstGeom>
          <a:noFill/>
          <a:ln>
            <a:noFill/>
          </a:ln>
        </p:spPr>
        <p:txBody>
          <a:bodyPr wrap="square" lIns="45719" rIns="45719">
            <a:spAutoFit/>
          </a:bodyPr>
          <a:lstStyle>
            <a:lvl1pPr>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algn="r">
              <a:buSzPct val="100000"/>
              <a:defRPr/>
            </a:pPr>
            <a:r>
              <a:rPr lang="en-US" altLang="en-US" sz="1200" cap="all" baseline="0" dirty="0" err="1">
                <a:solidFill>
                  <a:srgbClr val="002060"/>
                </a:solidFill>
                <a:latin typeface="12 pt. Helvetica* 85 Heavy   08"/>
                <a:ea typeface="12 pt. Helvetica* 85 Heavy   08"/>
                <a:cs typeface="12 pt. Helvetica* 85 Heavy   08"/>
                <a:sym typeface="12 pt. Helvetica* 85 Heavy   08"/>
              </a:rPr>
              <a:t>Administración</a:t>
            </a:r>
            <a:r>
              <a:rPr lang="en-US" altLang="en-US" sz="1200" cap="all" baseline="0" dirty="0">
                <a:solidFill>
                  <a:srgbClr val="002060"/>
                </a:solidFill>
                <a:latin typeface="12 pt. Helvetica* 85 Heavy   08"/>
                <a:ea typeface="12 pt. Helvetica* 85 Heavy   08"/>
                <a:cs typeface="12 pt. Helvetica* 85 Heavy   08"/>
                <a:sym typeface="12 pt. Helvetica* 85 Heavy   08"/>
              </a:rPr>
              <a:t> </a:t>
            </a:r>
            <a:r>
              <a:rPr lang="en-US" altLang="en-US" sz="1200" cap="all" baseline="0" dirty="0" err="1">
                <a:solidFill>
                  <a:srgbClr val="002060"/>
                </a:solidFill>
                <a:latin typeface="12 pt. Helvetica* 85 Heavy   08"/>
                <a:ea typeface="12 pt. Helvetica* 85 Heavy   08"/>
                <a:cs typeface="12 pt. Helvetica* 85 Heavy   08"/>
                <a:sym typeface="12 pt. Helvetica* 85 Heavy   08"/>
              </a:rPr>
              <a:t>financiera</a:t>
            </a:r>
            <a:endParaRPr lang="en-US" altLang="en-US" sz="1200" cap="all" baseline="0" dirty="0">
              <a:solidFill>
                <a:srgbClr val="002060"/>
              </a:solidFill>
              <a:latin typeface="12 pt. Helvetica* 85 Heavy   08"/>
              <a:ea typeface="12 pt. Helvetica* 85 Heavy   08"/>
              <a:cs typeface="12 pt. Helvetica* 85 Heavy   08"/>
              <a:sym typeface="12 pt. Helvetica* 85 Heavy   08"/>
            </a:endParaRPr>
          </a:p>
        </p:txBody>
      </p:sp>
      <p:sp>
        <p:nvSpPr>
          <p:cNvPr id="6" name="Shape 13"/>
          <p:cNvSpPr>
            <a:spLocks noChangeArrowheads="1"/>
          </p:cNvSpPr>
          <p:nvPr/>
        </p:nvSpPr>
        <p:spPr bwMode="auto">
          <a:xfrm>
            <a:off x="8305800" y="6400800"/>
            <a:ext cx="5461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rIns="45719">
            <a:spAutoFit/>
          </a:bodyPr>
          <a:lstStyle/>
          <a:p>
            <a:pPr algn="r">
              <a:buSzPct val="100000"/>
            </a:pPr>
            <a:fld id="{E6C1737B-E854-42C9-87CC-09F1734BDE57}" type="slidenum">
              <a:rPr lang="en-US" altLang="en-US" sz="1200">
                <a:solidFill>
                  <a:srgbClr val="132F5A"/>
                </a:solidFill>
                <a:latin typeface="12 pt. Helvetica* 85 Heavy   08"/>
                <a:ea typeface="12 pt. Helvetica* 85 Heavy   08"/>
                <a:cs typeface="12 pt. Helvetica* 85 Heavy   08"/>
                <a:sym typeface="12 pt. Helvetica* 85 Heavy   08"/>
              </a:rPr>
              <a:pPr algn="r">
                <a:buSzPct val="100000"/>
              </a:pPr>
              <a:t>‹#›</a:t>
            </a:fld>
            <a:endParaRPr lang="en-US" altLang="en-US" sz="1200">
              <a:solidFill>
                <a:srgbClr val="132F5A"/>
              </a:solidFill>
              <a:latin typeface="12 pt. Helvetica* 85 Heavy   08"/>
              <a:ea typeface="12 pt. Helvetica* 85 Heavy   08"/>
              <a:cs typeface="12 pt. Helvetica* 85 Heavy   08"/>
              <a:sym typeface="12 pt. Helvetica* 85 Heavy   08"/>
            </a:endParaRPr>
          </a:p>
        </p:txBody>
      </p:sp>
      <p:sp>
        <p:nvSpPr>
          <p:cNvPr id="14" name="Shape 14"/>
          <p:cNvSpPr>
            <a:spLocks noGrp="1"/>
          </p:cNvSpPr>
          <p:nvPr>
            <p:ph type="title"/>
          </p:nvPr>
        </p:nvSpPr>
        <p:spPr>
          <a:xfrm>
            <a:off x="457200" y="381000"/>
            <a:ext cx="8229600" cy="609601"/>
          </a:xfrm>
          <a:prstGeom prst="rect">
            <a:avLst/>
          </a:prstGeom>
        </p:spPr>
        <p:txBody>
          <a:bodyPr anchor="t"/>
          <a:lstStyle>
            <a:lvl1pPr algn="l">
              <a:defRPr sz="3600" b="1">
                <a:solidFill>
                  <a:srgbClr val="002060"/>
                </a:solidFill>
                <a:latin typeface="12 pt. Helvetica* 85 Heavy   08472"/>
                <a:ea typeface="12 pt. Helvetica* 85 Heavy   08472"/>
                <a:cs typeface="12 pt. Helvetica* 85 Heavy   08472"/>
                <a:sym typeface="12 pt. Helvetica* 85 Heavy   08472"/>
              </a:defRPr>
            </a:lvl1pPr>
          </a:lstStyle>
          <a:p>
            <a:pPr lvl="0"/>
            <a:r>
              <a:rPr dirty="0"/>
              <a:t>Click to edit Master title style</a:t>
            </a:r>
          </a:p>
        </p:txBody>
      </p:sp>
      <p:sp>
        <p:nvSpPr>
          <p:cNvPr id="15" name="Shape 15"/>
          <p:cNvSpPr>
            <a:spLocks noGrp="1"/>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Tree>
    <p:extLst>
      <p:ext uri="{BB962C8B-B14F-4D97-AF65-F5344CB8AC3E}">
        <p14:creationId xmlns:p14="http://schemas.microsoft.com/office/powerpoint/2010/main" val="2712456158"/>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7" name="Shape 3"/>
          <p:cNvSpPr>
            <a:spLocks noGrp="1"/>
          </p:cNvSpPr>
          <p:nvPr>
            <p:ph type="title"/>
          </p:nvPr>
        </p:nvSpPr>
        <p:spPr bwMode="auto">
          <a:xfrm>
            <a:off x="685800" y="1844675"/>
            <a:ext cx="77724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45719" tIns="45720" rIns="45719" bIns="45720" numCol="1" anchor="ctr" anchorCtr="0" compatLnSpc="1">
            <a:prstTxWarp prst="textNoShape">
              <a:avLst/>
            </a:prstTxWarp>
          </a:bodyPr>
          <a:lstStyle/>
          <a:p>
            <a:pPr lvl="0"/>
            <a:r>
              <a:rPr lang="en-US" altLang="en-US">
                <a:sym typeface="Calibri" pitchFamily="34" charset="0"/>
              </a:rPr>
              <a:t>Click to edit Master title style</a:t>
            </a:r>
          </a:p>
        </p:txBody>
      </p:sp>
      <p:sp>
        <p:nvSpPr>
          <p:cNvPr id="1028" name="Shape 4"/>
          <p:cNvSpPr>
            <a:spLocks noGrp="1"/>
          </p:cNvSpPr>
          <p:nvPr>
            <p:ph type="body" idx="1"/>
          </p:nvPr>
        </p:nvSpPr>
        <p:spPr bwMode="auto">
          <a:xfrm>
            <a:off x="1371600" y="3886200"/>
            <a:ext cx="64008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45719" tIns="45720" rIns="45719" bIns="45720" numCol="1" anchor="t" anchorCtr="0" compatLnSpc="1">
            <a:prstTxWarp prst="textNoShape">
              <a:avLst/>
            </a:prstTxWarp>
          </a:bodyPr>
          <a:lstStyle/>
          <a:p>
            <a:pPr lvl="0"/>
            <a:r>
              <a:rPr lang="en-US" altLang="en-US">
                <a:sym typeface="Calibri" pitchFamily="34" charset="0"/>
              </a:rPr>
              <a:t>Click to edit Master subtitle style</a:t>
            </a:r>
          </a:p>
        </p:txBody>
      </p:sp>
      <p:sp>
        <p:nvSpPr>
          <p:cNvPr id="1029" name="Shape 5"/>
          <p:cNvSpPr>
            <a:spLocks noGrp="1"/>
          </p:cNvSpPr>
          <p:nvPr>
            <p:ph type="sldNum" sz="quarter" idx="2"/>
          </p:nvPr>
        </p:nvSpPr>
        <p:spPr bwMode="auto">
          <a:xfrm>
            <a:off x="6553200" y="6415088"/>
            <a:ext cx="2133600" cy="247650"/>
          </a:xfrm>
          <a:prstGeom prst="rect">
            <a:avLst/>
          </a:prstGeom>
          <a:noFill/>
          <a:ln>
            <a:noFill/>
          </a:ln>
        </p:spPr>
        <p:txBody>
          <a:bodyPr vert="horz" wrap="square" lIns="45719" tIns="45720" rIns="45719" bIns="45720" numCol="1" anchor="ctr" anchorCtr="0" compatLnSpc="1">
            <a:prstTxWarp prst="textNoShape">
              <a:avLst/>
            </a:prstTxWarp>
            <a:spAutoFit/>
          </a:bodyPr>
          <a:lstStyle>
            <a:lvl1pPr algn="r" eaLnBrk="1" hangingPunct="1">
              <a:defRPr sz="1200" smtClean="0">
                <a:solidFill>
                  <a:srgbClr val="898989"/>
                </a:solidFill>
              </a:defRPr>
            </a:lvl1pPr>
          </a:lstStyle>
          <a:p>
            <a:pPr>
              <a:defRPr/>
            </a:pPr>
            <a:fld id="{5B3E5053-1DB1-4034-8EE8-7C3200D555A7}" type="slidenum">
              <a:rPr lang="en-US" altLang="en-US"/>
              <a:pPr>
                <a:defRPr/>
              </a:pPr>
              <a:t>‹#›</a:t>
            </a:fld>
            <a:endParaRPr lang="en-US" altLang="en-US"/>
          </a:p>
        </p:txBody>
      </p:sp>
    </p:spTree>
    <p:extLst>
      <p:ext uri="{BB962C8B-B14F-4D97-AF65-F5344CB8AC3E}">
        <p14:creationId xmlns:p14="http://schemas.microsoft.com/office/powerpoint/2010/main" val="2153110935"/>
      </p:ext>
    </p:extLst>
  </p:cSld>
  <p:clrMap bg1="lt1" tx1="dk1" bg2="lt2" tx2="dk2" accent1="accent1" accent2="accent2" accent3="accent3" accent4="accent4" accent5="accent5" accent6="accent6" hlink="hlink" folHlink="folHlink"/>
  <p:sldLayoutIdLst>
    <p:sldLayoutId id="2147483666" r:id="rId1"/>
    <p:sldLayoutId id="2147483667" r:id="rId2"/>
  </p:sldLayoutIdLst>
  <p:transition spd="med"/>
  <p:txStyles>
    <p:titleStyle>
      <a:lvl1pPr algn="ctr" rtl="0" eaLnBrk="0" fontAlgn="base" hangingPunct="0">
        <a:spcBef>
          <a:spcPct val="0"/>
        </a:spcBef>
        <a:spcAft>
          <a:spcPct val="0"/>
        </a:spcAft>
        <a:defRPr sz="4400" b="0" i="0" u="none">
          <a:solidFill>
            <a:schemeClr val="tx2"/>
          </a:solidFill>
          <a:latin typeface="Calibri"/>
          <a:ea typeface="Calibri"/>
          <a:cs typeface="Calibri"/>
          <a:sym typeface="Calibri" pitchFamily="34" charset="0"/>
        </a:defRPr>
      </a:lvl1pPr>
      <a:lvl2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2pPr>
      <a:lvl3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3pPr>
      <a:lvl4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4pPr>
      <a:lvl5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marL="342900" indent="-3429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1pPr>
      <a:lvl2pPr marL="742950" indent="-28575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2pPr>
      <a:lvl3pPr marL="1143000" indent="-2286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3pPr>
      <a:lvl4pPr marL="1600200" indent="-2286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4pPr>
      <a:lvl5pPr marL="2057400" indent="-2286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18/10/relationships/comments" Target="../comments/modernComment_113_0.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18/10/relationships/comments" Target="../comments/modernComment_114_0.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18/10/relationships/comments" Target="../comments/modernComment_115_0.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18/10/relationships/comments" Target="../comments/modernComment_116_0.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6F1DD-4D37-8A00-3101-EBD453EB1018}"/>
              </a:ext>
            </a:extLst>
          </p:cNvPr>
          <p:cNvSpPr>
            <a:spLocks noGrp="1"/>
          </p:cNvSpPr>
          <p:nvPr>
            <p:ph type="ctrTitle"/>
          </p:nvPr>
        </p:nvSpPr>
        <p:spPr/>
        <p:txBody>
          <a:bodyPr/>
          <a:lstStyle/>
          <a:p>
            <a:r>
              <a:rPr lang="en-US" dirty="0" err="1"/>
              <a:t>Administración</a:t>
            </a:r>
            <a:r>
              <a:rPr lang="en-US" dirty="0"/>
              <a:t> </a:t>
            </a:r>
            <a:r>
              <a:rPr lang="en-US" dirty="0" err="1"/>
              <a:t>financiera</a:t>
            </a:r>
            <a:endParaRPr lang="en-US" dirty="0"/>
          </a:p>
        </p:txBody>
      </p:sp>
      <p:sp>
        <p:nvSpPr>
          <p:cNvPr id="3" name="Subtitle 2">
            <a:extLst>
              <a:ext uri="{FF2B5EF4-FFF2-40B4-BE49-F238E27FC236}">
                <a16:creationId xmlns:a16="http://schemas.microsoft.com/office/drawing/2014/main" id="{2A0EDE84-7FDC-D17A-2375-C02CE89D12DF}"/>
              </a:ext>
            </a:extLst>
          </p:cNvPr>
          <p:cNvSpPr>
            <a:spLocks noGrp="1"/>
          </p:cNvSpPr>
          <p:nvPr>
            <p:ph type="subTitle" idx="1"/>
          </p:nvPr>
        </p:nvSpPr>
        <p:spPr>
          <a:xfrm>
            <a:off x="377852" y="3063488"/>
            <a:ext cx="3275015" cy="923971"/>
          </a:xfrm>
        </p:spPr>
        <p:txBody>
          <a:bodyPr anchor="ctr">
            <a:normAutofit fontScale="85000" lnSpcReduction="10000"/>
          </a:bodyPr>
          <a:lstStyle/>
          <a:p>
            <a:r>
              <a:rPr lang="en-US" dirty="0"/>
              <a:t>DISPONIBLES PARA</a:t>
            </a:r>
          </a:p>
          <a:p>
            <a:r>
              <a:rPr lang="en-US" dirty="0"/>
              <a:t>PEQUEÑOS NEGOCIOS</a:t>
            </a:r>
          </a:p>
        </p:txBody>
      </p:sp>
      <p:sp>
        <p:nvSpPr>
          <p:cNvPr id="4" name="Rectangle 3">
            <a:extLst>
              <a:ext uri="{FF2B5EF4-FFF2-40B4-BE49-F238E27FC236}">
                <a16:creationId xmlns:a16="http://schemas.microsoft.com/office/drawing/2014/main" id="{272F1FDC-4728-DBD9-8CD2-2684F2CDA4C0}"/>
              </a:ext>
            </a:extLst>
          </p:cNvPr>
          <p:cNvSpPr/>
          <p:nvPr/>
        </p:nvSpPr>
        <p:spPr>
          <a:xfrm>
            <a:off x="6838212" y="6432396"/>
            <a:ext cx="1579278" cy="261610"/>
          </a:xfrm>
          <a:prstGeom prst="rect">
            <a:avLst/>
          </a:prstGeom>
        </p:spPr>
        <p:txBody>
          <a:bodyPr wrap="none">
            <a:spAutoFit/>
          </a:bodyPr>
          <a:lstStyle/>
          <a:p>
            <a:pPr marL="0" marR="0" latinLnBrk="1" hangingPunct="0">
              <a:spcBef>
                <a:spcPts val="0"/>
              </a:spcBef>
              <a:spcAft>
                <a:spcPts val="0"/>
              </a:spcAft>
            </a:pPr>
            <a:r>
              <a:rPr lang="en-US" sz="1100" b="1" dirty="0" err="1">
                <a:solidFill>
                  <a:srgbClr val="132F5A"/>
                </a:solidFill>
                <a:latin typeface="Arial" panose="020B0604020202020204" pitchFamily="34" charset="0"/>
                <a:ea typeface="Times New Roman" panose="02020603050405020304" pitchFamily="18" charset="0"/>
              </a:rPr>
              <a:t>Actualizado</a:t>
            </a:r>
            <a:r>
              <a:rPr lang="en-US" sz="1100" b="1" dirty="0">
                <a:solidFill>
                  <a:srgbClr val="132F5A"/>
                </a:solidFill>
                <a:latin typeface="Arial" panose="020B0604020202020204" pitchFamily="34" charset="0"/>
                <a:ea typeface="Calibri" panose="020F0502020204030204" pitchFamily="34" charset="0"/>
              </a:rPr>
              <a:t>: 09-2016</a:t>
            </a:r>
            <a:endParaRPr lang="en-US" sz="1100" dirty="0">
              <a:solidFill>
                <a:srgbClr val="132F5A"/>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8534306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hape 72"/>
          <p:cNvSpPr>
            <a:spLocks noGrp="1"/>
          </p:cNvSpPr>
          <p:nvPr>
            <p:ph type="title"/>
          </p:nvPr>
        </p:nvSpPr>
        <p:spPr/>
        <p:txBody>
          <a:bodyPr/>
          <a:lstStyle/>
          <a:p>
            <a:r>
              <a:rPr lang="es-ES" altLang="en-US" dirty="0">
                <a:sym typeface="12 pt. Helvetica* 85 Heavy   08"/>
              </a:rPr>
              <a:t>Pasos de la contabilidad (1)</a:t>
            </a:r>
          </a:p>
        </p:txBody>
      </p:sp>
      <p:sp>
        <p:nvSpPr>
          <p:cNvPr id="12291" name="Shape 73"/>
          <p:cNvSpPr>
            <a:spLocks noGrp="1"/>
          </p:cNvSpPr>
          <p:nvPr>
            <p:ph type="body" idx="1"/>
          </p:nvPr>
        </p:nvSpPr>
        <p:spPr>
          <a:xfrm>
            <a:off x="457200" y="990600"/>
            <a:ext cx="8229600" cy="4724400"/>
          </a:xfrm>
        </p:spPr>
        <p:txBody>
          <a:bodyPr/>
          <a:lstStyle/>
          <a:p>
            <a:pPr marL="0" indent="0">
              <a:buNone/>
            </a:pPr>
            <a:r>
              <a:rPr lang="es-ES" altLang="en-US" dirty="0">
                <a:sym typeface="12 pt Helvetica* 55 Roman   054"/>
              </a:rPr>
              <a:t>A continuación, se describen 10 pasos básicos para la contabilidad:</a:t>
            </a:r>
          </a:p>
          <a:p>
            <a:pPr marL="971550" lvl="1" indent="-514350">
              <a:buFont typeface="+mj-lt"/>
              <a:buAutoNum type="arabicPeriod"/>
            </a:pPr>
            <a:r>
              <a:rPr lang="es-ES" altLang="en-US" dirty="0">
                <a:sym typeface="12 pt Helvetica* 55 Roman   054"/>
              </a:rPr>
              <a:t>Obtengan un software de contabilidad empresarial</a:t>
            </a:r>
          </a:p>
          <a:p>
            <a:pPr marL="971550" lvl="1" indent="-514350">
              <a:buFont typeface="+mj-lt"/>
              <a:buAutoNum type="arabicPeriod"/>
            </a:pPr>
            <a:r>
              <a:rPr lang="es-ES" altLang="en-US" dirty="0">
                <a:sym typeface="12 pt Helvetica* 55 Roman   054"/>
              </a:rPr>
              <a:t>Abran una cuenta de cheques comerciales separada para su negocio    </a:t>
            </a:r>
          </a:p>
          <a:p>
            <a:pPr marL="971550" lvl="1" indent="-514350">
              <a:buFont typeface="+mj-lt"/>
              <a:buAutoNum type="arabicPeriod"/>
            </a:pPr>
            <a:r>
              <a:rPr lang="es-ES" altLang="en-US" dirty="0">
                <a:sym typeface="12 pt Helvetica* 55 Roman   054"/>
              </a:rPr>
              <a:t>Concilien las cuentas de cheques</a:t>
            </a:r>
          </a:p>
          <a:p>
            <a:pPr marL="971550" lvl="1" indent="-514350">
              <a:buFont typeface="+mj-lt"/>
              <a:buAutoNum type="arabicPeriod"/>
            </a:pPr>
            <a:r>
              <a:rPr lang="es-ES" altLang="en-US" dirty="0">
                <a:sym typeface="12 pt Helvetica* 55 Roman   054"/>
              </a:rPr>
              <a:t>Registren las ventas</a:t>
            </a:r>
          </a:p>
          <a:p>
            <a:pPr marL="971550" lvl="1" indent="-514350">
              <a:buFont typeface="+mj-lt"/>
              <a:buAutoNum type="arabicPeriod"/>
            </a:pPr>
            <a:r>
              <a:rPr lang="es-ES" altLang="en-US" dirty="0">
                <a:sym typeface="12 pt Helvetica* 55 Roman   054"/>
              </a:rPr>
              <a:t>Depositen todas las ventas</a:t>
            </a:r>
          </a:p>
        </p:txBody>
      </p:sp>
      <p:sp>
        <p:nvSpPr>
          <p:cNvPr id="12292" name="Shape 74"/>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hape 78"/>
          <p:cNvSpPr>
            <a:spLocks noGrp="1"/>
          </p:cNvSpPr>
          <p:nvPr>
            <p:ph type="title"/>
          </p:nvPr>
        </p:nvSpPr>
        <p:spPr/>
        <p:txBody>
          <a:bodyPr/>
          <a:lstStyle/>
          <a:p>
            <a:r>
              <a:rPr lang="es-ES" altLang="en-US" dirty="0">
                <a:sym typeface="12 pt. Helvetica* 85 Heavy   08"/>
              </a:rPr>
              <a:t>Pasos de la contabilidad (2)</a:t>
            </a:r>
          </a:p>
        </p:txBody>
      </p:sp>
      <p:sp>
        <p:nvSpPr>
          <p:cNvPr id="13315" name="Shape 80"/>
          <p:cNvSpPr>
            <a:spLocks noGrp="1"/>
          </p:cNvSpPr>
          <p:nvPr>
            <p:ph type="body" idx="1"/>
          </p:nvPr>
        </p:nvSpPr>
        <p:spPr/>
        <p:txBody>
          <a:bodyPr/>
          <a:lstStyle/>
          <a:p>
            <a:pPr marL="971550" lvl="1" indent="-514350">
              <a:buFont typeface="+mj-lt"/>
              <a:buAutoNum type="arabicPeriod" startAt="6"/>
            </a:pPr>
            <a:r>
              <a:rPr lang="es-ES" altLang="en-US" dirty="0">
                <a:sym typeface="12 pt Helvetica* 55 Roman   054"/>
              </a:rPr>
              <a:t>Emitan cheques empresariales para los gastos del negocio</a:t>
            </a:r>
          </a:p>
          <a:p>
            <a:pPr marL="971550" lvl="1" indent="-514350">
              <a:buFont typeface="+mj-lt"/>
              <a:buAutoNum type="arabicPeriod" startAt="6"/>
            </a:pPr>
            <a:r>
              <a:rPr lang="es-ES" altLang="en-US" dirty="0">
                <a:sym typeface="12 pt Helvetica* 55 Roman   054"/>
              </a:rPr>
              <a:t>Obtengan una tarjeta de crédito empresarial separada </a:t>
            </a:r>
          </a:p>
          <a:p>
            <a:pPr marL="971550" lvl="1" indent="-514350">
              <a:buFont typeface="+mj-lt"/>
              <a:buAutoNum type="arabicPeriod" startAt="6"/>
            </a:pPr>
            <a:r>
              <a:rPr lang="es-ES" altLang="en-US" dirty="0">
                <a:sym typeface="12 pt Helvetica* 55 Roman   054"/>
              </a:rPr>
              <a:t>Paguen los gastos del negocio primero </a:t>
            </a:r>
          </a:p>
          <a:p>
            <a:pPr marL="971550" lvl="1" indent="-514350">
              <a:buFont typeface="+mj-lt"/>
              <a:buAutoNum type="arabicPeriod" startAt="6"/>
            </a:pPr>
            <a:r>
              <a:rPr lang="es-ES" altLang="en-US" dirty="0">
                <a:sym typeface="12 pt Helvetica* 55 Roman   054"/>
              </a:rPr>
              <a:t>Elaboren un estado de resultados</a:t>
            </a:r>
          </a:p>
          <a:p>
            <a:pPr marL="971550" lvl="1" indent="-514350">
              <a:buFont typeface="+mj-lt"/>
              <a:buAutoNum type="arabicPeriod" startAt="6"/>
            </a:pPr>
            <a:r>
              <a:rPr lang="es-ES" altLang="en-US" dirty="0">
                <a:sym typeface="12 pt Helvetica* 55 Roman   054"/>
              </a:rPr>
              <a:t>Páguense a ustedes mismos con la ganancia del dueño</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s-ES" altLang="en-US">
                <a:sym typeface="12 pt. Helvetica* 85 Heavy   08"/>
              </a:rPr>
              <a:t>Software de administración financiera</a:t>
            </a:r>
          </a:p>
        </p:txBody>
      </p:sp>
      <p:sp>
        <p:nvSpPr>
          <p:cNvPr id="14339" name="Text Placeholder 2"/>
          <p:cNvSpPr>
            <a:spLocks noGrp="1"/>
          </p:cNvSpPr>
          <p:nvPr>
            <p:ph type="body" idx="1"/>
          </p:nvPr>
        </p:nvSpPr>
        <p:spPr>
          <a:xfrm>
            <a:off x="457200" y="1213337"/>
            <a:ext cx="5414963" cy="4267201"/>
          </a:xfrm>
        </p:spPr>
        <p:txBody>
          <a:bodyPr/>
          <a:lstStyle/>
          <a:p>
            <a:r>
              <a:rPr lang="es-ES" altLang="en-US" sz="2400" dirty="0">
                <a:sym typeface="12 pt. Helvetica* 85 Heavy   08"/>
              </a:rPr>
              <a:t>Facilita la organización y realización de las tareas de contabilidad cotidianas</a:t>
            </a:r>
          </a:p>
          <a:p>
            <a:r>
              <a:rPr lang="es-ES" altLang="en-US" sz="2400" dirty="0">
                <a:sym typeface="12 pt. Helvetica* 85 Heavy   08"/>
              </a:rPr>
              <a:t>Crea informes de contabilidad, como declaraciones de flujo de fondos/efectivo</a:t>
            </a:r>
          </a:p>
          <a:p>
            <a:r>
              <a:rPr lang="es-ES" altLang="en-US" sz="2400" dirty="0">
                <a:sym typeface="12 pt. Helvetica* 85 Heavy   08"/>
              </a:rPr>
              <a:t>Permite hacer un seguimiento de la prosperidad de su negocio</a:t>
            </a:r>
          </a:p>
          <a:p>
            <a:r>
              <a:rPr lang="es-ES" altLang="en-US" sz="2400" dirty="0">
                <a:sym typeface="12 pt. Helvetica* 85 Heavy   08"/>
              </a:rPr>
              <a:t>No utilice papel para administrar su negocio: ¡utilice un software para estar al día!</a:t>
            </a:r>
          </a:p>
        </p:txBody>
      </p:sp>
      <p:pic>
        <p:nvPicPr>
          <p:cNvPr id="14340" name="Picture 3" descr="Ilustración de un monitor de computadora y un rató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72163" y="1632437"/>
            <a:ext cx="30448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s-ES" altLang="en-US">
                <a:sym typeface="12 pt. Helvetica* 85 Heavy   08"/>
              </a:rPr>
              <a:t>Estados financieros</a:t>
            </a:r>
          </a:p>
        </p:txBody>
      </p:sp>
      <p:sp>
        <p:nvSpPr>
          <p:cNvPr id="15363" name="Text Placeholder 2"/>
          <p:cNvSpPr>
            <a:spLocks noGrp="1"/>
          </p:cNvSpPr>
          <p:nvPr>
            <p:ph type="body" idx="1"/>
          </p:nvPr>
        </p:nvSpPr>
        <p:spPr>
          <a:xfrm>
            <a:off x="457200" y="990600"/>
            <a:ext cx="8229600" cy="5069958"/>
          </a:xfrm>
        </p:spPr>
        <p:txBody>
          <a:bodyPr/>
          <a:lstStyle/>
          <a:p>
            <a:r>
              <a:rPr lang="es-ES" altLang="en-US" dirty="0">
                <a:sym typeface="12 pt. Helvetica* 85 Heavy   08"/>
              </a:rPr>
              <a:t>Los estados financieros son informes sobre la prosperidad financiera y flujos de fondos de un negocio. </a:t>
            </a:r>
          </a:p>
          <a:p>
            <a:r>
              <a:rPr lang="es-ES" altLang="en-US" dirty="0">
                <a:sym typeface="12 pt. Helvetica* 85 Heavy   08"/>
              </a:rPr>
              <a:t>Existen tres declaraciones básicas: </a:t>
            </a:r>
          </a:p>
          <a:p>
            <a:pPr lvl="1"/>
            <a:r>
              <a:rPr lang="es-ES" altLang="en-US" b="1" dirty="0">
                <a:sym typeface="12 pt. Helvetica* 85 Heavy   08"/>
              </a:rPr>
              <a:t>Balance general</a:t>
            </a:r>
          </a:p>
          <a:p>
            <a:pPr lvl="1"/>
            <a:r>
              <a:rPr lang="es-ES" altLang="en-US" b="1" dirty="0">
                <a:sym typeface="12 pt. Helvetica* 85 Heavy   08"/>
              </a:rPr>
              <a:t>Proyecciones de flujo de fondos </a:t>
            </a:r>
            <a:r>
              <a:rPr lang="es-ES" altLang="en-US" dirty="0">
                <a:sym typeface="12 pt. Helvetica* 85 Heavy   08"/>
              </a:rPr>
              <a:t>(también conocido como declaraciones de flujo de caja)</a:t>
            </a:r>
          </a:p>
          <a:p>
            <a:pPr lvl="1"/>
            <a:r>
              <a:rPr lang="es-ES" altLang="en-US" b="1" dirty="0">
                <a:sym typeface="12 pt. Helvetica* 85 Heavy   08"/>
              </a:rPr>
              <a:t>Estado de resultados </a:t>
            </a:r>
            <a:r>
              <a:rPr lang="es-ES" altLang="en-US" dirty="0">
                <a:sym typeface="12 pt. Helvetica* 85 Heavy   08"/>
              </a:rPr>
              <a:t>(P&amp;L, por sus siglas en inglés) (También conocido como declaración de ingreso)</a:t>
            </a:r>
            <a:br>
              <a:rPr lang="es-ES" altLang="en-US" dirty="0">
                <a:sym typeface="12 pt. Helvetica* 85 Heavy   08"/>
              </a:rPr>
            </a:br>
            <a:endParaRPr lang="es-ES" altLang="en-US" dirty="0">
              <a:sym typeface="12 pt. Helvetica* 85 Heavy   0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s-ES" altLang="en-US">
                <a:sym typeface="12 pt. Helvetica* 85 Heavy   08"/>
              </a:rPr>
              <a:t>Estados financieros: Balances generales</a:t>
            </a:r>
          </a:p>
        </p:txBody>
      </p:sp>
      <p:sp>
        <p:nvSpPr>
          <p:cNvPr id="27651" name="Text Placeholder 2"/>
          <p:cNvSpPr>
            <a:spLocks noGrp="1"/>
          </p:cNvSpPr>
          <p:nvPr>
            <p:ph type="body" idx="1"/>
          </p:nvPr>
        </p:nvSpPr>
        <p:spPr>
          <a:xfrm>
            <a:off x="457200" y="990600"/>
            <a:ext cx="8463516" cy="4267201"/>
          </a:xfrm>
        </p:spPr>
        <p:txBody>
          <a:bodyPr/>
          <a:lstStyle/>
          <a:p>
            <a:pPr marL="0" indent="0">
              <a:buNone/>
            </a:pPr>
            <a:r>
              <a:rPr lang="es-ES" altLang="en-US" sz="2000" b="1" dirty="0">
                <a:sym typeface="12 pt. Helvetica* 85 Heavy   08"/>
              </a:rPr>
              <a:t>Consulte las páginas 10 a la 13 en su guía para obtener información detallada.</a:t>
            </a:r>
          </a:p>
          <a:p>
            <a:r>
              <a:rPr lang="es-ES" altLang="en-US" dirty="0">
                <a:sym typeface="12 pt. Helvetica* 85 Heavy   08"/>
              </a:rPr>
              <a:t>Una foto/imagen de un negocio en un punto específico en el tiempo.</a:t>
            </a:r>
          </a:p>
          <a:p>
            <a:r>
              <a:rPr lang="es-ES" altLang="en-US" dirty="0">
                <a:sym typeface="12 pt. Helvetica* 85 Heavy   08"/>
              </a:rPr>
              <a:t>Enumere los activos (a la izquierda) y los pasivos o deuda (a la derecha)</a:t>
            </a:r>
          </a:p>
          <a:p>
            <a:r>
              <a:rPr lang="es-ES" altLang="en-US" dirty="0">
                <a:sym typeface="12 pt. Helvetica* 85 Heavy   08"/>
              </a:rPr>
              <a:t>Los totales en ambos lados deben ser los mismos</a:t>
            </a:r>
          </a:p>
        </p:txBody>
      </p:sp>
      <p:graphicFrame>
        <p:nvGraphicFramePr>
          <p:cNvPr id="4" name="Table 3" descr="Cuadro de balance general de Activos y Pasivos"/>
          <p:cNvGraphicFramePr>
            <a:graphicFrameLocks noGrp="1"/>
          </p:cNvGraphicFramePr>
          <p:nvPr>
            <p:extLst>
              <p:ext uri="{D42A27DB-BD31-4B8C-83A1-F6EECF244321}">
                <p14:modId xmlns:p14="http://schemas.microsoft.com/office/powerpoint/2010/main" val="1385734401"/>
              </p:ext>
            </p:extLst>
          </p:nvPr>
        </p:nvGraphicFramePr>
        <p:xfrm>
          <a:off x="1317330" y="4124731"/>
          <a:ext cx="6308725" cy="2011363"/>
        </p:xfrm>
        <a:graphic>
          <a:graphicData uri="http://schemas.openxmlformats.org/drawingml/2006/table">
            <a:tbl>
              <a:tblPr firstRow="1"/>
              <a:tblGrid>
                <a:gridCol w="3125788">
                  <a:extLst>
                    <a:ext uri="{9D8B030D-6E8A-4147-A177-3AD203B41FA5}">
                      <a16:colId xmlns:a16="http://schemas.microsoft.com/office/drawing/2014/main" val="20000"/>
                    </a:ext>
                  </a:extLst>
                </a:gridCol>
                <a:gridCol w="3182937">
                  <a:extLst>
                    <a:ext uri="{9D8B030D-6E8A-4147-A177-3AD203B41FA5}">
                      <a16:colId xmlns:a16="http://schemas.microsoft.com/office/drawing/2014/main" val="20001"/>
                    </a:ext>
                  </a:extLst>
                </a:gridCol>
              </a:tblGrid>
              <a:tr h="266700">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Activos</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Pasivos (deudas)</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6700">
                <a:tc>
                  <a:txBody>
                    <a:bodyPr/>
                    <a:lstStyle/>
                    <a:p>
                      <a:pPr marL="45720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Efectivo	$10,000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$20,000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6700">
                <a:tc>
                  <a:txBody>
                    <a:bodyPr/>
                    <a:lstStyle/>
                    <a:p>
                      <a:pPr marL="45720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Equipo	$25,000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Patrimonio del dueño</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6700">
                <a:tc>
                  <a:txBody>
                    <a:bodyPr/>
                    <a:lstStyle/>
                    <a:p>
                      <a:pPr marL="45720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Inventario	$20,000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$35,000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6700">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Total </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Total</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87363">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tab pos="2497138" algn="r"/>
                          <a:tab pos="2514600" algn="r"/>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	$55,000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28600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600" b="1" i="0" u="none" strike="noStrike" cap="none" normalizeH="0" baseline="0" noProof="0" dirty="0">
                          <a:ln>
                            <a:noFill/>
                          </a:ln>
                          <a:solidFill>
                            <a:srgbClr val="132F5A"/>
                          </a:solidFill>
                          <a:effectLst/>
                          <a:latin typeface="Helvetica" pitchFamily="34" charset="0"/>
                          <a:ea typeface="Helvetica" pitchFamily="34" charset="0"/>
                          <a:cs typeface="Helvetica" pitchFamily="34" charset="0"/>
                          <a:sym typeface="Calibri" pitchFamily="34" charset="0"/>
                        </a:rPr>
                        <a:t>$55,000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3"/>
          <p:cNvSpPr>
            <a:spLocks noGrp="1"/>
          </p:cNvSpPr>
          <p:nvPr>
            <p:ph type="title"/>
          </p:nvPr>
        </p:nvSpPr>
        <p:spPr>
          <a:xfrm>
            <a:off x="457200" y="381000"/>
            <a:ext cx="8229600" cy="1219199"/>
          </a:xfrm>
        </p:spPr>
        <p:txBody>
          <a:bodyPr/>
          <a:lstStyle/>
          <a:p>
            <a:r>
              <a:rPr lang="es-ES" altLang="en-US" dirty="0">
                <a:sym typeface="12 pt. Helvetica* 85 Heavy   08"/>
              </a:rPr>
              <a:t>Temas para debate N.°2: </a:t>
            </a:r>
            <a:br>
              <a:rPr lang="es-ES" altLang="en-US" dirty="0">
                <a:sym typeface="12 pt. Helvetica* 85 Heavy   08"/>
              </a:rPr>
            </a:br>
            <a:r>
              <a:rPr lang="es-ES" altLang="en-US" dirty="0">
                <a:sym typeface="12 pt. Helvetica* 85 Heavy   08"/>
              </a:rPr>
              <a:t>Balances generales</a:t>
            </a:r>
          </a:p>
        </p:txBody>
      </p:sp>
      <p:sp>
        <p:nvSpPr>
          <p:cNvPr id="17410" name="Text Placeholder 2"/>
          <p:cNvSpPr>
            <a:spLocks noGrp="1"/>
          </p:cNvSpPr>
          <p:nvPr>
            <p:ph type="body" idx="1"/>
          </p:nvPr>
        </p:nvSpPr>
        <p:spPr>
          <a:xfrm>
            <a:off x="457200" y="1658679"/>
            <a:ext cx="4912242" cy="3599122"/>
          </a:xfrm>
        </p:spPr>
        <p:txBody>
          <a:bodyPr/>
          <a:lstStyle/>
          <a:p>
            <a:pPr marL="0" indent="0">
              <a:buNone/>
            </a:pPr>
            <a:r>
              <a:rPr lang="es-ES" altLang="en-US" sz="2000" b="1" dirty="0">
                <a:sym typeface="12 pt. Helvetica* 85 Heavy   08"/>
              </a:rPr>
              <a:t>Revise el balance general en la página 12. </a:t>
            </a:r>
          </a:p>
          <a:p>
            <a:pPr marL="0" indent="0">
              <a:buNone/>
            </a:pPr>
            <a:endParaRPr lang="es-ES" altLang="en-US" dirty="0">
              <a:sym typeface="12 pt. Helvetica* 85 Heavy   08"/>
            </a:endParaRPr>
          </a:p>
          <a:p>
            <a:pPr marL="0" indent="0">
              <a:buNone/>
            </a:pPr>
            <a:r>
              <a:rPr lang="es-ES" altLang="en-US" dirty="0">
                <a:sym typeface="12 pt. Helvetica* 85 Heavy   08"/>
              </a:rPr>
              <a:t>¿Qué historia nos cuenta? </a:t>
            </a:r>
          </a:p>
        </p:txBody>
      </p:sp>
      <p:graphicFrame>
        <p:nvGraphicFramePr>
          <p:cNvPr id="7" name="Table 6" descr="Ejemplo de hoja de balance general que muestra activos, pasivos y capital neto"/>
          <p:cNvGraphicFramePr>
            <a:graphicFrameLocks noGrp="1"/>
          </p:cNvGraphicFramePr>
          <p:nvPr>
            <p:extLst>
              <p:ext uri="{D42A27DB-BD31-4B8C-83A1-F6EECF244321}">
                <p14:modId xmlns:p14="http://schemas.microsoft.com/office/powerpoint/2010/main" val="643110312"/>
              </p:ext>
            </p:extLst>
          </p:nvPr>
        </p:nvGraphicFramePr>
        <p:xfrm>
          <a:off x="5452573" y="609132"/>
          <a:ext cx="3579073" cy="5486423"/>
        </p:xfrm>
        <a:graphic>
          <a:graphicData uri="http://schemas.openxmlformats.org/drawingml/2006/table">
            <a:tbl>
              <a:tblPr firstRow="1">
                <a:tableStyleId>{2D5ABB26-0587-4C30-8999-92F81FD0307C}</a:tableStyleId>
              </a:tblPr>
              <a:tblGrid>
                <a:gridCol w="2528913">
                  <a:extLst>
                    <a:ext uri="{9D8B030D-6E8A-4147-A177-3AD203B41FA5}">
                      <a16:colId xmlns:a16="http://schemas.microsoft.com/office/drawing/2014/main" val="20000"/>
                    </a:ext>
                  </a:extLst>
                </a:gridCol>
                <a:gridCol w="113750">
                  <a:extLst>
                    <a:ext uri="{9D8B030D-6E8A-4147-A177-3AD203B41FA5}">
                      <a16:colId xmlns:a16="http://schemas.microsoft.com/office/drawing/2014/main" val="20001"/>
                    </a:ext>
                  </a:extLst>
                </a:gridCol>
                <a:gridCol w="936410">
                  <a:extLst>
                    <a:ext uri="{9D8B030D-6E8A-4147-A177-3AD203B41FA5}">
                      <a16:colId xmlns:a16="http://schemas.microsoft.com/office/drawing/2014/main" val="20002"/>
                    </a:ext>
                  </a:extLst>
                </a:gridCol>
              </a:tblGrid>
              <a:tr h="1571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Balance General inicial</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0"/>
                  </a:ext>
                </a:extLst>
              </a:tr>
              <a:tr h="1571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Empresa ABC</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1"/>
                  </a:ext>
                </a:extLst>
              </a:tr>
              <a:tr h="1571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Preparado el 9/15/2015</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2"/>
                  </a:ext>
                </a:extLst>
              </a:tr>
              <a:tr h="0">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3"/>
                  </a:ext>
                </a:extLst>
              </a:tr>
              <a:tr h="137167">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Activos</a:t>
                      </a: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4"/>
                  </a:ext>
                </a:extLst>
              </a:tr>
              <a:tr h="157171">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Activos actuales</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5"/>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Efectivo</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17.250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06"/>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Cuentas por cobrar</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07"/>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Inventarios</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46.800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08"/>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Gastos prepagados</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8.375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09"/>
                  </a:ext>
                </a:extLst>
              </a:tr>
              <a:tr h="196860">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Activos actuales totales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72.425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10"/>
                  </a:ext>
                </a:extLst>
              </a:tr>
              <a:tr h="22748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Activos fijos (activos no actuales)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11"/>
                  </a:ext>
                </a:extLst>
              </a:tr>
              <a:tr h="146058">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Propiedad, planta y equipo</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horzOverflow="overflow"/>
                </a:tc>
                <a:extLst>
                  <a:ext uri="{0D108BD9-81ED-4DB2-BD59-A6C34878D82A}">
                    <a16:rowId xmlns:a16="http://schemas.microsoft.com/office/drawing/2014/main" val="10012"/>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Tierra</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13"/>
                  </a:ext>
                </a:extLst>
              </a:tr>
              <a:tr h="153189">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Edificios (aumento del arrendamiento)</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65.000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14"/>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Maquinaria</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17.500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15"/>
                  </a:ext>
                </a:extLst>
              </a:tr>
              <a:tr h="146058">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Equipo de oficina</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10.075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16"/>
                  </a:ext>
                </a:extLst>
              </a:tr>
              <a:tr h="1444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Activos fijos totales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92.575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17"/>
                  </a:ext>
                </a:extLst>
              </a:tr>
              <a:tr h="13716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horzOverflow="overflow"/>
                </a:tc>
                <a:extLst>
                  <a:ext uri="{0D108BD9-81ED-4DB2-BD59-A6C34878D82A}">
                    <a16:rowId xmlns:a16="http://schemas.microsoft.com/office/drawing/2014/main" val="10018"/>
                  </a:ext>
                </a:extLst>
              </a:tr>
              <a:tr h="1936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Activos totales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165.000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19"/>
                  </a:ext>
                </a:extLst>
              </a:tr>
              <a:tr h="190510">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Pasivos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20"/>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Cuentas por pagar</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21"/>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Impuestos por pagar</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22"/>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Otros pasivos</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23"/>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Monto actual de la deuda a largo plazo</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18.245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24"/>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Pasivos actuales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18.245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25"/>
                  </a:ext>
                </a:extLst>
              </a:tr>
              <a:tr h="143666">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Deuda a largo plazo</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81.755</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26"/>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Pasivos totales</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100.000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27"/>
                  </a:ext>
                </a:extLst>
              </a:tr>
              <a:tr h="19392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Patrimonio del dueño</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 </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horzOverflow="overflow"/>
                </a:tc>
                <a:extLst>
                  <a:ext uri="{0D108BD9-81ED-4DB2-BD59-A6C34878D82A}">
                    <a16:rowId xmlns:a16="http://schemas.microsoft.com/office/drawing/2014/main" val="10028"/>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Acciones ordinarias</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65.000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29"/>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Ganancias retenidas</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extLst>
                  <a:ext uri="{0D108BD9-81ED-4DB2-BD59-A6C34878D82A}">
                    <a16:rowId xmlns:a16="http://schemas.microsoft.com/office/drawing/2014/main" val="10030"/>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Total del patrimonio del dueño</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65.000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31"/>
                  </a:ext>
                </a:extLst>
              </a:tr>
              <a:tr h="89826">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237053502"/>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1000" b="1" u="none" strike="noStrike" cap="none" normalizeH="0" baseline="0" noProof="0" dirty="0">
                          <a:ln>
                            <a:noFill/>
                          </a:ln>
                          <a:solidFill>
                            <a:srgbClr val="000000"/>
                          </a:solidFill>
                          <a:effectLst/>
                          <a:sym typeface="Calibri" pitchFamily="34" charset="0"/>
                        </a:rPr>
                        <a:t>Total de pasivos y patrimonio del dueño</a:t>
                      </a:r>
                      <a:endParaRPr kumimoji="0" lang="es-MX" altLang="en-US" sz="10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1000" b="0" u="none" strike="noStrike" cap="none" normalizeH="0" baseline="0" noProof="0" dirty="0">
                          <a:ln>
                            <a:noFill/>
                          </a:ln>
                          <a:solidFill>
                            <a:srgbClr val="000000"/>
                          </a:solidFill>
                          <a:effectLst/>
                          <a:sym typeface="Calibri" pitchFamily="34" charset="0"/>
                        </a:rPr>
                        <a:t>165.000</a:t>
                      </a:r>
                      <a:endParaRPr kumimoji="0" lang="es-MX" altLang="en-US" sz="10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endParaRPr>
                    </a:p>
                  </a:txBody>
                  <a:tcPr marL="3211" marR="3211" marT="0" marB="0" anchor="b" horzOverflow="overflow"/>
                </a:tc>
                <a:extLst>
                  <a:ext uri="{0D108BD9-81ED-4DB2-BD59-A6C34878D82A}">
                    <a16:rowId xmlns:a16="http://schemas.microsoft.com/office/drawing/2014/main" val="10033"/>
                  </a:ext>
                </a:extLst>
              </a:tr>
            </a:tbl>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hape 84"/>
          <p:cNvSpPr>
            <a:spLocks noGrp="1"/>
          </p:cNvSpPr>
          <p:nvPr>
            <p:ph type="title"/>
          </p:nvPr>
        </p:nvSpPr>
        <p:spPr/>
        <p:txBody>
          <a:bodyPr/>
          <a:lstStyle/>
          <a:p>
            <a:r>
              <a:rPr lang="es-ES" altLang="en-US">
                <a:sym typeface="12 pt. Helvetica* 85 Heavy   08"/>
              </a:rPr>
              <a:t>Estados financieros: flujo de fondos</a:t>
            </a:r>
          </a:p>
        </p:txBody>
      </p:sp>
      <p:sp>
        <p:nvSpPr>
          <p:cNvPr id="18435" name="Shape 85"/>
          <p:cNvSpPr>
            <a:spLocks noGrp="1"/>
          </p:cNvSpPr>
          <p:nvPr>
            <p:ph type="body" idx="1"/>
          </p:nvPr>
        </p:nvSpPr>
        <p:spPr/>
        <p:txBody>
          <a:bodyPr/>
          <a:lstStyle/>
          <a:p>
            <a:pPr marL="0" indent="0">
              <a:buNone/>
            </a:pPr>
            <a:r>
              <a:rPr lang="es-ES" altLang="en-US" dirty="0">
                <a:sym typeface="12 pt Helvetica* 55 Roman   054"/>
              </a:rPr>
              <a:t>¿Qué es el flujo de fondos?</a:t>
            </a:r>
            <a:r>
              <a:rPr lang="es-ES" altLang="en-US" dirty="0">
                <a:sym typeface="12 pt. Helvetica* 85 Heavy   08"/>
              </a:rPr>
              <a:t> Dos definiciones principales:</a:t>
            </a:r>
          </a:p>
          <a:p>
            <a:pPr marL="971550" lvl="1" indent="-514350">
              <a:buFont typeface="+mj-lt"/>
              <a:buAutoNum type="arabicPeriod"/>
            </a:pPr>
            <a:r>
              <a:rPr lang="es-ES" altLang="en-US" dirty="0">
                <a:sym typeface="12 pt Helvetica* 55 Roman   054"/>
              </a:rPr>
              <a:t>El saldo del efectivo recibido menos el efectivo pagado durante un período de tiempo</a:t>
            </a:r>
          </a:p>
          <a:p>
            <a:pPr marL="971550" lvl="1" indent="-514350">
              <a:buFont typeface="+mj-lt"/>
              <a:buAutoNum type="arabicPeriod"/>
            </a:pPr>
            <a:r>
              <a:rPr lang="es-ES" altLang="en-US" dirty="0">
                <a:sym typeface="12 pt Helvetica* 55 Roman   054"/>
              </a:rPr>
              <a:t>Efectivo que ingresa al negocio o </a:t>
            </a:r>
            <a:br>
              <a:rPr lang="es-ES" altLang="en-US" dirty="0">
                <a:sym typeface="12 pt Helvetica* 55 Roman   054"/>
              </a:rPr>
            </a:br>
            <a:r>
              <a:rPr lang="es-ES" altLang="en-US" dirty="0">
                <a:sym typeface="12 pt Helvetica* 55 Roman   054"/>
              </a:rPr>
              <a:t>efectivo que egresa de este</a:t>
            </a:r>
          </a:p>
        </p:txBody>
      </p:sp>
      <p:pic>
        <p:nvPicPr>
          <p:cNvPr id="18436" name="image9.pdf" descr="Ilustración de un cofre del tesoro con dinero que entra o sale de é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1525" y="3362325"/>
            <a:ext cx="1736725"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hape 90"/>
          <p:cNvSpPr>
            <a:spLocks noGrp="1"/>
          </p:cNvSpPr>
          <p:nvPr>
            <p:ph type="title"/>
          </p:nvPr>
        </p:nvSpPr>
        <p:spPr/>
        <p:txBody>
          <a:bodyPr/>
          <a:lstStyle/>
          <a:p>
            <a:r>
              <a:rPr lang="es-ES" altLang="en-US">
                <a:sym typeface="12 pt. Helvetica* 85 Heavy   08"/>
              </a:rPr>
              <a:t>Proyección del flujo de fondos</a:t>
            </a:r>
          </a:p>
        </p:txBody>
      </p:sp>
      <p:sp>
        <p:nvSpPr>
          <p:cNvPr id="19459" name="Shape 91"/>
          <p:cNvSpPr>
            <a:spLocks noGrp="1"/>
          </p:cNvSpPr>
          <p:nvPr>
            <p:ph type="body" idx="1"/>
          </p:nvPr>
        </p:nvSpPr>
        <p:spPr>
          <a:xfrm>
            <a:off x="457200" y="990600"/>
            <a:ext cx="7208874" cy="4267201"/>
          </a:xfrm>
        </p:spPr>
        <p:txBody>
          <a:bodyPr/>
          <a:lstStyle/>
          <a:p>
            <a:pPr marL="36740" indent="0">
              <a:buNone/>
            </a:pPr>
            <a:r>
              <a:rPr lang="es-ES" altLang="en-US" sz="2800" dirty="0">
                <a:sym typeface="12 pt Helvetica* 55 Roman   054"/>
              </a:rPr>
              <a:t>Es un estado financiero que usa presunciones a fin de prever lo siguiente: </a:t>
            </a:r>
          </a:p>
          <a:p>
            <a:pPr lvl="1"/>
            <a:r>
              <a:rPr lang="es-ES" altLang="en-US" sz="2800" dirty="0">
                <a:sym typeface="12 pt Helvetica* 55 Roman   054"/>
              </a:rPr>
              <a:t>El efectivo que ingresa al negocio y el efectivo que egresa de esta</a:t>
            </a:r>
          </a:p>
          <a:p>
            <a:pPr lvl="1"/>
            <a:r>
              <a:rPr lang="es-ES" altLang="en-US" sz="2800" dirty="0">
                <a:sym typeface="12 pt Helvetica* 55 Roman   054"/>
              </a:rPr>
              <a:t>El flujo de fondos </a:t>
            </a:r>
            <a:r>
              <a:rPr lang="es-ES" altLang="en-US" sz="2800" dirty="0">
                <a:sym typeface="Helvetica Neue"/>
              </a:rPr>
              <a:t>futuro</a:t>
            </a:r>
            <a:r>
              <a:rPr lang="es-ES" altLang="en-US" sz="2800" dirty="0">
                <a:sym typeface="12 pt Helvetica* 55 Roman   054"/>
              </a:rPr>
              <a:t> durante </a:t>
            </a:r>
            <a:br>
              <a:rPr lang="es-ES" altLang="en-US" sz="2800" dirty="0">
                <a:sym typeface="12 pt Helvetica* 55 Roman   054"/>
              </a:rPr>
            </a:br>
            <a:r>
              <a:rPr lang="es-ES" altLang="en-US" sz="2800" dirty="0">
                <a:sym typeface="12 pt Helvetica* 55 Roman   054"/>
              </a:rPr>
              <a:t>un período de tiempo específico</a:t>
            </a:r>
          </a:p>
          <a:p>
            <a:pPr lvl="1"/>
            <a:r>
              <a:rPr lang="es-ES" altLang="en-US" sz="2800" dirty="0">
                <a:sym typeface="12 pt Helvetica* 55 Roman   054"/>
              </a:rPr>
              <a:t>Si los recibos de efectivo</a:t>
            </a:r>
            <a:br>
              <a:rPr lang="es-ES" altLang="en-US" sz="2800" dirty="0">
                <a:sym typeface="12 pt Helvetica* 55 Roman   054"/>
              </a:rPr>
            </a:br>
            <a:r>
              <a:rPr lang="es-ES" altLang="en-US" sz="2800" dirty="0">
                <a:sym typeface="12 pt Helvetica* 55 Roman   054"/>
              </a:rPr>
              <a:t>(entrada de fondos) proyectados serán suficientes para cubrir los desembolsos de efectivo proyectados (salida de fondos).</a:t>
            </a:r>
          </a:p>
        </p:txBody>
      </p:sp>
      <p:pic>
        <p:nvPicPr>
          <p:cNvPr id="92" name="image10.jpg" descr="Hombre mirando a través de binoculares"/>
          <p:cNvPicPr>
            <a:picLocks noChangeAspect="1"/>
          </p:cNvPicPr>
          <p:nvPr/>
        </p:nvPicPr>
        <p:blipFill>
          <a:blip r:embed="rId3"/>
          <a:stretch>
            <a:fillRect/>
          </a:stretch>
        </p:blipFill>
        <p:spPr>
          <a:xfrm>
            <a:off x="7014495" y="1562716"/>
            <a:ext cx="1971139" cy="2697667"/>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iterate>
                                    <p:tmAbs val="0"/>
                                  </p:iterate>
                                  <p:childTnLst>
                                    <p:set>
                                      <p:cBhvr>
                                        <p:cTn id="6" fill="hold"/>
                                        <p:tgtEl>
                                          <p:spTgt spid="92"/>
                                        </p:tgtEl>
                                        <p:attrNameLst>
                                          <p:attrName>style.visibility</p:attrName>
                                        </p:attrNameLst>
                                      </p:cBhvr>
                                      <p:to>
                                        <p:strVal val="visible"/>
                                      </p:to>
                                    </p:set>
                                    <p:animEffect transition="in" filter="fade">
                                      <p:cBhvr>
                                        <p:cTn id="7" dur="2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hape 96"/>
          <p:cNvSpPr>
            <a:spLocks noGrp="1"/>
          </p:cNvSpPr>
          <p:nvPr>
            <p:ph type="title"/>
          </p:nvPr>
        </p:nvSpPr>
        <p:spPr/>
        <p:txBody>
          <a:bodyPr/>
          <a:lstStyle/>
          <a:p>
            <a:r>
              <a:rPr lang="es-ES" altLang="en-US">
                <a:sym typeface="12 pt. Helvetica* 85 Heavy   08"/>
              </a:rPr>
              <a:t>Proyección del flujo de fondos</a:t>
            </a:r>
          </a:p>
        </p:txBody>
      </p:sp>
      <p:sp>
        <p:nvSpPr>
          <p:cNvPr id="20483" name="Shape 97"/>
          <p:cNvSpPr>
            <a:spLocks noGrp="1"/>
          </p:cNvSpPr>
          <p:nvPr>
            <p:ph type="body" idx="1"/>
          </p:nvPr>
        </p:nvSpPr>
        <p:spPr>
          <a:xfrm>
            <a:off x="457200" y="990600"/>
            <a:ext cx="8229600" cy="4867940"/>
          </a:xfrm>
        </p:spPr>
        <p:txBody>
          <a:bodyPr/>
          <a:lstStyle/>
          <a:p>
            <a:pPr marL="0" indent="0">
              <a:buNone/>
            </a:pPr>
            <a:r>
              <a:rPr lang="es-ES" altLang="en-US" dirty="0">
                <a:sym typeface="12 pt. Helvetica* 85 Heavy   08"/>
              </a:rPr>
              <a:t>¿De qué manera puede ayudar la proyección del flujo de fondos y cuándo debe llevarse a cabo?</a:t>
            </a:r>
          </a:p>
          <a:p>
            <a:pPr lvl="1"/>
            <a:r>
              <a:rPr lang="es-ES" altLang="en-US" dirty="0">
                <a:sym typeface="12 pt Helvetica* 55 Roman   054"/>
              </a:rPr>
              <a:t>Permite determinar los objetivos de venta y de gastos</a:t>
            </a:r>
          </a:p>
          <a:p>
            <a:pPr lvl="1"/>
            <a:r>
              <a:rPr lang="es-ES" altLang="en-US" dirty="0">
                <a:sym typeface="12 pt Helvetica* 55 Roman   054"/>
              </a:rPr>
              <a:t>Permite determinar el punto de equilibrio</a:t>
            </a:r>
          </a:p>
          <a:p>
            <a:pPr lvl="1"/>
            <a:r>
              <a:rPr lang="es-ES" altLang="en-US" dirty="0">
                <a:sym typeface="12 pt Helvetica* 55 Roman   054"/>
              </a:rPr>
              <a:t>Permite planificar las compras de los equipos necesarios para reemplazar otros o expandirse</a:t>
            </a:r>
          </a:p>
          <a:p>
            <a:pPr lvl="1"/>
            <a:r>
              <a:rPr lang="es-ES" altLang="en-US" dirty="0">
                <a:sym typeface="12 pt Helvetica* 55 Roman   054"/>
              </a:rPr>
              <a:t>Permite determinar el efectivo necesario para la compra de inventario de los ciclos estacionales</a:t>
            </a:r>
          </a:p>
        </p:txBody>
      </p:sp>
      <p:sp>
        <p:nvSpPr>
          <p:cNvPr id="20484" name="Shape 98"/>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hape 102"/>
          <p:cNvSpPr>
            <a:spLocks noGrp="1"/>
          </p:cNvSpPr>
          <p:nvPr>
            <p:ph type="title"/>
          </p:nvPr>
        </p:nvSpPr>
        <p:spPr/>
        <p:txBody>
          <a:bodyPr/>
          <a:lstStyle/>
          <a:p>
            <a:r>
              <a:rPr lang="es-ES" altLang="en-US">
                <a:sym typeface="12 pt. Helvetica* 85 Heavy   08"/>
              </a:rPr>
              <a:t>Proyección del flujo de fondos</a:t>
            </a:r>
          </a:p>
        </p:txBody>
      </p:sp>
      <p:sp>
        <p:nvSpPr>
          <p:cNvPr id="21508" name="Shape 104"/>
          <p:cNvSpPr>
            <a:spLocks noGrp="1"/>
          </p:cNvSpPr>
          <p:nvPr>
            <p:ph type="body" idx="1"/>
          </p:nvPr>
        </p:nvSpPr>
        <p:spPr>
          <a:xfrm>
            <a:off x="457200" y="990600"/>
            <a:ext cx="8229600" cy="4995530"/>
          </a:xfrm>
        </p:spPr>
        <p:txBody>
          <a:bodyPr/>
          <a:lstStyle/>
          <a:p>
            <a:pPr marL="36740" indent="0">
              <a:buNone/>
            </a:pPr>
            <a:r>
              <a:rPr lang="es-ES" altLang="en-US" dirty="0">
                <a:sym typeface="12 pt. Helvetica* 85 Heavy   08"/>
              </a:rPr>
              <a:t>¿Cómo es de ayuda una proyección de flujo de fondos? ¿Cuándo necesito una?</a:t>
            </a:r>
            <a:endParaRPr lang="es-ES" altLang="en-US" dirty="0">
              <a:sym typeface="12 pt Helvetica* 55 Roman   054"/>
            </a:endParaRPr>
          </a:p>
          <a:p>
            <a:pPr lvl="1"/>
            <a:r>
              <a:rPr lang="es-ES" altLang="en-US" dirty="0">
                <a:sym typeface="12 pt Helvetica* 55 Roman   054"/>
              </a:rPr>
              <a:t>Permite registrar la liquidez en casos en que la contabilidad que se basa en el criterio de lo devengado oculta la realidad </a:t>
            </a:r>
          </a:p>
          <a:p>
            <a:pPr lvl="1"/>
            <a:r>
              <a:rPr lang="es-ES" altLang="en-US" dirty="0">
                <a:sym typeface="12 pt Helvetica* 55 Roman   054"/>
              </a:rPr>
              <a:t>Contribuye a determinar la necesidad de financiamiento</a:t>
            </a:r>
          </a:p>
          <a:p>
            <a:pPr lvl="1"/>
            <a:r>
              <a:rPr lang="es-ES" altLang="en-US" dirty="0">
                <a:sym typeface="12 pt Helvetica* 55 Roman   054"/>
              </a:rPr>
              <a:t>Le muestra a los prestamistas su habilidad para planificar y pagar la financiación.  (Suele ser un requisito en las solicitudes de préstamo).</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s-ES" altLang="en-US" dirty="0">
                <a:latin typeface="12 pt. Helvetica* 85 Heavy   08"/>
                <a:ea typeface="Helvetica Neue"/>
                <a:cs typeface="12 pt. Helvetica* 85 Heavy   08"/>
                <a:sym typeface="12 pt. Helvetica* 85 Heavy   08"/>
              </a:rPr>
              <a:t>Agenda</a:t>
            </a:r>
          </a:p>
        </p:txBody>
      </p:sp>
      <p:sp>
        <p:nvSpPr>
          <p:cNvPr id="4099" name="Content Placeholder 2"/>
          <p:cNvSpPr>
            <a:spLocks noGrp="1"/>
          </p:cNvSpPr>
          <p:nvPr>
            <p:ph type="body" idx="1"/>
          </p:nvPr>
        </p:nvSpPr>
        <p:spPr/>
        <p:txBody>
          <a:bodyPr anchor="ctr">
            <a:spAutoFit/>
          </a:bodyPr>
          <a:lstStyle/>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La bienvenida, cuestionario previo a la capacitación, agenda y objetivos de aprendizaje</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Beneficios de la administración financiera</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Elaboración de presupuestos</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Contabilidad</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Estados financieros</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Financiamiento del negocio</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Puntos clave para recordar</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Resumen, cuestionario de evaluación y formulario de evaluación</a:t>
            </a:r>
          </a:p>
        </p:txBody>
      </p:sp>
      <p:pic>
        <p:nvPicPr>
          <p:cNvPr id="4100" name="Picture 2" descr="Ilustración de un reloj analógico"/>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87285" y="2389211"/>
            <a:ext cx="2404290" cy="2303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hape 108"/>
          <p:cNvSpPr>
            <a:spLocks noGrp="1"/>
          </p:cNvSpPr>
          <p:nvPr>
            <p:ph type="title"/>
          </p:nvPr>
        </p:nvSpPr>
        <p:spPr/>
        <p:txBody>
          <a:bodyPr/>
          <a:lstStyle/>
          <a:p>
            <a:r>
              <a:rPr lang="es-ES" altLang="en-US">
                <a:sym typeface="12 pt. Helvetica* 85 Heavy   08"/>
              </a:rPr>
              <a:t>Ejemplo de proyección del flujo de fondos</a:t>
            </a:r>
          </a:p>
        </p:txBody>
      </p:sp>
      <p:sp>
        <p:nvSpPr>
          <p:cNvPr id="109" name="Shape 109"/>
          <p:cNvSpPr>
            <a:spLocks noGrp="1"/>
          </p:cNvSpPr>
          <p:nvPr>
            <p:ph type="body" idx="1"/>
          </p:nvPr>
        </p:nvSpPr>
        <p:spPr/>
        <p:txBody>
          <a:bodyPr/>
          <a:lstStyle/>
          <a:p>
            <a:pPr marL="0" indent="0">
              <a:buNone/>
            </a:pPr>
            <a:r>
              <a:rPr lang="es-ES" altLang="en-US" dirty="0">
                <a:sym typeface="12 pt. Helvetica* 85 Heavy   08"/>
              </a:rPr>
              <a:t>Veamos un ejemplo de una proyección del flujo de fondos.</a:t>
            </a:r>
          </a:p>
        </p:txBody>
      </p:sp>
      <p:sp>
        <p:nvSpPr>
          <p:cNvPr id="22709" name="Shape 111"/>
          <p:cNvSpPr>
            <a:spLocks noChangeArrowheads="1"/>
          </p:cNvSpPr>
          <p:nvPr/>
        </p:nvSpPr>
        <p:spPr bwMode="auto">
          <a:xfrm>
            <a:off x="1005934" y="1953941"/>
            <a:ext cx="27922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lgn="r">
              <a:spcBef>
                <a:spcPts val="600"/>
              </a:spcBef>
              <a:buSzPct val="100000"/>
            </a:pPr>
            <a:r>
              <a:rPr lang="es-ES" altLang="en-US" b="1" dirty="0">
                <a:solidFill>
                  <a:srgbClr val="132F5A"/>
                </a:solidFill>
                <a:latin typeface="12 pt. Helvetica* 85 Heavy   08"/>
                <a:ea typeface="12 pt. Helvetica* 85 Heavy   08"/>
                <a:cs typeface="12 pt. Helvetica* 85 Heavy   08"/>
                <a:sym typeface="12 pt. Helvetica* 85 Heavy   08"/>
              </a:rPr>
              <a:t>Fuentes de Efectivo</a:t>
            </a:r>
          </a:p>
        </p:txBody>
      </p:sp>
      <p:sp>
        <p:nvSpPr>
          <p:cNvPr id="22710" name="Shape 112"/>
          <p:cNvSpPr>
            <a:spLocks noChangeArrowheads="1"/>
          </p:cNvSpPr>
          <p:nvPr/>
        </p:nvSpPr>
        <p:spPr bwMode="auto">
          <a:xfrm>
            <a:off x="1005934" y="3020741"/>
            <a:ext cx="279225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lgn="r">
              <a:spcBef>
                <a:spcPts val="600"/>
              </a:spcBef>
              <a:buSzPct val="100000"/>
            </a:pPr>
            <a:r>
              <a:rPr lang="es-ES" altLang="en-US" b="1">
                <a:solidFill>
                  <a:srgbClr val="132F5A"/>
                </a:solidFill>
                <a:latin typeface="12 pt. Helvetica* 85 Heavy   08"/>
                <a:ea typeface="12 pt. Helvetica* 85 Heavy   08"/>
                <a:cs typeface="12 pt. Helvetica* 85 Heavy   08"/>
                <a:sym typeface="12 pt. Helvetica* 85 Heavy   08"/>
              </a:rPr>
              <a:t>Usos operativos del efectivo</a:t>
            </a:r>
          </a:p>
        </p:txBody>
      </p:sp>
      <p:sp>
        <p:nvSpPr>
          <p:cNvPr id="22711" name="Shape 113"/>
          <p:cNvSpPr>
            <a:spLocks noChangeArrowheads="1"/>
          </p:cNvSpPr>
          <p:nvPr/>
        </p:nvSpPr>
        <p:spPr bwMode="auto">
          <a:xfrm>
            <a:off x="719549" y="5111478"/>
            <a:ext cx="30786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lgn="r">
              <a:spcBef>
                <a:spcPts val="600"/>
              </a:spcBef>
              <a:buSzPct val="100000"/>
            </a:pPr>
            <a:r>
              <a:rPr lang="es-ES" altLang="en-US" b="1">
                <a:solidFill>
                  <a:srgbClr val="132F5A"/>
                </a:solidFill>
                <a:latin typeface="12 pt. Helvetica* 85 Heavy   08"/>
                <a:ea typeface="12 pt. Helvetica* 85 Heavy   08"/>
                <a:cs typeface="12 pt. Helvetica* 85 Heavy   08"/>
                <a:sym typeface="12 pt. Helvetica* 85 Heavy   08"/>
              </a:rPr>
              <a:t>Usos no operativos del efectivo</a:t>
            </a:r>
          </a:p>
        </p:txBody>
      </p:sp>
      <p:graphicFrame>
        <p:nvGraphicFramePr>
          <p:cNvPr id="110" name="Table 110" descr="Documento de flujo de efectivo que muestra las fuentes, los usos operativos y los usos no operativos del efectivo"/>
          <p:cNvGraphicFramePr>
            <a:graphicFrameLocks noGrp="1"/>
          </p:cNvGraphicFramePr>
          <p:nvPr>
            <p:extLst>
              <p:ext uri="{D42A27DB-BD31-4B8C-83A1-F6EECF244321}">
                <p14:modId xmlns:p14="http://schemas.microsoft.com/office/powerpoint/2010/main" val="1341115751"/>
              </p:ext>
            </p:extLst>
          </p:nvPr>
        </p:nvGraphicFramePr>
        <p:xfrm>
          <a:off x="5768980" y="1590792"/>
          <a:ext cx="2944813" cy="4514856"/>
        </p:xfrm>
        <a:graphic>
          <a:graphicData uri="http://schemas.openxmlformats.org/drawingml/2006/table">
            <a:tbl>
              <a:tblPr firstRow="1"/>
              <a:tblGrid>
                <a:gridCol w="1776413">
                  <a:extLst>
                    <a:ext uri="{9D8B030D-6E8A-4147-A177-3AD203B41FA5}">
                      <a16:colId xmlns:a16="http://schemas.microsoft.com/office/drawing/2014/main" val="20000"/>
                    </a:ext>
                  </a:extLst>
                </a:gridCol>
                <a:gridCol w="434975">
                  <a:extLst>
                    <a:ext uri="{9D8B030D-6E8A-4147-A177-3AD203B41FA5}">
                      <a16:colId xmlns:a16="http://schemas.microsoft.com/office/drawing/2014/main" val="20001"/>
                    </a:ext>
                  </a:extLst>
                </a:gridCol>
                <a:gridCol w="344487">
                  <a:extLst>
                    <a:ext uri="{9D8B030D-6E8A-4147-A177-3AD203B41FA5}">
                      <a16:colId xmlns:a16="http://schemas.microsoft.com/office/drawing/2014/main" val="20002"/>
                    </a:ext>
                  </a:extLst>
                </a:gridCol>
                <a:gridCol w="388938">
                  <a:extLst>
                    <a:ext uri="{9D8B030D-6E8A-4147-A177-3AD203B41FA5}">
                      <a16:colId xmlns:a16="http://schemas.microsoft.com/office/drawing/2014/main" val="20003"/>
                    </a:ext>
                  </a:extLst>
                </a:gridCol>
              </a:tblGrid>
              <a:tr h="19462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Fuentes de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Saldos iniciales*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Mes 1</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Mes 2</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Efectivo inicial</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Ventas en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Dinero recibido de las cuentas por cobrar</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Ingresos por intereses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Préstamo recibido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Contribución al capital</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Total de efectivo disponible</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7"/>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Usos operativos del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Mano de obra contratada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Salarios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Cargas sociales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Alquiler</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Teléfono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Materiales de oficina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Servicios públicos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Viajes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Seguro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Licencias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Mercadotecnia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Honorarios profesionales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Otros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2"/>
                  </a:ext>
                </a:extLst>
              </a:tr>
              <a:tr h="40643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Total de usos operativos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24"/>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5"/>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Efectivo neto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26"/>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Usos no operativos del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7"/>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Servicio de la deuda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8"/>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Compras de equipos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9"/>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Impuestos al trabajo independiente</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30"/>
                  </a:ext>
                </a:extLst>
              </a:tr>
              <a:tr h="194624">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Remuneración para el dueño     o     compensación ejecutiva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Compras de inventario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2"/>
                  </a:ext>
                </a:extLst>
              </a:tr>
              <a:tr h="194624">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balance de efectivo al final del periodo o mes (ver Opening Cash)</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33"/>
                  </a:ext>
                </a:extLst>
              </a:tr>
            </a:tbl>
          </a:graphicData>
        </a:graphic>
      </p:graphicFrame>
      <p:grpSp>
        <p:nvGrpSpPr>
          <p:cNvPr id="11" name="Group 10" descr="Las flechas apuntan hacia el balance general">
            <a:extLst>
              <a:ext uri="{FF2B5EF4-FFF2-40B4-BE49-F238E27FC236}">
                <a16:creationId xmlns:a16="http://schemas.microsoft.com/office/drawing/2014/main" id="{C0C348CD-CB73-0F9C-EEA8-A3ABFF93E020}"/>
              </a:ext>
              <a:ext uri="{C183D7F6-B498-43B3-948B-1728B52AA6E4}">
                <adec:decorative xmlns:adec="http://schemas.microsoft.com/office/drawing/2017/decorative" xmlns="" val="1"/>
              </a:ext>
            </a:extLst>
          </p:cNvPr>
          <p:cNvGrpSpPr/>
          <p:nvPr/>
        </p:nvGrpSpPr>
        <p:grpSpPr>
          <a:xfrm>
            <a:off x="3854455" y="2000367"/>
            <a:ext cx="1839914" cy="3427412"/>
            <a:chOff x="3397250" y="1862138"/>
            <a:chExt cx="1839914" cy="3427412"/>
          </a:xfrm>
        </p:grpSpPr>
        <p:sp>
          <p:nvSpPr>
            <p:cNvPr id="12" name="Shape 114"/>
            <p:cNvSpPr/>
            <p:nvPr/>
          </p:nvSpPr>
          <p:spPr>
            <a:xfrm>
              <a:off x="3397250" y="1862138"/>
              <a:ext cx="1839914" cy="269876"/>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
          <p:nvSpPr>
            <p:cNvPr id="13" name="Shape 115"/>
            <p:cNvSpPr/>
            <p:nvPr/>
          </p:nvSpPr>
          <p:spPr>
            <a:xfrm>
              <a:off x="3397250" y="2928938"/>
              <a:ext cx="1839914" cy="269876"/>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
          <p:nvSpPr>
            <p:cNvPr id="14" name="Shape 116"/>
            <p:cNvSpPr/>
            <p:nvPr/>
          </p:nvSpPr>
          <p:spPr>
            <a:xfrm>
              <a:off x="3397250" y="5019675"/>
              <a:ext cx="1839914" cy="269875"/>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title"/>
          </p:nvPr>
        </p:nvSpPr>
        <p:spPr/>
        <p:txBody>
          <a:bodyPr/>
          <a:lstStyle/>
          <a:p>
            <a:r>
              <a:rPr lang="es-ES" altLang="en-US" dirty="0">
                <a:sym typeface="12 pt. Helvetica* 85 Heavy   08"/>
              </a:rPr>
              <a:t>Temas para debate N.°3: Proyección del flujo de fondos (1)</a:t>
            </a:r>
          </a:p>
        </p:txBody>
      </p:sp>
      <p:sp>
        <p:nvSpPr>
          <p:cNvPr id="121" name="Shape 121"/>
          <p:cNvSpPr>
            <a:spLocks noGrp="1"/>
          </p:cNvSpPr>
          <p:nvPr>
            <p:ph type="body" idx="1"/>
          </p:nvPr>
        </p:nvSpPr>
        <p:spPr>
          <a:xfrm>
            <a:off x="627184" y="1547446"/>
            <a:ext cx="8610600" cy="4248712"/>
          </a:xfrm>
        </p:spPr>
        <p:txBody>
          <a:bodyPr/>
          <a:lstStyle/>
          <a:p>
            <a:pPr marL="0" indent="0">
              <a:buNone/>
            </a:pPr>
            <a:r>
              <a:rPr lang="es-ES" altLang="en-US" sz="2400" dirty="0">
                <a:sym typeface="Calibri" panose="020F0502020204030204" pitchFamily="34" charset="0"/>
              </a:rPr>
              <a:t>Revisen la hoja de cálculos de la proyección del flujo de fondos.</a:t>
            </a:r>
          </a:p>
          <a:p>
            <a:pPr marL="0" indent="0">
              <a:buNone/>
            </a:pPr>
            <a:r>
              <a:rPr lang="es-ES" altLang="en-US" sz="2400" dirty="0">
                <a:sym typeface="Calibri" panose="020F0502020204030204" pitchFamily="34" charset="0"/>
              </a:rPr>
              <a:t>A fin de aumentar el flujo de fondos, el dueño podría hacer lo siguiente:</a:t>
            </a:r>
          </a:p>
          <a:p>
            <a:pPr marL="1330778" lvl="2" indent="-514350">
              <a:buFont typeface="+mj-lt"/>
              <a:buAutoNum type="arabicPeriod"/>
            </a:pPr>
            <a:r>
              <a:rPr lang="es-ES" altLang="en-US" sz="2400" dirty="0">
                <a:sym typeface="Calibri" panose="020F0502020204030204" pitchFamily="34" charset="0"/>
              </a:rPr>
              <a:t>Aumentar la cantidad de artículos vendidos</a:t>
            </a:r>
          </a:p>
          <a:p>
            <a:pPr marL="1330778" lvl="2" indent="-514350">
              <a:buFont typeface="+mj-lt"/>
              <a:buAutoNum type="arabicPeriod"/>
            </a:pPr>
            <a:r>
              <a:rPr lang="es-ES" altLang="en-US" sz="2400" dirty="0">
                <a:sym typeface="Calibri" panose="020F0502020204030204" pitchFamily="34" charset="0"/>
              </a:rPr>
              <a:t>Aumento del precio</a:t>
            </a:r>
          </a:p>
          <a:p>
            <a:pPr marL="1330778" lvl="2" indent="-514350">
              <a:buFont typeface="+mj-lt"/>
              <a:buAutoNum type="arabicPeriod"/>
            </a:pPr>
            <a:r>
              <a:rPr lang="es-ES" altLang="en-US" sz="2400" dirty="0">
                <a:sym typeface="Calibri" panose="020F0502020204030204" pitchFamily="34" charset="0"/>
              </a:rPr>
              <a:t>Reducir los gastos</a:t>
            </a:r>
          </a:p>
          <a:p>
            <a:pPr marL="1330778" lvl="2" indent="-514350">
              <a:buFont typeface="+mj-lt"/>
              <a:buAutoNum type="arabicPeriod"/>
            </a:pPr>
            <a:r>
              <a:rPr lang="es-ES" altLang="en-US" sz="2400" dirty="0">
                <a:sym typeface="Calibri" panose="020F0502020204030204" pitchFamily="34" charset="0"/>
              </a:rPr>
              <a:t>Modificar el momento en que se efectúan los gastos</a:t>
            </a:r>
          </a:p>
          <a:p>
            <a:pPr marL="1330778" lvl="2" indent="-514350">
              <a:buFont typeface="+mj-lt"/>
              <a:buAutoNum type="arabicPeriod"/>
            </a:pPr>
            <a:r>
              <a:rPr lang="es-ES" altLang="en-US" sz="2400" dirty="0">
                <a:sym typeface="Calibri" panose="020F0502020204030204" pitchFamily="34" charset="0"/>
              </a:rPr>
              <a:t>Ahorrar dinero para tener la cantidad de efectivo inicial suficiente para superar el período de inicio de las operaciones</a:t>
            </a:r>
          </a:p>
        </p:txBody>
      </p:sp>
      <p:pic>
        <p:nvPicPr>
          <p:cNvPr id="23556" name="image7.png" descr="Lápi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0" y="3134586"/>
            <a:ext cx="1472045" cy="246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3558" name="Shape 124"/>
          <p:cNvSpPr>
            <a:spLocks noChangeArrowheads="1"/>
          </p:cNvSpPr>
          <p:nvPr/>
        </p:nvSpPr>
        <p:spPr bwMode="auto">
          <a:xfrm>
            <a:off x="6620485" y="5763724"/>
            <a:ext cx="20451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sz="2400" dirty="0">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20"/>
          <p:cNvSpPr>
            <a:spLocks noGrp="1"/>
          </p:cNvSpPr>
          <p:nvPr>
            <p:ph type="title"/>
          </p:nvPr>
        </p:nvSpPr>
        <p:spPr/>
        <p:txBody>
          <a:bodyPr/>
          <a:lstStyle/>
          <a:p>
            <a:r>
              <a:rPr lang="es-ES" altLang="en-US" dirty="0">
                <a:sym typeface="12 pt. Helvetica* 85 Heavy   08"/>
              </a:rPr>
              <a:t>Temas para debate N.°3: Proyección del flujo de fondos (2)</a:t>
            </a:r>
          </a:p>
        </p:txBody>
      </p:sp>
      <p:sp>
        <p:nvSpPr>
          <p:cNvPr id="24578" name="Shape 129"/>
          <p:cNvSpPr>
            <a:spLocks noGrp="1"/>
          </p:cNvSpPr>
          <p:nvPr>
            <p:ph type="body" idx="1"/>
          </p:nvPr>
        </p:nvSpPr>
        <p:spPr>
          <a:xfrm>
            <a:off x="533400" y="1690577"/>
            <a:ext cx="8153400" cy="4311638"/>
          </a:xfrm>
        </p:spPr>
        <p:txBody>
          <a:bodyPr/>
          <a:lstStyle/>
          <a:p>
            <a:pPr marL="0" indent="0">
              <a:buNone/>
            </a:pPr>
            <a:r>
              <a:rPr lang="es-ES" altLang="en-US" sz="2400" dirty="0">
                <a:sym typeface="Calibri" pitchFamily="34" charset="0"/>
              </a:rPr>
              <a:t>Continuación...</a:t>
            </a:r>
          </a:p>
          <a:p>
            <a:pPr marL="1787978" lvl="3" indent="-514350">
              <a:buFont typeface="+mj-lt"/>
              <a:buAutoNum type="arabicPeriod" startAt="6"/>
            </a:pPr>
            <a:r>
              <a:rPr lang="es-ES" altLang="en-US" sz="2400" dirty="0">
                <a:sym typeface="Calibri" pitchFamily="34" charset="0"/>
              </a:rPr>
              <a:t>Obtener otras fuentes de efectivo además de las ventas, (como una línea de crédito)</a:t>
            </a:r>
          </a:p>
          <a:p>
            <a:pPr marL="1787978" lvl="3" indent="-514350">
              <a:buFont typeface="+mj-lt"/>
              <a:buAutoNum type="arabicPeriod" startAt="6"/>
            </a:pPr>
            <a:r>
              <a:rPr lang="es-ES" altLang="en-US" sz="2400" dirty="0">
                <a:sym typeface="Calibri" pitchFamily="34" charset="0"/>
              </a:rPr>
              <a:t>Reducir la ganancia del dueño o extraerla en otro momento</a:t>
            </a:r>
          </a:p>
          <a:p>
            <a:pPr marL="1787978" lvl="3" indent="-514350">
              <a:buFont typeface="+mj-lt"/>
              <a:buAutoNum type="arabicPeriod" startAt="6"/>
            </a:pPr>
            <a:r>
              <a:rPr lang="es-ES" altLang="en-US" sz="2400" dirty="0">
                <a:sym typeface="Calibri" pitchFamily="34" charset="0"/>
              </a:rPr>
              <a:t>Comprar inventario a un proveedor que ofrezca precios más bajos</a:t>
            </a:r>
          </a:p>
          <a:p>
            <a:pPr marL="1787978" lvl="3" indent="-514350">
              <a:buFont typeface="+mj-lt"/>
              <a:buAutoNum type="arabicPeriod" startAt="6"/>
            </a:pPr>
            <a:r>
              <a:rPr lang="es-ES" altLang="en-US" sz="2400" dirty="0">
                <a:sym typeface="Calibri" pitchFamily="34" charset="0"/>
              </a:rPr>
              <a:t>Obtener crédito de un proveedor</a:t>
            </a:r>
          </a:p>
          <a:p>
            <a:pPr marL="1787978" lvl="3" indent="-514350">
              <a:buFont typeface="+mj-lt"/>
              <a:buAutoNum type="arabicPeriod" startAt="6"/>
            </a:pPr>
            <a:r>
              <a:rPr lang="es-ES" altLang="en-US" sz="2400" dirty="0">
                <a:sym typeface="Calibri" pitchFamily="34" charset="0"/>
              </a:rPr>
              <a:t>Implementar políticas para recibir los pagos de los clientes con mayor anticipación</a:t>
            </a:r>
          </a:p>
          <a:p>
            <a:pPr marL="0" indent="0">
              <a:buNone/>
            </a:pPr>
            <a:endParaRPr lang="es-ES" altLang="en-US" sz="2800" dirty="0">
              <a:sym typeface="Calibri" pitchFamily="34" charset="0"/>
            </a:endParaRPr>
          </a:p>
        </p:txBody>
      </p:sp>
      <p:pic>
        <p:nvPicPr>
          <p:cNvPr id="2" name="image7.png" descr="Lápiz">
            <a:extLst>
              <a:ext uri="{FF2B5EF4-FFF2-40B4-BE49-F238E27FC236}">
                <a16:creationId xmlns:a16="http://schemas.microsoft.com/office/drawing/2014/main" id="{F1DAC59C-BB35-03E1-6332-850DE3D2ED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0" y="3134586"/>
            <a:ext cx="1472045" cy="246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hape 135"/>
          <p:cNvSpPr>
            <a:spLocks noGrp="1"/>
          </p:cNvSpPr>
          <p:nvPr>
            <p:ph type="title"/>
          </p:nvPr>
        </p:nvSpPr>
        <p:spPr/>
        <p:txBody>
          <a:bodyPr/>
          <a:lstStyle/>
          <a:p>
            <a:r>
              <a:rPr lang="es-ES" altLang="en-US">
                <a:sym typeface="12 pt. Helvetica* 85 Heavy   08"/>
              </a:rPr>
              <a:t>Estados financieros: Estado de resultados (P&amp;L, por sus siglas en inglés)</a:t>
            </a:r>
          </a:p>
        </p:txBody>
      </p:sp>
      <p:sp>
        <p:nvSpPr>
          <p:cNvPr id="25604" name="Shape 137"/>
          <p:cNvSpPr>
            <a:spLocks noGrp="1"/>
          </p:cNvSpPr>
          <p:nvPr>
            <p:ph type="body" idx="1"/>
          </p:nvPr>
        </p:nvSpPr>
        <p:spPr>
          <a:xfrm>
            <a:off x="457200" y="1582615"/>
            <a:ext cx="5702423" cy="3675186"/>
          </a:xfrm>
        </p:spPr>
        <p:txBody>
          <a:bodyPr/>
          <a:lstStyle/>
          <a:p>
            <a:pPr marL="0" indent="0">
              <a:buNone/>
            </a:pPr>
            <a:r>
              <a:rPr lang="es-ES" altLang="en-US" dirty="0">
                <a:sym typeface="12 pt. Helvetica* 85 Heavy   08"/>
              </a:rPr>
              <a:t>Estado de resultados:</a:t>
            </a:r>
          </a:p>
          <a:p>
            <a:pPr lvl="1"/>
            <a:r>
              <a:rPr lang="es-ES" altLang="en-US" dirty="0">
                <a:sym typeface="12 pt Helvetica* 55 Roman   054"/>
              </a:rPr>
              <a:t>Mide los ingresos y los gastos durante un período de tiempo</a:t>
            </a:r>
          </a:p>
          <a:p>
            <a:pPr lvl="1"/>
            <a:r>
              <a:rPr lang="es-ES" altLang="en-US" dirty="0">
                <a:sym typeface="12 pt Helvetica* 55 Roman   054"/>
              </a:rPr>
              <a:t>Permite registrar la liquidez (determinar si el negocio genera ganancias por lo que vende)</a:t>
            </a:r>
          </a:p>
        </p:txBody>
      </p:sp>
      <p:sp>
        <p:nvSpPr>
          <p:cNvPr id="25603" name="Shape 136"/>
          <p:cNvSpPr>
            <a:spLocks noChangeArrowheads="1"/>
          </p:cNvSpPr>
          <p:nvPr/>
        </p:nvSpPr>
        <p:spPr bwMode="auto">
          <a:xfrm>
            <a:off x="7051433" y="5715000"/>
            <a:ext cx="20451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sz="2400" dirty="0">
                <a:solidFill>
                  <a:srgbClr val="002060"/>
                </a:solidFill>
                <a:latin typeface="12 pt Helvetica* 55 Roman   054"/>
                <a:ea typeface="12 pt Helvetica* 55 Roman   054"/>
                <a:cs typeface="12 pt Helvetica* 55 Roman   054"/>
                <a:sym typeface="12 pt Helvetica* 55 Roman   054"/>
              </a:rPr>
              <a:t>Continuación ...</a:t>
            </a:r>
          </a:p>
        </p:txBody>
      </p:sp>
      <p:pic>
        <p:nvPicPr>
          <p:cNvPr id="138" name="image11.jpeg" descr="Vista parcial de un documento de pérdidas y ganancias"/>
          <p:cNvPicPr/>
          <p:nvPr/>
        </p:nvPicPr>
        <p:blipFill>
          <a:blip r:embed="rId3"/>
          <a:stretch>
            <a:fillRect/>
          </a:stretch>
        </p:blipFill>
        <p:spPr>
          <a:xfrm>
            <a:off x="6112731" y="3056794"/>
            <a:ext cx="2925762" cy="201295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hape 142"/>
          <p:cNvSpPr>
            <a:spLocks noGrp="1"/>
          </p:cNvSpPr>
          <p:nvPr>
            <p:ph type="title"/>
          </p:nvPr>
        </p:nvSpPr>
        <p:spPr/>
        <p:txBody>
          <a:bodyPr/>
          <a:lstStyle/>
          <a:p>
            <a:r>
              <a:rPr lang="es-ES" altLang="en-US">
                <a:sym typeface="12 pt. Helvetica* 85 Heavy   08"/>
              </a:rPr>
              <a:t>Estado de resultados</a:t>
            </a:r>
          </a:p>
        </p:txBody>
      </p:sp>
      <p:sp>
        <p:nvSpPr>
          <p:cNvPr id="144" name="Shape 144"/>
          <p:cNvSpPr>
            <a:spLocks noGrp="1"/>
          </p:cNvSpPr>
          <p:nvPr>
            <p:ph type="body" idx="1"/>
          </p:nvPr>
        </p:nvSpPr>
        <p:spPr>
          <a:xfrm>
            <a:off x="457200" y="1066800"/>
            <a:ext cx="8229600" cy="4736123"/>
          </a:xfrm>
        </p:spPr>
        <p:txBody>
          <a:bodyPr/>
          <a:lstStyle/>
          <a:p>
            <a:pPr marL="36740" indent="0">
              <a:buNone/>
            </a:pPr>
            <a:r>
              <a:rPr lang="es-ES" altLang="en-US" dirty="0">
                <a:sym typeface="12 pt. Helvetica* 85 Heavy   08"/>
              </a:rPr>
              <a:t>Un estado de resultados (declaración de ingresos</a:t>
            </a:r>
            <a:r>
              <a:rPr lang="en-US" altLang="en-US" dirty="0">
                <a:sym typeface="12 pt. Helvetica* 85 Heavy   08"/>
              </a:rPr>
              <a:t>):</a:t>
            </a:r>
            <a:endParaRPr lang="es-ES" altLang="en-US" dirty="0">
              <a:sym typeface="12 pt Helvetica* 55 Roman   054"/>
            </a:endParaRPr>
          </a:p>
          <a:p>
            <a:pPr lvl="1"/>
            <a:r>
              <a:rPr lang="es-ES" altLang="en-US" dirty="0">
                <a:sym typeface="12 pt Helvetica* 55 Roman   054"/>
              </a:rPr>
              <a:t>Muestra la eficacia con la que se administraron los procesos de compra y venta</a:t>
            </a:r>
          </a:p>
          <a:p>
            <a:pPr lvl="1"/>
            <a:r>
              <a:rPr lang="es-ES" altLang="en-US" dirty="0">
                <a:sym typeface="12 pt Helvetica* 55 Roman   054"/>
              </a:rPr>
              <a:t>Mide la capacidad del negocio de crecer, devolver el servicio de la deuda y generar las ganancias suficientes para mantener al dueño </a:t>
            </a:r>
          </a:p>
          <a:p>
            <a:pPr lvl="1"/>
            <a:endParaRPr lang="es-ES" altLang="en-US" dirty="0">
              <a:sym typeface="12 pt Helvetica* 55 Roman   054"/>
            </a:endParaRPr>
          </a:p>
          <a:p>
            <a:pPr marL="0" indent="0">
              <a:buNone/>
            </a:pPr>
            <a:r>
              <a:rPr lang="es-ES" altLang="en-US" dirty="0">
                <a:sym typeface="12 pt. Helvetica* 85 Heavy   08"/>
              </a:rPr>
              <a:t>El estado de resultados es el informe más importante que genera el programa de contabilidad.</a:t>
            </a:r>
          </a:p>
        </p:txBody>
      </p:sp>
    </p:spTree>
  </p:cSld>
  <p:clrMapOvr>
    <a:masterClrMapping/>
  </p:clrMapOvr>
  <p:transition spd="med"/>
  <p:extLst>
    <p:ext uri="{6950BFC3-D8DA-4A85-94F7-54DA5524770B}">
      <p188:commentRel xmlns:p188="http://schemas.microsoft.com/office/powerpoint/2018/8/main" xmlns=""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hape 148"/>
          <p:cNvSpPr>
            <a:spLocks noGrp="1"/>
          </p:cNvSpPr>
          <p:nvPr>
            <p:ph type="title"/>
          </p:nvPr>
        </p:nvSpPr>
        <p:spPr/>
        <p:txBody>
          <a:bodyPr/>
          <a:lstStyle/>
          <a:p>
            <a:r>
              <a:rPr lang="es-ES" altLang="en-US">
                <a:sym typeface="12 pt. Helvetica* 85 Heavy   08"/>
              </a:rPr>
              <a:t>Estado de resultados</a:t>
            </a:r>
          </a:p>
        </p:txBody>
      </p:sp>
      <p:sp>
        <p:nvSpPr>
          <p:cNvPr id="27651" name="Shape 149"/>
          <p:cNvSpPr>
            <a:spLocks noGrp="1"/>
          </p:cNvSpPr>
          <p:nvPr>
            <p:ph type="body" idx="1"/>
          </p:nvPr>
        </p:nvSpPr>
        <p:spPr>
          <a:xfrm>
            <a:off x="2092738" y="2012655"/>
            <a:ext cx="6006230" cy="3319397"/>
          </a:xfrm>
        </p:spPr>
        <p:txBody>
          <a:bodyPr/>
          <a:lstStyle/>
          <a:p>
            <a:pPr marL="853168" lvl="2" indent="0">
              <a:buNone/>
            </a:pPr>
            <a:r>
              <a:rPr lang="es-ES" altLang="en-US" dirty="0">
                <a:sym typeface="12 pt Helvetica* 55 Roman   054"/>
              </a:rPr>
              <a:t>+ Ventas</a:t>
            </a:r>
          </a:p>
          <a:p>
            <a:pPr marL="853168" lvl="2" indent="0">
              <a:buNone/>
            </a:pPr>
            <a:r>
              <a:rPr lang="es-ES" altLang="en-US" dirty="0">
                <a:sym typeface="12 pt Helvetica* 55 Roman   054"/>
              </a:rPr>
              <a:t>-  Costo de los bienes vendidos</a:t>
            </a:r>
          </a:p>
          <a:p>
            <a:pPr marL="853168" lvl="2" indent="0">
              <a:buNone/>
            </a:pPr>
            <a:r>
              <a:rPr lang="es-ES" altLang="en-US" dirty="0">
                <a:sym typeface="12 pt Helvetica* 55 Roman   054"/>
              </a:rPr>
              <a:t>= Ganancia bruta</a:t>
            </a:r>
          </a:p>
          <a:p>
            <a:pPr marL="853168" lvl="2" indent="0">
              <a:buNone/>
            </a:pPr>
            <a:r>
              <a:rPr lang="es-ES" altLang="en-US" dirty="0">
                <a:sym typeface="12 pt Helvetica* 55 Roman   054"/>
              </a:rPr>
              <a:t>-  Gastos indirectos</a:t>
            </a:r>
          </a:p>
          <a:p>
            <a:pPr marL="853168" lvl="2" indent="0">
              <a:buNone/>
            </a:pPr>
            <a:r>
              <a:rPr lang="es-ES" altLang="en-US" dirty="0">
                <a:sym typeface="12 pt Helvetica* 55 Roman   054"/>
              </a:rPr>
              <a:t>= Ganancia neta</a:t>
            </a:r>
          </a:p>
        </p:txBody>
      </p:sp>
      <p:sp>
        <p:nvSpPr>
          <p:cNvPr id="27652" name="Shape 150"/>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
        <p:nvSpPr>
          <p:cNvPr id="151" name="Shape 151" descr="blue line" title="blue line">
            <a:extLst>
              <a:ext uri="{C183D7F6-B498-43B3-948B-1728B52AA6E4}">
                <adec:decorative xmlns:adec="http://schemas.microsoft.com/office/drawing/2017/decorative" xmlns="" val="1"/>
              </a:ext>
            </a:extLst>
          </p:cNvPr>
          <p:cNvSpPr/>
          <p:nvPr/>
        </p:nvSpPr>
        <p:spPr>
          <a:xfrm>
            <a:off x="2546350" y="3189288"/>
            <a:ext cx="5149850" cy="0"/>
          </a:xfrm>
          <a:prstGeom prst="line">
            <a:avLst/>
          </a:prstGeom>
          <a:ln w="38100">
            <a:solidFill>
              <a:srgbClr val="4A7EBB"/>
            </a:solidFill>
          </a:ln>
        </p:spPr>
        <p:txBody>
          <a:bodyPr lIns="0" tIns="0" rIns="0" bIns="0"/>
          <a:lstStyle/>
          <a:p>
            <a:pPr defTabSz="457200" eaLnBrk="1" fontAlgn="auto" hangingPunct="1">
              <a:spcBef>
                <a:spcPts val="0"/>
              </a:spcBef>
              <a:spcAft>
                <a:spcPts val="0"/>
              </a:spcAft>
              <a:defRPr sz="1200">
                <a:latin typeface="+mn-lt"/>
                <a:ea typeface="+mn-ea"/>
                <a:cs typeface="+mn-cs"/>
                <a:sym typeface="Helvetica"/>
              </a:defRPr>
            </a:pPr>
            <a:endParaRPr lang="es-ES" sz="1200" kern="0" dirty="0">
              <a:solidFill>
                <a:sysClr val="windowText" lastClr="000000"/>
              </a:solidFill>
              <a:latin typeface="+mn-lt"/>
              <a:ea typeface="+mn-ea"/>
              <a:cs typeface="+mn-cs"/>
              <a:sym typeface="Helvetica"/>
            </a:endParaRPr>
          </a:p>
        </p:txBody>
      </p:sp>
      <p:sp>
        <p:nvSpPr>
          <p:cNvPr id="152" name="Shape 152" descr="blue line" title="blue line">
            <a:extLst>
              <a:ext uri="{C183D7F6-B498-43B3-948B-1728B52AA6E4}">
                <adec:decorative xmlns:adec="http://schemas.microsoft.com/office/drawing/2017/decorative" xmlns="" val="1"/>
              </a:ext>
            </a:extLst>
          </p:cNvPr>
          <p:cNvSpPr/>
          <p:nvPr/>
        </p:nvSpPr>
        <p:spPr>
          <a:xfrm>
            <a:off x="2546350" y="4143375"/>
            <a:ext cx="5176838" cy="0"/>
          </a:xfrm>
          <a:prstGeom prst="line">
            <a:avLst/>
          </a:prstGeom>
          <a:ln w="38100">
            <a:solidFill>
              <a:srgbClr val="4A7EBB"/>
            </a:solidFill>
          </a:ln>
        </p:spPr>
        <p:txBody>
          <a:bodyPr lIns="0" tIns="0" rIns="0" bIns="0"/>
          <a:lstStyle/>
          <a:p>
            <a:pPr defTabSz="457200" eaLnBrk="1" fontAlgn="auto" hangingPunct="1">
              <a:spcBef>
                <a:spcPts val="0"/>
              </a:spcBef>
              <a:spcAft>
                <a:spcPts val="0"/>
              </a:spcAft>
              <a:defRPr sz="1200">
                <a:latin typeface="+mn-lt"/>
                <a:ea typeface="+mn-ea"/>
                <a:cs typeface="+mn-cs"/>
                <a:sym typeface="Helvetica"/>
              </a:defRPr>
            </a:pPr>
            <a:endParaRPr lang="es-ES" sz="1200" kern="0" dirty="0">
              <a:solidFill>
                <a:sysClr val="windowText" lastClr="000000"/>
              </a:solidFill>
              <a:latin typeface="+mn-lt"/>
              <a:ea typeface="+mn-ea"/>
              <a:cs typeface="+mn-cs"/>
              <a:sym typeface="Helvetica"/>
            </a:endParaRPr>
          </a:p>
        </p:txBody>
      </p:sp>
      <p:sp>
        <p:nvSpPr>
          <p:cNvPr id="27655" name="Rectangle 1"/>
          <p:cNvSpPr>
            <a:spLocks noChangeArrowheads="1"/>
          </p:cNvSpPr>
          <p:nvPr/>
        </p:nvSpPr>
        <p:spPr bwMode="auto">
          <a:xfrm>
            <a:off x="533400" y="1106488"/>
            <a:ext cx="8077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dirty="0">
                <a:solidFill>
                  <a:srgbClr val="132F5A"/>
                </a:solidFill>
                <a:latin typeface="12 pt Helvetica* 55 Roman   054"/>
              </a:rPr>
              <a:t>¿Cuál es la fórmula básica del estado de resultados?</a:t>
            </a:r>
          </a:p>
        </p:txBody>
      </p:sp>
    </p:spTree>
  </p:cSld>
  <p:clrMapOvr>
    <a:masterClrMapping/>
  </p:clrMapOvr>
  <p:transition spd="med"/>
  <p:extLst mod="1">
    <p:ext uri="{6950BFC3-D8DA-4A85-94F7-54DA5524770B}">
      <p188:commentRel xmlns:p188="http://schemas.microsoft.com/office/powerpoint/2018/8/main" xmlns="" r:id="rId3"/>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hape 156"/>
          <p:cNvSpPr>
            <a:spLocks noGrp="1"/>
          </p:cNvSpPr>
          <p:nvPr>
            <p:ph type="title"/>
          </p:nvPr>
        </p:nvSpPr>
        <p:spPr/>
        <p:txBody>
          <a:bodyPr/>
          <a:lstStyle/>
          <a:p>
            <a:r>
              <a:rPr lang="es-ES" altLang="en-US">
                <a:sym typeface="12 pt. Helvetica* 85 Heavy   08"/>
              </a:rPr>
              <a:t>Estado de resultados</a:t>
            </a:r>
          </a:p>
        </p:txBody>
      </p:sp>
      <p:sp>
        <p:nvSpPr>
          <p:cNvPr id="28675" name="Shape 158"/>
          <p:cNvSpPr>
            <a:spLocks noGrp="1"/>
          </p:cNvSpPr>
          <p:nvPr>
            <p:ph type="body" idx="1"/>
          </p:nvPr>
        </p:nvSpPr>
        <p:spPr>
          <a:xfrm>
            <a:off x="457200" y="1916482"/>
            <a:ext cx="8229600" cy="3341319"/>
          </a:xfrm>
        </p:spPr>
        <p:txBody>
          <a:bodyPr/>
          <a:lstStyle/>
          <a:p>
            <a:pPr marL="0" indent="0">
              <a:buNone/>
            </a:pPr>
            <a:r>
              <a:rPr lang="es-ES" altLang="en-US" dirty="0">
                <a:sym typeface="12 pt. Helvetica* 85 Heavy   08"/>
              </a:rPr>
              <a:t>Con la ganancia neta se paga:</a:t>
            </a:r>
          </a:p>
          <a:p>
            <a:pPr lvl="1"/>
            <a:r>
              <a:rPr lang="es-ES" altLang="en-US" dirty="0">
                <a:sym typeface="12 pt Helvetica* 55 Roman   054"/>
              </a:rPr>
              <a:t>La ganancia del dueño (si existe un solo dueño)</a:t>
            </a:r>
          </a:p>
          <a:p>
            <a:pPr lvl="1"/>
            <a:r>
              <a:rPr lang="es-ES" altLang="en-US" dirty="0">
                <a:sym typeface="12 pt Helvetica* 55 Roman   054"/>
              </a:rPr>
              <a:t>La expansión y los equipos necesarios para el futuro</a:t>
            </a:r>
          </a:p>
          <a:p>
            <a:pPr lvl="1"/>
            <a:r>
              <a:rPr lang="es-ES" altLang="en-US" dirty="0">
                <a:sym typeface="12 pt Helvetica* 55 Roman   054"/>
              </a:rPr>
              <a:t>El principal del préstamo</a:t>
            </a:r>
          </a:p>
          <a:p>
            <a:pPr lvl="1"/>
            <a:r>
              <a:rPr lang="es-ES" altLang="en-US" dirty="0">
                <a:sym typeface="12 pt Helvetica* 55 Roman   054"/>
              </a:rPr>
              <a:t>Impuesto a las ganancias</a:t>
            </a:r>
          </a:p>
        </p:txBody>
      </p:sp>
      <p:sp>
        <p:nvSpPr>
          <p:cNvPr id="28676" name="Rectangle 4"/>
          <p:cNvSpPr>
            <a:spLocks noChangeArrowheads="1"/>
          </p:cNvSpPr>
          <p:nvPr/>
        </p:nvSpPr>
        <p:spPr bwMode="auto">
          <a:xfrm>
            <a:off x="533400" y="1106488"/>
            <a:ext cx="8077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dirty="0">
                <a:solidFill>
                  <a:srgbClr val="132F5A"/>
                </a:solidFill>
                <a:latin typeface="12 pt Helvetica* 55 Roman   054"/>
              </a:rPr>
              <a:t>¿Cuál es la fórmula básica del estado de resultados?</a:t>
            </a:r>
          </a:p>
        </p:txBody>
      </p:sp>
    </p:spTree>
  </p:cSld>
  <p:clrMapOvr>
    <a:masterClrMapping/>
  </p:clrMapOvr>
  <p:transition spd="med"/>
  <p:extLst mod="1">
    <p:ext uri="{6950BFC3-D8DA-4A85-94F7-54DA5524770B}">
      <p188:commentRel xmlns:p188="http://schemas.microsoft.com/office/powerpoint/2018/8/main" xmlns="" r:id="rId3"/>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hape 162"/>
          <p:cNvSpPr>
            <a:spLocks noGrp="1"/>
          </p:cNvSpPr>
          <p:nvPr>
            <p:ph type="title"/>
          </p:nvPr>
        </p:nvSpPr>
        <p:spPr/>
        <p:txBody>
          <a:bodyPr/>
          <a:lstStyle/>
          <a:p>
            <a:r>
              <a:rPr lang="es-ES" altLang="en-US">
                <a:sym typeface="12 pt. Helvetica* 85 Heavy   08"/>
              </a:rPr>
              <a:t>Estado de resultados</a:t>
            </a:r>
          </a:p>
        </p:txBody>
      </p:sp>
      <p:sp>
        <p:nvSpPr>
          <p:cNvPr id="29699" name="Shape 163"/>
          <p:cNvSpPr>
            <a:spLocks noGrp="1"/>
          </p:cNvSpPr>
          <p:nvPr>
            <p:ph type="body" idx="1"/>
          </p:nvPr>
        </p:nvSpPr>
        <p:spPr>
          <a:xfrm>
            <a:off x="457200" y="1354898"/>
            <a:ext cx="8229600" cy="3517726"/>
          </a:xfrm>
        </p:spPr>
        <p:txBody>
          <a:bodyPr/>
          <a:lstStyle/>
          <a:p>
            <a:pPr marL="0" indent="0">
              <a:buNone/>
            </a:pPr>
            <a:r>
              <a:rPr lang="es-ES" altLang="en-US" dirty="0">
                <a:sym typeface="12 pt. Helvetica* 85 Heavy   08"/>
              </a:rPr>
              <a:t>¿Cómo se elabora un estado de resultados?</a:t>
            </a:r>
          </a:p>
          <a:p>
            <a:pPr marL="0" indent="0">
              <a:buNone/>
            </a:pPr>
            <a:r>
              <a:rPr lang="es-ES" altLang="en-US" dirty="0">
                <a:sym typeface="12 pt. Helvetica* 85 Heavy   08"/>
              </a:rPr>
              <a:t> </a:t>
            </a:r>
          </a:p>
          <a:p>
            <a:pPr marL="0" indent="0">
              <a:buNone/>
            </a:pPr>
            <a:endParaRPr lang="es-ES" altLang="en-US" dirty="0">
              <a:sym typeface="12 pt. Helvetica* 85 Heavy   08"/>
            </a:endParaRPr>
          </a:p>
          <a:p>
            <a:pPr marL="0" indent="0">
              <a:buNone/>
            </a:pPr>
            <a:endParaRPr lang="es-ES" altLang="en-US" dirty="0">
              <a:sym typeface="12 pt. Helvetica* 85 Heavy   08"/>
            </a:endParaRPr>
          </a:p>
          <a:p>
            <a:pPr marL="0" indent="0">
              <a:buNone/>
            </a:pPr>
            <a:endParaRPr lang="es-ES" altLang="en-US" dirty="0">
              <a:sym typeface="12 pt. Helvetica* 85 Heavy   08"/>
            </a:endParaRPr>
          </a:p>
          <a:p>
            <a:pPr marL="0" indent="0">
              <a:buNone/>
            </a:pPr>
            <a:r>
              <a:rPr lang="es-ES" altLang="en-US" dirty="0">
                <a:sym typeface="12 pt. Helvetica* 85 Heavy   08"/>
              </a:rPr>
              <a:t>Si tiene un software de contabilidad de negocios.</a:t>
            </a:r>
          </a:p>
        </p:txBody>
      </p:sp>
      <p:sp>
        <p:nvSpPr>
          <p:cNvPr id="4" name="Shape 163">
            <a:extLst>
              <a:ext uri="{FF2B5EF4-FFF2-40B4-BE49-F238E27FC236}">
                <a16:creationId xmlns:a16="http://schemas.microsoft.com/office/drawing/2014/main" id="{52F25E3C-8B35-558C-C604-8A3304C9FCB1}"/>
              </a:ext>
            </a:extLst>
          </p:cNvPr>
          <p:cNvSpPr txBox="1">
            <a:spLocks/>
          </p:cNvSpPr>
          <p:nvPr/>
        </p:nvSpPr>
        <p:spPr bwMode="auto">
          <a:xfrm>
            <a:off x="2464258" y="2489548"/>
            <a:ext cx="4150240" cy="1027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45719" tIns="45720" rIns="45719" bIns="45720" numCol="1" anchor="t" anchorCtr="0" compatLnSpc="1">
            <a:prstTxWarp prst="textNoShape">
              <a:avLst/>
            </a:prstTxWarp>
          </a:bodyPr>
          <a:lstStyle>
            <a:lvl1pPr marL="342900" indent="-342900" algn="l" rtl="0" eaLnBrk="0" fontAlgn="base" hangingPunct="0">
              <a:spcBef>
                <a:spcPts val="700"/>
              </a:spcBef>
              <a:spcAft>
                <a:spcPct val="0"/>
              </a:spcAft>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rtl="0" eaLnBrk="0" fontAlgn="base" hangingPunct="0">
              <a:spcBef>
                <a:spcPts val="700"/>
              </a:spcBef>
              <a:spcAft>
                <a:spcPct val="0"/>
              </a:spcAft>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rtl="0" eaLnBrk="0" fontAlgn="base" hangingPunct="0">
              <a:spcBef>
                <a:spcPts val="700"/>
              </a:spcBef>
              <a:spcAft>
                <a:spcPct val="0"/>
              </a:spcAft>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rtl="0" eaLnBrk="0" fontAlgn="base" hangingPunct="0">
              <a:spcBef>
                <a:spcPts val="700"/>
              </a:spcBef>
              <a:spcAft>
                <a:spcPct val="0"/>
              </a:spcAft>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rtl="0" eaLnBrk="0" fontAlgn="base" hangingPunct="0">
              <a:spcBef>
                <a:spcPts val="700"/>
              </a:spcBef>
              <a:spcAft>
                <a:spcPct val="0"/>
              </a:spcAft>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a:lstStyle>
          <a:p>
            <a:pPr marL="0" indent="0" algn="ctr">
              <a:buNone/>
            </a:pPr>
            <a:r>
              <a:rPr lang="es-ES" altLang="en-US" sz="6000" b="1" kern="0" dirty="0">
                <a:sym typeface="12 pt. Helvetica* 85 Heavy   08"/>
              </a:rPr>
              <a:t>¡Es sencillo!</a:t>
            </a:r>
          </a:p>
        </p:txBody>
      </p:sp>
    </p:spTree>
  </p:cSld>
  <p:clrMapOvr>
    <a:masterClrMapping/>
  </p:clrMapOvr>
  <p:transition spd="med"/>
  <p:extLst mod="1">
    <p:ext uri="{6950BFC3-D8DA-4A85-94F7-54DA5524770B}">
      <p188:commentRel xmlns:p188="http://schemas.microsoft.com/office/powerpoint/2018/8/main" xmlns="" r:id="rId3"/>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hape 167"/>
          <p:cNvSpPr>
            <a:spLocks noGrp="1"/>
          </p:cNvSpPr>
          <p:nvPr>
            <p:ph type="title"/>
          </p:nvPr>
        </p:nvSpPr>
        <p:spPr/>
        <p:txBody>
          <a:bodyPr/>
          <a:lstStyle/>
          <a:p>
            <a:r>
              <a:rPr lang="es-ES" altLang="en-US">
                <a:sym typeface="12 pt. Helvetica* 85 Heavy   08"/>
              </a:rPr>
              <a:t>Temas para debate N.°4: Estado de resultados</a:t>
            </a:r>
          </a:p>
        </p:txBody>
      </p:sp>
      <p:sp>
        <p:nvSpPr>
          <p:cNvPr id="30723" name="Shape 168"/>
          <p:cNvSpPr>
            <a:spLocks noGrp="1"/>
          </p:cNvSpPr>
          <p:nvPr>
            <p:ph type="body" idx="1"/>
          </p:nvPr>
        </p:nvSpPr>
        <p:spPr>
          <a:xfrm>
            <a:off x="457200" y="1565753"/>
            <a:ext cx="8229600" cy="3692048"/>
          </a:xfrm>
        </p:spPr>
        <p:txBody>
          <a:bodyPr/>
          <a:lstStyle/>
          <a:p>
            <a:pPr marL="0" indent="0">
              <a:buNone/>
            </a:pPr>
            <a:r>
              <a:rPr lang="es-ES" altLang="en-US" sz="2800" dirty="0">
                <a:sym typeface="Calibri" pitchFamily="34" charset="0"/>
              </a:rPr>
              <a:t>Revisen el estado de resultados que se ofrece como ejemplo en la guía del participante.</a:t>
            </a:r>
          </a:p>
          <a:p>
            <a:pPr marL="1787978" lvl="3" indent="-514350">
              <a:buFont typeface="+mj-lt"/>
              <a:buAutoNum type="arabicPeriod"/>
            </a:pPr>
            <a:r>
              <a:rPr lang="es-ES" altLang="en-US" sz="2800" dirty="0">
                <a:sym typeface="Calibri" pitchFamily="34" charset="0"/>
              </a:rPr>
              <a:t>¿Qué es lo que ven?</a:t>
            </a:r>
          </a:p>
          <a:p>
            <a:pPr marL="1787978" lvl="3" indent="-514350">
              <a:buFont typeface="+mj-lt"/>
              <a:buAutoNum type="arabicPeriod"/>
            </a:pPr>
            <a:r>
              <a:rPr lang="es-ES" altLang="en-US" sz="2800" dirty="0">
                <a:sym typeface="Calibri" pitchFamily="34" charset="0"/>
              </a:rPr>
              <a:t>¿Está bien administrada?</a:t>
            </a:r>
          </a:p>
          <a:p>
            <a:pPr marL="1787978" lvl="3" indent="-514350">
              <a:buFont typeface="+mj-lt"/>
              <a:buAutoNum type="arabicPeriod"/>
            </a:pPr>
            <a:r>
              <a:rPr lang="es-ES" altLang="en-US" sz="2800" dirty="0">
                <a:sym typeface="Calibri" pitchFamily="34" charset="0"/>
              </a:rPr>
              <a:t>¿Hay algún problema que sobresalga?</a:t>
            </a:r>
          </a:p>
          <a:p>
            <a:pPr marL="1787978" lvl="3" indent="-514350">
              <a:buFont typeface="+mj-lt"/>
              <a:buAutoNum type="arabicPeriod"/>
            </a:pPr>
            <a:r>
              <a:rPr lang="es-ES" altLang="en-US" sz="2800" dirty="0">
                <a:sym typeface="Calibri" pitchFamily="34" charset="0"/>
              </a:rPr>
              <a:t>¿Y qué hay del potencial de crecimiento?</a:t>
            </a:r>
          </a:p>
          <a:p>
            <a:pPr marL="1787978" lvl="3" indent="-514350">
              <a:buFont typeface="+mj-lt"/>
              <a:buAutoNum type="arabicPeriod"/>
            </a:pPr>
            <a:r>
              <a:rPr lang="es-ES" altLang="en-US" sz="2800" dirty="0">
                <a:sym typeface="Calibri" pitchFamily="34" charset="0"/>
              </a:rPr>
              <a:t>¿El negocio generará las ganancias suficientes para mantener al dueño ?</a:t>
            </a:r>
          </a:p>
          <a:p>
            <a:pPr marL="1787978" lvl="3" indent="-514350">
              <a:buFont typeface="+mj-lt"/>
              <a:buAutoNum type="arabicPeriod"/>
            </a:pPr>
            <a:r>
              <a:rPr lang="es-ES" altLang="en-US" sz="2800" dirty="0">
                <a:sym typeface="Calibri" pitchFamily="34" charset="0"/>
              </a:rPr>
              <a:t>¿El negocio podrá obtener un préstamo?</a:t>
            </a:r>
          </a:p>
        </p:txBody>
      </p:sp>
      <p:pic>
        <p:nvPicPr>
          <p:cNvPr id="30724" name="image7.png" descr="Lápi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514" y="3131166"/>
            <a:ext cx="1338223" cy="224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hape 174"/>
          <p:cNvSpPr>
            <a:spLocks noGrp="1"/>
          </p:cNvSpPr>
          <p:nvPr>
            <p:ph type="title"/>
          </p:nvPr>
        </p:nvSpPr>
        <p:spPr/>
        <p:txBody>
          <a:bodyPr/>
          <a:lstStyle/>
          <a:p>
            <a:r>
              <a:rPr lang="es-ES" altLang="en-US">
                <a:sym typeface="12 pt. Helvetica* 85 Heavy   08"/>
              </a:rPr>
              <a:t>Financiamiento del negocio</a:t>
            </a:r>
          </a:p>
        </p:txBody>
      </p:sp>
      <p:sp>
        <p:nvSpPr>
          <p:cNvPr id="175" name="Shape 175"/>
          <p:cNvSpPr>
            <a:spLocks noGrp="1"/>
          </p:cNvSpPr>
          <p:nvPr>
            <p:ph type="body" idx="1"/>
          </p:nvPr>
        </p:nvSpPr>
        <p:spPr>
          <a:xfrm>
            <a:off x="457200" y="1066800"/>
            <a:ext cx="6394537" cy="5058427"/>
          </a:xfrm>
        </p:spPr>
        <p:txBody>
          <a:bodyPr/>
          <a:lstStyle/>
          <a:p>
            <a:pPr marL="0" indent="0">
              <a:lnSpc>
                <a:spcPct val="90000"/>
              </a:lnSpc>
              <a:buNone/>
            </a:pPr>
            <a:r>
              <a:rPr lang="es-ES" altLang="en-US" dirty="0">
                <a:sym typeface="12 pt. Helvetica* 85 Heavy   08"/>
              </a:rPr>
              <a:t>¿Qué es el</a:t>
            </a:r>
            <a:r>
              <a:rPr lang="es-ES" altLang="en-US" dirty="0">
                <a:sym typeface="12 pt Helvetica* 55 Roman   054"/>
              </a:rPr>
              <a:t> </a:t>
            </a:r>
            <a:r>
              <a:rPr lang="es-ES" altLang="en-US" dirty="0">
                <a:sym typeface="12 pt. Helvetica* 85 Heavy   08"/>
              </a:rPr>
              <a:t>financiamiento del negocio?</a:t>
            </a:r>
          </a:p>
          <a:p>
            <a:pPr marL="0" indent="0">
              <a:lnSpc>
                <a:spcPct val="90000"/>
              </a:lnSpc>
              <a:buNone/>
            </a:pPr>
            <a:r>
              <a:rPr lang="es-ES" altLang="en-US" dirty="0">
                <a:sym typeface="12 pt Helvetica* 55 Roman   054"/>
              </a:rPr>
              <a:t>El financiamiento implica recibir el dinero necesario para iniciar, operar o expandir sus negocios.</a:t>
            </a:r>
          </a:p>
          <a:p>
            <a:pPr marL="0" indent="0">
              <a:lnSpc>
                <a:spcPct val="90000"/>
              </a:lnSpc>
              <a:buNone/>
            </a:pPr>
            <a:r>
              <a:rPr lang="es-ES" altLang="en-US" b="1" dirty="0">
                <a:sym typeface="12 pt. Helvetica* 85 Heavy   08"/>
              </a:rPr>
              <a:t>Conceptos básicos del financiamiento:</a:t>
            </a:r>
          </a:p>
          <a:p>
            <a:pPr lvl="1">
              <a:lnSpc>
                <a:spcPct val="90000"/>
              </a:lnSpc>
            </a:pPr>
            <a:r>
              <a:rPr lang="es-ES" altLang="en-US" dirty="0">
                <a:sym typeface="12 pt Helvetica* 55 Roman   054"/>
              </a:rPr>
              <a:t>Diferencia entre el financiamiento del capital y el financiamiento de las deudas</a:t>
            </a:r>
          </a:p>
          <a:p>
            <a:pPr lvl="1">
              <a:lnSpc>
                <a:spcPct val="90000"/>
              </a:lnSpc>
            </a:pPr>
            <a:r>
              <a:rPr lang="es-ES" altLang="en-US" dirty="0">
                <a:sym typeface="12 pt Helvetica* 55 Roman   054"/>
              </a:rPr>
              <a:t>Diferencia entre el financiamiento del capital de trabajo y el financiamiento de los activos fijos</a:t>
            </a:r>
          </a:p>
        </p:txBody>
      </p:sp>
      <p:pic>
        <p:nvPicPr>
          <p:cNvPr id="176" name="image12.jpg" descr="Ilustración de personas de pie encima de monedas apiladas"/>
          <p:cNvPicPr/>
          <p:nvPr/>
        </p:nvPicPr>
        <p:blipFill>
          <a:blip r:embed="rId3"/>
          <a:stretch>
            <a:fillRect/>
          </a:stretch>
        </p:blipFill>
        <p:spPr>
          <a:xfrm>
            <a:off x="6880282" y="2939392"/>
            <a:ext cx="2161886" cy="2993159"/>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hape 31"/>
          <p:cNvSpPr>
            <a:spLocks noGrp="1"/>
          </p:cNvSpPr>
          <p:nvPr>
            <p:ph type="title"/>
          </p:nvPr>
        </p:nvSpPr>
        <p:spPr/>
        <p:txBody>
          <a:bodyPr/>
          <a:lstStyle/>
          <a:p>
            <a:r>
              <a:rPr lang="es-ES" altLang="en-US" dirty="0">
                <a:sym typeface="12 pt. Helvetica* 85 Heavy   08"/>
              </a:rPr>
              <a:t>Objetivos de aprendizaje (1)</a:t>
            </a:r>
          </a:p>
        </p:txBody>
      </p:sp>
      <p:sp>
        <p:nvSpPr>
          <p:cNvPr id="5123" name="Shape 32"/>
          <p:cNvSpPr>
            <a:spLocks noGrp="1"/>
          </p:cNvSpPr>
          <p:nvPr>
            <p:ph type="body" idx="1"/>
          </p:nvPr>
        </p:nvSpPr>
        <p:spPr/>
        <p:txBody>
          <a:bodyPr/>
          <a:lstStyle/>
          <a:p>
            <a:pPr lvl="1"/>
            <a:r>
              <a:rPr lang="es-ES" altLang="en-US" dirty="0">
                <a:sym typeface="12 pt. Helvetica* 85 Heavy   08"/>
              </a:rPr>
              <a:t>Explicar el concepto de administración financiera y su importancia para los pequeños negocios y su dueño</a:t>
            </a:r>
          </a:p>
          <a:p>
            <a:pPr lvl="1"/>
            <a:r>
              <a:rPr lang="es-ES" altLang="en-US" dirty="0">
                <a:sym typeface="12 pt. Helvetica* 85 Heavy   08"/>
              </a:rPr>
              <a:t>Identificar prácticas, reglas y herramientas de administración financiera que suelen estar disponibles para los pequeños negocios</a:t>
            </a:r>
          </a:p>
          <a:p>
            <a:pPr lvl="1"/>
            <a:r>
              <a:rPr lang="es-ES" altLang="en-US" dirty="0">
                <a:sym typeface="12 pt. Helvetica* 85 Heavy   08"/>
              </a:rPr>
              <a:t>Explicar cómo funcionan las prácticas, reglas y herramientas de la administración financiera.</a:t>
            </a:r>
          </a:p>
        </p:txBody>
      </p:sp>
      <p:sp>
        <p:nvSpPr>
          <p:cNvPr id="5124" name="Shape 33"/>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hape 180"/>
          <p:cNvSpPr>
            <a:spLocks noGrp="1"/>
          </p:cNvSpPr>
          <p:nvPr>
            <p:ph type="title"/>
          </p:nvPr>
        </p:nvSpPr>
        <p:spPr/>
        <p:txBody>
          <a:bodyPr/>
          <a:lstStyle/>
          <a:p>
            <a:r>
              <a:rPr lang="es-ES" altLang="en-US" dirty="0">
                <a:sym typeface="12 pt. Helvetica* 85 Heavy   08"/>
              </a:rPr>
              <a:t>Financiamiento del negocio (1)</a:t>
            </a:r>
          </a:p>
        </p:txBody>
      </p:sp>
      <p:sp>
        <p:nvSpPr>
          <p:cNvPr id="32771" name="Shape 181"/>
          <p:cNvSpPr>
            <a:spLocks noGrp="1"/>
          </p:cNvSpPr>
          <p:nvPr>
            <p:ph type="body" idx="1"/>
          </p:nvPr>
        </p:nvSpPr>
        <p:spPr>
          <a:xfrm>
            <a:off x="457200" y="2271516"/>
            <a:ext cx="8153400" cy="3856119"/>
          </a:xfrm>
        </p:spPr>
        <p:txBody>
          <a:bodyPr/>
          <a:lstStyle/>
          <a:p>
            <a:pPr lvl="1"/>
            <a:r>
              <a:rPr lang="es-ES" altLang="en-US" sz="2800" dirty="0">
                <a:sym typeface="12 pt Helvetica* 55 Roman   054"/>
              </a:rPr>
              <a:t>Inviertan su propio dinero</a:t>
            </a:r>
          </a:p>
          <a:p>
            <a:pPr lvl="1"/>
            <a:r>
              <a:rPr lang="es-ES" altLang="en-US" sz="2800" dirty="0">
                <a:sym typeface="12 pt Helvetica* 55 Roman   054"/>
              </a:rPr>
              <a:t>Gánense el derecho a pedir prestado</a:t>
            </a:r>
          </a:p>
          <a:p>
            <a:pPr lvl="1"/>
            <a:r>
              <a:rPr lang="es-ES" altLang="en-US" sz="2800" dirty="0">
                <a:sym typeface="12 pt Helvetica* 55 Roman   054"/>
              </a:rPr>
              <a:t>Demuestren que existe rentabilidad</a:t>
            </a:r>
          </a:p>
          <a:p>
            <a:pPr lvl="1"/>
            <a:r>
              <a:rPr lang="es-ES" altLang="en-US" sz="2800" dirty="0">
                <a:sym typeface="12 pt Helvetica* 55 Roman   054"/>
              </a:rPr>
              <a:t>Comprendan en qué consiste el capital de trabajo y reténganlo</a:t>
            </a:r>
          </a:p>
          <a:p>
            <a:pPr lvl="1"/>
            <a:r>
              <a:rPr lang="es-ES" altLang="en-US" sz="2800" dirty="0">
                <a:sym typeface="12 pt Helvetica* 55 Roman   054"/>
              </a:rPr>
              <a:t>Optimicen los activos fijos</a:t>
            </a:r>
          </a:p>
          <a:p>
            <a:pPr lvl="1"/>
            <a:r>
              <a:rPr lang="es-ES" altLang="en-US" sz="2800" dirty="0">
                <a:sym typeface="12 pt Helvetica* 55 Roman   054"/>
              </a:rPr>
              <a:t>Igualar las fuentes de recursos y los usos de los fondos</a:t>
            </a:r>
          </a:p>
        </p:txBody>
      </p:sp>
      <p:sp>
        <p:nvSpPr>
          <p:cNvPr id="32772" name="Shape 182"/>
          <p:cNvSpPr>
            <a:spLocks noChangeArrowheads="1"/>
          </p:cNvSpPr>
          <p:nvPr/>
        </p:nvSpPr>
        <p:spPr bwMode="auto">
          <a:xfrm>
            <a:off x="7053198" y="5827734"/>
            <a:ext cx="17218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sz="2000" dirty="0">
                <a:solidFill>
                  <a:srgbClr val="002060"/>
                </a:solidFill>
                <a:latin typeface="12 pt Helvetica* 55 Roman   054"/>
                <a:ea typeface="12 pt Helvetica* 55 Roman   054"/>
                <a:cs typeface="12 pt Helvetica* 55 Roman   054"/>
                <a:sym typeface="12 pt Helvetica* 55 Roman   054"/>
              </a:rPr>
              <a:t>Continuación ...</a:t>
            </a:r>
          </a:p>
        </p:txBody>
      </p:sp>
      <p:sp>
        <p:nvSpPr>
          <p:cNvPr id="32773" name="Rectangle 1"/>
          <p:cNvSpPr>
            <a:spLocks noChangeArrowheads="1"/>
          </p:cNvSpPr>
          <p:nvPr/>
        </p:nvSpPr>
        <p:spPr bwMode="auto">
          <a:xfrm>
            <a:off x="533400" y="987425"/>
            <a:ext cx="8077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dirty="0">
                <a:solidFill>
                  <a:srgbClr val="132F5A"/>
                </a:solidFill>
                <a:latin typeface="Helvetica" pitchFamily="34" charset="0"/>
              </a:rPr>
              <a:t>¿Cuáles son las prácticas recomendadas y las no recomendadas para el financiamiento de los pequeños negocios?</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hape 186"/>
          <p:cNvSpPr>
            <a:spLocks noGrp="1"/>
          </p:cNvSpPr>
          <p:nvPr>
            <p:ph type="title"/>
          </p:nvPr>
        </p:nvSpPr>
        <p:spPr/>
        <p:txBody>
          <a:bodyPr/>
          <a:lstStyle/>
          <a:p>
            <a:r>
              <a:rPr lang="es-ES" altLang="en-US" dirty="0">
                <a:sym typeface="12 pt. Helvetica* 85 Heavy   08"/>
              </a:rPr>
              <a:t>Financiamiento del negocio (2)</a:t>
            </a:r>
          </a:p>
        </p:txBody>
      </p:sp>
      <p:sp>
        <p:nvSpPr>
          <p:cNvPr id="33795" name="Shape 188"/>
          <p:cNvSpPr>
            <a:spLocks noGrp="1"/>
          </p:cNvSpPr>
          <p:nvPr>
            <p:ph type="body" idx="1"/>
          </p:nvPr>
        </p:nvSpPr>
        <p:spPr>
          <a:xfrm>
            <a:off x="457200" y="2304789"/>
            <a:ext cx="8229600" cy="3917514"/>
          </a:xfrm>
        </p:spPr>
        <p:txBody>
          <a:bodyPr/>
          <a:lstStyle/>
          <a:p>
            <a:pPr lvl="1"/>
            <a:r>
              <a:rPr lang="es-ES" altLang="en-US" sz="2800" dirty="0">
                <a:sym typeface="12 pt Helvetica* 55 Roman   054"/>
              </a:rPr>
              <a:t>Entiendan sus estados financieros</a:t>
            </a:r>
          </a:p>
          <a:p>
            <a:pPr lvl="1"/>
            <a:r>
              <a:rPr lang="es-ES" altLang="en-US" sz="2800" dirty="0">
                <a:sym typeface="12 pt Helvetica* 55 Roman   054"/>
              </a:rPr>
              <a:t>Entiendan cuáles son sus opciones de garantía</a:t>
            </a:r>
          </a:p>
          <a:p>
            <a:pPr lvl="1"/>
            <a:r>
              <a:rPr lang="es-ES" altLang="en-US" sz="2800" dirty="0">
                <a:sym typeface="12 pt Helvetica* 55 Roman   054"/>
              </a:rPr>
              <a:t>Entiendan los riesgos y los costos de los tipos de préstamo</a:t>
            </a:r>
          </a:p>
          <a:p>
            <a:pPr lvl="1"/>
            <a:r>
              <a:rPr lang="es-ES" altLang="en-US" sz="2800" dirty="0">
                <a:sym typeface="12 pt Helvetica* 55 Roman   054"/>
              </a:rPr>
              <a:t>Tengan en cuenta que no se otorgan subsidios</a:t>
            </a:r>
          </a:p>
          <a:p>
            <a:pPr lvl="1"/>
            <a:r>
              <a:rPr lang="es-ES" altLang="en-US" sz="2800" dirty="0">
                <a:sym typeface="12 pt Helvetica* 55 Roman   054"/>
              </a:rPr>
              <a:t>Comparen las ofertas</a:t>
            </a:r>
          </a:p>
          <a:p>
            <a:pPr lvl="1"/>
            <a:r>
              <a:rPr lang="es-ES" altLang="en-US" sz="2800" dirty="0">
                <a:sym typeface="12 pt Helvetica* 55 Roman   054"/>
              </a:rPr>
              <a:t>Reciban asesoramiento de un experto (como la SBA o sus bancos)</a:t>
            </a:r>
          </a:p>
        </p:txBody>
      </p:sp>
      <p:sp>
        <p:nvSpPr>
          <p:cNvPr id="33796" name="Rectangle 4"/>
          <p:cNvSpPr>
            <a:spLocks noChangeArrowheads="1"/>
          </p:cNvSpPr>
          <p:nvPr/>
        </p:nvSpPr>
        <p:spPr bwMode="auto">
          <a:xfrm>
            <a:off x="533400" y="1057797"/>
            <a:ext cx="8077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dirty="0">
                <a:solidFill>
                  <a:srgbClr val="132F5A"/>
                </a:solidFill>
                <a:latin typeface="Helvetica" pitchFamily="34" charset="0"/>
              </a:rPr>
              <a:t>¿Cuáles son las prácticas recomendadas y las no recomendadas para el financiamiento de los pequeños negocios?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hape 192"/>
          <p:cNvSpPr>
            <a:spLocks noGrp="1"/>
          </p:cNvSpPr>
          <p:nvPr>
            <p:ph type="title"/>
          </p:nvPr>
        </p:nvSpPr>
        <p:spPr/>
        <p:txBody>
          <a:bodyPr/>
          <a:lstStyle/>
          <a:p>
            <a:r>
              <a:rPr lang="es-ES" altLang="en-US">
                <a:sym typeface="12 pt. Helvetica* 85 Heavy   08"/>
              </a:rPr>
              <a:t>Préstamos</a:t>
            </a:r>
          </a:p>
        </p:txBody>
      </p:sp>
      <p:sp>
        <p:nvSpPr>
          <p:cNvPr id="34819" name="Shape 193"/>
          <p:cNvSpPr>
            <a:spLocks noGrp="1"/>
          </p:cNvSpPr>
          <p:nvPr>
            <p:ph type="body" idx="1"/>
          </p:nvPr>
        </p:nvSpPr>
        <p:spPr>
          <a:xfrm>
            <a:off x="457200" y="990600"/>
            <a:ext cx="8229600" cy="4796425"/>
          </a:xfrm>
        </p:spPr>
        <p:txBody>
          <a:bodyPr/>
          <a:lstStyle/>
          <a:p>
            <a:pPr marL="0" indent="0">
              <a:buNone/>
            </a:pPr>
            <a:r>
              <a:rPr lang="es-ES" altLang="en-US" dirty="0">
                <a:sym typeface="12 pt. Helvetica* 85 Heavy   08"/>
              </a:rPr>
              <a:t>Cómo prepararse para solicitar un préstamo</a:t>
            </a:r>
          </a:p>
          <a:p>
            <a:pPr marL="971550" lvl="1" indent="-514350">
              <a:buFont typeface="+mj-lt"/>
              <a:buAutoNum type="arabicPeriod"/>
            </a:pPr>
            <a:r>
              <a:rPr lang="es-ES" altLang="en-US" sz="2800" dirty="0">
                <a:sym typeface="12 pt Helvetica* 55 Roman   054"/>
              </a:rPr>
              <a:t>Elaboren un plan de negocios (con un plan de ganancias)</a:t>
            </a:r>
          </a:p>
          <a:p>
            <a:pPr marL="971550" lvl="1" indent="-514350">
              <a:buFont typeface="+mj-lt"/>
              <a:buAutoNum type="arabicPeriod"/>
            </a:pPr>
            <a:r>
              <a:rPr lang="es-ES" altLang="en-US" sz="2800" dirty="0">
                <a:sym typeface="12 pt Helvetica* 55 Roman   054"/>
              </a:rPr>
              <a:t>Sepan cuánto puede pagar</a:t>
            </a:r>
          </a:p>
          <a:p>
            <a:pPr marL="971550" lvl="1" indent="-514350">
              <a:buFont typeface="+mj-lt"/>
              <a:buAutoNum type="arabicPeriod"/>
            </a:pPr>
            <a:r>
              <a:rPr lang="es-ES" altLang="en-US" sz="2800" dirty="0">
                <a:sym typeface="12 pt Helvetica* 55 Roman   054"/>
              </a:rPr>
              <a:t>Estudie sus estados contables</a:t>
            </a:r>
          </a:p>
          <a:p>
            <a:pPr marL="971550" lvl="1" indent="-514350">
              <a:buFont typeface="+mj-lt"/>
              <a:buAutoNum type="arabicPeriod"/>
            </a:pPr>
            <a:r>
              <a:rPr lang="es-ES" altLang="en-US" sz="2800" dirty="0">
                <a:sym typeface="12 pt Helvetica* 55 Roman   054"/>
              </a:rPr>
              <a:t>Controlen sus informes de crédito</a:t>
            </a:r>
          </a:p>
          <a:p>
            <a:pPr marL="971550" lvl="1" indent="-514350">
              <a:buFont typeface="+mj-lt"/>
              <a:buAutoNum type="arabicPeriod"/>
            </a:pPr>
            <a:r>
              <a:rPr lang="es-ES" altLang="en-US" sz="2800" dirty="0">
                <a:sym typeface="12 pt Helvetica* 55 Roman   054"/>
              </a:rPr>
              <a:t>Establezcan opciones de garantía</a:t>
            </a:r>
          </a:p>
          <a:p>
            <a:pPr marL="971550" lvl="1" indent="-514350">
              <a:buFont typeface="+mj-lt"/>
              <a:buAutoNum type="arabicPeriod"/>
            </a:pPr>
            <a:r>
              <a:rPr lang="es-ES" altLang="en-US" sz="2800" dirty="0">
                <a:sym typeface="12 pt Helvetica* 55 Roman   054"/>
              </a:rPr>
              <a:t>Demuestren sus contribuciones al capital</a:t>
            </a:r>
          </a:p>
          <a:p>
            <a:pPr marL="971550" lvl="1" indent="-514350">
              <a:buFont typeface="+mj-lt"/>
              <a:buAutoNum type="arabicPeriod"/>
            </a:pPr>
            <a:r>
              <a:rPr lang="es-ES" altLang="en-US" sz="2800" dirty="0">
                <a:sym typeface="12 pt Helvetica* 55 Roman   054"/>
              </a:rPr>
              <a:t>Analicen sus opciones de financiamiento</a:t>
            </a:r>
            <a:endParaRPr lang="es-ES" altLang="en-US" dirty="0">
              <a:sym typeface="12 pt Helvetica* 55 Roman   054"/>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hape 197"/>
          <p:cNvSpPr>
            <a:spLocks noGrp="1"/>
          </p:cNvSpPr>
          <p:nvPr>
            <p:ph type="title"/>
          </p:nvPr>
        </p:nvSpPr>
        <p:spPr/>
        <p:txBody>
          <a:bodyPr/>
          <a:lstStyle/>
          <a:p>
            <a:r>
              <a:rPr lang="es-ES" altLang="en-US" dirty="0">
                <a:sym typeface="12 pt. Helvetica* 85 Heavy   08"/>
              </a:rPr>
              <a:t>Paquete de préstamo , también conocido como aplicación para préstamo</a:t>
            </a:r>
          </a:p>
        </p:txBody>
      </p:sp>
      <p:sp>
        <p:nvSpPr>
          <p:cNvPr id="35843" name="Shape 198"/>
          <p:cNvSpPr>
            <a:spLocks noGrp="1"/>
          </p:cNvSpPr>
          <p:nvPr>
            <p:ph type="body" idx="1"/>
          </p:nvPr>
        </p:nvSpPr>
        <p:spPr>
          <a:xfrm>
            <a:off x="457200" y="2050813"/>
            <a:ext cx="8229600" cy="4267201"/>
          </a:xfrm>
        </p:spPr>
        <p:txBody>
          <a:bodyPr/>
          <a:lstStyle/>
          <a:p>
            <a:pPr marL="0" indent="0">
              <a:buNone/>
            </a:pPr>
            <a:r>
              <a:rPr lang="es-ES" altLang="en-US" dirty="0">
                <a:sym typeface="12 pt. Helvetica* 85 Heavy   08"/>
              </a:rPr>
              <a:t>Elementos comunes de un paquete crediticio</a:t>
            </a:r>
          </a:p>
          <a:p>
            <a:pPr lvl="1"/>
            <a:r>
              <a:rPr lang="es-ES" altLang="en-US" dirty="0">
                <a:sym typeface="12 pt Helvetica* 55 Roman   054"/>
              </a:rPr>
              <a:t>Plan de negocios</a:t>
            </a:r>
          </a:p>
          <a:p>
            <a:pPr lvl="1"/>
            <a:r>
              <a:rPr lang="es-ES" altLang="en-US" dirty="0">
                <a:sym typeface="12 pt Helvetica* 55 Roman   054"/>
              </a:rPr>
              <a:t>Estados financieros del negocio (actuales y anteriores)</a:t>
            </a:r>
          </a:p>
          <a:p>
            <a:pPr lvl="1"/>
            <a:r>
              <a:rPr lang="es-ES" altLang="en-US" dirty="0">
                <a:sym typeface="12 pt Helvetica* 55 Roman   054"/>
              </a:rPr>
              <a:t>Estados financieros personales</a:t>
            </a:r>
          </a:p>
          <a:p>
            <a:pPr lvl="1"/>
            <a:r>
              <a:rPr lang="es-ES" altLang="en-US" dirty="0">
                <a:sym typeface="12 pt Helvetica* 55 Roman   054"/>
              </a:rPr>
              <a:t>Declaraciones de impuestos personales y del negocio</a:t>
            </a:r>
          </a:p>
        </p:txBody>
      </p:sp>
      <p:sp>
        <p:nvSpPr>
          <p:cNvPr id="35844" name="Shape 199"/>
          <p:cNvSpPr>
            <a:spLocks noChangeArrowheads="1"/>
          </p:cNvSpPr>
          <p:nvPr/>
        </p:nvSpPr>
        <p:spPr bwMode="auto">
          <a:xfrm>
            <a:off x="7366348" y="5715000"/>
            <a:ext cx="17218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sz="2000" dirty="0">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hape 203"/>
          <p:cNvSpPr>
            <a:spLocks noGrp="1"/>
          </p:cNvSpPr>
          <p:nvPr>
            <p:ph type="title"/>
          </p:nvPr>
        </p:nvSpPr>
        <p:spPr/>
        <p:txBody>
          <a:bodyPr/>
          <a:lstStyle/>
          <a:p>
            <a:r>
              <a:rPr lang="es-ES" altLang="en-US" dirty="0">
                <a:sym typeface="12 pt. Helvetica* 85 Heavy   08"/>
              </a:rPr>
              <a:t>Paquete de préstamo, también conocido como aplicación para préstamo</a:t>
            </a:r>
          </a:p>
        </p:txBody>
      </p:sp>
      <p:sp>
        <p:nvSpPr>
          <p:cNvPr id="36867" name="Shape 204"/>
          <p:cNvSpPr>
            <a:spLocks noGrp="1"/>
          </p:cNvSpPr>
          <p:nvPr>
            <p:ph type="body" idx="1"/>
          </p:nvPr>
        </p:nvSpPr>
        <p:spPr>
          <a:xfrm>
            <a:off x="457200" y="2891058"/>
            <a:ext cx="8229600" cy="2664913"/>
          </a:xfrm>
        </p:spPr>
        <p:txBody>
          <a:bodyPr/>
          <a:lstStyle/>
          <a:p>
            <a:pPr lvl="1"/>
            <a:r>
              <a:rPr lang="es-ES" altLang="en-US" dirty="0">
                <a:sym typeface="12 pt Helvetica* 55 Roman   054"/>
              </a:rPr>
              <a:t>Origen y monto de la contribución al capital</a:t>
            </a:r>
          </a:p>
          <a:p>
            <a:pPr lvl="1"/>
            <a:r>
              <a:rPr lang="es-ES" altLang="en-US" dirty="0">
                <a:sym typeface="12 pt Helvetica* 55 Roman   054"/>
              </a:rPr>
              <a:t>Reporte de crédito o puntaje de crédito</a:t>
            </a:r>
          </a:p>
          <a:p>
            <a:pPr lvl="1"/>
            <a:r>
              <a:rPr lang="es-ES" altLang="en-US" dirty="0">
                <a:sym typeface="12 pt Helvetica* 55 Roman   054"/>
              </a:rPr>
              <a:t>Garantía</a:t>
            </a:r>
          </a:p>
          <a:p>
            <a:pPr lvl="1"/>
            <a:r>
              <a:rPr lang="es-ES" altLang="en-US" dirty="0">
                <a:sym typeface="12 pt Helvetica* 55 Roman   054"/>
              </a:rPr>
              <a:t>Acuerdo de compra, tasaciones, contratos y estimaciones</a:t>
            </a:r>
          </a:p>
        </p:txBody>
      </p:sp>
      <p:sp>
        <p:nvSpPr>
          <p:cNvPr id="36868" name="Shape 205"/>
          <p:cNvSpPr>
            <a:spLocks noChangeArrowheads="1"/>
          </p:cNvSpPr>
          <p:nvPr/>
        </p:nvSpPr>
        <p:spPr bwMode="auto">
          <a:xfrm>
            <a:off x="552450" y="2011098"/>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a:spcBef>
                <a:spcPts val="713"/>
              </a:spcBef>
              <a:buSzPct val="100000"/>
            </a:pPr>
            <a:r>
              <a:rPr lang="es-ES" altLang="en-US" sz="2800" dirty="0">
                <a:solidFill>
                  <a:srgbClr val="C1961C"/>
                </a:solidFill>
                <a:latin typeface="12 pt. Helvetica* 85 Heavy   08"/>
                <a:ea typeface="12 pt. Helvetica* 85 Heavy   08"/>
                <a:cs typeface="12 pt. Helvetica* 85 Heavy   08"/>
                <a:sym typeface="12 pt. Helvetica* 85 Heavy   08"/>
              </a:rPr>
              <a:t>¿</a:t>
            </a:r>
            <a:r>
              <a:rPr lang="es-ES" altLang="en-US" sz="2800" dirty="0">
                <a:solidFill>
                  <a:srgbClr val="132F5A"/>
                </a:solidFill>
                <a:latin typeface="12 pt. Helvetica* 85 Heavy   08"/>
                <a:ea typeface="12 pt. Helvetica* 85 Heavy   08"/>
                <a:cs typeface="12 pt. Helvetica* 85 Heavy   08"/>
                <a:sym typeface="12 pt. Helvetica* 85 Heavy   08"/>
              </a:rPr>
              <a:t>Cuáles son los elementos que suelen exigirse para obtener un paquete crediticio?</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hape 209"/>
          <p:cNvSpPr>
            <a:spLocks noGrp="1"/>
          </p:cNvSpPr>
          <p:nvPr>
            <p:ph type="title"/>
          </p:nvPr>
        </p:nvSpPr>
        <p:spPr/>
        <p:txBody>
          <a:bodyPr/>
          <a:lstStyle/>
          <a:p>
            <a:r>
              <a:rPr lang="es-ES" altLang="en-US">
                <a:sym typeface="12 pt. Helvetica* 85 Heavy   08"/>
              </a:rPr>
              <a:t>Cómo reunir los requisitos para obtener un préstamo</a:t>
            </a:r>
          </a:p>
        </p:txBody>
      </p:sp>
      <p:sp>
        <p:nvSpPr>
          <p:cNvPr id="37891" name="Shape 210"/>
          <p:cNvSpPr>
            <a:spLocks noGrp="1"/>
          </p:cNvSpPr>
          <p:nvPr>
            <p:ph type="body" idx="1"/>
          </p:nvPr>
        </p:nvSpPr>
        <p:spPr>
          <a:xfrm>
            <a:off x="457200" y="1579322"/>
            <a:ext cx="8229600" cy="4267201"/>
          </a:xfrm>
        </p:spPr>
        <p:txBody>
          <a:bodyPr/>
          <a:lstStyle/>
          <a:p>
            <a:pPr marL="0" indent="0">
              <a:buNone/>
            </a:pPr>
            <a:r>
              <a:rPr lang="es-ES" altLang="en-US" dirty="0">
                <a:sym typeface="12 pt. Helvetica* 85 Heavy   08"/>
              </a:rPr>
              <a:t>¿Cuáles son los requisitos necesarios para obtener un préstamo?</a:t>
            </a:r>
          </a:p>
          <a:p>
            <a:pPr lvl="1"/>
            <a:r>
              <a:rPr lang="es-ES" altLang="en-US" dirty="0">
                <a:sym typeface="12 pt Helvetica* 55 Roman   054"/>
              </a:rPr>
              <a:t>Buena puntuación crediticia</a:t>
            </a:r>
          </a:p>
          <a:p>
            <a:pPr lvl="1"/>
            <a:r>
              <a:rPr lang="es-ES" altLang="en-US" dirty="0">
                <a:sym typeface="12 pt Helvetica* 55 Roman   054"/>
              </a:rPr>
              <a:t>Contribución al capital</a:t>
            </a:r>
          </a:p>
          <a:p>
            <a:pPr lvl="1"/>
            <a:r>
              <a:rPr lang="es-ES" altLang="en-US" dirty="0">
                <a:sym typeface="12 pt Helvetica* 55 Roman   054"/>
              </a:rPr>
              <a:t>Capacidad para pagar</a:t>
            </a:r>
          </a:p>
          <a:p>
            <a:pPr lvl="1"/>
            <a:r>
              <a:rPr lang="es-ES" altLang="en-US" dirty="0">
                <a:sym typeface="12 pt Helvetica* 55 Roman   054"/>
              </a:rPr>
              <a:t>Relación entre </a:t>
            </a:r>
            <a:br>
              <a:rPr lang="es-ES" altLang="en-US" dirty="0">
                <a:sym typeface="12 pt Helvetica* 55 Roman   054"/>
              </a:rPr>
            </a:br>
            <a:r>
              <a:rPr lang="es-ES" altLang="en-US" dirty="0">
                <a:sym typeface="12 pt Helvetica* 55 Roman   054"/>
              </a:rPr>
              <a:t>préstamo y valor </a:t>
            </a:r>
          </a:p>
        </p:txBody>
      </p:sp>
      <p:pic>
        <p:nvPicPr>
          <p:cNvPr id="211" name="image13.jpeg" descr="Imagen de solicitud de préstamo con el sello &quot;aprobado&quot;"/>
          <p:cNvPicPr/>
          <p:nvPr/>
        </p:nvPicPr>
        <p:blipFill>
          <a:blip r:embed="rId3" cstate="print">
            <a:extLst>
              <a:ext uri="{28A0092B-C50C-407E-A947-70E740481C1C}">
                <a14:useLocalDpi xmlns:a14="http://schemas.microsoft.com/office/drawing/2010/main" val="0"/>
              </a:ext>
            </a:extLst>
          </a:blip>
          <a:stretch>
            <a:fillRect/>
          </a:stretch>
        </p:blipFill>
        <p:spPr>
          <a:xfrm>
            <a:off x="4987711" y="3370263"/>
            <a:ext cx="3992777" cy="2686050"/>
          </a:xfrm>
          <a:prstGeom prst="rect">
            <a:avLst/>
          </a:prstGeom>
          <a:ln>
            <a:solidFill/>
          </a:ln>
          <a:effectLst/>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hape 215"/>
          <p:cNvSpPr>
            <a:spLocks noGrp="1"/>
          </p:cNvSpPr>
          <p:nvPr>
            <p:ph type="title"/>
          </p:nvPr>
        </p:nvSpPr>
        <p:spPr/>
        <p:txBody>
          <a:bodyPr/>
          <a:lstStyle/>
          <a:p>
            <a:r>
              <a:rPr lang="es-ES" altLang="en-US">
                <a:sym typeface="12 pt. Helvetica* 85 Heavy   08"/>
              </a:rPr>
              <a:t>Financiamiento inicial</a:t>
            </a:r>
          </a:p>
        </p:txBody>
      </p:sp>
      <p:sp>
        <p:nvSpPr>
          <p:cNvPr id="38915" name="Shape 216"/>
          <p:cNvSpPr>
            <a:spLocks noGrp="1"/>
          </p:cNvSpPr>
          <p:nvPr>
            <p:ph type="body" idx="1"/>
          </p:nvPr>
        </p:nvSpPr>
        <p:spPr/>
        <p:txBody>
          <a:bodyPr/>
          <a:lstStyle/>
          <a:p>
            <a:pPr marL="0" indent="0">
              <a:buNone/>
            </a:pPr>
            <a:r>
              <a:rPr lang="es-ES" altLang="en-US" dirty="0">
                <a:sym typeface="12 pt. Helvetica* 85 Heavy   08"/>
              </a:rPr>
              <a:t>¿Cuáles son las opciones de financiamiento para un negocio que inicia sus operaciones?</a:t>
            </a:r>
          </a:p>
          <a:p>
            <a:pPr lvl="1"/>
            <a:r>
              <a:rPr lang="es-ES" altLang="en-US" dirty="0">
                <a:sym typeface="12 pt Helvetica* 55 Roman   054"/>
              </a:rPr>
              <a:t>Capital</a:t>
            </a:r>
          </a:p>
          <a:p>
            <a:pPr lvl="1"/>
            <a:r>
              <a:rPr lang="es-ES" altLang="en-US" dirty="0">
                <a:sym typeface="12 pt Helvetica* 55 Roman   054"/>
              </a:rPr>
              <a:t>Capital de mano de </a:t>
            </a:r>
            <a:br>
              <a:rPr lang="es-ES" altLang="en-US" dirty="0">
                <a:sym typeface="12 pt Helvetica* 55 Roman   054"/>
              </a:rPr>
            </a:br>
            <a:r>
              <a:rPr lang="es-ES" altLang="en-US" dirty="0">
                <a:sym typeface="12 pt Helvetica* 55 Roman   054"/>
              </a:rPr>
              <a:t>obra propia</a:t>
            </a:r>
          </a:p>
          <a:p>
            <a:pPr lvl="1"/>
            <a:r>
              <a:rPr lang="es-ES" altLang="en-US" dirty="0">
                <a:sym typeface="12 pt Helvetica* 55 Roman   054"/>
              </a:rPr>
              <a:t>Tarjeta de crédito </a:t>
            </a:r>
            <a:br>
              <a:rPr lang="es-ES" altLang="en-US" dirty="0">
                <a:sym typeface="12 pt Helvetica* 55 Roman   054"/>
              </a:rPr>
            </a:br>
            <a:r>
              <a:rPr lang="es-ES" altLang="en-US" dirty="0">
                <a:sym typeface="12 pt Helvetica* 55 Roman   054"/>
              </a:rPr>
              <a:t>para negocios</a:t>
            </a:r>
          </a:p>
          <a:p>
            <a:pPr lvl="1"/>
            <a:r>
              <a:rPr lang="es-ES" altLang="en-US" dirty="0">
                <a:sym typeface="12 pt Helvetica* 55 Roman   054"/>
              </a:rPr>
              <a:t>Familia</a:t>
            </a:r>
          </a:p>
        </p:txBody>
      </p:sp>
      <p:pic>
        <p:nvPicPr>
          <p:cNvPr id="217" name="image14.jpg" descr="Hombre vestido con un traje de negocios con ambas manos en el suelo y los pies en bloques en ángulo como si se preparara para una carrera a pie"/>
          <p:cNvPicPr/>
          <p:nvPr/>
        </p:nvPicPr>
        <p:blipFill>
          <a:blip r:embed="rId3"/>
          <a:stretch>
            <a:fillRect/>
          </a:stretch>
        </p:blipFill>
        <p:spPr>
          <a:xfrm>
            <a:off x="4832350" y="2049463"/>
            <a:ext cx="4068763" cy="4068762"/>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hape 221"/>
          <p:cNvSpPr>
            <a:spLocks noGrp="1"/>
          </p:cNvSpPr>
          <p:nvPr>
            <p:ph type="title"/>
          </p:nvPr>
        </p:nvSpPr>
        <p:spPr/>
        <p:txBody>
          <a:bodyPr/>
          <a:lstStyle/>
          <a:p>
            <a:r>
              <a:rPr lang="es-ES" altLang="en-US">
                <a:sym typeface="12 pt. Helvetica* 85 Heavy   08"/>
              </a:rPr>
              <a:t>Cómo buscar un préstamo</a:t>
            </a:r>
          </a:p>
        </p:txBody>
      </p:sp>
      <p:sp>
        <p:nvSpPr>
          <p:cNvPr id="39939" name="Shape 222"/>
          <p:cNvSpPr>
            <a:spLocks noGrp="1"/>
          </p:cNvSpPr>
          <p:nvPr>
            <p:ph type="body" idx="1"/>
          </p:nvPr>
        </p:nvSpPr>
        <p:spPr/>
        <p:txBody>
          <a:bodyPr/>
          <a:lstStyle/>
          <a:p>
            <a:pPr marL="0" indent="0">
              <a:buNone/>
            </a:pPr>
            <a:r>
              <a:rPr lang="es-ES" altLang="en-US" dirty="0">
                <a:sym typeface="12 pt. Helvetica* 85 Heavy   08"/>
              </a:rPr>
              <a:t>¿Dónde debe solicitar un préstamo empresarial?</a:t>
            </a:r>
          </a:p>
          <a:p>
            <a:pPr lvl="1"/>
            <a:r>
              <a:rPr lang="es-ES" altLang="en-US" dirty="0">
                <a:sym typeface="12 pt Helvetica* 55 Roman   054"/>
              </a:rPr>
              <a:t>Bancos</a:t>
            </a:r>
          </a:p>
          <a:p>
            <a:pPr lvl="1"/>
            <a:r>
              <a:rPr lang="es-ES" altLang="en-US" dirty="0">
                <a:sym typeface="12 pt Helvetica* 55 Roman   054"/>
              </a:rPr>
              <a:t>Organizaciones regionales</a:t>
            </a:r>
            <a:br>
              <a:rPr lang="es-ES" altLang="en-US" dirty="0">
                <a:sym typeface="12 pt Helvetica* 55 Roman   054"/>
              </a:rPr>
            </a:br>
            <a:r>
              <a:rPr lang="es-ES" altLang="en-US" dirty="0">
                <a:sym typeface="12 pt Helvetica* 55 Roman   054"/>
              </a:rPr>
              <a:t>de préstamos</a:t>
            </a:r>
          </a:p>
        </p:txBody>
      </p:sp>
      <p:pic>
        <p:nvPicPr>
          <p:cNvPr id="223" name="image15.jpg" descr="Vista parcial de un edificio bancario"/>
          <p:cNvPicPr/>
          <p:nvPr/>
        </p:nvPicPr>
        <p:blipFill>
          <a:blip r:embed="rId3"/>
          <a:stretch>
            <a:fillRect/>
          </a:stretch>
        </p:blipFill>
        <p:spPr>
          <a:xfrm>
            <a:off x="5908784" y="1744662"/>
            <a:ext cx="3090862" cy="4122738"/>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hape 227"/>
          <p:cNvSpPr>
            <a:spLocks noGrp="1"/>
          </p:cNvSpPr>
          <p:nvPr>
            <p:ph type="title"/>
          </p:nvPr>
        </p:nvSpPr>
        <p:spPr/>
        <p:txBody>
          <a:bodyPr/>
          <a:lstStyle/>
          <a:p>
            <a:r>
              <a:rPr lang="es-ES" altLang="en-US">
                <a:sym typeface="12 pt. Helvetica* 85 Heavy   08"/>
              </a:rPr>
              <a:t>Puntos clave para recordar</a:t>
            </a:r>
          </a:p>
        </p:txBody>
      </p:sp>
      <p:sp>
        <p:nvSpPr>
          <p:cNvPr id="40963" name="Shape 228"/>
          <p:cNvSpPr>
            <a:spLocks noGrp="1"/>
          </p:cNvSpPr>
          <p:nvPr>
            <p:ph type="body" idx="1"/>
          </p:nvPr>
        </p:nvSpPr>
        <p:spPr/>
        <p:txBody>
          <a:bodyPr/>
          <a:lstStyle/>
          <a:p>
            <a:pPr>
              <a:lnSpc>
                <a:spcPct val="90000"/>
              </a:lnSpc>
              <a:spcBef>
                <a:spcPts val="600"/>
              </a:spcBef>
            </a:pPr>
            <a:r>
              <a:rPr lang="es-ES" altLang="en-US" sz="2200" dirty="0">
                <a:sym typeface="12 pt. Helvetica* 85 Heavy   08"/>
              </a:rPr>
              <a:t>El financiamiento implica recibir el dinero necesario para iniciar, operar o expandir sus negocios.</a:t>
            </a:r>
          </a:p>
          <a:p>
            <a:pPr>
              <a:lnSpc>
                <a:spcPct val="90000"/>
              </a:lnSpc>
              <a:spcBef>
                <a:spcPts val="600"/>
              </a:spcBef>
            </a:pPr>
            <a:r>
              <a:rPr lang="es-ES" altLang="en-US" sz="2200" dirty="0">
                <a:sym typeface="12 pt. Helvetica* 85 Heavy   08"/>
              </a:rPr>
              <a:t>Comience con un presupuesto.</a:t>
            </a:r>
          </a:p>
          <a:p>
            <a:pPr>
              <a:lnSpc>
                <a:spcPct val="90000"/>
              </a:lnSpc>
              <a:spcBef>
                <a:spcPts val="600"/>
              </a:spcBef>
            </a:pPr>
            <a:r>
              <a:rPr lang="es-ES" altLang="en-US" sz="2200" dirty="0">
                <a:sym typeface="12 pt. Helvetica* 85 Heavy   08"/>
              </a:rPr>
              <a:t>Una contabilidad responsable es la base de toda administración financiera</a:t>
            </a:r>
          </a:p>
          <a:p>
            <a:pPr lvl="1">
              <a:lnSpc>
                <a:spcPct val="90000"/>
              </a:lnSpc>
              <a:spcBef>
                <a:spcPts val="600"/>
              </a:spcBef>
            </a:pPr>
            <a:r>
              <a:rPr lang="es-ES" altLang="en-US" sz="2200" dirty="0">
                <a:sym typeface="12 pt. Helvetica* 85 Heavy   08"/>
              </a:rPr>
              <a:t>Compre y aprenda a usar un software de administración financiera</a:t>
            </a:r>
          </a:p>
          <a:p>
            <a:pPr>
              <a:lnSpc>
                <a:spcPct val="90000"/>
              </a:lnSpc>
              <a:spcBef>
                <a:spcPts val="600"/>
              </a:spcBef>
            </a:pPr>
            <a:r>
              <a:rPr lang="es-ES" altLang="en-US" sz="2200" dirty="0">
                <a:sym typeface="12 pt. Helvetica* 85 Heavy   08"/>
              </a:rPr>
              <a:t>Tres declaraciones (balance general, declaraciones de flujo de fondos y declaración de resultados) que cuentan una historia convincente que describe un negocio</a:t>
            </a:r>
          </a:p>
          <a:p>
            <a:pPr>
              <a:lnSpc>
                <a:spcPct val="90000"/>
              </a:lnSpc>
              <a:spcBef>
                <a:spcPts val="600"/>
              </a:spcBef>
            </a:pPr>
            <a:r>
              <a:rPr lang="es-ES" altLang="en-US" sz="2200" dirty="0">
                <a:sym typeface="12 pt. Helvetica* 85 Heavy   08"/>
              </a:rPr>
              <a:t>Mantenga separados los registros y fondos personales de los del negocio</a:t>
            </a:r>
          </a:p>
          <a:p>
            <a:pPr>
              <a:lnSpc>
                <a:spcPct val="90000"/>
              </a:lnSpc>
              <a:spcBef>
                <a:spcPts val="600"/>
              </a:spcBef>
            </a:pPr>
            <a:r>
              <a:rPr lang="es-ES" altLang="en-US" sz="2200" dirty="0">
                <a:sym typeface="12 pt Helvetica* 55 Roman   054"/>
              </a:rPr>
              <a:t>Factores que afectan su capacidad para obtener un préstamo: puntaje de crédito, contribución de patrimonio, habilidad</a:t>
            </a:r>
            <a:r>
              <a:rPr lang="es-ES" altLang="en-US" sz="2200" dirty="0">
                <a:sym typeface="12 pt. Helvetica* 85 Heavy   08"/>
              </a:rPr>
              <a:t> </a:t>
            </a:r>
            <a:r>
              <a:rPr lang="es-ES" altLang="en-US" sz="2200" dirty="0">
                <a:sym typeface="12 pt Helvetica* 55 Roman   054"/>
              </a:rPr>
              <a:t>para pagar,</a:t>
            </a:r>
            <a:r>
              <a:rPr lang="es-ES" altLang="en-US" sz="2200" dirty="0">
                <a:sym typeface="12 pt. Helvetica* 85 Heavy   08"/>
              </a:rPr>
              <a:t> relación de préstamo-valor</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hape 232"/>
          <p:cNvSpPr>
            <a:spLocks noGrp="1"/>
          </p:cNvSpPr>
          <p:nvPr>
            <p:ph type="title"/>
          </p:nvPr>
        </p:nvSpPr>
        <p:spPr/>
        <p:txBody>
          <a:bodyPr/>
          <a:lstStyle/>
          <a:p>
            <a:r>
              <a:rPr lang="es-ES" altLang="en-US">
                <a:sym typeface="12 pt. Helvetica* 85 Heavy   08"/>
              </a:rPr>
              <a:t>Resumen</a:t>
            </a:r>
          </a:p>
        </p:txBody>
      </p:sp>
      <p:sp>
        <p:nvSpPr>
          <p:cNvPr id="41987" name="Shape 233"/>
          <p:cNvSpPr>
            <a:spLocks noGrp="1"/>
          </p:cNvSpPr>
          <p:nvPr>
            <p:ph type="body" idx="1"/>
          </p:nvPr>
        </p:nvSpPr>
        <p:spPr/>
        <p:txBody>
          <a:bodyPr/>
          <a:lstStyle/>
          <a:p>
            <a:pPr lvl="1"/>
            <a:r>
              <a:rPr lang="es-ES" altLang="en-US">
                <a:sym typeface="12 pt. Helvetica* 85 Heavy   08"/>
              </a:rPr>
              <a:t>¿Qué preguntas finales tienen?</a:t>
            </a:r>
          </a:p>
          <a:p>
            <a:pPr lvl="1"/>
            <a:endParaRPr lang="es-ES" altLang="en-US">
              <a:sym typeface="12 pt. Helvetica* 85 Heavy   08"/>
            </a:endParaRPr>
          </a:p>
          <a:p>
            <a:pPr lvl="1"/>
            <a:r>
              <a:rPr lang="es-ES" altLang="en-US">
                <a:sym typeface="12 pt. Helvetica* 85 Heavy   08"/>
              </a:rPr>
              <a:t>¿Qué aprendieron?</a:t>
            </a:r>
          </a:p>
          <a:p>
            <a:pPr lvl="1"/>
            <a:endParaRPr lang="es-ES" altLang="en-US">
              <a:sym typeface="12 pt. Helvetica* 85 Heavy   08"/>
            </a:endParaRPr>
          </a:p>
          <a:p>
            <a:pPr lvl="1"/>
            <a:r>
              <a:rPr lang="es-ES" altLang="en-US">
                <a:sym typeface="12 pt. Helvetica* 85 Heavy   08"/>
              </a:rPr>
              <a:t>¿Cómo calificarían la capacitación?</a:t>
            </a:r>
          </a:p>
        </p:txBody>
      </p:sp>
      <p:pic>
        <p:nvPicPr>
          <p:cNvPr id="41988" name="image16.png" descr="Portapapeles y lápiz"/>
          <p:cNvPicPr>
            <a:picLocks noChangeAspect="1" noChangeArrowheads="1"/>
          </p:cNvPicPr>
          <p:nvPr/>
        </p:nvPicPr>
        <p:blipFill>
          <a:blip r:embed="rId2">
            <a:extLst>
              <a:ext uri="{28A0092B-C50C-407E-A947-70E740481C1C}">
                <a14:useLocalDpi xmlns:a14="http://schemas.microsoft.com/office/drawing/2010/main" val="0"/>
              </a:ext>
            </a:extLst>
          </a:blip>
          <a:srcRect t="22000"/>
          <a:stretch>
            <a:fillRect/>
          </a:stretch>
        </p:blipFill>
        <p:spPr bwMode="auto">
          <a:xfrm>
            <a:off x="6705600" y="4038600"/>
            <a:ext cx="206375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hape 37"/>
          <p:cNvSpPr>
            <a:spLocks noGrp="1"/>
          </p:cNvSpPr>
          <p:nvPr>
            <p:ph type="title"/>
          </p:nvPr>
        </p:nvSpPr>
        <p:spPr/>
        <p:txBody>
          <a:bodyPr/>
          <a:lstStyle/>
          <a:p>
            <a:r>
              <a:rPr lang="af-ZA" altLang="en-US">
                <a:sym typeface="12 pt. Helvetica* 85 Heavy   08"/>
              </a:rPr>
              <a:t>Objetivos de aprendizaje (2)</a:t>
            </a:r>
          </a:p>
        </p:txBody>
      </p:sp>
      <p:sp>
        <p:nvSpPr>
          <p:cNvPr id="6147" name="Shape 38"/>
          <p:cNvSpPr>
            <a:spLocks noGrp="1"/>
          </p:cNvSpPr>
          <p:nvPr>
            <p:ph type="body" idx="1"/>
          </p:nvPr>
        </p:nvSpPr>
        <p:spPr/>
        <p:txBody>
          <a:bodyPr/>
          <a:lstStyle/>
          <a:p>
            <a:pPr lvl="1"/>
            <a:r>
              <a:rPr lang="af-ZA" altLang="en-US">
                <a:sym typeface="12 pt. Helvetica* 85 Heavy   08"/>
              </a:rPr>
              <a:t>Explicar los aspectos fundamentales del financiamiento para los pequeños negocios, incluyendo:</a:t>
            </a:r>
          </a:p>
          <a:p>
            <a:pPr lvl="2"/>
            <a:r>
              <a:rPr lang="af-ZA" altLang="en-US">
                <a:sym typeface="12 pt Helvetica* 55 Roman   054"/>
              </a:rPr>
              <a:t>El financiamiento inicial</a:t>
            </a:r>
          </a:p>
          <a:p>
            <a:pPr lvl="2"/>
            <a:r>
              <a:rPr lang="af-ZA" altLang="en-US">
                <a:sym typeface="12 pt Helvetica* 55 Roman   054"/>
              </a:rPr>
              <a:t>El financiamiento para un negocio en crecimiento</a:t>
            </a:r>
          </a:p>
          <a:p>
            <a:pPr lvl="2"/>
            <a:r>
              <a:rPr lang="af-ZA" altLang="en-US">
                <a:sym typeface="12 pt Helvetica* 55 Roman   054"/>
              </a:rPr>
              <a:t>El financiamiento del capital de trabajo</a:t>
            </a:r>
          </a:p>
          <a:p>
            <a:pPr lvl="2"/>
            <a:r>
              <a:rPr lang="af-ZA" altLang="en-US">
                <a:sym typeface="12 pt Helvetica* 55 Roman   054"/>
              </a:rPr>
              <a:t>El financiamiento de activos fijos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hape 236"/>
          <p:cNvSpPr>
            <a:spLocks noGrp="1"/>
          </p:cNvSpPr>
          <p:nvPr>
            <p:ph type="title"/>
          </p:nvPr>
        </p:nvSpPr>
        <p:spPr/>
        <p:txBody>
          <a:bodyPr/>
          <a:lstStyle/>
          <a:p>
            <a:r>
              <a:rPr lang="es-ES" altLang="en-US">
                <a:sym typeface="12 pt. Helvetica* 85 Heavy   08"/>
              </a:rPr>
              <a:t>Conclusión</a:t>
            </a:r>
          </a:p>
        </p:txBody>
      </p:sp>
      <p:sp>
        <p:nvSpPr>
          <p:cNvPr id="43011" name="Shape 237"/>
          <p:cNvSpPr>
            <a:spLocks noGrp="1"/>
          </p:cNvSpPr>
          <p:nvPr>
            <p:ph type="body" idx="1"/>
          </p:nvPr>
        </p:nvSpPr>
        <p:spPr>
          <a:xfrm>
            <a:off x="457200" y="990600"/>
            <a:ext cx="8229600" cy="5134627"/>
          </a:xfrm>
        </p:spPr>
        <p:txBody>
          <a:bodyPr/>
          <a:lstStyle/>
          <a:p>
            <a:pPr marL="0" indent="0">
              <a:lnSpc>
                <a:spcPct val="90000"/>
              </a:lnSpc>
              <a:spcBef>
                <a:spcPts val="600"/>
              </a:spcBef>
              <a:buNone/>
            </a:pPr>
            <a:r>
              <a:rPr lang="es-ES" altLang="en-US" sz="2600" dirty="0">
                <a:sym typeface="12 pt. Helvetica* 85 Heavy   08"/>
              </a:rPr>
              <a:t>A través de esta capacitación, aprendieron sobre lo siguiente:</a:t>
            </a:r>
          </a:p>
          <a:p>
            <a:pPr lvl="1">
              <a:lnSpc>
                <a:spcPct val="90000"/>
              </a:lnSpc>
              <a:spcBef>
                <a:spcPts val="600"/>
              </a:spcBef>
            </a:pPr>
            <a:r>
              <a:rPr lang="es-ES" altLang="en-US" sz="2600" dirty="0">
                <a:sym typeface="12 pt Helvetica* 55 Roman   054"/>
              </a:rPr>
              <a:t>El concepto de administración financiera y su importancia</a:t>
            </a:r>
          </a:p>
          <a:p>
            <a:pPr>
              <a:lnSpc>
                <a:spcPct val="90000"/>
              </a:lnSpc>
              <a:spcBef>
                <a:spcPts val="600"/>
              </a:spcBef>
            </a:pPr>
            <a:r>
              <a:rPr lang="es-ES" altLang="en-US" sz="2600" dirty="0">
                <a:sym typeface="12 pt Helvetica* 55 Roman   054"/>
              </a:rPr>
              <a:t>Las prácticas, reglas y herramientas frecuentes de la administración financiera</a:t>
            </a:r>
          </a:p>
          <a:p>
            <a:pPr>
              <a:lnSpc>
                <a:spcPct val="90000"/>
              </a:lnSpc>
              <a:spcBef>
                <a:spcPts val="600"/>
              </a:spcBef>
            </a:pPr>
            <a:r>
              <a:rPr lang="es-ES" altLang="en-US" sz="2600" dirty="0">
                <a:sym typeface="12 pt Helvetica* 55 Roman   054"/>
              </a:rPr>
              <a:t>Los aspectos fundamentales del financiamiento, como por ejemplo:</a:t>
            </a:r>
          </a:p>
          <a:p>
            <a:pPr lvl="1">
              <a:lnSpc>
                <a:spcPct val="90000"/>
              </a:lnSpc>
              <a:spcBef>
                <a:spcPts val="600"/>
              </a:spcBef>
            </a:pPr>
            <a:r>
              <a:rPr lang="es-ES" altLang="en-US" sz="2600" dirty="0">
                <a:sym typeface="12 pt Helvetica* 55 Roman   054"/>
              </a:rPr>
              <a:t>El financiamiento inicial</a:t>
            </a:r>
          </a:p>
          <a:p>
            <a:pPr lvl="1">
              <a:lnSpc>
                <a:spcPct val="90000"/>
              </a:lnSpc>
              <a:spcBef>
                <a:spcPts val="600"/>
              </a:spcBef>
            </a:pPr>
            <a:r>
              <a:rPr lang="es-ES" altLang="en-US" sz="2600" dirty="0">
                <a:sym typeface="12 pt Helvetica* 55 Roman   054"/>
              </a:rPr>
              <a:t>El financiamiento de un negocio en expansión</a:t>
            </a:r>
          </a:p>
          <a:p>
            <a:pPr lvl="1">
              <a:lnSpc>
                <a:spcPct val="90000"/>
              </a:lnSpc>
              <a:spcBef>
                <a:spcPts val="600"/>
              </a:spcBef>
            </a:pPr>
            <a:r>
              <a:rPr lang="es-ES" altLang="en-US" sz="2600" dirty="0">
                <a:sym typeface="12 pt Helvetica* 55 Roman   054"/>
              </a:rPr>
              <a:t>El financiamiento del capital de trabajo</a:t>
            </a:r>
          </a:p>
          <a:p>
            <a:pPr lvl="1">
              <a:lnSpc>
                <a:spcPct val="90000"/>
              </a:lnSpc>
              <a:spcBef>
                <a:spcPts val="600"/>
              </a:spcBef>
            </a:pPr>
            <a:r>
              <a:rPr lang="es-ES" altLang="en-US" sz="2600" dirty="0">
                <a:sym typeface="12 pt Helvetica* 55 Roman   054"/>
              </a:rPr>
              <a:t>El financiamiento de activos fijos</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s-ES" altLang="en-US" dirty="0">
                <a:sym typeface="12 pt. Helvetica* 85 Heavy   08"/>
              </a:rPr>
              <a:t>Cuestionarios previo y después de la capacitación, y evaluación</a:t>
            </a:r>
            <a:br>
              <a:rPr lang="es-ES" altLang="en-US" dirty="0">
                <a:sym typeface="12 pt. Helvetica* 85 Heavy   08"/>
              </a:rPr>
            </a:br>
            <a:endParaRPr lang="es-ES" altLang="en-US" dirty="0">
              <a:sym typeface="12 pt. Helvetica* 85 Heavy   08"/>
            </a:endParaRPr>
          </a:p>
        </p:txBody>
      </p:sp>
      <p:sp>
        <p:nvSpPr>
          <p:cNvPr id="44035" name="Content Placeholder 2"/>
          <p:cNvSpPr>
            <a:spLocks noGrp="1"/>
          </p:cNvSpPr>
          <p:nvPr>
            <p:ph type="body" idx="1"/>
          </p:nvPr>
        </p:nvSpPr>
        <p:spPr>
          <a:xfrm>
            <a:off x="457201" y="1604374"/>
            <a:ext cx="6732740" cy="4267201"/>
          </a:xfrm>
        </p:spPr>
        <p:txBody>
          <a:bodyPr/>
          <a:lstStyle/>
          <a:p>
            <a:r>
              <a:rPr lang="es-ES" altLang="en-US" dirty="0">
                <a:sym typeface="12 pt. Helvetica* 85 Heavy   08"/>
              </a:rPr>
              <a:t>Si aún no lo ha hecho, evalúe cuánto sabía sobre este tema antes de participar en esta clase.</a:t>
            </a:r>
          </a:p>
          <a:p>
            <a:r>
              <a:rPr lang="es-ES" altLang="en-US" dirty="0">
                <a:sym typeface="12 pt. Helvetica* 85 Heavy   08"/>
              </a:rPr>
              <a:t>Evalúe cuánto sabe de este tema después de tomar la clase.</a:t>
            </a:r>
          </a:p>
          <a:p>
            <a:r>
              <a:rPr lang="es-ES" altLang="en-US" dirty="0">
                <a:sym typeface="12 pt. Helvetica* 85 Heavy   08"/>
              </a:rPr>
              <a:t>Complete el formulario de evaluación. Su opinión es de gran ayuda.</a:t>
            </a:r>
          </a:p>
          <a:p>
            <a:endParaRPr lang="es-ES" altLang="en-US" dirty="0">
              <a:sym typeface="12 pt. Helvetica* 85 Heavy   08"/>
            </a:endParaRPr>
          </a:p>
          <a:p>
            <a:r>
              <a:rPr lang="es-ES" altLang="en-US" dirty="0">
                <a:sym typeface="12 pt. Helvetica* 85 Heavy   08"/>
              </a:rPr>
              <a:t>¡Muchas gracias!</a:t>
            </a:r>
          </a:p>
        </p:txBody>
      </p:sp>
      <p:pic>
        <p:nvPicPr>
          <p:cNvPr id="44036" name="Picture 3" descr="Nota adhesiva marcada con &quot;no se olvide&quo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771364" y="2521743"/>
            <a:ext cx="2017133"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rot="11964325" flipH="1" flipV="1">
            <a:off x="6621418" y="1492620"/>
            <a:ext cx="2116229" cy="461962"/>
          </a:xfrm>
          <a:prstGeom prst="rect">
            <a:avLst/>
          </a:prstGeom>
          <a:solidFill>
            <a:srgbClr val="213F69"/>
          </a:solidFill>
          <a:effectLst>
            <a:outerShdw blurRad="50800" dist="38100" dir="2700000" algn="tl" rotWithShape="0">
              <a:prstClr val="black">
                <a:alpha val="40000"/>
              </a:prstClr>
            </a:outerShdw>
          </a:effectLst>
        </p:spPr>
        <p:txBody>
          <a:bodyPr>
            <a:spAutoFit/>
          </a:bodyPr>
          <a:lstStyle>
            <a:lvl1pPr>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algn="ctr">
              <a:buSzPct val="100000"/>
              <a:defRPr/>
            </a:pPr>
            <a:r>
              <a:rPr lang="es-ES" altLang="en-US" sz="2400" dirty="0">
                <a:solidFill>
                  <a:srgbClr val="FFFFFF"/>
                </a:solidFill>
              </a:rPr>
              <a:t>En su manual</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hape 43"/>
          <p:cNvSpPr>
            <a:spLocks noGrp="1"/>
          </p:cNvSpPr>
          <p:nvPr>
            <p:ph type="title"/>
          </p:nvPr>
        </p:nvSpPr>
        <p:spPr/>
        <p:txBody>
          <a:bodyPr/>
          <a:lstStyle/>
          <a:p>
            <a:r>
              <a:rPr lang="es-ES" altLang="en-US">
                <a:sym typeface="12 pt. Helvetica* 85 Heavy   08"/>
              </a:rPr>
              <a:t>Presentaciones: ¿Qué quiere saber?</a:t>
            </a:r>
          </a:p>
        </p:txBody>
      </p:sp>
      <p:sp>
        <p:nvSpPr>
          <p:cNvPr id="7172" name="Shape 44"/>
          <p:cNvSpPr>
            <a:spLocks noGrp="1"/>
          </p:cNvSpPr>
          <p:nvPr>
            <p:ph type="body" idx="1"/>
          </p:nvPr>
        </p:nvSpPr>
        <p:spPr/>
        <p:txBody>
          <a:bodyPr/>
          <a:lstStyle/>
          <a:p>
            <a:r>
              <a:rPr lang="es-ES" altLang="en-US">
                <a:sym typeface="12 pt. Helvetica* 85 Heavy   08"/>
              </a:rPr>
              <a:t>¿Qué saben o qué quieren aprender sobre la administración financiera?</a:t>
            </a:r>
          </a:p>
        </p:txBody>
      </p:sp>
      <p:pic>
        <p:nvPicPr>
          <p:cNvPr id="7170" name="image5.jpeg" descr="Ilustración de un signo de interrogación en 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286000"/>
            <a:ext cx="4953000" cy="391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hape 48"/>
          <p:cNvSpPr>
            <a:spLocks noGrp="1"/>
          </p:cNvSpPr>
          <p:nvPr>
            <p:ph type="title"/>
          </p:nvPr>
        </p:nvSpPr>
        <p:spPr/>
        <p:txBody>
          <a:bodyPr/>
          <a:lstStyle/>
          <a:p>
            <a:r>
              <a:rPr lang="es-ES" altLang="en-US">
                <a:sym typeface="12 pt. Helvetica* 85 Heavy   08"/>
              </a:rPr>
              <a:t>Beneficios de la administración financiera</a:t>
            </a:r>
          </a:p>
        </p:txBody>
      </p:sp>
      <p:sp>
        <p:nvSpPr>
          <p:cNvPr id="8195" name="Shape 49"/>
          <p:cNvSpPr>
            <a:spLocks noGrp="1"/>
          </p:cNvSpPr>
          <p:nvPr>
            <p:ph type="body" idx="1"/>
          </p:nvPr>
        </p:nvSpPr>
        <p:spPr/>
        <p:txBody>
          <a:bodyPr/>
          <a:lstStyle/>
          <a:p>
            <a:r>
              <a:rPr lang="es-ES" altLang="en-US">
                <a:sym typeface="12 pt. Helvetica* 85 Heavy   08"/>
              </a:rPr>
              <a:t>Lograr sus metas tomando buenas decisiones.</a:t>
            </a:r>
          </a:p>
          <a:p>
            <a:pPr lvl="1"/>
            <a:r>
              <a:rPr lang="es-ES" altLang="en-US">
                <a:sym typeface="12 pt Helvetica* 55 Roman   054"/>
              </a:rPr>
              <a:t>Permite determinar la rentabilidad</a:t>
            </a:r>
          </a:p>
          <a:p>
            <a:pPr lvl="1"/>
            <a:r>
              <a:rPr lang="es-ES" altLang="en-US">
                <a:sym typeface="12 pt Helvetica* 55 Roman   054"/>
              </a:rPr>
              <a:t>Permite prever el crecimiento</a:t>
            </a:r>
          </a:p>
          <a:p>
            <a:pPr lvl="1"/>
            <a:r>
              <a:rPr lang="es-ES" altLang="en-US">
                <a:sym typeface="12 pt Helvetica* 55 Roman   054"/>
              </a:rPr>
              <a:t>Permite planificar la diversificación, las líneas de productos nuevas, la expansión a mercados nuevos</a:t>
            </a:r>
          </a:p>
          <a:p>
            <a:pPr lvl="1"/>
            <a:r>
              <a:rPr lang="es-ES" altLang="en-US">
                <a:sym typeface="12 pt Helvetica* 55 Roman   054"/>
              </a:rPr>
              <a:t>Permite prepararse para el financiamiento (préstamos)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hape 53"/>
          <p:cNvSpPr>
            <a:spLocks noGrp="1"/>
          </p:cNvSpPr>
          <p:nvPr>
            <p:ph type="title"/>
          </p:nvPr>
        </p:nvSpPr>
        <p:spPr/>
        <p:txBody>
          <a:bodyPr/>
          <a:lstStyle/>
          <a:p>
            <a:r>
              <a:rPr lang="es-ES" altLang="en-US">
                <a:sym typeface="12 pt. Helvetica* 85 Heavy   08"/>
              </a:rPr>
              <a:t>Elaboración de presupuestos</a:t>
            </a:r>
          </a:p>
        </p:txBody>
      </p:sp>
      <p:sp>
        <p:nvSpPr>
          <p:cNvPr id="9219" name="Shape 54"/>
          <p:cNvSpPr>
            <a:spLocks noGrp="1"/>
          </p:cNvSpPr>
          <p:nvPr>
            <p:ph type="body" idx="1"/>
          </p:nvPr>
        </p:nvSpPr>
        <p:spPr/>
        <p:txBody>
          <a:bodyPr/>
          <a:lstStyle/>
          <a:p>
            <a:pPr lvl="1"/>
            <a:r>
              <a:rPr lang="es-ES" altLang="en-US">
                <a:sym typeface="12 pt Helvetica* 55 Roman   054"/>
              </a:rPr>
              <a:t>Existen varias prácticas y herramientas de administración financiera que suelen usar los pequeños negocios.</a:t>
            </a:r>
          </a:p>
          <a:p>
            <a:pPr lvl="1"/>
            <a:r>
              <a:rPr lang="es-ES" altLang="en-US">
                <a:sym typeface="12 pt. Helvetica* 85 Heavy   08"/>
              </a:rPr>
              <a:t>Comencemos por la elaboración de presupuestos.</a:t>
            </a:r>
          </a:p>
        </p:txBody>
      </p:sp>
      <p:pic>
        <p:nvPicPr>
          <p:cNvPr id="55" name="image6.jpg" descr="Imagen de calculadora y dólares estadounidenses"/>
          <p:cNvPicPr/>
          <p:nvPr/>
        </p:nvPicPr>
        <p:blipFill>
          <a:blip r:embed="rId3"/>
          <a:stretch>
            <a:fillRect/>
          </a:stretch>
        </p:blipFill>
        <p:spPr>
          <a:xfrm>
            <a:off x="4640263" y="3816350"/>
            <a:ext cx="4322762" cy="221615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hape 59"/>
          <p:cNvSpPr>
            <a:spLocks noGrp="1"/>
          </p:cNvSpPr>
          <p:nvPr>
            <p:ph type="title"/>
          </p:nvPr>
        </p:nvSpPr>
        <p:spPr/>
        <p:txBody>
          <a:bodyPr/>
          <a:lstStyle/>
          <a:p>
            <a:r>
              <a:rPr lang="es-ES" altLang="en-US">
                <a:sym typeface="12 pt. Helvetica* 85 Heavy   08"/>
              </a:rPr>
              <a:t>Temas para debate N.°1: Elaboración de presupuestos </a:t>
            </a:r>
          </a:p>
        </p:txBody>
      </p:sp>
      <p:sp>
        <p:nvSpPr>
          <p:cNvPr id="10243" name="Shape 60"/>
          <p:cNvSpPr>
            <a:spLocks noGrp="1"/>
          </p:cNvSpPr>
          <p:nvPr>
            <p:ph type="body" idx="1"/>
          </p:nvPr>
        </p:nvSpPr>
        <p:spPr>
          <a:xfrm>
            <a:off x="457200" y="1531088"/>
            <a:ext cx="8229600" cy="3726713"/>
          </a:xfrm>
        </p:spPr>
        <p:txBody>
          <a:bodyPr/>
          <a:lstStyle/>
          <a:p>
            <a:pPr marL="0" indent="0">
              <a:buNone/>
            </a:pPr>
            <a:r>
              <a:rPr lang="es-ES" altLang="en-US" dirty="0">
                <a:sym typeface="Calibri" pitchFamily="34" charset="0"/>
              </a:rPr>
              <a:t>Revisen el presupuesto que se ofrece como ejemplo en la guía del participante.</a:t>
            </a:r>
          </a:p>
        </p:txBody>
      </p:sp>
      <p:pic>
        <p:nvPicPr>
          <p:cNvPr id="10244" name="image7.png" descr="Lápi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95600"/>
            <a:ext cx="161925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0245" name="Shape 62"/>
          <p:cNvSpPr>
            <a:spLocks noChangeArrowheads="1"/>
          </p:cNvSpPr>
          <p:nvPr/>
        </p:nvSpPr>
        <p:spPr bwMode="auto">
          <a:xfrm>
            <a:off x="2039938" y="2936874"/>
            <a:ext cx="6646862"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465138" indent="-465138">
              <a:lnSpc>
                <a:spcPts val="3000"/>
              </a:lnSpc>
              <a:spcBef>
                <a:spcPts val="600"/>
              </a:spcBef>
              <a:buClr>
                <a:srgbClr val="1F497D"/>
              </a:buClr>
              <a:buSzPct val="100000"/>
              <a:buFont typeface="Calibri" pitchFamily="34" charset="0"/>
              <a:buAutoNum type="arabicPeriod"/>
            </a:pPr>
            <a:r>
              <a:rPr lang="es-ES" altLang="en-US" sz="2800" dirty="0">
                <a:solidFill>
                  <a:srgbClr val="1F497D"/>
                </a:solidFill>
                <a:latin typeface="Helvetica" pitchFamily="34" charset="0"/>
              </a:rPr>
              <a:t>Revisen cada categoría</a:t>
            </a:r>
          </a:p>
          <a:p>
            <a:pPr marL="465138" indent="-465138">
              <a:lnSpc>
                <a:spcPts val="3000"/>
              </a:lnSpc>
              <a:spcBef>
                <a:spcPts val="600"/>
              </a:spcBef>
              <a:buClr>
                <a:srgbClr val="1F497D"/>
              </a:buClr>
              <a:buSzPct val="100000"/>
              <a:buFont typeface="Calibri" pitchFamily="34" charset="0"/>
              <a:buAutoNum type="arabicPeriod"/>
            </a:pPr>
            <a:r>
              <a:rPr lang="es-ES" altLang="en-US" sz="2800" dirty="0">
                <a:solidFill>
                  <a:srgbClr val="1F497D"/>
                </a:solidFill>
                <a:latin typeface="Helvetica" pitchFamily="34" charset="0"/>
              </a:rPr>
              <a:t>¿Qué otras categorías usan?</a:t>
            </a:r>
          </a:p>
          <a:p>
            <a:pPr marL="465138" indent="-465138">
              <a:lnSpc>
                <a:spcPts val="3000"/>
              </a:lnSpc>
              <a:spcBef>
                <a:spcPts val="600"/>
              </a:spcBef>
              <a:buClr>
                <a:srgbClr val="1F497D"/>
              </a:buClr>
              <a:buSzPct val="100000"/>
              <a:buFont typeface="Calibri" pitchFamily="34" charset="0"/>
              <a:buAutoNum type="arabicPeriod"/>
            </a:pPr>
            <a:r>
              <a:rPr lang="es-ES" altLang="en-US" sz="2800" dirty="0">
                <a:solidFill>
                  <a:srgbClr val="1F497D"/>
                </a:solidFill>
                <a:latin typeface="Helvetica" pitchFamily="34" charset="0"/>
              </a:rPr>
              <a:t>¿Registran sus gastos mensuales?</a:t>
            </a:r>
          </a:p>
          <a:p>
            <a:pPr marL="465138" indent="-465138">
              <a:lnSpc>
                <a:spcPts val="3000"/>
              </a:lnSpc>
              <a:spcBef>
                <a:spcPts val="600"/>
              </a:spcBef>
              <a:buClr>
                <a:srgbClr val="1F497D"/>
              </a:buClr>
              <a:buSzPct val="100000"/>
              <a:buFont typeface="Calibri" pitchFamily="34" charset="0"/>
              <a:buAutoNum type="arabicPeriod"/>
            </a:pPr>
            <a:r>
              <a:rPr lang="es-ES" altLang="en-US" sz="2800" dirty="0">
                <a:solidFill>
                  <a:srgbClr val="1F497D"/>
                </a:solidFill>
                <a:latin typeface="Helvetica" pitchFamily="34" charset="0"/>
              </a:rPr>
              <a:t>De ser así, ¿de qué manera les ayuda esto a tomar decisiones relacionadas con el negocio?</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hape 66"/>
          <p:cNvSpPr>
            <a:spLocks noGrp="1"/>
          </p:cNvSpPr>
          <p:nvPr>
            <p:ph type="title"/>
          </p:nvPr>
        </p:nvSpPr>
        <p:spPr/>
        <p:txBody>
          <a:bodyPr/>
          <a:lstStyle/>
          <a:p>
            <a:r>
              <a:rPr lang="es-ES" altLang="en-US">
                <a:sym typeface="12 pt. Helvetica* 85 Heavy   08"/>
              </a:rPr>
              <a:t>Contabilidad</a:t>
            </a:r>
          </a:p>
        </p:txBody>
      </p:sp>
      <p:sp>
        <p:nvSpPr>
          <p:cNvPr id="11267" name="Shape 67"/>
          <p:cNvSpPr>
            <a:spLocks noGrp="1"/>
          </p:cNvSpPr>
          <p:nvPr>
            <p:ph type="body" idx="1"/>
          </p:nvPr>
        </p:nvSpPr>
        <p:spPr/>
        <p:txBody>
          <a:bodyPr/>
          <a:lstStyle/>
          <a:p>
            <a:pPr lvl="1"/>
            <a:r>
              <a:rPr lang="es-ES" altLang="en-US">
                <a:sym typeface="12 pt. Helvetica* 85 Heavy   08"/>
              </a:rPr>
              <a:t>Componente clave de la administración financiera</a:t>
            </a:r>
          </a:p>
          <a:p>
            <a:pPr lvl="1"/>
            <a:r>
              <a:rPr lang="es-ES" altLang="en-US">
                <a:sym typeface="12 pt. Helvetica* 85 Heavy   08"/>
              </a:rPr>
              <a:t>Proceso organizado de registrar todas las transacciones de ingresos y gastos </a:t>
            </a:r>
          </a:p>
          <a:p>
            <a:pPr lvl="1"/>
            <a:r>
              <a:rPr lang="es-ES" altLang="en-US">
                <a:sym typeface="12 pt. Helvetica* 85 Heavy   08"/>
              </a:rPr>
              <a:t>Base de </a:t>
            </a:r>
            <a:r>
              <a:rPr lang="es-ES" altLang="en-US">
                <a:sym typeface="Helvetica Neue"/>
              </a:rPr>
              <a:t>toda</a:t>
            </a:r>
            <a:r>
              <a:rPr lang="es-ES" altLang="en-US">
                <a:sym typeface="12 pt. Helvetica* 85 Heavy   08"/>
              </a:rPr>
              <a:t> administración financiera y decisión</a:t>
            </a:r>
            <a:br>
              <a:rPr lang="es-ES" altLang="en-US">
                <a:sym typeface="12 pt. Helvetica* 85 Heavy   08"/>
              </a:rPr>
            </a:br>
            <a:r>
              <a:rPr lang="es-ES" altLang="en-US">
                <a:sym typeface="12 pt. Helvetica* 85 Heavy   08"/>
              </a:rPr>
              <a:t>relacionada con el negocio, </a:t>
            </a:r>
            <a:br>
              <a:rPr lang="es-ES" altLang="en-US">
                <a:sym typeface="12 pt. Helvetica* 85 Heavy   08"/>
              </a:rPr>
            </a:br>
            <a:r>
              <a:rPr lang="es-ES" altLang="en-US">
                <a:sym typeface="12 pt. Helvetica* 85 Heavy   08"/>
              </a:rPr>
              <a:t>el financiamiento, los impuestos, la remuneración para el dueño </a:t>
            </a:r>
            <a:br>
              <a:rPr lang="es-ES" altLang="en-US">
                <a:sym typeface="12 pt. Helvetica* 85 Heavy   08"/>
              </a:rPr>
            </a:br>
            <a:r>
              <a:rPr lang="es-ES" altLang="en-US">
                <a:sym typeface="12 pt. Helvetica* 85 Heavy   08"/>
              </a:rPr>
              <a:t>y la jubilación.</a:t>
            </a:r>
          </a:p>
        </p:txBody>
      </p:sp>
      <p:pic>
        <p:nvPicPr>
          <p:cNvPr id="68" name="image8.jpg" descr="Imagen de una persona sentada en una mesa usando una calculadora"/>
          <p:cNvPicPr/>
          <p:nvPr/>
        </p:nvPicPr>
        <p:blipFill>
          <a:blip r:embed="rId3"/>
          <a:stretch>
            <a:fillRect/>
          </a:stretch>
        </p:blipFill>
        <p:spPr>
          <a:xfrm>
            <a:off x="6115050" y="3651250"/>
            <a:ext cx="2468563" cy="2468563"/>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10"/>
  <p:tag name="MMPROD_UIDATA" val="&lt;database version=&quot;11.0&quot;&gt;&lt;object type=&quot;1&quot; unique_id=&quot;10001&quot;&gt;&lt;object type=&quot;2&quot; unique_id=&quot;33606&quot;&gt;&lt;object type=&quot;3&quot; unique_id=&quot;33608&quot;&gt;&lt;property id=&quot;20148&quot; value=&quot;5&quot;/&gt;&lt;property id=&quot;20300&quot; value=&quot;Slide 2 - &amp;quot;Agenda&amp;quot;&quot;/&gt;&lt;property id=&quot;20307&quot; value=&quot;293&quot;/&gt;&lt;/object&gt;&lt;object type=&quot;3&quot; unique_id=&quot;33609&quot;&gt;&lt;property id=&quot;20148&quot; value=&quot;5&quot;/&gt;&lt;property id=&quot;20300&quot; value=&quot;Slide 3 - &amp;quot;Objetivos de aprendizaje (1)&amp;quot;&quot;/&gt;&lt;property id=&quot;20307&quot; value=&quot;258&quot;/&gt;&lt;/object&gt;&lt;object type=&quot;3&quot; unique_id=&quot;33610&quot;&gt;&lt;property id=&quot;20148&quot; value=&quot;5&quot;/&gt;&lt;property id=&quot;20300&quot; value=&quot;Slide 4 - &amp;quot;Objetivos de aprendizaje (2)&amp;quot;&quot;/&gt;&lt;property id=&quot;20307&quot; value=&quot;259&quot;/&gt;&lt;/object&gt;&lt;object type=&quot;3&quot; unique_id=&quot;33611&quot;&gt;&lt;property id=&quot;20148&quot; value=&quot;5&quot;/&gt;&lt;property id=&quot;20300&quot; value=&quot;Slide 5 - &amp;quot;Presentaciones: ¿Qué quiere saber?&amp;quot;&quot;/&gt;&lt;property id=&quot;20307&quot; value=&quot;260&quot;/&gt;&lt;/object&gt;&lt;object type=&quot;3&quot; unique_id=&quot;33612&quot;&gt;&lt;property id=&quot;20148&quot; value=&quot;5&quot;/&gt;&lt;property id=&quot;20300&quot; value=&quot;Slide 6 - &amp;quot;Beneficios de la administración financiera&amp;quot;&quot;/&gt;&lt;property id=&quot;20307&quot; value=&quot;261&quot;/&gt;&lt;/object&gt;&lt;object type=&quot;3&quot; unique_id=&quot;33613&quot;&gt;&lt;property id=&quot;20148&quot; value=&quot;5&quot;/&gt;&lt;property id=&quot;20300&quot; value=&quot;Slide 7 - &amp;quot;Elaboración de presupuestos&amp;quot;&quot;/&gt;&lt;property id=&quot;20307&quot; value=&quot;262&quot;/&gt;&lt;/object&gt;&lt;object type=&quot;3&quot; unique_id=&quot;33614&quot;&gt;&lt;property id=&quot;20148&quot; value=&quot;5&quot;/&gt;&lt;property id=&quot;20300&quot; value=&quot;Slide 8 - &amp;quot;Temas para debate N.°1: Elaboración de presupuestos &amp;quot;&quot;/&gt;&lt;property id=&quot;20307&quot; value=&quot;263&quot;/&gt;&lt;/object&gt;&lt;object type=&quot;3&quot; unique_id=&quot;33615&quot;&gt;&lt;property id=&quot;20148&quot; value=&quot;5&quot;/&gt;&lt;property id=&quot;20300&quot; value=&quot;Slide 9 - &amp;quot;Contabilidad&amp;quot;&quot;/&gt;&lt;property id=&quot;20307&quot; value=&quot;264&quot;/&gt;&lt;/object&gt;&lt;object type=&quot;3&quot; unique_id=&quot;33616&quot;&gt;&lt;property id=&quot;20148&quot; value=&quot;5&quot;/&gt;&lt;property id=&quot;20300&quot; value=&quot;Slide 10 - &amp;quot;Pasos de la contabilidad (1)&amp;quot;&quot;/&gt;&lt;property id=&quot;20307&quot; value=&quot;265&quot;/&gt;&lt;/object&gt;&lt;object type=&quot;3&quot; unique_id=&quot;33617&quot;&gt;&lt;property id=&quot;20148&quot; value=&quot;5&quot;/&gt;&lt;property id=&quot;20300&quot; value=&quot;Slide 11 - &amp;quot;Pasos de la contabilidad (2)&amp;quot;&quot;/&gt;&lt;property id=&quot;20307&quot; value=&quot;266&quot;/&gt;&lt;/object&gt;&lt;object type=&quot;3&quot; unique_id=&quot;33618&quot;&gt;&lt;property id=&quot;20148&quot; value=&quot;5&quot;/&gt;&lt;property id=&quot;20300&quot; value=&quot;Slide 12 - &amp;quot;Software de administración financiera&amp;quot;&quot;/&gt;&lt;property id=&quot;20307&quot; value=&quot;296&quot;/&gt;&lt;/object&gt;&lt;object type=&quot;3&quot; unique_id=&quot;33619&quot;&gt;&lt;property id=&quot;20148&quot; value=&quot;5&quot;/&gt;&lt;property id=&quot;20300&quot; value=&quot;Slide 13 - &amp;quot;Estados financieros&amp;quot;&quot;/&gt;&lt;property id=&quot;20307&quot; value=&quot;297&quot;/&gt;&lt;/object&gt;&lt;object type=&quot;3&quot; unique_id=&quot;33620&quot;&gt;&lt;property id=&quot;20148&quot; value=&quot;5&quot;/&gt;&lt;property id=&quot;20300&quot; value=&quot;Slide 14 - &amp;quot;Estados financieros: Balances generales&amp;quot;&quot;/&gt;&lt;property id=&quot;20307&quot; value=&quot;294&quot;/&gt;&lt;/object&gt;&lt;object type=&quot;3&quot; unique_id=&quot;33621&quot;&gt;&lt;property id=&quot;20148&quot; value=&quot;5&quot;/&gt;&lt;property id=&quot;20300&quot; value=&quot;Slide 15 - &amp;quot;Temas para debate N.°2:  Balances generales&amp;quot;&quot;/&gt;&lt;property id=&quot;20307&quot; value=&quot;295&quot;/&gt;&lt;/object&gt;&lt;object type=&quot;3&quot; unique_id=&quot;33622&quot;&gt;&lt;property id=&quot;20148&quot; value=&quot;5&quot;/&gt;&lt;property id=&quot;20300&quot; value=&quot;Slide 16 - &amp;quot;Estados financieros: flujo de fondos&amp;quot;&quot;/&gt;&lt;property id=&quot;20307&quot; value=&quot;267&quot;/&gt;&lt;/object&gt;&lt;object type=&quot;3&quot; unique_id=&quot;33623&quot;&gt;&lt;property id=&quot;20148&quot; value=&quot;5&quot;/&gt;&lt;property id=&quot;20300&quot; value=&quot;Slide 17 - &amp;quot;Proyección del flujo de fondos&amp;quot;&quot;/&gt;&lt;property id=&quot;20307&quot; value=&quot;268&quot;/&gt;&lt;/object&gt;&lt;object type=&quot;3&quot; unique_id=&quot;33624&quot;&gt;&lt;property id=&quot;20148&quot; value=&quot;5&quot;/&gt;&lt;property id=&quot;20300&quot; value=&quot;Slide 18 - &amp;quot;Proyección del flujo de fondos&amp;quot;&quot;/&gt;&lt;property id=&quot;20307&quot; value=&quot;269&quot;/&gt;&lt;/object&gt;&lt;object type=&quot;3&quot; unique_id=&quot;33625&quot;&gt;&lt;property id=&quot;20148&quot; value=&quot;5&quot;/&gt;&lt;property id=&quot;20300&quot; value=&quot;Slide 19 - &amp;quot;Proyección del flujo de fondos&amp;quot;&quot;/&gt;&lt;property id=&quot;20307&quot; value=&quot;270&quot;/&gt;&lt;/object&gt;&lt;object type=&quot;3&quot; unique_id=&quot;33626&quot;&gt;&lt;property id=&quot;20148&quot; value=&quot;5&quot;/&gt;&lt;property id=&quot;20300&quot; value=&quot;Slide 20 - &amp;quot;Ejemplo de proyección del flujo de fondos&amp;quot;&quot;/&gt;&lt;property id=&quot;20307&quot; value=&quot;271&quot;/&gt;&lt;/object&gt;&lt;object type=&quot;3&quot; unique_id=&quot;33627&quot;&gt;&lt;property id=&quot;20148&quot; value=&quot;5&quot;/&gt;&lt;property id=&quot;20300&quot; value=&quot;Slide 21 - &amp;quot;Temas para debate N.°3: Proyección del flujo de fondos (1)&amp;quot;&quot;/&gt;&lt;property id=&quot;20307&quot; value=&quot;272&quot;/&gt;&lt;/object&gt;&lt;object type=&quot;3&quot; unique_id=&quot;33628&quot;&gt;&lt;property id=&quot;20148&quot; value=&quot;5&quot;/&gt;&lt;property id=&quot;20300&quot; value=&quot;Slide 22 - &amp;quot;Temas para debate N.°3: Proyección del flujo de fondos (2)&amp;quot;&quot;/&gt;&lt;property id=&quot;20307&quot; value=&quot;273&quot;/&gt;&lt;/object&gt;&lt;object type=&quot;3&quot; unique_id=&quot;33629&quot;&gt;&lt;property id=&quot;20148&quot; value=&quot;5&quot;/&gt;&lt;property id=&quot;20300&quot; value=&quot;Slide 23 - &amp;quot;Estados financieros: Estado de resultados (P&amp;amp;L, por sus siglas en inglés)&amp;quot;&quot;/&gt;&lt;property id=&quot;20307&quot; value=&quot;274&quot;/&gt;&lt;/object&gt;&lt;object type=&quot;3&quot; unique_id=&quot;33630&quot;&gt;&lt;property id=&quot;20148&quot; value=&quot;5&quot;/&gt;&lt;property id=&quot;20300&quot; value=&quot;Slide 24 - &amp;quot;Estado de resultados&amp;quot;&quot;/&gt;&lt;property id=&quot;20307&quot; value=&quot;275&quot;/&gt;&lt;/object&gt;&lt;object type=&quot;3&quot; unique_id=&quot;33631&quot;&gt;&lt;property id=&quot;20148&quot; value=&quot;5&quot;/&gt;&lt;property id=&quot;20300&quot; value=&quot;Slide 25 - &amp;quot;Estado de resultados&amp;quot;&quot;/&gt;&lt;property id=&quot;20307&quot; value=&quot;276&quot;/&gt;&lt;/object&gt;&lt;object type=&quot;3&quot; unique_id=&quot;33632&quot;&gt;&lt;property id=&quot;20148&quot; value=&quot;5&quot;/&gt;&lt;property id=&quot;20300&quot; value=&quot;Slide 26 - &amp;quot;Estado de resultados&amp;quot;&quot;/&gt;&lt;property id=&quot;20307&quot; value=&quot;277&quot;/&gt;&lt;/object&gt;&lt;object type=&quot;3&quot; unique_id=&quot;33633&quot;&gt;&lt;property id=&quot;20148&quot; value=&quot;5&quot;/&gt;&lt;property id=&quot;20300&quot; value=&quot;Slide 27 - &amp;quot;Estado de resultados&amp;quot;&quot;/&gt;&lt;property id=&quot;20307&quot; value=&quot;278&quot;/&gt;&lt;/object&gt;&lt;object type=&quot;3&quot; unique_id=&quot;33634&quot;&gt;&lt;property id=&quot;20148&quot; value=&quot;5&quot;/&gt;&lt;property id=&quot;20300&quot; value=&quot;Slide 28 - &amp;quot;Temas para debate N.°4: Estado de resultados&amp;quot;&quot;/&gt;&lt;property id=&quot;20307&quot; value=&quot;279&quot;/&gt;&lt;/object&gt;&lt;object type=&quot;3&quot; unique_id=&quot;33635&quot;&gt;&lt;property id=&quot;20148&quot; value=&quot;5&quot;/&gt;&lt;property id=&quot;20300&quot; value=&quot;Slide 29 - &amp;quot;Financiamiento del negocio&amp;quot;&quot;/&gt;&lt;property id=&quot;20307&quot; value=&quot;280&quot;/&gt;&lt;/object&gt;&lt;object type=&quot;3&quot; unique_id=&quot;33636&quot;&gt;&lt;property id=&quot;20148&quot; value=&quot;5&quot;/&gt;&lt;property id=&quot;20300&quot; value=&quot;Slide 30 - &amp;quot;Financiamiento del negocio (1)&amp;quot;&quot;/&gt;&lt;property id=&quot;20307&quot; value=&quot;281&quot;/&gt;&lt;/object&gt;&lt;object type=&quot;3&quot; unique_id=&quot;33637&quot;&gt;&lt;property id=&quot;20148&quot; value=&quot;5&quot;/&gt;&lt;property id=&quot;20300&quot; value=&quot;Slide 31 - &amp;quot;Financiamiento del negocio (2)&amp;quot;&quot;/&gt;&lt;property id=&quot;20307&quot; value=&quot;282&quot;/&gt;&lt;/object&gt;&lt;object type=&quot;3&quot; unique_id=&quot;33638&quot;&gt;&lt;property id=&quot;20148&quot; value=&quot;5&quot;/&gt;&lt;property id=&quot;20300&quot; value=&quot;Slide 32 - &amp;quot;Préstamos&amp;quot;&quot;/&gt;&lt;property id=&quot;20307&quot; value=&quot;283&quot;/&gt;&lt;/object&gt;&lt;object type=&quot;3&quot; unique_id=&quot;33639&quot;&gt;&lt;property id=&quot;20148&quot; value=&quot;5&quot;/&gt;&lt;property id=&quot;20300&quot; value=&quot;Slide 33 - &amp;quot;Paquete de préstamo , también conocido como aplicación para préstamo&amp;quot;&quot;/&gt;&lt;property id=&quot;20307&quot; value=&quot;284&quot;/&gt;&lt;/object&gt;&lt;object type=&quot;3&quot; unique_id=&quot;33640&quot;&gt;&lt;property id=&quot;20148&quot; value=&quot;5&quot;/&gt;&lt;property id=&quot;20300&quot; value=&quot;Slide 34 - &amp;quot;Paquete de préstamo, también conocido como aplicación para préstamo&amp;quot;&quot;/&gt;&lt;property id=&quot;20307&quot; value=&quot;285&quot;/&gt;&lt;/object&gt;&lt;object type=&quot;3&quot; unique_id=&quot;33641&quot;&gt;&lt;property id=&quot;20148&quot; value=&quot;5&quot;/&gt;&lt;property id=&quot;20300&quot; value=&quot;Slide 35 - &amp;quot;Cómo reunir los requisitos para obtener un préstamo&amp;quot;&quot;/&gt;&lt;property id=&quot;20307&quot; value=&quot;286&quot;/&gt;&lt;/object&gt;&lt;object type=&quot;3&quot; unique_id=&quot;33642&quot;&gt;&lt;property id=&quot;20148&quot; value=&quot;5&quot;/&gt;&lt;property id=&quot;20300&quot; value=&quot;Slide 36 - &amp;quot;Financiamiento inicial&amp;quot;&quot;/&gt;&lt;property id=&quot;20307&quot; value=&quot;287&quot;/&gt;&lt;/object&gt;&lt;object type=&quot;3&quot; unique_id=&quot;33643&quot;&gt;&lt;property id=&quot;20148&quot; value=&quot;5&quot;/&gt;&lt;property id=&quot;20300&quot; value=&quot;Slide 37 - &amp;quot;Cómo buscar un préstamo&amp;quot;&quot;/&gt;&lt;property id=&quot;20307&quot; value=&quot;288&quot;/&gt;&lt;/object&gt;&lt;object type=&quot;3&quot; unique_id=&quot;33644&quot;&gt;&lt;property id=&quot;20148&quot; value=&quot;5&quot;/&gt;&lt;property id=&quot;20300&quot; value=&quot;Slide 38 - &amp;quot;Puntos clave para recordar&amp;quot;&quot;/&gt;&lt;property id=&quot;20307&quot; value=&quot;289&quot;/&gt;&lt;/object&gt;&lt;object type=&quot;3&quot; unique_id=&quot;33645&quot;&gt;&lt;property id=&quot;20148&quot; value=&quot;5&quot;/&gt;&lt;property id=&quot;20300&quot; value=&quot;Slide 39 - &amp;quot;Resumen&amp;quot;&quot;/&gt;&lt;property id=&quot;20307&quot; value=&quot;290&quot;/&gt;&lt;/object&gt;&lt;object type=&quot;3&quot; unique_id=&quot;33646&quot;&gt;&lt;property id=&quot;20148&quot; value=&quot;5&quot;/&gt;&lt;property id=&quot;20300&quot; value=&quot;Slide 40 - &amp;quot;Conclusión&amp;quot;&quot;/&gt;&lt;property id=&quot;20307&quot; value=&quot;291&quot;/&gt;&lt;/object&gt;&lt;object type=&quot;3&quot; unique_id=&quot;33647&quot;&gt;&lt;property id=&quot;20148&quot; value=&quot;5&quot;/&gt;&lt;property id=&quot;20300&quot; value=&quot;Slide 41 - &amp;quot;Cuestionarios previo y después de la capacitación, y evaluación &amp;quot;&quot;/&gt;&lt;property id=&quot;20307&quot; value=&quot;298&quot;/&gt;&lt;/object&gt;&lt;object type=&quot;3&quot; unique_id=&quot;33906&quot;&gt;&lt;property id=&quot;20148&quot; value=&quot;5&quot;/&gt;&lt;property id=&quot;20300&quot; value=&quot;Slide 1 - &amp;quot;Administración financiera&amp;quot;&quot;/&gt;&lt;property id=&quot;20307&quot; value=&quot;299&quot;/&gt;&lt;/object&gt;&lt;/object&gt;&lt;object type=&quot;8&quot; unique_id=&quot;33690&quot;&gt;&lt;/object&gt;&lt;/object&gt;&lt;/database&gt;"/>
</p:tagLst>
</file>

<file path=ppt/theme/theme1.xml><?xml version="1.0" encoding="utf-8"?>
<a:theme xmlns:a="http://schemas.openxmlformats.org/drawingml/2006/main" name="1_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ensitivity xmlns="46b93f41-955d-4ad8-ab2a-363dbf4a553d">Non-Sensitive Data</Sensitivity>
    <Author xmlns="http://schemas.microsoft.com/sharepoint/v3">
      <UserInfo>
        <DisplayName/>
        <AccountId xsi:nil="true"/>
        <AccountType/>
      </UserInfo>
    </Author>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E79D25-2AC1-4304-9FA4-A220D53E183B}"/>
</file>

<file path=customXml/itemProps2.xml><?xml version="1.0" encoding="utf-8"?>
<ds:datastoreItem xmlns:ds="http://schemas.openxmlformats.org/officeDocument/2006/customXml" ds:itemID="{33BB472F-34AA-4CF2-8282-343E3A877635}">
  <ds:schemaRefs>
    <ds:schemaRef ds:uri="http://schemas.microsoft.com/sharepoint/v3"/>
    <ds:schemaRef ds:uri="http://purl.org/dc/terms/"/>
    <ds:schemaRef ds:uri="EC068496-1DB6-4D20-B837-B04B199985E5"/>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CCA381FB-854F-490E-A300-1C7850D3F61A}"/>
</file>

<file path=docProps/app.xml><?xml version="1.0" encoding="utf-8"?>
<Properties xmlns="http://schemas.openxmlformats.org/officeDocument/2006/extended-properties" xmlns:vt="http://schemas.openxmlformats.org/officeDocument/2006/docPropsVTypes">
  <TotalTime>2486</TotalTime>
  <Words>6085</Words>
  <Application>Microsoft Office PowerPoint</Application>
  <PresentationFormat>On-screen Show (4:3)</PresentationFormat>
  <Paragraphs>625</Paragraphs>
  <Slides>41</Slides>
  <Notes>36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41</vt:i4>
      </vt:variant>
    </vt:vector>
  </HeadingPairs>
  <TitlesOfParts>
    <vt:vector size="53" baseType="lpstr">
      <vt:lpstr>ＭＳ Ｐゴシック</vt:lpstr>
      <vt:lpstr>12 pt Helvetica* 55 Roman   054</vt:lpstr>
      <vt:lpstr>12 pt. Helvetica* 85 Heavy   08</vt:lpstr>
      <vt:lpstr>12 pt. Helvetica* 85 Heavy   08472</vt:lpstr>
      <vt:lpstr>Arial</vt:lpstr>
      <vt:lpstr>Calibri</vt:lpstr>
      <vt:lpstr>Helvetica</vt:lpstr>
      <vt:lpstr>Helvetica Neue</vt:lpstr>
      <vt:lpstr>MingLiU_HKSCS</vt:lpstr>
      <vt:lpstr>Source Sans Pro SemiBold</vt:lpstr>
      <vt:lpstr>Times New Roman</vt:lpstr>
      <vt:lpstr>1_Default</vt:lpstr>
      <vt:lpstr>Administración financiera</vt:lpstr>
      <vt:lpstr>Agenda</vt:lpstr>
      <vt:lpstr>Objetivos de aprendizaje (1)</vt:lpstr>
      <vt:lpstr>Objetivos de aprendizaje (2)</vt:lpstr>
      <vt:lpstr>Presentaciones: ¿Qué quiere saber?</vt:lpstr>
      <vt:lpstr>Beneficios de la administración financiera</vt:lpstr>
      <vt:lpstr>Elaboración de presupuestos</vt:lpstr>
      <vt:lpstr>Temas para debate N.°1: Elaboración de presupuestos </vt:lpstr>
      <vt:lpstr>Contabilidad</vt:lpstr>
      <vt:lpstr>Pasos de la contabilidad (1)</vt:lpstr>
      <vt:lpstr>Pasos de la contabilidad (2)</vt:lpstr>
      <vt:lpstr>Software de administración financiera</vt:lpstr>
      <vt:lpstr>Estados financieros</vt:lpstr>
      <vt:lpstr>Estados financieros: Balances generales</vt:lpstr>
      <vt:lpstr>Temas para debate N.°2:  Balances generales</vt:lpstr>
      <vt:lpstr>Estados financieros: flujo de fondos</vt:lpstr>
      <vt:lpstr>Proyección del flujo de fondos</vt:lpstr>
      <vt:lpstr>Proyección del flujo de fondos</vt:lpstr>
      <vt:lpstr>Proyección del flujo de fondos</vt:lpstr>
      <vt:lpstr>Ejemplo de proyección del flujo de fondos</vt:lpstr>
      <vt:lpstr>Temas para debate N.°3: Proyección del flujo de fondos (1)</vt:lpstr>
      <vt:lpstr>Temas para debate N.°3: Proyección del flujo de fondos (2)</vt:lpstr>
      <vt:lpstr>Estados financieros: Estado de resultados (P&amp;L, por sus siglas en inglés)</vt:lpstr>
      <vt:lpstr>Estado de resultados</vt:lpstr>
      <vt:lpstr>Estado de resultados</vt:lpstr>
      <vt:lpstr>Estado de resultados</vt:lpstr>
      <vt:lpstr>Estado de resultados</vt:lpstr>
      <vt:lpstr>Temas para debate N.°4: Estado de resultados</vt:lpstr>
      <vt:lpstr>Financiamiento del negocio</vt:lpstr>
      <vt:lpstr>Financiamiento del negocio (1)</vt:lpstr>
      <vt:lpstr>Financiamiento del negocio (2)</vt:lpstr>
      <vt:lpstr>Préstamos</vt:lpstr>
      <vt:lpstr>Paquete de préstamo , también conocido como aplicación para préstamo</vt:lpstr>
      <vt:lpstr>Paquete de préstamo, también conocido como aplicación para préstamo</vt:lpstr>
      <vt:lpstr>Cómo reunir los requisitos para obtener un préstamo</vt:lpstr>
      <vt:lpstr>Financiamiento inicial</vt:lpstr>
      <vt:lpstr>Cómo buscar un préstamo</vt:lpstr>
      <vt:lpstr>Puntos clave para recordar</vt:lpstr>
      <vt:lpstr>Resumen</vt:lpstr>
      <vt:lpstr>Conclusión</vt:lpstr>
      <vt:lpstr>Cuestionarios previo y después de la capacitación, y evaluación </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SB SP Modulo 7 Administratcion Financiera</dc:title>
  <dc:subject>FDIC SB SP Modulo 7 Administratcion Financiera</dc:subject>
  <dc:creator>FDIC</dc:creator>
  <cp:keywords>FDIC SB SP Modulo 7 Administratcion Financiera</cp:keywords>
  <dc:description>FDIC SB SP Modulo 7 Administratcion Financiera</dc:description>
  <cp:lastModifiedBy>Vallarta, Alfred J. [CTR]</cp:lastModifiedBy>
  <cp:revision>68</cp:revision>
  <cp:lastPrinted>2015-11-10T18:25:01Z</cp:lastPrinted>
  <dcterms:modified xsi:type="dcterms:W3CDTF">2022-11-16T19:37:56Z</dcterms:modified>
  <cp:category>FDIC SB SP Modulo 7 Administratcion Financiera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y fmtid="{D5CDD505-2E9C-101B-9397-08002B2CF9AE}" pid="3" name="Order">
    <vt:r8>90500</vt:r8>
  </property>
</Properties>
</file>