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g"/>
  <Override PartName="/ppt/slides/slide32.xml" ContentType="application/vnd.openxmlformats-officedocument.presentationml.slide+xml"/>
  <Override PartName="/ppt/presentation.xml" ContentType="application/vnd.openxmlformats-officedocument.presentationml.presentation.main+xml"/>
  <Override PartName="/ppt/slides/slide31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29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3.xml" ContentType="application/vnd.openxmlformats-officedocument.presentationml.slide+xml"/>
  <Override PartName="/ppt/slides/slide9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notesSlides/notesSlide3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36"/>
  </p:notesMasterIdLst>
  <p:handoutMasterIdLst>
    <p:handoutMasterId r:id="rId37"/>
  </p:handoutMasterIdLst>
  <p:sldIdLst>
    <p:sldId id="296" r:id="rId4"/>
    <p:sldId id="286" r:id="rId5"/>
    <p:sldId id="258" r:id="rId6"/>
    <p:sldId id="291" r:id="rId7"/>
    <p:sldId id="294" r:id="rId8"/>
    <p:sldId id="260" r:id="rId9"/>
    <p:sldId id="261" r:id="rId10"/>
    <p:sldId id="262" r:id="rId11"/>
    <p:sldId id="263" r:id="rId12"/>
    <p:sldId id="293" r:id="rId13"/>
    <p:sldId id="264" r:id="rId14"/>
    <p:sldId id="265" r:id="rId15"/>
    <p:sldId id="266" r:id="rId16"/>
    <p:sldId id="267" r:id="rId17"/>
    <p:sldId id="282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92" r:id="rId27"/>
    <p:sldId id="276" r:id="rId28"/>
    <p:sldId id="277" r:id="rId29"/>
    <p:sldId id="278" r:id="rId30"/>
    <p:sldId id="279" r:id="rId31"/>
    <p:sldId id="295" r:id="rId32"/>
    <p:sldId id="280" r:id="rId33"/>
    <p:sldId id="281" r:id="rId34"/>
    <p:sldId id="290" r:id="rId35"/>
  </p:sldIdLst>
  <p:sldSz cx="9144000" cy="6858000" type="screen4x3"/>
  <p:notesSz cx="6950075" cy="9236075"/>
  <p:custDataLst>
    <p:tags r:id="rId38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Calibri" pitchFamily="34" charset="0"/>
        <a:cs typeface="Calibri" pitchFamily="34" charset="0"/>
        <a:sym typeface="Calibri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Calibri" pitchFamily="34" charset="0"/>
        <a:cs typeface="Calibri" pitchFamily="34" charset="0"/>
        <a:sym typeface="Calibri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Calibri" pitchFamily="34" charset="0"/>
        <a:cs typeface="Calibri" pitchFamily="34" charset="0"/>
        <a:sym typeface="Calibri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Calibri" pitchFamily="34" charset="0"/>
        <a:cs typeface="Calibri" pitchFamily="34" charset="0"/>
        <a:sym typeface="Calibri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Calibri" pitchFamily="34" charset="0"/>
        <a:cs typeface="Calibri" pitchFamily="34" charset="0"/>
        <a:sym typeface="Calibri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Calibri" pitchFamily="34" charset="0"/>
        <a:cs typeface="Calibri" pitchFamily="34" charset="0"/>
        <a:sym typeface="Calibri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Calibri" pitchFamily="34" charset="0"/>
        <a:cs typeface="Calibri" pitchFamily="34" charset="0"/>
        <a:sym typeface="Calibri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Calibri" pitchFamily="34" charset="0"/>
        <a:cs typeface="Calibri" pitchFamily="34" charset="0"/>
        <a:sym typeface="Calibri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Calibri" pitchFamily="34" charset="0"/>
        <a:cs typeface="Calibri" pitchFamily="34" charset="0"/>
        <a:sym typeface="Calibri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96">
          <p15:clr>
            <a:srgbClr val="A4A3A4"/>
          </p15:clr>
        </p15:guide>
        <p15:guide id="2" orient="horz" pos="600">
          <p15:clr>
            <a:srgbClr val="A4A3A4"/>
          </p15:clr>
        </p15:guide>
        <p15:guide id="3" pos="5472">
          <p15:clr>
            <a:srgbClr val="A4A3A4"/>
          </p15:clr>
        </p15:guide>
        <p15:guide id="4" pos="2856">
          <p15:clr>
            <a:srgbClr val="A4A3A4"/>
          </p15:clr>
        </p15:guide>
        <p15:guide id="5" pos="33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1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F6B"/>
    <a:srgbClr val="C1961C"/>
    <a:srgbClr val="132F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94" autoAdjust="0"/>
    <p:restoredTop sz="94674" autoAdjust="0"/>
  </p:normalViewPr>
  <p:slideViewPr>
    <p:cSldViewPr snapToGrid="0">
      <p:cViewPr varScale="1">
        <p:scale>
          <a:sx n="76" d="100"/>
          <a:sy n="76" d="100"/>
        </p:scale>
        <p:origin x="1762" y="67"/>
      </p:cViewPr>
      <p:guideLst>
        <p:guide orient="horz" pos="696"/>
        <p:guide orient="horz" pos="600"/>
        <p:guide pos="5472"/>
        <p:guide pos="2856"/>
        <p:guide pos="336"/>
      </p:guideLst>
    </p:cSldViewPr>
  </p:slideViewPr>
  <p:outlineViewPr>
    <p:cViewPr>
      <p:scale>
        <a:sx n="33" d="100"/>
        <a:sy n="33" d="100"/>
      </p:scale>
      <p:origin x="0" y="-1590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4" d="100"/>
          <a:sy n="54" d="100"/>
        </p:scale>
        <p:origin x="2820" y="78"/>
      </p:cViewPr>
      <p:guideLst>
        <p:guide orient="horz" pos="2909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presProps" Target="presProp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customXml" Target="../customXml/item3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1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11488" cy="463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99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937000" y="0"/>
            <a:ext cx="3011488" cy="463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27AD1A14-7481-4425-A9A8-36B74F38941C}" type="datetimeFigureOut">
              <a:rPr lang="en-US" altLang="en-US"/>
              <a:pPr>
                <a:defRPr/>
              </a:pPr>
              <a:t>11/21/2022</a:t>
            </a:fld>
            <a:endParaRPr lang="en-US" altLang="en-US"/>
          </a:p>
        </p:txBody>
      </p:sp>
      <p:sp>
        <p:nvSpPr>
          <p:cNvPr id="4100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772525"/>
            <a:ext cx="3011488" cy="463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1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937000" y="8772525"/>
            <a:ext cx="3011488" cy="463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A679E96-A80C-4347-BF87-DC63E487FE7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1009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hape 16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65225" y="692150"/>
            <a:ext cx="4619625" cy="346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5843" name="Shape 17"/>
          <p:cNvSpPr>
            <a:spLocks noGrp="1"/>
          </p:cNvSpPr>
          <p:nvPr>
            <p:ph type="body" sz="quarter" idx="1"/>
          </p:nvPr>
        </p:nvSpPr>
        <p:spPr bwMode="auto">
          <a:xfrm>
            <a:off x="927100" y="4387850"/>
            <a:ext cx="5095875" cy="415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2139339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lnSpc>
        <a:spcPct val="118000"/>
      </a:lnSpc>
      <a:spcBef>
        <a:spcPct val="30000"/>
      </a:spcBef>
      <a:spcAft>
        <a:spcPct val="0"/>
      </a:spcAft>
      <a:defRPr sz="2200">
        <a:solidFill>
          <a:schemeClr val="tx1"/>
        </a:solidFill>
        <a:latin typeface="+mn-lt"/>
        <a:ea typeface="+mn-ea"/>
        <a:cs typeface="+mn-cs"/>
        <a:sym typeface="Helvetica Neue"/>
      </a:defRPr>
    </a:lvl1pPr>
    <a:lvl2pPr marL="742950" indent="-285750" algn="l" defTabSz="457200" rtl="0" eaLnBrk="0" fontAlgn="base" hangingPunct="0">
      <a:lnSpc>
        <a:spcPct val="118000"/>
      </a:lnSpc>
      <a:spcBef>
        <a:spcPct val="30000"/>
      </a:spcBef>
      <a:spcAft>
        <a:spcPct val="0"/>
      </a:spcAft>
      <a:defRPr sz="2200">
        <a:solidFill>
          <a:schemeClr val="tx1"/>
        </a:solidFill>
        <a:latin typeface="+mn-lt"/>
        <a:ea typeface="+mn-ea"/>
        <a:cs typeface="+mn-cs"/>
        <a:sym typeface="Helvetica Neue"/>
      </a:defRPr>
    </a:lvl2pPr>
    <a:lvl3pPr marL="1143000" indent="-228600" algn="l" defTabSz="457200" rtl="0" eaLnBrk="0" fontAlgn="base" hangingPunct="0">
      <a:lnSpc>
        <a:spcPct val="118000"/>
      </a:lnSpc>
      <a:spcBef>
        <a:spcPct val="30000"/>
      </a:spcBef>
      <a:spcAft>
        <a:spcPct val="0"/>
      </a:spcAft>
      <a:defRPr sz="2200">
        <a:solidFill>
          <a:schemeClr val="tx1"/>
        </a:solidFill>
        <a:latin typeface="+mn-lt"/>
        <a:ea typeface="+mn-ea"/>
        <a:cs typeface="+mn-cs"/>
        <a:sym typeface="Helvetica Neue"/>
      </a:defRPr>
    </a:lvl3pPr>
    <a:lvl4pPr marL="1600200" indent="-228600" algn="l" defTabSz="457200" rtl="0" eaLnBrk="0" fontAlgn="base" hangingPunct="0">
      <a:lnSpc>
        <a:spcPct val="118000"/>
      </a:lnSpc>
      <a:spcBef>
        <a:spcPct val="30000"/>
      </a:spcBef>
      <a:spcAft>
        <a:spcPct val="0"/>
      </a:spcAft>
      <a:defRPr sz="2200">
        <a:solidFill>
          <a:schemeClr val="tx1"/>
        </a:solidFill>
        <a:latin typeface="+mn-lt"/>
        <a:ea typeface="+mn-ea"/>
        <a:cs typeface="+mn-cs"/>
        <a:sym typeface="Helvetica Neue"/>
      </a:defRPr>
    </a:lvl4pPr>
    <a:lvl5pPr marL="2057400" indent="-228600" algn="l" defTabSz="457200" rtl="0" eaLnBrk="0" fontAlgn="base" hangingPunct="0">
      <a:lnSpc>
        <a:spcPct val="118000"/>
      </a:lnSpc>
      <a:spcBef>
        <a:spcPct val="30000"/>
      </a:spcBef>
      <a:spcAft>
        <a:spcPct val="0"/>
      </a:spcAft>
      <a:defRPr sz="2200">
        <a:solidFill>
          <a:schemeClr val="tx1"/>
        </a:solidFill>
        <a:latin typeface="+mn-lt"/>
        <a:ea typeface="+mn-ea"/>
        <a:cs typeface="+mn-cs"/>
        <a:sym typeface="Helvetica Neue"/>
      </a:defRPr>
    </a:lvl5pPr>
    <a:lvl6pPr indent="11430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5302250" y="6667500"/>
            <a:ext cx="4056063" cy="35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92" tIns="46246" rIns="92492" bIns="46246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fld id="{E62F729A-9028-4C57-9B70-7845FBA7995E}" type="slidenum">
              <a:rPr lang="en-US" altLang="en-US">
                <a:solidFill>
                  <a:srgbClr val="000000"/>
                </a:solidFill>
                <a:ea typeface="Helvetica Neue"/>
                <a:cs typeface="Helvetica Neue"/>
              </a:rPr>
              <a:pPr/>
              <a:t>2</a:t>
            </a:fld>
            <a:endParaRPr lang="en-US" altLang="en-US">
              <a:solidFill>
                <a:srgbClr val="000000"/>
              </a:solidFill>
              <a:ea typeface="Helvetica Neue"/>
              <a:cs typeface="Helvetica Neue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hape 45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8915" name="Shape 46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defTabSz="914400">
              <a:lnSpc>
                <a:spcPct val="100000"/>
              </a:lnSpc>
              <a:spcBef>
                <a:spcPts val="400"/>
              </a:spcBef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Antes de comenzar, veamos lo que saben sobre la gestión financiera para pequeños negocios.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024313" y="8918575"/>
            <a:ext cx="3078162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92" tIns="46246" rIns="92492" bIns="46246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fld id="{518B2236-B5DF-4D8F-B8D7-330FBF3F7EAB}" type="slidenum">
              <a:rPr lang="en-US" altLang="en-US">
                <a:solidFill>
                  <a:srgbClr val="000000"/>
                </a:solidFill>
                <a:ea typeface="Helvetica Neue"/>
                <a:cs typeface="Helvetica Neue"/>
              </a:rPr>
              <a:pPr/>
              <a:t>15</a:t>
            </a:fld>
            <a:endParaRPr lang="en-US" altLang="en-US">
              <a:solidFill>
                <a:srgbClr val="000000"/>
              </a:solidFill>
              <a:ea typeface="Helvetica Neue"/>
              <a:cs typeface="Helvetica Neue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hape 84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3011" name="Shape 85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defTabSz="923925" eaLnBrk="1" hangingPunct="1">
              <a:lnSpc>
                <a:spcPct val="100000"/>
              </a:lnSpc>
              <a:spcBef>
                <a:spcPts val="400"/>
              </a:spcBef>
            </a:pPr>
            <a:r>
              <a:rPr lang="en-US" altLang="en-US" sz="12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-SMB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FC4271D2-1A44-1D7A-A0E2-1E38ACD16CE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485"/>
          <a:stretch/>
        </p:blipFill>
        <p:spPr bwMode="auto">
          <a:xfrm>
            <a:off x="0" y="6261650"/>
            <a:ext cx="9163050" cy="585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099" y="1082886"/>
            <a:ext cx="4480072" cy="1954588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4400" b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2047" y="3063488"/>
            <a:ext cx="2706624" cy="923971"/>
          </a:xfrm>
          <a:solidFill>
            <a:srgbClr val="223F6B"/>
          </a:solidFill>
        </p:spPr>
        <p:txBody>
          <a:bodyPr lIns="274320" tIns="91440" anchor="t" anchorCtr="0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cap="small" baseline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object 3" descr="Illustration of Earth surrounded by various icons">
            <a:extLst>
              <a:ext uri="{FF2B5EF4-FFF2-40B4-BE49-F238E27FC236}">
                <a16:creationId xmlns:a16="http://schemas.microsoft.com/office/drawing/2014/main" id="{CB3E606F-D7A8-C4D4-7572-F9CCF4CEAF39}"/>
              </a:ext>
            </a:extLst>
          </p:cNvPr>
          <p:cNvSpPr/>
          <p:nvPr userDrawn="1"/>
        </p:nvSpPr>
        <p:spPr>
          <a:xfrm>
            <a:off x="4562855" y="918892"/>
            <a:ext cx="4581144" cy="45811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8" descr="Small business association logo">
            <a:extLst>
              <a:ext uri="{FF2B5EF4-FFF2-40B4-BE49-F238E27FC236}">
                <a16:creationId xmlns:a16="http://schemas.microsoft.com/office/drawing/2014/main" id="{80EFA23A-6789-D46F-0C2D-32A9EA0B5836}"/>
              </a:ext>
            </a:extLst>
          </p:cNvPr>
          <p:cNvSpPr/>
          <p:nvPr userDrawn="1"/>
        </p:nvSpPr>
        <p:spPr>
          <a:xfrm>
            <a:off x="1420719" y="4844710"/>
            <a:ext cx="2503672" cy="6872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Picture 10" descr="FDIC Money Smart logo">
            <a:extLst>
              <a:ext uri="{FF2B5EF4-FFF2-40B4-BE49-F238E27FC236}">
                <a16:creationId xmlns:a16="http://schemas.microsoft.com/office/drawing/2014/main" id="{F490D911-F864-28C1-C3AC-8EB3C20BEAA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60" y="4370134"/>
            <a:ext cx="730374" cy="121786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3BC0A5A0-52C0-10C2-349B-FE36DDAFB64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423"/>
          <a:stretch/>
        </p:blipFill>
        <p:spPr bwMode="auto">
          <a:xfrm>
            <a:off x="-19050" y="-3109"/>
            <a:ext cx="9163050" cy="314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14561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9A3C48F-C02C-0A47-A537-2B410C7A688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Shape 12"/>
          <p:cNvSpPr>
            <a:spLocks noChangeArrowheads="1"/>
          </p:cNvSpPr>
          <p:nvPr/>
        </p:nvSpPr>
        <p:spPr bwMode="auto">
          <a:xfrm>
            <a:off x="6650038" y="6400800"/>
            <a:ext cx="1676400" cy="276999"/>
          </a:xfrm>
          <a:prstGeom prst="rect">
            <a:avLst/>
          </a:prstGeom>
          <a:noFill/>
          <a:ln>
            <a:noFill/>
          </a:ln>
        </p:spPr>
        <p:txBody>
          <a:bodyPr lIns="45719" rIns="45719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r">
              <a:buSzPct val="100000"/>
              <a:defRPr/>
            </a:pPr>
            <a:r>
              <a:rPr lang="en-US" altLang="en-US" sz="1200" dirty="0">
                <a:solidFill>
                  <a:srgbClr val="002060"/>
                </a:solidFill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SERVICIOS BANCARIOS</a:t>
            </a:r>
          </a:p>
        </p:txBody>
      </p:sp>
      <p:sp>
        <p:nvSpPr>
          <p:cNvPr id="6" name="Shape 13"/>
          <p:cNvSpPr>
            <a:spLocks noChangeArrowheads="1"/>
          </p:cNvSpPr>
          <p:nvPr/>
        </p:nvSpPr>
        <p:spPr bwMode="auto">
          <a:xfrm>
            <a:off x="8305800" y="6400800"/>
            <a:ext cx="5461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9" rIns="45719">
            <a:spAutoFit/>
          </a:bodyPr>
          <a:lstStyle/>
          <a:p>
            <a:pPr algn="r">
              <a:buSzPct val="100000"/>
            </a:pPr>
            <a:fld id="{E6C1737B-E854-42C9-87CC-09F1734BDE57}" type="slidenum">
              <a:rPr lang="en-US" altLang="en-US" sz="1200">
                <a:solidFill>
                  <a:srgbClr val="132F5A"/>
                </a:solidFill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pPr algn="r">
                <a:buSzPct val="100000"/>
              </a:pPr>
              <a:t>‹#›</a:t>
            </a:fld>
            <a:endParaRPr lang="en-US" altLang="en-US" sz="1200">
              <a:solidFill>
                <a:srgbClr val="132F5A"/>
              </a:solidFill>
              <a:latin typeface="12 pt. Helvetica* 85 Heavy   08"/>
              <a:ea typeface="12 pt. Helvetica* 85 Heavy   08"/>
              <a:cs typeface="12 pt. Helvetica* 85 Heavy   08"/>
              <a:sym typeface="12 pt. Helvetica* 85 Heavy   08"/>
            </a:endParaRPr>
          </a:p>
        </p:txBody>
      </p:sp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1"/>
          </a:xfrm>
          <a:prstGeom prst="rect">
            <a:avLst/>
          </a:prstGeom>
        </p:spPr>
        <p:txBody>
          <a:bodyPr anchor="t"/>
          <a:lstStyle>
            <a:lvl1pPr algn="l">
              <a:defRPr sz="3600" b="1">
                <a:solidFill>
                  <a:srgbClr val="223F6B"/>
                </a:solidFill>
                <a:latin typeface="12 pt. Helvetica* 85 Heavy   08472"/>
                <a:ea typeface="12 pt. Helvetica* 85 Heavy   08472"/>
                <a:cs typeface="12 pt. Helvetica* 85 Heavy   08472"/>
                <a:sym typeface="12 pt. Helvetica* 85 Heavy   08472"/>
              </a:defRPr>
            </a:lvl1pPr>
          </a:lstStyle>
          <a:p>
            <a:pPr lvl="0"/>
            <a:r>
              <a:rPr dirty="0"/>
              <a:t>Click to edit Master title style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267201"/>
          </a:xfrm>
          <a:prstGeom prst="rect">
            <a:avLst/>
          </a:prstGeom>
        </p:spPr>
        <p:txBody>
          <a:bodyPr/>
          <a:lstStyle>
            <a:lvl1pPr marL="342900" indent="-342900" algn="l">
              <a:buSzPct val="100000"/>
              <a:buFont typeface="Arial"/>
              <a:buChar char="•"/>
              <a:defRPr sz="3000">
                <a:solidFill>
                  <a:srgbClr val="132F5A"/>
                </a:solidFill>
                <a:latin typeface="12 pt. Helvetica* 85 Heavy   08472"/>
                <a:ea typeface="12 pt. Helvetica* 85 Heavy   08472"/>
                <a:cs typeface="12 pt. Helvetica* 85 Heavy   08472"/>
                <a:sym typeface="12 pt. Helvetica* 85 Heavy   08472"/>
              </a:defRPr>
            </a:lvl1pPr>
            <a:lvl2pPr marL="763360" indent="-306160" algn="l">
              <a:buSzPct val="100000"/>
              <a:buFont typeface="Arial"/>
              <a:buChar char="•"/>
              <a:defRPr sz="3000">
                <a:solidFill>
                  <a:srgbClr val="132F5A"/>
                </a:solidFill>
                <a:latin typeface="12 pt. Helvetica* 85 Heavy   08472"/>
                <a:ea typeface="12 pt. Helvetica* 85 Heavy   08472"/>
                <a:cs typeface="12 pt. Helvetica* 85 Heavy   08472"/>
                <a:sym typeface="12 pt. Helvetica* 85 Heavy   08472"/>
              </a:defRPr>
            </a:lvl2pPr>
            <a:lvl3pPr marL="1159328" indent="-244928" algn="l">
              <a:buSzPct val="100000"/>
              <a:buFont typeface="Arial"/>
              <a:buChar char="•"/>
              <a:defRPr sz="3000">
                <a:solidFill>
                  <a:srgbClr val="132F5A"/>
                </a:solidFill>
                <a:latin typeface="12 pt. Helvetica* 85 Heavy   08472"/>
                <a:ea typeface="12 pt. Helvetica* 85 Heavy   08472"/>
                <a:cs typeface="12 pt. Helvetica* 85 Heavy   08472"/>
                <a:sym typeface="12 pt. Helvetica* 85 Heavy   08472"/>
              </a:defRPr>
            </a:lvl3pPr>
            <a:lvl4pPr marL="1616528" indent="-244928" algn="l">
              <a:buSzPct val="100000"/>
              <a:buFont typeface="Arial"/>
              <a:buChar char="–"/>
              <a:defRPr sz="3000">
                <a:solidFill>
                  <a:srgbClr val="132F5A"/>
                </a:solidFill>
                <a:latin typeface="12 pt. Helvetica* 85 Heavy   08472"/>
                <a:ea typeface="12 pt. Helvetica* 85 Heavy   08472"/>
                <a:cs typeface="12 pt. Helvetica* 85 Heavy   08472"/>
                <a:sym typeface="12 pt. Helvetica* 85 Heavy   08472"/>
              </a:defRPr>
            </a:lvl4pPr>
            <a:lvl5pPr marL="2073728" indent="-244928" algn="l">
              <a:buSzPct val="100000"/>
              <a:buFont typeface="Arial"/>
              <a:buChar char="»"/>
              <a:defRPr sz="3000">
                <a:solidFill>
                  <a:srgbClr val="132F5A"/>
                </a:solidFill>
                <a:latin typeface="12 pt. Helvetica* 85 Heavy   08472"/>
                <a:ea typeface="12 pt. Helvetica* 85 Heavy   08472"/>
                <a:cs typeface="12 pt. Helvetica* 85 Heavy   08472"/>
                <a:sym typeface="12 pt. Helvetica* 85 Heavy   08472"/>
              </a:defRPr>
            </a:lvl5pPr>
          </a:lstStyle>
          <a:p>
            <a:pPr lvl="0"/>
            <a:r>
              <a:rPr dirty="0"/>
              <a:t>Click to edit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7490422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Shape 3"/>
          <p:cNvSpPr>
            <a:spLocks noGrp="1"/>
          </p:cNvSpPr>
          <p:nvPr>
            <p:ph type="title"/>
          </p:nvPr>
        </p:nvSpPr>
        <p:spPr bwMode="auto">
          <a:xfrm>
            <a:off x="685800" y="1844675"/>
            <a:ext cx="7772400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vert="horz" wrap="square" lIns="45719" tIns="45720" rIns="45719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1028" name="Shape 4"/>
          <p:cNvSpPr>
            <a:spLocks noGrp="1"/>
          </p:cNvSpPr>
          <p:nvPr>
            <p:ph type="body" idx="1"/>
          </p:nvPr>
        </p:nvSpPr>
        <p:spPr bwMode="auto">
          <a:xfrm>
            <a:off x="1371600" y="3886200"/>
            <a:ext cx="64008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vert="horz" wrap="square" lIns="45719" tIns="45720" rIns="45719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Calibri" pitchFamily="34" charset="0"/>
              </a:rPr>
              <a:t>Click to edit Master subtitle style</a:t>
            </a:r>
          </a:p>
        </p:txBody>
      </p:sp>
      <p:sp>
        <p:nvSpPr>
          <p:cNvPr id="1029" name="Shape 5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5088"/>
            <a:ext cx="2133600" cy="247650"/>
          </a:xfrm>
          <a:prstGeom prst="rect">
            <a:avLst/>
          </a:prstGeom>
          <a:noFill/>
          <a:ln>
            <a:noFill/>
          </a:ln>
        </p:spPr>
        <p:txBody>
          <a:bodyPr vert="horz" wrap="square" lIns="45719" tIns="45720" rIns="45719" bIns="45720" numCol="1" anchor="ctr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B3E5053-1DB1-4034-8EE8-7C3200D555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8" r:id="rId2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0" i="0" u="none">
          <a:solidFill>
            <a:schemeClr val="tx2"/>
          </a:solidFill>
          <a:latin typeface="Calibri"/>
          <a:ea typeface="Calibri"/>
          <a:cs typeface="Calibri"/>
          <a:sym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/>
          <a:ea typeface="Calibri"/>
          <a:cs typeface="Calibri"/>
          <a:sym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/>
          <a:ea typeface="Calibri"/>
          <a:cs typeface="Calibri"/>
          <a:sym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/>
          <a:ea typeface="Calibri"/>
          <a:cs typeface="Calibri"/>
          <a:sym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/>
          <a:ea typeface="Calibri"/>
          <a:cs typeface="Calibri"/>
          <a:sym typeface="Calibri" pitchFamily="34" charset="0"/>
        </a:defRPr>
      </a:lvl5pPr>
      <a:lvl6pPr indent="457200" algn="ctr">
        <a:defRPr sz="4400">
          <a:latin typeface="Calibri"/>
          <a:ea typeface="Calibri"/>
          <a:cs typeface="Calibri"/>
          <a:sym typeface="Calibri"/>
        </a:defRPr>
      </a:lvl6pPr>
      <a:lvl7pPr indent="914400" algn="ctr">
        <a:defRPr sz="4400">
          <a:latin typeface="Calibri"/>
          <a:ea typeface="Calibri"/>
          <a:cs typeface="Calibri"/>
          <a:sym typeface="Calibri"/>
        </a:defRPr>
      </a:lvl7pPr>
      <a:lvl8pPr indent="1371600" algn="ctr">
        <a:defRPr sz="4400">
          <a:latin typeface="Calibri"/>
          <a:ea typeface="Calibri"/>
          <a:cs typeface="Calibri"/>
          <a:sym typeface="Calibri"/>
        </a:defRPr>
      </a:lvl8pPr>
      <a:lvl9pPr indent="1828800" algn="ctr">
        <a:defRPr sz="4400">
          <a:latin typeface="Calibri"/>
          <a:ea typeface="Calibri"/>
          <a:cs typeface="Calibri"/>
          <a:sym typeface="Calibri"/>
        </a:defRPr>
      </a:lvl9pPr>
    </p:titleStyle>
    <p:bodyStyle>
      <a:lvl1pPr marL="342900" indent="-342900" algn="ctr" rtl="0" eaLnBrk="0" fontAlgn="base" hangingPunct="0">
        <a:spcBef>
          <a:spcPts val="700"/>
        </a:spcBef>
        <a:spcAft>
          <a:spcPct val="0"/>
        </a:spcAft>
        <a:defRPr sz="3200">
          <a:solidFill>
            <a:srgbClr val="888888"/>
          </a:solidFill>
          <a:latin typeface="Calibri"/>
          <a:ea typeface="Calibri"/>
          <a:cs typeface="Calibri"/>
          <a:sym typeface="Calibri" pitchFamily="34" charset="0"/>
        </a:defRPr>
      </a:lvl1pPr>
      <a:lvl2pPr marL="742950" indent="-285750" algn="ctr" rtl="0" eaLnBrk="0" fontAlgn="base" hangingPunct="0">
        <a:spcBef>
          <a:spcPts val="700"/>
        </a:spcBef>
        <a:spcAft>
          <a:spcPct val="0"/>
        </a:spcAft>
        <a:defRPr sz="3200">
          <a:solidFill>
            <a:srgbClr val="888888"/>
          </a:solidFill>
          <a:latin typeface="Calibri"/>
          <a:ea typeface="Calibri"/>
          <a:cs typeface="Calibri"/>
          <a:sym typeface="Calibri" pitchFamily="34" charset="0"/>
        </a:defRPr>
      </a:lvl2pPr>
      <a:lvl3pPr marL="1143000" indent="-228600" algn="ctr" rtl="0" eaLnBrk="0" fontAlgn="base" hangingPunct="0">
        <a:spcBef>
          <a:spcPts val="700"/>
        </a:spcBef>
        <a:spcAft>
          <a:spcPct val="0"/>
        </a:spcAft>
        <a:defRPr sz="3200">
          <a:solidFill>
            <a:srgbClr val="888888"/>
          </a:solidFill>
          <a:latin typeface="Calibri"/>
          <a:ea typeface="Calibri"/>
          <a:cs typeface="Calibri"/>
          <a:sym typeface="Calibri" pitchFamily="34" charset="0"/>
        </a:defRPr>
      </a:lvl3pPr>
      <a:lvl4pPr marL="1600200" indent="-228600" algn="ctr" rtl="0" eaLnBrk="0" fontAlgn="base" hangingPunct="0">
        <a:spcBef>
          <a:spcPts val="700"/>
        </a:spcBef>
        <a:spcAft>
          <a:spcPct val="0"/>
        </a:spcAft>
        <a:defRPr sz="3200">
          <a:solidFill>
            <a:srgbClr val="888888"/>
          </a:solidFill>
          <a:latin typeface="Calibri"/>
          <a:ea typeface="Calibri"/>
          <a:cs typeface="Calibri"/>
          <a:sym typeface="Calibri" pitchFamily="34" charset="0"/>
        </a:defRPr>
      </a:lvl4pPr>
      <a:lvl5pPr marL="2057400" indent="-228600" algn="ctr" rtl="0" eaLnBrk="0" fontAlgn="base" hangingPunct="0">
        <a:spcBef>
          <a:spcPts val="700"/>
        </a:spcBef>
        <a:spcAft>
          <a:spcPct val="0"/>
        </a:spcAft>
        <a:defRPr sz="3200">
          <a:solidFill>
            <a:srgbClr val="888888"/>
          </a:solidFill>
          <a:latin typeface="Calibri"/>
          <a:ea typeface="Calibri"/>
          <a:cs typeface="Calibri"/>
          <a:sym typeface="Calibri" pitchFamily="34" charset="0"/>
        </a:defRPr>
      </a:lvl5pPr>
      <a:lvl6pPr indent="2286000" algn="ctr">
        <a:spcBef>
          <a:spcPts val="700"/>
        </a:spcBef>
        <a:defRPr sz="3200">
          <a:solidFill>
            <a:srgbClr val="888888"/>
          </a:solidFill>
          <a:latin typeface="Calibri"/>
          <a:ea typeface="Calibri"/>
          <a:cs typeface="Calibri"/>
          <a:sym typeface="Calibri"/>
        </a:defRPr>
      </a:lvl6pPr>
      <a:lvl7pPr indent="2743200" algn="ctr">
        <a:spcBef>
          <a:spcPts val="700"/>
        </a:spcBef>
        <a:defRPr sz="3200">
          <a:solidFill>
            <a:srgbClr val="888888"/>
          </a:solidFill>
          <a:latin typeface="Calibri"/>
          <a:ea typeface="Calibri"/>
          <a:cs typeface="Calibri"/>
          <a:sym typeface="Calibri"/>
        </a:defRPr>
      </a:lvl7pPr>
      <a:lvl8pPr indent="3200400" algn="ctr">
        <a:spcBef>
          <a:spcPts val="700"/>
        </a:spcBef>
        <a:defRPr sz="3200">
          <a:solidFill>
            <a:srgbClr val="888888"/>
          </a:solidFill>
          <a:latin typeface="Calibri"/>
          <a:ea typeface="Calibri"/>
          <a:cs typeface="Calibri"/>
          <a:sym typeface="Calibri"/>
        </a:defRPr>
      </a:lvl8pPr>
      <a:lvl9pPr indent="3657600" algn="ctr">
        <a:spcBef>
          <a:spcPts val="700"/>
        </a:spcBef>
        <a:defRPr sz="3200">
          <a:solidFill>
            <a:srgbClr val="888888"/>
          </a:solidFill>
          <a:latin typeface="Calibri"/>
          <a:ea typeface="Calibri"/>
          <a:cs typeface="Calibri"/>
          <a:sym typeface="Calibri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76D6A-8B00-ED2F-E81E-80CED08EB5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Servicios</a:t>
            </a:r>
            <a:r>
              <a:rPr lang="en-US" dirty="0"/>
              <a:t> </a:t>
            </a:r>
            <a:r>
              <a:rPr lang="en-US" dirty="0" err="1"/>
              <a:t>bancarios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3B5AA8-FB50-059D-40A5-908365299F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2047" y="3063488"/>
            <a:ext cx="3399590" cy="923971"/>
          </a:xfrm>
        </p:spPr>
        <p:txBody>
          <a:bodyPr anchor="ctr">
            <a:normAutofit fontScale="85000" lnSpcReduction="10000"/>
          </a:bodyPr>
          <a:lstStyle/>
          <a:p>
            <a:r>
              <a:rPr lang="en-US" dirty="0"/>
              <a:t>DISPONIBLES PARA</a:t>
            </a:r>
          </a:p>
          <a:p>
            <a:r>
              <a:rPr lang="en-US" dirty="0"/>
              <a:t>PEQUEÑOS NEGOCIOS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B098AD7-3A1C-DCA9-5F26-4BBF098314F1}"/>
              </a:ext>
            </a:extLst>
          </p:cNvPr>
          <p:cNvSpPr/>
          <p:nvPr/>
        </p:nvSpPr>
        <p:spPr>
          <a:xfrm>
            <a:off x="7010368" y="6486525"/>
            <a:ext cx="157927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atinLnBrk="1">
              <a:spcBef>
                <a:spcPts val="0"/>
              </a:spcBef>
              <a:spcAft>
                <a:spcPts val="0"/>
              </a:spcAft>
            </a:pPr>
            <a:r>
              <a:rPr lang="en-US" sz="1100" b="1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Actualizado</a:t>
            </a:r>
            <a:r>
              <a:rPr lang="en-US" sz="1100" b="1" dirty="0">
                <a:solidFill>
                  <a:srgbClr val="002060"/>
                </a:solidFill>
                <a:latin typeface="Arial" panose="020B0604020202020204" pitchFamily="34" charset="0"/>
              </a:rPr>
              <a:t>: 09-2016</a:t>
            </a:r>
            <a:endParaRPr lang="en-US" sz="11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26341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ym typeface="12 pt. Helvetica* 85 Heavy   08"/>
              </a:rPr>
              <a:t>No </a:t>
            </a:r>
            <a:r>
              <a:rPr lang="en-US" altLang="en-US" dirty="0" err="1">
                <a:sym typeface="12 pt. Helvetica* 85 Heavy   08"/>
              </a:rPr>
              <a:t>mezcle</a:t>
            </a:r>
            <a:r>
              <a:rPr lang="en-US" altLang="en-US" dirty="0">
                <a:sym typeface="12 pt. Helvetica* 85 Heavy   08"/>
              </a:rPr>
              <a:t> las </a:t>
            </a:r>
            <a:r>
              <a:rPr lang="en-US" altLang="en-US" dirty="0" err="1">
                <a:sym typeface="12 pt. Helvetica* 85 Heavy   08"/>
              </a:rPr>
              <a:t>transacciones</a:t>
            </a:r>
            <a:r>
              <a:rPr lang="en-US" altLang="en-US" dirty="0">
                <a:sym typeface="12 pt. Helvetica* 85 Heavy   08"/>
              </a:rPr>
              <a:t> de </a:t>
            </a:r>
            <a:r>
              <a:rPr lang="en-US" altLang="en-US" dirty="0" err="1">
                <a:sym typeface="12 pt. Helvetica* 85 Heavy   08"/>
              </a:rPr>
              <a:t>negocios</a:t>
            </a:r>
            <a:r>
              <a:rPr lang="en-US" altLang="en-US" dirty="0">
                <a:sym typeface="12 pt. Helvetica* 85 Heavy   08"/>
              </a:rPr>
              <a:t> con las </a:t>
            </a:r>
            <a:r>
              <a:rPr lang="en-US" altLang="en-US" dirty="0" err="1">
                <a:sym typeface="12 pt. Helvetica* 85 Heavy   08"/>
              </a:rPr>
              <a:t>personales</a:t>
            </a:r>
            <a:endParaRPr lang="en-US" altLang="en-US" dirty="0">
              <a:sym typeface="12 pt. Helvetica* 85 Heavy   08"/>
            </a:endParaRPr>
          </a:p>
        </p:txBody>
      </p:sp>
      <p:sp>
        <p:nvSpPr>
          <p:cNvPr id="1229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722"/>
            <a:ext cx="8229600" cy="4583723"/>
          </a:xfrm>
        </p:spPr>
        <p:txBody>
          <a:bodyPr/>
          <a:lstStyle/>
          <a:p>
            <a:pPr lvl="1"/>
            <a:r>
              <a:rPr lang="en-US" altLang="en-US" dirty="0" err="1">
                <a:sym typeface="12 pt Helvetica* 55 Roman   054"/>
              </a:rPr>
              <a:t>Eviten</a:t>
            </a:r>
            <a:r>
              <a:rPr lang="en-US" altLang="en-US" dirty="0">
                <a:sym typeface="12 pt Helvetica* 55 Roman   054"/>
              </a:rPr>
              <a:t> “</a:t>
            </a:r>
            <a:r>
              <a:rPr lang="en-US" altLang="en-US" dirty="0" err="1">
                <a:sym typeface="12 pt. Helvetica* 85 Heavy   08"/>
              </a:rPr>
              <a:t>entremezclar</a:t>
            </a:r>
            <a:r>
              <a:rPr lang="en-US" altLang="en-US" dirty="0">
                <a:sym typeface="12 pt. Helvetica* 85 Heavy   08"/>
              </a:rPr>
              <a:t>”</a:t>
            </a:r>
          </a:p>
          <a:p>
            <a:pPr lvl="2"/>
            <a:r>
              <a:rPr lang="en-US" altLang="en-US" dirty="0" err="1">
                <a:sym typeface="12 pt. Helvetica* 85 Heavy   08"/>
              </a:rPr>
              <a:t>Asegurensen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que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su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contabilidad</a:t>
            </a:r>
            <a:r>
              <a:rPr lang="en-US" altLang="en-US" dirty="0">
                <a:sym typeface="12 pt. Helvetica* 85 Heavy   08"/>
              </a:rPr>
              <a:t> sea </a:t>
            </a:r>
            <a:r>
              <a:rPr lang="en-US" altLang="en-US" dirty="0" err="1">
                <a:sym typeface="12 pt. Helvetica* 85 Heavy   08"/>
              </a:rPr>
              <a:t>precisa</a:t>
            </a:r>
            <a:endParaRPr lang="en-US" altLang="en-US" dirty="0">
              <a:sym typeface="12 pt. Helvetica* 85 Heavy   08"/>
            </a:endParaRPr>
          </a:p>
          <a:p>
            <a:pPr lvl="2"/>
            <a:r>
              <a:rPr lang="en-US" altLang="en-US" dirty="0" err="1">
                <a:sym typeface="12 pt. Helvetica* 85 Heavy   08"/>
              </a:rPr>
              <a:t>Eviten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las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consecuencias</a:t>
            </a:r>
            <a:r>
              <a:rPr lang="en-US" altLang="en-US" dirty="0">
                <a:sym typeface="12 pt. Helvetica* 85 Heavy   08"/>
              </a:rPr>
              <a:t> de </a:t>
            </a:r>
            <a:r>
              <a:rPr lang="en-US" altLang="en-US" dirty="0" err="1">
                <a:sym typeface="12 pt. Helvetica* 85 Heavy   08"/>
              </a:rPr>
              <a:t>una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pobre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administración</a:t>
            </a:r>
            <a:r>
              <a:rPr lang="en-US" altLang="en-US" dirty="0">
                <a:sym typeface="12 pt. Helvetica* 85 Heavy   08"/>
              </a:rPr>
              <a:t> de </a:t>
            </a:r>
            <a:r>
              <a:rPr lang="en-US" altLang="en-US" dirty="0" err="1">
                <a:sym typeface="12 pt. Helvetica* 85 Heavy   08"/>
              </a:rPr>
              <a:t>impuestos</a:t>
            </a:r>
            <a:endParaRPr lang="en-US" altLang="en-US" dirty="0">
              <a:sym typeface="12 pt. Helvetica* 85 Heavy   08"/>
            </a:endParaRPr>
          </a:p>
          <a:p>
            <a:pPr lvl="2"/>
            <a:endParaRPr lang="en-US" altLang="en-US" dirty="0">
              <a:sym typeface="12 pt. Helvetica* 85 Heavy   08"/>
            </a:endParaRPr>
          </a:p>
          <a:p>
            <a:pPr lvl="1"/>
            <a:r>
              <a:rPr lang="en-US" altLang="en-US" dirty="0" err="1">
                <a:sym typeface="12 pt. Helvetica* 85 Heavy   08"/>
              </a:rPr>
              <a:t>Sigan</a:t>
            </a:r>
            <a:r>
              <a:rPr lang="en-US" altLang="en-US" dirty="0">
                <a:sym typeface="12 pt. Helvetica* 85 Heavy   08"/>
              </a:rPr>
              <a:t> un </a:t>
            </a:r>
            <a:r>
              <a:rPr lang="en-US" altLang="en-US" dirty="0" err="1">
                <a:sym typeface="12 pt. Helvetica* 85 Heavy   08"/>
              </a:rPr>
              <a:t>protocolo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adecuado</a:t>
            </a:r>
            <a:r>
              <a:rPr lang="en-US" altLang="en-US" dirty="0">
                <a:sym typeface="12 pt. Helvetica* 85 Heavy   08"/>
              </a:rPr>
              <a:t> para </a:t>
            </a:r>
            <a:r>
              <a:rPr lang="en-US" altLang="en-US" dirty="0" err="1">
                <a:sym typeface="12 pt. Helvetica* 85 Heavy   08"/>
              </a:rPr>
              <a:t>transferir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fondos</a:t>
            </a:r>
            <a:r>
              <a:rPr lang="en-US" altLang="en-US" dirty="0">
                <a:sym typeface="12 pt. Helvetica* 85 Heavy   08"/>
              </a:rPr>
              <a:t> (</a:t>
            </a:r>
            <a:r>
              <a:rPr lang="en-US" altLang="en-US" dirty="0" err="1">
                <a:sym typeface="12 pt. Helvetica* 85 Heavy   08"/>
              </a:rPr>
              <a:t>pregunten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en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su</a:t>
            </a:r>
            <a:r>
              <a:rPr lang="en-US" altLang="en-US" dirty="0">
                <a:sym typeface="12 pt. Helvetica* 85 Heavy   08"/>
              </a:rPr>
              <a:t> banco </a:t>
            </a:r>
            <a:r>
              <a:rPr lang="en-US" altLang="en-US" dirty="0" err="1">
                <a:sym typeface="12 pt. Helvetica* 85 Heavy   08"/>
              </a:rPr>
              <a:t>cómo</a:t>
            </a:r>
            <a:r>
              <a:rPr lang="en-US" altLang="en-US" dirty="0">
                <a:sym typeface="12 pt. Helvetica* 85 Heavy   08"/>
              </a:rPr>
              <a:t> se genera un </a:t>
            </a:r>
            <a:r>
              <a:rPr lang="en-US" altLang="en-US" dirty="0" err="1">
                <a:sym typeface="12 pt. Helvetica* 85 Heavy   08"/>
              </a:rPr>
              <a:t>registro</a:t>
            </a:r>
            <a:r>
              <a:rPr lang="en-US" altLang="en-US" dirty="0">
                <a:sym typeface="12 pt. Helvetica* 85 Heavy   08"/>
              </a:rPr>
              <a:t> de </a:t>
            </a:r>
            <a:r>
              <a:rPr lang="en-US" altLang="en-US" dirty="0" err="1">
                <a:sym typeface="12 pt. Helvetica* 85 Heavy   08"/>
              </a:rPr>
              <a:t>actividad</a:t>
            </a:r>
            <a:r>
              <a:rPr lang="en-US" altLang="en-US" dirty="0">
                <a:sym typeface="12 pt. Helvetica* 85 Heavy   08"/>
              </a:rPr>
              <a:t>)</a:t>
            </a:r>
          </a:p>
          <a:p>
            <a:pPr lvl="1"/>
            <a:endParaRPr lang="en-US" altLang="en-US" dirty="0">
              <a:sym typeface="12 pt. Helvetica* 85 Heavy   08"/>
            </a:endParaRPr>
          </a:p>
          <a:p>
            <a:pPr lvl="1"/>
            <a:endParaRPr lang="en-US" altLang="en-US" dirty="0">
              <a:sym typeface="12 pt. Helvetica* 85 Heavy   08"/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hape 5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ym typeface="12 pt. Helvetica* 85 Heavy   08"/>
              </a:rPr>
              <a:t>Servicios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bancarios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adicionales</a:t>
            </a:r>
            <a:r>
              <a:rPr lang="en-US" altLang="en-US" dirty="0">
                <a:sym typeface="12 pt. Helvetica* 85 Heavy   08"/>
              </a:rPr>
              <a:t>: </a:t>
            </a:r>
            <a:r>
              <a:rPr lang="en-US" altLang="en-US" dirty="0" err="1">
                <a:sym typeface="12 pt. Helvetica* 85 Heavy   08"/>
              </a:rPr>
              <a:t>Servicios</a:t>
            </a:r>
            <a:r>
              <a:rPr lang="en-US" altLang="en-US" dirty="0">
                <a:sym typeface="12 pt. Helvetica* 85 Heavy   08"/>
              </a:rPr>
              <a:t> de </a:t>
            </a:r>
            <a:r>
              <a:rPr lang="en-US" altLang="en-US" dirty="0" err="1">
                <a:sym typeface="12 pt. Helvetica* 85 Heavy   08"/>
              </a:rPr>
              <a:t>nómina</a:t>
            </a:r>
            <a:r>
              <a:rPr lang="en-US" altLang="en-US" dirty="0">
                <a:sym typeface="Helvetica Neue"/>
              </a:rPr>
              <a:t> </a:t>
            </a:r>
            <a:br>
              <a:rPr lang="en-US" altLang="en-US" dirty="0">
                <a:sym typeface="Helvetica Neue"/>
              </a:rPr>
            </a:br>
            <a:endParaRPr lang="en-US" altLang="en-US" dirty="0">
              <a:sym typeface="12 pt. Helvetica* 85 Heavy   08"/>
            </a:endParaRPr>
          </a:p>
        </p:txBody>
      </p:sp>
      <p:sp>
        <p:nvSpPr>
          <p:cNvPr id="13315" name="Shape 55"/>
          <p:cNvSpPr>
            <a:spLocks noGrp="1"/>
          </p:cNvSpPr>
          <p:nvPr>
            <p:ph type="body" idx="1"/>
          </p:nvPr>
        </p:nvSpPr>
        <p:spPr>
          <a:xfrm>
            <a:off x="457200" y="1637414"/>
            <a:ext cx="8229600" cy="3620387"/>
          </a:xfrm>
        </p:spPr>
        <p:txBody>
          <a:bodyPr/>
          <a:lstStyle/>
          <a:p>
            <a:pPr lvl="1"/>
            <a:r>
              <a:rPr lang="en-US" altLang="en-US" dirty="0" err="1">
                <a:sym typeface="12 pt Helvetica* 55 Roman   054"/>
              </a:rPr>
              <a:t>Prevención</a:t>
            </a:r>
            <a:r>
              <a:rPr lang="en-US" altLang="en-US" dirty="0">
                <a:sym typeface="12 pt Helvetica* 55 Roman   054"/>
              </a:rPr>
              <a:t> de </a:t>
            </a:r>
            <a:r>
              <a:rPr lang="en-US" altLang="en-US" dirty="0" err="1">
                <a:sym typeface="12 pt Helvetica* 55 Roman   054"/>
              </a:rPr>
              <a:t>posibles</a:t>
            </a:r>
            <a:r>
              <a:rPr lang="en-US" altLang="en-US" dirty="0">
                <a:sym typeface="12 pt Helvetica* 55 Roman   054"/>
              </a:rPr>
              <a:t> </a:t>
            </a:r>
            <a:r>
              <a:rPr lang="en-US" altLang="en-US" dirty="0" err="1">
                <a:sym typeface="12 pt Helvetica* 55 Roman   054"/>
              </a:rPr>
              <a:t>fraudes</a:t>
            </a:r>
            <a:r>
              <a:rPr lang="en-US" altLang="en-US" dirty="0">
                <a:sym typeface="12 pt Helvetica* 55 Roman   054"/>
              </a:rPr>
              <a:t> o </a:t>
            </a:r>
            <a:r>
              <a:rPr lang="en-US" altLang="en-US" dirty="0" err="1">
                <a:sym typeface="12 pt Helvetica* 55 Roman   054"/>
              </a:rPr>
              <a:t>falsificaciones</a:t>
            </a:r>
            <a:endParaRPr lang="en-US" altLang="en-US" dirty="0">
              <a:sym typeface="12 pt Helvetica* 55 Roman   054"/>
            </a:endParaRPr>
          </a:p>
          <a:p>
            <a:pPr lvl="1"/>
            <a:r>
              <a:rPr lang="en-US" altLang="en-US" dirty="0" err="1">
                <a:sym typeface="12 pt Helvetica* 55 Roman   054"/>
              </a:rPr>
              <a:t>Mantenimiento</a:t>
            </a:r>
            <a:r>
              <a:rPr lang="en-US" altLang="en-US" dirty="0">
                <a:sym typeface="12 pt Helvetica* 55 Roman   054"/>
              </a:rPr>
              <a:t> de </a:t>
            </a:r>
            <a:r>
              <a:rPr lang="en-US" altLang="en-US" dirty="0" err="1">
                <a:sym typeface="12 pt Helvetica* 55 Roman   054"/>
              </a:rPr>
              <a:t>registros</a:t>
            </a:r>
            <a:endParaRPr lang="en-US" altLang="en-US" dirty="0">
              <a:sym typeface="12 pt Helvetica* 55 Roman   054"/>
            </a:endParaRPr>
          </a:p>
          <a:p>
            <a:pPr lvl="1"/>
            <a:r>
              <a:rPr lang="en-US" altLang="en-US" dirty="0" err="1">
                <a:sym typeface="12 pt Helvetica* 55 Roman   054"/>
              </a:rPr>
              <a:t>Depósito</a:t>
            </a:r>
            <a:r>
              <a:rPr lang="en-US" altLang="en-US" dirty="0">
                <a:sym typeface="12 pt Helvetica* 55 Roman   054"/>
              </a:rPr>
              <a:t> </a:t>
            </a:r>
            <a:r>
              <a:rPr lang="en-US" altLang="en-US" dirty="0" err="1">
                <a:sym typeface="12 pt Helvetica* 55 Roman   054"/>
              </a:rPr>
              <a:t>directo</a:t>
            </a:r>
            <a:endParaRPr lang="en-US" altLang="en-US" dirty="0">
              <a:sym typeface="12 pt Helvetica* 55 Roman   054"/>
            </a:endParaRPr>
          </a:p>
        </p:txBody>
      </p:sp>
      <p:pic>
        <p:nvPicPr>
          <p:cNvPr id="56" name="image10.jpg" descr="foto de un recibo de pago de sueldo"/>
          <p:cNvPicPr/>
          <p:nvPr/>
        </p:nvPicPr>
        <p:blipFill>
          <a:blip r:embed="rId2"/>
          <a:stretch>
            <a:fillRect/>
          </a:stretch>
        </p:blipFill>
        <p:spPr>
          <a:xfrm>
            <a:off x="4799013" y="3429000"/>
            <a:ext cx="3908425" cy="2590800"/>
          </a:xfrm>
          <a:prstGeom prst="rect">
            <a:avLst/>
          </a:prstGeom>
          <a:ln>
            <a:solidFill/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Shape 5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ym typeface="12 pt. Helvetica* 85 Heavy   08"/>
              </a:rPr>
              <a:t>Servicios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bancarios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adicionales</a:t>
            </a:r>
            <a:r>
              <a:rPr lang="en-US" altLang="en-US" dirty="0">
                <a:sym typeface="12 pt. Helvetica* 85 Heavy   08"/>
              </a:rPr>
              <a:t>: </a:t>
            </a:r>
            <a:r>
              <a:rPr lang="es-ES" altLang="en-US" dirty="0">
                <a:sym typeface="12 pt. Helvetica* 85 Heavy   08"/>
              </a:rPr>
              <a:t>Servicios de administración del efectivo</a:t>
            </a:r>
            <a:br>
              <a:rPr lang="es-ES" altLang="en-US" dirty="0">
                <a:sym typeface="12 pt. Helvetica* 85 Heavy   08"/>
              </a:rPr>
            </a:br>
            <a:endParaRPr lang="en-US" altLang="en-US" dirty="0">
              <a:sym typeface="12 pt. Helvetica* 85 Heavy   08"/>
            </a:endParaRPr>
          </a:p>
        </p:txBody>
      </p:sp>
      <p:sp>
        <p:nvSpPr>
          <p:cNvPr id="14338" name="Shape 59"/>
          <p:cNvSpPr>
            <a:spLocks noGrp="1"/>
          </p:cNvSpPr>
          <p:nvPr>
            <p:ph type="body" idx="1"/>
          </p:nvPr>
        </p:nvSpPr>
        <p:spPr>
          <a:xfrm>
            <a:off x="457200" y="1885739"/>
            <a:ext cx="8229600" cy="3663463"/>
          </a:xfrm>
        </p:spPr>
        <p:txBody>
          <a:bodyPr/>
          <a:lstStyle/>
          <a:p>
            <a:pPr lvl="1"/>
            <a:r>
              <a:rPr lang="en-US" altLang="en-US" sz="2800" dirty="0" err="1">
                <a:sym typeface="12 pt Helvetica* 55 Roman   054"/>
              </a:rPr>
              <a:t>Cuenta</a:t>
            </a:r>
            <a:r>
              <a:rPr lang="en-US" altLang="en-US" sz="2800" dirty="0">
                <a:sym typeface="12 pt Helvetica* 55 Roman   054"/>
              </a:rPr>
              <a:t> de </a:t>
            </a:r>
            <a:r>
              <a:rPr lang="en-US" altLang="en-US" sz="2800" dirty="0" err="1">
                <a:sym typeface="12 pt Helvetica* 55 Roman   054"/>
              </a:rPr>
              <a:t>inversión</a:t>
            </a:r>
            <a:r>
              <a:rPr lang="en-US" altLang="en-US" sz="2800" dirty="0">
                <a:sym typeface="12 pt Helvetica* 55 Roman   054"/>
              </a:rPr>
              <a:t> de </a:t>
            </a:r>
            <a:r>
              <a:rPr lang="en-US" altLang="en-US" sz="2800" dirty="0" err="1">
                <a:sym typeface="12 pt Helvetica* 55 Roman   054"/>
              </a:rPr>
              <a:t>transferencia</a:t>
            </a:r>
            <a:r>
              <a:rPr lang="en-US" altLang="en-US" sz="2800" dirty="0">
                <a:sym typeface="12 pt Helvetica* 55 Roman   054"/>
              </a:rPr>
              <a:t> </a:t>
            </a:r>
            <a:r>
              <a:rPr lang="en-US" altLang="en-US" sz="2800" dirty="0" err="1">
                <a:sym typeface="12 pt Helvetica* 55 Roman   054"/>
              </a:rPr>
              <a:t>automática</a:t>
            </a:r>
            <a:endParaRPr lang="en-US" altLang="en-US" sz="2800" dirty="0">
              <a:sym typeface="12 pt Helvetica* 55 Roman   054"/>
            </a:endParaRPr>
          </a:p>
          <a:p>
            <a:pPr lvl="1"/>
            <a:r>
              <a:rPr lang="en-US" altLang="en-US" sz="2800" dirty="0" err="1">
                <a:sym typeface="12 pt Helvetica* 55 Roman   054"/>
              </a:rPr>
              <a:t>Otras</a:t>
            </a:r>
            <a:r>
              <a:rPr lang="en-US" altLang="en-US" sz="2800" dirty="0">
                <a:sym typeface="12 pt Helvetica* 55 Roman   054"/>
              </a:rPr>
              <a:t> </a:t>
            </a:r>
            <a:r>
              <a:rPr lang="en-US" altLang="en-US" sz="2800" dirty="0" err="1">
                <a:sym typeface="12 pt Helvetica* 55 Roman   054"/>
              </a:rPr>
              <a:t>cuentas</a:t>
            </a:r>
            <a:r>
              <a:rPr lang="en-US" altLang="en-US" sz="2800" dirty="0">
                <a:sym typeface="12 pt Helvetica* 55 Roman   054"/>
              </a:rPr>
              <a:t> de </a:t>
            </a:r>
            <a:r>
              <a:rPr lang="en-US" altLang="en-US" sz="2800" dirty="0" err="1">
                <a:sym typeface="12 pt Helvetica* 55 Roman   054"/>
              </a:rPr>
              <a:t>transferencia</a:t>
            </a:r>
            <a:r>
              <a:rPr lang="en-US" altLang="en-US" sz="2800" dirty="0">
                <a:sym typeface="12 pt Helvetica* 55 Roman   054"/>
              </a:rPr>
              <a:t> </a:t>
            </a:r>
            <a:r>
              <a:rPr lang="en-US" altLang="en-US" sz="2800" dirty="0" err="1">
                <a:sym typeface="12 pt Helvetica* 55 Roman   054"/>
              </a:rPr>
              <a:t>automática</a:t>
            </a:r>
            <a:endParaRPr lang="en-US" altLang="en-US" sz="2800" dirty="0">
              <a:sym typeface="12 pt Helvetica* 55 Roman   054"/>
            </a:endParaRPr>
          </a:p>
          <a:p>
            <a:pPr lvl="1"/>
            <a:r>
              <a:rPr lang="en-US" altLang="en-US" sz="2800" dirty="0" err="1">
                <a:sym typeface="12 pt Helvetica* 55 Roman   054"/>
              </a:rPr>
              <a:t>Transferencia</a:t>
            </a:r>
            <a:r>
              <a:rPr lang="en-US" altLang="en-US" sz="2800" dirty="0">
                <a:sym typeface="12 pt Helvetica* 55 Roman   054"/>
              </a:rPr>
              <a:t> de </a:t>
            </a:r>
            <a:r>
              <a:rPr lang="en-US" altLang="en-US" sz="2800" dirty="0" err="1">
                <a:sym typeface="12 pt Helvetica* 55 Roman   054"/>
              </a:rPr>
              <a:t>fondos</a:t>
            </a:r>
            <a:r>
              <a:rPr lang="en-US" altLang="en-US" sz="2800" dirty="0">
                <a:sym typeface="12 pt Helvetica* 55 Roman   054"/>
              </a:rPr>
              <a:t> </a:t>
            </a:r>
            <a:r>
              <a:rPr lang="en-US" altLang="en-US" sz="2800" dirty="0" err="1">
                <a:sym typeface="12 pt Helvetica* 55 Roman   054"/>
              </a:rPr>
              <a:t>por</a:t>
            </a:r>
            <a:r>
              <a:rPr lang="en-US" altLang="en-US" sz="2800" dirty="0">
                <a:sym typeface="12 pt Helvetica* 55 Roman   054"/>
              </a:rPr>
              <a:t> Internet</a:t>
            </a:r>
          </a:p>
          <a:p>
            <a:pPr lvl="1"/>
            <a:r>
              <a:rPr lang="en-US" altLang="en-US" sz="2800" dirty="0" err="1">
                <a:sym typeface="12 pt Helvetica* 55 Roman   054"/>
              </a:rPr>
              <a:t>Servicio</a:t>
            </a:r>
            <a:r>
              <a:rPr lang="en-US" altLang="en-US" sz="2800" dirty="0">
                <a:sym typeface="12 pt Helvetica* 55 Roman   054"/>
              </a:rPr>
              <a:t> de </a:t>
            </a:r>
            <a:r>
              <a:rPr lang="en-US" altLang="en-US" sz="2800" dirty="0" err="1">
                <a:sym typeface="12 pt Helvetica* 55 Roman   054"/>
              </a:rPr>
              <a:t>buzón</a:t>
            </a:r>
            <a:r>
              <a:rPr lang="en-US" altLang="en-US" sz="2800" dirty="0">
                <a:sym typeface="12 pt Helvetica* 55 Roman   054"/>
              </a:rPr>
              <a:t> de </a:t>
            </a:r>
            <a:r>
              <a:rPr lang="en-US" altLang="en-US" sz="2800" dirty="0" err="1">
                <a:sym typeface="12 pt Helvetica* 55 Roman   054"/>
              </a:rPr>
              <a:t>pago</a:t>
            </a:r>
            <a:endParaRPr lang="en-US" altLang="en-US" sz="2800" dirty="0">
              <a:sym typeface="12 pt Helvetica* 55 Roman   054"/>
            </a:endParaRPr>
          </a:p>
          <a:p>
            <a:pPr lvl="1"/>
            <a:r>
              <a:rPr lang="en-US" altLang="en-US" sz="2800" dirty="0">
                <a:sym typeface="12 pt Helvetica* 55 Roman   054"/>
              </a:rPr>
              <a:t>Pago </a:t>
            </a:r>
            <a:r>
              <a:rPr lang="en-US" altLang="en-US" sz="2800" dirty="0" err="1">
                <a:sym typeface="12 pt Helvetica* 55 Roman   054"/>
              </a:rPr>
              <a:t>positivo</a:t>
            </a:r>
            <a:endParaRPr lang="en-US" altLang="en-US" sz="2800" dirty="0">
              <a:sym typeface="12 pt Helvetica* 55 Roman   054"/>
            </a:endParaRPr>
          </a:p>
        </p:txBody>
      </p:sp>
      <p:sp>
        <p:nvSpPr>
          <p:cNvPr id="14340" name="Shape 61"/>
          <p:cNvSpPr>
            <a:spLocks noChangeArrowheads="1"/>
          </p:cNvSpPr>
          <p:nvPr/>
        </p:nvSpPr>
        <p:spPr bwMode="auto">
          <a:xfrm>
            <a:off x="808038" y="4988168"/>
            <a:ext cx="3452812" cy="1077913"/>
          </a:xfrm>
          <a:prstGeom prst="rect">
            <a:avLst/>
          </a:prstGeom>
          <a:solidFill>
            <a:schemeClr val="bg1"/>
          </a:solidFill>
          <a:ln w="76200">
            <a:solidFill>
              <a:srgbClr val="C1961C"/>
            </a:solidFill>
          </a:ln>
        </p:spPr>
        <p:txBody>
          <a:bodyPr lIns="45719" rIns="45719">
            <a:spAutoFit/>
          </a:bodyPr>
          <a:lstStyle/>
          <a:p>
            <a:pPr marL="0" lvl="1" algn="ctr">
              <a:buSzPct val="100000"/>
            </a:pPr>
            <a:r>
              <a:rPr lang="en-US" altLang="en-US" sz="3200" dirty="0" err="1">
                <a:solidFill>
                  <a:srgbClr val="002060"/>
                </a:solidFill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Consulten</a:t>
            </a:r>
            <a:r>
              <a:rPr lang="en-US" altLang="en-US" sz="3200" dirty="0">
                <a:solidFill>
                  <a:srgbClr val="002060"/>
                </a:solidFill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br>
              <a:rPr lang="en-US" altLang="en-US" sz="3200" dirty="0">
                <a:solidFill>
                  <a:srgbClr val="002060"/>
                </a:solidFill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</a:br>
            <a:r>
              <a:rPr lang="en-US" altLang="en-US" sz="3200" dirty="0">
                <a:solidFill>
                  <a:srgbClr val="002060"/>
                </a:solidFill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con </a:t>
            </a:r>
            <a:r>
              <a:rPr lang="en-US" altLang="en-US" sz="3200" dirty="0" err="1">
                <a:solidFill>
                  <a:srgbClr val="002060"/>
                </a:solidFill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su</a:t>
            </a:r>
            <a:r>
              <a:rPr lang="en-US" altLang="en-US" sz="3200" dirty="0">
                <a:solidFill>
                  <a:srgbClr val="002060"/>
                </a:solidFill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 banco</a:t>
            </a:r>
          </a:p>
        </p:txBody>
      </p:sp>
      <p:pic>
        <p:nvPicPr>
          <p:cNvPr id="60" name="image11.jpeg" descr="imagen de un documento con la confirmación de un depósito directo y una vista parcial de una calculadora y un bolígrafo"/>
          <p:cNvPicPr/>
          <p:nvPr/>
        </p:nvPicPr>
        <p:blipFill>
          <a:blip r:embed="rId2"/>
          <a:stretch>
            <a:fillRect/>
          </a:stretch>
        </p:blipFill>
        <p:spPr>
          <a:xfrm>
            <a:off x="5627077" y="3800474"/>
            <a:ext cx="3381009" cy="2328496"/>
          </a:xfrm>
          <a:prstGeom prst="rect">
            <a:avLst/>
          </a:prstGeom>
          <a:ln>
            <a:solidFill/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hape 63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600200"/>
          </a:xfrm>
        </p:spPr>
        <p:txBody>
          <a:bodyPr/>
          <a:lstStyle/>
          <a:p>
            <a:r>
              <a:rPr lang="en-US" altLang="en-US" dirty="0" err="1">
                <a:sym typeface="12 pt. Helvetica* 85 Heavy   08"/>
              </a:rPr>
              <a:t>Aspectos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fundamentales</a:t>
            </a:r>
            <a:r>
              <a:rPr lang="en-US" altLang="en-US" dirty="0">
                <a:sym typeface="12 pt. Helvetica* 85 Heavy   08"/>
              </a:rPr>
              <a:t> de la banca commercial: </a:t>
            </a:r>
            <a:r>
              <a:rPr lang="es-ES" altLang="en-US" dirty="0">
                <a:sym typeface="12 pt. Helvetica* 85 Heavy   08"/>
              </a:rPr>
              <a:t>Cuentas de ahorro y certificados de depósito</a:t>
            </a:r>
            <a:br>
              <a:rPr lang="es-ES" altLang="en-US" dirty="0">
                <a:sym typeface="12 pt. Helvetica* 85 Heavy   08"/>
              </a:rPr>
            </a:br>
            <a:endParaRPr lang="en-US" altLang="en-US" dirty="0">
              <a:sym typeface="12 pt. Helvetica* 85 Heavy   08"/>
            </a:endParaRPr>
          </a:p>
        </p:txBody>
      </p:sp>
      <p:sp>
        <p:nvSpPr>
          <p:cNvPr id="15363" name="Shape 64"/>
          <p:cNvSpPr>
            <a:spLocks noGrp="1"/>
          </p:cNvSpPr>
          <p:nvPr>
            <p:ph type="body" idx="1"/>
          </p:nvPr>
        </p:nvSpPr>
        <p:spPr>
          <a:xfrm>
            <a:off x="457200" y="2121877"/>
            <a:ext cx="8229600" cy="3135924"/>
          </a:xfrm>
        </p:spPr>
        <p:txBody>
          <a:bodyPr/>
          <a:lstStyle/>
          <a:p>
            <a:pPr lvl="1"/>
            <a:r>
              <a:rPr lang="en-US" altLang="en-US" dirty="0" err="1">
                <a:sym typeface="12 pt Helvetica* 55 Roman   054"/>
              </a:rPr>
              <a:t>Cuentas</a:t>
            </a:r>
            <a:r>
              <a:rPr lang="en-US" altLang="en-US" dirty="0">
                <a:sym typeface="12 pt Helvetica* 55 Roman   054"/>
              </a:rPr>
              <a:t> de </a:t>
            </a:r>
            <a:r>
              <a:rPr lang="en-US" altLang="en-US" dirty="0" err="1">
                <a:sym typeface="12 pt Helvetica* 55 Roman   054"/>
              </a:rPr>
              <a:t>ahorro</a:t>
            </a:r>
            <a:r>
              <a:rPr lang="en-US" altLang="en-US" dirty="0">
                <a:sym typeface="12 pt Helvetica* 55 Roman   054"/>
              </a:rPr>
              <a:t>: </a:t>
            </a:r>
            <a:r>
              <a:rPr lang="en-US" altLang="en-US" dirty="0" err="1">
                <a:sym typeface="12 pt Helvetica* 55 Roman   054"/>
              </a:rPr>
              <a:t>limitaciones</a:t>
            </a:r>
            <a:r>
              <a:rPr lang="en-US" altLang="en-US" dirty="0">
                <a:sym typeface="12 pt Helvetica* 55 Roman   054"/>
              </a:rPr>
              <a:t> </a:t>
            </a:r>
            <a:r>
              <a:rPr lang="en-US" altLang="en-US" dirty="0" err="1">
                <a:sym typeface="12 pt Helvetica* 55 Roman   054"/>
              </a:rPr>
              <a:t>en</a:t>
            </a:r>
            <a:r>
              <a:rPr lang="en-US" altLang="en-US" dirty="0">
                <a:sym typeface="12 pt Helvetica* 55 Roman   054"/>
              </a:rPr>
              <a:t> </a:t>
            </a:r>
            <a:r>
              <a:rPr lang="en-US" altLang="en-US" dirty="0" err="1">
                <a:sym typeface="12 pt Helvetica* 55 Roman   054"/>
              </a:rPr>
              <a:t>los</a:t>
            </a:r>
            <a:r>
              <a:rPr lang="en-US" altLang="en-US" dirty="0">
                <a:sym typeface="12 pt Helvetica* 55 Roman   054"/>
              </a:rPr>
              <a:t> </a:t>
            </a:r>
            <a:r>
              <a:rPr lang="en-US" altLang="en-US" dirty="0" err="1">
                <a:sym typeface="12 pt Helvetica* 55 Roman   054"/>
              </a:rPr>
              <a:t>retiros</a:t>
            </a:r>
            <a:r>
              <a:rPr lang="en-US" altLang="en-US" dirty="0">
                <a:sym typeface="12 pt Helvetica* 55 Roman   054"/>
              </a:rPr>
              <a:t> y </a:t>
            </a:r>
            <a:r>
              <a:rPr lang="en-US" altLang="en-US" dirty="0" err="1">
                <a:sym typeface="12 pt Helvetica* 55 Roman   054"/>
              </a:rPr>
              <a:t>tipos</a:t>
            </a:r>
            <a:r>
              <a:rPr lang="en-US" altLang="en-US" dirty="0">
                <a:sym typeface="12 pt Helvetica* 55 Roman   054"/>
              </a:rPr>
              <a:t> de </a:t>
            </a:r>
            <a:r>
              <a:rPr lang="en-US" altLang="en-US" dirty="0" err="1">
                <a:sym typeface="12 pt Helvetica* 55 Roman   054"/>
              </a:rPr>
              <a:t>cuentas</a:t>
            </a:r>
            <a:endParaRPr lang="en-US" altLang="en-US" dirty="0">
              <a:sym typeface="12 pt Helvetica* 55 Roman   054"/>
            </a:endParaRPr>
          </a:p>
          <a:p>
            <a:pPr lvl="1"/>
            <a:r>
              <a:rPr lang="en-US" altLang="en-US" dirty="0" err="1">
                <a:sym typeface="12 pt Helvetica* 55 Roman   054"/>
              </a:rPr>
              <a:t>Certificados</a:t>
            </a:r>
            <a:r>
              <a:rPr lang="en-US" altLang="en-US" dirty="0">
                <a:sym typeface="12 pt Helvetica* 55 Roman   054"/>
              </a:rPr>
              <a:t> de </a:t>
            </a:r>
            <a:r>
              <a:rPr lang="en-US" altLang="en-US" dirty="0" err="1">
                <a:sym typeface="12 pt Helvetica* 55 Roman   054"/>
              </a:rPr>
              <a:t>depósito</a:t>
            </a:r>
            <a:endParaRPr lang="en-US" altLang="en-US" dirty="0">
              <a:sym typeface="12 pt Helvetica* 55 Roman   054"/>
            </a:endParaRPr>
          </a:p>
        </p:txBody>
      </p:sp>
      <p:pic>
        <p:nvPicPr>
          <p:cNvPr id="65" name="image12.jpg" descr="imagen de una mano depositando una moneda en una alcancía."/>
          <p:cNvPicPr/>
          <p:nvPr/>
        </p:nvPicPr>
        <p:blipFill>
          <a:blip r:embed="rId2"/>
          <a:stretch>
            <a:fillRect/>
          </a:stretch>
        </p:blipFill>
        <p:spPr>
          <a:xfrm>
            <a:off x="5148263" y="3581400"/>
            <a:ext cx="3754437" cy="2492375"/>
          </a:xfrm>
          <a:prstGeom prst="rect">
            <a:avLst/>
          </a:prstGeom>
          <a:ln>
            <a:solidFill/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Shape 6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ym typeface="12 pt. Helvetica* 85 Heavy   08"/>
              </a:rPr>
              <a:t>Aspectos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fundamentales</a:t>
            </a:r>
            <a:r>
              <a:rPr lang="en-US" altLang="en-US" dirty="0">
                <a:sym typeface="12 pt. Helvetica* 85 Heavy   08"/>
              </a:rPr>
              <a:t> de la banca commercial: </a:t>
            </a:r>
            <a:r>
              <a:rPr lang="es-ES" altLang="en-US" dirty="0">
                <a:sym typeface="12 pt. Helvetica* 85 Heavy   08"/>
              </a:rPr>
              <a:t>Acceso a las cuentas empresariales </a:t>
            </a:r>
            <a:br>
              <a:rPr lang="es-ES" altLang="en-US" dirty="0">
                <a:sym typeface="12 pt. Helvetica* 85 Heavy   08"/>
              </a:rPr>
            </a:br>
            <a:endParaRPr lang="en-US" altLang="en-US" dirty="0">
              <a:sym typeface="12 pt. Helvetica* 85 Heavy   08"/>
            </a:endParaRPr>
          </a:p>
        </p:txBody>
      </p:sp>
      <p:sp>
        <p:nvSpPr>
          <p:cNvPr id="16387" name="Shape 68"/>
          <p:cNvSpPr>
            <a:spLocks noGrp="1"/>
          </p:cNvSpPr>
          <p:nvPr>
            <p:ph type="body" idx="1"/>
          </p:nvPr>
        </p:nvSpPr>
        <p:spPr>
          <a:xfrm>
            <a:off x="457200" y="2121877"/>
            <a:ext cx="8229600" cy="3135924"/>
          </a:xfrm>
        </p:spPr>
        <p:txBody>
          <a:bodyPr/>
          <a:lstStyle/>
          <a:p>
            <a:pPr lvl="1"/>
            <a:r>
              <a:rPr lang="en-US" altLang="en-US" dirty="0" err="1">
                <a:sym typeface="12 pt Helvetica* 55 Roman   054"/>
              </a:rPr>
              <a:t>Depósito</a:t>
            </a:r>
            <a:r>
              <a:rPr lang="en-US" altLang="en-US" dirty="0">
                <a:sym typeface="12 pt Helvetica* 55 Roman   054"/>
              </a:rPr>
              <a:t> de las </a:t>
            </a:r>
            <a:r>
              <a:rPr lang="en-US" altLang="en-US" dirty="0" err="1">
                <a:sym typeface="12 pt Helvetica* 55 Roman   054"/>
              </a:rPr>
              <a:t>ventas</a:t>
            </a:r>
            <a:r>
              <a:rPr lang="en-US" altLang="en-US" dirty="0">
                <a:sym typeface="12 pt Helvetica* 55 Roman   054"/>
              </a:rPr>
              <a:t> con</a:t>
            </a:r>
            <a:br>
              <a:rPr lang="en-US" altLang="en-US" dirty="0">
                <a:sym typeface="12 pt Helvetica* 55 Roman   054"/>
              </a:rPr>
            </a:br>
            <a:r>
              <a:rPr lang="en-US" altLang="en-US" dirty="0">
                <a:sym typeface="12 pt Helvetica* 55 Roman   054"/>
              </a:rPr>
              <a:t>un </a:t>
            </a:r>
            <a:r>
              <a:rPr lang="en-US" altLang="en-US" dirty="0" err="1">
                <a:sym typeface="12 pt Helvetica* 55 Roman   054"/>
              </a:rPr>
              <a:t>escáner</a:t>
            </a:r>
            <a:r>
              <a:rPr lang="en-US" altLang="en-US" dirty="0">
                <a:sym typeface="12 pt Helvetica* 55 Roman   054"/>
              </a:rPr>
              <a:t> de </a:t>
            </a:r>
            <a:r>
              <a:rPr lang="en-US" altLang="en-US" dirty="0" err="1">
                <a:sym typeface="12 pt Helvetica* 55 Roman   054"/>
              </a:rPr>
              <a:t>depósito</a:t>
            </a:r>
            <a:r>
              <a:rPr lang="en-US" altLang="en-US" dirty="0">
                <a:sym typeface="12 pt Helvetica* 55 Roman   054"/>
              </a:rPr>
              <a:t> </a:t>
            </a:r>
            <a:r>
              <a:rPr lang="en-US" altLang="en-US" dirty="0" err="1">
                <a:sym typeface="12 pt Helvetica* 55 Roman   054"/>
              </a:rPr>
              <a:t>remoto</a:t>
            </a:r>
            <a:endParaRPr lang="en-US" altLang="en-US" dirty="0">
              <a:sym typeface="12 pt Helvetica* 55 Roman   054"/>
            </a:endParaRPr>
          </a:p>
          <a:p>
            <a:pPr lvl="1"/>
            <a:r>
              <a:rPr lang="en-US" altLang="en-US" dirty="0" err="1">
                <a:sym typeface="12 pt Helvetica* 55 Roman   054"/>
              </a:rPr>
              <a:t>Acceso</a:t>
            </a:r>
            <a:r>
              <a:rPr lang="en-US" altLang="en-US" dirty="0">
                <a:sym typeface="12 pt Helvetica* 55 Roman   054"/>
              </a:rPr>
              <a:t> </a:t>
            </a:r>
            <a:r>
              <a:rPr lang="en-US" altLang="en-US" dirty="0" err="1">
                <a:sym typeface="12 pt Helvetica* 55 Roman   054"/>
              </a:rPr>
              <a:t>en</a:t>
            </a:r>
            <a:r>
              <a:rPr lang="en-US" altLang="en-US" dirty="0">
                <a:sym typeface="12 pt Helvetica* 55 Roman   054"/>
              </a:rPr>
              <a:t> </a:t>
            </a:r>
            <a:r>
              <a:rPr lang="en-US" altLang="en-US" dirty="0" err="1">
                <a:sym typeface="12 pt Helvetica* 55 Roman   054"/>
              </a:rPr>
              <a:t>línea</a:t>
            </a:r>
            <a:endParaRPr lang="en-US" altLang="en-US" dirty="0">
              <a:sym typeface="12 pt Helvetica* 55 Roman   05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52450" y="4365625"/>
            <a:ext cx="4360863" cy="1200150"/>
          </a:xfrm>
          <a:prstGeom prst="rect">
            <a:avLst/>
          </a:prstGeom>
          <a:solidFill>
            <a:schemeClr val="bg1"/>
          </a:solidFill>
          <a:ln w="76200" cap="flat">
            <a:solidFill>
              <a:srgbClr val="C1961C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lIns="45719" tIns="45719" rIns="45719" bIns="45719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>
              <a:buSzPct val="100000"/>
              <a:defRPr/>
            </a:pPr>
            <a:r>
              <a:rPr lang="en-US" altLang="en-US" sz="3200" dirty="0">
                <a:solidFill>
                  <a:srgbClr val="132F5A"/>
                </a:solidFill>
                <a:latin typeface="Helvetica" panose="020B0604020202020204" pitchFamily="34" charset="0"/>
              </a:rPr>
              <a:t>¡</a:t>
            </a:r>
            <a:r>
              <a:rPr lang="en-US" altLang="en-US" sz="3200" dirty="0" err="1">
                <a:solidFill>
                  <a:srgbClr val="132F5A"/>
                </a:solidFill>
                <a:latin typeface="Helvetica" panose="020B0604020202020204" pitchFamily="34" charset="0"/>
              </a:rPr>
              <a:t>Cuidado</a:t>
            </a:r>
            <a:r>
              <a:rPr lang="en-US" altLang="en-US" sz="3200" dirty="0">
                <a:solidFill>
                  <a:srgbClr val="132F5A"/>
                </a:solidFill>
                <a:latin typeface="Helvetica" panose="020B0604020202020204" pitchFamily="34" charset="0"/>
              </a:rPr>
              <a:t> con el </a:t>
            </a:r>
            <a:br>
              <a:rPr lang="en-US" altLang="en-US" sz="3200" dirty="0">
                <a:solidFill>
                  <a:srgbClr val="132F5A"/>
                </a:solidFill>
                <a:latin typeface="Helvetica" panose="020B0604020202020204" pitchFamily="34" charset="0"/>
              </a:rPr>
            </a:br>
            <a:r>
              <a:rPr lang="en-US" altLang="en-US" sz="3200" dirty="0" err="1">
                <a:solidFill>
                  <a:srgbClr val="132F5A"/>
                </a:solidFill>
                <a:latin typeface="Helvetica" panose="020B0604020202020204" pitchFamily="34" charset="0"/>
              </a:rPr>
              <a:t>robo</a:t>
            </a:r>
            <a:r>
              <a:rPr lang="en-US" altLang="en-US" sz="3200" dirty="0">
                <a:solidFill>
                  <a:srgbClr val="132F5A"/>
                </a:solidFill>
                <a:latin typeface="Helvetica" panose="020B0604020202020204" pitchFamily="34" charset="0"/>
              </a:rPr>
              <a:t> </a:t>
            </a:r>
            <a:r>
              <a:rPr lang="en-US" altLang="en-US" sz="3200" dirty="0" err="1">
                <a:solidFill>
                  <a:srgbClr val="132F5A"/>
                </a:solidFill>
                <a:latin typeface="Helvetica" panose="020B0604020202020204" pitchFamily="34" charset="0"/>
              </a:rPr>
              <a:t>en</a:t>
            </a:r>
            <a:r>
              <a:rPr lang="en-US" altLang="en-US" sz="3200" dirty="0">
                <a:solidFill>
                  <a:srgbClr val="132F5A"/>
                </a:solidFill>
                <a:latin typeface="Helvetica" panose="020B0604020202020204" pitchFamily="34" charset="0"/>
              </a:rPr>
              <a:t> </a:t>
            </a:r>
            <a:r>
              <a:rPr lang="en-US" altLang="en-US" sz="3200" dirty="0" err="1">
                <a:solidFill>
                  <a:srgbClr val="132F5A"/>
                </a:solidFill>
                <a:latin typeface="Helvetica" panose="020B0604020202020204" pitchFamily="34" charset="0"/>
              </a:rPr>
              <a:t>línea</a:t>
            </a:r>
            <a:r>
              <a:rPr lang="en-US" altLang="en-US" sz="3200" dirty="0">
                <a:solidFill>
                  <a:srgbClr val="132F5A"/>
                </a:solidFill>
                <a:latin typeface="Helvetica" panose="020B0604020202020204" pitchFamily="34" charset="0"/>
              </a:rPr>
              <a:t>!</a:t>
            </a:r>
          </a:p>
        </p:txBody>
      </p:sp>
      <p:pic>
        <p:nvPicPr>
          <p:cNvPr id="16386" name="image13.png" descr="imagen de una computadora portátil con un edificio bancario en la pantall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313" y="1981200"/>
            <a:ext cx="4230687" cy="421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ym typeface="12 pt. Helvetica* 85 Heavy   08"/>
              </a:rPr>
              <a:t>Seguro de </a:t>
            </a:r>
            <a:r>
              <a:rPr lang="en-US" altLang="en-US" dirty="0" err="1">
                <a:sym typeface="12 pt. Helvetica* 85 Heavy   08"/>
              </a:rPr>
              <a:t>depósitos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en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detalle</a:t>
            </a:r>
            <a:endParaRPr lang="en-US" altLang="en-US" dirty="0">
              <a:sym typeface="12 pt. Helvetica* 85 Heavy   08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430215"/>
            <a:ext cx="8229600" cy="3827586"/>
          </a:xfrm>
        </p:spPr>
        <p:txBody>
          <a:bodyPr/>
          <a:lstStyle/>
          <a:p>
            <a:r>
              <a:rPr lang="en-US" altLang="en-US" dirty="0">
                <a:sym typeface="12 pt. Helvetica* 85 Heavy   08"/>
              </a:rPr>
              <a:t>El </a:t>
            </a:r>
            <a:r>
              <a:rPr lang="en-US" altLang="en-US" dirty="0" err="1">
                <a:sym typeface="12 pt. Helvetica* 85 Heavy   08"/>
              </a:rPr>
              <a:t>seguro</a:t>
            </a:r>
            <a:r>
              <a:rPr lang="en-US" altLang="en-US" dirty="0">
                <a:sym typeface="12 pt. Helvetica* 85 Heavy   08"/>
              </a:rPr>
              <a:t> de </a:t>
            </a:r>
            <a:r>
              <a:rPr lang="en-US" altLang="en-US" dirty="0" err="1">
                <a:sym typeface="12 pt. Helvetica* 85 Heavy   08"/>
              </a:rPr>
              <a:t>depósitos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cubren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negocios</a:t>
            </a:r>
            <a:r>
              <a:rPr lang="en-US" altLang="en-US" dirty="0">
                <a:sym typeface="12 pt. Helvetica* 85 Heavy   08"/>
              </a:rPr>
              <a:t> que son:</a:t>
            </a:r>
          </a:p>
          <a:p>
            <a:pPr lvl="1"/>
            <a:r>
              <a:rPr lang="es-ES" altLang="en-US" dirty="0">
                <a:sym typeface="12 pt. Helvetica* 85 Heavy   08"/>
              </a:rPr>
              <a:t>Negocios unipersonales</a:t>
            </a:r>
          </a:p>
          <a:p>
            <a:pPr lvl="1"/>
            <a:r>
              <a:rPr lang="es-ES" altLang="en-US" dirty="0">
                <a:sym typeface="12 pt. Helvetica* 85 Heavy   08"/>
              </a:rPr>
              <a:t>Corporaciones, sociedades y asociaciones no incorporadas como asociaciones con y sin fines de lucro</a:t>
            </a:r>
          </a:p>
          <a:p>
            <a:pPr lvl="1"/>
            <a:r>
              <a:rPr lang="es-ES" altLang="en-US" dirty="0">
                <a:sym typeface="12 pt. Helvetica* 85 Heavy   08"/>
              </a:rPr>
              <a:t>Cuentas fiduciarias </a:t>
            </a:r>
            <a:endParaRPr lang="en-US" altLang="en-US" dirty="0">
              <a:sym typeface="12 pt. Helvetica* 85 Heavy   08"/>
            </a:endParaRPr>
          </a:p>
        </p:txBody>
      </p:sp>
      <p:pic>
        <p:nvPicPr>
          <p:cNvPr id="17412" name="Picture 2" descr="Señal de caja de la FD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795838"/>
            <a:ext cx="2987675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hape 7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ym typeface="12 pt. Helvetica* 85 Heavy   08"/>
              </a:rPr>
              <a:t>Servicios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bancarios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adicionales</a:t>
            </a:r>
            <a:r>
              <a:rPr lang="en-US" altLang="en-US" dirty="0">
                <a:sym typeface="12 pt. Helvetica* 85 Heavy   08"/>
              </a:rPr>
              <a:t>: </a:t>
            </a:r>
            <a:r>
              <a:rPr lang="en-US" altLang="en-US" dirty="0" err="1">
                <a:sym typeface="12 pt. Helvetica* 85 Heavy   08"/>
              </a:rPr>
              <a:t>Tarjeta</a:t>
            </a:r>
            <a:r>
              <a:rPr lang="en-US" altLang="en-US" dirty="0">
                <a:sym typeface="12 pt. Helvetica* 85 Heavy   08"/>
              </a:rPr>
              <a:t> de </a:t>
            </a:r>
            <a:r>
              <a:rPr lang="en-US" altLang="en-US" dirty="0" err="1">
                <a:sym typeface="12 pt. Helvetica* 85 Heavy   08"/>
              </a:rPr>
              <a:t>débito</a:t>
            </a:r>
            <a:r>
              <a:rPr lang="en-US" altLang="en-US" dirty="0">
                <a:sym typeface="12 pt. Helvetica* 85 Heavy   08"/>
              </a:rPr>
              <a:t> para </a:t>
            </a:r>
            <a:r>
              <a:rPr lang="en-US" altLang="en-US" dirty="0" err="1">
                <a:sym typeface="12 pt. Helvetica* 85 Heavy   08"/>
              </a:rPr>
              <a:t>negocios</a:t>
            </a:r>
            <a:endParaRPr lang="en-US" altLang="en-US" dirty="0">
              <a:sym typeface="12 pt. Helvetica* 85 Heavy   08"/>
            </a:endParaRPr>
          </a:p>
        </p:txBody>
      </p:sp>
      <p:sp>
        <p:nvSpPr>
          <p:cNvPr id="18435" name="Shape 73"/>
          <p:cNvSpPr>
            <a:spLocks noGrp="1"/>
          </p:cNvSpPr>
          <p:nvPr>
            <p:ph type="body" idx="1"/>
          </p:nvPr>
        </p:nvSpPr>
        <p:spPr>
          <a:xfrm>
            <a:off x="457200" y="1946031"/>
            <a:ext cx="8229600" cy="3311770"/>
          </a:xfrm>
        </p:spPr>
        <p:txBody>
          <a:bodyPr/>
          <a:lstStyle/>
          <a:p>
            <a:pPr lvl="1"/>
            <a:r>
              <a:rPr lang="en-US" altLang="en-US" dirty="0" err="1">
                <a:sym typeface="12 pt Helvetica* 55 Roman   054"/>
              </a:rPr>
              <a:t>Dueño</a:t>
            </a:r>
            <a:r>
              <a:rPr lang="en-US" altLang="en-US" dirty="0">
                <a:sym typeface="12 pt Helvetica* 55 Roman   054"/>
              </a:rPr>
              <a:t> u </a:t>
            </a:r>
            <a:r>
              <a:rPr lang="en-US" altLang="en-US" dirty="0" err="1">
                <a:sym typeface="12 pt Helvetica* 55 Roman   054"/>
              </a:rPr>
              <a:t>otras</a:t>
            </a:r>
            <a:r>
              <a:rPr lang="en-US" altLang="en-US" dirty="0">
                <a:sym typeface="12 pt Helvetica* 55 Roman   054"/>
              </a:rPr>
              <a:t> personas</a:t>
            </a:r>
          </a:p>
          <a:p>
            <a:pPr lvl="1"/>
            <a:r>
              <a:rPr lang="en-US" altLang="en-US" dirty="0" err="1">
                <a:sym typeface="12 pt Helvetica* 55 Roman   054"/>
              </a:rPr>
              <a:t>Conveniencia</a:t>
            </a:r>
            <a:r>
              <a:rPr lang="en-US" altLang="en-US" dirty="0">
                <a:sym typeface="12 pt Helvetica* 55 Roman   054"/>
              </a:rPr>
              <a:t> y </a:t>
            </a:r>
            <a:r>
              <a:rPr lang="en-US" altLang="en-US" dirty="0" err="1">
                <a:sym typeface="12 pt Helvetica* 55 Roman   054"/>
              </a:rPr>
              <a:t>riesgos</a:t>
            </a:r>
            <a:endParaRPr lang="en-US" altLang="en-US" dirty="0">
              <a:sym typeface="12 pt Helvetica* 55 Roman   054"/>
            </a:endParaRPr>
          </a:p>
        </p:txBody>
      </p:sp>
      <p:pic>
        <p:nvPicPr>
          <p:cNvPr id="74" name="image14.jpeg" descr="imagen de una mujer usando un cajero automatico"/>
          <p:cNvPicPr/>
          <p:nvPr/>
        </p:nvPicPr>
        <p:blipFill>
          <a:blip r:embed="rId3"/>
          <a:stretch>
            <a:fillRect/>
          </a:stretch>
        </p:blipFill>
        <p:spPr>
          <a:xfrm>
            <a:off x="4683125" y="3352800"/>
            <a:ext cx="4019550" cy="2667000"/>
          </a:xfrm>
          <a:prstGeom prst="rect">
            <a:avLst/>
          </a:prstGeom>
          <a:ln>
            <a:solidFill/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Shape 7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ym typeface="12 pt. Helvetica* 85 Heavy   08"/>
              </a:rPr>
              <a:t>Servicios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bancarios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adicionales</a:t>
            </a:r>
            <a:r>
              <a:rPr lang="en-US" altLang="en-US" dirty="0">
                <a:sym typeface="12 pt. Helvetica* 85 Heavy   08"/>
              </a:rPr>
              <a:t>: </a:t>
            </a:r>
            <a:r>
              <a:rPr lang="en-US" altLang="en-US" dirty="0" err="1">
                <a:sym typeface="12 pt. Helvetica* 85 Heavy   08"/>
              </a:rPr>
              <a:t>Servicios</a:t>
            </a:r>
            <a:r>
              <a:rPr lang="en-US" altLang="en-US" dirty="0">
                <a:sym typeface="12 pt. Helvetica* 85 Heavy   08"/>
              </a:rPr>
              <a:t> de </a:t>
            </a:r>
            <a:r>
              <a:rPr lang="en-US" altLang="en-US" dirty="0" err="1">
                <a:sym typeface="12 pt. Helvetica* 85 Heavy   08"/>
              </a:rPr>
              <a:t>procesamiento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mercantil</a:t>
            </a:r>
            <a:r>
              <a:rPr lang="en-US" altLang="en-US" dirty="0">
                <a:sym typeface="12 pt. Helvetica* 85 Heavy   08"/>
              </a:rPr>
              <a:t>: </a:t>
            </a:r>
            <a:r>
              <a:rPr lang="en-US" altLang="en-US" dirty="0" err="1">
                <a:sym typeface="12 pt. Helvetica* 85 Heavy   08"/>
              </a:rPr>
              <a:t>expansión</a:t>
            </a:r>
            <a:r>
              <a:rPr lang="en-US" altLang="en-US" dirty="0">
                <a:sym typeface="12 pt. Helvetica* 85 Heavy   08"/>
              </a:rPr>
              <a:t> de las </a:t>
            </a:r>
            <a:r>
              <a:rPr lang="en-US" altLang="en-US" dirty="0" err="1">
                <a:sym typeface="12 pt. Helvetica* 85 Heavy   08"/>
              </a:rPr>
              <a:t>capacidades</a:t>
            </a:r>
            <a:r>
              <a:rPr lang="en-US" altLang="en-US" dirty="0">
                <a:sym typeface="12 pt. Helvetica* 85 Heavy   08"/>
              </a:rPr>
              <a:t> y las </a:t>
            </a:r>
            <a:r>
              <a:rPr lang="en-US" altLang="en-US" dirty="0" err="1">
                <a:sym typeface="12 pt. Helvetica* 85 Heavy   08"/>
              </a:rPr>
              <a:t>ventas</a:t>
            </a:r>
            <a:endParaRPr lang="en-US" altLang="en-US" dirty="0">
              <a:sym typeface="12 pt. Helvetica* 85 Heavy   08"/>
            </a:endParaRPr>
          </a:p>
        </p:txBody>
      </p:sp>
      <p:sp>
        <p:nvSpPr>
          <p:cNvPr id="19460" name="Shape 78"/>
          <p:cNvSpPr>
            <a:spLocks noGrp="1"/>
          </p:cNvSpPr>
          <p:nvPr>
            <p:ph type="body" idx="1"/>
          </p:nvPr>
        </p:nvSpPr>
        <p:spPr>
          <a:xfrm>
            <a:off x="457200" y="2880526"/>
            <a:ext cx="8229600" cy="3030416"/>
          </a:xfrm>
        </p:spPr>
        <p:txBody>
          <a:bodyPr/>
          <a:lstStyle/>
          <a:p>
            <a:pPr lvl="1"/>
            <a:r>
              <a:rPr lang="en-US" altLang="en-US" sz="2800" dirty="0" err="1">
                <a:sym typeface="12 pt Helvetica* 55 Roman   054"/>
              </a:rPr>
              <a:t>Tarjetas</a:t>
            </a:r>
            <a:r>
              <a:rPr lang="en-US" altLang="en-US" sz="2800" dirty="0">
                <a:sym typeface="12 pt Helvetica* 55 Roman   054"/>
              </a:rPr>
              <a:t> de </a:t>
            </a:r>
            <a:r>
              <a:rPr lang="en-US" altLang="en-US" sz="2800" dirty="0" err="1">
                <a:sym typeface="12 pt Helvetica* 55 Roman   054"/>
              </a:rPr>
              <a:t>crédito</a:t>
            </a:r>
            <a:endParaRPr lang="en-US" altLang="en-US" sz="2800" dirty="0">
              <a:sym typeface="12 pt Helvetica* 55 Roman   054"/>
            </a:endParaRPr>
          </a:p>
          <a:p>
            <a:pPr lvl="1"/>
            <a:r>
              <a:rPr lang="en-US" altLang="en-US" sz="2800" dirty="0" err="1">
                <a:sym typeface="12 pt Helvetica* 55 Roman   054"/>
              </a:rPr>
              <a:t>Tarjetas</a:t>
            </a:r>
            <a:r>
              <a:rPr lang="en-US" altLang="en-US" sz="2800" dirty="0">
                <a:sym typeface="12 pt Helvetica* 55 Roman   054"/>
              </a:rPr>
              <a:t> de </a:t>
            </a:r>
            <a:r>
              <a:rPr lang="en-US" altLang="en-US" sz="2800" dirty="0" err="1">
                <a:sym typeface="12 pt Helvetica* 55 Roman   054"/>
              </a:rPr>
              <a:t>debito</a:t>
            </a:r>
            <a:endParaRPr lang="en-US" altLang="en-US" sz="2800" dirty="0">
              <a:sym typeface="12 pt Helvetica* 55 Roman   054"/>
            </a:endParaRPr>
          </a:p>
          <a:p>
            <a:pPr lvl="1"/>
            <a:r>
              <a:rPr lang="en-US" altLang="en-US" sz="2800" dirty="0" err="1">
                <a:sym typeface="12 pt Helvetica* 55 Roman   054"/>
              </a:rPr>
              <a:t>Tarjetas</a:t>
            </a:r>
            <a:r>
              <a:rPr lang="en-US" altLang="en-US" sz="2800" dirty="0">
                <a:sym typeface="12 pt Helvetica* 55 Roman   054"/>
              </a:rPr>
              <a:t> de </a:t>
            </a:r>
            <a:r>
              <a:rPr lang="en-US" altLang="en-US" sz="2800" dirty="0" err="1">
                <a:sym typeface="12 pt Helvetica* 55 Roman   054"/>
              </a:rPr>
              <a:t>regalo</a:t>
            </a:r>
            <a:endParaRPr lang="en-US" altLang="en-US" sz="2800" dirty="0">
              <a:sym typeface="12 pt Helvetica* 55 Roman   054"/>
            </a:endParaRPr>
          </a:p>
          <a:p>
            <a:pPr lvl="1"/>
            <a:r>
              <a:rPr lang="en-US" altLang="en-US" sz="2800" dirty="0" err="1">
                <a:sym typeface="12 pt Helvetica* 55 Roman   054"/>
              </a:rPr>
              <a:t>Pagos</a:t>
            </a:r>
            <a:r>
              <a:rPr lang="en-US" altLang="en-US" sz="2800" dirty="0">
                <a:sym typeface="12 pt Helvetica* 55 Roman   054"/>
              </a:rPr>
              <a:t> y </a:t>
            </a:r>
            <a:r>
              <a:rPr lang="en-US" altLang="en-US" sz="2800" dirty="0" err="1">
                <a:sym typeface="12 pt Helvetica* 55 Roman   054"/>
              </a:rPr>
              <a:t>ventas</a:t>
            </a:r>
            <a:r>
              <a:rPr lang="en-US" altLang="en-US" sz="2800" dirty="0">
                <a:sym typeface="12 pt Helvetica* 55 Roman   054"/>
              </a:rPr>
              <a:t/>
            </a:r>
            <a:br>
              <a:rPr lang="en-US" altLang="en-US" sz="2800" dirty="0">
                <a:sym typeface="12 pt Helvetica* 55 Roman   054"/>
              </a:rPr>
            </a:br>
            <a:r>
              <a:rPr lang="en-US" altLang="en-US" sz="2800" dirty="0" err="1">
                <a:sym typeface="12 pt Helvetica* 55 Roman   054"/>
              </a:rPr>
              <a:t>en</a:t>
            </a:r>
            <a:r>
              <a:rPr lang="en-US" altLang="en-US" sz="2800" dirty="0">
                <a:sym typeface="12 pt Helvetica* 55 Roman   054"/>
              </a:rPr>
              <a:t> </a:t>
            </a:r>
            <a:r>
              <a:rPr lang="en-US" altLang="en-US" sz="2800" dirty="0" err="1">
                <a:sym typeface="12 pt Helvetica* 55 Roman   054"/>
              </a:rPr>
              <a:t>línea</a:t>
            </a:r>
            <a:endParaRPr lang="en-US" altLang="en-US" sz="2800" dirty="0">
              <a:sym typeface="12 pt Helvetica* 55 Roman   054"/>
            </a:endParaRPr>
          </a:p>
        </p:txBody>
      </p:sp>
      <p:pic>
        <p:nvPicPr>
          <p:cNvPr id="19458" name="image15.jpeg" descr="imagen de una tarjeta de crédito con un lazo roj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33"/>
          <a:stretch>
            <a:fillRect/>
          </a:stretch>
        </p:blipFill>
        <p:spPr bwMode="auto">
          <a:xfrm>
            <a:off x="4441370" y="2895600"/>
            <a:ext cx="4702629" cy="3006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hape 80"/>
          <p:cNvSpPr>
            <a:spLocks noGrp="1"/>
          </p:cNvSpPr>
          <p:nvPr>
            <p:ph type="title"/>
          </p:nvPr>
        </p:nvSpPr>
        <p:spPr>
          <a:xfrm>
            <a:off x="500063" y="420688"/>
            <a:ext cx="8229600" cy="609600"/>
          </a:xfrm>
        </p:spPr>
        <p:txBody>
          <a:bodyPr lIns="0" tIns="0" rIns="0" bIns="0"/>
          <a:lstStyle/>
          <a:p>
            <a:pPr defTabSz="722313"/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Tema</a:t>
            </a:r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para debate n.º 2: </a:t>
            </a: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Necesidades</a:t>
            </a:r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</a:t>
            </a: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servicios</a:t>
            </a:r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bancarios</a:t>
            </a:r>
            <a:endParaRPr lang="en-US" altLang="en-US" b="1" dirty="0">
              <a:latin typeface="12 pt. Helvetica* 85 Heavy   08"/>
              <a:ea typeface="12 pt. Helvetica* 85 Heavy   08"/>
              <a:cs typeface="12 pt. Helvetica* 85 Heavy   08"/>
              <a:sym typeface="12 pt. Helvetica* 85 Heavy   08"/>
            </a:endParaRPr>
          </a:p>
        </p:txBody>
      </p:sp>
      <p:sp>
        <p:nvSpPr>
          <p:cNvPr id="20483" name="Shape 81"/>
          <p:cNvSpPr>
            <a:spLocks noGrp="1"/>
          </p:cNvSpPr>
          <p:nvPr>
            <p:ph type="body" idx="1"/>
          </p:nvPr>
        </p:nvSpPr>
        <p:spPr>
          <a:xfrm>
            <a:off x="457200" y="1027113"/>
            <a:ext cx="8229600" cy="4267200"/>
          </a:xfrm>
        </p:spPr>
        <p:txBody>
          <a:bodyPr lIns="0" tIns="0" rIns="0" bIns="0"/>
          <a:lstStyle/>
          <a:p>
            <a:pPr marL="0" indent="0" eaLnBrk="1" hangingPunct="1">
              <a:spcBef>
                <a:spcPts val="600"/>
              </a:spcBef>
              <a:buSzTx/>
              <a:buFontTx/>
              <a:buNone/>
            </a:pPr>
            <a:r>
              <a:rPr lang="en-US" altLang="en-US" sz="2800">
                <a:solidFill>
                  <a:srgbClr val="1F497D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rPr>
              <a:t> </a:t>
            </a:r>
          </a:p>
        </p:txBody>
      </p:sp>
      <p:pic>
        <p:nvPicPr>
          <p:cNvPr id="20484" name="image7.png" descr="Punta de un lápiz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83" name="Shape 83"/>
          <p:cNvSpPr/>
          <p:nvPr/>
        </p:nvSpPr>
        <p:spPr>
          <a:xfrm>
            <a:off x="1582738" y="1436688"/>
            <a:ext cx="7337425" cy="470898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>
              <a:lnSpc>
                <a:spcPts val="3000"/>
              </a:lnSpc>
              <a:spcBef>
                <a:spcPts val="600"/>
              </a:spcBef>
              <a:buSzPct val="100000"/>
              <a:defRPr/>
            </a:pPr>
            <a:r>
              <a:rPr lang="es-ES" altLang="en-US" sz="2400" b="1" dirty="0">
                <a:solidFill>
                  <a:srgbClr val="1F497D"/>
                </a:solidFill>
              </a:rPr>
              <a:t>Consulten la página 16 de la Guía del participante</a:t>
            </a:r>
          </a:p>
          <a:p>
            <a:pPr>
              <a:lnSpc>
                <a:spcPts val="3000"/>
              </a:lnSpc>
              <a:spcBef>
                <a:spcPts val="600"/>
              </a:spcBef>
              <a:buSzPct val="100000"/>
              <a:defRPr/>
            </a:pPr>
            <a:r>
              <a:rPr lang="es-ES" altLang="en-US" sz="2600" b="1" dirty="0">
                <a:solidFill>
                  <a:srgbClr val="1F497D"/>
                </a:solidFill>
              </a:rPr>
              <a:t>Usen las tres columnas</a:t>
            </a:r>
          </a:p>
          <a:p>
            <a:pPr marL="365760" indent="-365760">
              <a:lnSpc>
                <a:spcPts val="3000"/>
              </a:lnSpc>
              <a:spcBef>
                <a:spcPts val="600"/>
              </a:spcBef>
              <a:buClr>
                <a:srgbClr val="1F497D"/>
              </a:buClr>
              <a:buSzPct val="100000"/>
              <a:buFont typeface="Calibri" panose="020F0502020204030204" pitchFamily="34" charset="0"/>
              <a:buAutoNum type="arabicPeriod"/>
              <a:defRPr/>
            </a:pPr>
            <a:r>
              <a:rPr lang="es-ES" altLang="en-US" sz="2400" dirty="0">
                <a:solidFill>
                  <a:srgbClr val="1F497D"/>
                </a:solidFill>
              </a:rPr>
              <a:t>Columna 1: escriban los servicios que necesitan ahora</a:t>
            </a:r>
          </a:p>
          <a:p>
            <a:pPr marL="365760" indent="-365760">
              <a:lnSpc>
                <a:spcPts val="3000"/>
              </a:lnSpc>
              <a:spcBef>
                <a:spcPts val="600"/>
              </a:spcBef>
              <a:buClr>
                <a:srgbClr val="1F497D"/>
              </a:buClr>
              <a:buSzPct val="100000"/>
              <a:buFont typeface="Calibri" panose="020F0502020204030204" pitchFamily="34" charset="0"/>
              <a:buAutoNum type="arabicPeriod"/>
              <a:defRPr/>
            </a:pPr>
            <a:r>
              <a:rPr lang="es-ES" altLang="en-US" sz="2400" dirty="0">
                <a:solidFill>
                  <a:srgbClr val="1F497D"/>
                </a:solidFill>
              </a:rPr>
              <a:t> Columna 2: escriban los servicios que anticipan necesitarán entre los próximos seis a doce meses</a:t>
            </a:r>
          </a:p>
          <a:p>
            <a:pPr marL="365760" indent="-365760">
              <a:lnSpc>
                <a:spcPts val="3000"/>
              </a:lnSpc>
              <a:spcBef>
                <a:spcPts val="600"/>
              </a:spcBef>
              <a:buClr>
                <a:srgbClr val="1F497D"/>
              </a:buClr>
              <a:buSzPct val="100000"/>
              <a:buFont typeface="Calibri" panose="020F0502020204030204" pitchFamily="34" charset="0"/>
              <a:buAutoNum type="arabicPeriod"/>
              <a:defRPr/>
            </a:pPr>
            <a:r>
              <a:rPr lang="es-ES" altLang="en-US" sz="2400" dirty="0">
                <a:solidFill>
                  <a:srgbClr val="1F497D"/>
                </a:solidFill>
              </a:rPr>
              <a:t> Columna 3: escriban los servicios que piensan obtener en los próximos dos años o que creen que serán necesarios para el negocio en el futuro</a:t>
            </a:r>
          </a:p>
          <a:p>
            <a:pPr marL="365760" indent="-365760">
              <a:lnSpc>
                <a:spcPts val="3000"/>
              </a:lnSpc>
              <a:spcBef>
                <a:spcPts val="600"/>
              </a:spcBef>
              <a:buClr>
                <a:srgbClr val="1F497D"/>
              </a:buClr>
              <a:buSzPct val="100000"/>
              <a:buFont typeface="Calibri" panose="020F0502020204030204" pitchFamily="34" charset="0"/>
              <a:buAutoNum type="arabicPeriod"/>
              <a:defRPr/>
            </a:pPr>
            <a:r>
              <a:rPr lang="es-ES" altLang="en-US" sz="2400" spc="-20" dirty="0">
                <a:solidFill>
                  <a:srgbClr val="1F497D"/>
                </a:solidFill>
              </a:rPr>
              <a:t> Asignen la fecha de implementación o revaluación de cada servicio. ¿De qué forma cambiarán sus necesidades de servicios bancarios en los próximos dos años?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Shape 6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ym typeface="12 pt. Helvetica* 85 Heavy   08"/>
              </a:rPr>
              <a:t>Aspectos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fundamentales</a:t>
            </a:r>
            <a:r>
              <a:rPr lang="en-US" altLang="en-US" dirty="0">
                <a:sym typeface="12 pt. Helvetica* 85 Heavy   08"/>
              </a:rPr>
              <a:t> de la banca commercial : </a:t>
            </a:r>
            <a:r>
              <a:rPr lang="en-US" altLang="en-US" dirty="0" err="1">
                <a:sym typeface="12 pt. Helvetica* 85 Heavy   08"/>
              </a:rPr>
              <a:t>Conciliación</a:t>
            </a:r>
            <a:r>
              <a:rPr lang="en-US" altLang="en-US" dirty="0">
                <a:sym typeface="12 pt. Helvetica* 85 Heavy   08"/>
              </a:rPr>
              <a:t> de </a:t>
            </a:r>
            <a:r>
              <a:rPr lang="en-US" altLang="en-US" dirty="0" err="1">
                <a:sym typeface="12 pt. Helvetica* 85 Heavy   08"/>
              </a:rPr>
              <a:t>cuentas</a:t>
            </a:r>
            <a:r>
              <a:rPr lang="en-US" altLang="en-US" dirty="0">
                <a:sym typeface="12 pt. Helvetica* 85 Heavy   08"/>
              </a:rPr>
              <a:t/>
            </a:r>
            <a:br>
              <a:rPr lang="en-US" altLang="en-US" dirty="0">
                <a:sym typeface="12 pt. Helvetica* 85 Heavy   08"/>
              </a:rPr>
            </a:br>
            <a:endParaRPr lang="en-US" altLang="en-US" dirty="0">
              <a:sym typeface="12 pt. Helvetica* 85 Heavy   08"/>
            </a:endParaRPr>
          </a:p>
        </p:txBody>
      </p:sp>
      <p:sp>
        <p:nvSpPr>
          <p:cNvPr id="21506" name="Shape 88"/>
          <p:cNvSpPr>
            <a:spLocks noGrp="1"/>
          </p:cNvSpPr>
          <p:nvPr>
            <p:ph type="body" idx="1"/>
          </p:nvPr>
        </p:nvSpPr>
        <p:spPr>
          <a:xfrm>
            <a:off x="457200" y="2436723"/>
            <a:ext cx="8229600" cy="3534509"/>
          </a:xfrm>
        </p:spPr>
        <p:txBody>
          <a:bodyPr/>
          <a:lstStyle/>
          <a:p>
            <a:pPr lvl="1"/>
            <a:r>
              <a:rPr lang="en-US" altLang="en-US" dirty="0" err="1">
                <a:sym typeface="12 pt Helvetica* 55 Roman   054"/>
              </a:rPr>
              <a:t>Cuentas</a:t>
            </a:r>
            <a:r>
              <a:rPr lang="en-US" altLang="en-US" dirty="0">
                <a:sym typeface="12 pt Helvetica* 55 Roman   054"/>
              </a:rPr>
              <a:t> de </a:t>
            </a:r>
            <a:r>
              <a:rPr lang="en-US" altLang="en-US" dirty="0" err="1">
                <a:sym typeface="12 pt Helvetica* 55 Roman   054"/>
              </a:rPr>
              <a:t>depósito</a:t>
            </a:r>
            <a:endParaRPr lang="en-US" altLang="en-US" dirty="0">
              <a:sym typeface="12 pt Helvetica* 55 Roman   054"/>
            </a:endParaRPr>
          </a:p>
          <a:p>
            <a:pPr lvl="1"/>
            <a:r>
              <a:rPr lang="en-US" altLang="en-US" dirty="0" err="1">
                <a:sym typeface="12 pt Helvetica* 55 Roman   054"/>
              </a:rPr>
              <a:t>Escáner</a:t>
            </a:r>
            <a:r>
              <a:rPr lang="en-US" altLang="en-US" dirty="0">
                <a:sym typeface="12 pt Helvetica* 55 Roman   054"/>
              </a:rPr>
              <a:t> de </a:t>
            </a:r>
            <a:r>
              <a:rPr lang="en-US" altLang="en-US" dirty="0" err="1">
                <a:sym typeface="12 pt Helvetica* 55 Roman   054"/>
              </a:rPr>
              <a:t>depósito</a:t>
            </a:r>
            <a:r>
              <a:rPr lang="en-US" altLang="en-US" dirty="0">
                <a:sym typeface="12 pt Helvetica* 55 Roman   054"/>
              </a:rPr>
              <a:t> </a:t>
            </a:r>
            <a:r>
              <a:rPr lang="en-US" altLang="en-US" dirty="0" err="1">
                <a:sym typeface="12 pt Helvetica* 55 Roman   054"/>
              </a:rPr>
              <a:t>remoto</a:t>
            </a:r>
            <a:endParaRPr lang="en-US" altLang="en-US" dirty="0">
              <a:sym typeface="12 pt Helvetica* 55 Roman   054"/>
            </a:endParaRPr>
          </a:p>
          <a:p>
            <a:pPr lvl="1"/>
            <a:r>
              <a:rPr lang="en-US" altLang="en-US" dirty="0" err="1">
                <a:sym typeface="12 pt Helvetica* 55 Roman   054"/>
              </a:rPr>
              <a:t>Intereses</a:t>
            </a:r>
            <a:endParaRPr lang="en-US" altLang="en-US" dirty="0">
              <a:sym typeface="12 pt Helvetica* 55 Roman   054"/>
            </a:endParaRPr>
          </a:p>
          <a:p>
            <a:pPr lvl="1"/>
            <a:r>
              <a:rPr lang="en-US" altLang="en-US" dirty="0" err="1">
                <a:sym typeface="12 pt Helvetica* 55 Roman   054"/>
              </a:rPr>
              <a:t>Préstamos</a:t>
            </a:r>
            <a:endParaRPr lang="en-US" altLang="en-US" dirty="0">
              <a:sym typeface="12 pt Helvetica* 55 Roman   054"/>
            </a:endParaRPr>
          </a:p>
        </p:txBody>
      </p:sp>
      <p:pic>
        <p:nvPicPr>
          <p:cNvPr id="89" name="image16.jpg" descr="Imagen de un lápiz, una calculadora, un recibo y un documento con números"/>
          <p:cNvPicPr/>
          <p:nvPr/>
        </p:nvPicPr>
        <p:blipFill>
          <a:blip r:embed="rId2"/>
          <a:stretch>
            <a:fillRect/>
          </a:stretch>
        </p:blipFill>
        <p:spPr>
          <a:xfrm>
            <a:off x="4876800" y="3505200"/>
            <a:ext cx="3792538" cy="2514600"/>
          </a:xfrm>
          <a:prstGeom prst="rect">
            <a:avLst/>
          </a:prstGeom>
          <a:ln>
            <a:solidFill/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ym typeface="12 pt. Helvetica* 85 Heavy   08"/>
              </a:rPr>
              <a:t>Agenda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119553"/>
            <a:ext cx="8229600" cy="4267201"/>
          </a:xfrm>
        </p:spPr>
        <p:txBody>
          <a:bodyPr/>
          <a:lstStyle/>
          <a:p>
            <a:r>
              <a:rPr lang="es-ES" altLang="en-US" dirty="0">
                <a:sym typeface="12 pt. Helvetica* 85 Heavy   08"/>
              </a:rPr>
              <a:t>La bienvenida, cuestionario previo a la capacitación, agenda y objetivos de aprendizaje</a:t>
            </a:r>
          </a:p>
          <a:p>
            <a:r>
              <a:rPr lang="es-ES" altLang="en-US" dirty="0">
                <a:sym typeface="12 pt. Helvetica* 85 Heavy   08"/>
              </a:rPr>
              <a:t>Aspectos fundamentales de la banca comercial</a:t>
            </a:r>
          </a:p>
          <a:p>
            <a:r>
              <a:rPr lang="es-ES" altLang="en-US" dirty="0">
                <a:sym typeface="12 pt. Helvetica* 85 Heavy   08"/>
              </a:rPr>
              <a:t>Eligiendo el banco adecuado</a:t>
            </a:r>
          </a:p>
          <a:p>
            <a:r>
              <a:rPr lang="es-ES" altLang="en-US" dirty="0">
                <a:sym typeface="12 pt. Helvetica* 85 Heavy   08"/>
              </a:rPr>
              <a:t>Servicios bancarios adicionales</a:t>
            </a:r>
          </a:p>
          <a:p>
            <a:r>
              <a:rPr lang="es-ES" altLang="en-US" dirty="0">
                <a:sym typeface="12 pt. Helvetica* 85 Heavy   08"/>
              </a:rPr>
              <a:t>Mejoren sus posibilidades de obtener un préstamo</a:t>
            </a:r>
          </a:p>
          <a:p>
            <a:r>
              <a:rPr lang="es-ES" altLang="en-US" dirty="0">
                <a:sym typeface="12 pt. Helvetica* 85 Heavy   08"/>
              </a:rPr>
              <a:t>Resumen, cuestionario de evaluación de conocimientos y formulario de evaluación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Shape 63"/>
          <p:cNvSpPr>
            <a:spLocks noGrp="1"/>
          </p:cNvSpPr>
          <p:nvPr>
            <p:ph type="title"/>
          </p:nvPr>
        </p:nvSpPr>
        <p:spPr>
          <a:xfrm>
            <a:off x="547688" y="500063"/>
            <a:ext cx="8229600" cy="609600"/>
          </a:xfrm>
        </p:spPr>
        <p:txBody>
          <a:bodyPr lIns="0" tIns="0" rIns="0" bIns="0"/>
          <a:lstStyle/>
          <a:p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Aspectos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fundamentales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la banca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comercial</a:t>
            </a:r>
            <a:endParaRPr lang="en-US" altLang="en-US" dirty="0">
              <a:latin typeface="12 pt. Helvetica* 85 Heavy   08"/>
              <a:ea typeface="12 pt. Helvetica* 85 Heavy   08"/>
              <a:cs typeface="12 pt. Helvetica* 85 Heavy   08"/>
              <a:sym typeface="12 pt. Helvetica* 85 Heavy   08"/>
            </a:endParaRPr>
          </a:p>
        </p:txBody>
      </p:sp>
      <p:sp>
        <p:nvSpPr>
          <p:cNvPr id="22530" name="Shape 92"/>
          <p:cNvSpPr>
            <a:spLocks noGrp="1"/>
          </p:cNvSpPr>
          <p:nvPr>
            <p:ph type="body" idx="1"/>
          </p:nvPr>
        </p:nvSpPr>
        <p:spPr>
          <a:xfrm>
            <a:off x="533400" y="1797050"/>
            <a:ext cx="8243888" cy="4846638"/>
          </a:xfrm>
        </p:spPr>
        <p:txBody>
          <a:bodyPr lIns="0" tIns="0" rIns="0" bIns="0"/>
          <a:lstStyle/>
          <a:p>
            <a:pPr marL="0" indent="0">
              <a:spcBef>
                <a:spcPts val="713"/>
              </a:spcBef>
              <a:buSzTx/>
              <a:buFontTx/>
              <a:buNone/>
            </a:pPr>
            <a:r>
              <a:rPr lang="en-US" altLang="en-US" sz="2800" b="1" dirty="0" err="1"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Protegiendo</a:t>
            </a:r>
            <a:r>
              <a:rPr lang="en-US" altLang="en-US" sz="2800" b="1" dirty="0"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b="1" dirty="0" err="1"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sus</a:t>
            </a:r>
            <a:r>
              <a:rPr lang="en-US" altLang="en-US" sz="2800" b="1" dirty="0"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b="1" dirty="0" err="1"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negocios</a:t>
            </a:r>
            <a:r>
              <a:rPr lang="en-US" altLang="en-US" sz="2800" b="1" dirty="0"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 del </a:t>
            </a:r>
            <a:r>
              <a:rPr lang="en-US" altLang="en-US" sz="2800" b="1" dirty="0" err="1"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robo</a:t>
            </a:r>
            <a:r>
              <a:rPr lang="en-US" altLang="en-US" sz="2800" b="1" dirty="0"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b="1" dirty="0" err="1"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en</a:t>
            </a:r>
            <a:r>
              <a:rPr lang="en-US" altLang="en-US" sz="2800" b="1" dirty="0"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b="1" dirty="0" err="1"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línea</a:t>
            </a:r>
            <a:endParaRPr lang="en-US" altLang="en-US" sz="2800" b="1" dirty="0">
              <a:latin typeface="Helvetica" pitchFamily="34" charset="0"/>
              <a:ea typeface="12 pt. Helvetica* 85 Heavy   08"/>
              <a:cs typeface="12 pt. Helvetica* 85 Heavy   08"/>
              <a:sym typeface="12 pt. Helvetica* 85 Heavy   08"/>
            </a:endParaRPr>
          </a:p>
          <a:p>
            <a:pPr marL="400050" lvl="1" indent="-400050">
              <a:spcBef>
                <a:spcPts val="600"/>
              </a:spcBef>
              <a:buClr>
                <a:srgbClr val="002060"/>
              </a:buClr>
              <a:buSzTx/>
              <a:buFont typeface="Wingdings" pitchFamily="2" charset="2"/>
              <a:buChar char="§"/>
            </a:pPr>
            <a:r>
              <a:rPr lang="es-ES" altLang="en-US" sz="20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Usen contraseñas sólidas y cámbienlas con frecuencia.</a:t>
            </a:r>
          </a:p>
          <a:p>
            <a:pPr marL="400050" lvl="1" indent="-400050">
              <a:spcBef>
                <a:spcPts val="600"/>
              </a:spcBef>
              <a:buClr>
                <a:srgbClr val="002060"/>
              </a:buClr>
              <a:buSzTx/>
              <a:buFont typeface="Wingdings" pitchFamily="2" charset="2"/>
              <a:buChar char="§"/>
            </a:pPr>
            <a:r>
              <a:rPr lang="es-ES" altLang="en-US" sz="20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Asegúrense de que las computadoras tengan los sistemas operativos y las actualizaciones de seguridad antivirus más recientes.</a:t>
            </a:r>
          </a:p>
          <a:p>
            <a:pPr marL="400050" lvl="1" indent="-400050">
              <a:spcBef>
                <a:spcPts val="600"/>
              </a:spcBef>
              <a:buClr>
                <a:srgbClr val="002060"/>
              </a:buClr>
              <a:buSzTx/>
              <a:buFont typeface="Wingdings" pitchFamily="2" charset="2"/>
              <a:buChar char="§"/>
            </a:pPr>
            <a:r>
              <a:rPr lang="es-ES" altLang="en-US" sz="20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Eviten usar zonas de cobertura inalámbrica pública en lugares como aeropuertos y cafeterías para llevar a cabo sus actividades bancarias.</a:t>
            </a:r>
          </a:p>
          <a:p>
            <a:pPr marL="400050" lvl="1" indent="-400050">
              <a:spcBef>
                <a:spcPts val="600"/>
              </a:spcBef>
              <a:buClr>
                <a:srgbClr val="002060"/>
              </a:buClr>
              <a:buSzTx/>
              <a:buFont typeface="Wingdings" pitchFamily="2" charset="2"/>
              <a:buChar char="§"/>
            </a:pPr>
            <a:r>
              <a:rPr lang="es-ES" altLang="en-US" sz="20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Asegúrense de que el personal piense de forma crítica acerca de los correos electrónicos y las llamadas telefónicas a fin de identificar actividades sospechosas. </a:t>
            </a:r>
          </a:p>
          <a:p>
            <a:pPr marL="400050" lvl="1" indent="-400050">
              <a:spcBef>
                <a:spcPts val="600"/>
              </a:spcBef>
              <a:buClr>
                <a:srgbClr val="002060"/>
              </a:buClr>
              <a:buSzTx/>
              <a:buFont typeface="Wingdings" pitchFamily="2" charset="2"/>
              <a:buChar char="§"/>
            </a:pPr>
            <a:r>
              <a:rPr lang="es-ES" altLang="en-US" sz="20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Consideren la posibilidad de tener una computadora dedicada para las actividades bancarias y la administración del efectivo en línea.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hape 9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ym typeface="12 pt. Helvetica* 85 Heavy   08"/>
              </a:rPr>
              <a:t>Servicios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bancarios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adicionales</a:t>
            </a:r>
            <a:r>
              <a:rPr lang="en-US" altLang="en-US" dirty="0">
                <a:sym typeface="12 pt. Helvetica* 85 Heavy   08"/>
              </a:rPr>
              <a:t>: </a:t>
            </a:r>
            <a:r>
              <a:rPr lang="en-US" altLang="en-US" dirty="0" err="1">
                <a:sym typeface="12 pt. Helvetica* 85 Heavy   08"/>
              </a:rPr>
              <a:t>Préstamos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comerciales</a:t>
            </a:r>
            <a:r>
              <a:rPr lang="en-US" altLang="en-US" dirty="0">
                <a:sym typeface="12 pt. Helvetica* 85 Heavy   08"/>
              </a:rPr>
              <a:t/>
            </a:r>
            <a:br>
              <a:rPr lang="en-US" altLang="en-US" dirty="0">
                <a:sym typeface="12 pt. Helvetica* 85 Heavy   08"/>
              </a:rPr>
            </a:br>
            <a:endParaRPr lang="en-US" altLang="en-US" dirty="0">
              <a:sym typeface="12 pt. Helvetica* 85 Heavy   08"/>
            </a:endParaRPr>
          </a:p>
        </p:txBody>
      </p:sp>
      <p:sp>
        <p:nvSpPr>
          <p:cNvPr id="23555" name="Shape 95"/>
          <p:cNvSpPr>
            <a:spLocks noGrp="1"/>
          </p:cNvSpPr>
          <p:nvPr>
            <p:ph type="body" idx="1"/>
          </p:nvPr>
        </p:nvSpPr>
        <p:spPr>
          <a:xfrm>
            <a:off x="457200" y="1641231"/>
            <a:ext cx="8229600" cy="3616570"/>
          </a:xfrm>
        </p:spPr>
        <p:txBody>
          <a:bodyPr/>
          <a:lstStyle/>
          <a:p>
            <a:pPr lvl="1"/>
            <a:r>
              <a:rPr lang="en-US" altLang="en-US" dirty="0" err="1">
                <a:sym typeface="12 pt Helvetica* 55 Roman   054"/>
              </a:rPr>
              <a:t>Financiamiento</a:t>
            </a:r>
            <a:r>
              <a:rPr lang="en-US" altLang="en-US" dirty="0">
                <a:sym typeface="12 pt Helvetica* 55 Roman   054"/>
              </a:rPr>
              <a:t> de las </a:t>
            </a:r>
            <a:r>
              <a:rPr lang="en-US" altLang="en-US" dirty="0" err="1">
                <a:sym typeface="12 pt Helvetica* 55 Roman   054"/>
              </a:rPr>
              <a:t>cuentas</a:t>
            </a:r>
            <a:r>
              <a:rPr lang="en-US" altLang="en-US" dirty="0">
                <a:sym typeface="12 pt Helvetica* 55 Roman   054"/>
              </a:rPr>
              <a:t> </a:t>
            </a:r>
            <a:r>
              <a:rPr lang="en-US" altLang="en-US" dirty="0" err="1">
                <a:sym typeface="12 pt Helvetica* 55 Roman   054"/>
              </a:rPr>
              <a:t>por</a:t>
            </a:r>
            <a:r>
              <a:rPr lang="en-US" altLang="en-US" dirty="0">
                <a:sym typeface="12 pt Helvetica* 55 Roman   054"/>
              </a:rPr>
              <a:t> </a:t>
            </a:r>
            <a:r>
              <a:rPr lang="en-US" altLang="en-US" dirty="0" err="1">
                <a:sym typeface="12 pt Helvetica* 55 Roman   054"/>
              </a:rPr>
              <a:t>cobrar</a:t>
            </a:r>
            <a:r>
              <a:rPr lang="en-US" altLang="en-US" dirty="0">
                <a:sym typeface="12 pt Helvetica* 55 Roman   054"/>
              </a:rPr>
              <a:t> y del </a:t>
            </a:r>
            <a:r>
              <a:rPr lang="en-US" altLang="en-US" dirty="0" err="1">
                <a:sym typeface="12 pt Helvetica* 55 Roman   054"/>
              </a:rPr>
              <a:t>inventario</a:t>
            </a:r>
            <a:r>
              <a:rPr lang="en-US" altLang="en-US" dirty="0">
                <a:sym typeface="12 pt Helvetica* 55 Roman   054"/>
              </a:rPr>
              <a:t> </a:t>
            </a:r>
            <a:r>
              <a:rPr lang="en-US" altLang="en-US" dirty="0" err="1">
                <a:sym typeface="12 pt Helvetica* 55 Roman   054"/>
              </a:rPr>
              <a:t>comprado</a:t>
            </a:r>
            <a:endParaRPr lang="en-US" altLang="en-US" dirty="0">
              <a:sym typeface="12 pt Helvetica* 55 Roman   054"/>
            </a:endParaRPr>
          </a:p>
          <a:p>
            <a:pPr lvl="1"/>
            <a:r>
              <a:rPr lang="en-US" altLang="en-US" dirty="0" err="1">
                <a:sym typeface="12 pt Helvetica* 55 Roman   054"/>
              </a:rPr>
              <a:t>Líneas</a:t>
            </a:r>
            <a:r>
              <a:rPr lang="en-US" altLang="en-US" dirty="0">
                <a:sym typeface="12 pt Helvetica* 55 Roman   054"/>
              </a:rPr>
              <a:t> de </a:t>
            </a:r>
            <a:r>
              <a:rPr lang="en-US" altLang="en-US" dirty="0" err="1">
                <a:sym typeface="12 pt Helvetica* 55 Roman   054"/>
              </a:rPr>
              <a:t>crédito</a:t>
            </a:r>
            <a:endParaRPr lang="en-US" altLang="en-US" dirty="0">
              <a:sym typeface="12 pt Helvetica* 55 Roman   054"/>
            </a:endParaRPr>
          </a:p>
          <a:p>
            <a:pPr lvl="1"/>
            <a:r>
              <a:rPr lang="en-US" altLang="en-US" dirty="0" err="1">
                <a:sym typeface="12 pt Helvetica* 55 Roman   054"/>
              </a:rPr>
              <a:t>Préstamos</a:t>
            </a:r>
            <a:r>
              <a:rPr lang="en-US" altLang="en-US" dirty="0">
                <a:sym typeface="12 pt Helvetica* 55 Roman   054"/>
              </a:rPr>
              <a:t> a </a:t>
            </a:r>
            <a:r>
              <a:rPr lang="en-US" altLang="en-US" dirty="0" err="1">
                <a:sym typeface="12 pt Helvetica* 55 Roman   054"/>
              </a:rPr>
              <a:t>plazo</a:t>
            </a:r>
            <a:r>
              <a:rPr lang="en-US" altLang="en-US" dirty="0">
                <a:sym typeface="12 pt Helvetica* 55 Roman   054"/>
              </a:rPr>
              <a:t> para </a:t>
            </a:r>
            <a:r>
              <a:rPr lang="en-US" altLang="en-US" dirty="0" err="1">
                <a:sym typeface="12 pt Helvetica* 55 Roman   054"/>
              </a:rPr>
              <a:t>activos</a:t>
            </a:r>
            <a:r>
              <a:rPr lang="en-US" altLang="en-US" dirty="0">
                <a:sym typeface="12 pt Helvetica* 55 Roman   054"/>
              </a:rPr>
              <a:t> </a:t>
            </a:r>
            <a:r>
              <a:rPr lang="en-US" altLang="en-US" dirty="0" err="1">
                <a:sym typeface="12 pt Helvetica* 55 Roman   054"/>
              </a:rPr>
              <a:t>fijos</a:t>
            </a:r>
            <a:endParaRPr lang="en-US" altLang="en-US" dirty="0">
              <a:sym typeface="12 pt Helvetica* 55 Roman   054"/>
            </a:endParaRPr>
          </a:p>
        </p:txBody>
      </p:sp>
      <p:pic>
        <p:nvPicPr>
          <p:cNvPr id="96" name="image17.jpg" descr="Imagen de dos mujeres en una reunión con un banquero"/>
          <p:cNvPicPr/>
          <p:nvPr/>
        </p:nvPicPr>
        <p:blipFill>
          <a:blip r:embed="rId2"/>
          <a:stretch>
            <a:fillRect/>
          </a:stretch>
        </p:blipFill>
        <p:spPr>
          <a:xfrm>
            <a:off x="5077763" y="3853960"/>
            <a:ext cx="3447762" cy="2286000"/>
          </a:xfrm>
          <a:prstGeom prst="rect">
            <a:avLst/>
          </a:prstGeom>
          <a:ln>
            <a:solidFill/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hape 9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ym typeface="12 pt. Helvetica* 85 Heavy   08"/>
              </a:rPr>
              <a:t>Servicios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bancarios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adicionales</a:t>
            </a:r>
            <a:r>
              <a:rPr lang="en-US" altLang="en-US" dirty="0">
                <a:sym typeface="12 pt. Helvetica* 85 Heavy   08"/>
              </a:rPr>
              <a:t>: </a:t>
            </a:r>
            <a:r>
              <a:rPr lang="en-US" altLang="en-US" dirty="0" err="1">
                <a:sym typeface="12 pt. Helvetica* 85 Heavy   08"/>
              </a:rPr>
              <a:t>Tarjeta</a:t>
            </a:r>
            <a:r>
              <a:rPr lang="en-US" altLang="en-US" dirty="0">
                <a:sym typeface="12 pt. Helvetica* 85 Heavy   08"/>
              </a:rPr>
              <a:t> de </a:t>
            </a:r>
            <a:r>
              <a:rPr lang="en-US" altLang="en-US" dirty="0" err="1">
                <a:sym typeface="12 pt. Helvetica* 85 Heavy   08"/>
              </a:rPr>
              <a:t>crédito</a:t>
            </a:r>
            <a:r>
              <a:rPr lang="en-US" altLang="en-US" dirty="0">
                <a:sym typeface="12 pt. Helvetica* 85 Heavy   08"/>
              </a:rPr>
              <a:t> para </a:t>
            </a:r>
            <a:r>
              <a:rPr lang="en-US" altLang="en-US" dirty="0" err="1">
                <a:sym typeface="12 pt. Helvetica* 85 Heavy   08"/>
              </a:rPr>
              <a:t>negocios</a:t>
            </a:r>
            <a:r>
              <a:rPr lang="en-US" altLang="en-US" dirty="0">
                <a:sym typeface="12 pt. Helvetica* 85 Heavy   08"/>
              </a:rPr>
              <a:t/>
            </a:r>
            <a:br>
              <a:rPr lang="en-US" altLang="en-US" dirty="0">
                <a:sym typeface="12 pt. Helvetica* 85 Heavy   08"/>
              </a:rPr>
            </a:br>
            <a:endParaRPr lang="en-US" altLang="en-US" dirty="0">
              <a:sym typeface="12 pt. Helvetica* 85 Heavy   08"/>
            </a:endParaRPr>
          </a:p>
        </p:txBody>
      </p:sp>
      <p:sp>
        <p:nvSpPr>
          <p:cNvPr id="24579" name="Shape 99"/>
          <p:cNvSpPr>
            <a:spLocks noGrp="1"/>
          </p:cNvSpPr>
          <p:nvPr>
            <p:ph type="body" idx="1"/>
          </p:nvPr>
        </p:nvSpPr>
        <p:spPr>
          <a:xfrm>
            <a:off x="457200" y="1934308"/>
            <a:ext cx="8229600" cy="3323493"/>
          </a:xfrm>
        </p:spPr>
        <p:txBody>
          <a:bodyPr/>
          <a:lstStyle/>
          <a:p>
            <a:pPr lvl="1"/>
            <a:r>
              <a:rPr lang="en-US" altLang="en-US" dirty="0" err="1">
                <a:sym typeface="12 pt Helvetica* 55 Roman   054"/>
              </a:rPr>
              <a:t>Dueño</a:t>
            </a:r>
            <a:r>
              <a:rPr lang="en-US" altLang="en-US" dirty="0">
                <a:sym typeface="12 pt Helvetica* 55 Roman   054"/>
              </a:rPr>
              <a:t> u </a:t>
            </a:r>
            <a:r>
              <a:rPr lang="en-US" altLang="en-US" dirty="0" err="1">
                <a:sym typeface="12 pt Helvetica* 55 Roman   054"/>
              </a:rPr>
              <a:t>otras</a:t>
            </a:r>
            <a:r>
              <a:rPr lang="en-US" altLang="en-US" dirty="0">
                <a:sym typeface="12 pt Helvetica* 55 Roman   054"/>
              </a:rPr>
              <a:t> personas</a:t>
            </a:r>
          </a:p>
          <a:p>
            <a:pPr lvl="1"/>
            <a:r>
              <a:rPr lang="en-US" altLang="en-US" dirty="0" err="1">
                <a:sym typeface="12 pt Helvetica* 55 Roman   054"/>
              </a:rPr>
              <a:t>Conveniencia</a:t>
            </a:r>
            <a:r>
              <a:rPr lang="en-US" altLang="en-US" dirty="0">
                <a:sym typeface="12 pt Helvetica* 55 Roman   054"/>
              </a:rPr>
              <a:t> y </a:t>
            </a:r>
            <a:r>
              <a:rPr lang="en-US" altLang="en-US" dirty="0" err="1">
                <a:sym typeface="12 pt Helvetica* 55 Roman   054"/>
              </a:rPr>
              <a:t>riesgos</a:t>
            </a:r>
            <a:endParaRPr lang="en-US" altLang="en-US" dirty="0">
              <a:sym typeface="12 pt Helvetica* 55 Roman   054"/>
            </a:endParaRPr>
          </a:p>
        </p:txBody>
      </p:sp>
      <p:pic>
        <p:nvPicPr>
          <p:cNvPr id="24580" name="image18.jpeg" descr="una pila de varias tarjetas de crédi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900" y="3352800"/>
            <a:ext cx="4991100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hape 10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219199"/>
          </a:xfrm>
        </p:spPr>
        <p:txBody>
          <a:bodyPr/>
          <a:lstStyle/>
          <a:p>
            <a:r>
              <a:rPr lang="en-US" altLang="en-US" dirty="0" err="1">
                <a:sym typeface="12 pt. Helvetica* 85 Heavy   08"/>
              </a:rPr>
              <a:t>Servicios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bancarios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adicionales</a:t>
            </a:r>
            <a:r>
              <a:rPr lang="en-US" altLang="en-US" dirty="0">
                <a:sym typeface="12 pt. Helvetica* 85 Heavy   08"/>
              </a:rPr>
              <a:t>: </a:t>
            </a:r>
            <a:r>
              <a:rPr lang="en-US" altLang="en-US" dirty="0" err="1">
                <a:sym typeface="12 pt. Helvetica* 85 Heavy   08"/>
              </a:rPr>
              <a:t>Préstamos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comerciales</a:t>
            </a:r>
            <a:endParaRPr lang="en-US" altLang="en-US" dirty="0">
              <a:sym typeface="12 pt. Helvetica* 85 Heavy   08"/>
            </a:endParaRPr>
          </a:p>
        </p:txBody>
      </p:sp>
      <p:sp>
        <p:nvSpPr>
          <p:cNvPr id="25603" name="Shape 103"/>
          <p:cNvSpPr>
            <a:spLocks noGrp="1"/>
          </p:cNvSpPr>
          <p:nvPr>
            <p:ph type="body" idx="1"/>
          </p:nvPr>
        </p:nvSpPr>
        <p:spPr>
          <a:xfrm>
            <a:off x="1480490" y="1887415"/>
            <a:ext cx="6183021" cy="3370386"/>
          </a:xfrm>
        </p:spPr>
        <p:txBody>
          <a:bodyPr/>
          <a:lstStyle/>
          <a:p>
            <a:pPr marL="0" indent="0" algn="ctr">
              <a:buNone/>
            </a:pPr>
            <a:r>
              <a:rPr lang="es-ES" altLang="en-US" sz="3200" b="1" dirty="0">
                <a:sym typeface="12 pt Helvetica* 55 Roman   054"/>
              </a:rPr>
              <a:t>Garantías de préstamo de la Agencia Federal para el Desarrollo de la Pequeña Empresa</a:t>
            </a:r>
            <a:endParaRPr lang="en-US" altLang="en-US" sz="3200" b="1" dirty="0">
              <a:sym typeface="12 pt. Helvetica* 85 Heavy   08"/>
            </a:endParaRPr>
          </a:p>
        </p:txBody>
      </p:sp>
      <p:pic>
        <p:nvPicPr>
          <p:cNvPr id="25604" name="image19.png" descr="Logotipo de la Administración de Pequeñas Empres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72638" y="4181581"/>
            <a:ext cx="5867613" cy="1948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388938" y="476250"/>
            <a:ext cx="8412162" cy="609600"/>
          </a:xfrm>
        </p:spPr>
        <p:txBody>
          <a:bodyPr/>
          <a:lstStyle/>
          <a:p>
            <a:r>
              <a:rPr lang="en-US" altLang="en-US" sz="3200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Mejorando</a:t>
            </a:r>
            <a:r>
              <a:rPr lang="en-US" altLang="en-US" sz="3200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la </a:t>
            </a:r>
            <a:r>
              <a:rPr lang="en-US" altLang="en-US" sz="3200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posibilidad</a:t>
            </a:r>
            <a:r>
              <a:rPr lang="en-US" altLang="en-US" sz="3200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</a:t>
            </a:r>
            <a:r>
              <a:rPr lang="en-US" altLang="en-US" sz="3200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obtener</a:t>
            </a:r>
            <a:r>
              <a:rPr lang="en-US" altLang="en-US" sz="3200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un </a:t>
            </a:r>
            <a:r>
              <a:rPr lang="en-US" altLang="en-US" sz="3200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buen</a:t>
            </a:r>
            <a:r>
              <a:rPr lang="en-US" altLang="en-US" sz="3200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3200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préstamo</a:t>
            </a:r>
            <a:r>
              <a:rPr lang="en-US" altLang="en-US" sz="3200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3200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comercial</a:t>
            </a:r>
            <a:endParaRPr lang="en-US" altLang="en-US" sz="3200" b="1" dirty="0">
              <a:latin typeface="12 pt. Helvetica* 85 Heavy   08"/>
              <a:ea typeface="12 pt. Helvetica* 85 Heavy   08"/>
              <a:cs typeface="12 pt. Helvetica* 85 Heavy   08"/>
              <a:sym typeface="12 pt. Helvetica* 85 Heavy   08"/>
            </a:endParaRPr>
          </a:p>
        </p:txBody>
      </p:sp>
      <p:sp>
        <p:nvSpPr>
          <p:cNvPr id="26627" name="Text Placeholder 2"/>
          <p:cNvSpPr>
            <a:spLocks noGrp="1"/>
          </p:cNvSpPr>
          <p:nvPr>
            <p:ph type="body" idx="1"/>
          </p:nvPr>
        </p:nvSpPr>
        <p:spPr>
          <a:xfrm>
            <a:off x="533400" y="1666874"/>
            <a:ext cx="8229600" cy="4448175"/>
          </a:xfrm>
        </p:spPr>
        <p:txBody>
          <a:bodyPr/>
          <a:lstStyle/>
          <a:p>
            <a:pPr marL="395288" lvl="1" indent="-395288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 dirty="0" err="1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Desarrollen</a:t>
            </a:r>
            <a:r>
              <a:rPr lang="en-US" altLang="en-US" sz="2800" dirty="0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 los </a:t>
            </a:r>
            <a:r>
              <a:rPr lang="en-US" altLang="en-US" sz="2800" dirty="0" err="1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cinco</a:t>
            </a:r>
            <a:r>
              <a:rPr lang="en-US" altLang="en-US" sz="2800" dirty="0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pilares</a:t>
            </a:r>
            <a:r>
              <a:rPr lang="en-US" altLang="en-US" sz="2800" dirty="0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 del </a:t>
            </a:r>
            <a:r>
              <a:rPr lang="en-US" altLang="en-US" sz="2800" dirty="0" err="1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crédito</a:t>
            </a:r>
            <a:endParaRPr lang="en-US" altLang="en-US" sz="2800" dirty="0">
              <a:solidFill>
                <a:srgbClr val="002060"/>
              </a:solidFill>
              <a:latin typeface="12 pt. Helvetica* 85 Heavy   08"/>
              <a:ea typeface="12 pt Helvetica* 55 Roman   054"/>
              <a:cs typeface="12 pt Helvetica* 55 Roman   054"/>
              <a:sym typeface="12 pt Helvetica* 55 Roman   054"/>
            </a:endParaRPr>
          </a:p>
          <a:p>
            <a:pPr marL="395288" lvl="1" indent="-395288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 dirty="0" err="1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Investiguen</a:t>
            </a:r>
            <a:r>
              <a:rPr lang="en-US" altLang="en-US" sz="2800" dirty="0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, </a:t>
            </a:r>
            <a:r>
              <a:rPr lang="en-US" altLang="en-US" sz="2800" dirty="0" err="1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hagan</a:t>
            </a:r>
            <a:r>
              <a:rPr lang="en-US" altLang="en-US" sz="2800" dirty="0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preguntas</a:t>
            </a:r>
            <a:endParaRPr lang="en-US" altLang="en-US" sz="2800" dirty="0">
              <a:solidFill>
                <a:srgbClr val="002060"/>
              </a:solidFill>
              <a:latin typeface="12 pt. Helvetica* 85 Heavy   08"/>
              <a:ea typeface="12 pt Helvetica* 55 Roman   054"/>
              <a:cs typeface="12 pt Helvetica* 55 Roman   054"/>
              <a:sym typeface="12 pt Helvetica* 55 Roman   054"/>
            </a:endParaRPr>
          </a:p>
          <a:p>
            <a:pPr marL="395288" lvl="1" indent="-395288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 dirty="0" err="1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Construyan</a:t>
            </a:r>
            <a:r>
              <a:rPr lang="en-US" altLang="en-US" sz="2800" dirty="0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relaciones</a:t>
            </a:r>
            <a:r>
              <a:rPr lang="en-US" altLang="en-US" sz="2800" dirty="0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 a largo </a:t>
            </a:r>
            <a:r>
              <a:rPr lang="en-US" altLang="en-US" sz="2800" dirty="0" err="1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plazo</a:t>
            </a:r>
            <a:r>
              <a:rPr lang="en-US" altLang="en-US" sz="2800" dirty="0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 con </a:t>
            </a:r>
            <a:r>
              <a:rPr lang="en-US" altLang="en-US" sz="2800" dirty="0" err="1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su</a:t>
            </a:r>
            <a:r>
              <a:rPr lang="en-US" altLang="en-US" sz="2800" dirty="0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banquero</a:t>
            </a:r>
            <a:endParaRPr lang="en-US" altLang="en-US" sz="2800" dirty="0">
              <a:solidFill>
                <a:srgbClr val="002060"/>
              </a:solidFill>
              <a:latin typeface="12 pt. Helvetica* 85 Heavy   08"/>
              <a:ea typeface="12 pt Helvetica* 55 Roman   054"/>
              <a:cs typeface="12 pt Helvetica* 55 Roman   054"/>
              <a:sym typeface="12 pt Helvetica* 55 Roman   054"/>
            </a:endParaRPr>
          </a:p>
          <a:p>
            <a:pPr marL="395288" lvl="1" indent="-395288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 dirty="0" err="1">
                <a:solidFill>
                  <a:srgbClr val="002060"/>
                </a:solidFill>
                <a:latin typeface="12 pt. Helvetica* 85 Heavy   08"/>
                <a:ea typeface="12 pt. Helvetica* 85 Heavy   08"/>
                <a:cs typeface="12 pt. Helvetica* 85 Heavy   08"/>
                <a:sym typeface="12 pt Helvetica* 55 Roman   054"/>
              </a:rPr>
              <a:t>Mejoren</a:t>
            </a:r>
            <a:r>
              <a:rPr lang="en-US" altLang="en-US" sz="2800" dirty="0">
                <a:solidFill>
                  <a:srgbClr val="002060"/>
                </a:solidFill>
                <a:latin typeface="12 pt. Helvetica* 85 Heavy   08"/>
                <a:ea typeface="12 pt. Helvetica* 85 Heavy   08"/>
                <a:cs typeface="12 pt. Helvetica* 85 Heavy   08"/>
                <a:sym typeface="12 pt Helvetica* 55 Roman   054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. Helvetica* 85 Heavy   08"/>
                <a:ea typeface="12 pt. Helvetica* 85 Heavy   08"/>
                <a:cs typeface="12 pt. Helvetica* 85 Heavy   08"/>
                <a:sym typeface="12 pt Helvetica* 55 Roman   054"/>
              </a:rPr>
              <a:t>su</a:t>
            </a:r>
            <a:r>
              <a:rPr lang="en-US" altLang="en-US" sz="2800" dirty="0">
                <a:solidFill>
                  <a:srgbClr val="002060"/>
                </a:solidFill>
                <a:latin typeface="12 pt. Helvetica* 85 Heavy   08"/>
                <a:ea typeface="12 pt. Helvetica* 85 Heavy   08"/>
                <a:cs typeface="12 pt. Helvetica* 85 Heavy   08"/>
                <a:sym typeface="12 pt Helvetica* 55 Roman   054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. Helvetica* 85 Heavy   08"/>
                <a:ea typeface="12 pt. Helvetica* 85 Heavy   08"/>
                <a:cs typeface="12 pt. Helvetica* 85 Heavy   08"/>
                <a:sym typeface="12 pt Helvetica* 55 Roman   054"/>
              </a:rPr>
              <a:t>puntaje</a:t>
            </a:r>
            <a:r>
              <a:rPr lang="en-US" altLang="en-US" sz="2800" dirty="0">
                <a:solidFill>
                  <a:srgbClr val="002060"/>
                </a:solidFill>
                <a:latin typeface="12 pt. Helvetica* 85 Heavy   08"/>
                <a:ea typeface="12 pt. Helvetica* 85 Heavy   08"/>
                <a:cs typeface="12 pt. Helvetica* 85 Heavy   08"/>
                <a:sym typeface="12 pt Helvetica* 55 Roman   054"/>
              </a:rPr>
              <a:t> de </a:t>
            </a:r>
            <a:r>
              <a:rPr lang="en-US" altLang="en-US" sz="2800" dirty="0" err="1">
                <a:solidFill>
                  <a:srgbClr val="002060"/>
                </a:solidFill>
                <a:latin typeface="12 pt. Helvetica* 85 Heavy   08"/>
                <a:ea typeface="12 pt. Helvetica* 85 Heavy   08"/>
                <a:cs typeface="12 pt. Helvetica* 85 Heavy   08"/>
                <a:sym typeface="12 pt Helvetica* 55 Roman   054"/>
              </a:rPr>
              <a:t>crédito</a:t>
            </a:r>
            <a:r>
              <a:rPr lang="en-US" altLang="en-US" sz="2800" dirty="0">
                <a:solidFill>
                  <a:srgbClr val="002060"/>
                </a:solidFill>
                <a:latin typeface="12 pt. Helvetica* 85 Heavy   08"/>
                <a:ea typeface="12 pt. Helvetica* 85 Heavy   08"/>
                <a:cs typeface="12 pt. Helvetica* 85 Heavy   08"/>
                <a:sym typeface="12 pt Helvetica* 55 Roman   054"/>
              </a:rPr>
              <a:t> personal</a:t>
            </a:r>
          </a:p>
        </p:txBody>
      </p:sp>
      <p:pic>
        <p:nvPicPr>
          <p:cNvPr id="26628" name="Picture 3" descr="Imagen de fichas de Scrabble que dicen PRÉSTAM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10004" y="4194175"/>
            <a:ext cx="2870691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Shape 10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ym typeface="12 pt. Helvetica* 85 Heavy   08"/>
              </a:rPr>
              <a:t>Servicios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bancarios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adicionales</a:t>
            </a:r>
            <a:r>
              <a:rPr lang="en-US" altLang="en-US" dirty="0">
                <a:sym typeface="12 pt. Helvetica* 85 Heavy   08"/>
              </a:rPr>
              <a:t>: El </a:t>
            </a:r>
            <a:r>
              <a:rPr lang="en-US" altLang="en-US" dirty="0" err="1">
                <a:sym typeface="12 pt. Helvetica* 85 Heavy   08"/>
              </a:rPr>
              <a:t>financiamiento</a:t>
            </a:r>
            <a:r>
              <a:rPr lang="en-US" altLang="en-US" dirty="0">
                <a:sym typeface="12 pt. Helvetica* 85 Heavy   08"/>
              </a:rPr>
              <a:t/>
            </a:r>
            <a:br>
              <a:rPr lang="en-US" altLang="en-US" dirty="0">
                <a:sym typeface="12 pt. Helvetica* 85 Heavy   08"/>
              </a:rPr>
            </a:br>
            <a:endParaRPr lang="en-US" altLang="en-US" dirty="0">
              <a:sym typeface="12 pt. Helvetica* 85 Heavy   08"/>
            </a:endParaRPr>
          </a:p>
        </p:txBody>
      </p:sp>
      <p:sp>
        <p:nvSpPr>
          <p:cNvPr id="27650" name="Shape 107"/>
          <p:cNvSpPr>
            <a:spLocks noGrp="1"/>
          </p:cNvSpPr>
          <p:nvPr>
            <p:ph type="body" idx="1"/>
          </p:nvPr>
        </p:nvSpPr>
        <p:spPr>
          <a:xfrm>
            <a:off x="457200" y="1969477"/>
            <a:ext cx="8229600" cy="3288324"/>
          </a:xfrm>
        </p:spPr>
        <p:txBody>
          <a:bodyPr/>
          <a:lstStyle/>
          <a:p>
            <a:pPr lvl="1"/>
            <a:r>
              <a:rPr lang="en-US" altLang="en-US" dirty="0" err="1">
                <a:sym typeface="12 pt Helvetica* 55 Roman   054"/>
              </a:rPr>
              <a:t>Comparación</a:t>
            </a:r>
            <a:r>
              <a:rPr lang="en-US" altLang="en-US" dirty="0">
                <a:sym typeface="12 pt Helvetica* 55 Roman   054"/>
              </a:rPr>
              <a:t> de las </a:t>
            </a:r>
            <a:r>
              <a:rPr lang="en-US" altLang="en-US" dirty="0" err="1">
                <a:sym typeface="12 pt Helvetica* 55 Roman   054"/>
              </a:rPr>
              <a:t>ofertas</a:t>
            </a:r>
            <a:endParaRPr lang="en-US" altLang="en-US" dirty="0">
              <a:sym typeface="12 pt Helvetica* 55 Roman   054"/>
            </a:endParaRPr>
          </a:p>
          <a:p>
            <a:pPr lvl="1"/>
            <a:r>
              <a:rPr lang="en-US" altLang="en-US" dirty="0" err="1">
                <a:sym typeface="12 pt Helvetica* 55 Roman   054"/>
              </a:rPr>
              <a:t>Comprensión</a:t>
            </a:r>
            <a:r>
              <a:rPr lang="en-US" altLang="en-US" dirty="0">
                <a:sym typeface="12 pt Helvetica* 55 Roman   054"/>
              </a:rPr>
              <a:t> de </a:t>
            </a:r>
            <a:r>
              <a:rPr lang="en-US" altLang="en-US" dirty="0" err="1">
                <a:sym typeface="12 pt Helvetica* 55 Roman   054"/>
              </a:rPr>
              <a:t>los</a:t>
            </a:r>
            <a:r>
              <a:rPr lang="en-US" altLang="en-US" dirty="0">
                <a:sym typeface="12 pt Helvetica* 55 Roman   054"/>
              </a:rPr>
              <a:t> </a:t>
            </a:r>
            <a:r>
              <a:rPr lang="en-US" altLang="en-US" dirty="0" err="1">
                <a:sym typeface="12 pt Helvetica* 55 Roman   054"/>
              </a:rPr>
              <a:t>tipos</a:t>
            </a:r>
            <a:r>
              <a:rPr lang="en-US" altLang="en-US" dirty="0">
                <a:sym typeface="12 pt Helvetica* 55 Roman   054"/>
              </a:rPr>
              <a:t> de </a:t>
            </a:r>
            <a:r>
              <a:rPr lang="en-US" altLang="en-US" dirty="0" err="1">
                <a:sym typeface="12 pt Helvetica* 55 Roman   054"/>
              </a:rPr>
              <a:t>financiamiento</a:t>
            </a:r>
            <a:endParaRPr lang="en-US" altLang="en-US" dirty="0">
              <a:sym typeface="12 pt Helvetica* 55 Roman   054"/>
            </a:endParaRPr>
          </a:p>
        </p:txBody>
      </p:sp>
      <p:pic>
        <p:nvPicPr>
          <p:cNvPr id="27651" name="image20.jpg" descr="Imagen de varios cubos juntos. Cada cubo tiene una letra y juntos leen Préstam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71344" y="3810000"/>
            <a:ext cx="3322487" cy="219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hape 1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ym typeface="12 pt. Helvetica* 85 Heavy   08"/>
              </a:rPr>
              <a:t>Servicios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bancarios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adicionales</a:t>
            </a:r>
            <a:r>
              <a:rPr lang="en-US" altLang="en-US" dirty="0">
                <a:sym typeface="12 pt. Helvetica* 85 Heavy   08"/>
              </a:rPr>
              <a:t>:</a:t>
            </a:r>
            <a:br>
              <a:rPr lang="en-US" altLang="en-US" dirty="0">
                <a:sym typeface="12 pt. Helvetica* 85 Heavy   08"/>
              </a:rPr>
            </a:br>
            <a:endParaRPr lang="en-US" altLang="en-US" dirty="0">
              <a:sym typeface="12 pt. Helvetica* 85 Heavy   08"/>
            </a:endParaRPr>
          </a:p>
        </p:txBody>
      </p:sp>
      <p:sp>
        <p:nvSpPr>
          <p:cNvPr id="28675" name="Shape 112"/>
          <p:cNvSpPr>
            <a:spLocks noGrp="1"/>
          </p:cNvSpPr>
          <p:nvPr>
            <p:ph type="body" idx="1"/>
          </p:nvPr>
        </p:nvSpPr>
        <p:spPr>
          <a:xfrm>
            <a:off x="457200" y="1104900"/>
            <a:ext cx="8229600" cy="4152901"/>
          </a:xfrm>
        </p:spPr>
        <p:txBody>
          <a:bodyPr/>
          <a:lstStyle/>
          <a:p>
            <a:pPr marL="0" indent="0">
              <a:buNone/>
            </a:pPr>
            <a:r>
              <a:rPr lang="en-US" altLang="en-US" b="1" dirty="0" err="1">
                <a:sym typeface="12 pt. Helvetica* 85 Heavy   08"/>
              </a:rPr>
              <a:t>Préstamos</a:t>
            </a:r>
            <a:r>
              <a:rPr lang="en-US" altLang="en-US" b="1" dirty="0">
                <a:sym typeface="12 pt. Helvetica* 85 Heavy   08"/>
              </a:rPr>
              <a:t> </a:t>
            </a:r>
            <a:r>
              <a:rPr lang="en-US" altLang="en-US" b="1" dirty="0" err="1">
                <a:sym typeface="12 pt. Helvetica* 85 Heavy   08"/>
              </a:rPr>
              <a:t>comerciales</a:t>
            </a:r>
            <a:endParaRPr lang="en-US" altLang="en-US" b="1" dirty="0">
              <a:sym typeface="12 pt. Helvetica* 85 Heavy   08"/>
            </a:endParaRPr>
          </a:p>
          <a:p>
            <a:r>
              <a:rPr lang="en-US" altLang="en-US" dirty="0" err="1">
                <a:sym typeface="12 pt. Helvetica* 85 Heavy   08"/>
              </a:rPr>
              <a:t>Consulten</a:t>
            </a:r>
            <a:r>
              <a:rPr lang="en-US" altLang="en-US" dirty="0">
                <a:sym typeface="12 pt. Helvetica* 85 Heavy   08"/>
              </a:rPr>
              <a:t> lo </a:t>
            </a:r>
            <a:r>
              <a:rPr lang="en-US" altLang="en-US" dirty="0" err="1">
                <a:sym typeface="12 pt. Helvetica* 85 Heavy   08"/>
              </a:rPr>
              <a:t>siguiente</a:t>
            </a:r>
            <a:r>
              <a:rPr lang="en-US" altLang="en-US" dirty="0">
                <a:sym typeface="12 pt. Helvetica* 85 Heavy   08"/>
              </a:rPr>
              <a:t>:</a:t>
            </a:r>
          </a:p>
          <a:p>
            <a:pPr lvl="1"/>
            <a:r>
              <a:rPr lang="en-US" altLang="en-US" dirty="0" err="1">
                <a:sym typeface="12 pt Helvetica* 55 Roman   054"/>
              </a:rPr>
              <a:t>Detalles</a:t>
            </a:r>
            <a:r>
              <a:rPr lang="en-US" altLang="en-US" dirty="0">
                <a:sym typeface="12 pt Helvetica* 55 Roman   054"/>
              </a:rPr>
              <a:t> del </a:t>
            </a:r>
            <a:r>
              <a:rPr lang="en-US" altLang="en-US" dirty="0" err="1">
                <a:sym typeface="12 pt Helvetica* 55 Roman   054"/>
              </a:rPr>
              <a:t>préstamo</a:t>
            </a:r>
            <a:r>
              <a:rPr lang="en-US" altLang="en-US" dirty="0">
                <a:sym typeface="12 pt Helvetica* 55 Roman   054"/>
              </a:rPr>
              <a:t>, </a:t>
            </a:r>
            <a:r>
              <a:rPr lang="en-US" altLang="en-US" dirty="0" err="1">
                <a:sym typeface="12 pt Helvetica* 55 Roman   054"/>
              </a:rPr>
              <a:t>características</a:t>
            </a:r>
            <a:r>
              <a:rPr lang="en-US" altLang="en-US" dirty="0">
                <a:sym typeface="12 pt Helvetica* 55 Roman   054"/>
              </a:rPr>
              <a:t>, </a:t>
            </a:r>
            <a:r>
              <a:rPr lang="en-US" altLang="en-US" dirty="0" err="1">
                <a:sym typeface="12 pt Helvetica* 55 Roman   054"/>
              </a:rPr>
              <a:t>plazos</a:t>
            </a:r>
            <a:r>
              <a:rPr lang="en-US" altLang="en-US" dirty="0">
                <a:sym typeface="12 pt Helvetica* 55 Roman   054"/>
              </a:rPr>
              <a:t>, etc.</a:t>
            </a:r>
          </a:p>
          <a:p>
            <a:pPr lvl="1"/>
            <a:r>
              <a:rPr lang="en-US" altLang="en-US" dirty="0" err="1">
                <a:sym typeface="12 pt Helvetica* 55 Roman   054"/>
              </a:rPr>
              <a:t>Tipos</a:t>
            </a:r>
            <a:r>
              <a:rPr lang="en-US" altLang="en-US" dirty="0">
                <a:sym typeface="12 pt Helvetica* 55 Roman   054"/>
              </a:rPr>
              <a:t> de </a:t>
            </a:r>
            <a:r>
              <a:rPr lang="en-US" altLang="en-US" dirty="0" err="1">
                <a:sym typeface="12 pt Helvetica* 55 Roman   054"/>
              </a:rPr>
              <a:t>préstamo</a:t>
            </a:r>
            <a:endParaRPr lang="en-US" altLang="en-US" dirty="0">
              <a:sym typeface="12 pt Helvetica* 55 Roman   054"/>
            </a:endParaRPr>
          </a:p>
        </p:txBody>
      </p:sp>
      <p:sp>
        <p:nvSpPr>
          <p:cNvPr id="28677" name="Shape 114"/>
          <p:cNvSpPr>
            <a:spLocks noChangeArrowheads="1"/>
          </p:cNvSpPr>
          <p:nvPr/>
        </p:nvSpPr>
        <p:spPr bwMode="auto">
          <a:xfrm>
            <a:off x="557213" y="3884612"/>
            <a:ext cx="3932237" cy="2071687"/>
          </a:xfrm>
          <a:prstGeom prst="rect">
            <a:avLst/>
          </a:prstGeom>
          <a:solidFill>
            <a:schemeClr val="bg1"/>
          </a:solidFill>
          <a:ln w="76200">
            <a:solidFill>
              <a:srgbClr val="C1961C"/>
            </a:solidFill>
            <a:miter lim="400000"/>
            <a:headEnd/>
            <a:tailEnd/>
          </a:ln>
        </p:spPr>
        <p:txBody>
          <a:bodyPr lIns="45719" tIns="365760" rIns="45719" bIns="365760" anchor="ctr">
            <a:noAutofit/>
          </a:bodyPr>
          <a:lstStyle/>
          <a:p>
            <a:pPr indent="57150" algn="ctr">
              <a:buSzPct val="100000"/>
            </a:pPr>
            <a:r>
              <a:rPr lang="en-US" altLang="en-US" sz="36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Averigüen</a:t>
            </a:r>
            <a:r>
              <a:rPr lang="en-US" altLang="en-US" sz="3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 lo que </a:t>
            </a:r>
            <a:r>
              <a:rPr lang="en-US" altLang="en-US" sz="36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necesitarán</a:t>
            </a:r>
            <a:r>
              <a:rPr lang="en-US" altLang="en-US" sz="3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/>
            </a:r>
            <a:br>
              <a:rPr lang="en-US" altLang="en-US" sz="3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</a:br>
            <a:r>
              <a:rPr lang="en-US" altLang="en-US" sz="36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proveer</a:t>
            </a:r>
            <a:endParaRPr lang="en-US" altLang="en-US" sz="3600" dirty="0">
              <a:solidFill>
                <a:srgbClr val="002060"/>
              </a:solidFill>
              <a:latin typeface="12 pt Helvetica* 55 Roman   054"/>
              <a:ea typeface="12 pt Helvetica* 55 Roman   054"/>
              <a:cs typeface="12 pt Helvetica* 55 Roman   054"/>
              <a:sym typeface="12 pt. Helvetica* 85 Heavy   08"/>
            </a:endParaRPr>
          </a:p>
        </p:txBody>
      </p:sp>
      <p:pic>
        <p:nvPicPr>
          <p:cNvPr id="28676" name="image21.jpeg" descr="Varios porcentajes firmados con diferentes color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38"/>
          <a:stretch>
            <a:fillRect/>
          </a:stretch>
        </p:blipFill>
        <p:spPr bwMode="auto">
          <a:xfrm>
            <a:off x="4838700" y="3852863"/>
            <a:ext cx="3382963" cy="2103437"/>
          </a:xfrm>
          <a:prstGeom prst="rect">
            <a:avLst/>
          </a:prstGeom>
          <a:solidFill>
            <a:srgbClr val="C1961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Shape 1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ym typeface="12 pt. Helvetica* 85 Heavy   08"/>
              </a:rPr>
              <a:t>Servicios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bancarios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adicionales</a:t>
            </a:r>
            <a:r>
              <a:rPr lang="en-US" altLang="en-US" dirty="0">
                <a:sym typeface="12 pt. Helvetica* 85 Heavy   08"/>
              </a:rPr>
              <a:t>: </a:t>
            </a:r>
            <a:r>
              <a:rPr lang="en-US" altLang="en-US" dirty="0" err="1">
                <a:sym typeface="12 pt. Helvetica* 85 Heavy   08"/>
              </a:rPr>
              <a:t>Administración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patrimonios</a:t>
            </a:r>
            <a:r>
              <a:rPr lang="en-US" altLang="en-US" dirty="0">
                <a:sym typeface="12 pt. Helvetica* 85 Heavy   08"/>
              </a:rPr>
              <a:t> y </a:t>
            </a:r>
            <a:r>
              <a:rPr lang="en-US" altLang="en-US" dirty="0" err="1">
                <a:sym typeface="12 pt. Helvetica* 85 Heavy   08"/>
              </a:rPr>
              <a:t>planificación</a:t>
            </a:r>
            <a:r>
              <a:rPr lang="en-US" altLang="en-US" dirty="0">
                <a:sym typeface="12 pt. Helvetica* 85 Heavy   08"/>
              </a:rPr>
              <a:t> para la </a:t>
            </a:r>
            <a:r>
              <a:rPr lang="en-US" altLang="en-US" dirty="0" err="1">
                <a:sym typeface="12 pt. Helvetica* 85 Heavy   08"/>
              </a:rPr>
              <a:t>jubilación</a:t>
            </a:r>
            <a:r>
              <a:rPr lang="en-US" altLang="en-US" dirty="0">
                <a:sym typeface="12 pt. Helvetica* 85 Heavy   08"/>
              </a:rPr>
              <a:t/>
            </a:r>
            <a:br>
              <a:rPr lang="en-US" altLang="en-US" dirty="0">
                <a:sym typeface="12 pt. Helvetica* 85 Heavy   08"/>
              </a:rPr>
            </a:br>
            <a:endParaRPr lang="en-US" altLang="en-US" dirty="0">
              <a:sym typeface="12 pt. Helvetica* 85 Heavy   08"/>
            </a:endParaRPr>
          </a:p>
        </p:txBody>
      </p:sp>
      <p:sp>
        <p:nvSpPr>
          <p:cNvPr id="29700" name="Shape 118" descr="image of a golden piggy bank and a couple of gold nuggets"/>
          <p:cNvSpPr>
            <a:spLocks noGrp="1"/>
          </p:cNvSpPr>
          <p:nvPr>
            <p:ph type="body" idx="1"/>
          </p:nvPr>
        </p:nvSpPr>
        <p:spPr>
          <a:xfrm>
            <a:off x="457200" y="2274276"/>
            <a:ext cx="8229600" cy="3124201"/>
          </a:xfrm>
        </p:spPr>
        <p:txBody>
          <a:bodyPr/>
          <a:lstStyle/>
          <a:p>
            <a:pPr lvl="1"/>
            <a:r>
              <a:rPr lang="en-US" altLang="en-US" dirty="0">
                <a:sym typeface="12 pt Helvetica* 55 Roman   054"/>
              </a:rPr>
              <a:t>IRA SIMPLE</a:t>
            </a:r>
          </a:p>
          <a:p>
            <a:pPr lvl="1"/>
            <a:r>
              <a:rPr lang="en-US" altLang="en-US" dirty="0">
                <a:sym typeface="12 pt Helvetica* 55 Roman   054"/>
              </a:rPr>
              <a:t>Plan de </a:t>
            </a:r>
            <a:r>
              <a:rPr lang="en-US" altLang="en-US" dirty="0" err="1">
                <a:sym typeface="12 pt Helvetica* 55 Roman   054"/>
              </a:rPr>
              <a:t>ahorro</a:t>
            </a:r>
            <a:r>
              <a:rPr lang="en-US" altLang="en-US" dirty="0">
                <a:sym typeface="12 pt Helvetica* 55 Roman   054"/>
              </a:rPr>
              <a:t> para la </a:t>
            </a:r>
            <a:r>
              <a:rPr lang="en-US" altLang="en-US" dirty="0" err="1">
                <a:sym typeface="12 pt Helvetica* 55 Roman   054"/>
              </a:rPr>
              <a:t>jubilación</a:t>
            </a:r>
            <a:r>
              <a:rPr lang="en-US" altLang="en-US" dirty="0">
                <a:sym typeface="12 pt Helvetica* 55 Roman   054"/>
              </a:rPr>
              <a:t> 401(k)</a:t>
            </a:r>
          </a:p>
          <a:p>
            <a:pPr lvl="1"/>
            <a:r>
              <a:rPr lang="en-US" altLang="en-US" dirty="0">
                <a:sym typeface="12 pt Helvetica* 55 Roman   054"/>
              </a:rPr>
              <a:t>Plan de </a:t>
            </a:r>
            <a:r>
              <a:rPr lang="en-US" altLang="en-US" dirty="0" err="1">
                <a:sym typeface="12 pt Helvetica* 55 Roman   054"/>
              </a:rPr>
              <a:t>Pensión</a:t>
            </a:r>
            <a:r>
              <a:rPr lang="en-US" altLang="en-US" dirty="0">
                <a:sym typeface="12 pt Helvetica* 55 Roman   054"/>
              </a:rPr>
              <a:t> </a:t>
            </a:r>
            <a:r>
              <a:rPr lang="en-US" altLang="en-US" dirty="0" err="1">
                <a:sym typeface="12 pt Helvetica* 55 Roman   054"/>
              </a:rPr>
              <a:t>Simplificada</a:t>
            </a:r>
            <a:r>
              <a:rPr lang="en-US" altLang="en-US" dirty="0">
                <a:sym typeface="12 pt Helvetica* 55 Roman   054"/>
              </a:rPr>
              <a:t/>
            </a:r>
            <a:br>
              <a:rPr lang="en-US" altLang="en-US" dirty="0">
                <a:sym typeface="12 pt Helvetica* 55 Roman   054"/>
              </a:rPr>
            </a:br>
            <a:r>
              <a:rPr lang="en-US" altLang="en-US" dirty="0">
                <a:sym typeface="12 pt Helvetica* 55 Roman   054"/>
              </a:rPr>
              <a:t>para </a:t>
            </a:r>
            <a:r>
              <a:rPr lang="en-US" altLang="en-US" dirty="0" err="1">
                <a:sym typeface="12 pt Helvetica* 55 Roman   054"/>
              </a:rPr>
              <a:t>Empleados</a:t>
            </a:r>
            <a:r>
              <a:rPr lang="en-US" altLang="en-US" dirty="0">
                <a:sym typeface="12 pt Helvetica* 55 Roman   054"/>
              </a:rPr>
              <a:t> (SEP)</a:t>
            </a:r>
          </a:p>
          <a:p>
            <a:pPr lvl="1"/>
            <a:r>
              <a:rPr lang="en-US" altLang="en-US" dirty="0">
                <a:sym typeface="12 pt Helvetica* 55 Roman   054"/>
              </a:rPr>
              <a:t>IRA ROTH</a:t>
            </a:r>
          </a:p>
          <a:p>
            <a:pPr lvl="1"/>
            <a:r>
              <a:rPr lang="en-US" altLang="en-US" dirty="0">
                <a:sym typeface="12 pt Helvetica* 55 Roman   054"/>
              </a:rPr>
              <a:t>Plan de </a:t>
            </a:r>
            <a:r>
              <a:rPr lang="en-US" altLang="en-US" dirty="0" err="1">
                <a:sym typeface="12 pt Helvetica* 55 Roman   054"/>
              </a:rPr>
              <a:t>ahorros</a:t>
            </a:r>
            <a:r>
              <a:rPr lang="en-US" altLang="en-US" dirty="0">
                <a:sym typeface="12 pt Helvetica* 55 Roman   054"/>
              </a:rPr>
              <a:t> de </a:t>
            </a:r>
            <a:r>
              <a:rPr lang="en-US" altLang="en-US" dirty="0" err="1">
                <a:sym typeface="12 pt Helvetica* 55 Roman   054"/>
              </a:rPr>
              <a:t>salud</a:t>
            </a:r>
            <a:endParaRPr lang="en-US" altLang="en-US" dirty="0">
              <a:sym typeface="12 pt Helvetica* 55 Roman   054"/>
            </a:endParaRPr>
          </a:p>
        </p:txBody>
      </p:sp>
      <p:pic>
        <p:nvPicPr>
          <p:cNvPr id="29698" name="image22.jpeg" descr="imagen de una alcancía dorada y un par de pepitas de o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025" y="3214688"/>
            <a:ext cx="3017838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hape 120"/>
          <p:cNvSpPr>
            <a:spLocks noGrp="1"/>
          </p:cNvSpPr>
          <p:nvPr>
            <p:ph type="title"/>
          </p:nvPr>
        </p:nvSpPr>
        <p:spPr>
          <a:xfrm>
            <a:off x="533400" y="495300"/>
            <a:ext cx="8229600" cy="609600"/>
          </a:xfrm>
        </p:spPr>
        <p:txBody>
          <a:bodyPr lIns="0" tIns="0" rIns="0" bIns="0"/>
          <a:lstStyle/>
          <a:p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Puntos clave para </a:t>
            </a: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recordar</a:t>
            </a:r>
            <a:endParaRPr lang="en-US" altLang="en-US" b="1" dirty="0">
              <a:latin typeface="12 pt. Helvetica* 85 Heavy   08"/>
              <a:ea typeface="12 pt. Helvetica* 85 Heavy   08"/>
              <a:cs typeface="12 pt. Helvetica* 85 Heavy   08"/>
              <a:sym typeface="12 pt. Helvetica* 85 Heavy   08"/>
            </a:endParaRPr>
          </a:p>
        </p:txBody>
      </p:sp>
      <p:sp>
        <p:nvSpPr>
          <p:cNvPr id="30723" name="Shape 121"/>
          <p:cNvSpPr>
            <a:spLocks noGrp="1"/>
          </p:cNvSpPr>
          <p:nvPr>
            <p:ph type="body" idx="1"/>
          </p:nvPr>
        </p:nvSpPr>
        <p:spPr>
          <a:xfrm>
            <a:off x="547688" y="1119188"/>
            <a:ext cx="8153400" cy="5018087"/>
          </a:xfrm>
        </p:spPr>
        <p:txBody>
          <a:bodyPr lIns="0" tIns="0" rIns="0" bIns="0"/>
          <a:lstStyle/>
          <a:p>
            <a:pPr>
              <a:spcBef>
                <a:spcPts val="713"/>
              </a:spcBef>
              <a:buSzTx/>
              <a:buFontTx/>
              <a:buChar char="•"/>
            </a:pP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Elijan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el banco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adecuado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para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sus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necesidades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financieras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. </a:t>
            </a:r>
          </a:p>
          <a:p>
            <a:pPr>
              <a:spcBef>
                <a:spcPts val="713"/>
              </a:spcBef>
              <a:buSzTx/>
              <a:buFontTx/>
              <a:buChar char="•"/>
            </a:pP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Los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bancos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ofrecen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una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gran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variedad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productos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y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servicios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préstamos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y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depósitos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para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satisfacer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sus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necesidades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. Compare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las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ofertas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.</a:t>
            </a:r>
          </a:p>
          <a:p>
            <a:pPr>
              <a:spcBef>
                <a:spcPts val="713"/>
              </a:spcBef>
              <a:buSzTx/>
              <a:buFontTx/>
              <a:buChar char="•"/>
            </a:pP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Mantengan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sus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cuentas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personales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y de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negocios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separadas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. </a:t>
            </a:r>
          </a:p>
          <a:p>
            <a:pPr>
              <a:spcBef>
                <a:spcPts val="713"/>
              </a:spcBef>
              <a:buSzTx/>
              <a:buFontTx/>
              <a:buChar char="•"/>
            </a:pP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Tomen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precauciones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para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evitar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fraude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o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otras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pérdidas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evitables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.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hape 120"/>
          <p:cNvSpPr>
            <a:spLocks noGrp="1"/>
          </p:cNvSpPr>
          <p:nvPr>
            <p:ph type="title"/>
          </p:nvPr>
        </p:nvSpPr>
        <p:spPr>
          <a:xfrm>
            <a:off x="533400" y="495300"/>
            <a:ext cx="8229600" cy="609600"/>
          </a:xfrm>
        </p:spPr>
        <p:txBody>
          <a:bodyPr lIns="0" tIns="0" rIns="0" bIns="0"/>
          <a:lstStyle/>
          <a:p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Puntos clave para </a:t>
            </a: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recordar</a:t>
            </a:r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, </a:t>
            </a: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continuación</a:t>
            </a:r>
            <a:endParaRPr lang="en-US" altLang="en-US" b="1" dirty="0">
              <a:latin typeface="12 pt. Helvetica* 85 Heavy   08"/>
              <a:ea typeface="12 pt. Helvetica* 85 Heavy   08"/>
              <a:cs typeface="12 pt. Helvetica* 85 Heavy   08"/>
              <a:sym typeface="12 pt. Helvetica* 85 Heavy   08"/>
            </a:endParaRPr>
          </a:p>
        </p:txBody>
      </p:sp>
      <p:sp>
        <p:nvSpPr>
          <p:cNvPr id="31747" name="Shape 121"/>
          <p:cNvSpPr>
            <a:spLocks noGrp="1"/>
          </p:cNvSpPr>
          <p:nvPr>
            <p:ph type="body" idx="1"/>
          </p:nvPr>
        </p:nvSpPr>
        <p:spPr>
          <a:xfrm>
            <a:off x="547688" y="1739900"/>
            <a:ext cx="8215312" cy="5018088"/>
          </a:xfrm>
        </p:spPr>
        <p:txBody>
          <a:bodyPr lIns="0" tIns="0" rIns="0" bIns="0"/>
          <a:lstStyle/>
          <a:p>
            <a:pPr>
              <a:spcBef>
                <a:spcPts val="713"/>
              </a:spcBef>
              <a:buSzTx/>
              <a:buFontTx/>
              <a:buChar char="•"/>
            </a:pP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Guarde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algo de dinero,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quizás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en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una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cuenta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ahorro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, para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gastos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imprevistos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. </a:t>
            </a:r>
          </a:p>
          <a:p>
            <a:pPr>
              <a:spcBef>
                <a:spcPts val="713"/>
              </a:spcBef>
              <a:buSzTx/>
              <a:buFontTx/>
              <a:buChar char="•"/>
            </a:pP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Sepan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cuál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es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su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puntaje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crédito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personal. Si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está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bajo,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tomen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medidas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para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aumentarlo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.</a:t>
            </a:r>
          </a:p>
          <a:p>
            <a:pPr>
              <a:spcBef>
                <a:spcPts val="713"/>
              </a:spcBef>
              <a:buSzTx/>
              <a:buFontTx/>
              <a:buChar char="•"/>
            </a:pP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Para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mejorar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sus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posibilidades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obtener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un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préstamo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,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desarrollen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los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cinco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pilares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del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crédito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. </a:t>
            </a:r>
          </a:p>
          <a:p>
            <a:pPr>
              <a:spcBef>
                <a:spcPts val="713"/>
              </a:spcBef>
              <a:buSzTx/>
              <a:buFontTx/>
              <a:buChar char="•"/>
            </a:pP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Construyan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una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relación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sólida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con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el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prestamista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antes,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durante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y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después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del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proceso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del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préstamo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.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hape 29"/>
          <p:cNvSpPr>
            <a:spLocks noGrp="1"/>
          </p:cNvSpPr>
          <p:nvPr>
            <p:ph type="title"/>
          </p:nvPr>
        </p:nvSpPr>
        <p:spPr>
          <a:xfrm>
            <a:off x="528638" y="495300"/>
            <a:ext cx="8229600" cy="609600"/>
          </a:xfrm>
        </p:spPr>
        <p:txBody>
          <a:bodyPr lIns="0" tIns="0" rIns="0" bIns="0"/>
          <a:lstStyle/>
          <a:p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Objetivos</a:t>
            </a:r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</a:t>
            </a: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aprendizaje</a:t>
            </a:r>
            <a:endParaRPr lang="en-US" altLang="en-US" b="1" dirty="0">
              <a:latin typeface="12 pt. Helvetica* 85 Heavy   08"/>
              <a:ea typeface="12 pt. Helvetica* 85 Heavy   08"/>
              <a:cs typeface="12 pt. Helvetica* 85 Heavy   08"/>
              <a:sym typeface="12 pt. Helvetica* 85 Heavy   08"/>
            </a:endParaRPr>
          </a:p>
        </p:txBody>
      </p:sp>
      <p:sp>
        <p:nvSpPr>
          <p:cNvPr id="5123" name="Shape 30"/>
          <p:cNvSpPr>
            <a:spLocks noGrp="1"/>
          </p:cNvSpPr>
          <p:nvPr>
            <p:ph type="body" idx="1"/>
          </p:nvPr>
        </p:nvSpPr>
        <p:spPr>
          <a:xfrm>
            <a:off x="528638" y="1143000"/>
            <a:ext cx="8158162" cy="5105400"/>
          </a:xfrm>
        </p:spPr>
        <p:txBody>
          <a:bodyPr lIns="0" tIns="0" rIns="0" bIns="0"/>
          <a:lstStyle/>
          <a:p>
            <a:pPr>
              <a:spcBef>
                <a:spcPts val="713"/>
              </a:spcBef>
              <a:buSzTx/>
              <a:buFontTx/>
              <a:buChar char="•"/>
            </a:pP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Identificar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los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servicios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bancarios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comúnmente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disponibles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para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pequeños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negocios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y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explicar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cómo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funcionan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estos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servicios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.</a:t>
            </a:r>
          </a:p>
          <a:p>
            <a:pPr>
              <a:spcBef>
                <a:spcPts val="713"/>
              </a:spcBef>
              <a:buSzTx/>
              <a:buFontTx/>
              <a:buChar char="•"/>
            </a:pP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Identificar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las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ventajas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y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desventajas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cada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servicio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bancario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.</a:t>
            </a:r>
          </a:p>
          <a:p>
            <a:pPr>
              <a:spcBef>
                <a:spcPts val="713"/>
              </a:spcBef>
              <a:buSzTx/>
              <a:buFontTx/>
              <a:buChar char="•"/>
            </a:pP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Explicar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cómo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deciden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los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dueños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pequeños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negocios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qué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servicios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bancarios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son los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mejores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para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sus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negocios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.</a:t>
            </a:r>
          </a:p>
          <a:p>
            <a:pPr>
              <a:spcBef>
                <a:spcPts val="713"/>
              </a:spcBef>
              <a:buSzTx/>
              <a:buFontTx/>
              <a:buChar char="•"/>
            </a:pP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Definir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varias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formas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seguro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depósitos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.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hape 123"/>
          <p:cNvSpPr>
            <a:spLocks noGrp="1"/>
          </p:cNvSpPr>
          <p:nvPr>
            <p:ph type="title"/>
          </p:nvPr>
        </p:nvSpPr>
        <p:spPr>
          <a:xfrm>
            <a:off x="528638" y="495300"/>
            <a:ext cx="8229600" cy="609600"/>
          </a:xfrm>
        </p:spPr>
        <p:txBody>
          <a:bodyPr lIns="0" tIns="0" rIns="0" bIns="0"/>
          <a:lstStyle/>
          <a:p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Resumen</a:t>
            </a:r>
            <a:endParaRPr lang="en-US" altLang="en-US" b="1" dirty="0">
              <a:latin typeface="12 pt. Helvetica* 85 Heavy   08"/>
              <a:ea typeface="12 pt. Helvetica* 85 Heavy   08"/>
              <a:cs typeface="12 pt. Helvetica* 85 Heavy   08"/>
              <a:sym typeface="12 pt. Helvetica* 85 Heavy   08"/>
            </a:endParaRPr>
          </a:p>
        </p:txBody>
      </p:sp>
      <p:sp>
        <p:nvSpPr>
          <p:cNvPr id="32771" name="Shape 124"/>
          <p:cNvSpPr>
            <a:spLocks noGrp="1"/>
          </p:cNvSpPr>
          <p:nvPr>
            <p:ph type="body" idx="1"/>
          </p:nvPr>
        </p:nvSpPr>
        <p:spPr>
          <a:xfrm>
            <a:off x="557213" y="1311275"/>
            <a:ext cx="8229600" cy="4267200"/>
          </a:xfrm>
        </p:spPr>
        <p:txBody>
          <a:bodyPr lIns="0" tIns="0" rIns="0" bIns="0"/>
          <a:lstStyle/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  <a:tabLst>
                <a:tab pos="342900" algn="l"/>
              </a:tabLst>
            </a:pP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¿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Qué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preguntas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 finales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tienen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?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  <a:tabLst>
                <a:tab pos="342900" algn="l"/>
              </a:tabLst>
            </a:pPr>
            <a:endParaRPr lang="en-US" altLang="en-US" sz="2800" dirty="0">
              <a:solidFill>
                <a:srgbClr val="002060"/>
              </a:solidFill>
              <a:latin typeface="12 pt Helvetica* 55 Roman   054"/>
              <a:ea typeface="12 pt Helvetica* 55 Roman   054"/>
              <a:cs typeface="12 pt Helvetica* 55 Roman   054"/>
              <a:sym typeface="12 pt. Helvetica* 85 Heavy   08"/>
            </a:endParaRP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  <a:tabLst>
                <a:tab pos="342900" algn="l"/>
              </a:tabLst>
            </a:pP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¿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Qué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aprendieron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?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  <a:tabLst>
                <a:tab pos="342900" algn="l"/>
              </a:tabLst>
            </a:pPr>
            <a:endParaRPr lang="en-US" altLang="en-US" sz="2800" dirty="0">
              <a:solidFill>
                <a:srgbClr val="002060"/>
              </a:solidFill>
              <a:latin typeface="12 pt Helvetica* 55 Roman   054"/>
              <a:ea typeface="12 pt Helvetica* 55 Roman   054"/>
              <a:cs typeface="12 pt Helvetica* 55 Roman   054"/>
              <a:sym typeface="12 pt. Helvetica* 85 Heavy   08"/>
            </a:endParaRP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  <a:tabLst>
                <a:tab pos="342900" algn="l"/>
              </a:tabLst>
            </a:pP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¿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Cómo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calificarían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 la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capacitación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?</a:t>
            </a:r>
          </a:p>
        </p:txBody>
      </p:sp>
      <p:pic>
        <p:nvPicPr>
          <p:cNvPr id="32772" name="image23.png" descr="Portapapeles y lápi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00"/>
          <a:stretch>
            <a:fillRect/>
          </a:stretch>
        </p:blipFill>
        <p:spPr bwMode="auto">
          <a:xfrm>
            <a:off x="6705600" y="4038600"/>
            <a:ext cx="2063750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hape 1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ym typeface="12 pt. Helvetica* 85 Heavy   08"/>
              </a:rPr>
              <a:t>Conclusión</a:t>
            </a:r>
            <a:endParaRPr lang="en-US" altLang="en-US" dirty="0">
              <a:sym typeface="12 pt. Helvetica* 85 Heavy   08"/>
            </a:endParaRPr>
          </a:p>
        </p:txBody>
      </p:sp>
      <p:sp>
        <p:nvSpPr>
          <p:cNvPr id="33795" name="Shape 128"/>
          <p:cNvSpPr>
            <a:spLocks noGrp="1"/>
          </p:cNvSpPr>
          <p:nvPr>
            <p:ph type="body" idx="1"/>
          </p:nvPr>
        </p:nvSpPr>
        <p:spPr>
          <a:xfrm>
            <a:off x="457200" y="1266092"/>
            <a:ext cx="8229600" cy="3991709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>
                <a:sym typeface="12 pt. Helvetica* 85 Heavy   08"/>
              </a:rPr>
              <a:t>Han </a:t>
            </a:r>
            <a:r>
              <a:rPr lang="en-US" altLang="en-US" dirty="0" err="1">
                <a:sym typeface="12 pt. Helvetica* 85 Heavy   08"/>
              </a:rPr>
              <a:t>aprendido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sobre</a:t>
            </a:r>
            <a:r>
              <a:rPr lang="en-US" altLang="en-US" dirty="0">
                <a:sym typeface="12 pt. Helvetica* 85 Heavy   08"/>
              </a:rPr>
              <a:t>:</a:t>
            </a:r>
          </a:p>
          <a:p>
            <a:pPr lvl="1"/>
            <a:r>
              <a:rPr lang="en-US" altLang="en-US" dirty="0">
                <a:sym typeface="12 pt Helvetica* 55 Roman   054"/>
              </a:rPr>
              <a:t>La </a:t>
            </a:r>
            <a:r>
              <a:rPr lang="en-US" altLang="en-US" dirty="0" err="1">
                <a:sym typeface="12 pt Helvetica* 55 Roman   054"/>
              </a:rPr>
              <a:t>evaluación</a:t>
            </a:r>
            <a:r>
              <a:rPr lang="en-US" altLang="en-US" dirty="0">
                <a:sym typeface="12 pt Helvetica* 55 Roman   054"/>
              </a:rPr>
              <a:t> de </a:t>
            </a:r>
            <a:r>
              <a:rPr lang="en-US" altLang="en-US" dirty="0" err="1">
                <a:sym typeface="12 pt Helvetica* 55 Roman   054"/>
              </a:rPr>
              <a:t>sus</a:t>
            </a:r>
            <a:r>
              <a:rPr lang="en-US" altLang="en-US" dirty="0">
                <a:sym typeface="12 pt Helvetica* 55 Roman   054"/>
              </a:rPr>
              <a:t> </a:t>
            </a:r>
            <a:r>
              <a:rPr lang="en-US" altLang="en-US" dirty="0" err="1">
                <a:sym typeface="12 pt Helvetica* 55 Roman   054"/>
              </a:rPr>
              <a:t>negocios</a:t>
            </a:r>
            <a:r>
              <a:rPr lang="en-US" altLang="en-US" dirty="0">
                <a:sym typeface="12 pt Helvetica* 55 Roman   054"/>
              </a:rPr>
              <a:t> y lo </a:t>
            </a:r>
            <a:r>
              <a:rPr lang="en-US" altLang="en-US" dirty="0" err="1">
                <a:sym typeface="12 pt Helvetica* 55 Roman   054"/>
              </a:rPr>
              <a:t>que</a:t>
            </a:r>
            <a:r>
              <a:rPr lang="en-US" altLang="en-US" dirty="0">
                <a:sym typeface="12 pt Helvetica* 55 Roman   054"/>
              </a:rPr>
              <a:t> </a:t>
            </a:r>
            <a:r>
              <a:rPr lang="en-US" altLang="en-US" dirty="0" err="1">
                <a:sym typeface="12 pt Helvetica* 55 Roman   054"/>
              </a:rPr>
              <a:t>ofrecen</a:t>
            </a:r>
            <a:r>
              <a:rPr lang="en-US" altLang="en-US" dirty="0">
                <a:sym typeface="12 pt Helvetica* 55 Roman   054"/>
              </a:rPr>
              <a:t> los </a:t>
            </a:r>
            <a:r>
              <a:rPr lang="en-US" altLang="en-US" dirty="0" err="1">
                <a:sym typeface="12 pt Helvetica* 55 Roman   054"/>
              </a:rPr>
              <a:t>bancos</a:t>
            </a:r>
            <a:endParaRPr lang="en-US" altLang="en-US" dirty="0">
              <a:sym typeface="12 pt Helvetica* 55 Roman   054"/>
            </a:endParaRPr>
          </a:p>
          <a:p>
            <a:pPr lvl="1"/>
            <a:r>
              <a:rPr lang="en-US" altLang="en-US" dirty="0">
                <a:sym typeface="12 pt Helvetica* 55 Roman   054"/>
              </a:rPr>
              <a:t>Las </a:t>
            </a:r>
            <a:r>
              <a:rPr lang="en-US" altLang="en-US" dirty="0" err="1">
                <a:sym typeface="12 pt Helvetica* 55 Roman   054"/>
              </a:rPr>
              <a:t>diferentes</a:t>
            </a:r>
            <a:r>
              <a:rPr lang="en-US" altLang="en-US" dirty="0">
                <a:sym typeface="12 pt Helvetica* 55 Roman   054"/>
              </a:rPr>
              <a:t> </a:t>
            </a:r>
            <a:r>
              <a:rPr lang="en-US" altLang="en-US" dirty="0" err="1">
                <a:sym typeface="12 pt Helvetica* 55 Roman   054"/>
              </a:rPr>
              <a:t>cuentas</a:t>
            </a:r>
            <a:r>
              <a:rPr lang="en-US" altLang="en-US" dirty="0">
                <a:sym typeface="12 pt Helvetica* 55 Roman   054"/>
              </a:rPr>
              <a:t> y </a:t>
            </a:r>
            <a:r>
              <a:rPr lang="en-US" altLang="en-US" dirty="0" err="1">
                <a:sym typeface="12 pt Helvetica* 55 Roman   054"/>
              </a:rPr>
              <a:t>servicios</a:t>
            </a:r>
            <a:r>
              <a:rPr lang="en-US" altLang="en-US" dirty="0">
                <a:sym typeface="12 pt Helvetica* 55 Roman   054"/>
              </a:rPr>
              <a:t> </a:t>
            </a:r>
            <a:r>
              <a:rPr lang="en-US" altLang="en-US" dirty="0" err="1">
                <a:sym typeface="12 pt Helvetica* 55 Roman   054"/>
              </a:rPr>
              <a:t>bancarios</a:t>
            </a:r>
            <a:endParaRPr lang="en-US" altLang="en-US" dirty="0">
              <a:sym typeface="12 pt Helvetica* 55 Roman   054"/>
            </a:endParaRPr>
          </a:p>
          <a:p>
            <a:pPr lvl="1"/>
            <a:r>
              <a:rPr lang="en-US" altLang="en-US" dirty="0">
                <a:sym typeface="12 pt Helvetica* 55 Roman   054"/>
              </a:rPr>
              <a:t>Las </a:t>
            </a:r>
            <a:r>
              <a:rPr lang="en-US" altLang="en-US" dirty="0" err="1">
                <a:sym typeface="12 pt Helvetica* 55 Roman   054"/>
              </a:rPr>
              <a:t>preguntas</a:t>
            </a:r>
            <a:r>
              <a:rPr lang="en-US" altLang="en-US" dirty="0">
                <a:sym typeface="12 pt Helvetica* 55 Roman   054"/>
              </a:rPr>
              <a:t> </a:t>
            </a:r>
            <a:r>
              <a:rPr lang="en-US" altLang="en-US" dirty="0" err="1">
                <a:sym typeface="12 pt Helvetica* 55 Roman   054"/>
              </a:rPr>
              <a:t>que</a:t>
            </a:r>
            <a:r>
              <a:rPr lang="en-US" altLang="en-US" dirty="0">
                <a:sym typeface="12 pt Helvetica* 55 Roman   054"/>
              </a:rPr>
              <a:t> </a:t>
            </a:r>
            <a:r>
              <a:rPr lang="en-US" altLang="en-US" dirty="0" err="1">
                <a:sym typeface="12 pt Helvetica* 55 Roman   054"/>
              </a:rPr>
              <a:t>deben</a:t>
            </a:r>
            <a:r>
              <a:rPr lang="en-US" altLang="en-US" dirty="0">
                <a:sym typeface="12 pt Helvetica* 55 Roman   054"/>
              </a:rPr>
              <a:t> </a:t>
            </a:r>
            <a:r>
              <a:rPr lang="en-US" altLang="en-US" dirty="0" err="1">
                <a:sym typeface="12 pt Helvetica* 55 Roman   054"/>
              </a:rPr>
              <a:t>hacer</a:t>
            </a:r>
            <a:endParaRPr lang="en-US" altLang="en-US" dirty="0">
              <a:sym typeface="12 pt Helvetica* 55 Roman   054"/>
            </a:endParaRPr>
          </a:p>
          <a:p>
            <a:pPr lvl="1"/>
            <a:r>
              <a:rPr lang="en-US" altLang="en-US" dirty="0">
                <a:sym typeface="12 pt Helvetica* 55 Roman   054"/>
              </a:rPr>
              <a:t>El </a:t>
            </a:r>
            <a:r>
              <a:rPr lang="en-US" altLang="en-US" dirty="0" err="1">
                <a:sym typeface="12 pt Helvetica* 55 Roman   054"/>
              </a:rPr>
              <a:t>modo</a:t>
            </a:r>
            <a:r>
              <a:rPr lang="en-US" altLang="en-US" dirty="0">
                <a:sym typeface="12 pt Helvetica* 55 Roman   054"/>
              </a:rPr>
              <a:t> de </a:t>
            </a:r>
            <a:r>
              <a:rPr lang="en-US" altLang="en-US" dirty="0" err="1">
                <a:sym typeface="12 pt Helvetica* 55 Roman   054"/>
              </a:rPr>
              <a:t>establecer</a:t>
            </a:r>
            <a:r>
              <a:rPr lang="en-US" altLang="en-US" dirty="0">
                <a:sym typeface="12 pt Helvetica* 55 Roman   054"/>
              </a:rPr>
              <a:t> </a:t>
            </a:r>
            <a:r>
              <a:rPr lang="en-US" altLang="en-US" dirty="0" err="1">
                <a:sym typeface="12 pt Helvetica* 55 Roman   054"/>
              </a:rPr>
              <a:t>una</a:t>
            </a:r>
            <a:r>
              <a:rPr lang="en-US" altLang="en-US" dirty="0">
                <a:sym typeface="12 pt Helvetica* 55 Roman   054"/>
              </a:rPr>
              <a:t> </a:t>
            </a:r>
            <a:r>
              <a:rPr lang="en-US" altLang="en-US" dirty="0" err="1">
                <a:sym typeface="12 pt Helvetica* 55 Roman   054"/>
              </a:rPr>
              <a:t>relación</a:t>
            </a:r>
            <a:r>
              <a:rPr lang="en-US" altLang="en-US" dirty="0">
                <a:sym typeface="12 pt Helvetica* 55 Roman   054"/>
              </a:rPr>
              <a:t> </a:t>
            </a:r>
            <a:r>
              <a:rPr lang="en-US" altLang="en-US" dirty="0" err="1">
                <a:sym typeface="12 pt Helvetica* 55 Roman   054"/>
              </a:rPr>
              <a:t>bancaria</a:t>
            </a:r>
            <a:r>
              <a:rPr lang="en-US" altLang="en-US" dirty="0">
                <a:sym typeface="12 pt Helvetica* 55 Roman   054"/>
              </a:rPr>
              <a:t> con el </a:t>
            </a:r>
            <a:r>
              <a:rPr lang="en-US" altLang="en-US" dirty="0" err="1">
                <a:sym typeface="12 pt Helvetica* 55 Roman   054"/>
              </a:rPr>
              <a:t>paso</a:t>
            </a:r>
            <a:r>
              <a:rPr lang="en-US" altLang="en-US" dirty="0">
                <a:sym typeface="12 pt Helvetica* 55 Roman   054"/>
              </a:rPr>
              <a:t> del </a:t>
            </a:r>
            <a:r>
              <a:rPr lang="en-US" altLang="en-US" dirty="0" err="1">
                <a:sym typeface="12 pt Helvetica* 55 Roman   054"/>
              </a:rPr>
              <a:t>tiempo</a:t>
            </a:r>
            <a:r>
              <a:rPr lang="en-US" altLang="en-US" dirty="0">
                <a:sym typeface="12 pt Helvetica* 55 Roman   054"/>
              </a:rPr>
              <a:t> </a:t>
            </a:r>
            <a:r>
              <a:rPr lang="en-US" altLang="en-US" dirty="0" err="1">
                <a:sym typeface="12 pt Helvetica* 55 Roman   054"/>
              </a:rPr>
              <a:t>según</a:t>
            </a:r>
            <a:r>
              <a:rPr lang="en-US" altLang="en-US" dirty="0">
                <a:sym typeface="12 pt Helvetica* 55 Roman   054"/>
              </a:rPr>
              <a:t> </a:t>
            </a:r>
            <a:r>
              <a:rPr lang="en-US" altLang="en-US" dirty="0" err="1">
                <a:sym typeface="12 pt Helvetica* 55 Roman   054"/>
              </a:rPr>
              <a:t>sus</a:t>
            </a:r>
            <a:r>
              <a:rPr lang="en-US" altLang="en-US" dirty="0">
                <a:sym typeface="12 pt Helvetica* 55 Roman   054"/>
              </a:rPr>
              <a:t> </a:t>
            </a:r>
            <a:r>
              <a:rPr lang="en-US" altLang="en-US" dirty="0" err="1">
                <a:sym typeface="12 pt Helvetica* 55 Roman   054"/>
              </a:rPr>
              <a:t>necesidades</a:t>
            </a:r>
            <a:endParaRPr lang="en-US" altLang="en-US" dirty="0">
              <a:sym typeface="12 pt Helvetica* 55 Roman   054"/>
            </a:endParaRP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ts val="0"/>
              </a:spcAft>
              <a:defRPr sz="3600" b="1" kern="1200" spc="0" baseline="0">
                <a:solidFill>
                  <a:srgbClr val="C1961C"/>
                </a:solidFill>
                <a:effectLst/>
                <a:latin typeface="Helvetica Neue"/>
                <a:ea typeface="Geneva" pitchFamily="-110" charset="-128"/>
                <a:cs typeface="Helvetica Neue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110" charset="-128"/>
                <a:cs typeface="Geneva" pitchFamily="-11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110" charset="-128"/>
                <a:cs typeface="Geneva" pitchFamily="-11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110" charset="-128"/>
                <a:cs typeface="Geneva" pitchFamily="-11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110" charset="-128"/>
                <a:cs typeface="Geneva" pitchFamily="-11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es-ES" noProof="0" dirty="0">
                <a:sym typeface="Calibri" pitchFamily="34" charset="0"/>
              </a:rPr>
              <a:t>Cuestionarios previo y después de la capacitación, y evaluación.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457200" y="1662998"/>
            <a:ext cx="5848695" cy="4536831"/>
          </a:xfrm>
        </p:spPr>
        <p:txBody>
          <a:bodyPr/>
          <a:lstStyle/>
          <a:p>
            <a:r>
              <a:rPr lang="en-US" altLang="en-US" sz="2400" dirty="0">
                <a:sym typeface="12 pt. Helvetica* 85 Heavy   08"/>
              </a:rPr>
              <a:t>Si </a:t>
            </a:r>
            <a:r>
              <a:rPr lang="en-US" altLang="en-US" sz="2400" dirty="0" err="1">
                <a:sym typeface="12 pt. Helvetica* 85 Heavy   08"/>
              </a:rPr>
              <a:t>aún</a:t>
            </a:r>
            <a:r>
              <a:rPr lang="en-US" altLang="en-US" sz="2400" dirty="0">
                <a:sym typeface="12 pt. Helvetica* 85 Heavy   08"/>
              </a:rPr>
              <a:t> no lo </a:t>
            </a:r>
            <a:r>
              <a:rPr lang="en-US" altLang="en-US" sz="2400" dirty="0" err="1">
                <a:sym typeface="12 pt. Helvetica* 85 Heavy   08"/>
              </a:rPr>
              <a:t>han</a:t>
            </a:r>
            <a:r>
              <a:rPr lang="en-US" altLang="en-US" sz="2400" dirty="0">
                <a:sym typeface="12 pt. Helvetica* 85 Heavy   08"/>
              </a:rPr>
              <a:t> </a:t>
            </a:r>
            <a:r>
              <a:rPr lang="en-US" altLang="en-US" sz="2400" dirty="0" err="1">
                <a:sym typeface="12 pt. Helvetica* 85 Heavy   08"/>
              </a:rPr>
              <a:t>hecho</a:t>
            </a:r>
            <a:r>
              <a:rPr lang="en-US" altLang="en-US" sz="2400" dirty="0">
                <a:sym typeface="12 pt. Helvetica* 85 Heavy   08"/>
              </a:rPr>
              <a:t>, </a:t>
            </a:r>
            <a:r>
              <a:rPr lang="en-US" altLang="en-US" sz="2400" dirty="0" err="1">
                <a:sym typeface="12 pt. Helvetica* 85 Heavy   08"/>
              </a:rPr>
              <a:t>evalúen</a:t>
            </a:r>
            <a:r>
              <a:rPr lang="en-US" altLang="en-US" sz="2400" dirty="0">
                <a:sym typeface="12 pt. Helvetica* 85 Heavy   08"/>
              </a:rPr>
              <a:t> </a:t>
            </a:r>
            <a:r>
              <a:rPr lang="en-US" altLang="en-US" sz="2400" dirty="0" err="1">
                <a:sym typeface="12 pt. Helvetica* 85 Heavy   08"/>
              </a:rPr>
              <a:t>cuál</a:t>
            </a:r>
            <a:r>
              <a:rPr lang="en-US" altLang="en-US" sz="2400" dirty="0">
                <a:sym typeface="12 pt. Helvetica* 85 Heavy   08"/>
              </a:rPr>
              <a:t> era </a:t>
            </a:r>
            <a:r>
              <a:rPr lang="en-US" altLang="en-US" sz="2400" dirty="0" err="1">
                <a:sym typeface="12 pt. Helvetica* 85 Heavy   08"/>
              </a:rPr>
              <a:t>su</a:t>
            </a:r>
            <a:r>
              <a:rPr lang="en-US" altLang="en-US" sz="2400" dirty="0">
                <a:sym typeface="12 pt. Helvetica* 85 Heavy   08"/>
              </a:rPr>
              <a:t> </a:t>
            </a:r>
            <a:r>
              <a:rPr lang="en-US" altLang="en-US" sz="2400" dirty="0" err="1">
                <a:sym typeface="12 pt. Helvetica* 85 Heavy   08"/>
              </a:rPr>
              <a:t>conocimiento</a:t>
            </a:r>
            <a:r>
              <a:rPr lang="en-US" altLang="en-US" sz="2400" dirty="0">
                <a:sym typeface="12 pt. Helvetica* 85 Heavy   08"/>
              </a:rPr>
              <a:t> </a:t>
            </a:r>
            <a:r>
              <a:rPr lang="en-US" altLang="en-US" sz="2400" dirty="0" err="1">
                <a:sym typeface="12 pt. Helvetica* 85 Heavy   08"/>
              </a:rPr>
              <a:t>sobre</a:t>
            </a:r>
            <a:r>
              <a:rPr lang="en-US" altLang="en-US" sz="2400" dirty="0">
                <a:sym typeface="12 pt. Helvetica* 85 Heavy   08"/>
              </a:rPr>
              <a:t> </a:t>
            </a:r>
            <a:r>
              <a:rPr lang="en-US" altLang="en-US" sz="2400" dirty="0" err="1">
                <a:sym typeface="12 pt. Helvetica* 85 Heavy   08"/>
              </a:rPr>
              <a:t>este</a:t>
            </a:r>
            <a:r>
              <a:rPr lang="en-US" altLang="en-US" sz="2400" dirty="0">
                <a:sym typeface="12 pt. Helvetica* 85 Heavy   08"/>
              </a:rPr>
              <a:t> </a:t>
            </a:r>
            <a:r>
              <a:rPr lang="en-US" altLang="en-US" sz="2400" dirty="0" err="1">
                <a:sym typeface="12 pt. Helvetica* 85 Heavy   08"/>
              </a:rPr>
              <a:t>tema</a:t>
            </a:r>
            <a:r>
              <a:rPr lang="en-US" altLang="en-US" sz="2400" dirty="0">
                <a:sym typeface="12 pt. Helvetica* 85 Heavy   08"/>
              </a:rPr>
              <a:t> antes de </a:t>
            </a:r>
            <a:r>
              <a:rPr lang="en-US" altLang="en-US" sz="2400" dirty="0" err="1">
                <a:sym typeface="12 pt. Helvetica* 85 Heavy   08"/>
              </a:rPr>
              <a:t>participar</a:t>
            </a:r>
            <a:r>
              <a:rPr lang="en-US" altLang="en-US" sz="2400" dirty="0">
                <a:sym typeface="12 pt. Helvetica* 85 Heavy   08"/>
              </a:rPr>
              <a:t> </a:t>
            </a:r>
            <a:r>
              <a:rPr lang="en-US" altLang="en-US" sz="2400" dirty="0" err="1">
                <a:sym typeface="12 pt. Helvetica* 85 Heavy   08"/>
              </a:rPr>
              <a:t>en</a:t>
            </a:r>
            <a:r>
              <a:rPr lang="en-US" altLang="en-US" sz="2400" dirty="0">
                <a:sym typeface="12 pt. Helvetica* 85 Heavy   08"/>
              </a:rPr>
              <a:t> </a:t>
            </a:r>
            <a:r>
              <a:rPr lang="en-US" altLang="en-US" sz="2400" dirty="0" err="1">
                <a:sym typeface="12 pt. Helvetica* 85 Heavy   08"/>
              </a:rPr>
              <a:t>esta</a:t>
            </a:r>
            <a:r>
              <a:rPr lang="en-US" altLang="en-US" sz="2400" dirty="0">
                <a:sym typeface="12 pt. Helvetica* 85 Heavy   08"/>
              </a:rPr>
              <a:t> </a:t>
            </a:r>
            <a:r>
              <a:rPr lang="en-US" altLang="en-US" sz="2400" dirty="0" err="1">
                <a:sym typeface="12 pt. Helvetica* 85 Heavy   08"/>
              </a:rPr>
              <a:t>clase</a:t>
            </a:r>
            <a:r>
              <a:rPr lang="en-US" altLang="en-US" sz="2400" dirty="0">
                <a:sym typeface="12 pt. Helvetica* 85 Heavy   08"/>
              </a:rPr>
              <a:t>.</a:t>
            </a:r>
          </a:p>
          <a:p>
            <a:r>
              <a:rPr lang="en-US" altLang="en-US" sz="2400" dirty="0" err="1">
                <a:sym typeface="12 pt. Helvetica* 85 Heavy   08"/>
              </a:rPr>
              <a:t>Evalúen</a:t>
            </a:r>
            <a:r>
              <a:rPr lang="en-US" altLang="en-US" sz="2400" dirty="0">
                <a:sym typeface="12 pt. Helvetica* 85 Heavy   08"/>
              </a:rPr>
              <a:t> </a:t>
            </a:r>
            <a:r>
              <a:rPr lang="en-US" altLang="en-US" sz="2400" dirty="0" err="1">
                <a:sym typeface="12 pt. Helvetica* 85 Heavy   08"/>
              </a:rPr>
              <a:t>su</a:t>
            </a:r>
            <a:r>
              <a:rPr lang="en-US" altLang="en-US" sz="2400" dirty="0">
                <a:sym typeface="12 pt. Helvetica* 85 Heavy   08"/>
              </a:rPr>
              <a:t> </a:t>
            </a:r>
            <a:r>
              <a:rPr lang="en-US" altLang="en-US" sz="2400" dirty="0" err="1">
                <a:sym typeface="12 pt. Helvetica* 85 Heavy   08"/>
              </a:rPr>
              <a:t>conocimiento</a:t>
            </a:r>
            <a:r>
              <a:rPr lang="en-US" altLang="en-US" sz="2400" dirty="0">
                <a:sym typeface="12 pt. Helvetica* 85 Heavy   08"/>
              </a:rPr>
              <a:t> </a:t>
            </a:r>
            <a:r>
              <a:rPr lang="en-US" altLang="en-US" sz="2400" dirty="0" err="1">
                <a:sym typeface="12 pt. Helvetica* 85 Heavy   08"/>
              </a:rPr>
              <a:t>sobre</a:t>
            </a:r>
            <a:r>
              <a:rPr lang="en-US" altLang="en-US" sz="2400" dirty="0">
                <a:sym typeface="12 pt. Helvetica* 85 Heavy   08"/>
              </a:rPr>
              <a:t> </a:t>
            </a:r>
            <a:r>
              <a:rPr lang="en-US" altLang="en-US" sz="2400" dirty="0" err="1">
                <a:sym typeface="12 pt. Helvetica* 85 Heavy   08"/>
              </a:rPr>
              <a:t>el</a:t>
            </a:r>
            <a:r>
              <a:rPr lang="en-US" altLang="en-US" sz="2400" dirty="0">
                <a:sym typeface="12 pt. Helvetica* 85 Heavy   08"/>
              </a:rPr>
              <a:t> </a:t>
            </a:r>
            <a:r>
              <a:rPr lang="en-US" altLang="en-US" sz="2400" dirty="0" err="1">
                <a:sym typeface="12 pt. Helvetica* 85 Heavy   08"/>
              </a:rPr>
              <a:t>tema</a:t>
            </a:r>
            <a:r>
              <a:rPr lang="en-US" altLang="en-US" sz="2400" dirty="0">
                <a:sym typeface="12 pt. Helvetica* 85 Heavy   08"/>
              </a:rPr>
              <a:t> </a:t>
            </a:r>
            <a:r>
              <a:rPr lang="en-US" altLang="en-US" sz="2400" dirty="0" err="1">
                <a:sym typeface="12 pt. Helvetica* 85 Heavy   08"/>
              </a:rPr>
              <a:t>después</a:t>
            </a:r>
            <a:r>
              <a:rPr lang="en-US" altLang="en-US" sz="2400" dirty="0">
                <a:sym typeface="12 pt. Helvetica* 85 Heavy   08"/>
              </a:rPr>
              <a:t> de </a:t>
            </a:r>
            <a:r>
              <a:rPr lang="en-US" altLang="en-US" sz="2400" dirty="0" err="1">
                <a:sym typeface="12 pt. Helvetica* 85 Heavy   08"/>
              </a:rPr>
              <a:t>tomar</a:t>
            </a:r>
            <a:r>
              <a:rPr lang="en-US" altLang="en-US" sz="2400" dirty="0">
                <a:sym typeface="12 pt. Helvetica* 85 Heavy   08"/>
              </a:rPr>
              <a:t> </a:t>
            </a:r>
            <a:r>
              <a:rPr lang="en-US" altLang="en-US" sz="2400" dirty="0" err="1">
                <a:sym typeface="12 pt. Helvetica* 85 Heavy   08"/>
              </a:rPr>
              <a:t>esta</a:t>
            </a:r>
            <a:r>
              <a:rPr lang="en-US" altLang="en-US" sz="2400" dirty="0">
                <a:sym typeface="12 pt. Helvetica* 85 Heavy   08"/>
              </a:rPr>
              <a:t> </a:t>
            </a:r>
            <a:r>
              <a:rPr lang="en-US" altLang="en-US" sz="2400" dirty="0" err="1">
                <a:sym typeface="12 pt. Helvetica* 85 Heavy   08"/>
              </a:rPr>
              <a:t>clase</a:t>
            </a:r>
            <a:r>
              <a:rPr lang="en-US" altLang="en-US" sz="2400" dirty="0">
                <a:sym typeface="12 pt. Helvetica* 85 Heavy   08"/>
              </a:rPr>
              <a:t>.</a:t>
            </a:r>
          </a:p>
          <a:p>
            <a:r>
              <a:rPr lang="en-US" altLang="en-US" sz="2400" dirty="0" err="1">
                <a:sym typeface="12 pt. Helvetica* 85 Heavy   08"/>
              </a:rPr>
              <a:t>Completen</a:t>
            </a:r>
            <a:r>
              <a:rPr lang="en-US" altLang="en-US" sz="2400" dirty="0">
                <a:sym typeface="12 pt. Helvetica* 85 Heavy   08"/>
              </a:rPr>
              <a:t> </a:t>
            </a:r>
            <a:r>
              <a:rPr lang="en-US" altLang="en-US" sz="2400" dirty="0" err="1">
                <a:sym typeface="12 pt. Helvetica* 85 Heavy   08"/>
              </a:rPr>
              <a:t>el</a:t>
            </a:r>
            <a:r>
              <a:rPr lang="en-US" altLang="en-US" sz="2400" dirty="0">
                <a:sym typeface="12 pt. Helvetica* 85 Heavy   08"/>
              </a:rPr>
              <a:t> </a:t>
            </a:r>
            <a:r>
              <a:rPr lang="en-US" altLang="en-US" sz="2400" dirty="0" err="1">
                <a:sym typeface="12 pt. Helvetica* 85 Heavy   08"/>
              </a:rPr>
              <a:t>formulario</a:t>
            </a:r>
            <a:r>
              <a:rPr lang="en-US" altLang="en-US" sz="2400" dirty="0">
                <a:sym typeface="12 pt. Helvetica* 85 Heavy   08"/>
              </a:rPr>
              <a:t> de </a:t>
            </a:r>
            <a:r>
              <a:rPr lang="en-US" altLang="en-US" sz="2400" dirty="0" err="1">
                <a:sym typeface="12 pt. Helvetica* 85 Heavy   08"/>
              </a:rPr>
              <a:t>evaluación</a:t>
            </a:r>
            <a:r>
              <a:rPr lang="en-US" altLang="en-US" sz="2400" dirty="0">
                <a:sym typeface="12 pt. Helvetica* 85 Heavy   08"/>
              </a:rPr>
              <a:t>. ¡</a:t>
            </a:r>
            <a:r>
              <a:rPr lang="en-US" altLang="en-US" sz="2400" dirty="0" err="1">
                <a:sym typeface="12 pt. Helvetica* 85 Heavy   08"/>
              </a:rPr>
              <a:t>Su</a:t>
            </a:r>
            <a:r>
              <a:rPr lang="en-US" altLang="en-US" sz="2400" dirty="0">
                <a:sym typeface="12 pt. Helvetica* 85 Heavy   08"/>
              </a:rPr>
              <a:t> </a:t>
            </a:r>
            <a:r>
              <a:rPr lang="en-US" altLang="en-US" sz="2400" dirty="0" err="1">
                <a:sym typeface="12 pt. Helvetica* 85 Heavy   08"/>
              </a:rPr>
              <a:t>opinión</a:t>
            </a:r>
            <a:r>
              <a:rPr lang="en-US" altLang="en-US" sz="2400" dirty="0">
                <a:sym typeface="12 pt. Helvetica* 85 Heavy   08"/>
              </a:rPr>
              <a:t> es de gran </a:t>
            </a:r>
            <a:r>
              <a:rPr lang="en-US" altLang="en-US" sz="2400" dirty="0" err="1">
                <a:sym typeface="12 pt. Helvetica* 85 Heavy   08"/>
              </a:rPr>
              <a:t>ayuda</a:t>
            </a:r>
            <a:r>
              <a:rPr lang="en-US" altLang="en-US" sz="2400" dirty="0">
                <a:sym typeface="12 pt. Helvetica* 85 Heavy   08"/>
              </a:rPr>
              <a:t>!</a:t>
            </a:r>
          </a:p>
          <a:p>
            <a:r>
              <a:rPr lang="en-US" altLang="en-US" sz="2400" dirty="0" err="1">
                <a:sym typeface="12 pt. Helvetica* 85 Heavy   08"/>
              </a:rPr>
              <a:t>Devuelvan</a:t>
            </a:r>
            <a:r>
              <a:rPr lang="en-US" altLang="en-US" sz="2400" dirty="0">
                <a:sym typeface="12 pt. Helvetica* 85 Heavy   08"/>
              </a:rPr>
              <a:t> ambos </a:t>
            </a:r>
            <a:r>
              <a:rPr lang="en-US" altLang="en-US" sz="2400" dirty="0" err="1">
                <a:sym typeface="12 pt. Helvetica* 85 Heavy   08"/>
              </a:rPr>
              <a:t>formularios</a:t>
            </a:r>
            <a:r>
              <a:rPr lang="en-US" altLang="en-US" sz="2400" dirty="0">
                <a:sym typeface="12 pt. Helvetica* 85 Heavy   08"/>
              </a:rPr>
              <a:t> al instructor antes de </a:t>
            </a:r>
            <a:r>
              <a:rPr lang="en-US" altLang="en-US" sz="2400" dirty="0" err="1">
                <a:sym typeface="12 pt. Helvetica* 85 Heavy   08"/>
              </a:rPr>
              <a:t>retirarse</a:t>
            </a:r>
            <a:r>
              <a:rPr lang="en-US" altLang="en-US" sz="2400" dirty="0">
                <a:sym typeface="12 pt. Helvetica* 85 Heavy   08"/>
              </a:rPr>
              <a:t>. ¡</a:t>
            </a:r>
            <a:r>
              <a:rPr lang="en-US" altLang="en-US" sz="2400" dirty="0" err="1">
                <a:sym typeface="12 pt. Helvetica* 85 Heavy   08"/>
              </a:rPr>
              <a:t>Muchas</a:t>
            </a:r>
            <a:r>
              <a:rPr lang="en-US" altLang="en-US" sz="2400" dirty="0">
                <a:sym typeface="12 pt. Helvetica* 85 Heavy   08"/>
              </a:rPr>
              <a:t> gracias!</a:t>
            </a:r>
          </a:p>
        </p:txBody>
      </p:sp>
      <p:sp>
        <p:nvSpPr>
          <p:cNvPr id="7" name="TextBox 6"/>
          <p:cNvSpPr txBox="1"/>
          <p:nvPr/>
        </p:nvSpPr>
        <p:spPr>
          <a:xfrm rot="11964325" flipH="1" flipV="1">
            <a:off x="6371221" y="1748263"/>
            <a:ext cx="2560320" cy="830997"/>
          </a:xfrm>
          <a:prstGeom prst="rect">
            <a:avLst/>
          </a:prstGeom>
          <a:solidFill>
            <a:srgbClr val="132F5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US" sz="2400" dirty="0">
                <a:solidFill>
                  <a:prstClr val="white"/>
                </a:solidFill>
                <a:latin typeface="Arial" charset="0"/>
                <a:ea typeface="ＭＳ Ｐゴシック"/>
              </a:rPr>
              <a:t>En </a:t>
            </a:r>
            <a:r>
              <a:rPr lang="en-US" sz="2400" dirty="0" err="1">
                <a:solidFill>
                  <a:prstClr val="white"/>
                </a:solidFill>
                <a:latin typeface="Arial" charset="0"/>
                <a:ea typeface="ＭＳ Ｐゴシック"/>
              </a:rPr>
              <a:t>su</a:t>
            </a:r>
            <a:r>
              <a:rPr lang="en-US" sz="2400" dirty="0">
                <a:solidFill>
                  <a:prstClr val="white"/>
                </a:solidFill>
                <a:latin typeface="Arial" charset="0"/>
                <a:ea typeface="ＭＳ Ｐゴシック"/>
              </a:rPr>
              <a:t> manual del </a:t>
            </a:r>
            <a:r>
              <a:rPr lang="en-US" sz="2400" dirty="0" err="1">
                <a:solidFill>
                  <a:prstClr val="white"/>
                </a:solidFill>
                <a:latin typeface="Arial" charset="0"/>
                <a:ea typeface="ＭＳ Ｐゴシック"/>
              </a:rPr>
              <a:t>participante</a:t>
            </a:r>
            <a:endParaRPr lang="es-ES" sz="2400" dirty="0">
              <a:solidFill>
                <a:prstClr val="white"/>
              </a:solidFill>
              <a:latin typeface="Arial" charset="0"/>
              <a:ea typeface="ＭＳ Ｐゴシック"/>
            </a:endParaRPr>
          </a:p>
        </p:txBody>
      </p:sp>
      <p:pic>
        <p:nvPicPr>
          <p:cNvPr id="34820" name="Picture 3" descr="Nota adhesiva que lee &quot;No se olvide&quo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79733" y="3336925"/>
            <a:ext cx="2017133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hape 29"/>
          <p:cNvSpPr>
            <a:spLocks noGrp="1"/>
          </p:cNvSpPr>
          <p:nvPr>
            <p:ph type="title"/>
          </p:nvPr>
        </p:nvSpPr>
        <p:spPr>
          <a:xfrm>
            <a:off x="338138" y="495300"/>
            <a:ext cx="8615362" cy="609600"/>
          </a:xfrm>
        </p:spPr>
        <p:txBody>
          <a:bodyPr lIns="0" tIns="0" rIns="0" bIns="0"/>
          <a:lstStyle/>
          <a:p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Objetivos</a:t>
            </a:r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</a:t>
            </a: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aprendizaje</a:t>
            </a:r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, </a:t>
            </a: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continuación</a:t>
            </a:r>
            <a:endParaRPr lang="en-US" altLang="en-US" b="1" dirty="0">
              <a:latin typeface="12 pt. Helvetica* 85 Heavy   08"/>
              <a:ea typeface="12 pt. Helvetica* 85 Heavy   08"/>
              <a:cs typeface="12 pt. Helvetica* 85 Heavy   08"/>
              <a:sym typeface="12 pt. Helvetica* 85 Heavy   08"/>
            </a:endParaRPr>
          </a:p>
        </p:txBody>
      </p:sp>
      <p:sp>
        <p:nvSpPr>
          <p:cNvPr id="6147" name="Shape 30"/>
          <p:cNvSpPr>
            <a:spLocks noGrp="1"/>
          </p:cNvSpPr>
          <p:nvPr>
            <p:ph type="body" idx="1"/>
          </p:nvPr>
        </p:nvSpPr>
        <p:spPr>
          <a:xfrm>
            <a:off x="528638" y="1143000"/>
            <a:ext cx="8158162" cy="5105400"/>
          </a:xfrm>
        </p:spPr>
        <p:txBody>
          <a:bodyPr lIns="0" tIns="0" rIns="0" bIns="0"/>
          <a:lstStyle/>
          <a:p>
            <a:pPr>
              <a:spcBef>
                <a:spcPts val="713"/>
              </a:spcBef>
              <a:buSzTx/>
              <a:buFontTx/>
              <a:buChar char="•"/>
            </a:pP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Describir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algunos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beneficios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establecer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relaciones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efectivas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y a largo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plazo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con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su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banquero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o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prestamista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.</a:t>
            </a:r>
          </a:p>
          <a:p>
            <a:pPr>
              <a:spcBef>
                <a:spcPts val="713"/>
              </a:spcBef>
              <a:buSzTx/>
              <a:buFontTx/>
              <a:buChar char="•"/>
            </a:pP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Describir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el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papel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que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cumple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el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puntaje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crédito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personal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en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el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proceso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un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préstamo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. </a:t>
            </a:r>
          </a:p>
          <a:p>
            <a:pPr>
              <a:spcBef>
                <a:spcPts val="713"/>
              </a:spcBef>
              <a:buSzTx/>
              <a:buFontTx/>
              <a:buChar char="•"/>
            </a:pP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Explicar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los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beneficios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separar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las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transacciones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bancarias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personales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las de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negocios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.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Shape 4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ym typeface="12 pt. Helvetica* 85 Heavy   08"/>
              </a:rPr>
              <a:t>Introducciones</a:t>
            </a:r>
            <a:r>
              <a:rPr lang="en-US" altLang="en-US" dirty="0">
                <a:sym typeface="12 pt. Helvetica* 85 Heavy   08"/>
              </a:rPr>
              <a:t>: ¿</a:t>
            </a:r>
            <a:r>
              <a:rPr lang="en-US" altLang="en-US" dirty="0" err="1">
                <a:sym typeface="12 pt. Helvetica* 85 Heavy   08"/>
              </a:rPr>
              <a:t>Qué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quieren</a:t>
            </a:r>
            <a:r>
              <a:rPr lang="en-US" altLang="en-US" dirty="0">
                <a:sym typeface="12 pt. Helvetica* 85 Heavy   08"/>
              </a:rPr>
              <a:t> saber?</a:t>
            </a:r>
          </a:p>
        </p:txBody>
      </p:sp>
      <p:sp>
        <p:nvSpPr>
          <p:cNvPr id="7172" name="Shape 44"/>
          <p:cNvSpPr>
            <a:spLocks noGrp="1"/>
          </p:cNvSpPr>
          <p:nvPr>
            <p:ph type="body" idx="1"/>
          </p:nvPr>
        </p:nvSpPr>
        <p:spPr>
          <a:xfrm>
            <a:off x="457200" y="1805354"/>
            <a:ext cx="8229600" cy="3452447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>
                <a:sym typeface="12 pt. Helvetica* 85 Heavy   08"/>
              </a:rPr>
              <a:t>¿</a:t>
            </a:r>
            <a:r>
              <a:rPr lang="en-US" altLang="en-US" dirty="0" err="1">
                <a:sym typeface="12 pt. Helvetica* 85 Heavy   08"/>
              </a:rPr>
              <a:t>Qué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saben</a:t>
            </a:r>
            <a:r>
              <a:rPr lang="en-US" altLang="en-US" dirty="0">
                <a:sym typeface="12 pt. Helvetica* 85 Heavy   08"/>
              </a:rPr>
              <a:t> o </a:t>
            </a:r>
            <a:r>
              <a:rPr lang="en-US" altLang="en-US" dirty="0" err="1">
                <a:sym typeface="12 pt. Helvetica* 85 Heavy   08"/>
              </a:rPr>
              <a:t>qué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quieren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aprender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sobre</a:t>
            </a:r>
            <a:r>
              <a:rPr lang="en-US" altLang="en-US" dirty="0">
                <a:sym typeface="12 pt. Helvetica* 85 Heavy   08"/>
              </a:rPr>
              <a:t> los </a:t>
            </a:r>
            <a:r>
              <a:rPr lang="en-US" altLang="en-US" dirty="0" err="1">
                <a:sym typeface="12 pt. Helvetica* 85 Heavy   08"/>
              </a:rPr>
              <a:t>servicios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bancarios</a:t>
            </a:r>
            <a:r>
              <a:rPr lang="en-US" altLang="en-US" dirty="0">
                <a:sym typeface="12 pt. Helvetica* 85 Heavy   08"/>
              </a:rPr>
              <a:t>?</a:t>
            </a:r>
          </a:p>
        </p:txBody>
      </p:sp>
      <p:pic>
        <p:nvPicPr>
          <p:cNvPr id="7170" name="image5.jpeg" descr="signo de interrogación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286000"/>
            <a:ext cx="4953000" cy="391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hape 3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ym typeface="12 pt. Helvetica* 85 Heavy   08"/>
              </a:rPr>
              <a:t>Aspectos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fundamentales</a:t>
            </a:r>
            <a:r>
              <a:rPr lang="en-US" altLang="en-US" dirty="0">
                <a:sym typeface="12 pt. Helvetica* 85 Heavy   08"/>
              </a:rPr>
              <a:t> de la </a:t>
            </a:r>
            <a:br>
              <a:rPr lang="en-US" altLang="en-US" dirty="0">
                <a:sym typeface="12 pt. Helvetica* 85 Heavy   08"/>
              </a:rPr>
            </a:br>
            <a:r>
              <a:rPr lang="en-US" altLang="en-US" dirty="0">
                <a:sym typeface="12 pt. Helvetica* 85 Heavy   08"/>
              </a:rPr>
              <a:t>banca </a:t>
            </a:r>
            <a:r>
              <a:rPr lang="en-US" altLang="en-US" dirty="0" err="1">
                <a:sym typeface="12 pt. Helvetica* 85 Heavy   08"/>
              </a:rPr>
              <a:t>comercial</a:t>
            </a:r>
            <a:endParaRPr lang="en-US" altLang="en-US" dirty="0">
              <a:sym typeface="12 pt. Helvetica* 85 Heavy   08"/>
            </a:endParaRPr>
          </a:p>
        </p:txBody>
      </p:sp>
      <p:sp>
        <p:nvSpPr>
          <p:cNvPr id="37" name="Shape 37"/>
          <p:cNvSpPr>
            <a:spLocks noGrp="1"/>
          </p:cNvSpPr>
          <p:nvPr>
            <p:ph type="body" idx="1"/>
          </p:nvPr>
        </p:nvSpPr>
        <p:spPr>
          <a:xfrm>
            <a:off x="457200" y="1617785"/>
            <a:ext cx="8229600" cy="3640016"/>
          </a:xfrm>
        </p:spPr>
        <p:txBody>
          <a:bodyPr/>
          <a:lstStyle/>
          <a:p>
            <a:r>
              <a:rPr lang="en-US" altLang="en-US" dirty="0" err="1">
                <a:sym typeface="12 pt. Helvetica* 85 Heavy   08"/>
              </a:rPr>
              <a:t>Factores</a:t>
            </a:r>
            <a:r>
              <a:rPr lang="en-US" altLang="en-US" dirty="0">
                <a:sym typeface="12 pt. Helvetica* 85 Heavy   08"/>
              </a:rPr>
              <a:t> que </a:t>
            </a:r>
            <a:r>
              <a:rPr lang="en-US" altLang="en-US" dirty="0" err="1">
                <a:sym typeface="12 pt. Helvetica* 85 Heavy   08"/>
              </a:rPr>
              <a:t>deben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considerarse</a:t>
            </a:r>
            <a:r>
              <a:rPr lang="en-US" altLang="en-US" dirty="0">
                <a:sym typeface="12 pt. Helvetica* 85 Heavy   08"/>
              </a:rPr>
              <a:t> al </a:t>
            </a:r>
            <a:r>
              <a:rPr lang="en-US" altLang="en-US" dirty="0" err="1">
                <a:sym typeface="12 pt. Helvetica* 85 Heavy   08"/>
              </a:rPr>
              <a:t>momento</a:t>
            </a:r>
            <a:r>
              <a:rPr lang="en-US" altLang="en-US" dirty="0">
                <a:sym typeface="12 pt. Helvetica* 85 Heavy   08"/>
              </a:rPr>
              <a:t> de </a:t>
            </a:r>
            <a:r>
              <a:rPr lang="en-US" altLang="en-US" dirty="0" err="1">
                <a:sym typeface="12 pt. Helvetica* 85 Heavy   08"/>
              </a:rPr>
              <a:t>decidir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los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servicios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bancarios</a:t>
            </a:r>
            <a:r>
              <a:rPr lang="en-US" altLang="en-US" dirty="0">
                <a:sym typeface="12 pt. Helvetica* 85 Heavy   08"/>
              </a:rPr>
              <a:t> que </a:t>
            </a:r>
            <a:r>
              <a:rPr lang="en-US" altLang="en-US" dirty="0" err="1">
                <a:sym typeface="12 pt. Helvetica* 85 Heavy   08"/>
              </a:rPr>
              <a:t>necesitan</a:t>
            </a:r>
            <a:endParaRPr lang="en-US" altLang="en-US" dirty="0">
              <a:sym typeface="12 pt. Helvetica* 85 Heavy   08"/>
            </a:endParaRPr>
          </a:p>
          <a:p>
            <a:pPr lvl="1"/>
            <a:r>
              <a:rPr lang="en-US" altLang="en-US" dirty="0" err="1">
                <a:sym typeface="12 pt. Helvetica* 85 Heavy   08"/>
              </a:rPr>
              <a:t>Cuentas</a:t>
            </a:r>
            <a:r>
              <a:rPr lang="en-US" altLang="en-US" dirty="0">
                <a:sym typeface="12 pt. Helvetica* 85 Heavy   08"/>
              </a:rPr>
              <a:t> de </a:t>
            </a:r>
            <a:r>
              <a:rPr lang="en-US" altLang="en-US" dirty="0" err="1">
                <a:sym typeface="12 pt. Helvetica* 85 Heavy   08"/>
              </a:rPr>
              <a:t>cheques</a:t>
            </a:r>
            <a:endParaRPr lang="en-US" altLang="en-US" dirty="0">
              <a:sym typeface="12 pt. Helvetica* 85 Heavy   08"/>
            </a:endParaRPr>
          </a:p>
          <a:p>
            <a:pPr lvl="1"/>
            <a:r>
              <a:rPr lang="en-US" altLang="en-US" dirty="0" err="1">
                <a:sym typeface="12 pt. Helvetica* 85 Heavy   08"/>
              </a:rPr>
              <a:t>Cuentas</a:t>
            </a:r>
            <a:r>
              <a:rPr lang="en-US" altLang="en-US" dirty="0">
                <a:sym typeface="12 pt. Helvetica* 85 Heavy   08"/>
              </a:rPr>
              <a:t> de </a:t>
            </a:r>
            <a:r>
              <a:rPr lang="en-US" altLang="en-US" dirty="0" err="1">
                <a:sym typeface="12 pt. Helvetica* 85 Heavy   08"/>
              </a:rPr>
              <a:t>ahorro</a:t>
            </a:r>
            <a:r>
              <a:rPr lang="en-US" altLang="en-US" dirty="0">
                <a:sym typeface="12 pt. Helvetica* 85 Heavy   08"/>
              </a:rPr>
              <a:t> y </a:t>
            </a:r>
            <a:br>
              <a:rPr lang="en-US" altLang="en-US" dirty="0">
                <a:sym typeface="12 pt. Helvetica* 85 Heavy   08"/>
              </a:rPr>
            </a:br>
            <a:r>
              <a:rPr lang="en-US" altLang="en-US" dirty="0" err="1">
                <a:sym typeface="12 pt. Helvetica* 85 Heavy   08"/>
              </a:rPr>
              <a:t>certificados</a:t>
            </a:r>
            <a:r>
              <a:rPr lang="en-US" altLang="en-US" dirty="0">
                <a:sym typeface="12 pt. Helvetica* 85 Heavy   08"/>
              </a:rPr>
              <a:t> de </a:t>
            </a:r>
            <a:r>
              <a:rPr lang="en-US" altLang="en-US" dirty="0" err="1">
                <a:sym typeface="12 pt. Helvetica* 85 Heavy   08"/>
              </a:rPr>
              <a:t>depósito</a:t>
            </a:r>
            <a:endParaRPr lang="en-US" altLang="en-US" dirty="0">
              <a:sym typeface="12 pt. Helvetica* 85 Heavy   08"/>
            </a:endParaRPr>
          </a:p>
          <a:p>
            <a:pPr lvl="1"/>
            <a:r>
              <a:rPr lang="en-US" altLang="en-US" dirty="0" err="1">
                <a:sym typeface="12 pt. Helvetica* 85 Heavy   08"/>
              </a:rPr>
              <a:t>Acceso</a:t>
            </a:r>
            <a:r>
              <a:rPr lang="en-US" altLang="en-US" dirty="0">
                <a:sym typeface="12 pt. Helvetica* 85 Heavy   08"/>
              </a:rPr>
              <a:t> a las </a:t>
            </a:r>
            <a:r>
              <a:rPr lang="en-US" altLang="en-US" dirty="0" err="1">
                <a:sym typeface="12 pt. Helvetica* 85 Heavy   08"/>
              </a:rPr>
              <a:t>cuentas</a:t>
            </a:r>
            <a:endParaRPr lang="en-US" altLang="en-US" dirty="0">
              <a:sym typeface="12 pt. Helvetica* 85 Heavy   08"/>
            </a:endParaRPr>
          </a:p>
        </p:txBody>
      </p:sp>
      <p:pic>
        <p:nvPicPr>
          <p:cNvPr id="38" name="image6.jpeg" descr="Ladrillo con la palabra &quot;banca&quot; grabada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033" y="3581400"/>
            <a:ext cx="3490071" cy="236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hape 40"/>
          <p:cNvSpPr>
            <a:spLocks noGrp="1"/>
          </p:cNvSpPr>
          <p:nvPr>
            <p:ph type="title"/>
          </p:nvPr>
        </p:nvSpPr>
        <p:spPr>
          <a:xfrm>
            <a:off x="514350" y="481013"/>
            <a:ext cx="8229600" cy="609600"/>
          </a:xfrm>
        </p:spPr>
        <p:txBody>
          <a:bodyPr lIns="0" tIns="0" rIns="0" bIns="0"/>
          <a:lstStyle/>
          <a:p>
            <a:pPr defTabSz="839788"/>
            <a:r>
              <a:rPr lang="en-US" altLang="en-US" sz="3000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Temas</a:t>
            </a:r>
            <a:r>
              <a:rPr lang="en-US" altLang="en-US" sz="3000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para debate N.°1: </a:t>
            </a:r>
            <a:r>
              <a:rPr lang="en-US" altLang="en-US" sz="3000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Servicios</a:t>
            </a:r>
            <a:r>
              <a:rPr lang="en-US" altLang="en-US" sz="3000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3000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bancarios</a:t>
            </a:r>
            <a:endParaRPr lang="en-US" altLang="en-US" sz="3000" b="1" dirty="0">
              <a:latin typeface="12 pt. Helvetica* 85 Heavy   08"/>
              <a:ea typeface="12 pt. Helvetica* 85 Heavy   08"/>
              <a:cs typeface="12 pt. Helvetica* 85 Heavy   08"/>
              <a:sym typeface="12 pt. Helvetica* 85 Heavy   08"/>
            </a:endParaRPr>
          </a:p>
        </p:txBody>
      </p:sp>
      <p:sp>
        <p:nvSpPr>
          <p:cNvPr id="9219" name="Shape 41"/>
          <p:cNvSpPr>
            <a:spLocks noGrp="1"/>
          </p:cNvSpPr>
          <p:nvPr>
            <p:ph type="body" idx="1"/>
          </p:nvPr>
        </p:nvSpPr>
        <p:spPr>
          <a:xfrm>
            <a:off x="542925" y="1112838"/>
            <a:ext cx="8229600" cy="4267200"/>
          </a:xfrm>
        </p:spPr>
        <p:txBody>
          <a:bodyPr lIns="0" tIns="0" rIns="0" bIns="0"/>
          <a:lstStyle/>
          <a:p>
            <a:pPr marL="0" indent="0">
              <a:spcBef>
                <a:spcPts val="713"/>
              </a:spcBef>
              <a:buSzTx/>
              <a:buFontTx/>
              <a:buNone/>
            </a:pPr>
            <a:endParaRPr lang="en-US" altLang="en-US" sz="3200" b="1" dirty="0">
              <a:solidFill>
                <a:srgbClr val="1F497D"/>
              </a:solidFill>
              <a:latin typeface="Helvetica" pitchFamily="34" charset="0"/>
              <a:ea typeface="Calibri" pitchFamily="34" charset="0"/>
              <a:cs typeface="Calibri" pitchFamily="34" charset="0"/>
              <a:sym typeface="Calibri" pitchFamily="34" charset="0"/>
            </a:endParaRPr>
          </a:p>
          <a:p>
            <a:pPr marL="0" indent="0">
              <a:spcBef>
                <a:spcPts val="600"/>
              </a:spcBef>
              <a:buSzTx/>
              <a:buFontTx/>
              <a:buNone/>
            </a:pPr>
            <a:r>
              <a:rPr lang="en-US" altLang="en-US" sz="3200" b="1" dirty="0" err="1">
                <a:solidFill>
                  <a:srgbClr val="1F497D"/>
                </a:solidFill>
                <a:latin typeface="Helvetica" pitchFamily="34" charset="0"/>
                <a:ea typeface="Calibri" pitchFamily="34" charset="0"/>
                <a:cs typeface="Calibri" pitchFamily="34" charset="0"/>
                <a:sym typeface="Calibri" pitchFamily="34" charset="0"/>
              </a:rPr>
              <a:t>Analicen</a:t>
            </a:r>
            <a:r>
              <a:rPr lang="en-US" altLang="en-US" sz="3200" b="1" dirty="0">
                <a:solidFill>
                  <a:srgbClr val="1F497D"/>
                </a:solidFill>
                <a:latin typeface="Helvetica" pitchFamily="34" charset="0"/>
                <a:ea typeface="Calibri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n-US" altLang="en-US" sz="3200" b="1" dirty="0" err="1">
                <a:solidFill>
                  <a:srgbClr val="1F497D"/>
                </a:solidFill>
                <a:latin typeface="Helvetica" pitchFamily="34" charset="0"/>
                <a:ea typeface="Calibri" pitchFamily="34" charset="0"/>
                <a:cs typeface="Calibri" pitchFamily="34" charset="0"/>
                <a:sym typeface="Calibri" pitchFamily="34" charset="0"/>
              </a:rPr>
              <a:t>los</a:t>
            </a:r>
            <a:r>
              <a:rPr lang="en-US" altLang="en-US" sz="3200" b="1" dirty="0">
                <a:solidFill>
                  <a:srgbClr val="1F497D"/>
                </a:solidFill>
                <a:latin typeface="Helvetica" pitchFamily="34" charset="0"/>
                <a:ea typeface="Calibri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n-US" altLang="en-US" sz="3200" b="1" dirty="0" err="1">
                <a:solidFill>
                  <a:srgbClr val="1F497D"/>
                </a:solidFill>
                <a:latin typeface="Helvetica" pitchFamily="34" charset="0"/>
                <a:ea typeface="Calibri" pitchFamily="34" charset="0"/>
                <a:cs typeface="Calibri" pitchFamily="34" charset="0"/>
                <a:sym typeface="Calibri" pitchFamily="34" charset="0"/>
              </a:rPr>
              <a:t>servicios</a:t>
            </a:r>
            <a:r>
              <a:rPr lang="en-US" altLang="en-US" sz="3200" b="1" dirty="0">
                <a:solidFill>
                  <a:srgbClr val="1F497D"/>
                </a:solidFill>
                <a:latin typeface="Helvetica" pitchFamily="34" charset="0"/>
                <a:ea typeface="Calibri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n-US" altLang="en-US" sz="3200" b="1" dirty="0" err="1">
                <a:solidFill>
                  <a:srgbClr val="1F497D"/>
                </a:solidFill>
                <a:latin typeface="Helvetica" pitchFamily="34" charset="0"/>
                <a:ea typeface="Calibri" pitchFamily="34" charset="0"/>
                <a:cs typeface="Calibri" pitchFamily="34" charset="0"/>
                <a:sym typeface="Calibri" pitchFamily="34" charset="0"/>
              </a:rPr>
              <a:t>bancarios</a:t>
            </a:r>
            <a:r>
              <a:rPr lang="en-US" altLang="en-US" sz="3200" b="1" dirty="0">
                <a:solidFill>
                  <a:srgbClr val="1F497D"/>
                </a:solidFill>
                <a:latin typeface="Helvetica" pitchFamily="34" charset="0"/>
                <a:ea typeface="Calibri" pitchFamily="34" charset="0"/>
                <a:cs typeface="Calibri" pitchFamily="34" charset="0"/>
                <a:sym typeface="Calibri" pitchFamily="34" charset="0"/>
              </a:rPr>
              <a:t> que </a:t>
            </a:r>
            <a:r>
              <a:rPr lang="en-US" altLang="en-US" sz="3200" b="1" dirty="0" err="1">
                <a:solidFill>
                  <a:srgbClr val="1F497D"/>
                </a:solidFill>
                <a:latin typeface="Helvetica" pitchFamily="34" charset="0"/>
                <a:ea typeface="Calibri" pitchFamily="34" charset="0"/>
                <a:cs typeface="Calibri" pitchFamily="34" charset="0"/>
                <a:sym typeface="Calibri" pitchFamily="34" charset="0"/>
              </a:rPr>
              <a:t>necesitan</a:t>
            </a:r>
            <a:r>
              <a:rPr lang="en-US" altLang="en-US" sz="3200" b="1" dirty="0">
                <a:solidFill>
                  <a:srgbClr val="1F497D"/>
                </a:solidFill>
                <a:latin typeface="Helvetica" pitchFamily="34" charset="0"/>
                <a:ea typeface="Calibri" pitchFamily="34" charset="0"/>
                <a:cs typeface="Calibri" pitchFamily="34" charset="0"/>
                <a:sym typeface="Calibri" pitchFamily="34" charset="0"/>
              </a:rPr>
              <a:t>.</a:t>
            </a:r>
          </a:p>
        </p:txBody>
      </p:sp>
      <p:sp>
        <p:nvSpPr>
          <p:cNvPr id="9221" name="Shape 43"/>
          <p:cNvSpPr>
            <a:spLocks noChangeArrowheads="1"/>
          </p:cNvSpPr>
          <p:nvPr/>
        </p:nvSpPr>
        <p:spPr bwMode="auto">
          <a:xfrm>
            <a:off x="2462213" y="2233613"/>
            <a:ext cx="5995987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>
            <a:spAutoFit/>
          </a:bodyPr>
          <a:lstStyle/>
          <a:p>
            <a:pPr marL="457200" indent="-457200">
              <a:lnSpc>
                <a:spcPts val="3000"/>
              </a:lnSpc>
              <a:spcBef>
                <a:spcPts val="400"/>
              </a:spcBef>
              <a:buClr>
                <a:srgbClr val="1F497D"/>
              </a:buClr>
              <a:buSzPct val="100000"/>
              <a:buFont typeface="Calibri" pitchFamily="34" charset="0"/>
              <a:buAutoNum type="arabicPeriod"/>
            </a:pPr>
            <a:endParaRPr lang="en-US" altLang="en-US" sz="3200" b="1" dirty="0">
              <a:solidFill>
                <a:srgbClr val="1F497D"/>
              </a:solidFill>
              <a:latin typeface="Helvetica" pitchFamily="34" charset="0"/>
            </a:endParaRPr>
          </a:p>
          <a:p>
            <a:pPr marL="457200" indent="-457200">
              <a:lnSpc>
                <a:spcPts val="3000"/>
              </a:lnSpc>
              <a:spcBef>
                <a:spcPts val="600"/>
              </a:spcBef>
              <a:buSzPct val="100000"/>
            </a:pPr>
            <a:r>
              <a:rPr lang="en-US" altLang="en-US" sz="3200" b="1" dirty="0">
                <a:solidFill>
                  <a:srgbClr val="1F497D"/>
                </a:solidFill>
                <a:latin typeface="Helvetica" pitchFamily="34" charset="0"/>
              </a:rPr>
              <a:t>¿</a:t>
            </a:r>
            <a:r>
              <a:rPr lang="en-US" altLang="en-US" sz="3200" b="1" dirty="0" err="1">
                <a:solidFill>
                  <a:srgbClr val="1F497D"/>
                </a:solidFill>
                <a:latin typeface="Helvetica" pitchFamily="34" charset="0"/>
              </a:rPr>
              <a:t>Cuáles</a:t>
            </a:r>
            <a:r>
              <a:rPr lang="en-US" altLang="en-US" sz="3200" b="1" dirty="0">
                <a:solidFill>
                  <a:srgbClr val="1F497D"/>
                </a:solidFill>
                <a:latin typeface="Helvetica" pitchFamily="34" charset="0"/>
              </a:rPr>
              <a:t> son </a:t>
            </a:r>
            <a:r>
              <a:rPr lang="en-US" altLang="en-US" sz="3200" b="1" dirty="0" err="1">
                <a:solidFill>
                  <a:srgbClr val="1F497D"/>
                </a:solidFill>
                <a:latin typeface="Helvetica" pitchFamily="34" charset="0"/>
              </a:rPr>
              <a:t>algunos</a:t>
            </a:r>
            <a:r>
              <a:rPr lang="en-US" altLang="en-US" sz="3200" b="1" dirty="0">
                <a:solidFill>
                  <a:srgbClr val="1F497D"/>
                </a:solidFill>
                <a:latin typeface="Helvetica" pitchFamily="34" charset="0"/>
              </a:rPr>
              <a:t> de </a:t>
            </a:r>
            <a:r>
              <a:rPr lang="en-US" altLang="en-US" sz="3200" b="1" dirty="0" err="1">
                <a:solidFill>
                  <a:srgbClr val="1F497D"/>
                </a:solidFill>
                <a:latin typeface="Helvetica" pitchFamily="34" charset="0"/>
              </a:rPr>
              <a:t>los</a:t>
            </a:r>
            <a:r>
              <a:rPr lang="en-US" altLang="en-US" sz="3200" b="1" dirty="0">
                <a:solidFill>
                  <a:srgbClr val="1F497D"/>
                </a:solidFill>
                <a:latin typeface="Helvetica" pitchFamily="34" charset="0"/>
              </a:rPr>
              <a:t> </a:t>
            </a:r>
            <a:r>
              <a:rPr lang="en-US" altLang="en-US" sz="3200" b="1" dirty="0" err="1">
                <a:solidFill>
                  <a:srgbClr val="1F497D"/>
                </a:solidFill>
                <a:latin typeface="Helvetica" pitchFamily="34" charset="0"/>
              </a:rPr>
              <a:t>servicios</a:t>
            </a:r>
            <a:r>
              <a:rPr lang="en-US" altLang="en-US" sz="3200" b="1" dirty="0">
                <a:solidFill>
                  <a:srgbClr val="1F497D"/>
                </a:solidFill>
                <a:latin typeface="Helvetica" pitchFamily="34" charset="0"/>
              </a:rPr>
              <a:t> que </a:t>
            </a:r>
            <a:r>
              <a:rPr lang="en-US" altLang="en-US" sz="3200" b="1" dirty="0" err="1">
                <a:solidFill>
                  <a:srgbClr val="1F497D"/>
                </a:solidFill>
                <a:latin typeface="Helvetica" pitchFamily="34" charset="0"/>
              </a:rPr>
              <a:t>trata</a:t>
            </a:r>
            <a:r>
              <a:rPr lang="en-US" altLang="en-US" sz="3200" b="1" dirty="0">
                <a:solidFill>
                  <a:srgbClr val="1F497D"/>
                </a:solidFill>
                <a:latin typeface="Helvetica" pitchFamily="34" charset="0"/>
              </a:rPr>
              <a:t> de </a:t>
            </a:r>
            <a:r>
              <a:rPr lang="en-US" altLang="en-US" sz="3200" b="1" dirty="0" err="1">
                <a:solidFill>
                  <a:srgbClr val="1F497D"/>
                </a:solidFill>
                <a:latin typeface="Helvetica" pitchFamily="34" charset="0"/>
              </a:rPr>
              <a:t>encontrar</a:t>
            </a:r>
            <a:r>
              <a:rPr lang="en-US" altLang="en-US" sz="3200" b="1" dirty="0">
                <a:solidFill>
                  <a:srgbClr val="1F497D"/>
                </a:solidFill>
                <a:latin typeface="Helvetica" pitchFamily="34" charset="0"/>
              </a:rPr>
              <a:t> </a:t>
            </a:r>
            <a:r>
              <a:rPr lang="en-US" altLang="en-US" sz="3200" b="1" dirty="0" err="1">
                <a:solidFill>
                  <a:srgbClr val="1F497D"/>
                </a:solidFill>
                <a:latin typeface="Helvetica" pitchFamily="34" charset="0"/>
              </a:rPr>
              <a:t>en</a:t>
            </a:r>
            <a:r>
              <a:rPr lang="en-US" altLang="en-US" sz="3200" b="1" dirty="0">
                <a:solidFill>
                  <a:srgbClr val="1F497D"/>
                </a:solidFill>
                <a:latin typeface="Helvetica" pitchFamily="34" charset="0"/>
              </a:rPr>
              <a:t> un banco?</a:t>
            </a:r>
          </a:p>
        </p:txBody>
      </p:sp>
      <p:pic>
        <p:nvPicPr>
          <p:cNvPr id="9220" name="image7.png" descr="Punta de un lápi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hape 4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ym typeface="12 pt. Helvetica* 85 Heavy   08"/>
              </a:rPr>
              <a:t>Aspectos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fundamentales</a:t>
            </a:r>
            <a:r>
              <a:rPr lang="en-US" altLang="en-US" dirty="0">
                <a:sym typeface="12 pt. Helvetica* 85 Heavy   08"/>
              </a:rPr>
              <a:t> de la banca commercial: </a:t>
            </a:r>
            <a:r>
              <a:rPr lang="en-US" altLang="en-US" dirty="0" err="1">
                <a:sym typeface="12 pt. Helvetica* 85 Heavy   08"/>
              </a:rPr>
              <a:t>Eligiendo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el</a:t>
            </a:r>
            <a:r>
              <a:rPr lang="en-US" altLang="en-US" dirty="0">
                <a:sym typeface="12 pt. Helvetica* 85 Heavy   08"/>
              </a:rPr>
              <a:t> banco </a:t>
            </a:r>
            <a:r>
              <a:rPr lang="en-US" altLang="en-US" dirty="0" err="1">
                <a:sym typeface="12 pt. Helvetica* 85 Heavy   08"/>
              </a:rPr>
              <a:t>adecuado</a:t>
            </a:r>
            <a:r>
              <a:rPr lang="en-US" altLang="en-US" dirty="0">
                <a:sym typeface="12 pt. Helvetica* 85 Heavy   08"/>
              </a:rPr>
              <a:t/>
            </a:r>
            <a:br>
              <a:rPr lang="en-US" altLang="en-US" dirty="0">
                <a:sym typeface="12 pt. Helvetica* 85 Heavy   08"/>
              </a:rPr>
            </a:br>
            <a:endParaRPr lang="en-US" altLang="en-US" dirty="0">
              <a:sym typeface="12 pt. Helvetica* 85 Heavy   08"/>
            </a:endParaRPr>
          </a:p>
        </p:txBody>
      </p:sp>
      <p:sp>
        <p:nvSpPr>
          <p:cNvPr id="10243" name="Shape 46"/>
          <p:cNvSpPr>
            <a:spLocks noGrp="1"/>
          </p:cNvSpPr>
          <p:nvPr>
            <p:ph type="body" idx="1"/>
          </p:nvPr>
        </p:nvSpPr>
        <p:spPr>
          <a:xfrm>
            <a:off x="457200" y="2074278"/>
            <a:ext cx="8043705" cy="3482455"/>
          </a:xfrm>
        </p:spPr>
        <p:txBody>
          <a:bodyPr/>
          <a:lstStyle/>
          <a:p>
            <a:pPr lvl="1"/>
            <a:r>
              <a:rPr lang="en-US" altLang="en-US" sz="2400" dirty="0" err="1">
                <a:sym typeface="12 pt Helvetica* 55 Roman   054"/>
              </a:rPr>
              <a:t>Uso</a:t>
            </a:r>
            <a:r>
              <a:rPr lang="en-US" altLang="en-US" sz="2400" dirty="0">
                <a:sym typeface="12 pt Helvetica* 55 Roman   054"/>
              </a:rPr>
              <a:t> y </a:t>
            </a:r>
            <a:r>
              <a:rPr lang="en-US" altLang="en-US" sz="2400" dirty="0" err="1">
                <a:sym typeface="12 pt Helvetica* 55 Roman   054"/>
              </a:rPr>
              <a:t>disponibilidad</a:t>
            </a:r>
            <a:r>
              <a:rPr lang="en-US" altLang="en-US" sz="2400" dirty="0">
                <a:sym typeface="12 pt Helvetica* 55 Roman   054"/>
              </a:rPr>
              <a:t> de </a:t>
            </a:r>
            <a:r>
              <a:rPr lang="en-US" altLang="en-US" sz="2400" dirty="0" err="1">
                <a:sym typeface="12 pt Helvetica* 55 Roman   054"/>
              </a:rPr>
              <a:t>cajeros</a:t>
            </a:r>
            <a:r>
              <a:rPr lang="en-US" altLang="en-US" sz="2400" dirty="0">
                <a:sym typeface="12 pt Helvetica* 55 Roman   054"/>
              </a:rPr>
              <a:t> </a:t>
            </a:r>
            <a:r>
              <a:rPr lang="en-US" altLang="en-US" sz="2400" dirty="0" err="1">
                <a:sym typeface="12 pt Helvetica* 55 Roman   054"/>
              </a:rPr>
              <a:t>automáticos</a:t>
            </a:r>
            <a:endParaRPr lang="en-US" altLang="en-US" sz="2400" dirty="0">
              <a:sym typeface="12 pt Helvetica* 55 Roman   054"/>
            </a:endParaRPr>
          </a:p>
          <a:p>
            <a:pPr lvl="1"/>
            <a:r>
              <a:rPr lang="en-US" altLang="en-US" sz="2400" dirty="0" err="1">
                <a:sym typeface="12 pt Helvetica* 55 Roman   054"/>
              </a:rPr>
              <a:t>Servicio</a:t>
            </a:r>
            <a:r>
              <a:rPr lang="en-US" altLang="en-US" sz="2400" dirty="0">
                <a:sym typeface="12 pt Helvetica* 55 Roman   054"/>
              </a:rPr>
              <a:t> al </a:t>
            </a:r>
            <a:r>
              <a:rPr lang="en-US" altLang="en-US" sz="2400" dirty="0" err="1">
                <a:sym typeface="12 pt Helvetica* 55 Roman   054"/>
              </a:rPr>
              <a:t>cliente</a:t>
            </a:r>
            <a:r>
              <a:rPr lang="en-US" altLang="en-US" sz="2400" dirty="0">
                <a:sym typeface="12 pt Helvetica* 55 Roman   054"/>
              </a:rPr>
              <a:t> y </a:t>
            </a:r>
            <a:r>
              <a:rPr lang="en-US" altLang="en-US" sz="2400" dirty="0" err="1">
                <a:sym typeface="12 pt Helvetica* 55 Roman   054"/>
              </a:rPr>
              <a:t>relación</a:t>
            </a:r>
            <a:r>
              <a:rPr lang="en-US" altLang="en-US" sz="2400" dirty="0">
                <a:sym typeface="12 pt Helvetica* 55 Roman   054"/>
              </a:rPr>
              <a:t> con el </a:t>
            </a:r>
            <a:r>
              <a:rPr lang="en-US" altLang="en-US" sz="2400" dirty="0" err="1">
                <a:sym typeface="12 pt Helvetica* 55 Roman   054"/>
              </a:rPr>
              <a:t>cliente</a:t>
            </a:r>
            <a:endParaRPr lang="en-US" altLang="en-US" sz="2400" dirty="0">
              <a:sym typeface="12 pt Helvetica* 55 Roman   054"/>
            </a:endParaRPr>
          </a:p>
          <a:p>
            <a:pPr lvl="1"/>
            <a:r>
              <a:rPr lang="en-US" altLang="en-US" sz="2400" dirty="0" err="1">
                <a:sym typeface="12 pt Helvetica* 55 Roman   054"/>
              </a:rPr>
              <a:t>Accesibilidad</a:t>
            </a:r>
            <a:r>
              <a:rPr lang="en-US" altLang="en-US" sz="2400" dirty="0">
                <a:sym typeface="12 pt Helvetica* 55 Roman   054"/>
              </a:rPr>
              <a:t>: </a:t>
            </a:r>
            <a:r>
              <a:rPr lang="en-US" altLang="en-US" sz="2400" dirty="0" err="1">
                <a:sym typeface="12 pt Helvetica* 55 Roman   054"/>
              </a:rPr>
              <a:t>conducir</a:t>
            </a:r>
            <a:r>
              <a:rPr lang="en-US" altLang="en-US" sz="2400" dirty="0">
                <a:sym typeface="12 pt Helvetica* 55 Roman   054"/>
              </a:rPr>
              <a:t> o </a:t>
            </a:r>
            <a:r>
              <a:rPr lang="en-US" altLang="en-US" sz="2400" dirty="0" err="1">
                <a:sym typeface="12 pt Helvetica* 55 Roman   054"/>
              </a:rPr>
              <a:t>caminar</a:t>
            </a:r>
            <a:r>
              <a:rPr lang="en-US" altLang="en-US" sz="2400" dirty="0">
                <a:sym typeface="12 pt Helvetica* 55 Roman   054"/>
              </a:rPr>
              <a:t>, </a:t>
            </a:r>
            <a:br>
              <a:rPr lang="en-US" altLang="en-US" sz="2400" dirty="0">
                <a:sym typeface="12 pt Helvetica* 55 Roman   054"/>
              </a:rPr>
            </a:br>
            <a:r>
              <a:rPr lang="en-US" altLang="en-US" sz="2400" dirty="0" err="1">
                <a:sym typeface="12 pt Helvetica* 55 Roman   054"/>
              </a:rPr>
              <a:t>estacionamiento</a:t>
            </a:r>
            <a:r>
              <a:rPr lang="en-US" altLang="en-US" sz="2400" dirty="0">
                <a:sym typeface="12 pt Helvetica* 55 Roman   054"/>
              </a:rPr>
              <a:t>, </a:t>
            </a:r>
            <a:r>
              <a:rPr lang="en-US" altLang="en-US" sz="2400" dirty="0" err="1">
                <a:sym typeface="12 pt Helvetica* 55 Roman   054"/>
              </a:rPr>
              <a:t>servicio</a:t>
            </a:r>
            <a:r>
              <a:rPr lang="en-US" altLang="en-US" sz="2400" dirty="0">
                <a:sym typeface="12 pt Helvetica* 55 Roman   054"/>
              </a:rPr>
              <a:t> de </a:t>
            </a:r>
            <a:br>
              <a:rPr lang="en-US" altLang="en-US" sz="2400" dirty="0">
                <a:sym typeface="12 pt Helvetica* 55 Roman   054"/>
              </a:rPr>
            </a:br>
            <a:r>
              <a:rPr lang="en-US" altLang="en-US" sz="2400" dirty="0" err="1">
                <a:sym typeface="12 pt Helvetica* 55 Roman   054"/>
              </a:rPr>
              <a:t>ventanilla</a:t>
            </a:r>
            <a:r>
              <a:rPr lang="en-US" altLang="en-US" sz="2400" dirty="0">
                <a:sym typeface="12 pt Helvetica* 55 Roman   054"/>
              </a:rPr>
              <a:t> para el </a:t>
            </a:r>
            <a:r>
              <a:rPr lang="en-US" altLang="en-US" sz="2400" dirty="0" err="1">
                <a:sym typeface="12 pt Helvetica* 55 Roman   054"/>
              </a:rPr>
              <a:t>automóvil</a:t>
            </a:r>
            <a:endParaRPr lang="en-US" altLang="en-US" sz="2400" dirty="0">
              <a:sym typeface="12 pt Helvetica* 55 Roman   054"/>
            </a:endParaRPr>
          </a:p>
          <a:p>
            <a:pPr lvl="1"/>
            <a:r>
              <a:rPr lang="en-US" altLang="en-US" sz="2400" dirty="0" err="1">
                <a:sym typeface="12 pt Helvetica* 55 Roman   054"/>
              </a:rPr>
              <a:t>Productos</a:t>
            </a:r>
            <a:r>
              <a:rPr lang="en-US" altLang="en-US" sz="2400" dirty="0">
                <a:sym typeface="12 pt Helvetica* 55 Roman   054"/>
              </a:rPr>
              <a:t> y </a:t>
            </a:r>
            <a:r>
              <a:rPr lang="en-US" altLang="en-US" sz="2400" dirty="0" err="1">
                <a:sym typeface="12 pt Helvetica* 55 Roman   054"/>
              </a:rPr>
              <a:t>servicios</a:t>
            </a:r>
            <a:endParaRPr lang="en-US" altLang="en-US" sz="2400" dirty="0">
              <a:sym typeface="12 pt Helvetica* 55 Roman   054"/>
            </a:endParaRPr>
          </a:p>
          <a:p>
            <a:pPr lvl="1"/>
            <a:r>
              <a:rPr lang="en-US" altLang="en-US" sz="2400" dirty="0">
                <a:sym typeface="12 pt Helvetica* 55 Roman   054"/>
              </a:rPr>
              <a:t>Cargos/</a:t>
            </a:r>
            <a:r>
              <a:rPr lang="en-US" altLang="en-US" sz="2400" dirty="0" err="1">
                <a:sym typeface="12 pt Helvetica* 55 Roman   054"/>
              </a:rPr>
              <a:t>Tarifas</a:t>
            </a:r>
            <a:endParaRPr lang="en-US" altLang="en-US" sz="2400" dirty="0">
              <a:sym typeface="12 pt Helvetica* 55 Roman   054"/>
            </a:endParaRPr>
          </a:p>
          <a:p>
            <a:pPr lvl="1"/>
            <a:r>
              <a:rPr lang="en-US" altLang="en-US" sz="2400" dirty="0" err="1">
                <a:sym typeface="12 pt Helvetica* 55 Roman   054"/>
              </a:rPr>
              <a:t>Disponibilidad</a:t>
            </a:r>
            <a:r>
              <a:rPr lang="en-US" altLang="en-US" sz="2400" dirty="0">
                <a:sym typeface="12 pt Helvetica* 55 Roman   054"/>
              </a:rPr>
              <a:t> de los </a:t>
            </a:r>
            <a:r>
              <a:rPr lang="en-US" altLang="en-US" sz="2400" dirty="0" err="1">
                <a:sym typeface="12 pt Helvetica* 55 Roman   054"/>
              </a:rPr>
              <a:t>fondos</a:t>
            </a:r>
            <a:r>
              <a:rPr lang="en-US" altLang="en-US" sz="2400" dirty="0">
                <a:sym typeface="12 pt Helvetica* 55 Roman   054"/>
              </a:rPr>
              <a:t> </a:t>
            </a:r>
            <a:br>
              <a:rPr lang="en-US" altLang="en-US" sz="2400" dirty="0">
                <a:sym typeface="12 pt Helvetica* 55 Roman   054"/>
              </a:rPr>
            </a:br>
            <a:r>
              <a:rPr lang="en-US" altLang="en-US" sz="2400" dirty="0" err="1">
                <a:sym typeface="12 pt Helvetica* 55 Roman   054"/>
              </a:rPr>
              <a:t>depositados</a:t>
            </a:r>
            <a:endParaRPr lang="en-US" altLang="en-US" sz="2400" dirty="0">
              <a:sym typeface="12 pt Helvetica* 55 Roman   054"/>
            </a:endParaRPr>
          </a:p>
        </p:txBody>
      </p:sp>
      <p:pic>
        <p:nvPicPr>
          <p:cNvPr id="47" name="image8.jpeg" descr="Señales de dirección con diferentes flechas: Transferencias, Inversiones, Depósitos, Préstamos, Giros y Créditos"/>
          <p:cNvPicPr/>
          <p:nvPr/>
        </p:nvPicPr>
        <p:blipFill>
          <a:blip r:embed="rId2"/>
          <a:stretch>
            <a:fillRect/>
          </a:stretch>
        </p:blipFill>
        <p:spPr>
          <a:xfrm>
            <a:off x="6096000" y="3575539"/>
            <a:ext cx="2905125" cy="2559050"/>
          </a:xfrm>
          <a:prstGeom prst="rect">
            <a:avLst/>
          </a:prstGeom>
          <a:ln>
            <a:solidFill/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hape 4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ym typeface="12 pt. Helvetica* 85 Heavy   08"/>
              </a:rPr>
              <a:t>Aspectos</a:t>
            </a:r>
            <a:r>
              <a:rPr lang="en-US" altLang="en-US" dirty="0">
                <a:sym typeface="12 pt. Helvetica* 85 Heavy   08"/>
              </a:rPr>
              <a:t> </a:t>
            </a:r>
            <a:r>
              <a:rPr lang="en-US" altLang="en-US" dirty="0" err="1">
                <a:sym typeface="12 pt. Helvetica* 85 Heavy   08"/>
              </a:rPr>
              <a:t>fundamentales</a:t>
            </a:r>
            <a:r>
              <a:rPr lang="en-US" altLang="en-US" dirty="0">
                <a:sym typeface="12 pt. Helvetica* 85 Heavy   08"/>
              </a:rPr>
              <a:t> de </a:t>
            </a:r>
            <a:br>
              <a:rPr lang="en-US" altLang="en-US" dirty="0">
                <a:sym typeface="12 pt. Helvetica* 85 Heavy   08"/>
              </a:rPr>
            </a:br>
            <a:r>
              <a:rPr lang="en-US" altLang="en-US" dirty="0">
                <a:sym typeface="12 pt. Helvetica* 85 Heavy   08"/>
              </a:rPr>
              <a:t>la banca commercial: </a:t>
            </a:r>
            <a:r>
              <a:rPr lang="en-US" altLang="en-US" dirty="0" err="1">
                <a:sym typeface="12 pt. Helvetica* 85 Heavy   08"/>
              </a:rPr>
              <a:t>Cuentas</a:t>
            </a:r>
            <a:r>
              <a:rPr lang="en-US" altLang="en-US" dirty="0">
                <a:sym typeface="12 pt. Helvetica* 85 Heavy   08"/>
              </a:rPr>
              <a:t> de cheques </a:t>
            </a:r>
          </a:p>
        </p:txBody>
      </p:sp>
      <p:sp>
        <p:nvSpPr>
          <p:cNvPr id="11267" name="Shape 50"/>
          <p:cNvSpPr>
            <a:spLocks noGrp="1"/>
          </p:cNvSpPr>
          <p:nvPr>
            <p:ph type="body" idx="1"/>
          </p:nvPr>
        </p:nvSpPr>
        <p:spPr>
          <a:xfrm>
            <a:off x="457200" y="2269874"/>
            <a:ext cx="8229600" cy="3631020"/>
          </a:xfrm>
        </p:spPr>
        <p:txBody>
          <a:bodyPr/>
          <a:lstStyle/>
          <a:p>
            <a:pPr lvl="1"/>
            <a:r>
              <a:rPr lang="en-US" altLang="en-US" sz="2800" dirty="0" err="1">
                <a:sym typeface="12 pt Helvetica* 55 Roman   054"/>
              </a:rPr>
              <a:t>Cuentas</a:t>
            </a:r>
            <a:r>
              <a:rPr lang="en-US" altLang="en-US" sz="2800" dirty="0">
                <a:sym typeface="12 pt Helvetica* 55 Roman   054"/>
              </a:rPr>
              <a:t> de cheques para </a:t>
            </a:r>
            <a:r>
              <a:rPr lang="en-US" altLang="en-US" sz="2800" dirty="0" err="1">
                <a:sym typeface="12 pt Helvetica* 55 Roman   054"/>
              </a:rPr>
              <a:t>pequeños</a:t>
            </a:r>
            <a:r>
              <a:rPr lang="en-US" altLang="en-US" sz="2800" dirty="0">
                <a:sym typeface="12 pt Helvetica* 55 Roman   054"/>
              </a:rPr>
              <a:t> </a:t>
            </a:r>
            <a:r>
              <a:rPr lang="en-US" altLang="en-US" sz="2800" dirty="0" err="1">
                <a:sym typeface="12 pt Helvetica* 55 Roman   054"/>
              </a:rPr>
              <a:t>negocios</a:t>
            </a:r>
            <a:r>
              <a:rPr lang="en-US" altLang="en-US" sz="2800" dirty="0">
                <a:sym typeface="12 pt Helvetica* 55 Roman   054"/>
              </a:rPr>
              <a:t> </a:t>
            </a:r>
            <a:br>
              <a:rPr lang="en-US" altLang="en-US" sz="2800" dirty="0">
                <a:sym typeface="12 pt Helvetica* 55 Roman   054"/>
              </a:rPr>
            </a:br>
            <a:r>
              <a:rPr lang="en-US" altLang="en-US" sz="2800" dirty="0">
                <a:sym typeface="12 pt Helvetica* 55 Roman   054"/>
              </a:rPr>
              <a:t>o </a:t>
            </a:r>
            <a:r>
              <a:rPr lang="en-US" altLang="en-US" sz="2800" dirty="0" err="1">
                <a:sym typeface="12 pt Helvetica* 55 Roman   054"/>
              </a:rPr>
              <a:t>cuentas</a:t>
            </a:r>
            <a:r>
              <a:rPr lang="en-US" altLang="en-US" sz="2800" dirty="0">
                <a:sym typeface="12 pt Helvetica* 55 Roman   054"/>
              </a:rPr>
              <a:t> de cheques </a:t>
            </a:r>
            <a:r>
              <a:rPr lang="en-US" altLang="en-US" sz="2800" dirty="0" err="1">
                <a:sym typeface="12 pt Helvetica* 55 Roman   054"/>
              </a:rPr>
              <a:t>comerciales</a:t>
            </a:r>
            <a:endParaRPr lang="en-US" altLang="en-US" sz="2800" dirty="0">
              <a:sym typeface="12 pt Helvetica* 55 Roman   054"/>
            </a:endParaRPr>
          </a:p>
          <a:p>
            <a:pPr lvl="1"/>
            <a:r>
              <a:rPr lang="en-US" altLang="en-US" sz="2800" dirty="0" err="1">
                <a:sym typeface="12 pt Helvetica* 55 Roman   054"/>
              </a:rPr>
              <a:t>Cuentas</a:t>
            </a:r>
            <a:r>
              <a:rPr lang="en-US" altLang="en-US" sz="2800" dirty="0">
                <a:sym typeface="12 pt Helvetica* 55 Roman   054"/>
              </a:rPr>
              <a:t> de </a:t>
            </a:r>
            <a:r>
              <a:rPr lang="en-US" altLang="en-US" sz="2800" dirty="0" err="1">
                <a:sym typeface="12 pt Helvetica* 55 Roman   054"/>
              </a:rPr>
              <a:t>nómina</a:t>
            </a:r>
            <a:r>
              <a:rPr lang="en-US" altLang="en-US" sz="2800" dirty="0">
                <a:sym typeface="12 pt Helvetica* 55 Roman   054"/>
              </a:rPr>
              <a:t> y </a:t>
            </a:r>
            <a:r>
              <a:rPr lang="en-US" altLang="en-US" sz="2800" dirty="0" err="1">
                <a:sym typeface="12 pt Helvetica* 55 Roman   054"/>
              </a:rPr>
              <a:t>cuentas</a:t>
            </a:r>
            <a:r>
              <a:rPr lang="en-US" altLang="en-US" sz="2800" dirty="0">
                <a:sym typeface="12 pt Helvetica* 55 Roman   054"/>
              </a:rPr>
              <a:t> </a:t>
            </a:r>
            <a:r>
              <a:rPr lang="en-US" altLang="en-US" sz="2800" dirty="0" err="1">
                <a:sym typeface="12 pt Helvetica* 55 Roman   054"/>
              </a:rPr>
              <a:t>operativas</a:t>
            </a:r>
            <a:r>
              <a:rPr lang="en-US" altLang="en-US" sz="2800" dirty="0">
                <a:sym typeface="12 pt Helvetica* 55 Roman   054"/>
              </a:rPr>
              <a:t>: </a:t>
            </a:r>
            <a:br>
              <a:rPr lang="en-US" altLang="en-US" sz="2800" dirty="0">
                <a:sym typeface="12 pt Helvetica* 55 Roman   054"/>
              </a:rPr>
            </a:br>
            <a:r>
              <a:rPr lang="en-US" altLang="en-US" sz="2800" dirty="0" err="1">
                <a:sym typeface="12 pt Helvetica* 55 Roman   054"/>
              </a:rPr>
              <a:t>función</a:t>
            </a:r>
            <a:r>
              <a:rPr lang="en-US" altLang="en-US" sz="2800" dirty="0">
                <a:sym typeface="12 pt Helvetica* 55 Roman   054"/>
              </a:rPr>
              <a:t> de </a:t>
            </a:r>
            <a:r>
              <a:rPr lang="en-US" altLang="en-US" sz="2800" dirty="0" err="1">
                <a:sym typeface="12 pt Helvetica* 55 Roman   054"/>
              </a:rPr>
              <a:t>saldo</a:t>
            </a:r>
            <a:r>
              <a:rPr lang="en-US" altLang="en-US" sz="2800" dirty="0">
                <a:sym typeface="12 pt Helvetica* 55 Roman   054"/>
              </a:rPr>
              <a:t> cero (</a:t>
            </a:r>
            <a:r>
              <a:rPr lang="en-US" altLang="en-US" sz="2800" dirty="0" err="1">
                <a:sym typeface="12 pt Helvetica* 55 Roman   054"/>
              </a:rPr>
              <a:t>transferencias</a:t>
            </a:r>
            <a:r>
              <a:rPr lang="en-US" altLang="en-US" sz="2800" dirty="0">
                <a:sym typeface="12 pt Helvetica* 55 Roman   054"/>
              </a:rPr>
              <a:t> </a:t>
            </a:r>
            <a:br>
              <a:rPr lang="en-US" altLang="en-US" sz="2800" dirty="0">
                <a:sym typeface="12 pt Helvetica* 55 Roman   054"/>
              </a:rPr>
            </a:br>
            <a:r>
              <a:rPr lang="en-US" altLang="en-US" sz="2800" dirty="0" err="1">
                <a:sym typeface="12 pt Helvetica* 55 Roman   054"/>
              </a:rPr>
              <a:t>automáticas</a:t>
            </a:r>
            <a:r>
              <a:rPr lang="en-US" altLang="en-US" sz="2800" dirty="0">
                <a:sym typeface="12 pt Helvetica* 55 Roman   054"/>
              </a:rPr>
              <a:t>) y cargos</a:t>
            </a:r>
          </a:p>
          <a:p>
            <a:pPr lvl="1"/>
            <a:r>
              <a:rPr lang="en-US" altLang="en-US" sz="2800" dirty="0">
                <a:sym typeface="12 pt Helvetica* 55 Roman   054"/>
              </a:rPr>
              <a:t>No </a:t>
            </a:r>
            <a:r>
              <a:rPr lang="en-US" altLang="en-US" sz="2800" dirty="0" err="1">
                <a:sym typeface="12 pt Helvetica* 55 Roman   054"/>
              </a:rPr>
              <a:t>mezclen</a:t>
            </a:r>
            <a:r>
              <a:rPr lang="en-US" altLang="en-US" sz="2800" dirty="0">
                <a:sym typeface="12 pt Helvetica* 55 Roman   054"/>
              </a:rPr>
              <a:t> las </a:t>
            </a:r>
            <a:r>
              <a:rPr lang="en-US" altLang="en-US" sz="2800" dirty="0" err="1">
                <a:sym typeface="12 pt Helvetica* 55 Roman   054"/>
              </a:rPr>
              <a:t>transacciones</a:t>
            </a:r>
            <a:r>
              <a:rPr lang="en-US" altLang="en-US" sz="2800" dirty="0">
                <a:sym typeface="12 pt Helvetica* 55 Roman   054"/>
              </a:rPr>
              <a:t> </a:t>
            </a:r>
            <a:br>
              <a:rPr lang="en-US" altLang="en-US" sz="2800" dirty="0">
                <a:sym typeface="12 pt Helvetica* 55 Roman   054"/>
              </a:rPr>
            </a:br>
            <a:r>
              <a:rPr lang="en-US" altLang="en-US" sz="2800" dirty="0">
                <a:sym typeface="12 pt Helvetica* 55 Roman   054"/>
              </a:rPr>
              <a:t>de </a:t>
            </a:r>
            <a:r>
              <a:rPr lang="en-US" altLang="en-US" sz="2800" dirty="0" err="1">
                <a:sym typeface="12 pt Helvetica* 55 Roman   054"/>
              </a:rPr>
              <a:t>negocios</a:t>
            </a:r>
            <a:r>
              <a:rPr lang="en-US" altLang="en-US" sz="2800" dirty="0">
                <a:sym typeface="12 pt Helvetica* 55 Roman   054"/>
              </a:rPr>
              <a:t> con las </a:t>
            </a:r>
            <a:r>
              <a:rPr lang="en-US" altLang="en-US" sz="2800" dirty="0" err="1">
                <a:sym typeface="12 pt Helvetica* 55 Roman   054"/>
              </a:rPr>
              <a:t>personales</a:t>
            </a:r>
            <a:r>
              <a:rPr lang="en-US" altLang="en-US" sz="2800" dirty="0">
                <a:sym typeface="12 pt Helvetica* 55 Roman   054"/>
              </a:rPr>
              <a:t> </a:t>
            </a:r>
            <a:br>
              <a:rPr lang="en-US" altLang="en-US" sz="2800" dirty="0">
                <a:sym typeface="12 pt Helvetica* 55 Roman   054"/>
              </a:rPr>
            </a:br>
            <a:r>
              <a:rPr lang="en-US" altLang="en-US" sz="2800" dirty="0">
                <a:sym typeface="12 pt Helvetica* 55 Roman   054"/>
              </a:rPr>
              <a:t>(no</a:t>
            </a:r>
            <a:r>
              <a:rPr lang="en-US" altLang="en-US" sz="2800" dirty="0">
                <a:sym typeface="12 pt. Helvetica* 85 Heavy   08"/>
              </a:rPr>
              <a:t> “</a:t>
            </a:r>
            <a:r>
              <a:rPr lang="en-US" altLang="en-US" sz="2800" dirty="0" err="1">
                <a:sym typeface="12 pt. Helvetica* 85 Heavy   08"/>
              </a:rPr>
              <a:t>entremezclen</a:t>
            </a:r>
            <a:r>
              <a:rPr lang="en-US" altLang="en-US" sz="2800" dirty="0">
                <a:sym typeface="12 pt. Helvetica* 85 Heavy   08"/>
              </a:rPr>
              <a:t>”)</a:t>
            </a:r>
          </a:p>
        </p:txBody>
      </p:sp>
      <p:pic>
        <p:nvPicPr>
          <p:cNvPr id="51" name="image9.jpeg" descr="Fachada de un edificio antiguo con el letrero &quot;Banca&quot;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082" y="3995934"/>
            <a:ext cx="2820499" cy="1994477"/>
          </a:xfrm>
          <a:prstGeom prst="rect">
            <a:avLst/>
          </a:prstGeom>
          <a:ln>
            <a:solidFill/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CTOMILLISECCONVERTED" val="1"/>
  <p:tag name="MMPROD_NEXTUNIQUEID" val="10010"/>
  <p:tag name="MMPROD_UIDATA" val="&lt;database version=&quot;11.0&quot;&gt;&lt;object type=&quot;1&quot; unique_id=&quot;10001&quot;&gt;&lt;object type=&quot;2&quot; unique_id=&quot;32358&quot;&gt;&lt;object type=&quot;3&quot; unique_id=&quot;32360&quot;&gt;&lt;property id=&quot;20148&quot; value=&quot;5&quot;/&gt;&lt;property id=&quot;20300&quot; value=&quot;Slide 2 - &amp;quot;Agenda&amp;quot;&quot;/&gt;&lt;property id=&quot;20307&quot; value=&quot;286&quot;/&gt;&lt;/object&gt;&lt;object type=&quot;3&quot; unique_id=&quot;32361&quot;&gt;&lt;property id=&quot;20148&quot; value=&quot;5&quot;/&gt;&lt;property id=&quot;20300&quot; value=&quot;Slide 3 - &amp;quot;Objetivos de aprendizaje&amp;quot;&quot;/&gt;&lt;property id=&quot;20307&quot; value=&quot;258&quot;/&gt;&lt;/object&gt;&lt;object type=&quot;3&quot; unique_id=&quot;32362&quot;&gt;&lt;property id=&quot;20148&quot; value=&quot;5&quot;/&gt;&lt;property id=&quot;20300&quot; value=&quot;Slide 4 - &amp;quot;Objetivos de aprendizaje, continuación&amp;quot;&quot;/&gt;&lt;property id=&quot;20307&quot; value=&quot;291&quot;/&gt;&lt;/object&gt;&lt;object type=&quot;3&quot; unique_id=&quot;32363&quot;&gt;&lt;property id=&quot;20148&quot; value=&quot;5&quot;/&gt;&lt;property id=&quot;20300&quot; value=&quot;Slide 5 - &amp;quot;Introducciones: ¿Qué quieren saber?&amp;quot;&quot;/&gt;&lt;property id=&quot;20307&quot; value=&quot;294&quot;/&gt;&lt;/object&gt;&lt;object type=&quot;3&quot; unique_id=&quot;32364&quot;&gt;&lt;property id=&quot;20148&quot; value=&quot;5&quot;/&gt;&lt;property id=&quot;20300&quot; value=&quot;Slide 6 - &amp;quot;Aspectos fundamentales de la  banca comercial&amp;quot;&quot;/&gt;&lt;property id=&quot;20307&quot; value=&quot;260&quot;/&gt;&lt;/object&gt;&lt;object type=&quot;3&quot; unique_id=&quot;32365&quot;&gt;&lt;property id=&quot;20148&quot; value=&quot;5&quot;/&gt;&lt;property id=&quot;20300&quot; value=&quot;Slide 7 - &amp;quot;Temas para debate N.°1: Servicios bancarios&amp;quot;&quot;/&gt;&lt;property id=&quot;20307&quot; value=&quot;261&quot;/&gt;&lt;/object&gt;&lt;object type=&quot;3&quot; unique_id=&quot;32366&quot;&gt;&lt;property id=&quot;20148&quot; value=&quot;5&quot;/&gt;&lt;property id=&quot;20300&quot; value=&quot;Slide 8 - &amp;quot;Aspectos fundamentales de la banca commercial: Eligiendo el banco adecuado &amp;quot;&quot;/&gt;&lt;property id=&quot;20307&quot; value=&quot;262&quot;/&gt;&lt;/object&gt;&lt;object type=&quot;3&quot; unique_id=&quot;32367&quot;&gt;&lt;property id=&quot;20148&quot; value=&quot;5&quot;/&gt;&lt;property id=&quot;20300&quot; value=&quot;Slide 9 - &amp;quot;Aspectos fundamentales de  la banca commercial: Cuentas de cheques &amp;quot;&quot;/&gt;&lt;property id=&quot;20307&quot; value=&quot;263&quot;/&gt;&lt;/object&gt;&lt;object type=&quot;3&quot; unique_id=&quot;32368&quot;&gt;&lt;property id=&quot;20148&quot; value=&quot;5&quot;/&gt;&lt;property id=&quot;20300&quot; value=&quot;Slide 10 - &amp;quot;No mezcle las transacciones de negocios con las personales&amp;quot;&quot;/&gt;&lt;property id=&quot;20307&quot; value=&quot;293&quot;/&gt;&lt;/object&gt;&lt;object type=&quot;3&quot; unique_id=&quot;32369&quot;&gt;&lt;property id=&quot;20148&quot; value=&quot;5&quot;/&gt;&lt;property id=&quot;20300&quot; value=&quot;Slide 11 - &amp;quot;Servicios bancarios adicionales: Servicios de nómina  &amp;quot;&quot;/&gt;&lt;property id=&quot;20307&quot; value=&quot;264&quot;/&gt;&lt;/object&gt;&lt;object type=&quot;3&quot; unique_id=&quot;32370&quot;&gt;&lt;property id=&quot;20148&quot; value=&quot;5&quot;/&gt;&lt;property id=&quot;20300&quot; value=&quot;Slide 12 - &amp;quot;Servicios bancarios adicionales: Servicios de administración del efectivo &amp;quot;&quot;/&gt;&lt;property id=&quot;20307&quot; value=&quot;265&quot;/&gt;&lt;/object&gt;&lt;object type=&quot;3&quot; unique_id=&quot;32371&quot;&gt;&lt;property id=&quot;20148&quot; value=&quot;5&quot;/&gt;&lt;property id=&quot;20300&quot; value=&quot;Slide 13 - &amp;quot;Aspectos fundamentales de la banca commercial: Cuentas de ahorro y certificados de depósito &amp;quot;&quot;/&gt;&lt;property id=&quot;20307&quot; value=&quot;266&quot;/&gt;&lt;/object&gt;&lt;object type=&quot;3&quot; unique_id=&quot;32372&quot;&gt;&lt;property id=&quot;20148&quot; value=&quot;5&quot;/&gt;&lt;property id=&quot;20300&quot; value=&quot;Slide 14 - &amp;quot;Aspectos fundamentales de la banca commercial: Acceso a las cuentas empresariales  &amp;quot;&quot;/&gt;&lt;property id=&quot;20307&quot; value=&quot;267&quot;/&gt;&lt;/object&gt;&lt;object type=&quot;3&quot; unique_id=&quot;32373&quot;&gt;&lt;property id=&quot;20148&quot; value=&quot;5&quot;/&gt;&lt;property id=&quot;20300&quot; value=&quot;Slide 15 - &amp;quot;Seguro de depósitos en detalle&amp;quot;&quot;/&gt;&lt;property id=&quot;20307&quot; value=&quot;282&quot;/&gt;&lt;/object&gt;&lt;object type=&quot;3&quot; unique_id=&quot;32374&quot;&gt;&lt;property id=&quot;20148&quot; value=&quot;5&quot;/&gt;&lt;property id=&quot;20300&quot; value=&quot;Slide 16 - &amp;quot;Servicios bancarios adicionales: Tarjeta de débito para negocios&amp;quot;&quot;/&gt;&lt;property id=&quot;20307&quot; value=&quot;268&quot;/&gt;&lt;/object&gt;&lt;object type=&quot;3&quot; unique_id=&quot;32375&quot;&gt;&lt;property id=&quot;20148&quot; value=&quot;5&quot;/&gt;&lt;property id=&quot;20300&quot; value=&quot;Slide 17 - &amp;quot;Servicios bancarios adicionales: Servicios de procesamiento mercantil: expansión de las capacidades y las ventas&amp;quot;&quot;/&gt;&lt;property id=&quot;20307&quot; value=&quot;269&quot;/&gt;&lt;/object&gt;&lt;object type=&quot;3&quot; unique_id=&quot;32376&quot;&gt;&lt;property id=&quot;20148&quot; value=&quot;5&quot;/&gt;&lt;property id=&quot;20300&quot; value=&quot;Slide 18 - &amp;quot;Tema para debate n.º 2: Necesidades de servicios bancarios&amp;quot;&quot;/&gt;&lt;property id=&quot;20307&quot; value=&quot;270&quot;/&gt;&lt;/object&gt;&lt;object type=&quot;3&quot; unique_id=&quot;32377&quot;&gt;&lt;property id=&quot;20148&quot; value=&quot;5&quot;/&gt;&lt;property id=&quot;20300&quot; value=&quot;Slide 19 - &amp;quot;Aspectos fundamentales de la banca commercial : Conciliación de cuentas &amp;quot;&quot;/&gt;&lt;property id=&quot;20307&quot; value=&quot;271&quot;/&gt;&lt;/object&gt;&lt;object type=&quot;3&quot; unique_id=&quot;32378&quot;&gt;&lt;property id=&quot;20148&quot; value=&quot;5&quot;/&gt;&lt;property id=&quot;20300&quot; value=&quot;Slide 20 - &amp;quot;Aspectos fundamentales de la banca comercial&amp;quot;&quot;/&gt;&lt;property id=&quot;20307&quot; value=&quot;272&quot;/&gt;&lt;/object&gt;&lt;object type=&quot;3&quot; unique_id=&quot;32379&quot;&gt;&lt;property id=&quot;20148&quot; value=&quot;5&quot;/&gt;&lt;property id=&quot;20300&quot; value=&quot;Slide 21 - &amp;quot;Servicios bancarios adicionales: Préstamos comerciales &amp;quot;&quot;/&gt;&lt;property id=&quot;20307&quot; value=&quot;273&quot;/&gt;&lt;/object&gt;&lt;object type=&quot;3&quot; unique_id=&quot;32380&quot;&gt;&lt;property id=&quot;20148&quot; value=&quot;5&quot;/&gt;&lt;property id=&quot;20300&quot; value=&quot;Slide 22 - &amp;quot;Servicios bancarios adicionales: Tarjeta de crédito para negocios &amp;quot;&quot;/&gt;&lt;property id=&quot;20307&quot; value=&quot;274&quot;/&gt;&lt;/object&gt;&lt;object type=&quot;3&quot; unique_id=&quot;32381&quot;&gt;&lt;property id=&quot;20148&quot; value=&quot;5&quot;/&gt;&lt;property id=&quot;20300&quot; value=&quot;Slide 23 - &amp;quot;Servicios bancarios adicionales: Préstamos comerciales&amp;quot;&quot;/&gt;&lt;property id=&quot;20307&quot; value=&quot;275&quot;/&gt;&lt;/object&gt;&lt;object type=&quot;3&quot; unique_id=&quot;32382&quot;&gt;&lt;property id=&quot;20148&quot; value=&quot;5&quot;/&gt;&lt;property id=&quot;20300&quot; value=&quot;Slide 24 - &amp;quot;Mejorando la posibilidad de obtener un buen préstamo comercial&amp;quot;&quot;/&gt;&lt;property id=&quot;20307&quot; value=&quot;292&quot;/&gt;&lt;/object&gt;&lt;object type=&quot;3&quot; unique_id=&quot;32383&quot;&gt;&lt;property id=&quot;20148&quot; value=&quot;5&quot;/&gt;&lt;property id=&quot;20300&quot; value=&quot;Slide 25 - &amp;quot;Servicios bancarios adicionales: El financiamiento &amp;quot;&quot;/&gt;&lt;property id=&quot;20307&quot; value=&quot;276&quot;/&gt;&lt;/object&gt;&lt;object type=&quot;3&quot; unique_id=&quot;32384&quot;&gt;&lt;property id=&quot;20148&quot; value=&quot;5&quot;/&gt;&lt;property id=&quot;20300&quot; value=&quot;Slide 26 - &amp;quot;Servicios bancarios adicionales: &amp;quot;&quot;/&gt;&lt;property id=&quot;20307&quot; value=&quot;277&quot;/&gt;&lt;/object&gt;&lt;object type=&quot;3&quot; unique_id=&quot;32385&quot;&gt;&lt;property id=&quot;20148&quot; value=&quot;5&quot;/&gt;&lt;property id=&quot;20300&quot; value=&quot;Slide 27 - &amp;quot;Servicios bancarios adicionales: Administración patrimonios y planificación para la jubilación &amp;quot;&quot;/&gt;&lt;property id=&quot;20307&quot; value=&quot;278&quot;/&gt;&lt;/object&gt;&lt;object type=&quot;3&quot; unique_id=&quot;32386&quot;&gt;&lt;property id=&quot;20148&quot; value=&quot;5&quot;/&gt;&lt;property id=&quot;20300&quot; value=&quot;Slide 28 - &amp;quot;Puntos clave para recordar&amp;quot;&quot;/&gt;&lt;property id=&quot;20307&quot; value=&quot;279&quot;/&gt;&lt;/object&gt;&lt;object type=&quot;3&quot; unique_id=&quot;32387&quot;&gt;&lt;property id=&quot;20148&quot; value=&quot;5&quot;/&gt;&lt;property id=&quot;20300&quot; value=&quot;Slide 29 - &amp;quot;Puntos clave para recordar, continuación&amp;quot;&quot;/&gt;&lt;property id=&quot;20307&quot; value=&quot;295&quot;/&gt;&lt;/object&gt;&lt;object type=&quot;3&quot; unique_id=&quot;32388&quot;&gt;&lt;property id=&quot;20148&quot; value=&quot;5&quot;/&gt;&lt;property id=&quot;20300&quot; value=&quot;Slide 30 - &amp;quot;Resumen&amp;quot;&quot;/&gt;&lt;property id=&quot;20307&quot; value=&quot;280&quot;/&gt;&lt;/object&gt;&lt;object type=&quot;3&quot; unique_id=&quot;32389&quot;&gt;&lt;property id=&quot;20148&quot; value=&quot;5&quot;/&gt;&lt;property id=&quot;20300&quot; value=&quot;Slide 31 - &amp;quot;Conclusión&amp;quot;&quot;/&gt;&lt;property id=&quot;20307&quot; value=&quot;281&quot;/&gt;&lt;/object&gt;&lt;object type=&quot;3&quot; unique_id=&quot;32390&quot;&gt;&lt;property id=&quot;20148&quot; value=&quot;5&quot;/&gt;&lt;property id=&quot;20300&quot; value=&quot;Slide 32 - &amp;quot;Cuestionarios previo y después de la capacitación, y evaluación.&amp;quot;&quot;/&gt;&lt;property id=&quot;20307&quot; value=&quot;290&quot;/&gt;&lt;/object&gt;&lt;object type=&quot;3&quot; unique_id=&quot;32813&quot;&gt;&lt;property id=&quot;20148&quot; value=&quot;5&quot;/&gt;&lt;property id=&quot;20300&quot; value=&quot;Slide 1 - &amp;quot;Servicios bancarios&amp;quot;&quot;/&gt;&lt;property id=&quot;20307&quot; value=&quot;296&quot;/&gt;&lt;/object&gt;&lt;/object&gt;&lt;object type=&quot;8&quot; unique_id=&quot;32424&quot;&gt;&lt;/object&gt;&lt;/object&gt;&lt;/database&gt;"/>
</p:tagLst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30" ma:contentTypeDescription="Create a new document." ma:contentTypeScope="" ma:versionID="a3e283e125d718f30b3319346094eb8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xmlns:ns4="519676ab-80fa-4d6e-b1fb-39e1e896865c" targetNamespace="http://schemas.microsoft.com/office/2006/metadata/properties" ma:root="true" ma:fieldsID="3cba2377c662557eb996a023f6e7b1e3" ns1:_="" ns2:_="" ns3:_="" ns4:_="">
    <xsd:import namespace="http://schemas.microsoft.com/sharepoint/v3"/>
    <xsd:import namespace="46b93f41-955d-4ad8-ab2a-363dbf4a553d"/>
    <xsd:import namespace="a9ea5901-5d6f-43a6-8870-a09b753afc6a"/>
    <xsd:import namespace="519676ab-80fa-4d6e-b1fb-39e1e896865c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b58a1203-ac53-45d5-a518-17ee4e78f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76ab-80fa-4d6e-b1fb-39e1e896865c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e06f332f-6466-4c4f-a9ad-3c7777759461}" ma:internalName="TaxCatchAll" ma:showField="CatchAllData" ma:web="519676ab-80fa-4d6e-b1fb-39e1e8968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ensitivity xmlns="46b93f41-955d-4ad8-ab2a-363dbf4a553d">Non-Sensitive Data</Sensitivity>
    <Author xmlns="http://schemas.microsoft.com/sharepoint/v3">
      <UserInfo>
        <DisplayName/>
        <AccountId xsi:nil="true"/>
        <AccountType/>
      </UserInfo>
    </Author>
    <Editor xmlns="http://schemas.microsoft.com/sharepoint/v3">
      <UserInfo>
        <DisplayName/>
        <AccountId xsi:nil="true"/>
        <AccountType/>
      </UserInfo>
    </Editor>
    <CheckoutUser xmlns="http://schemas.microsoft.com/sharepoint/v3">
      <UserInfo>
        <DisplayName/>
        <AccountId xsi:nil="true"/>
        <AccountType/>
      </UserInfo>
    </CheckoutUser>
    <TaxCatchAll xmlns="519676ab-80fa-4d6e-b1fb-39e1e896865c" xsi:nil="true"/>
    <lcf76f155ced4ddcb4097134ff3c332f xmlns="46b93f41-955d-4ad8-ab2a-363dbf4a553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7BFEA44-C76A-4CA7-9441-6709880CB51B}"/>
</file>

<file path=customXml/itemProps2.xml><?xml version="1.0" encoding="utf-8"?>
<ds:datastoreItem xmlns:ds="http://schemas.openxmlformats.org/officeDocument/2006/customXml" ds:itemID="{7A844AEE-42BC-463D-A203-EDC79A4B9297}">
  <ds:schemaRefs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EC068496-1DB6-4D20-B837-B04B199985E5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ACACA6E-0B1F-4422-AA8F-AD54B339C566}"/>
</file>

<file path=docProps/app.xml><?xml version="1.0" encoding="utf-8"?>
<Properties xmlns="http://schemas.openxmlformats.org/officeDocument/2006/extended-properties" xmlns:vt="http://schemas.openxmlformats.org/officeDocument/2006/docPropsVTypes">
  <TotalTime>4624</TotalTime>
  <Words>1304</Words>
  <Application>Microsoft Office PowerPoint</Application>
  <PresentationFormat>On-screen Show (4:3)</PresentationFormat>
  <Paragraphs>161</Paragraphs>
  <Slides>32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5" baseType="lpstr">
      <vt:lpstr>ＭＳ Ｐゴシック</vt:lpstr>
      <vt:lpstr>12 pt Helvetica* 55 Roman   054</vt:lpstr>
      <vt:lpstr>12 pt. Helvetica* 85 Heavy   08</vt:lpstr>
      <vt:lpstr>12 pt. Helvetica* 85 Heavy   08472</vt:lpstr>
      <vt:lpstr>Arial</vt:lpstr>
      <vt:lpstr>Calibri</vt:lpstr>
      <vt:lpstr>Geneva</vt:lpstr>
      <vt:lpstr>Helvetica</vt:lpstr>
      <vt:lpstr>Helvetica Neue</vt:lpstr>
      <vt:lpstr>Source Sans Pro SemiBold</vt:lpstr>
      <vt:lpstr>Times New Roman</vt:lpstr>
      <vt:lpstr>Wingdings</vt:lpstr>
      <vt:lpstr>Default</vt:lpstr>
      <vt:lpstr>Servicios bancarios</vt:lpstr>
      <vt:lpstr>Agenda</vt:lpstr>
      <vt:lpstr>Objetivos de aprendizaje</vt:lpstr>
      <vt:lpstr>Objetivos de aprendizaje, continuación</vt:lpstr>
      <vt:lpstr>Introducciones: ¿Qué quieren saber?</vt:lpstr>
      <vt:lpstr>Aspectos fundamentales de la  banca comercial</vt:lpstr>
      <vt:lpstr>Temas para debate N.°1: Servicios bancarios</vt:lpstr>
      <vt:lpstr>Aspectos fundamentales de la banca commercial: Eligiendo el banco adecuado </vt:lpstr>
      <vt:lpstr>Aspectos fundamentales de  la banca commercial: Cuentas de cheques </vt:lpstr>
      <vt:lpstr>No mezcle las transacciones de negocios con las personales</vt:lpstr>
      <vt:lpstr>Servicios bancarios adicionales: Servicios de nómina  </vt:lpstr>
      <vt:lpstr>Servicios bancarios adicionales: Servicios de administración del efectivo </vt:lpstr>
      <vt:lpstr>Aspectos fundamentales de la banca commercial: Cuentas de ahorro y certificados de depósito </vt:lpstr>
      <vt:lpstr>Aspectos fundamentales de la banca commercial: Acceso a las cuentas empresariales  </vt:lpstr>
      <vt:lpstr>Seguro de depósitos en detalle</vt:lpstr>
      <vt:lpstr>Servicios bancarios adicionales: Tarjeta de débito para negocios</vt:lpstr>
      <vt:lpstr>Servicios bancarios adicionales: Servicios de procesamiento mercantil: expansión de las capacidades y las ventas</vt:lpstr>
      <vt:lpstr>Tema para debate n.º 2: Necesidades de servicios bancarios</vt:lpstr>
      <vt:lpstr>Aspectos fundamentales de la banca commercial : Conciliación de cuentas </vt:lpstr>
      <vt:lpstr>Aspectos fundamentales de la banca comercial</vt:lpstr>
      <vt:lpstr>Servicios bancarios adicionales: Préstamos comerciales </vt:lpstr>
      <vt:lpstr>Servicios bancarios adicionales: Tarjeta de crédito para negocios </vt:lpstr>
      <vt:lpstr>Servicios bancarios adicionales: Préstamos comerciales</vt:lpstr>
      <vt:lpstr>Mejorando la posibilidad de obtener un buen préstamo comercial</vt:lpstr>
      <vt:lpstr>Servicios bancarios adicionales: El financiamiento </vt:lpstr>
      <vt:lpstr>Servicios bancarios adicionales: </vt:lpstr>
      <vt:lpstr>Servicios bancarios adicionales: Administración patrimonios y planificación para la jubilación </vt:lpstr>
      <vt:lpstr>Puntos clave para recordar</vt:lpstr>
      <vt:lpstr>Puntos clave para recordar, continuación</vt:lpstr>
      <vt:lpstr>Resumen</vt:lpstr>
      <vt:lpstr>Conclusión</vt:lpstr>
      <vt:lpstr>Cuestionarios previo y después de la capacitación, y evaluación.</vt:lpstr>
    </vt:vector>
  </TitlesOfParts>
  <Manager/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FDIC SB SP Modulo 3 Servicios bancarios</dc:title>
  <dc:subject>FDIC SB SP Modulo 3 Servicios bancarios</dc:subject>
  <dc:creator>FDIC</dc:creator>
  <cp:keywords>FDIC SB SP Modulo 3 Servicios bancarios</cp:keywords>
  <dc:description>FDIC SB SP Modulo 3 Servicios bancarios</dc:description>
  <cp:lastModifiedBy>Vallarta, Alfred J. [CTR]</cp:lastModifiedBy>
  <cp:revision>78</cp:revision>
  <cp:lastPrinted>2015-08-16T14:05:57Z</cp:lastPrinted>
  <dcterms:modified xsi:type="dcterms:W3CDTF">2022-11-21T14:48:36Z</dcterms:modified>
  <cp:category>FDIC SB SP Modulo 3 Servicios bancarios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0x01010045E23366CB696C4AB5DDF839C63E83E8</vt:lpwstr>
  </property>
  <property fmtid="{D5CDD505-2E9C-101B-9397-08002B2CF9AE}" pid="3" name="Order">
    <vt:r8>88700</vt:r8>
  </property>
</Properties>
</file>