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17.jpg" ContentType="image/jpeg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media/image18.jpg" ContentType="image/jpe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media/image20.jpg" ContentType="image/jpeg"/>
  <Override PartName="/ppt/media/image21.jpg" ContentType="image/jpeg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media/image23.jpg" ContentType="image/jpeg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media/image24.jpg" ContentType="image/jpeg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340" r:id="rId5"/>
    <p:sldId id="257" r:id="rId6"/>
    <p:sldId id="287" r:id="rId7"/>
    <p:sldId id="261" r:id="rId8"/>
    <p:sldId id="288" r:id="rId9"/>
    <p:sldId id="295" r:id="rId10"/>
    <p:sldId id="294" r:id="rId11"/>
    <p:sldId id="322" r:id="rId12"/>
    <p:sldId id="296" r:id="rId13"/>
    <p:sldId id="298" r:id="rId14"/>
    <p:sldId id="339" r:id="rId15"/>
    <p:sldId id="301" r:id="rId16"/>
    <p:sldId id="303" r:id="rId17"/>
    <p:sldId id="304" r:id="rId18"/>
    <p:sldId id="305" r:id="rId19"/>
    <p:sldId id="306" r:id="rId20"/>
    <p:sldId id="309" r:id="rId21"/>
    <p:sldId id="324" r:id="rId22"/>
    <p:sldId id="310" r:id="rId23"/>
    <p:sldId id="325" r:id="rId24"/>
    <p:sldId id="311" r:id="rId25"/>
    <p:sldId id="312" r:id="rId26"/>
    <p:sldId id="332" r:id="rId27"/>
    <p:sldId id="333" r:id="rId28"/>
    <p:sldId id="313" r:id="rId29"/>
    <p:sldId id="314" r:id="rId30"/>
    <p:sldId id="337" r:id="rId31"/>
    <p:sldId id="316" r:id="rId32"/>
    <p:sldId id="330" r:id="rId33"/>
    <p:sldId id="317" r:id="rId34"/>
    <p:sldId id="319" r:id="rId35"/>
    <p:sldId id="284" r:id="rId36"/>
    <p:sldId id="285" r:id="rId37"/>
    <p:sldId id="338" r:id="rId38"/>
  </p:sldIdLst>
  <p:sldSz cx="9144000" cy="6858000" type="screen4x3"/>
  <p:notesSz cx="7010400" cy="9296400"/>
  <p:custDataLst>
    <p:tags r:id="rId4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632523"/>
    <a:srgbClr val="FF0000"/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07" autoAdjust="0"/>
    <p:restoredTop sz="93834" autoAdjust="0"/>
  </p:normalViewPr>
  <p:slideViewPr>
    <p:cSldViewPr>
      <p:cViewPr varScale="1">
        <p:scale>
          <a:sx n="60" d="100"/>
          <a:sy n="60" d="100"/>
        </p:scale>
        <p:origin x="104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57948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 varScale="1">
      <p:scale>
        <a:sx n="1" d="1"/>
        <a:sy n="1" d="1"/>
      </p:scale>
      <p:origin x="0" y="-104"/>
    </p:cViewPr>
  </p:sorterViewPr>
  <p:notesViewPr>
    <p:cSldViewPr>
      <p:cViewPr varScale="1">
        <p:scale>
          <a:sx n="34" d="100"/>
          <a:sy n="34" d="100"/>
        </p:scale>
        <p:origin x="-918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47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558D3E-7F87-46EF-A965-B87F5C31A2A5}" type="datetimeFigureOut">
              <a:rPr lang="en-US"/>
              <a:pPr>
                <a:defRPr/>
              </a:pPr>
              <a:t>1/27/2023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6564CF8A-83A2-43E6-BBC4-2839F8EB8F28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9697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A1C19BD-0CFB-49A1-BD3E-19CC1737FE3F}" type="datetimeFigureOut">
              <a:rPr lang="en-US"/>
              <a:pPr>
                <a:defRPr/>
              </a:pPr>
              <a:t>1/27/2023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4E64FA8-A5F0-4C68-B3FA-80F9D8043C3D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57487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A7971E-D04F-40F2-ABB5-9AE4E0EF8C4A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2045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874AB6-F94E-440C-9DFD-641D96B8FF80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21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4908AC-4BFA-4AD9-9BA1-E2CF9C85BF68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7395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5F5667-2455-470A-9065-D0F3BADB8149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2623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BA6DAF-0966-4561-9CD8-0FDEB41CC762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905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15EDAB-E265-4A6F-9314-C06E8FC0358C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142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9A4E4B-6073-48F4-AE24-27CE3F68F2B8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0157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09586B-B74C-414D-8031-F6DB3FA37CD4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1076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786AD7-B7D8-4671-A60E-B311279F4D8A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0011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1D6912-8978-4C8A-98FB-CBE9364FD519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0019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0EFEDB-057F-4BD1-A1EC-50C3BC3F1CC8}" type="slidenum">
              <a:rPr lang="en-US" smtClean="0"/>
              <a:pPr>
                <a:defRPr/>
              </a:pPr>
              <a:t>20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882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3476EB-3316-48D2-A6D7-5B8C43443686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1885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D5087B-9C5A-4947-83A1-F66D61B97B21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2305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AFA39B-FAB1-4AEC-96FD-33B6C3F87C22}" type="slidenum">
              <a:rPr lang="en-US" smtClean="0"/>
              <a:pPr>
                <a:defRPr/>
              </a:pPr>
              <a:t>22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8822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DB4923-89C0-4D85-8492-981EAD4E7EBF}" type="slidenum">
              <a:rPr lang="en-US" smtClean="0"/>
              <a:pPr>
                <a:defRPr/>
              </a:pPr>
              <a:t>23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729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DD479D-79E7-4763-BB87-DE0B331218BE}" type="slidenum">
              <a:rPr lang="en-US" smtClean="0"/>
              <a:pPr>
                <a:defRPr/>
              </a:pPr>
              <a:t>24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9833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22F348-568C-40F1-A137-6BB57ED2AE7C}" type="slidenum">
              <a:rPr lang="en-US" smtClean="0"/>
              <a:pPr>
                <a:defRPr/>
              </a:pPr>
              <a:t>25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4418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AB7DF6-0B54-4368-BD27-D14317DB53F8}" type="slidenum">
              <a:rPr lang="en-US" smtClean="0"/>
              <a:pPr>
                <a:defRPr/>
              </a:pPr>
              <a:t>26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4408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9AA653-EECA-4E35-823D-8E01A13AE693}" type="slidenum">
              <a:rPr lang="en-US" smtClean="0"/>
              <a:pPr>
                <a:defRPr/>
              </a:pPr>
              <a:t>27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1153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619D4C-D5EA-4258-B685-B0219EE74A86}" type="slidenum">
              <a:rPr lang="en-US" smtClean="0"/>
              <a:pPr>
                <a:defRPr/>
              </a:pPr>
              <a:t>28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3970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70058D-9CDF-43FA-A89F-5148AEC9BF77}" type="slidenum">
              <a:rPr lang="en-US" smtClean="0"/>
              <a:pPr>
                <a:defRPr/>
              </a:pPr>
              <a:t>29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8234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DB804E-0F22-443D-BB2A-881D86289B03}" type="slidenum">
              <a:rPr lang="en-US" smtClean="0"/>
              <a:pPr>
                <a:defRPr/>
              </a:pPr>
              <a:t>30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925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030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8701E0-60B4-49F6-B55C-14A7E3B17116}" type="slidenum">
              <a:rPr lang="en-US" smtClean="0"/>
              <a:pPr>
                <a:defRPr/>
              </a:pPr>
              <a:t>31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32111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803AC8-AB36-476B-850C-C2258CD51B0F}" type="slidenum">
              <a:rPr lang="en-US" smtClean="0"/>
              <a:pPr>
                <a:defRPr/>
              </a:pPr>
              <a:t>32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7643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2291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8857A9-329B-482A-94DF-AC8E76D2FE5A}" type="slidenum">
              <a:rPr lang="en-US" smtClean="0">
                <a:ea typeface="ＭＳ Ｐゴシック"/>
                <a:cs typeface="ＭＳ Ｐゴシック"/>
              </a:rPr>
              <a:pPr/>
              <a:t>34</a:t>
            </a:fld>
            <a:endParaRPr lang="es-ES" dirty="0">
              <a:ea typeface="ＭＳ Ｐゴシック"/>
              <a:cs typeface="ＭＳ Ｐゴシック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41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DE801E-16AE-4E90-B580-B9BB5E1DBFBD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613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5ECF04-A5EB-455C-9A8F-199FBE1CEFDA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495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BF3848-F5BD-4FF3-A4D4-37C09AA179F5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197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19FE4E-7E4B-4123-BEE6-85772B29E924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444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0D1197-2032-46AA-BF20-91F92E797F07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203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41B7F4-F3DA-430B-A8AC-292D570E51E7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152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FC4271D2-1A44-1D7A-A0E2-1E38ACD16CE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099" y="1082886"/>
            <a:ext cx="4480072" cy="195458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4400" b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6624" cy="923971"/>
          </a:xfrm>
          <a:solidFill>
            <a:srgbClr val="223F6B"/>
          </a:solidFill>
        </p:spPr>
        <p:txBody>
          <a:bodyPr lIns="274320" tIns="91440" anchor="t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0A5A0-52C0-10C2-349B-FE36DDAFB6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-310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15824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050" y="0"/>
            <a:ext cx="9163049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EBD59-232C-458D-A5AB-B96818DCEEED}" type="datetime1">
              <a:rPr lang="en-US"/>
              <a:pPr>
                <a:defRPr/>
              </a:pPr>
              <a:t>1/27/2023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25905-6D29-446C-90CD-CD7BFAB2C0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845D64B-8EDC-C345-97B5-00DD332734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844616"/>
            <a:ext cx="3296952" cy="1098984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37C017-F365-9E47-975E-51E8C81ED9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6172200" y="6400800"/>
            <a:ext cx="2286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132F5A"/>
                </a:solidFill>
                <a:latin typeface="Helvetica Neue"/>
              </a:rPr>
              <a:t>ADMINISTRACIÓN DELTIEMPO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8FBDB382-9736-4923-BA3F-D5BB4653855D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132F5A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D0677-716B-4E67-A34E-24F01E120288}" type="datetime1">
              <a:rPr lang="en-US"/>
              <a:pPr>
                <a:defRPr/>
              </a:pPr>
              <a:t>1/27/2023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AA61D281-B59F-4110-9314-BE4E533DA9CC}" type="datetime1">
              <a:rPr lang="en-US"/>
              <a:pPr>
                <a:defRPr/>
              </a:pPr>
              <a:t>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97B016F7-3231-4BBF-BC16-1636FDFC14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0" i="0" u="none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06F714B-5F58-FD87-5442-31266443AA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Administración</a:t>
            </a:r>
            <a:r>
              <a:rPr lang="en-US" dirty="0"/>
              <a:t> del </a:t>
            </a:r>
            <a:r>
              <a:rPr lang="en-US" dirty="0" err="1"/>
              <a:t>tiempo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043903F-98FA-2E9D-DD72-87FAC68B62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Para </a:t>
            </a:r>
            <a:r>
              <a:rPr lang="en-US" dirty="0" err="1"/>
              <a:t>pequeños</a:t>
            </a:r>
            <a:r>
              <a:rPr lang="en-US" dirty="0"/>
              <a:t> </a:t>
            </a:r>
            <a:r>
              <a:rPr lang="en-US" dirty="0" err="1"/>
              <a:t>negocios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47E150-D9EC-46D0-8016-C5D6E2544BD7}"/>
              </a:ext>
            </a:extLst>
          </p:cNvPr>
          <p:cNvSpPr/>
          <p:nvPr/>
        </p:nvSpPr>
        <p:spPr>
          <a:xfrm>
            <a:off x="6838212" y="6477000"/>
            <a:ext cx="15792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rgbClr val="132F5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100" b="1" dirty="0">
                <a:solidFill>
                  <a:srgbClr val="132F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100" dirty="0">
              <a:solidFill>
                <a:srgbClr val="132F5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223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Ejemplo de plan de administración del tiempo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s-ES" dirty="0"/>
              <a:t>OBJETIVO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dirty="0"/>
              <a:t>Generaré un mínimo de $6,000 en ventas cada mes a partir del mes después del siguiente (marzo).</a:t>
            </a:r>
          </a:p>
          <a:p>
            <a:pPr>
              <a:defRPr/>
            </a:pP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Elementos clave de un plan de administración del tiempo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2057400"/>
            <a:ext cx="8229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lvl="0" eaLnBrk="0" hangingPunct="0">
              <a:spcBef>
                <a:spcPct val="20000"/>
              </a:spcBef>
              <a:spcAft>
                <a:spcPts val="600"/>
              </a:spcAft>
              <a:defRPr sz="3000" b="1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2pPr>
          </a:lstStyle>
          <a:p>
            <a:pPr marL="514350" indent="-514350">
              <a:buFont typeface="+mj-lt"/>
              <a:buAutoNum type="arabicPeriod"/>
              <a:defRPr/>
            </a:pPr>
            <a:r>
              <a:rPr lang="es-ES" sz="2800" b="0" dirty="0"/>
              <a:t>Objetivos escritos definidos claramente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s-ES" sz="2800" b="0" dirty="0"/>
              <a:t>Lista detallada de tareas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s-ES" sz="2800" b="0" dirty="0"/>
              <a:t>Priorización de las tareas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s-ES" sz="2800" b="0" dirty="0"/>
              <a:t>Lista de las funciones permanentes que son importantes para el negocio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s-ES" sz="2800" b="0" dirty="0"/>
              <a:t>Flexibilidad adecuada</a:t>
            </a:r>
          </a:p>
          <a:p>
            <a:pPr>
              <a:defRPr/>
            </a:pP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 clave n.º 1: </a:t>
            </a:r>
            <a:br>
              <a:rPr lang="es-ES" noProof="0" dirty="0"/>
            </a:br>
            <a:r>
              <a:rPr lang="es-ES" noProof="0" dirty="0"/>
              <a:t>objetivos escritos definidos claramente</a:t>
            </a:r>
          </a:p>
        </p:txBody>
      </p:sp>
      <p:pic>
        <p:nvPicPr>
          <p:cNvPr id="27650" name="Picture 2" descr="Gráfico que representa metas trimestrales (corto plazo), 12 meses (mediano plazo) y de 2 a 5 años (largo plazo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5400" y="2362200"/>
            <a:ext cx="6381750" cy="3286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 clave n.º 2:</a:t>
            </a:r>
            <a:br>
              <a:rPr lang="es-ES" noProof="0" dirty="0"/>
            </a:br>
            <a:r>
              <a:rPr lang="es-ES" noProof="0" dirty="0"/>
              <a:t>Lista detallada de tareas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ts val="600"/>
              </a:spcAft>
              <a:defRPr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Para cada tarea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¿Qué debe hacerse?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¿Quién debe hacerlo?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¿Para cuándo debe completarse?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¿En dónde se lleva a cabo?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Cualquier otro detalle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s-ES" sz="30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algn="ctr" eaLnBrk="0" hangingPunct="0">
              <a:spcBef>
                <a:spcPct val="20000"/>
              </a:spcBef>
              <a:spcAft>
                <a:spcPts val="600"/>
              </a:spcAft>
              <a:defRPr/>
            </a:pPr>
            <a:endParaRPr lang="es-ES" sz="30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 clave n.º 3: </a:t>
            </a:r>
            <a:br>
              <a:rPr lang="es-ES" noProof="0" dirty="0"/>
            </a:br>
            <a:r>
              <a:rPr lang="es-ES" noProof="0" dirty="0"/>
              <a:t>priorización de las tareas</a:t>
            </a:r>
          </a:p>
        </p:txBody>
      </p:sp>
      <p:sp>
        <p:nvSpPr>
          <p:cNvPr id="31746" name="Content Placeholder 2"/>
          <p:cNvSpPr txBox="1">
            <a:spLocks/>
          </p:cNvSpPr>
          <p:nvPr/>
        </p:nvSpPr>
        <p:spPr bwMode="auto">
          <a:xfrm>
            <a:off x="381000" y="2057400"/>
            <a:ext cx="8229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un nivel de prioridad a cada tarea de cada paso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Reorganicen las tareas según su orden de prioridad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el tiempo suficiente para llevar a cabo las tareas más importantes primero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 clave n.º 4: lista de las funciones permanentes que son importantes para el negocio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s-ES" sz="30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eaLnBrk="0" hangingPunct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3000" b="1" dirty="0">
                <a:solidFill>
                  <a:srgbClr val="132F5A"/>
                </a:solidFill>
                <a:latin typeface="Helvetica Neue"/>
              </a:rPr>
              <a:t>Incluyan tiempo para lo siguiente en la lista de tareas: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Pagar las cuentas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Facturar a los clientes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Revisar la correspondencia 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Hacer depósitos bancarios</a:t>
            </a:r>
            <a:r>
              <a:rPr dirty="0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 clave n.º 5:</a:t>
            </a:r>
            <a:br>
              <a:rPr lang="es-ES" noProof="0" dirty="0"/>
            </a:br>
            <a:r>
              <a:rPr lang="es-ES" noProof="0" dirty="0"/>
              <a:t>flexibilidad interna </a:t>
            </a:r>
          </a:p>
        </p:txBody>
      </p:sp>
      <p:sp>
        <p:nvSpPr>
          <p:cNvPr id="35842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eaLnBrk="0" hangingPunct="0">
              <a:spcBef>
                <a:spcPct val="20000"/>
              </a:spcBef>
              <a:spcAft>
                <a:spcPts val="600"/>
              </a:spcAft>
            </a:pPr>
            <a:r>
              <a:rPr lang="es-ES" sz="2400" b="1" dirty="0">
                <a:solidFill>
                  <a:srgbClr val="132F5A"/>
                </a:solidFill>
                <a:latin typeface="Helvetica Neue"/>
              </a:rPr>
              <a:t>Cuando asignen una cantidad estimada de tiempo para completar cada tarea, asegúrense de lo siguiente: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400" dirty="0">
                <a:solidFill>
                  <a:srgbClr val="132F5A"/>
                </a:solidFill>
                <a:latin typeface="Helvetica Neue"/>
              </a:rPr>
              <a:t>Que haya suficiente tiempo para aprovechar las oportunidades y solucionar los problemas que surjan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400" dirty="0">
                <a:solidFill>
                  <a:srgbClr val="132F5A"/>
                </a:solidFill>
                <a:latin typeface="Helvetica Neue"/>
              </a:rPr>
              <a:t>Que haya suficiente tiempo para llevar a cabo tareas fundamentales, si es necesario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400" dirty="0">
                <a:solidFill>
                  <a:srgbClr val="132F5A"/>
                </a:solidFill>
                <a:latin typeface="Helvetica Neue"/>
              </a:rPr>
              <a:t>Que haya tiempo destinado para las interrupciones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400" dirty="0">
                <a:solidFill>
                  <a:srgbClr val="132F5A"/>
                </a:solidFill>
                <a:latin typeface="Helvetica Neue"/>
              </a:rPr>
              <a:t>Que haya tiempo destinado para los descansos</a:t>
            </a:r>
            <a:r>
              <a:rPr lang="es-ES" sz="2400" dirty="0"/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Metas SMART</a:t>
            </a:r>
          </a:p>
        </p:txBody>
      </p:sp>
      <p:pic>
        <p:nvPicPr>
          <p:cNvPr id="37890" name="Picture 4" descr="Gráfico que ilustra el acrónimo EMFRL: específicos, mensurables, factibles, relevantes, limites tempor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14744" y="1285875"/>
            <a:ext cx="4514511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Tema para debate n.º 2: metas SMART</a:t>
            </a:r>
          </a:p>
        </p:txBody>
      </p:sp>
      <p:pic>
        <p:nvPicPr>
          <p:cNvPr id="39939" name="Picture 4" descr="Detalle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2209800" y="1524000"/>
            <a:ext cx="6477000" cy="4267200"/>
          </a:xfrm>
        </p:spPr>
        <p:txBody>
          <a:bodyPr/>
          <a:lstStyle/>
          <a:p>
            <a:pPr indent="0" eaLnBrk="1" hangingPunct="1">
              <a:buFont typeface="Arial" charset="0"/>
              <a:buNone/>
            </a:pPr>
            <a:endParaRPr lang="es-ES" b="0" noProof="0" dirty="0">
              <a:ea typeface="Geneva"/>
              <a:cs typeface="Arial" charset="0"/>
            </a:endParaRPr>
          </a:p>
          <a:p>
            <a:pPr marL="0" lvl="1" indent="0" eaLnBrk="1" hangingPunct="1">
              <a:buFont typeface="Arial" charset="0"/>
              <a:buNone/>
            </a:pPr>
            <a:r>
              <a:rPr lang="es-ES" noProof="0" dirty="0"/>
              <a:t>Redacten una de sus metas para sus negocios usando el formato SMART como guía.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Uso de las metas SMART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467600" cy="42672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s-ES" noProof="0" dirty="0">
                <a:solidFill>
                  <a:srgbClr val="002060"/>
                </a:solidFill>
              </a:rPr>
              <a:t>Redacten los pasos y las tareas para identificar lo siguiente:</a:t>
            </a:r>
          </a:p>
          <a:p>
            <a:pPr marL="857250" lvl="1" indent="-457200" eaLnBrk="1" hangingPunct="1">
              <a:defRPr/>
            </a:pPr>
            <a:r>
              <a:rPr lang="es-ES" noProof="0" dirty="0"/>
              <a:t>Quién</a:t>
            </a:r>
          </a:p>
          <a:p>
            <a:pPr marL="857250" lvl="1" indent="-457200" eaLnBrk="1" hangingPunct="1">
              <a:defRPr/>
            </a:pPr>
            <a:r>
              <a:rPr lang="es-ES" noProof="0" dirty="0"/>
              <a:t>Qué</a:t>
            </a:r>
          </a:p>
          <a:p>
            <a:pPr marL="857250" lvl="1" indent="-457200" eaLnBrk="1" hangingPunct="1">
              <a:defRPr/>
            </a:pPr>
            <a:r>
              <a:rPr lang="es-ES" noProof="0" dirty="0"/>
              <a:t>Cuándo</a:t>
            </a:r>
          </a:p>
          <a:p>
            <a:pPr marL="857250" lvl="1" indent="-457200" eaLnBrk="1" hangingPunct="1">
              <a:defRPr/>
            </a:pPr>
            <a:r>
              <a:rPr lang="es-ES" noProof="0" dirty="0"/>
              <a:t>Dónde</a:t>
            </a:r>
          </a:p>
          <a:p>
            <a:pPr marL="857250" lvl="1" indent="-457200" eaLnBrk="1" hangingPunct="1">
              <a:defRPr/>
            </a:pPr>
            <a:r>
              <a:rPr lang="es-ES" noProof="0" dirty="0"/>
              <a:t>Por qué</a:t>
            </a:r>
          </a:p>
          <a:p>
            <a:pPr indent="0" eaLnBrk="1" hangingPunct="1">
              <a:defRPr/>
            </a:pPr>
            <a:endParaRPr lang="es-ES" b="0" noProof="0" dirty="0">
              <a:cs typeface="Arial" charset="0"/>
            </a:endParaRPr>
          </a:p>
          <a:p>
            <a:pPr indent="0" eaLnBrk="1" hangingPunct="1">
              <a:buFont typeface="Arial" charset="0"/>
              <a:buNone/>
              <a:defRPr/>
            </a:pPr>
            <a:endParaRPr lang="es-ES" b="0" noProof="0" dirty="0">
              <a:cs typeface="Arial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La bienvenida</a:t>
            </a:r>
          </a:p>
        </p:txBody>
      </p:sp>
      <p:pic>
        <p:nvPicPr>
          <p:cNvPr id="7171" name="Picture 1" descr="Apretón de man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3962400" y="1295400"/>
            <a:ext cx="4343400" cy="32766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Agenda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Presentaciones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Tema para debate n.º 3: tareas desarrolladas con las metas SMART</a:t>
            </a:r>
          </a:p>
        </p:txBody>
      </p:sp>
      <p:pic>
        <p:nvPicPr>
          <p:cNvPr id="44035" name="Picture 4" descr="Detalle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noProof="0" dirty="0"/>
              <a:t> </a:t>
            </a:r>
          </a:p>
          <a:p>
            <a:pPr marL="1143000" lvl="4" indent="0" eaLnBrk="1" hangingPunct="1">
              <a:buFont typeface="Arial" charset="0"/>
              <a:buNone/>
            </a:pPr>
            <a:r>
              <a:rPr lang="es-ES" noProof="0" dirty="0"/>
              <a:t>Observen la meta SMART que redactaron para sus negocios.  Describan los pasos y las tareas necesarias para lograr el objetivo.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Análisis de Pareto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143000"/>
            <a:ext cx="8153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ts val="600"/>
              </a:spcAft>
              <a:defRPr/>
            </a:pPr>
            <a:r>
              <a:rPr lang="es-MX" sz="2400" b="1" dirty="0">
                <a:solidFill>
                  <a:srgbClr val="132F5A"/>
                </a:solidFill>
                <a:latin typeface="Helvetica Neue"/>
              </a:rPr>
              <a:t>El 20% de las tareas o del esfuerzo que lleve a cabo una persona contribuirá a lograr el 80% del resultado</a:t>
            </a:r>
          </a:p>
          <a:p>
            <a:pPr marL="914400" lvl="1" indent="-4572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MX" sz="2400" dirty="0">
                <a:solidFill>
                  <a:srgbClr val="132F5A"/>
                </a:solidFill>
                <a:latin typeface="Helvetica Neue"/>
              </a:rPr>
              <a:t>Las tareas que contribuyan en mayor medida al logro de los objetivos deben completarse primero</a:t>
            </a:r>
          </a:p>
          <a:p>
            <a:pPr marL="914400" lvl="1" indent="-4572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MX" sz="2400" dirty="0">
                <a:solidFill>
                  <a:srgbClr val="132F5A"/>
                </a:solidFill>
                <a:latin typeface="Helvetica Neue"/>
              </a:rPr>
              <a:t>Priorizar las tareas es</a:t>
            </a:r>
            <a:br>
              <a:rPr lang="es-MX" sz="2400" dirty="0">
                <a:solidFill>
                  <a:srgbClr val="132F5A"/>
                </a:solidFill>
                <a:latin typeface="Helvetica Neue"/>
              </a:rPr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extremadamente importante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porque los dueños de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pequeños negocios </a:t>
            </a:r>
            <a:br>
              <a:rPr lang="es-MX" sz="2400" dirty="0">
                <a:solidFill>
                  <a:srgbClr val="132F5A"/>
                </a:solidFill>
                <a:latin typeface="Helvetica Neue"/>
              </a:rPr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generalmente manejan</a:t>
            </a:r>
            <a:br>
              <a:rPr lang="es-MX" sz="2400" dirty="0">
                <a:solidFill>
                  <a:srgbClr val="132F5A"/>
                </a:solidFill>
                <a:latin typeface="Helvetica Neue"/>
              </a:rPr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muchas prioridades al</a:t>
            </a:r>
            <a:br>
              <a:rPr lang="es-MX" sz="2400" dirty="0">
                <a:solidFill>
                  <a:srgbClr val="132F5A"/>
                </a:solidFill>
                <a:latin typeface="Helvetica Neue"/>
              </a:rPr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mismo tiempo</a:t>
            </a:r>
          </a:p>
          <a:p>
            <a:pPr eaLnBrk="0" hangingPunct="0">
              <a:spcBef>
                <a:spcPct val="20000"/>
              </a:spcBef>
              <a:spcAft>
                <a:spcPts val="600"/>
              </a:spcAft>
              <a:defRPr/>
            </a:pPr>
            <a:endParaRPr lang="es-ES" sz="24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s-ES" sz="24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</p:txBody>
      </p:sp>
      <p:pic>
        <p:nvPicPr>
          <p:cNvPr id="46083" name="Picture 3" descr="Gráfico que representa la relación entre 20% y 80%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275013"/>
            <a:ext cx="3349625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Método ABC</a:t>
            </a:r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457200" y="1143000"/>
            <a:ext cx="4572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la letra “A” a las tareas más importantes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la letra “B” a las tareas menos importantes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la letra “C” a las tareas de importancia mínima</a:t>
            </a:r>
          </a:p>
        </p:txBody>
      </p:sp>
      <p:grpSp>
        <p:nvGrpSpPr>
          <p:cNvPr id="2" name="Group 1" descr="Dos notas adhesivas, una con una lista de tareas pendientes y la otra con una lista de subtareas que respaldan las tareas de la lista principal de tareas pendientes.">
            <a:extLst>
              <a:ext uri="{FF2B5EF4-FFF2-40B4-BE49-F238E27FC236}">
                <a16:creationId xmlns:a16="http://schemas.microsoft.com/office/drawing/2014/main" id="{7793CD9B-67C3-59E7-BD32-15FC93D71264}"/>
              </a:ext>
            </a:extLst>
          </p:cNvPr>
          <p:cNvGrpSpPr/>
          <p:nvPr/>
        </p:nvGrpSpPr>
        <p:grpSpPr>
          <a:xfrm>
            <a:off x="5867400" y="592256"/>
            <a:ext cx="2561245" cy="5368687"/>
            <a:chOff x="5947145" y="868363"/>
            <a:chExt cx="2328404" cy="4880624"/>
          </a:xfrm>
        </p:grpSpPr>
        <p:pic>
          <p:nvPicPr>
            <p:cNvPr id="48131" name="Picture 3" descr="notas adhesiva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947145" y="868363"/>
              <a:ext cx="2309072" cy="2195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2" name="Picture 10" descr="notas adhesiva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968146" y="3555062"/>
              <a:ext cx="2307403" cy="219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Método de Eisenhower</a:t>
            </a:r>
          </a:p>
        </p:txBody>
      </p:sp>
      <p:pic>
        <p:nvPicPr>
          <p:cNvPr id="50179" name="Picture 5" descr="Ejemplo de matriz de Eisenhower: un cuadrado dividido en cuadrantes, cada uno mostrando una combinación diferente de Urgente (U) e Importante (I), formando un marco para la priorización de tare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25" y="990600"/>
            <a:ext cx="52387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Método POSEC</a:t>
            </a:r>
          </a:p>
        </p:txBody>
      </p:sp>
      <p:pic>
        <p:nvPicPr>
          <p:cNvPr id="52226" name="Picture 2" descr="Gráfico que representa el acrónimo de POSEC: Priorización, Organización, Simplificación, Economización y Contribució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14575" y="1452291"/>
            <a:ext cx="4514850" cy="395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Administración del </a:t>
            </a:r>
            <a:r>
              <a:rPr lang="es-ES" noProof="0" dirty="0" smtClean="0"/>
              <a:t>tiempo</a:t>
            </a:r>
            <a:r>
              <a:rPr lang="es-ES" noProof="0" dirty="0" smtClean="0">
                <a:solidFill>
                  <a:schemeClr val="bg1"/>
                </a:solidFill>
              </a:rPr>
              <a:t>.</a:t>
            </a:r>
            <a:endParaRPr lang="es-ES" noProof="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4478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3000" b="1" dirty="0">
                <a:solidFill>
                  <a:srgbClr val="132F5A"/>
                </a:solidFill>
                <a:latin typeface="Helvetica Neue"/>
              </a:rPr>
              <a:t>Para la siguiente semana laboral: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Prioricen las tareas de la lista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el tiempo suficiente para llevar a cabo cada tarea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No se olviden de las funciones permanentes que son importantes para el negocio</a:t>
            </a:r>
          </a:p>
          <a:p>
            <a:pPr marL="0" lvl="1" eaLnBrk="0" hangingPunct="0">
              <a:spcBef>
                <a:spcPct val="20000"/>
              </a:spcBef>
              <a:spcAft>
                <a:spcPts val="600"/>
              </a:spcAft>
              <a:defRPr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Seleccionen una herramienta para planificar el tiempo diario y semanal</a:t>
            </a:r>
          </a:p>
          <a:p>
            <a:pPr eaLnBrk="0" hangingPunct="0">
              <a:spcBef>
                <a:spcPct val="20000"/>
              </a:spcBef>
              <a:spcAft>
                <a:spcPts val="600"/>
              </a:spcAft>
              <a:defRPr/>
            </a:pPr>
            <a:endParaRPr lang="es-ES" sz="30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Un análisis más detallado sobre la asignación de tiempo del plan de administración del tiempo</a:t>
            </a:r>
          </a:p>
        </p:txBody>
      </p:sp>
      <p:sp>
        <p:nvSpPr>
          <p:cNvPr id="56322" name="Content Placeholder 2"/>
          <p:cNvSpPr txBox="1">
            <a:spLocks/>
          </p:cNvSpPr>
          <p:nvPr/>
        </p:nvSpPr>
        <p:spPr bwMode="auto">
          <a:xfrm>
            <a:off x="457200" y="2438400"/>
            <a:ext cx="8229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Consejos para priorizar las tareas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Sepan cuántas horas trabajan en el día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solo el 75 por ciento de las horas de trabajo disponibles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Implementación del plan</a:t>
            </a:r>
          </a:p>
        </p:txBody>
      </p:sp>
      <p:sp>
        <p:nvSpPr>
          <p:cNvPr id="58370" name="Content Placeholder 2"/>
          <p:cNvSpPr txBox="1">
            <a:spLocks/>
          </p:cNvSpPr>
          <p:nvPr/>
        </p:nvSpPr>
        <p:spPr bwMode="auto">
          <a:xfrm>
            <a:off x="457200" y="1295400"/>
            <a:ext cx="8686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Consejos para priorizar las tareas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Usen temporizadores o alarmas para controlar el tiempo de cada tarea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Trabajen en las tareas de mayor prioridad PRIMERO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Tómense tiempo para administrar el negocio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Tomen descansos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Reserven algo de tiempo para priorizar las tareas de la semana siguiente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Asignación de tareas y delegación de funciones y responsabilidades</a:t>
            </a:r>
          </a:p>
        </p:txBody>
      </p:sp>
      <p:sp>
        <p:nvSpPr>
          <p:cNvPr id="60418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endParaRPr lang="es-ES" sz="3000" b="1" dirty="0">
              <a:solidFill>
                <a:srgbClr val="132F5A"/>
              </a:solidFill>
              <a:latin typeface="Helvetica Neue"/>
              <a:ea typeface="Geneva"/>
              <a:cs typeface="Helvetica Neue"/>
            </a:endParaRPr>
          </a:p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¿Qué otra persona puede llevar a cabo una o algunas de las tareas del plan de esta semana?</a:t>
            </a:r>
          </a:p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¿Soy la única persona que puede hacer esto?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Tema para debate n.º 4: delegación de tareas</a:t>
            </a:r>
          </a:p>
        </p:txBody>
      </p:sp>
      <p:pic>
        <p:nvPicPr>
          <p:cNvPr id="62467" name="Picture 4" descr="Detalle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noProof="0" dirty="0">
              <a:ea typeface="Geneva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endParaRPr lang="es-ES" noProof="0" dirty="0">
              <a:ea typeface="Geneva"/>
              <a:cs typeface="Arial" charset="0"/>
            </a:endParaRPr>
          </a:p>
          <a:p>
            <a:pPr marL="1828800" lvl="3" indent="-514350" eaLnBrk="1" hangingPunct="1">
              <a:buFont typeface="Arial" charset="0"/>
              <a:buNone/>
            </a:pPr>
            <a:r>
              <a:rPr lang="es-ES" sz="3000" b="0" noProof="0" dirty="0"/>
              <a:t>¿A quién pueden delegar tareas?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Objetivos</a:t>
            </a:r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marL="0" indent="0" eaLnBrk="1" hangingPunct="1">
              <a:spcAft>
                <a:spcPts val="1800"/>
              </a:spcAft>
              <a:buFont typeface="Arial" charset="0"/>
              <a:buNone/>
            </a:pPr>
            <a:r>
              <a:rPr lang="es-ES" noProof="0" dirty="0"/>
              <a:t>Una vez que finalicen esta capacitación:</a:t>
            </a:r>
          </a:p>
          <a:p>
            <a:pPr lvl="1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400" noProof="0" dirty="0"/>
              <a:t>Podrán explicar el concepto de administración del tiempo y el motivo por el que es importante para los pequeños negocios</a:t>
            </a:r>
          </a:p>
          <a:p>
            <a:pPr lvl="1">
              <a:buFont typeface="Arial" charset="0"/>
              <a:buChar char="•"/>
            </a:pPr>
            <a:r>
              <a:rPr lang="es-ES" sz="2400" noProof="0" dirty="0"/>
              <a:t>Podrán explicar algunas de las prácticas de administración del tiempo utilizadas normalmente, por ejemplo: </a:t>
            </a:r>
          </a:p>
          <a:p>
            <a:pPr lvl="2"/>
            <a:r>
              <a:rPr lang="es-ES" sz="2000" b="0" noProof="0" dirty="0"/>
              <a:t>El análisis de Pareto</a:t>
            </a:r>
          </a:p>
          <a:p>
            <a:pPr lvl="2"/>
            <a:r>
              <a:rPr lang="es-ES" sz="2000" b="0" noProof="0" dirty="0"/>
              <a:t>El método ABC; el método de Eisenhower</a:t>
            </a:r>
          </a:p>
          <a:p>
            <a:pPr lvl="2"/>
            <a:r>
              <a:rPr lang="es-ES" sz="2000" b="0" noProof="0" dirty="0"/>
              <a:t>El método POSEC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Revisión y actualización del plan de administración del tiempo</a:t>
            </a:r>
          </a:p>
        </p:txBody>
      </p:sp>
      <p:pic>
        <p:nvPicPr>
          <p:cNvPr id="64513" name="Picture 2" descr="Imagen del plan de administración del tiempo de muestra adjunto al portapapeles, con bolígraf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14819" y="1622425"/>
            <a:ext cx="471436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Soluciones para distracciones y obstáculos comunes</a:t>
            </a:r>
          </a:p>
        </p:txBody>
      </p:sp>
      <p:sp>
        <p:nvSpPr>
          <p:cNvPr id="66562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Personas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Visitas personales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Llamadas telefónicas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Reuniones</a:t>
            </a:r>
          </a:p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Correo electrónico</a:t>
            </a:r>
          </a:p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Entorno laboral</a:t>
            </a:r>
          </a:p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Distracciones personales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Cuatro puntos clave para recordar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458200" cy="17526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endParaRPr lang="es-ES" noProof="0" dirty="0">
              <a:ea typeface="Geneva"/>
              <a:cs typeface="Arial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b="0" noProof="0" dirty="0"/>
              <a:t>Los cinco elementos clave de un buen plan de administración del tiempo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b="0" noProof="0" dirty="0"/>
              <a:t>Usen </a:t>
            </a:r>
            <a:r>
              <a:rPr lang="es-ES" sz="2800" b="0" dirty="0"/>
              <a:t>meta</a:t>
            </a:r>
            <a:r>
              <a:rPr lang="es-ES" sz="2800" b="0" noProof="0" dirty="0"/>
              <a:t>s que sigan el formato SMART e incluyan pasos y tareas para establecer un enfoque claro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b="0" noProof="0" dirty="0"/>
              <a:t>Las cuatro maneras de priorizar las metas para preparar el plan de administración del tiempo</a:t>
            </a:r>
          </a:p>
          <a:p>
            <a:pPr marL="514350" indent="-514350" eaLnBrk="1" hangingPunct="1">
              <a:buFont typeface="Arial" pitchFamily="34" charset="0"/>
              <a:buAutoNum type="arabicPeriod"/>
              <a:defRPr/>
            </a:pPr>
            <a:r>
              <a:rPr lang="es-ES" sz="2800" b="0" noProof="0" dirty="0"/>
              <a:t>Actualicen los planes de administración del tiempo de forma diaria y semanal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s-ES" noProof="0" dirty="0">
              <a:ea typeface="Geneva"/>
              <a:cs typeface="Arial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indent="-338138">
              <a:defRPr/>
            </a:pPr>
            <a:endParaRPr lang="es-ES" noProof="0" dirty="0"/>
          </a:p>
          <a:p>
            <a:pPr indent="-338138">
              <a:defRPr/>
            </a:pPr>
            <a:r>
              <a:rPr lang="es-ES" noProof="0" dirty="0"/>
              <a:t>¿Qué preguntas finales tienen?</a:t>
            </a:r>
          </a:p>
          <a:p>
            <a:pPr indent="-338138">
              <a:defRPr/>
            </a:pPr>
            <a:endParaRPr lang="es-ES" noProof="0" dirty="0"/>
          </a:p>
          <a:p>
            <a:pPr indent="-338138">
              <a:defRPr/>
            </a:pPr>
            <a:r>
              <a:rPr lang="es-ES" noProof="0" dirty="0"/>
              <a:t>¿Qué aprendieron?</a:t>
            </a:r>
          </a:p>
          <a:p>
            <a:pPr indent="-338138">
              <a:defRPr/>
            </a:pPr>
            <a:endParaRPr lang="es-ES" noProof="0" dirty="0"/>
          </a:p>
          <a:p>
            <a:pPr indent="-338138">
              <a:defRPr/>
            </a:pPr>
            <a:r>
              <a:rPr lang="es-ES" noProof="0" dirty="0"/>
              <a:t>¿Cómo calificarían la capacitación?</a:t>
            </a:r>
          </a:p>
          <a:p>
            <a:pPr eaLnBrk="1" hangingPunct="1">
              <a:defRPr/>
            </a:pPr>
            <a:endParaRPr lang="es-ES" noProof="0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70659" name="Picture 7" descr="Ilustración de portapapeles y bolígrafo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5720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Conclusión</a:t>
            </a:r>
          </a:p>
        </p:txBody>
      </p:sp>
      <p:sp>
        <p:nvSpPr>
          <p:cNvPr id="72706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2672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s-ES" noProof="0" dirty="0"/>
              <a:t>A través de esta capacitación, aprendieron sobre lo siguiente:</a:t>
            </a:r>
          </a:p>
          <a:p>
            <a:pPr lvl="1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noProof="0" dirty="0"/>
              <a:t>El concepto de administración del tiempo y el motivo por el que es importante para los pequeños negocios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Algunas prácticas que comúnmente se usan para la administración del tiempo, como: El análisis de Pareto, el método ABC, el método de Eisenhower y el método POSEC</a:t>
            </a:r>
          </a:p>
          <a:p>
            <a:pPr lvl="1"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Formulario de conocimientos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685800" y="1524000"/>
            <a:ext cx="7391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¿Qué saben o qué quieren aprender sobre la administración del tiempo</a:t>
            </a:r>
            <a:r>
              <a:rPr lang="en-US" sz="3000" b="1" dirty="0">
                <a:solidFill>
                  <a:srgbClr val="132F5A"/>
                </a:solidFill>
                <a:latin typeface="Helvetica Neue"/>
              </a:rPr>
              <a:t>?</a:t>
            </a:r>
          </a:p>
        </p:txBody>
      </p:sp>
      <p:pic>
        <p:nvPicPr>
          <p:cNvPr id="11265" name="Picture 4" descr="Ilustración de signo de interrogación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5194" y="2667000"/>
            <a:ext cx="4414006" cy="348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Administración del tiempo: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noProof="0" dirty="0"/>
              <a:t>Priorización sistemática de tareas y exigencias paralelas para completar las tareas más importantes dentro de un cierto plazo</a:t>
            </a:r>
          </a:p>
          <a:p>
            <a:pPr>
              <a:buFont typeface="Arial" charset="0"/>
              <a:buChar char="•"/>
            </a:pPr>
            <a:r>
              <a:rPr lang="es-ES" sz="2800" b="0" noProof="0" dirty="0"/>
              <a:t>El objetivo es reducir las distracciones para poder cumplir con más tareas y exigencias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Importancia de la administración del tiempo para pequeños negocios</a:t>
            </a:r>
          </a:p>
        </p:txBody>
      </p:sp>
      <p:sp>
        <p:nvSpPr>
          <p:cNvPr id="15362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Una administración del tiempo deficiente les puede costar dinero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Es posible maximizar la cantidad de horas del día laboral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Permite trabajar con más inteligencia y menos esfuerzo dentro de las limitaciones del tiempo del día laboral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9" descr="Imagen de muchos billetes de dolar de diferentes denominaciones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419350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Beneficios de la administración del tiempo para pequeños negocios</a:t>
            </a:r>
          </a:p>
        </p:txBody>
      </p:sp>
      <p:pic>
        <p:nvPicPr>
          <p:cNvPr id="8206" name="Picture 14" descr="Imagen de dos mujeres sosteniendo documentos y mirando hacia una pantall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464741"/>
            <a:ext cx="3267075" cy="230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15" descr="Imagen de un escritorio muy desordenado en el que se observan muchos documentos, una computadora, una taza de café, bolígrafos y cables.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31996" y="2375280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16" descr="Imagen de un escritorio con una computadors y muchos documento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59647" y="2375280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Picture 17" descr="Imagen de una mujer con la mano en la frente como signo de estar preocupad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03341" y="2343150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Picture 18" descr="Imagen de una mujer sonriend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31571" y="2341146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Content Placeholder 2"/>
          <p:cNvSpPr txBox="1">
            <a:spLocks/>
          </p:cNvSpPr>
          <p:nvPr/>
        </p:nvSpPr>
        <p:spPr bwMode="auto">
          <a:xfrm>
            <a:off x="457200" y="160020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El aumento de actividad comercial equivale al aumento </a:t>
            </a:r>
            <a:br>
              <a:rPr lang="es-ES" sz="2800" dirty="0">
                <a:solidFill>
                  <a:srgbClr val="132F5A"/>
                </a:solidFill>
                <a:latin typeface="Helvetica Neue"/>
              </a:rPr>
            </a:br>
            <a:r>
              <a:rPr lang="es-ES" sz="2800" dirty="0">
                <a:solidFill>
                  <a:srgbClr val="132F5A"/>
                </a:solidFill>
                <a:latin typeface="Helvetica Neue"/>
              </a:rPr>
              <a:t>de ingresos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489857" y="3124200"/>
            <a:ext cx="55626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Mayor enfoque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473908" y="3718305"/>
            <a:ext cx="5029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Mejor organización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489857" y="4430486"/>
            <a:ext cx="441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Reducción del estrés</a:t>
            </a:r>
          </a:p>
        </p:txBody>
      </p: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457200" y="5181600"/>
            <a:ext cx="487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Más tiempo para la familia</a:t>
            </a:r>
            <a:r>
              <a:rPr dirty="0"/>
              <a:t/>
            </a:r>
            <a:br>
              <a:rPr dirty="0"/>
            </a:br>
            <a:r>
              <a:rPr lang="en-US" sz="2800" dirty="0">
                <a:solidFill>
                  <a:srgbClr val="132F5A"/>
                </a:solidFill>
                <a:latin typeface="Helvetica Neue"/>
              </a:rPr>
              <a:t>y los amigos</a:t>
            </a:r>
          </a:p>
        </p:txBody>
      </p:sp>
      <p:pic>
        <p:nvPicPr>
          <p:cNvPr id="8212" name="Picture 20" descr="Adulto y niño cerca de un estanque con patos, niño sostiene caña de pesca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45396" y="2321653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/>
              <a:t>Tema para debate </a:t>
            </a:r>
            <a:r>
              <a:rPr lang="es-ES" noProof="0" dirty="0"/>
              <a:t>n.º 1: beneficios de la administración del tiempo</a:t>
            </a:r>
          </a:p>
        </p:txBody>
      </p:sp>
      <p:pic>
        <p:nvPicPr>
          <p:cNvPr id="19459" name="Picture 4" descr="Detalle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1828800" y="1524000"/>
            <a:ext cx="68580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noProof="0" dirty="0">
              <a:ea typeface="Helvetica Neue"/>
            </a:endParaRPr>
          </a:p>
          <a:p>
            <a:pPr marL="457200" lvl="1" indent="0" eaLnBrk="1" hangingPunct="1">
              <a:buFont typeface="Arial" charset="0"/>
              <a:buNone/>
            </a:pPr>
            <a:r>
              <a:rPr lang="es-ES" noProof="0" dirty="0"/>
              <a:t>Describan los beneficios que les brindaría la administración del tiempo.</a:t>
            </a:r>
          </a:p>
          <a:p>
            <a:pPr eaLnBrk="1" hangingPunct="1">
              <a:buFont typeface="Arial" charset="0"/>
              <a:buNone/>
            </a:pPr>
            <a:endParaRPr lang="es-ES" noProof="0" dirty="0">
              <a:ea typeface="Geneva"/>
              <a:cs typeface="Arial" charset="0"/>
            </a:endParaRPr>
          </a:p>
          <a:p>
            <a:pPr marL="1828800" lvl="3" indent="-514350" eaLnBrk="1" hangingPunct="1">
              <a:buFont typeface="Calibri" pitchFamily="34" charset="0"/>
              <a:buAutoNum type="arabicPeriod"/>
            </a:pPr>
            <a:endParaRPr lang="es-ES" b="0" noProof="0" dirty="0">
              <a:cs typeface="Arial" charset="0"/>
            </a:endParaRPr>
          </a:p>
          <a:p>
            <a:pPr marL="1828800" lvl="3" indent="-514350" eaLnBrk="1" hangingPunct="1">
              <a:buFont typeface="Calibri" pitchFamily="34" charset="0"/>
              <a:buAutoNum type="arabicPeriod"/>
            </a:pPr>
            <a:endParaRPr lang="es-ES" b="0" noProof="0" dirty="0"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Plan de administración del tiempo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1430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s-ES" sz="30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dirty="0">
                <a:solidFill>
                  <a:srgbClr val="132F5A"/>
                </a:solidFill>
                <a:latin typeface="Helvetica Neue"/>
              </a:rPr>
              <a:t>Una guía escrita de las tareas priorizadas que deben llevarse a cabo de forma diaria, semanal y mensual para lograr los objetivos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ISPRING_RESOURCE_PATHS_HASH_2" val="6a6a9b38e1e9157093966ecdf3c1d5b54aff8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2 - &amp;quot;La bienvenida&amp;quot;&quot;/&gt;&lt;property id=&quot;20307&quot; value=&quot;257&quot;/&gt;&lt;/object&gt;&lt;object type=&quot;3&quot; unique_id=&quot;10008&quot;&gt;&lt;property id=&quot;20148&quot; value=&quot;5&quot;/&gt;&lt;property id=&quot;20300&quot; value=&quot;Slide 10 - &amp;quot;Ejemplo de plan de administración del tiempo&amp;quot;&quot;/&gt;&lt;property id=&quot;20307&quot; value=&quot;298&quot;/&gt;&lt;/object&gt;&lt;object type=&quot;3&quot; unique_id=&quot;10010&quot;&gt;&lt;property id=&quot;20148&quot; value=&quot;5&quot;/&gt;&lt;property id=&quot;20300&quot; value=&quot;Slide 4 - &amp;quot;Formulario de conocimientos&amp;quot;&quot;/&gt;&lt;property id=&quot;20307&quot; value=&quot;261&quot;/&gt;&lt;/object&gt;&lt;object type=&quot;3&quot; unique_id=&quot;10017&quot;&gt;&lt;property id=&quot;20148&quot; value=&quot;5&quot;/&gt;&lt;property id=&quot;20300&quot; value=&quot;Slide 12 - &amp;quot;Elemento clave n.º 1:  objetivos escritos definidos claramente&amp;quot;&quot;/&gt;&lt;property id=&quot;20307&quot; value=&quot;301&quot;/&gt;&lt;/object&gt;&lt;object type=&quot;3&quot; unique_id=&quot;10027&quot;&gt;&lt;property id=&quot;20148&quot; value=&quot;5&quot;/&gt;&lt;property id=&quot;20300&quot; value=&quot;Slide 13 - &amp;quot;Elemento clave n.º 2: Lista detallada de tareas&amp;quot;&quot;/&gt;&lt;property id=&quot;20307&quot; value=&quot;303&quot;/&gt;&lt;/object&gt;&lt;object type=&quot;3&quot; unique_id=&quot;10028&quot;&gt;&lt;property id=&quot;20148&quot; value=&quot;5&quot;/&gt;&lt;property id=&quot;20300&quot; value=&quot;Slide 14 - &amp;quot;Elemento clave n.º 3:  priorización de las tareas&amp;quot;&quot;/&gt;&lt;property id=&quot;20307&quot; value=&quot;304&quot;/&gt;&lt;/object&gt;&lt;object type=&quot;3&quot; unique_id=&quot;10033&quot;&gt;&lt;property id=&quot;20148&quot; value=&quot;5&quot;/&gt;&lt;property id=&quot;20300&quot; value=&quot;Slide 15 - &amp;quot;Elemento clave n.º 4: lista de las funciones permanentes que son importantes para el negocio&amp;quot;&quot;/&gt;&lt;property id=&quot;20307&quot; value=&quot;305&quot;/&gt;&lt;/object&gt;&lt;object type=&quot;3&quot; unique_id=&quot;10034&quot;&gt;&lt;property id=&quot;20148&quot; value=&quot;5&quot;/&gt;&lt;property id=&quot;20300&quot; value=&quot;Slide 16 - &amp;quot;Elemento clave n.º 5: flexibilidad interna &amp;quot;&quot;/&gt;&lt;property id=&quot;20307&quot; value=&quot;306&quot;/&gt;&lt;/object&gt;&lt;object type=&quot;3&quot; unique_id=&quot;10037&quot;&gt;&lt;property id=&quot;20148&quot; value=&quot;5&quot;/&gt;&lt;property id=&quot;20300&quot; value=&quot;Slide 32 - &amp;quot;Cuatro puntos clave para recordar&amp;quot;&quot;/&gt;&lt;property id=&quot;20307&quot; value=&quot;284&quot;/&gt;&lt;/object&gt;&lt;object type=&quot;3&quot; unique_id=&quot;10040&quot;&gt;&lt;property id=&quot;20148&quot; value=&quot;5&quot;/&gt;&lt;property id=&quot;20300&quot; value=&quot;Slide 17 - &amp;quot;Metas SMART&amp;quot;&quot;/&gt;&lt;property id=&quot;20307&quot; value=&quot;309&quot;/&gt;&lt;/object&gt;&lt;object type=&quot;3&quot; unique_id=&quot;10041&quot;&gt;&lt;property id=&quot;20148&quot; value=&quot;5&quot;/&gt;&lt;property id=&quot;20300&quot; value=&quot;Slide 19 - &amp;quot;Uso de las metas SMART&amp;quot;&quot;/&gt;&lt;property id=&quot;20307&quot; value=&quot;310&quot;/&gt;&lt;/object&gt;&lt;object type=&quot;3&quot; unique_id=&quot;10043&quot;&gt;&lt;property id=&quot;20148&quot; value=&quot;5&quot;/&gt;&lt;property id=&quot;20300&quot; value=&quot;Slide 21 - &amp;quot;Análisis de Pareto&amp;quot;&quot;/&gt;&lt;property id=&quot;20307&quot; value=&quot;311&quot;/&gt;&lt;/object&gt;&lt;object type=&quot;3&quot; unique_id=&quot;10044&quot;&gt;&lt;property id=&quot;20148&quot; value=&quot;5&quot;/&gt;&lt;property id=&quot;20300&quot; value=&quot;Slide 22 - &amp;quot;Método ABC&amp;quot;&quot;/&gt;&lt;property id=&quot;20307&quot; value=&quot;312&quot;/&gt;&lt;/object&gt;&lt;object type=&quot;3&quot; unique_id=&quot;10045&quot;&gt;&lt;property id=&quot;20148&quot; value=&quot;5&quot;/&gt;&lt;property id=&quot;20300&quot; value=&quot;Slide 25 - &amp;quot;Administración del tiempo&amp;quot;&quot;/&gt;&lt;property id=&quot;20307&quot; value=&quot;313&quot;/&gt;&lt;/object&gt;&lt;object type=&quot;3&quot; unique_id=&quot;10046&quot;&gt;&lt;property id=&quot;20148&quot; value=&quot;5&quot;/&gt;&lt;property id=&quot;20300&quot; value=&quot;Slide 33 - &amp;quot;Resumen&amp;quot;&quot;/&gt;&lt;property id=&quot;20307&quot; value=&quot;285&quot;/&gt;&lt;/object&gt;&lt;object type=&quot;3&quot; unique_id=&quot;10048&quot;&gt;&lt;property id=&quot;20148&quot; value=&quot;5&quot;/&gt;&lt;property id=&quot;20300&quot; value=&quot;Slide 3 - &amp;quot;Objetivos&amp;quot;&quot;/&gt;&lt;property id=&quot;20307&quot; value=&quot;287&quot;/&gt;&lt;/object&gt;&lt;object type=&quot;3&quot; unique_id=&quot;10049&quot;&gt;&lt;property id=&quot;20148&quot; value=&quot;5&quot;/&gt;&lt;property id=&quot;20300&quot; value=&quot;Slide 26 - &amp;quot;Un análisis más detallado sobre la asignación de tiempo del plan de administración del tiempo&amp;quot;&quot;/&gt;&lt;property id=&quot;20307&quot; value=&quot;314&quot;/&gt;&lt;/object&gt;&lt;object type=&quot;3&quot; unique_id=&quot;10051&quot;&gt;&lt;property id=&quot;20148&quot; value=&quot;5&quot;/&gt;&lt;property id=&quot;20300&quot; value=&quot;Slide 5 - &amp;quot;Administración del tiempo:&amp;quot;&quot;/&gt;&lt;property id=&quot;20307&quot; value=&quot;288&quot;/&gt;&lt;/object&gt;&lt;object type=&quot;3&quot; unique_id=&quot;10052&quot;&gt;&lt;property id=&quot;20148&quot; value=&quot;5&quot;/&gt;&lt;property id=&quot;20300&quot; value=&quot;Slide 28 - &amp;quot;Asignación de tareas y delegación de funciones y responsabilidades&amp;quot;&quot;/&gt;&lt;property id=&quot;20307&quot; value=&quot;316&quot;/&gt;&lt;/object&gt;&lt;object type=&quot;3&quot; unique_id=&quot;10053&quot;&gt;&lt;property id=&quot;20148&quot; value=&quot;5&quot;/&gt;&lt;property id=&quot;20300&quot; value=&quot;Slide 30 - &amp;quot;Revisión y actualización del plan de administración del tiempo&amp;quot;&quot;/&gt;&lt;property id=&quot;20307&quot; value=&quot;317&quot;/&gt;&lt;/object&gt;&lt;object type=&quot;3&quot; unique_id=&quot;10057&quot;&gt;&lt;property id=&quot;20148&quot; value=&quot;5&quot;/&gt;&lt;property id=&quot;20300&quot; value=&quot;Slide 31 - &amp;quot;Soluciones para distracciones y obstáculos comunes&amp;quot;&quot;/&gt;&lt;property id=&quot;20307&quot; value=&quot;319&quot;/&gt;&lt;/object&gt;&lt;object type=&quot;3&quot; unique_id=&quot;10063&quot;&gt;&lt;property id=&quot;20148&quot; value=&quot;5&quot;/&gt;&lt;property id=&quot;20300&quot; value=&quot;Slide 7 - &amp;quot;Beneficios de la administración del tiempo para pequeños negocios&amp;quot;&quot;/&gt;&lt;property id=&quot;20307&quot; value=&quot;294&quot;/&gt;&lt;/object&gt;&lt;object type=&quot;3&quot; unique_id=&quot;10064&quot;&gt;&lt;property id=&quot;20148&quot; value=&quot;5&quot;/&gt;&lt;property id=&quot;20300&quot; value=&quot;Slide 6 - &amp;quot;Importancia de la administración del tiempo para pequeños negocios&amp;quot;&quot;/&gt;&lt;property id=&quot;20307&quot; value=&quot;295&quot;/&gt;&lt;/object&gt;&lt;object type=&quot;3&quot; unique_id=&quot;10066&quot;&gt;&lt;property id=&quot;20148&quot; value=&quot;5&quot;/&gt;&lt;property id=&quot;20300&quot; value=&quot;Slide 9 - &amp;quot;Plan de administración del tiempo&amp;quot;&quot;/&gt;&lt;property id=&quot;20307&quot; value=&quot;296&quot;/&gt;&lt;/object&gt;&lt;object type=&quot;3&quot; unique_id=&quot;10614&quot;&gt;&lt;property id=&quot;20148&quot; value=&quot;5&quot;/&gt;&lt;property id=&quot;20300&quot; value=&quot;Slide 8 - &amp;quot;Tema para debate n.º 1: beneficios de la administración del tiempo&amp;quot;&quot;/&gt;&lt;property id=&quot;20307&quot; value=&quot;322&quot;/&gt;&lt;/object&gt;&lt;object type=&quot;3&quot; unique_id=&quot;33049&quot;&gt;&lt;property id=&quot;20148&quot; value=&quot;5&quot;/&gt;&lt;property id=&quot;20300&quot; value=&quot;Slide 11 - &amp;quot;Elementos clave de un plan de administración del tiempo&amp;quot;&quot;/&gt;&lt;property id=&quot;20307&quot; value=&quot;339&quot;/&gt;&lt;/object&gt;&lt;object type=&quot;3&quot; unique_id=&quot;33050&quot;&gt;&lt;property id=&quot;20148&quot; value=&quot;5&quot;/&gt;&lt;property id=&quot;20300&quot; value=&quot;Slide 18 - &amp;quot;Tema para debate n.º 2: metas SMART&amp;quot;&quot;/&gt;&lt;property id=&quot;20307&quot; value=&quot;324&quot;/&gt;&lt;/object&gt;&lt;object type=&quot;3&quot; unique_id=&quot;33051&quot;&gt;&lt;property id=&quot;20148&quot; value=&quot;5&quot;/&gt;&lt;property id=&quot;20300&quot; value=&quot;Slide 20 - &amp;quot;Tema para debate n.º 3: tareas desarrolladas con las metas SMART&amp;quot;&quot;/&gt;&lt;property id=&quot;20307&quot; value=&quot;325&quot;/&gt;&lt;/object&gt;&lt;object type=&quot;3&quot; unique_id=&quot;33052&quot;&gt;&lt;property id=&quot;20148&quot; value=&quot;5&quot;/&gt;&lt;property id=&quot;20300&quot; value=&quot;Slide 23 - &amp;quot;Método de Eisenhower&amp;quot;&quot;/&gt;&lt;property id=&quot;20307&quot; value=&quot;332&quot;/&gt;&lt;/object&gt;&lt;object type=&quot;3&quot; unique_id=&quot;33053&quot;&gt;&lt;property id=&quot;20148&quot; value=&quot;5&quot;/&gt;&lt;property id=&quot;20300&quot; value=&quot;Slide 24 - &amp;quot;Método POSEC&amp;quot;&quot;/&gt;&lt;property id=&quot;20307&quot; value=&quot;333&quot;/&gt;&lt;/object&gt;&lt;object type=&quot;3&quot; unique_id=&quot;33054&quot;&gt;&lt;property id=&quot;20148&quot; value=&quot;5&quot;/&gt;&lt;property id=&quot;20300&quot; value=&quot;Slide 27 - &amp;quot;Implementación del plan&amp;quot;&quot;/&gt;&lt;property id=&quot;20307&quot; value=&quot;337&quot;/&gt;&lt;/object&gt;&lt;object type=&quot;3&quot; unique_id=&quot;33055&quot;&gt;&lt;property id=&quot;20148&quot; value=&quot;5&quot;/&gt;&lt;property id=&quot;20300&quot; value=&quot;Slide 29 - &amp;quot;Tema para debate n.º 4: delegación de tareas&amp;quot;&quot;/&gt;&lt;property id=&quot;20307&quot; value=&quot;330&quot;/&gt;&lt;/object&gt;&lt;object type=&quot;3&quot; unique_id=&quot;33056&quot;&gt;&lt;property id=&quot;20148&quot; value=&quot;5&quot;/&gt;&lt;property id=&quot;20300&quot; value=&quot;Slide 34 - &amp;quot;Conclusión&amp;quot;&quot;/&gt;&lt;property id=&quot;20307&quot; value=&quot;338&quot;/&gt;&lt;/object&gt;&lt;object type=&quot;3&quot; unique_id=&quot;33496&quot;&gt;&lt;property id=&quot;20148&quot; value=&quot;5&quot;/&gt;&lt;property id=&quot;20300&quot; value=&quot;Slide 1 - &amp;quot;Administración del tiempo&amp;quot;&quot;/&gt;&lt;property id=&quot;20307&quot; value=&quot;340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461A59-24B1-4E81-8C0E-2184DEBEC42A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FED750C-AE12-4290-89D9-42DF849160D3}"/>
</file>

<file path=customXml/itemProps3.xml><?xml version="1.0" encoding="utf-8"?>
<ds:datastoreItem xmlns:ds="http://schemas.openxmlformats.org/officeDocument/2006/customXml" ds:itemID="{F1167ACE-F557-49F0-B77A-4A6C542633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1095</Words>
  <Application>Microsoft Office PowerPoint</Application>
  <PresentationFormat>On-screen Show (4:3)</PresentationFormat>
  <Paragraphs>176</Paragraphs>
  <Slides>34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ＭＳ Ｐゴシック</vt:lpstr>
      <vt:lpstr>Arial</vt:lpstr>
      <vt:lpstr>Calibri</vt:lpstr>
      <vt:lpstr>Geneva</vt:lpstr>
      <vt:lpstr>Helvetica Neue</vt:lpstr>
      <vt:lpstr>Source Sans Pro SemiBold</vt:lpstr>
      <vt:lpstr>Times New Roman</vt:lpstr>
      <vt:lpstr>Office Theme</vt:lpstr>
      <vt:lpstr>Administración del tiempo</vt:lpstr>
      <vt:lpstr>La bienvenida</vt:lpstr>
      <vt:lpstr>Objetivos</vt:lpstr>
      <vt:lpstr>Formulario de conocimientos</vt:lpstr>
      <vt:lpstr>Administración del tiempo:</vt:lpstr>
      <vt:lpstr>Importancia de la administración del tiempo para pequeños negocios</vt:lpstr>
      <vt:lpstr>Beneficios de la administración del tiempo para pequeños negocios</vt:lpstr>
      <vt:lpstr>Tema para debate n.º 1: beneficios de la administración del tiempo</vt:lpstr>
      <vt:lpstr>Plan de administración del tiempo</vt:lpstr>
      <vt:lpstr>Ejemplo de plan de administración del tiempo</vt:lpstr>
      <vt:lpstr>Elementos clave de un plan de administración del tiempo</vt:lpstr>
      <vt:lpstr>Elemento clave n.º 1:  objetivos escritos definidos claramente</vt:lpstr>
      <vt:lpstr>Elemento clave n.º 2: Lista detallada de tareas</vt:lpstr>
      <vt:lpstr>Elemento clave n.º 3:  priorización de las tareas</vt:lpstr>
      <vt:lpstr>Elemento clave n.º 4: lista de las funciones permanentes que son importantes para el negocio</vt:lpstr>
      <vt:lpstr>Elemento clave n.º 5: flexibilidad interna </vt:lpstr>
      <vt:lpstr>Metas SMART</vt:lpstr>
      <vt:lpstr>Tema para debate n.º 2: metas SMART</vt:lpstr>
      <vt:lpstr>Uso de las metas SMART</vt:lpstr>
      <vt:lpstr>Tema para debate n.º 3: tareas desarrolladas con las metas SMART</vt:lpstr>
      <vt:lpstr>Análisis de Pareto</vt:lpstr>
      <vt:lpstr>Método ABC</vt:lpstr>
      <vt:lpstr>Método de Eisenhower</vt:lpstr>
      <vt:lpstr>Método POSEC</vt:lpstr>
      <vt:lpstr>Administración del tiempo.</vt:lpstr>
      <vt:lpstr>Un análisis más detallado sobre la asignación de tiempo del plan de administración del tiempo</vt:lpstr>
      <vt:lpstr>Implementación del plan</vt:lpstr>
      <vt:lpstr>Asignación de tareas y delegación de funciones y responsabilidades</vt:lpstr>
      <vt:lpstr>Tema para debate n.º 4: delegación de tareas</vt:lpstr>
      <vt:lpstr>Revisión y actualización del plan de administración del tiempo</vt:lpstr>
      <vt:lpstr>Soluciones para distracciones y obstáculos comunes</vt:lpstr>
      <vt:lpstr>Cuatro puntos clave para recordar</vt:lpstr>
      <vt:lpstr>Resumen</vt:lpstr>
      <vt:lpstr>Conclusión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SB SP Modulo 5 Administración del tiempo</dc:title>
  <dc:subject>FDIC SB SP Modulo 5 Administración del tiempo</dc:subject>
  <dc:creator/>
  <cp:keywords>FDIC SB SP Modulo 5 Administración del tiempo</cp:keywords>
  <dc:description>FDIC SB SP Modulo 5 Administración del tiempo</dc:description>
  <cp:lastModifiedBy/>
  <cp:revision>2</cp:revision>
  <dcterms:created xsi:type="dcterms:W3CDTF">2012-03-29T16:01:39Z</dcterms:created>
  <dcterms:modified xsi:type="dcterms:W3CDTF">2023-01-27T19:11:20Z</dcterms:modified>
  <cp:category>FDIC SB SP Modulo 5 Administración del tiempo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