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349" r:id="rId5"/>
    <p:sldId id="346" r:id="rId6"/>
    <p:sldId id="257" r:id="rId7"/>
    <p:sldId id="287" r:id="rId8"/>
    <p:sldId id="326" r:id="rId9"/>
    <p:sldId id="329" r:id="rId10"/>
    <p:sldId id="334" r:id="rId11"/>
    <p:sldId id="347" r:id="rId12"/>
    <p:sldId id="330" r:id="rId13"/>
    <p:sldId id="340" r:id="rId14"/>
    <p:sldId id="341" r:id="rId15"/>
    <p:sldId id="291" r:id="rId16"/>
    <p:sldId id="327" r:id="rId17"/>
    <p:sldId id="295" r:id="rId18"/>
    <p:sldId id="333" r:id="rId19"/>
    <p:sldId id="328" r:id="rId20"/>
    <p:sldId id="323" r:id="rId21"/>
    <p:sldId id="348" r:id="rId22"/>
    <p:sldId id="285" r:id="rId23"/>
    <p:sldId id="286" r:id="rId24"/>
    <p:sldId id="344" r:id="rId25"/>
  </p:sldIdLst>
  <p:sldSz cx="9144000" cy="6858000" type="screen4x3"/>
  <p:notesSz cx="6950075" cy="9236075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551">
          <p15:clr>
            <a:srgbClr val="A4A3A4"/>
          </p15:clr>
        </p15:guide>
        <p15:guide id="2" orient="horz" pos="3456" userDrawn="1">
          <p15:clr>
            <a:srgbClr val="A4A3A4"/>
          </p15:clr>
        </p15:guide>
        <p15:guide id="3" orient="horz" pos="897">
          <p15:clr>
            <a:srgbClr val="A4A3A4"/>
          </p15:clr>
        </p15:guide>
        <p15:guide id="4" orient="horz" pos="2496" userDrawn="1">
          <p15:clr>
            <a:srgbClr val="A4A3A4"/>
          </p15:clr>
        </p15:guide>
        <p15:guide id="5" pos="245">
          <p15:clr>
            <a:srgbClr val="A4A3A4"/>
          </p15:clr>
        </p15:guide>
        <p15:guide id="6" pos="5503">
          <p15:clr>
            <a:srgbClr val="A4A3A4"/>
          </p15:clr>
        </p15:guide>
        <p15:guide id="7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71" userDrawn="1">
          <p15:clr>
            <a:srgbClr val="A4A3A4"/>
          </p15:clr>
        </p15:guide>
        <p15:guide id="2" pos="2948" userDrawn="1">
          <p15:clr>
            <a:srgbClr val="A4A3A4"/>
          </p15:clr>
        </p15:guide>
        <p15:guide id="3" orient="horz" pos="2909" userDrawn="1">
          <p15:clr>
            <a:srgbClr val="A4A3A4"/>
          </p15:clr>
        </p15:guide>
        <p15:guide id="4" pos="218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F6B"/>
    <a:srgbClr val="000000"/>
    <a:srgbClr val="E6C054"/>
    <a:srgbClr val="AECF8D"/>
    <a:srgbClr val="BC8D0C"/>
    <a:srgbClr val="002060"/>
    <a:srgbClr val="132F5A"/>
    <a:srgbClr val="C1961C"/>
    <a:srgbClr val="3399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57" autoAdjust="0"/>
    <p:restoredTop sz="90104" autoAdjust="0"/>
  </p:normalViewPr>
  <p:slideViewPr>
    <p:cSldViewPr snapToGrid="0" snapToObjects="1">
      <p:cViewPr varScale="1">
        <p:scale>
          <a:sx n="73" d="100"/>
          <a:sy n="73" d="100"/>
        </p:scale>
        <p:origin x="1618" y="53"/>
      </p:cViewPr>
      <p:guideLst>
        <p:guide orient="horz" pos="551"/>
        <p:guide orient="horz" pos="3456"/>
        <p:guide orient="horz" pos="897"/>
        <p:guide orient="horz" pos="2496"/>
        <p:guide pos="245"/>
        <p:guide pos="5503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086"/>
    </p:cViewPr>
  </p:sorterViewPr>
  <p:notesViewPr>
    <p:cSldViewPr snapToGrid="0" snapToObjects="1" showGuides="1">
      <p:cViewPr>
        <p:scale>
          <a:sx n="57" d="100"/>
          <a:sy n="57" d="100"/>
        </p:scale>
        <p:origin x="-4362" y="-888"/>
      </p:cViewPr>
      <p:guideLst>
        <p:guide orient="horz" pos="2171"/>
        <p:guide pos="2948"/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6770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C9553F-8325-48F3-88F8-20F92DFA5E78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6770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047D20-1039-4F42-A041-A23D1B3D5F8A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2191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36770" y="1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739E7EF-DD00-4771-9338-3E617D22D772}" type="datetimeFigureOut">
              <a:rPr lang="en-US"/>
              <a:pPr>
                <a:defRPr/>
              </a:pPr>
              <a:t>11/21/2022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95008" y="4387769"/>
            <a:ext cx="556006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36770" y="8772377"/>
            <a:ext cx="3011699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A4401F7-0D4C-4C9B-8DF3-9D8D69B46875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085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478577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655677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A9B2E1-0AD6-4DE0-8263-5D45C4850020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71293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55104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5D74EC-F233-405F-856B-08AA6068A208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27690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0647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38965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17070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19965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3446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D2FEB2-3876-4C26-9585-C23B7E7FA724}" type="slidenum">
              <a:rPr lang="en-US" smtClean="0">
                <a:ea typeface="ＭＳ Ｐゴシック"/>
                <a:cs typeface="ＭＳ Ｐゴシック"/>
              </a:rPr>
              <a:pPr/>
              <a:t>20</a:t>
            </a:fld>
            <a:endParaRPr lang="es-E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59450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E4CA33-C9F9-43DE-80A9-45C80082B540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05156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6890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22C2B6-1921-4C8E-9054-6AB894E4E9AC}" type="slidenum">
              <a:rPr lang="en-US" smtClean="0"/>
              <a:pPr>
                <a:defRPr/>
              </a:pPr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4887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319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372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0943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372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29222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2922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-SMB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FC4271D2-1A44-1D7A-A0E2-1E38ACD16CE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099" y="1082886"/>
            <a:ext cx="4480072" cy="1954588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4400" b="0">
                <a:solidFill>
                  <a:srgbClr val="223F6B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047" y="3063488"/>
            <a:ext cx="2706624" cy="923971"/>
          </a:xfrm>
          <a:solidFill>
            <a:srgbClr val="223F6B"/>
          </a:solidFill>
        </p:spPr>
        <p:txBody>
          <a:bodyPr lIns="274320" tIns="91440" anchor="t" anchorCtr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cap="small" baseline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object 3" descr="Illustration of Earth surrounded by various icons">
            <a:extLst>
              <a:ext uri="{FF2B5EF4-FFF2-40B4-BE49-F238E27FC236}">
                <a16:creationId xmlns:a16="http://schemas.microsoft.com/office/drawing/2014/main" id="{CB3E606F-D7A8-C4D4-7572-F9CCF4CEAF39}"/>
              </a:ext>
            </a:extLst>
          </p:cNvPr>
          <p:cNvSpPr/>
          <p:nvPr userDrawn="1"/>
        </p:nvSpPr>
        <p:spPr>
          <a:xfrm>
            <a:off x="4562855" y="918892"/>
            <a:ext cx="4581144" cy="458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8" descr="Small business association logo">
            <a:extLst>
              <a:ext uri="{FF2B5EF4-FFF2-40B4-BE49-F238E27FC236}">
                <a16:creationId xmlns:a16="http://schemas.microsoft.com/office/drawing/2014/main" id="{80EFA23A-6789-D46F-0C2D-32A9EA0B5836}"/>
              </a:ext>
            </a:extLst>
          </p:cNvPr>
          <p:cNvSpPr/>
          <p:nvPr userDrawn="1"/>
        </p:nvSpPr>
        <p:spPr>
          <a:xfrm>
            <a:off x="1420719" y="4844710"/>
            <a:ext cx="2503672" cy="68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Picture 10" descr="FDIC Money Smart logo">
            <a:extLst>
              <a:ext uri="{FF2B5EF4-FFF2-40B4-BE49-F238E27FC236}">
                <a16:creationId xmlns:a16="http://schemas.microsoft.com/office/drawing/2014/main" id="{F490D911-F864-28C1-C3AC-8EB3C20BEAA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4370134"/>
            <a:ext cx="730374" cy="12178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D1151-E60D-4069-8873-11387DB119A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BC0A5A0-52C0-10C2-349B-FE36DDAFB64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-3109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9062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85"/>
          <a:stretch/>
        </p:blipFill>
        <p:spPr bwMode="auto">
          <a:xfrm>
            <a:off x="0" y="6261650"/>
            <a:ext cx="9163050" cy="5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F677-02B4-4418-AD8E-E97B791D8EDF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CA994-CC67-4277-8BEB-4FF7E95ED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23"/>
          <a:stretch/>
        </p:blipFill>
        <p:spPr bwMode="auto">
          <a:xfrm>
            <a:off x="-19050" y="5280"/>
            <a:ext cx="9163050" cy="3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A353839-195B-DF46-A41B-197AF4DB8E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3258589" y="6417426"/>
            <a:ext cx="519961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tx2">
                    <a:lumMod val="50000"/>
                  </a:schemeClr>
                </a:solidFill>
                <a:latin typeface="Helvetica Neue"/>
              </a:rPr>
              <a:t>¿ES SER DUEÑO DE UN NEGOCIO, UNA BUENA OPCIÓN PARA USTED?</a:t>
            </a:r>
            <a:endParaRPr lang="es-ES" sz="1050" b="1" dirty="0">
              <a:solidFill>
                <a:schemeClr val="tx2">
                  <a:lumMod val="50000"/>
                </a:schemeClr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223F6B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05366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414C-C142-4B47-94ED-C33FE018684A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8441797" y="6403381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99ACE61-E773-4F66-9D50-18F023141B8F}" type="slidenum">
              <a:rPr lang="en-US" sz="1200" b="1" smtClean="0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/>
              <a:t>‹#›</a:t>
            </a:fld>
            <a:endParaRPr lang="es-ES" sz="1200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3A2461AD-FB71-48F7-92AE-60ADAA4F6B89}" type="datetime1">
              <a:rPr lang="en-US"/>
              <a:pPr>
                <a:defRPr/>
              </a:pPr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CA958597-FD28-41CC-B201-CE91FB9D1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0" i="0" u="none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0" i="0" u="none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CC08F-2EF5-4C13-AC51-5C15356421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9099" y="697584"/>
            <a:ext cx="4480072" cy="2357547"/>
          </a:xfrm>
        </p:spPr>
        <p:txBody>
          <a:bodyPr/>
          <a:lstStyle/>
          <a:p>
            <a:r>
              <a:rPr lang="es-ES" sz="4000" dirty="0"/>
              <a:t>¿Es ser dueño de un negocio, una buena opción para usted?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84B7A5-7DC3-9F42-63C9-297224689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099" y="3063488"/>
            <a:ext cx="3389330" cy="923971"/>
          </a:xfrm>
        </p:spPr>
        <p:txBody>
          <a:bodyPr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sm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ource Sans Pro SemiBold" panose="020B0603030403020204" pitchFamily="34" charset="0"/>
                <a:ea typeface="Source Sans Pro SemiBold" panose="020B0603030403020204" pitchFamily="34" charset="0"/>
                <a:cs typeface="+mn-cs"/>
              </a:rPr>
              <a:t>Money Smart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sm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ource Sans Pro SemiBold" panose="020B0603030403020204" pitchFamily="34" charset="0"/>
                <a:ea typeface="Source Sans Pro SemiBold" panose="020B0603030403020204" pitchFamily="34" charset="0"/>
                <a:cs typeface="+mn-cs"/>
              </a:rPr>
              <a:t>para </a:t>
            </a:r>
            <a:r>
              <a:rPr kumimoji="0" lang="en-US" sz="2800" b="0" i="0" u="none" strike="noStrike" kern="1200" cap="small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ource Sans Pro SemiBold" panose="020B0603030403020204" pitchFamily="34" charset="0"/>
                <a:ea typeface="Source Sans Pro SemiBold" panose="020B0603030403020204" pitchFamily="34" charset="0"/>
                <a:cs typeface="+mn-cs"/>
              </a:rPr>
              <a:t>pequeñas</a:t>
            </a:r>
            <a:r>
              <a:rPr kumimoji="0" lang="en-US" sz="2800" b="0" i="0" u="none" strike="noStrike" kern="1200" cap="sm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ource Sans Pro SemiBold" panose="020B0603030403020204" pitchFamily="34" charset="0"/>
                <a:ea typeface="Source Sans Pro SemiBold" panose="020B0603030403020204" pitchFamily="34" charset="0"/>
                <a:cs typeface="+mn-cs"/>
              </a:rPr>
              <a:t> </a:t>
            </a:r>
            <a:r>
              <a:rPr kumimoji="0" lang="en-US" sz="2800" b="0" i="0" u="none" strike="noStrike" kern="1200" cap="small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Source Sans Pro SemiBold" panose="020B0603030403020204" pitchFamily="34" charset="0"/>
                <a:ea typeface="Source Sans Pro SemiBold" panose="020B0603030403020204" pitchFamily="34" charset="0"/>
                <a:cs typeface="+mn-cs"/>
              </a:rPr>
              <a:t>empresas</a:t>
            </a:r>
            <a:endParaRPr kumimoji="0" lang="en-US" sz="2800" b="0" i="0" u="none" strike="noStrike" kern="1200" cap="small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Source Sans Pro SemiBold" panose="020B0603030403020204" pitchFamily="34" charset="0"/>
              <a:ea typeface="Source Sans Pro SemiBold" panose="020B0603030403020204" pitchFamily="34" charset="0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B43EE-EC1A-45ED-2699-FB1679059FCA}"/>
              </a:ext>
            </a:extLst>
          </p:cNvPr>
          <p:cNvSpPr/>
          <p:nvPr/>
        </p:nvSpPr>
        <p:spPr>
          <a:xfrm>
            <a:off x="6838212" y="6477000"/>
            <a:ext cx="15183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05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050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51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¿Verdadero o falso? Respuestas</a:t>
            </a:r>
          </a:p>
        </p:txBody>
      </p:sp>
      <p:graphicFrame>
        <p:nvGraphicFramePr>
          <p:cNvPr id="4" name="Table 3" descr="Respuestas de verdadero o falso. Cada fila de la tabla enumera la pregunta y la respuesta correspondiente.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084620"/>
              </p:ext>
            </p:extLst>
          </p:nvPr>
        </p:nvGraphicFramePr>
        <p:xfrm>
          <a:off x="394140" y="1127367"/>
          <a:ext cx="8398930" cy="49834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640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8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724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Iniciar un nuevo negocio puede ser un gran sacrificio personal y familiar. 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Verdadero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2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Hay muchos altibajos emocionales.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Verdadero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3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Tienen que “hacerlo bien” todo el tiempo. 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Falso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4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No es necesario tener una gran reserva de efectivo para </a:t>
                      </a:r>
                      <a:b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</a:b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ser exitoso.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Depende</a:t>
                      </a:r>
                      <a:endParaRPr lang="es-ES" sz="1800" b="0" kern="1200" noProof="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5"/>
                        <a:tabLst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Después de más o menos un año, puede relajarse y disfrutar de las ganancias.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Falso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6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Es fácil conseguir préstamos para una gran idea. 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Falso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7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Los empresarios exitosos hacen todo ellos mismos.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Falso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8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No va a</a:t>
                      </a:r>
                      <a:r>
                        <a:rPr lang="es-ES" sz="1800" noProof="0" dirty="0"/>
                        <a:t> </a:t>
                      </a: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tener un jefe.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Falso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7724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9"/>
                        <a:tabLst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Tendrá más libertad, control y balance entre la vida laboral y la personal.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Falso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10"/>
                      </a:pPr>
                      <a:r>
                        <a:rPr lang="es-ES" sz="1800" b="0" noProof="0" dirty="0">
                          <a:solidFill>
                            <a:srgbClr val="002060"/>
                          </a:solidFill>
                          <a:effectLst/>
                        </a:rPr>
                        <a:t>Comenzar un nuevo negocio es arriesgado.</a:t>
                      </a:r>
                      <a:endParaRPr lang="es-ES" sz="1800" b="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b="0" kern="1200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Depende</a:t>
                      </a:r>
                      <a:endParaRPr lang="es-ES" sz="1800" b="0" kern="1200" noProof="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2036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66700" y="33743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Raíces de </a:t>
            </a:r>
            <a:r>
              <a:rPr dirty="0" err="1"/>
              <a:t>poder</a:t>
            </a:r>
            <a:r>
              <a:rPr lang="en-US" dirty="0"/>
              <a:t> 1</a:t>
            </a:r>
            <a:endParaRPr dirty="0"/>
          </a:p>
        </p:txBody>
      </p:sp>
      <p:grpSp>
        <p:nvGrpSpPr>
          <p:cNvPr id="7" name="Group 6" descr="Un árbol con raíces profundas con la puesta de sol al fondo. Cuatro cuadros etiquetados como Social, Ventas, Financiera y Autodisciplina se conectan a las raíces del árbol a través de flechas."/>
          <p:cNvGrpSpPr/>
          <p:nvPr/>
        </p:nvGrpSpPr>
        <p:grpSpPr>
          <a:xfrm>
            <a:off x="916173" y="1178595"/>
            <a:ext cx="7315200" cy="4438434"/>
            <a:chOff x="916173" y="1178595"/>
            <a:chExt cx="7315200" cy="4438434"/>
          </a:xfrm>
        </p:grpSpPr>
        <p:sp>
          <p:nvSpPr>
            <p:cNvPr id="6" name="Rectangle 5"/>
            <p:cNvSpPr/>
            <p:nvPr/>
          </p:nvSpPr>
          <p:spPr>
            <a:xfrm>
              <a:off x="916173" y="1395888"/>
              <a:ext cx="7315200" cy="2348936"/>
            </a:xfrm>
            <a:prstGeom prst="rect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2173384" y="2654205"/>
              <a:ext cx="4699000" cy="2241134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50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916173" y="3281332"/>
              <a:ext cx="7315200" cy="233569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2173384" y="3947883"/>
              <a:ext cx="1383822" cy="5739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5371144" y="4034464"/>
              <a:ext cx="1501240" cy="4873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029" name="Rectangle 1028"/>
            <p:cNvSpPr/>
            <p:nvPr/>
          </p:nvSpPr>
          <p:spPr>
            <a:xfrm>
              <a:off x="1047342" y="4199639"/>
              <a:ext cx="1645920" cy="1314850"/>
            </a:xfrm>
            <a:prstGeom prst="rect">
              <a:avLst/>
            </a:prstGeom>
            <a:solidFill>
              <a:srgbClr val="FF99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>
                  <a:solidFill>
                    <a:schemeClr val="tx1"/>
                  </a:solidFill>
                </a:rPr>
                <a:t>Social</a:t>
              </a:r>
              <a:r>
                <a:rPr lang="es-ES" sz="1400" dirty="0">
                  <a:solidFill>
                    <a:schemeClr val="tx1"/>
                  </a:solidFill>
                </a:rPr>
                <a:t>: </a:t>
              </a:r>
            </a:p>
            <a:p>
              <a:pPr algn="ctr"/>
              <a:r>
                <a:rPr lang="es-ES" sz="1400" dirty="0">
                  <a:solidFill>
                    <a:schemeClr val="tx1"/>
                  </a:solidFill>
                </a:rPr>
                <a:t>Influenciar a las personas: personal, socios, banqueros, clientes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453690" y="4186289"/>
              <a:ext cx="1645920" cy="1327659"/>
            </a:xfrm>
            <a:prstGeom prst="rect">
              <a:avLst/>
            </a:prstGeom>
            <a:solidFill>
              <a:srgbClr val="E6C05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>
                  <a:solidFill>
                    <a:schemeClr val="tx1"/>
                  </a:solidFill>
                </a:rPr>
                <a:t>Autodisciplina</a:t>
              </a:r>
              <a:r>
                <a:rPr lang="es-ES" sz="1400" dirty="0">
                  <a:solidFill>
                    <a:schemeClr val="tx1"/>
                  </a:solidFill>
                </a:rPr>
                <a:t>: Administrar el tiempo, los hábitos y la energía</a:t>
              </a:r>
            </a:p>
          </p:txBody>
        </p:sp>
        <p:pic>
          <p:nvPicPr>
            <p:cNvPr id="1026" name="Picture 2" descr="árbol con ilustración de raíce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7376" y="1178595"/>
              <a:ext cx="2103120" cy="3100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4" name="Straight Arrow Connector 23"/>
            <p:cNvCxnSpPr/>
            <p:nvPr/>
          </p:nvCxnSpPr>
          <p:spPr>
            <a:xfrm flipH="1" flipV="1">
              <a:off x="4776685" y="4019941"/>
              <a:ext cx="594459" cy="7040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652668" y="4199639"/>
              <a:ext cx="1645920" cy="1327659"/>
            </a:xfrm>
            <a:prstGeom prst="rect">
              <a:avLst/>
            </a:prstGeom>
            <a:solidFill>
              <a:srgbClr val="AECF8D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>
                  <a:solidFill>
                    <a:schemeClr val="tx1"/>
                  </a:solidFill>
                </a:rPr>
                <a:t>Financiera</a:t>
              </a:r>
              <a:r>
                <a:rPr lang="es-ES" sz="1400" dirty="0">
                  <a:solidFill>
                    <a:schemeClr val="tx1"/>
                  </a:solidFill>
                </a:rPr>
                <a:t>:</a:t>
              </a:r>
            </a:p>
            <a:p>
              <a:pPr algn="ctr"/>
              <a:r>
                <a:rPr lang="es-ES" sz="1400" dirty="0">
                  <a:solidFill>
                    <a:schemeClr val="tx1"/>
                  </a:solidFill>
                </a:rPr>
                <a:t>Obtener y administrar dinero</a:t>
              </a:r>
              <a:br>
                <a:rPr lang="es-ES" sz="1400" dirty="0">
                  <a:solidFill>
                    <a:schemeClr val="tx1"/>
                  </a:solidFill>
                </a:rPr>
              </a:br>
              <a:r>
                <a:rPr lang="es-ES" sz="1400" dirty="0">
                  <a:solidFill>
                    <a:schemeClr val="tx1"/>
                  </a:solidFill>
                </a:rPr>
                <a:t> y crédito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3560500" y="4007633"/>
              <a:ext cx="527887" cy="8439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2869224" y="4197830"/>
              <a:ext cx="1645920" cy="132765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s-ES" sz="1400" b="1" dirty="0">
                  <a:solidFill>
                    <a:schemeClr val="bg1">
                      <a:lumMod val="95000"/>
                    </a:schemeClr>
                  </a:solidFill>
                </a:rPr>
                <a:t>Ventas</a:t>
              </a:r>
              <a:r>
                <a:rPr lang="es-ES" sz="1400" dirty="0">
                  <a:solidFill>
                    <a:schemeClr val="bg1">
                      <a:lumMod val="95000"/>
                    </a:schemeClr>
                  </a:solidFill>
                </a:rPr>
                <a:t>: </a:t>
              </a:r>
            </a:p>
            <a:p>
              <a:pPr algn="ctr"/>
              <a:r>
                <a:rPr lang="es-ES" sz="1400" dirty="0">
                  <a:solidFill>
                    <a:schemeClr val="bg1">
                      <a:lumMod val="95000"/>
                    </a:schemeClr>
                  </a:solidFill>
                </a:rPr>
                <a:t>Establecer y alcanzar objetivos. Listo para vender en todo momento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4903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4040" y="37363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Raíces de poder social de Marlena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129126"/>
            <a:ext cx="5473635" cy="4772399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200"/>
              </a:spcBef>
              <a:buNone/>
            </a:pPr>
            <a:r>
              <a:rPr lang="en-US" sz="2200" b="1" dirty="0" err="1">
                <a:solidFill>
                  <a:srgbClr val="223F6B"/>
                </a:solidFill>
              </a:rPr>
              <a:t>Consulten</a:t>
            </a:r>
            <a:r>
              <a:rPr lang="en-US" sz="2200" b="1" dirty="0">
                <a:solidFill>
                  <a:srgbClr val="223F6B"/>
                </a:solidFill>
              </a:rPr>
              <a:t> la </a:t>
            </a:r>
            <a:r>
              <a:rPr lang="en-US" sz="2200" b="1" dirty="0" err="1">
                <a:solidFill>
                  <a:srgbClr val="223F6B"/>
                </a:solidFill>
              </a:rPr>
              <a:t>página</a:t>
            </a:r>
            <a:r>
              <a:rPr lang="en-US" sz="2200" b="1" dirty="0">
                <a:solidFill>
                  <a:srgbClr val="223F6B"/>
                </a:solidFill>
              </a:rPr>
              <a:t> 9 del manual.</a:t>
            </a:r>
            <a:endParaRPr lang="en-US" sz="2200" dirty="0">
              <a:solidFill>
                <a:srgbClr val="223F6B"/>
              </a:solidFill>
            </a:endParaRPr>
          </a:p>
          <a:p>
            <a:pPr marL="0" indent="0">
              <a:spcBef>
                <a:spcPts val="200"/>
              </a:spcBef>
              <a:buNone/>
            </a:pPr>
            <a:r>
              <a:rPr dirty="0"/>
              <a:t>Alta: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De trato fácil y agradable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Oyente activa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Honesta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Respetuosa con la gente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Fuerte creencia y visión</a:t>
            </a:r>
          </a:p>
          <a:p>
            <a:pPr marL="0" indent="0">
              <a:spcBef>
                <a:spcPts val="200"/>
              </a:spcBef>
              <a:buNone/>
            </a:pPr>
            <a:r>
              <a:rPr dirty="0"/>
              <a:t>Baja: 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Conexiones y relaciones sociales</a:t>
            </a:r>
          </a:p>
          <a:p>
            <a:pPr lvl="1">
              <a:spcBef>
                <a:spcPts val="200"/>
              </a:spcBef>
            </a:pPr>
            <a:r>
              <a:rPr lang="en-US" sz="2400" dirty="0"/>
              <a:t>Aptitudes de administración y supervisión</a:t>
            </a:r>
            <a:endParaRPr lang="es-ES" sz="2400" dirty="0"/>
          </a:p>
        </p:txBody>
      </p:sp>
      <p:pic>
        <p:nvPicPr>
          <p:cNvPr id="9" name="Picture 2" descr="Mujer joven hablando por un teléfono móvil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3"/>
          <a:stretch/>
        </p:blipFill>
        <p:spPr bwMode="auto">
          <a:xfrm>
            <a:off x="5878285" y="2747331"/>
            <a:ext cx="2847099" cy="315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loud Callout 9"/>
          <p:cNvSpPr/>
          <p:nvPr/>
        </p:nvSpPr>
        <p:spPr>
          <a:xfrm>
            <a:off x="5337110" y="1129126"/>
            <a:ext cx="3597869" cy="1531882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BC8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¡Algunas personas dicen que soy DEMASIADO </a:t>
            </a:r>
            <a:r>
              <a:rPr lang="en-US" sz="2000" dirty="0" err="1"/>
              <a:t>buena</a:t>
            </a:r>
            <a:r>
              <a:rPr lang="en-US" sz="2000" dirty="0"/>
              <a:t>!</a:t>
            </a:r>
            <a:endParaRPr lang="es-E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39" y="381001"/>
            <a:ext cx="8341873" cy="609600"/>
          </a:xfrm>
        </p:spPr>
        <p:txBody>
          <a:bodyPr/>
          <a:lstStyle/>
          <a:p>
            <a:r>
              <a:rPr lang="es-ES" dirty="0"/>
              <a:t>¿Cuáles son </a:t>
            </a:r>
            <a:r>
              <a:rPr lang="es-ES" i="0" dirty="0"/>
              <a:t>SUS</a:t>
            </a:r>
            <a:r>
              <a:rPr lang="es-ES" dirty="0"/>
              <a:t> raíces de poder?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38" y="1081450"/>
            <a:ext cx="7704833" cy="42672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s-ES" sz="2000" dirty="0">
                <a:solidFill>
                  <a:srgbClr val="223F6B"/>
                </a:solidFill>
              </a:rPr>
              <a:t>Autoevaluación de las raíces de poder en las páginas 10 a 13 del manual. </a:t>
            </a:r>
          </a:p>
          <a:p>
            <a:pPr>
              <a:spcBef>
                <a:spcPts val="600"/>
              </a:spcBef>
            </a:pPr>
            <a:r>
              <a:rPr lang="es-ES" sz="2800" b="0" dirty="0"/>
              <a:t>Poder social</a:t>
            </a:r>
          </a:p>
          <a:p>
            <a:pPr>
              <a:spcBef>
                <a:spcPts val="600"/>
              </a:spcBef>
            </a:pPr>
            <a:r>
              <a:rPr lang="es-ES" sz="2800" b="0" dirty="0"/>
              <a:t>Poder de ventas</a:t>
            </a:r>
          </a:p>
          <a:p>
            <a:pPr>
              <a:spcBef>
                <a:spcPts val="600"/>
              </a:spcBef>
            </a:pPr>
            <a:r>
              <a:rPr lang="es-ES" sz="2800" b="0" dirty="0"/>
              <a:t>Poder financiero</a:t>
            </a:r>
          </a:p>
          <a:p>
            <a:pPr>
              <a:spcBef>
                <a:spcPts val="600"/>
              </a:spcBef>
            </a:pPr>
            <a:r>
              <a:rPr lang="es-ES" sz="2800" b="0" dirty="0"/>
              <a:t>Poder de autodisciplina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s-ES" sz="2400" b="0" dirty="0">
                <a:solidFill>
                  <a:srgbClr val="223F6B"/>
                </a:solidFill>
              </a:rPr>
              <a:t>Terminen la autoevaluación en casa</a:t>
            </a:r>
            <a:r>
              <a:rPr lang="en-US" sz="2400" b="0" dirty="0">
                <a:solidFill>
                  <a:srgbClr val="223F6B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 rot="11617518" flipH="1" flipV="1">
            <a:off x="5601993" y="2286643"/>
            <a:ext cx="3060418" cy="2246769"/>
          </a:xfrm>
          <a:prstGeom prst="rect">
            <a:avLst/>
          </a:prstGeom>
          <a:solidFill>
            <a:srgbClr val="BC8D0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</a:rPr>
              <a:t>No van a tener tiempo </a:t>
            </a:r>
            <a:br>
              <a:rPr lang="es-ES" sz="2000" dirty="0">
                <a:solidFill>
                  <a:schemeClr val="bg1"/>
                </a:solidFill>
              </a:rPr>
            </a:br>
            <a:r>
              <a:rPr lang="es-ES" sz="2000" dirty="0">
                <a:solidFill>
                  <a:schemeClr val="bg1"/>
                </a:solidFill>
              </a:rPr>
              <a:t>de completar la autoevaluación en la clase. </a:t>
            </a:r>
            <a:r>
              <a:rPr lang="es-ES" sz="2000" dirty="0" err="1">
                <a:solidFill>
                  <a:schemeClr val="bg1"/>
                </a:solidFill>
              </a:rPr>
              <a:t>Asegúresen</a:t>
            </a:r>
            <a:r>
              <a:rPr lang="es-ES" sz="2000" dirty="0">
                <a:solidFill>
                  <a:schemeClr val="bg1"/>
                </a:solidFill>
              </a:rPr>
              <a:t> de completarla sin ayuda. ¡Pida la opinión de las personas interesadas</a:t>
            </a:r>
            <a:r>
              <a:rPr lang="en-US" sz="2000" dirty="0">
                <a:solidFill>
                  <a:schemeClr val="bg1"/>
                </a:solidFill>
              </a:rPr>
              <a:t>!</a:t>
            </a:r>
            <a:endParaRPr lang="es-E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106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/>
              <a:t>Solicitar ayuda es un comportamiento profesional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09699" y="1660852"/>
            <a:ext cx="8109150" cy="4579634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es-ES" sz="2800" b="0" dirty="0">
                <a:latin typeface="Calibri" pitchFamily="34" charset="0"/>
              </a:rPr>
              <a:t>Pidan consejos y opiniones: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dirty="0">
                <a:solidFill>
                  <a:srgbClr val="132F5A"/>
                </a:solidFill>
                <a:latin typeface="Calibri" pitchFamily="34" charset="0"/>
              </a:rPr>
              <a:t>Familiares y amigos: ¿Cómo reaccionarían si trabajara 60 horas a la semana?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dirty="0">
                <a:solidFill>
                  <a:srgbClr val="132F5A"/>
                </a:solidFill>
                <a:latin typeface="Calibri" pitchFamily="34" charset="0"/>
              </a:rPr>
              <a:t>Clientes potenciales: ¿Qué es lo que quieren? ¿Cuánto están dispuestos a pagar?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dirty="0">
                <a:solidFill>
                  <a:srgbClr val="132F5A"/>
                </a:solidFill>
                <a:latin typeface="Calibri" pitchFamily="34" charset="0"/>
              </a:rPr>
              <a:t>Otros dueños de negocios: Ellos le pueden decir qué funciona (y qué no funciona).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dirty="0">
                <a:solidFill>
                  <a:srgbClr val="132F5A"/>
                </a:solidFill>
                <a:latin typeface="Calibri" pitchFamily="34" charset="0"/>
              </a:rPr>
              <a:t>Banqueros: Comience a relacionarse con un banquero </a:t>
            </a:r>
            <a:r>
              <a:rPr lang="es-ES" i="1" dirty="0">
                <a:solidFill>
                  <a:srgbClr val="132F5A"/>
                </a:solidFill>
                <a:latin typeface="Calibri" pitchFamily="34" charset="0"/>
              </a:rPr>
              <a:t>antes</a:t>
            </a:r>
            <a:r>
              <a:rPr lang="es-ES" dirty="0">
                <a:solidFill>
                  <a:srgbClr val="132F5A"/>
                </a:solidFill>
                <a:latin typeface="Calibri" pitchFamily="34" charset="0"/>
              </a:rPr>
              <a:t> de necesitar un préstamo.</a:t>
            </a:r>
          </a:p>
          <a:p>
            <a:pPr marL="506413" lvl="1" eaLnBrk="1" hangingPunct="1">
              <a:spcBef>
                <a:spcPts val="0"/>
              </a:spcBef>
            </a:pPr>
            <a:r>
              <a:rPr lang="es-ES" dirty="0">
                <a:solidFill>
                  <a:srgbClr val="132F5A"/>
                </a:solidFill>
                <a:latin typeface="Calibri" pitchFamily="34" charset="0"/>
              </a:rPr>
              <a:t>Socios potenciales: Busque socios que tengan aptitudes y experiencia.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93867"/>
            <a:ext cx="8229600" cy="609600"/>
          </a:xfrm>
        </p:spPr>
        <p:txBody>
          <a:bodyPr/>
          <a:lstStyle/>
          <a:p>
            <a:r>
              <a:rPr lang="es-ES" i="0" dirty="0"/>
              <a:t>Agenda de objetivos: comenzar, parar, continuar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716134"/>
            <a:ext cx="7777449" cy="4390752"/>
          </a:xfrm>
        </p:spPr>
        <p:txBody>
          <a:bodyPr/>
          <a:lstStyle/>
          <a:p>
            <a:pPr marL="0" indent="0">
              <a:buNone/>
            </a:pPr>
            <a:r>
              <a:rPr lang="es-ES" sz="2000" dirty="0">
                <a:solidFill>
                  <a:srgbClr val="223F6B"/>
                </a:solidFill>
              </a:rPr>
              <a:t>Comiencen la hoja de ejercicios en la página 14 del manual. </a:t>
            </a:r>
          </a:p>
          <a:p>
            <a:r>
              <a:rPr lang="es-ES" sz="2800" b="0" dirty="0"/>
              <a:t>Basado en su autoevaluación y en nuestra conversación, ¿qué tiene que... </a:t>
            </a:r>
          </a:p>
          <a:p>
            <a:pPr lvl="1"/>
            <a:r>
              <a:rPr lang="es-ES" sz="2400" dirty="0"/>
              <a:t>comenzar a hacer? </a:t>
            </a:r>
          </a:p>
          <a:p>
            <a:pPr lvl="1"/>
            <a:r>
              <a:rPr lang="es-ES" sz="2400" dirty="0"/>
              <a:t>parar de hacer? </a:t>
            </a:r>
          </a:p>
          <a:p>
            <a:pPr lvl="1"/>
            <a:r>
              <a:rPr lang="es-ES" sz="2400" dirty="0"/>
              <a:t>continuar haciendo?</a:t>
            </a:r>
          </a:p>
          <a:p>
            <a:pPr marL="0" indent="0">
              <a:buNone/>
            </a:pPr>
            <a:r>
              <a:rPr lang="es-ES" sz="2400" b="0" dirty="0">
                <a:solidFill>
                  <a:srgbClr val="C1961C"/>
                </a:solidFill>
              </a:rPr>
              <a:t>Termine</a:t>
            </a:r>
            <a:r>
              <a:rPr lang="es-ES" sz="2400" b="0" dirty="0">
                <a:solidFill>
                  <a:srgbClr val="223F6B"/>
                </a:solidFill>
              </a:rPr>
              <a:t>n los ejercicios en casa.</a:t>
            </a:r>
          </a:p>
        </p:txBody>
      </p:sp>
      <p:pic>
        <p:nvPicPr>
          <p:cNvPr id="2050" name="Picture 2" descr="Semáfor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545" y="2842906"/>
            <a:ext cx="2103120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853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Autoevaluación sobre industrias específicas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698171"/>
            <a:ext cx="6630632" cy="424225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" sz="2000" dirty="0">
                <a:solidFill>
                  <a:srgbClr val="223F6B"/>
                </a:solidFill>
              </a:rPr>
              <a:t>Consulten las página 15 a 17 del manual.</a:t>
            </a:r>
          </a:p>
          <a:p>
            <a:pPr marL="0" indent="0">
              <a:buNone/>
            </a:pPr>
            <a:r>
              <a:rPr lang="es-ES" sz="2800" b="0" dirty="0"/>
              <a:t>Se brindan autoevaluaciones adicionales para otras industrias y campos:</a:t>
            </a:r>
          </a:p>
          <a:p>
            <a:r>
              <a:rPr lang="es-ES" sz="2800" b="0" dirty="0"/>
              <a:t>Construcción</a:t>
            </a:r>
          </a:p>
          <a:p>
            <a:r>
              <a:rPr lang="es-ES" sz="2800" b="0" dirty="0"/>
              <a:t>Venta al público</a:t>
            </a:r>
          </a:p>
          <a:p>
            <a:r>
              <a:rPr lang="es-ES" sz="2800" b="0" dirty="0"/>
              <a:t>Venta al público en línea</a:t>
            </a:r>
          </a:p>
          <a:p>
            <a:r>
              <a:rPr lang="es-ES" sz="2800" b="0" dirty="0"/>
              <a:t>Servicios profesionales</a:t>
            </a:r>
          </a:p>
          <a:p>
            <a:r>
              <a:rPr lang="es-ES" sz="2800" b="0" dirty="0"/>
              <a:t>Restaurantes/alimentos</a:t>
            </a:r>
          </a:p>
          <a:p>
            <a:r>
              <a:rPr lang="es-ES" sz="2800" b="0" dirty="0"/>
              <a:t>Servicios personales</a:t>
            </a:r>
          </a:p>
        </p:txBody>
      </p:sp>
      <p:sp>
        <p:nvSpPr>
          <p:cNvPr id="4" name="TextBox 3"/>
          <p:cNvSpPr txBox="1"/>
          <p:nvPr/>
        </p:nvSpPr>
        <p:spPr>
          <a:xfrm rot="11617518" flipH="1" flipV="1">
            <a:off x="5647216" y="3181889"/>
            <a:ext cx="2841887" cy="1785104"/>
          </a:xfrm>
          <a:prstGeom prst="rect">
            <a:avLst/>
          </a:prstGeom>
          <a:solidFill>
            <a:srgbClr val="BC8D0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sz="2200" dirty="0">
                <a:solidFill>
                  <a:schemeClr val="bg1"/>
                </a:solidFill>
              </a:rPr>
              <a:t>INVESTIGUE. </a:t>
            </a:r>
            <a:r>
              <a:rPr lang="en-US" sz="2200" dirty="0" err="1">
                <a:solidFill>
                  <a:schemeClr val="bg1"/>
                </a:solidFill>
              </a:rPr>
              <a:t>Pídale</a:t>
            </a:r>
            <a:r>
              <a:rPr lang="en-US" sz="2200" dirty="0">
                <a:solidFill>
                  <a:schemeClr val="bg1"/>
                </a:solidFill>
              </a:rPr>
              <a:t> a otras personas que tengan negocios </a:t>
            </a:r>
            <a:r>
              <a:rPr lang="en-US" sz="2200" dirty="0" err="1">
                <a:solidFill>
                  <a:schemeClr val="bg1"/>
                </a:solidFill>
              </a:rPr>
              <a:t>en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su</a:t>
            </a:r>
            <a:r>
              <a:rPr lang="en-US" sz="2200" dirty="0">
                <a:solidFill>
                  <a:schemeClr val="bg1"/>
                </a:solidFill>
              </a:rPr>
              <a:t> campo o </a:t>
            </a:r>
            <a:r>
              <a:rPr lang="en-US" sz="2200" dirty="0" err="1">
                <a:solidFill>
                  <a:schemeClr val="bg1"/>
                </a:solidFill>
              </a:rPr>
              <a:t>industria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err="1">
                <a:solidFill>
                  <a:schemeClr val="bg1"/>
                </a:solidFill>
              </a:rPr>
              <a:t>que</a:t>
            </a:r>
            <a:r>
              <a:rPr lang="en-US" sz="2200" dirty="0">
                <a:solidFill>
                  <a:schemeClr val="bg1"/>
                </a:solidFill>
              </a:rPr>
              <a:t> le aconsejen.</a:t>
            </a:r>
            <a:endParaRPr lang="es-E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992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/>
              <a:t>Puntos clave para recordar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388938" y="968826"/>
            <a:ext cx="8347075" cy="4996545"/>
          </a:xfrm>
        </p:spPr>
        <p:txBody>
          <a:bodyPr/>
          <a:lstStyle/>
          <a:p>
            <a:pPr lvl="0"/>
            <a:r>
              <a:rPr lang="es-ES" sz="2800" b="0" dirty="0"/>
              <a:t>Todos tenemos puntos fuertes y débiles. La clave es reconocer sus puntos fuertes, y en donde hace falta desarrollo.</a:t>
            </a:r>
          </a:p>
          <a:p>
            <a:pPr lvl="0"/>
            <a:r>
              <a:rPr lang="es-ES" sz="2800" b="0" dirty="0"/>
              <a:t>Tengan un plan de acción claro. </a:t>
            </a:r>
          </a:p>
          <a:p>
            <a:pPr lvl="0"/>
            <a:r>
              <a:rPr lang="es-ES" sz="2800" b="0" dirty="0"/>
              <a:t>Pidan consejo a varias personas que sepan del tema (familiares, amigos, contadores, otros dueños de negocios).</a:t>
            </a:r>
          </a:p>
          <a:p>
            <a:pPr lvl="0"/>
            <a:r>
              <a:rPr lang="es-ES" sz="2800" b="0" dirty="0"/>
              <a:t>Incluyan en su lista a un funcionario de préstamos de banco y/o a un microprestamista. Inicien estas conversaciones antes de pedir un préstamo. </a:t>
            </a:r>
          </a:p>
          <a:p>
            <a:pPr marL="0" indent="0" eaLnBrk="1" hangingPunct="1">
              <a:buNone/>
            </a:pPr>
            <a:endParaRPr lang="es-ES" sz="2600" b="0" dirty="0">
              <a:ea typeface="Geneva"/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66700" y="33743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Raíces de </a:t>
            </a:r>
            <a:r>
              <a:rPr dirty="0" err="1"/>
              <a:t>poder</a:t>
            </a:r>
            <a:r>
              <a:rPr lang="en-US" dirty="0"/>
              <a:t> 2</a:t>
            </a:r>
            <a:endParaRPr dirty="0"/>
          </a:p>
        </p:txBody>
      </p:sp>
      <p:grpSp>
        <p:nvGrpSpPr>
          <p:cNvPr id="7" name="Group 6" descr="Un árbol con raíces profundas con la puesta de sol al fondo. Cuatro cuadros etiquetados como Social, Ventas, Financiera y Autodisciplina se conectan a las raíces del árbol a través de flechas."/>
          <p:cNvGrpSpPr/>
          <p:nvPr/>
        </p:nvGrpSpPr>
        <p:grpSpPr>
          <a:xfrm>
            <a:off x="916173" y="1178595"/>
            <a:ext cx="7315200" cy="4438434"/>
            <a:chOff x="916173" y="1178595"/>
            <a:chExt cx="7315200" cy="4438434"/>
          </a:xfrm>
        </p:grpSpPr>
        <p:sp>
          <p:nvSpPr>
            <p:cNvPr id="6" name="Rectangle 5"/>
            <p:cNvSpPr/>
            <p:nvPr/>
          </p:nvSpPr>
          <p:spPr>
            <a:xfrm>
              <a:off x="916173" y="1395888"/>
              <a:ext cx="7315200" cy="2348936"/>
            </a:xfrm>
            <a:prstGeom prst="rect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2173384" y="2654205"/>
              <a:ext cx="4699000" cy="2241134"/>
            </a:xfrm>
            <a:prstGeom prst="ellipse">
              <a:avLst/>
            </a:prstGeom>
            <a:gradFill>
              <a:gsLst>
                <a:gs pos="0">
                  <a:srgbClr val="FFFF00"/>
                </a:gs>
                <a:gs pos="50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916173" y="3281332"/>
              <a:ext cx="7315200" cy="233569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2173384" y="3947883"/>
              <a:ext cx="1383822" cy="5739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5371144" y="4034464"/>
              <a:ext cx="1501240" cy="4873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029" name="Rectangle 1028"/>
            <p:cNvSpPr/>
            <p:nvPr/>
          </p:nvSpPr>
          <p:spPr>
            <a:xfrm>
              <a:off x="1047342" y="4186830"/>
              <a:ext cx="1645920" cy="1327659"/>
            </a:xfrm>
            <a:prstGeom prst="rect">
              <a:avLst/>
            </a:prstGeom>
            <a:solidFill>
              <a:srgbClr val="FF99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Social</a:t>
              </a:r>
              <a:r>
                <a:rPr lang="en-US" sz="1400" dirty="0">
                  <a:solidFill>
                    <a:schemeClr val="tx1"/>
                  </a:solidFill>
                </a:rPr>
                <a:t>: 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Influenciar a las personas: personal, socios, banqueros, clientes</a:t>
              </a:r>
              <a:endParaRPr lang="es-ES" sz="14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472352" y="4186289"/>
              <a:ext cx="1645920" cy="1327659"/>
            </a:xfrm>
            <a:prstGeom prst="rect">
              <a:avLst/>
            </a:prstGeom>
            <a:solidFill>
              <a:srgbClr val="E6C05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Autodisciplina</a:t>
              </a:r>
              <a:r>
                <a:rPr lang="en-US" sz="1400" dirty="0">
                  <a:solidFill>
                    <a:schemeClr val="tx1"/>
                  </a:solidFill>
                </a:rPr>
                <a:t>: Administrar el tiempo, los hábitos y la energía</a:t>
              </a:r>
              <a:endParaRPr lang="es-ES" sz="1400" dirty="0">
                <a:solidFill>
                  <a:schemeClr val="tx1"/>
                </a:solidFill>
              </a:endParaRPr>
            </a:p>
          </p:txBody>
        </p:sp>
        <p:pic>
          <p:nvPicPr>
            <p:cNvPr id="1026" name="Picture 2" descr="árbol con ilustración de raíce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7376" y="1178595"/>
              <a:ext cx="2103120" cy="3100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4" name="Straight Arrow Connector 23"/>
            <p:cNvCxnSpPr/>
            <p:nvPr/>
          </p:nvCxnSpPr>
          <p:spPr>
            <a:xfrm flipH="1" flipV="1">
              <a:off x="4776685" y="4019941"/>
              <a:ext cx="594459" cy="7040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652668" y="4190308"/>
              <a:ext cx="1645920" cy="1327659"/>
            </a:xfrm>
            <a:prstGeom prst="rect">
              <a:avLst/>
            </a:prstGeom>
            <a:solidFill>
              <a:srgbClr val="AECF8D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Financiera</a:t>
              </a:r>
              <a:r>
                <a:rPr lang="en-US" sz="1400" dirty="0">
                  <a:solidFill>
                    <a:schemeClr val="tx1"/>
                  </a:solidFill>
                </a:rPr>
                <a:t>: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Obtener y administrar dinero </a:t>
              </a:r>
              <a:br>
                <a:rPr lang="en-US" sz="1400" dirty="0">
                  <a:solidFill>
                    <a:schemeClr val="tx1"/>
                  </a:solidFill>
                </a:rPr>
              </a:br>
              <a:r>
                <a:rPr lang="en-US" sz="1400" dirty="0">
                  <a:solidFill>
                    <a:schemeClr val="tx1"/>
                  </a:solidFill>
                </a:rPr>
                <a:t>y crédito</a:t>
              </a:r>
              <a:endParaRPr lang="es-E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3560500" y="4007633"/>
              <a:ext cx="527887" cy="8439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2850562" y="4179168"/>
              <a:ext cx="1645920" cy="132765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b="1" dirty="0">
                  <a:solidFill>
                    <a:schemeClr val="bg1">
                      <a:lumMod val="95000"/>
                    </a:schemeClr>
                  </a:solidFill>
                </a:rPr>
                <a:t>Ventas</a:t>
              </a:r>
              <a:r>
                <a:rPr lang="en-US" sz="1400" dirty="0">
                  <a:solidFill>
                    <a:schemeClr val="bg1">
                      <a:lumMod val="95000"/>
                    </a:schemeClr>
                  </a:solidFill>
                </a:rPr>
                <a:t>: </a:t>
              </a:r>
            </a:p>
            <a:p>
              <a:pPr algn="ctr"/>
              <a:r>
                <a:rPr lang="en-US" sz="1400" dirty="0">
                  <a:solidFill>
                    <a:schemeClr val="bg1">
                      <a:lumMod val="95000"/>
                    </a:schemeClr>
                  </a:solidFill>
                </a:rPr>
                <a:t>Establecer y alcanzar objetivos. Listo para vender en todo momento </a:t>
              </a:r>
              <a:endParaRPr lang="es-ES" sz="1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1908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 indent="-338138">
              <a:defRPr/>
            </a:pPr>
            <a:r>
              <a:rPr lang="en-US" sz="2800" b="0" dirty="0"/>
              <a:t>¿</a:t>
            </a:r>
            <a:r>
              <a:rPr lang="es-ES" sz="2800" b="0" dirty="0"/>
              <a:t>Qué preguntas finales tienen?</a:t>
            </a:r>
          </a:p>
          <a:p>
            <a:pPr indent="-338138">
              <a:defRPr/>
            </a:pPr>
            <a:endParaRPr lang="es-ES" sz="2800" b="0" dirty="0"/>
          </a:p>
          <a:p>
            <a:pPr indent="-338138">
              <a:defRPr/>
            </a:pPr>
            <a:r>
              <a:rPr lang="es-ES" sz="2800" b="0" dirty="0"/>
              <a:t>¿Qué aprendieron?</a:t>
            </a:r>
          </a:p>
          <a:p>
            <a:pPr indent="-338138">
              <a:defRPr/>
            </a:pPr>
            <a:endParaRPr lang="es-ES" sz="2800" b="0" dirty="0"/>
          </a:p>
          <a:p>
            <a:pPr indent="-338138">
              <a:defRPr/>
            </a:pPr>
            <a:r>
              <a:rPr lang="es-ES" sz="2800" b="0" dirty="0"/>
              <a:t>¿Cómo calificarían la capacitación?</a:t>
            </a:r>
          </a:p>
          <a:p>
            <a:pPr eaLnBrk="1" hangingPunct="1">
              <a:defRPr/>
            </a:pPr>
            <a:endParaRPr lang="es-ES" sz="2800" b="0" dirty="0">
              <a:ea typeface="Geneva" pitchFamily="34" charset="0"/>
              <a:cs typeface="Arial" pitchFamily="34" charset="0"/>
            </a:endParaRPr>
          </a:p>
        </p:txBody>
      </p:sp>
      <p:pic>
        <p:nvPicPr>
          <p:cNvPr id="75779" name="Picture 7" descr="Portapapeles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Cuestionario previo a la capacitación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40" y="1725045"/>
            <a:ext cx="6010351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2800" b="0" dirty="0"/>
              <a:t>Encuentren el cuestionario previo a la capacitación y el de evaluación de conocimientos al reverso del manual.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Completen la columna de capacitación ANTES para evaluar su conocimiento del tema </a:t>
            </a:r>
            <a:r>
              <a:rPr lang="es-ES" sz="2800" b="0" i="1" dirty="0"/>
              <a:t>antes</a:t>
            </a:r>
            <a:r>
              <a:rPr lang="es-ES" sz="2800" b="0" dirty="0"/>
              <a:t> de participar en la clase.</a:t>
            </a:r>
          </a:p>
        </p:txBody>
      </p:sp>
      <p:sp>
        <p:nvSpPr>
          <p:cNvPr id="5" name="TextBox 4"/>
          <p:cNvSpPr txBox="1"/>
          <p:nvPr/>
        </p:nvSpPr>
        <p:spPr>
          <a:xfrm rot="11964325" flipH="1" flipV="1">
            <a:off x="6399637" y="1011630"/>
            <a:ext cx="2560320" cy="830997"/>
          </a:xfrm>
          <a:prstGeom prst="rect">
            <a:avLst/>
          </a:prstGeom>
          <a:solidFill>
            <a:srgbClr val="132F5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En </a:t>
            </a:r>
            <a:r>
              <a:rPr lang="en-US" sz="2400" dirty="0" err="1">
                <a:solidFill>
                  <a:schemeClr val="bg1"/>
                </a:solidFill>
              </a:rPr>
              <a:t>su</a:t>
            </a:r>
            <a:r>
              <a:rPr lang="en-US" sz="2400" dirty="0">
                <a:solidFill>
                  <a:schemeClr val="bg1"/>
                </a:solidFill>
              </a:rPr>
              <a:t> manual del </a:t>
            </a:r>
            <a:r>
              <a:rPr lang="en-US" sz="2400" dirty="0" err="1">
                <a:solidFill>
                  <a:schemeClr val="bg1"/>
                </a:solidFill>
              </a:rPr>
              <a:t>participante</a:t>
            </a:r>
            <a:endParaRPr lang="es-ES" sz="2400" dirty="0">
              <a:solidFill>
                <a:schemeClr val="bg1"/>
              </a:solidFill>
            </a:endParaRPr>
          </a:p>
        </p:txBody>
      </p:sp>
      <p:pic>
        <p:nvPicPr>
          <p:cNvPr id="4" name="Picture 3" descr="Nota adhesiva que lee &quot;No se olvide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070" y="2554025"/>
            <a:ext cx="2017845" cy="181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219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dirty="0"/>
              <a:t>Conclusión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990600"/>
            <a:ext cx="5378633" cy="4842949"/>
          </a:xfrm>
        </p:spPr>
        <p:txBody>
          <a:bodyPr anchor="ctr"/>
          <a:lstStyle/>
          <a:p>
            <a:r>
              <a:rPr lang="es-ES" sz="2400" b="0" dirty="0"/>
              <a:t>Marlena está lista para pasar a la siguiente etapa: la </a:t>
            </a:r>
            <a:r>
              <a:rPr lang="es-ES" sz="2400" b="0" i="1" dirty="0"/>
              <a:t>planificación</a:t>
            </a:r>
            <a:r>
              <a:rPr lang="es-ES" sz="2400" b="0" dirty="0"/>
              <a:t> de un pequeño negocio.</a:t>
            </a:r>
          </a:p>
          <a:p>
            <a:r>
              <a:rPr lang="es-ES" sz="2400" b="0" dirty="0"/>
              <a:t>Ella sabe que no lo puede hacer sola. Está abierta a formar una sociedad con alguien que tenga las aptitudes que a ella le faltan.</a:t>
            </a:r>
          </a:p>
          <a:p>
            <a:r>
              <a:rPr lang="es-ES" sz="2400" b="0" dirty="0"/>
              <a:t>Necesita seguir investigando antes de que pueda tomar una decisión bien informada.</a:t>
            </a:r>
          </a:p>
        </p:txBody>
      </p:sp>
      <p:pic>
        <p:nvPicPr>
          <p:cNvPr id="5" name="Picture 2" descr="Mujer joven hablando por un teléfono móvil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3"/>
          <a:stretch/>
        </p:blipFill>
        <p:spPr bwMode="auto">
          <a:xfrm>
            <a:off x="5878285" y="2236706"/>
            <a:ext cx="2847099" cy="315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loud Callout 5"/>
          <p:cNvSpPr/>
          <p:nvPr/>
        </p:nvSpPr>
        <p:spPr>
          <a:xfrm>
            <a:off x="5878285" y="475861"/>
            <a:ext cx="3066025" cy="1769522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BC8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/>
              <a:t>¡¡Creo que es una buena opción PARA MÍ!!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54" y="381000"/>
            <a:ext cx="8229600" cy="1177969"/>
          </a:xfrm>
        </p:spPr>
        <p:txBody>
          <a:bodyPr/>
          <a:lstStyle/>
          <a:p>
            <a:r>
              <a:rPr lang="es-ES" sz="3400" dirty="0"/>
              <a:t>Cuestionarios previo y después de la capacitación, y evaluación.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114" y="1766593"/>
            <a:ext cx="6455580" cy="391885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500" b="0" dirty="0"/>
              <a:t>Si aún no lo han hecho, evalúen cuál era su conocimiento en el tema </a:t>
            </a:r>
            <a:r>
              <a:rPr lang="es-ES" sz="2500" b="0" i="1" dirty="0"/>
              <a:t>antes</a:t>
            </a:r>
            <a:r>
              <a:rPr lang="es-ES" sz="2500" b="0" dirty="0"/>
              <a:t> de haber participado en la clase.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500" b="0" dirty="0"/>
              <a:t>Evalúen su conocimiento en el tema </a:t>
            </a:r>
            <a:r>
              <a:rPr lang="es-ES" sz="2500" b="0" i="1" dirty="0"/>
              <a:t>después</a:t>
            </a:r>
            <a:r>
              <a:rPr lang="es-ES" sz="2500" b="0" dirty="0"/>
              <a:t> de haber tomado la clase.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500" b="0" dirty="0"/>
              <a:t>Completen el formulario de evaluación. </a:t>
            </a:r>
            <a:br>
              <a:rPr lang="es-ES" sz="2500" b="0" dirty="0"/>
            </a:br>
            <a:r>
              <a:rPr lang="es-ES" sz="2500" b="0" dirty="0"/>
              <a:t>¡Su opinión es importante!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s-ES" sz="2500" b="0" dirty="0"/>
              <a:t>Entreguen ambos formularios al instructor antes de retirarse. ¡Muchas gracias!</a:t>
            </a:r>
          </a:p>
        </p:txBody>
      </p:sp>
      <p:sp>
        <p:nvSpPr>
          <p:cNvPr id="5" name="TextBox 4"/>
          <p:cNvSpPr txBox="1"/>
          <p:nvPr/>
        </p:nvSpPr>
        <p:spPr>
          <a:xfrm rot="11964325" flipH="1" flipV="1">
            <a:off x="6398957" y="1371714"/>
            <a:ext cx="2560320" cy="830997"/>
          </a:xfrm>
          <a:prstGeom prst="rect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En </a:t>
            </a:r>
            <a:r>
              <a:rPr lang="en-US" sz="2400" dirty="0" err="1">
                <a:solidFill>
                  <a:schemeClr val="bg1"/>
                </a:solidFill>
              </a:rPr>
              <a:t>su</a:t>
            </a:r>
            <a:r>
              <a:rPr lang="en-US" sz="2400" dirty="0">
                <a:solidFill>
                  <a:schemeClr val="bg1"/>
                </a:solidFill>
              </a:rPr>
              <a:t> manual del </a:t>
            </a:r>
            <a:r>
              <a:rPr lang="en-US" sz="2400" dirty="0" err="1">
                <a:solidFill>
                  <a:schemeClr val="bg1"/>
                </a:solidFill>
              </a:rPr>
              <a:t>participante</a:t>
            </a:r>
            <a:endParaRPr lang="es-ES" sz="2400" dirty="0">
              <a:solidFill>
                <a:schemeClr val="bg1"/>
              </a:solidFill>
            </a:endParaRPr>
          </a:p>
        </p:txBody>
      </p:sp>
      <p:pic>
        <p:nvPicPr>
          <p:cNvPr id="4" name="Picture 3" descr="Nota adhesiva que lee &quot;No se olvide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828" y="3115192"/>
            <a:ext cx="2017845" cy="181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41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/>
              <a:t>Agenda</a:t>
            </a:r>
            <a:endParaRPr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550506" y="1167882"/>
            <a:ext cx="8304245" cy="510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 kern="12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0" i="0" kern="1200">
                <a:solidFill>
                  <a:srgbClr val="002060"/>
                </a:solidFill>
                <a:latin typeface="Helvetica Neue"/>
                <a:ea typeface="Geneva" pitchFamily="-110" charset="-128"/>
                <a:cs typeface="Helvetica Neue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800"/>
              </a:lnSpc>
            </a:pPr>
            <a:r>
              <a:rPr lang="es-ES" sz="2600" b="0" dirty="0"/>
              <a:t>La bienvenida, cuestionario previo a la capacitación, agenda y objetivos de aprendizaje</a:t>
            </a:r>
          </a:p>
          <a:p>
            <a:pPr>
              <a:lnSpc>
                <a:spcPts val="2800"/>
              </a:lnSpc>
            </a:pPr>
            <a:r>
              <a:rPr lang="es-ES" sz="2600" b="0" dirty="0"/>
              <a:t>Presentaciones: ¿Cuál es SU motivación?</a:t>
            </a:r>
          </a:p>
          <a:p>
            <a:pPr>
              <a:lnSpc>
                <a:spcPts val="2800"/>
              </a:lnSpc>
            </a:pPr>
            <a:r>
              <a:rPr lang="es-ES" sz="2600" b="0" dirty="0"/>
              <a:t>Términos de la titularidad de un negocio</a:t>
            </a:r>
          </a:p>
          <a:p>
            <a:pPr>
              <a:lnSpc>
                <a:spcPts val="2800"/>
              </a:lnSpc>
            </a:pPr>
            <a:r>
              <a:rPr lang="es-ES" sz="2600" b="0" dirty="0"/>
              <a:t>Los mitos y realidades de ser dueño de pequeños negocios</a:t>
            </a:r>
          </a:p>
          <a:p>
            <a:pPr>
              <a:lnSpc>
                <a:spcPts val="2800"/>
              </a:lnSpc>
            </a:pPr>
            <a:r>
              <a:rPr lang="es-ES" sz="2600" b="0" dirty="0"/>
              <a:t>Raíces de poder</a:t>
            </a:r>
          </a:p>
          <a:p>
            <a:pPr>
              <a:lnSpc>
                <a:spcPts val="2800"/>
              </a:lnSpc>
            </a:pPr>
            <a:r>
              <a:rPr lang="es-ES" sz="2600" b="0" dirty="0"/>
              <a:t>Agenda de objetivos: comenzar, parar, continuar</a:t>
            </a:r>
          </a:p>
          <a:p>
            <a:pPr>
              <a:lnSpc>
                <a:spcPts val="2800"/>
              </a:lnSpc>
            </a:pPr>
            <a:r>
              <a:rPr lang="es-ES" sz="2600" b="0" dirty="0"/>
              <a:t>Cuestionario previo a la capacitación, cuestionario de evaluación de conocimientos y evaluación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dirty="0"/>
              <a:t>Objetivos de aprendizaje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1304" y="1109646"/>
            <a:ext cx="8368845" cy="4683751"/>
          </a:xfrm>
        </p:spPr>
        <p:txBody>
          <a:bodyPr/>
          <a:lstStyle/>
          <a:p>
            <a:pPr lvl="0"/>
            <a:r>
              <a:rPr lang="es-ES" sz="2800" b="0" dirty="0"/>
              <a:t>Podrán aclarar algunos de los mitos y realidades de ser dueño de un pequeño negocio.</a:t>
            </a:r>
          </a:p>
          <a:p>
            <a:pPr lvl="0"/>
            <a:r>
              <a:rPr lang="es-ES" sz="2800" b="0" dirty="0"/>
              <a:t>Podrán hacer una autoevaluación para determinar qué tan preparados se encuentran para convertirse en dueño de un pequeño negocio.</a:t>
            </a:r>
          </a:p>
          <a:p>
            <a:pPr lvl="0"/>
            <a:r>
              <a:rPr lang="es-ES" sz="2800" b="0" dirty="0"/>
              <a:t>Podrán establecer un plan de acción para completar su autoevaluación pidiendo las opiniones de personas interesadas, como familiares, amigos y clientes potenciales</a:t>
            </a:r>
            <a:r>
              <a:rPr lang="en-US" sz="2800" b="0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/>
          <a:lstStyle/>
          <a:p>
            <a:r>
              <a:rPr dirty="0"/>
              <a:t>Presentando a Marlena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795" y="1213669"/>
            <a:ext cx="4579076" cy="4708094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s-ES" sz="2000" dirty="0">
                <a:solidFill>
                  <a:srgbClr val="223F6B"/>
                </a:solidFill>
                <a:latin typeface="Arial" charset="0"/>
              </a:rPr>
              <a:t>Consulten la página 4 del manual.</a:t>
            </a:r>
            <a:br>
              <a:rPr lang="es-ES" sz="2000" dirty="0">
                <a:solidFill>
                  <a:srgbClr val="223F6B"/>
                </a:solidFill>
                <a:latin typeface="Arial" charset="0"/>
              </a:rPr>
            </a:br>
            <a:endParaRPr lang="es-ES" sz="2000" dirty="0">
              <a:solidFill>
                <a:srgbClr val="223F6B"/>
              </a:solidFill>
              <a:latin typeface="Arial" charset="0"/>
            </a:endParaRPr>
          </a:p>
          <a:p>
            <a:r>
              <a:rPr lang="es-ES" sz="2400" b="0" dirty="0" err="1"/>
              <a:t>Marlena</a:t>
            </a:r>
            <a:r>
              <a:rPr lang="es-ES" sz="2400" b="0" dirty="0"/>
              <a:t> tiene el potencial de ser una exitosa dueña de un negocio.</a:t>
            </a:r>
          </a:p>
          <a:p>
            <a:r>
              <a:rPr lang="es-ES" sz="2400" b="0" dirty="0"/>
              <a:t>También tiene algunas preocupaciones sobre ser dueña de un negocio.</a:t>
            </a:r>
          </a:p>
          <a:p>
            <a:r>
              <a:rPr lang="es-ES" sz="2400" b="0" dirty="0"/>
              <a:t>A medida que revisemos el proceso de decisiones de </a:t>
            </a:r>
            <a:r>
              <a:rPr lang="es-ES" sz="2400" b="0" dirty="0" err="1"/>
              <a:t>Marlena</a:t>
            </a:r>
            <a:r>
              <a:rPr lang="es-ES" sz="2400" b="0" dirty="0"/>
              <a:t>, pregúntese: ¿este papel es una buena opción para </a:t>
            </a:r>
            <a:r>
              <a:rPr lang="es-ES" sz="2400" b="0" dirty="0" err="1"/>
              <a:t>Marlena</a:t>
            </a:r>
            <a:r>
              <a:rPr lang="es-ES" sz="2400" b="0" dirty="0"/>
              <a:t>... y para mí?</a:t>
            </a:r>
          </a:p>
        </p:txBody>
      </p:sp>
      <p:pic>
        <p:nvPicPr>
          <p:cNvPr id="3074" name="Picture 2" descr="Mujer joven hablando por un teléfono móvi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061" y="2771081"/>
            <a:ext cx="3414324" cy="315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5311061" y="381000"/>
            <a:ext cx="3633249" cy="2243447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BC8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¿Es ser dueño de un negocio, una buena opción para mí?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52572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39" y="381001"/>
            <a:ext cx="8647223" cy="609600"/>
          </a:xfrm>
        </p:spPr>
        <p:txBody>
          <a:bodyPr/>
          <a:lstStyle/>
          <a:p>
            <a:r>
              <a:rPr lang="en-US" sz="3200" dirty="0"/>
              <a:t>Presentaciones: ¿Cuál es SU motivación?</a:t>
            </a:r>
            <a:endParaRPr lang="es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124911"/>
            <a:ext cx="7992902" cy="2849930"/>
          </a:xfrm>
        </p:spPr>
        <p:txBody>
          <a:bodyPr/>
          <a:lstStyle/>
          <a:p>
            <a:pPr marL="0" indent="0">
              <a:buNone/>
            </a:pPr>
            <a:r>
              <a:rPr lang="es-ES" sz="2200" dirty="0">
                <a:solidFill>
                  <a:srgbClr val="223F6B"/>
                </a:solidFill>
              </a:rPr>
              <a:t>Completen la hoja de ejercicios en la página 5 del manual.</a:t>
            </a:r>
          </a:p>
          <a:p>
            <a:r>
              <a:rPr lang="es-ES" sz="2400" b="0" dirty="0"/>
              <a:t>Califiquen la lista de motivaciones como alta, media o baja para ustedes. </a:t>
            </a:r>
          </a:p>
          <a:p>
            <a:r>
              <a:rPr lang="es-ES" sz="2400" b="0" dirty="0"/>
              <a:t>No hay respuestas incorrectas.</a:t>
            </a:r>
          </a:p>
          <a:p>
            <a:r>
              <a:rPr lang="es-ES" sz="2400" b="0" dirty="0"/>
              <a:t>Las respuestas de </a:t>
            </a:r>
            <a:r>
              <a:rPr lang="es-ES" sz="2400" b="0" dirty="0" err="1"/>
              <a:t>Marlena</a:t>
            </a:r>
            <a:r>
              <a:rPr lang="es-ES" sz="2400" b="0" dirty="0"/>
              <a:t> se ofrecen como ejemplo.</a:t>
            </a:r>
          </a:p>
        </p:txBody>
      </p:sp>
      <p:grpSp>
        <p:nvGrpSpPr>
          <p:cNvPr id="8" name="Group 7" descr="Cuatro nubes de pensamiento que dicen: ¿Con el dinero?, ¿Ser su propio jefe?, Crear empleos, Soy muy bueno en">
            <a:extLst>
              <a:ext uri="{FF2B5EF4-FFF2-40B4-BE49-F238E27FC236}">
                <a16:creationId xmlns:a16="http://schemas.microsoft.com/office/drawing/2014/main" id="{751BC733-2845-41F6-539D-1AC415936C25}"/>
              </a:ext>
            </a:extLst>
          </p:cNvPr>
          <p:cNvGrpSpPr/>
          <p:nvPr/>
        </p:nvGrpSpPr>
        <p:grpSpPr>
          <a:xfrm>
            <a:off x="581872" y="4109151"/>
            <a:ext cx="8157167" cy="1306503"/>
            <a:chOff x="581872" y="4109151"/>
            <a:chExt cx="8157167" cy="1306503"/>
          </a:xfrm>
        </p:grpSpPr>
        <p:sp>
          <p:nvSpPr>
            <p:cNvPr id="4" name="Cloud 3"/>
            <p:cNvSpPr/>
            <p:nvPr/>
          </p:nvSpPr>
          <p:spPr>
            <a:xfrm>
              <a:off x="581872" y="4198776"/>
              <a:ext cx="2011680" cy="1216878"/>
            </a:xfrm>
            <a:prstGeom prst="cloud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¿Con el dinero?</a:t>
              </a:r>
              <a:endParaRPr lang="es-ES" sz="2000" dirty="0">
                <a:solidFill>
                  <a:schemeClr val="tx1"/>
                </a:solidFill>
              </a:endParaRPr>
            </a:p>
          </p:txBody>
        </p:sp>
        <p:sp>
          <p:nvSpPr>
            <p:cNvPr id="5" name="Cloud 4"/>
            <p:cNvSpPr/>
            <p:nvPr/>
          </p:nvSpPr>
          <p:spPr>
            <a:xfrm>
              <a:off x="2708126" y="4109151"/>
              <a:ext cx="1882535" cy="1306502"/>
            </a:xfrm>
            <a:prstGeom prst="cloud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¿Ser su propio jefe?</a:t>
              </a:r>
              <a:endParaRPr lang="es-ES" sz="2000" dirty="0">
                <a:solidFill>
                  <a:schemeClr val="tx1"/>
                </a:solidFill>
              </a:endParaRPr>
            </a:p>
          </p:txBody>
        </p:sp>
        <p:sp>
          <p:nvSpPr>
            <p:cNvPr id="6" name="Cloud 5"/>
            <p:cNvSpPr/>
            <p:nvPr/>
          </p:nvSpPr>
          <p:spPr>
            <a:xfrm>
              <a:off x="4666422" y="4152121"/>
              <a:ext cx="2011680" cy="1216876"/>
            </a:xfrm>
            <a:prstGeom prst="cloud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¿Crear empleos?</a:t>
              </a:r>
              <a:endParaRPr lang="es-ES" sz="2000" dirty="0">
                <a:solidFill>
                  <a:schemeClr val="tx1"/>
                </a:solidFill>
              </a:endParaRPr>
            </a:p>
          </p:txBody>
        </p:sp>
        <p:sp>
          <p:nvSpPr>
            <p:cNvPr id="7" name="Cloud 6"/>
            <p:cNvSpPr/>
            <p:nvPr/>
          </p:nvSpPr>
          <p:spPr>
            <a:xfrm>
              <a:off x="6727359" y="4109151"/>
              <a:ext cx="2011680" cy="1306500"/>
            </a:xfrm>
            <a:prstGeom prst="cloud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Soy muy bueno en ____.</a:t>
              </a:r>
              <a:endParaRPr lang="es-ES" sz="2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1612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0"/>
            <a:ext cx="6183942" cy="1149219"/>
          </a:xfrm>
        </p:spPr>
        <p:txBody>
          <a:bodyPr/>
          <a:lstStyle/>
          <a:p>
            <a:r>
              <a:rPr lang="es-ES" dirty="0"/>
              <a:t>Términos de la titularidad de un negocio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537" y="1667726"/>
            <a:ext cx="6372808" cy="4201228"/>
          </a:xfrm>
        </p:spPr>
        <p:txBody>
          <a:bodyPr anchor="ctr">
            <a:normAutofit fontScale="85000" lnSpcReduction="10000"/>
          </a:bodyPr>
          <a:lstStyle/>
          <a:p>
            <a:pPr marL="0" indent="0">
              <a:buNone/>
            </a:pPr>
            <a:r>
              <a:rPr lang="es-ES" sz="2300" dirty="0">
                <a:solidFill>
                  <a:srgbClr val="223F6B"/>
                </a:solidFill>
              </a:rPr>
              <a:t>Consulten la página 6 del manual. </a:t>
            </a:r>
          </a:p>
          <a:p>
            <a:r>
              <a:rPr lang="es-ES" sz="2800" b="0" dirty="0"/>
              <a:t>Titularidad individual o negocio unipersonal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Sociedad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Franquicia 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Empresa basada en el hogar 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Financiamiento inicial de un negocio o de alto crecimiento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Tradicional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En línea</a:t>
            </a:r>
          </a:p>
          <a:p>
            <a:pPr>
              <a:spcBef>
                <a:spcPts val="0"/>
              </a:spcBef>
            </a:pPr>
            <a:r>
              <a:rPr lang="es-ES" sz="2800" b="0" dirty="0"/>
              <a:t>Negocio existente</a:t>
            </a:r>
            <a:endParaRPr lang="es-ES" sz="2800" b="0" dirty="0">
              <a:solidFill>
                <a:srgbClr val="FF0000"/>
              </a:solidFill>
            </a:endParaRPr>
          </a:p>
        </p:txBody>
      </p:sp>
      <p:pic>
        <p:nvPicPr>
          <p:cNvPr id="1028" name="Picture 4" descr="Dos personas sosteniendo una cesta de compras entre las do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20" t="28747" r="9279" b="10370"/>
          <a:stretch/>
        </p:blipFill>
        <p:spPr bwMode="auto">
          <a:xfrm>
            <a:off x="6979517" y="565579"/>
            <a:ext cx="1737360" cy="196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Ropa colgada en un percher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517" y="2593623"/>
            <a:ext cx="173736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Mano sosteniendo una tarjeta de crédito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28" b="23094"/>
          <a:stretch/>
        </p:blipFill>
        <p:spPr bwMode="auto">
          <a:xfrm>
            <a:off x="6981719" y="4411132"/>
            <a:ext cx="1737360" cy="172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852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Los mitos y realidades de ser dueño de un negocio</a:t>
            </a:r>
            <a:r>
              <a:rPr dirty="0"/>
              <a:t/>
            </a:r>
            <a:br>
              <a:rPr dirty="0"/>
            </a:br>
            <a:endParaRPr lang="es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636345"/>
            <a:ext cx="8331363" cy="3708346"/>
          </a:xfrm>
        </p:spPr>
        <p:txBody>
          <a:bodyPr/>
          <a:lstStyle/>
          <a:p>
            <a:pPr marL="0" indent="0">
              <a:buNone/>
            </a:pPr>
            <a:r>
              <a:rPr lang="es-ES" sz="2000" dirty="0">
                <a:solidFill>
                  <a:srgbClr val="223F6B"/>
                </a:solidFill>
              </a:rPr>
              <a:t>Completen la hoja de ejercicios en la página 7 del manual.</a:t>
            </a:r>
          </a:p>
          <a:p>
            <a:pPr>
              <a:defRPr/>
            </a:pPr>
            <a:r>
              <a:rPr lang="es-ES" sz="2800" b="0" dirty="0"/>
              <a:t>¿Cuáles son sus suposiciones?</a:t>
            </a:r>
          </a:p>
          <a:p>
            <a:pPr>
              <a:defRPr/>
            </a:pPr>
            <a:r>
              <a:rPr lang="es-ES" sz="2800" b="0" dirty="0"/>
              <a:t>¿Qué creen </a:t>
            </a:r>
            <a:r>
              <a:rPr lang="es-ES" sz="2800" b="0" i="0" dirty="0"/>
              <a:t>ustedes</a:t>
            </a:r>
            <a:r>
              <a:rPr lang="es-ES" sz="2800" b="0" dirty="0"/>
              <a:t> que es verdadero </a:t>
            </a:r>
            <a:br>
              <a:rPr lang="es-ES" sz="2800" b="0" dirty="0"/>
            </a:br>
            <a:r>
              <a:rPr lang="es-ES" sz="2800" b="0" dirty="0"/>
              <a:t>o falso?</a:t>
            </a:r>
          </a:p>
        </p:txBody>
      </p:sp>
      <p:pic>
        <p:nvPicPr>
          <p:cNvPr id="8" name="Picture 4" descr="Signo de interrogación tridimensional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5927" y="3219538"/>
            <a:ext cx="3766617" cy="29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8359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¿</a:t>
            </a:r>
            <a:r>
              <a:rPr lang="es-ES" dirty="0"/>
              <a:t>Verdadero o falso</a:t>
            </a:r>
            <a:r>
              <a:rPr dirty="0"/>
              <a:t>? </a:t>
            </a:r>
            <a:endParaRPr lang="es-ES" dirty="0"/>
          </a:p>
        </p:txBody>
      </p:sp>
      <p:graphicFrame>
        <p:nvGraphicFramePr>
          <p:cNvPr id="4" name="Table 3" descr="¿Verdadero o falso?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750731"/>
              </p:ext>
            </p:extLst>
          </p:nvPr>
        </p:nvGraphicFramePr>
        <p:xfrm>
          <a:off x="399476" y="1621855"/>
          <a:ext cx="8341874" cy="441391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8341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2702">
                <a:tc>
                  <a:txBody>
                    <a:bodyPr/>
                    <a:lstStyle/>
                    <a:p>
                      <a:pPr marL="457200" marR="0" lvl="0" indent="-457200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/>
                      </a:pPr>
                      <a:r>
                        <a:rPr lang="es-ES" sz="2000" b="0" noProof="0" dirty="0">
                          <a:solidFill>
                            <a:srgbClr val="223F6B"/>
                          </a:solidFill>
                          <a:effectLst/>
                        </a:rPr>
                        <a:t>Iniciar un nuevo negocio puede ser un gran sacrificio personal y familiar. </a:t>
                      </a:r>
                      <a:endParaRPr lang="es-ES" sz="2000" b="0" noProof="0" dirty="0">
                        <a:solidFill>
                          <a:srgbClr val="223F6B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2"/>
                      </a:pPr>
                      <a:r>
                        <a:rPr lang="es-ES" sz="2000" b="0" kern="1200" noProof="0" dirty="0">
                          <a:solidFill>
                            <a:srgbClr val="223F6B"/>
                          </a:solidFill>
                          <a:effectLst/>
                          <a:latin typeface="+mn-lt"/>
                        </a:rPr>
                        <a:t>Hay muchos altibajos emocionales.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3"/>
                      </a:pPr>
                      <a:r>
                        <a:rPr lang="es-ES" sz="2000" b="0" kern="1200" noProof="0" dirty="0">
                          <a:solidFill>
                            <a:srgbClr val="223F6B"/>
                          </a:solidFill>
                          <a:effectLst/>
                          <a:latin typeface="+mn-lt"/>
                        </a:rPr>
                        <a:t>Tienen que “hacerlo bien” todo el tiempo. 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4"/>
                      </a:pPr>
                      <a:r>
                        <a:rPr lang="es-ES" sz="2000" b="0" kern="1200" noProof="0" dirty="0">
                          <a:solidFill>
                            <a:srgbClr val="223F6B"/>
                          </a:solidFill>
                          <a:effectLst/>
                          <a:latin typeface="+mn-lt"/>
                        </a:rPr>
                        <a:t>No es necesario tener una gran reserva de efectivo para ser exitoso.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603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5"/>
                      </a:pPr>
                      <a:r>
                        <a:rPr lang="es-ES" sz="2000" b="0" kern="1200" noProof="0" dirty="0">
                          <a:solidFill>
                            <a:srgbClr val="223F6B"/>
                          </a:solidFill>
                          <a:effectLst/>
                          <a:latin typeface="+mn-lt"/>
                        </a:rPr>
                        <a:t>Después de más o menos un año, puede relajarse y disfrutar de las ganancias.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6"/>
                      </a:pPr>
                      <a:r>
                        <a:rPr lang="es-ES" sz="2000" b="0" kern="1200" noProof="0" dirty="0">
                          <a:solidFill>
                            <a:srgbClr val="223F6B"/>
                          </a:solidFill>
                          <a:effectLst/>
                          <a:latin typeface="+mn-lt"/>
                        </a:rPr>
                        <a:t>Es fácil conseguir préstamos para una gran idea. 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7"/>
                      </a:pPr>
                      <a:r>
                        <a:rPr lang="es-ES" sz="2000" b="0" kern="1200" noProof="0" dirty="0">
                          <a:solidFill>
                            <a:srgbClr val="223F6B"/>
                          </a:solidFill>
                          <a:effectLst/>
                          <a:latin typeface="+mn-lt"/>
                        </a:rPr>
                        <a:t>Los empresarios exitosos hacen todo ellos mismos.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8"/>
                      </a:pPr>
                      <a:r>
                        <a:rPr lang="es-ES" sz="2000" b="0" kern="1200" noProof="0" dirty="0">
                          <a:solidFill>
                            <a:srgbClr val="223F6B"/>
                          </a:solidFill>
                          <a:effectLst/>
                          <a:latin typeface="+mn-lt"/>
                        </a:rPr>
                        <a:t>No van a tener un jefe.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9"/>
                      </a:pPr>
                      <a:r>
                        <a:rPr lang="es-ES" sz="2000" b="0" kern="1200" noProof="0" dirty="0">
                          <a:solidFill>
                            <a:srgbClr val="223F6B"/>
                          </a:solidFill>
                          <a:effectLst/>
                          <a:latin typeface="+mn-lt"/>
                        </a:rPr>
                        <a:t>Tendrá más libertad, control y balance entre la vida laboral y la personal.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2702">
                <a:tc>
                  <a:txBody>
                    <a:bodyPr/>
                    <a:lstStyle/>
                    <a:p>
                      <a:pPr marL="457200" marR="0" lvl="0" indent="-457200" algn="l" defTabSz="914400" rtl="0" eaLnBrk="1" latinLnBrk="0" hangingPunct="1"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rgbClr val="948A54"/>
                        </a:buClr>
                        <a:buFont typeface="+mj-lt"/>
                        <a:buAutoNum type="arabicPeriod" startAt="10"/>
                      </a:pPr>
                      <a:r>
                        <a:rPr lang="es-ES" sz="2000" b="0" kern="1200" noProof="0" dirty="0">
                          <a:solidFill>
                            <a:srgbClr val="223F6B"/>
                          </a:solidFill>
                          <a:effectLst/>
                          <a:latin typeface="+mn-lt"/>
                        </a:rPr>
                        <a:t>Comenzar un nuevo negocio es arriesgado.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99476" y="1105843"/>
            <a:ext cx="43845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b="1" dirty="0">
                <a:solidFill>
                  <a:srgbClr val="223F6B"/>
                </a:solidFill>
              </a:rPr>
              <a:t>Consulten la página 7 del manual</a:t>
            </a:r>
            <a:r>
              <a:rPr lang="en-US" sz="2000" b="1" dirty="0">
                <a:solidFill>
                  <a:srgbClr val="223F6B"/>
                </a:solidFill>
              </a:rPr>
              <a:t>.</a:t>
            </a:r>
            <a:endParaRPr lang="es-ES" sz="2000" b="1" dirty="0">
              <a:solidFill>
                <a:srgbClr val="223F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600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SECTOMILLISECCONVERTED" val="1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3 - &amp;quot;Agenda&amp;quot;&quot;/&gt;&lt;property id=&quot;20307&quot; value=&quot;257&quot;/&gt;&lt;/object&gt;&lt;object type=&quot;3&quot; unique_id=&quot;10046&quot;&gt;&lt;property id=&quot;20148&quot; value=&quot;5&quot;/&gt;&lt;property id=&quot;20300&quot; value=&quot;Slide 19 - &amp;quot;Resumen&amp;quot;&quot;/&gt;&lt;property id=&quot;20307&quot; value=&quot;285&quot;/&gt;&lt;/object&gt;&lt;object type=&quot;3&quot; unique_id=&quot;10047&quot;&gt;&lt;property id=&quot;20148&quot; value=&quot;5&quot;/&gt;&lt;property id=&quot;20300&quot; value=&quot;Slide 20 - &amp;quot;Conclusión&amp;quot;&quot;/&gt;&lt;property id=&quot;20307&quot; value=&quot;286&quot;/&gt;&lt;/object&gt;&lt;object type=&quot;3&quot; unique_id=&quot;10048&quot;&gt;&lt;property id=&quot;20148&quot; value=&quot;5&quot;/&gt;&lt;property id=&quot;20300&quot; value=&quot;Slide 4 - &amp;quot;Objetivos de aprendizaje&amp;quot;&quot;/&gt;&lt;property id=&quot;20307&quot; value=&quot;287&quot;/&gt;&lt;/object&gt;&lt;object type=&quot;3&quot; unique_id=&quot;10058&quot;&gt;&lt;property id=&quot;20148&quot; value=&quot;5&quot;/&gt;&lt;property id=&quot;20300&quot; value=&quot;Slide 12 - &amp;quot;Raíces de poder social de Marlena&amp;quot;&quot;/&gt;&lt;property id=&quot;20307&quot; value=&quot;291&quot;/&gt;&lt;/object&gt;&lt;object type=&quot;3&quot; unique_id=&quot;10064&quot;&gt;&lt;property id=&quot;20148&quot; value=&quot;5&quot;/&gt;&lt;property id=&quot;20300&quot; value=&quot;Slide 14 - &amp;quot;Solicitar ayuda es un comportamiento profesional&amp;quot;&quot;/&gt;&lt;property id=&quot;20307&quot; value=&quot;295&quot;/&gt;&lt;/object&gt;&lt;object type=&quot;3&quot; unique_id=&quot;10615&quot;&gt;&lt;property id=&quot;20148&quot; value=&quot;5&quot;/&gt;&lt;property id=&quot;20300&quot; value=&quot;Slide 17 - &amp;quot;Puntos clave para recordar&amp;quot;&quot;/&gt;&lt;property id=&quot;20307&quot; value=&quot;323&quot;/&gt;&lt;/object&gt;&lt;object type=&quot;3&quot; unique_id=&quot;10616&quot;&gt;&lt;property id=&quot;20148&quot; value=&quot;5&quot;/&gt;&lt;property id=&quot;20300&quot; value=&quot;Slide 2 - &amp;quot;Cuestionario previo a la capacitación&amp;quot;&quot;/&gt;&lt;property id=&quot;20307&quot; value=&quot;346&quot;/&gt;&lt;/object&gt;&lt;object type=&quot;3&quot; unique_id=&quot;10617&quot;&gt;&lt;property id=&quot;20148&quot; value=&quot;5&quot;/&gt;&lt;property id=&quot;20300&quot; value=&quot;Slide 5 - &amp;quot;Presentando a Marlena&amp;quot;&quot;/&gt;&lt;property id=&quot;20307&quot; value=&quot;326&quot;/&gt;&lt;/object&gt;&lt;object type=&quot;3&quot; unique_id=&quot;10618&quot;&gt;&lt;property id=&quot;20148&quot; value=&quot;5&quot;/&gt;&lt;property id=&quot;20300&quot; value=&quot;Slide 6 - &amp;quot;Presentaciones: ¿Cuál es SU motivación?&amp;quot;&quot;/&gt;&lt;property id=&quot;20307&quot; value=&quot;329&quot;/&gt;&lt;/object&gt;&lt;object type=&quot;3&quot; unique_id=&quot;10619&quot;&gt;&lt;property id=&quot;20148&quot; value=&quot;5&quot;/&gt;&lt;property id=&quot;20300&quot; value=&quot;Slide 7 - &amp;quot;Términos de la titularidad de un negocio&amp;quot;&quot;/&gt;&lt;property id=&quot;20307&quot; value=&quot;334&quot;/&gt;&lt;/object&gt;&lt;object type=&quot;3&quot; unique_id=&quot;10620&quot;&gt;&lt;property id=&quot;20148&quot; value=&quot;5&quot;/&gt;&lt;property id=&quot;20300&quot; value=&quot;Slide 8 - &amp;quot;Los mitos y realidades de ser dueño de un negocio &amp;quot;&quot;/&gt;&lt;property id=&quot;20307&quot; value=&quot;347&quot;/&gt;&lt;/object&gt;&lt;object type=&quot;3&quot; unique_id=&quot;10621&quot;&gt;&lt;property id=&quot;20148&quot; value=&quot;5&quot;/&gt;&lt;property id=&quot;20300&quot; value=&quot;Slide 9 - &amp;quot;¿Verdadero o falso? &amp;quot;&quot;/&gt;&lt;property id=&quot;20307&quot; value=&quot;330&quot;/&gt;&lt;/object&gt;&lt;object type=&quot;3&quot; unique_id=&quot;10622&quot;&gt;&lt;property id=&quot;20148&quot; value=&quot;5&quot;/&gt;&lt;property id=&quot;20300&quot; value=&quot;Slide 10 - &amp;quot;¿Verdadero o falso? Respuestas&amp;quot;&quot;/&gt;&lt;property id=&quot;20307&quot; value=&quot;340&quot;/&gt;&lt;/object&gt;&lt;object type=&quot;3&quot; unique_id=&quot;10623&quot;&gt;&lt;property id=&quot;20148&quot; value=&quot;5&quot;/&gt;&lt;property id=&quot;20300&quot; value=&quot;Slide 11 - &amp;quot;Raíces de poder 1&amp;quot;&quot;/&gt;&lt;property id=&quot;20307&quot; value=&quot;341&quot;/&gt;&lt;/object&gt;&lt;object type=&quot;3&quot; unique_id=&quot;10624&quot;&gt;&lt;property id=&quot;20148&quot; value=&quot;5&quot;/&gt;&lt;property id=&quot;20300&quot; value=&quot;Slide 13 - &amp;quot;¿Cuáles son SUS raíces de poder?&amp;quot;&quot;/&gt;&lt;property id=&quot;20307&quot; value=&quot;327&quot;/&gt;&lt;/object&gt;&lt;object type=&quot;3&quot; unique_id=&quot;10625&quot;&gt;&lt;property id=&quot;20148&quot; value=&quot;5&quot;/&gt;&lt;property id=&quot;20300&quot; value=&quot;Slide 15 - &amp;quot;Agenda de objetivos: comenzar, parar, continuar&amp;quot;&quot;/&gt;&lt;property id=&quot;20307&quot; value=&quot;333&quot;/&gt;&lt;/object&gt;&lt;object type=&quot;3&quot; unique_id=&quot;10626&quot;&gt;&lt;property id=&quot;20148&quot; value=&quot;5&quot;/&gt;&lt;property id=&quot;20300&quot; value=&quot;Slide 16 - &amp;quot;Autoevaluación sobre industrias específicas&amp;quot;&quot;/&gt;&lt;property id=&quot;20307&quot; value=&quot;328&quot;/&gt;&lt;/object&gt;&lt;object type=&quot;3&quot; unique_id=&quot;10627&quot;&gt;&lt;property id=&quot;20148&quot; value=&quot;5&quot;/&gt;&lt;property id=&quot;20300&quot; value=&quot;Slide 18 - &amp;quot;Raíces de poder 2&amp;quot;&quot;/&gt;&lt;property id=&quot;20307&quot; value=&quot;348&quot;/&gt;&lt;/object&gt;&lt;object type=&quot;3&quot; unique_id=&quot;10628&quot;&gt;&lt;property id=&quot;20148&quot; value=&quot;5&quot;/&gt;&lt;property id=&quot;20300&quot; value=&quot;Slide 21 - &amp;quot;Cuestionarios previo y después de la capacitación, y evaluación.&amp;quot;&quot;/&gt;&lt;property id=&quot;20307&quot; value=&quot;344&quot;/&gt;&lt;/object&gt;&lt;object type=&quot;3&quot; unique_id=&quot;28978&quot;&gt;&lt;property id=&quot;20148&quot; value=&quot;5&quot;/&gt;&lt;property id=&quot;20300&quot; value=&quot;Slide 1 - &amp;quot;¿Es ser dueño de un negocio, una buena opción para usted?&amp;quot;&quot;/&gt;&lt;property id=&quot;20307&quot; value=&quot;349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thor xmlns="http://schemas.microsoft.com/sharepoint/v3">
      <UserInfo>
        <DisplayName/>
        <AccountId xsi:nil="true"/>
        <AccountType/>
      </UserInfo>
    </Author>
    <Sensitivity xmlns="46b93f41-955d-4ad8-ab2a-363dbf4a553d">Sensitive Data</Sensitivity>
    <Editor xmlns="http://schemas.microsoft.com/sharepoint/v3">
      <UserInfo>
        <DisplayName/>
        <AccountId xsi:nil="true"/>
        <AccountType/>
      </UserInfo>
    </Editor>
    <CheckoutUser xmlns="http://schemas.microsoft.com/sharepoint/v3">
      <UserInfo>
        <DisplayName/>
        <AccountId xsi:nil="true"/>
        <AccountType/>
      </UserInfo>
    </CheckoutUser>
    <TaxCatchAll xmlns="519676ab-80fa-4d6e-b1fb-39e1e896865c" xsi:nil="true"/>
    <lcf76f155ced4ddcb4097134ff3c332f xmlns="46b93f41-955d-4ad8-ab2a-363dbf4a553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23366CB696C4AB5DDF839C63E83E8" ma:contentTypeVersion="30" ma:contentTypeDescription="Create a new document." ma:contentTypeScope="" ma:versionID="a3e283e125d718f30b3319346094eb82">
  <xsd:schema xmlns:xsd="http://www.w3.org/2001/XMLSchema" xmlns:xs="http://www.w3.org/2001/XMLSchema" xmlns:p="http://schemas.microsoft.com/office/2006/metadata/properties" xmlns:ns1="http://schemas.microsoft.com/sharepoint/v3" xmlns:ns2="46b93f41-955d-4ad8-ab2a-363dbf4a553d" xmlns:ns3="a9ea5901-5d6f-43a6-8870-a09b753afc6a" xmlns:ns4="519676ab-80fa-4d6e-b1fb-39e1e896865c" targetNamespace="http://schemas.microsoft.com/office/2006/metadata/properties" ma:root="true" ma:fieldsID="3cba2377c662557eb996a023f6e7b1e3" ns1:_="" ns2:_="" ns3:_="" ns4:_="">
    <xsd:import namespace="http://schemas.microsoft.com/sharepoint/v3"/>
    <xsd:import namespace="46b93f41-955d-4ad8-ab2a-363dbf4a553d"/>
    <xsd:import namespace="a9ea5901-5d6f-43a6-8870-a09b753afc6a"/>
    <xsd:import namespace="519676ab-80fa-4d6e-b1fb-39e1e896865c"/>
    <xsd:element name="properties">
      <xsd:complexType>
        <xsd:sequence>
          <xsd:element name="documentManagement">
            <xsd:complexType>
              <xsd:all>
                <xsd:element ref="ns1:Editor" minOccurs="0"/>
                <xsd:element ref="ns1:CheckoutUser" minOccurs="0"/>
                <xsd:element ref="ns1:Author" minOccurs="0"/>
                <xsd:element ref="ns2:Sensitivity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ditor" ma:index="9" nillable="true" ma:displayName="Modified By" ma:list="UserInfo" ma:internalName="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0" nillable="true" ma:displayName="Checked Out To" ma:list="UserInfo" ma:internalName="CheckoutUs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1" nillable="true" ma:displayName="Created By" ma:list="UserInfo" ma:internalName="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b93f41-955d-4ad8-ab2a-363dbf4a553d" elementFormDefault="qualified">
    <xsd:import namespace="http://schemas.microsoft.com/office/2006/documentManagement/types"/>
    <xsd:import namespace="http://schemas.microsoft.com/office/infopath/2007/PartnerControls"/>
    <xsd:element name="Sensitivity" ma:index="12" ma:displayName="Sensitivity" ma:default="Sensitive Data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 ma:readOnly="false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b58a1203-ac53-45d5-a518-17ee4e78f8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ea5901-5d6f-43a6-8870-a09b753afc6a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676ab-80fa-4d6e-b1fb-39e1e896865c" elementFormDefault="qualified">
    <xsd:import namespace="http://schemas.microsoft.com/office/2006/documentManagement/types"/>
    <xsd:import namespace="http://schemas.microsoft.com/office/infopath/2007/PartnerControls"/>
    <xsd:element name="TaxCatchAll" ma:index="26" nillable="true" ma:displayName="Taxonomy Catch All Column" ma:hidden="true" ma:list="{e06f332f-6466-4c4f-a9ad-3c7777759461}" ma:internalName="TaxCatchAll" ma:showField="CatchAllData" ma:web="519676ab-80fa-4d6e-b1fb-39e1e89686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12325A-14E3-49FC-B8FC-1640C54744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7E1D4E-A616-46F6-A4F2-20EDCC874AF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03A6C07-A061-4C91-84B1-F4E3FBB0944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1332</Words>
  <Application>Microsoft Office PowerPoint</Application>
  <PresentationFormat>On-screen Show (4:3)</PresentationFormat>
  <Paragraphs>183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ＭＳ Ｐゴシック</vt:lpstr>
      <vt:lpstr>Arial</vt:lpstr>
      <vt:lpstr>Calibri</vt:lpstr>
      <vt:lpstr>Geneva</vt:lpstr>
      <vt:lpstr>Helvetica Neue</vt:lpstr>
      <vt:lpstr>Source Sans Pro SemiBold</vt:lpstr>
      <vt:lpstr>Times New Roman</vt:lpstr>
      <vt:lpstr>Office Theme</vt:lpstr>
      <vt:lpstr>¿Es ser dueño de un negocio, una buena opción para usted?</vt:lpstr>
      <vt:lpstr>Cuestionario previo a la capacitación</vt:lpstr>
      <vt:lpstr>Agenda</vt:lpstr>
      <vt:lpstr>Objetivos de aprendizaje</vt:lpstr>
      <vt:lpstr>Presentando a Marlena</vt:lpstr>
      <vt:lpstr>Presentaciones: ¿Cuál es SU motivación?</vt:lpstr>
      <vt:lpstr>Términos de la titularidad de un negocio</vt:lpstr>
      <vt:lpstr>Los mitos y realidades de ser dueño de un negocio </vt:lpstr>
      <vt:lpstr>¿Verdadero o falso? </vt:lpstr>
      <vt:lpstr>¿Verdadero o falso? Respuestas</vt:lpstr>
      <vt:lpstr>Raíces de poder 1</vt:lpstr>
      <vt:lpstr>Raíces de poder social de Marlena</vt:lpstr>
      <vt:lpstr>¿Cuáles son SUS raíces de poder?</vt:lpstr>
      <vt:lpstr>Solicitar ayuda es un comportamiento profesional</vt:lpstr>
      <vt:lpstr>Agenda de objetivos: comenzar, parar, continuar</vt:lpstr>
      <vt:lpstr>Autoevaluación sobre industrias específicas</vt:lpstr>
      <vt:lpstr>Puntos clave para recordar</vt:lpstr>
      <vt:lpstr>Raíces de poder 2</vt:lpstr>
      <vt:lpstr>Resumen</vt:lpstr>
      <vt:lpstr>Conclusión</vt:lpstr>
      <vt:lpstr>Cuestionarios previo y después de la capacitación, y evaluación.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FDIC SB SP ¿Es ser dueño de un negocio, una buena opción para usted?</dc:title>
  <dc:subject>FDIC SB SP ¿Es ser dueño de un negocio, una buena opción para usted?</dc:subject>
  <dc:creator/>
  <cp:keywords>FDIC SB SP ¿Es ser dueño de un negocio, una buena opción para usted?</cp:keywords>
  <dc:description>FDIC SB SP ¿Es ser dueño de un negocio, una buena opción para usted?</dc:description>
  <cp:lastModifiedBy/>
  <cp:revision>2</cp:revision>
  <dcterms:created xsi:type="dcterms:W3CDTF">2012-03-28T14:26:49Z</dcterms:created>
  <dcterms:modified xsi:type="dcterms:W3CDTF">2022-11-21T14:39:10Z</dcterms:modified>
  <cp:category>FDIC SB SP ¿Es ser dueño de un negocio, una buena opción para usted?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0x01010045E23366CB696C4AB5DDF839C63E83E8</vt:lpwstr>
  </property>
</Properties>
</file>