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x="9144000" cy="6858000" type="screen4x3"/>
  <p:notesSz cx="9144000" cy="6858000"/>
  <p:custDataLst>
    <p:tags r:id="rId2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96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8" autoAdjust="0"/>
    <p:restoredTop sz="86407" autoAdjust="0"/>
  </p:normalViewPr>
  <p:slideViewPr>
    <p:cSldViewPr>
      <p:cViewPr varScale="1">
        <p:scale>
          <a:sx n="64" d="100"/>
          <a:sy n="64" d="100"/>
        </p:scale>
        <p:origin x="660" y="4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4114800" y="2286000"/>
            <a:ext cx="4953000" cy="3911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220" y="850138"/>
            <a:ext cx="4262120" cy="939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0" i="0">
                <a:solidFill>
                  <a:srgbClr val="C1961C"/>
                </a:solidFill>
                <a:latin typeface="Geneva"/>
                <a:cs typeface="Genev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376415" y="6442572"/>
            <a:ext cx="2234185" cy="186828"/>
          </a:xfrm>
        </p:spPr>
        <p:txBody>
          <a:bodyPr lIns="0" tIns="0" rIns="0" bIns="0"/>
          <a:lstStyle>
            <a:lvl1pPr>
              <a:defRPr sz="1000" b="1" i="0">
                <a:solidFill>
                  <a:srgbClr val="122E5A"/>
                </a:solidFill>
                <a:latin typeface="Geneva"/>
                <a:cs typeface="Geneva"/>
              </a:defRPr>
            </a:lvl1pPr>
          </a:lstStyle>
          <a:p>
            <a:pPr marL="12700">
              <a:spcBef>
                <a:spcPts val="5"/>
              </a:spcBef>
            </a:pPr>
            <a:r>
              <a:rPr lang="en-US" spc="-10" dirty="0">
                <a:solidFill>
                  <a:srgbClr val="FFFFFF"/>
                </a:solidFill>
              </a:rPr>
              <a:t>TAX </a:t>
            </a:r>
            <a:r>
              <a:rPr lang="en-US" spc="20" dirty="0">
                <a:solidFill>
                  <a:srgbClr val="FFFFFF"/>
                </a:solidFill>
              </a:rPr>
              <a:t>PLANNING </a:t>
            </a:r>
            <a:r>
              <a:rPr lang="en-US" spc="-10" dirty="0"/>
              <a:t>AND </a:t>
            </a:r>
            <a:r>
              <a:rPr lang="en-US" spc="65" dirty="0"/>
              <a:t>REPORTING</a:t>
            </a:r>
            <a:endParaRPr lang="en-US" spc="-3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11/15/2022</a:t>
            </a:fld>
            <a:endParaRPr lang="en-US"/>
          </a:p>
        </p:txBody>
      </p:sp>
      <p:sp>
        <p:nvSpPr>
          <p:cNvPr id="10" name="Shape 13">
            <a:extLst>
              <a:ext uri="{FF2B5EF4-FFF2-40B4-BE49-F238E27FC236}">
                <a16:creationId xmlns:a16="http://schemas.microsoft.com/office/drawing/2014/main" id="{29712652-B263-83B7-9F9F-BE58AD5658FD}"/>
              </a:ext>
            </a:extLst>
          </p:cNvPr>
          <p:cNvSpPr/>
          <p:nvPr userDrawn="1"/>
        </p:nvSpPr>
        <p:spPr>
          <a:xfrm>
            <a:off x="8458200" y="6400800"/>
            <a:ext cx="381000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r">
              <a:defRPr sz="1000">
                <a:solidFill>
                  <a:srgbClr val="132F5A"/>
                </a:solidFill>
                <a:latin typeface="12 pt. Helvetica* 85 Heavy   08472"/>
                <a:ea typeface="12 pt. Helvetica* 85 Heavy   08472"/>
                <a:cs typeface="12 pt. Helvetica* 85 Heavy   08472"/>
                <a:sym typeface="12 pt. Helvetica* 85 Heavy   08472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fld id="{33C8E9E7-42ED-4F06-A185-E9278085976B}" type="slidenum">
              <a:rPr lang="en-US" sz="1000" b="1" smtClean="0">
                <a:solidFill>
                  <a:srgbClr val="132F5A"/>
                </a:solidFill>
              </a:rPr>
              <a:t>‹#›</a:t>
            </a:fld>
            <a:endParaRPr sz="1000" b="1"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C1961C"/>
                </a:solidFill>
                <a:latin typeface="Geneva"/>
                <a:cs typeface="Genev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376415" y="6442572"/>
            <a:ext cx="2234185" cy="153888"/>
          </a:xfrm>
        </p:spPr>
        <p:txBody>
          <a:bodyPr lIns="0" tIns="0" rIns="0" bIns="0"/>
          <a:lstStyle>
            <a:lvl1pPr>
              <a:defRPr sz="1000" b="1" i="0">
                <a:solidFill>
                  <a:srgbClr val="122E5A"/>
                </a:solidFill>
                <a:latin typeface="Geneva"/>
                <a:cs typeface="Geneva"/>
              </a:defRPr>
            </a:lvl1pPr>
          </a:lstStyle>
          <a:p>
            <a:pPr marL="12700">
              <a:spcBef>
                <a:spcPts val="5"/>
              </a:spcBef>
            </a:pPr>
            <a:r>
              <a:rPr lang="en-US" spc="-10">
                <a:solidFill>
                  <a:srgbClr val="FFFFFF"/>
                </a:solidFill>
              </a:rPr>
              <a:t>TAX </a:t>
            </a:r>
            <a:r>
              <a:rPr lang="en-US" spc="20">
                <a:solidFill>
                  <a:srgbClr val="FFFFFF"/>
                </a:solidFill>
              </a:rPr>
              <a:t>PLANNING </a:t>
            </a:r>
            <a:r>
              <a:rPr lang="en-US" spc="-10"/>
              <a:t>AND </a:t>
            </a:r>
            <a:r>
              <a:rPr lang="en-US" spc="65"/>
              <a:t>REPORTING</a:t>
            </a:r>
            <a:r>
              <a:rPr lang="en-US" spc="-45"/>
              <a:t> </a:t>
            </a:r>
            <a:endParaRPr lang="en-US" spc="-3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11/15/2022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C1961C"/>
                </a:solidFill>
                <a:latin typeface="Geneva"/>
                <a:cs typeface="Genev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6376415" y="6442572"/>
            <a:ext cx="2234185" cy="153888"/>
          </a:xfrm>
        </p:spPr>
        <p:txBody>
          <a:bodyPr lIns="0" tIns="0" rIns="0" bIns="0"/>
          <a:lstStyle>
            <a:lvl1pPr>
              <a:defRPr sz="1000" b="1" i="0">
                <a:solidFill>
                  <a:srgbClr val="122E5A"/>
                </a:solidFill>
                <a:latin typeface="Geneva"/>
                <a:cs typeface="Geneva"/>
              </a:defRPr>
            </a:lvl1pPr>
          </a:lstStyle>
          <a:p>
            <a:pPr marL="12700">
              <a:spcBef>
                <a:spcPts val="5"/>
              </a:spcBef>
            </a:pPr>
            <a:r>
              <a:rPr lang="en-US" spc="-10">
                <a:solidFill>
                  <a:srgbClr val="FFFFFF"/>
                </a:solidFill>
              </a:rPr>
              <a:t>TAX </a:t>
            </a:r>
            <a:r>
              <a:rPr lang="en-US" spc="20">
                <a:solidFill>
                  <a:srgbClr val="FFFFFF"/>
                </a:solidFill>
              </a:rPr>
              <a:t>PLANNING </a:t>
            </a:r>
            <a:r>
              <a:rPr lang="en-US" spc="-10"/>
              <a:t>AND </a:t>
            </a:r>
            <a:r>
              <a:rPr lang="en-US" spc="65"/>
              <a:t>REPORTING</a:t>
            </a:r>
            <a:endParaRPr lang="en-US" spc="-3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11/15/2022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C1961C"/>
                </a:solidFill>
                <a:latin typeface="Geneva"/>
                <a:cs typeface="Genev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6376415" y="6442572"/>
            <a:ext cx="2234185" cy="153888"/>
          </a:xfrm>
        </p:spPr>
        <p:txBody>
          <a:bodyPr lIns="0" tIns="0" rIns="0" bIns="0"/>
          <a:lstStyle>
            <a:lvl1pPr>
              <a:defRPr sz="1000" b="1" i="0">
                <a:solidFill>
                  <a:srgbClr val="122E5A"/>
                </a:solidFill>
                <a:latin typeface="Geneva"/>
                <a:cs typeface="Geneva"/>
              </a:defRPr>
            </a:lvl1pPr>
          </a:lstStyle>
          <a:p>
            <a:pPr marL="12700">
              <a:spcBef>
                <a:spcPts val="5"/>
              </a:spcBef>
            </a:pPr>
            <a:r>
              <a:rPr lang="en-US" spc="-10">
                <a:solidFill>
                  <a:srgbClr val="FFFFFF"/>
                </a:solidFill>
              </a:rPr>
              <a:t>TAX </a:t>
            </a:r>
            <a:r>
              <a:rPr lang="en-US" spc="20">
                <a:solidFill>
                  <a:srgbClr val="FFFFFF"/>
                </a:solidFill>
              </a:rPr>
              <a:t>PLANNING </a:t>
            </a:r>
            <a:r>
              <a:rPr lang="en-US" spc="-10"/>
              <a:t>AND </a:t>
            </a:r>
            <a:r>
              <a:rPr lang="en-US" spc="65"/>
              <a:t>REPORTING</a:t>
            </a:r>
            <a:endParaRPr lang="en-US" spc="-3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11/15/2022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6376415" y="6442572"/>
            <a:ext cx="2234185" cy="153888"/>
          </a:xfrm>
        </p:spPr>
        <p:txBody>
          <a:bodyPr lIns="0" tIns="0" rIns="0" bIns="0"/>
          <a:lstStyle>
            <a:lvl1pPr>
              <a:defRPr sz="1000" b="1" i="0">
                <a:solidFill>
                  <a:srgbClr val="122E5A"/>
                </a:solidFill>
                <a:latin typeface="Geneva"/>
                <a:cs typeface="Geneva"/>
              </a:defRPr>
            </a:lvl1pPr>
          </a:lstStyle>
          <a:p>
            <a:pPr marL="12700">
              <a:spcBef>
                <a:spcPts val="5"/>
              </a:spcBef>
            </a:pPr>
            <a:r>
              <a:rPr lang="en-US" spc="-10">
                <a:solidFill>
                  <a:srgbClr val="FFFFFF"/>
                </a:solidFill>
              </a:rPr>
              <a:t>TAX </a:t>
            </a:r>
            <a:r>
              <a:rPr lang="en-US" spc="20">
                <a:solidFill>
                  <a:srgbClr val="FFFFFF"/>
                </a:solidFill>
              </a:rPr>
              <a:t>PLANNING </a:t>
            </a:r>
            <a:r>
              <a:rPr lang="en-US" spc="-10"/>
              <a:t>AND </a:t>
            </a:r>
            <a:r>
              <a:rPr lang="en-US" spc="65"/>
              <a:t>REPORTING</a:t>
            </a:r>
            <a:endParaRPr lang="en-US" spc="-3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11/15/2022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AC14199-AE1F-2546-A128-719C0C0301CC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355346"/>
            <a:ext cx="2287270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C1951C"/>
                </a:solidFill>
                <a:latin typeface="Geneva"/>
                <a:cs typeface="Genev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49072" y="1043685"/>
            <a:ext cx="8245855" cy="26676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376415" y="6442572"/>
            <a:ext cx="2234185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1" i="0">
                <a:solidFill>
                  <a:srgbClr val="122E5A"/>
                </a:solidFill>
                <a:latin typeface="Geneva"/>
                <a:cs typeface="Geneva"/>
              </a:defRPr>
            </a:lvl1pPr>
          </a:lstStyle>
          <a:p>
            <a:pPr marL="12700">
              <a:spcBef>
                <a:spcPts val="5"/>
              </a:spcBef>
            </a:pPr>
            <a:r>
              <a:rPr lang="en-US" spc="-10" dirty="0">
                <a:solidFill>
                  <a:srgbClr val="FFFFFF"/>
                </a:solidFill>
              </a:rPr>
              <a:t>TAX </a:t>
            </a:r>
            <a:r>
              <a:rPr lang="en-US" spc="20" dirty="0">
                <a:solidFill>
                  <a:srgbClr val="FFFFFF"/>
                </a:solidFill>
              </a:rPr>
              <a:t>PLANNING </a:t>
            </a:r>
            <a:r>
              <a:rPr lang="en-US" spc="-10" dirty="0"/>
              <a:t>AND </a:t>
            </a:r>
            <a:r>
              <a:rPr lang="en-US" spc="65" dirty="0"/>
              <a:t>REPORTING</a:t>
            </a:r>
            <a:endParaRPr lang="en-US" spc="-30" dirty="0"/>
          </a:p>
        </p:txBody>
      </p:sp>
      <p:sp>
        <p:nvSpPr>
          <p:cNvPr id="9" name="Shape 13">
            <a:extLst>
              <a:ext uri="{FF2B5EF4-FFF2-40B4-BE49-F238E27FC236}">
                <a16:creationId xmlns:a16="http://schemas.microsoft.com/office/drawing/2014/main" id="{356364A5-DEEC-9430-911F-C4784243A7F9}"/>
              </a:ext>
            </a:extLst>
          </p:cNvPr>
          <p:cNvSpPr/>
          <p:nvPr userDrawn="1"/>
        </p:nvSpPr>
        <p:spPr>
          <a:xfrm>
            <a:off x="8458200" y="6400800"/>
            <a:ext cx="381000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defRPr sz="1000">
                <a:solidFill>
                  <a:srgbClr val="132F5A"/>
                </a:solidFill>
                <a:latin typeface="12 pt. Helvetica* 85 Heavy   08472"/>
                <a:ea typeface="12 pt. Helvetica* 85 Heavy   08472"/>
                <a:cs typeface="12 pt. Helvetica* 85 Heavy   08472"/>
                <a:sym typeface="12 pt. Helvetica* 85 Heavy   08472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fld id="{33C8E9E7-42ED-4F06-A185-E9278085976B}" type="slidenum">
              <a:rPr lang="en-US" sz="1000" b="1" smtClean="0">
                <a:solidFill>
                  <a:srgbClr val="132F5A"/>
                </a:solidFill>
              </a:rPr>
              <a:t>‹#›</a:t>
            </a:fld>
            <a:endParaRPr sz="1000" b="1" dirty="0">
              <a:solidFill>
                <a:srgbClr val="132F5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 b="0" i="0" u="none">
          <a:solidFill>
            <a:srgbClr val="C1961C"/>
          </a:solidFill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Tax Planning and Reporting for a Small Business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 descr="Illustration of the Earth surrounded by various icons"/>
          <p:cNvSpPr/>
          <p:nvPr/>
        </p:nvSpPr>
        <p:spPr>
          <a:xfrm>
            <a:off x="4562855" y="381000"/>
            <a:ext cx="4581144" cy="458190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15" dirty="0"/>
              <a:t>Tax</a:t>
            </a:r>
            <a:r>
              <a:rPr spc="-715" dirty="0"/>
              <a:t> </a:t>
            </a:r>
            <a:r>
              <a:rPr spc="-190" dirty="0"/>
              <a:t>Planning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14019" y="1615947"/>
            <a:ext cx="3853815" cy="787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0" spc="-325" dirty="0">
                <a:solidFill>
                  <a:srgbClr val="122E5A"/>
                </a:solidFill>
                <a:latin typeface="Geneva"/>
                <a:cs typeface="Geneva"/>
              </a:rPr>
              <a:t>And</a:t>
            </a:r>
            <a:r>
              <a:rPr sz="5000" spc="-66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5000" spc="-310" dirty="0">
                <a:solidFill>
                  <a:srgbClr val="122E5A"/>
                </a:solidFill>
                <a:latin typeface="Geneva"/>
                <a:cs typeface="Geneva"/>
              </a:rPr>
              <a:t>Reporting</a:t>
            </a:r>
            <a:endParaRPr sz="5000">
              <a:latin typeface="Geneva"/>
              <a:cs typeface="Genev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3201" y="2492501"/>
            <a:ext cx="3184525" cy="1012825"/>
          </a:xfrm>
          <a:prstGeom prst="rect">
            <a:avLst/>
          </a:prstGeom>
          <a:solidFill>
            <a:srgbClr val="16375E"/>
          </a:solidFill>
        </p:spPr>
        <p:txBody>
          <a:bodyPr vert="horz" wrap="square" lIns="0" tIns="115570" rIns="0" bIns="0" rtlCol="0">
            <a:spAutoFit/>
          </a:bodyPr>
          <a:lstStyle/>
          <a:p>
            <a:pPr marL="105410" marR="1071880">
              <a:lnSpc>
                <a:spcPct val="100000"/>
              </a:lnSpc>
              <a:spcBef>
                <a:spcPts val="910"/>
              </a:spcBef>
            </a:pPr>
            <a:r>
              <a:rPr sz="2800" b="1" spc="20" dirty="0">
                <a:solidFill>
                  <a:srgbClr val="FFFFFF"/>
                </a:solidFill>
                <a:latin typeface="Palatino"/>
                <a:cs typeface="Palatino"/>
              </a:rPr>
              <a:t>F</a:t>
            </a:r>
            <a:r>
              <a:rPr sz="2200" b="1" spc="20" dirty="0">
                <a:solidFill>
                  <a:srgbClr val="FFFFFF"/>
                </a:solidFill>
                <a:latin typeface="Palatino"/>
                <a:cs typeface="Palatino"/>
              </a:rPr>
              <a:t>OR </a:t>
            </a:r>
            <a:r>
              <a:rPr sz="2200" b="1" spc="-245" dirty="0">
                <a:solidFill>
                  <a:srgbClr val="FFFFFF"/>
                </a:solidFill>
                <a:latin typeface="Palatino"/>
                <a:cs typeface="Palatino"/>
              </a:rPr>
              <a:t>A </a:t>
            </a:r>
            <a:r>
              <a:rPr sz="2800" b="1" spc="-105" dirty="0">
                <a:solidFill>
                  <a:srgbClr val="FFFFFF"/>
                </a:solidFill>
                <a:latin typeface="Palatino"/>
                <a:cs typeface="Palatino"/>
              </a:rPr>
              <a:t>S</a:t>
            </a:r>
            <a:r>
              <a:rPr sz="2200" b="1" spc="-105" dirty="0">
                <a:solidFill>
                  <a:srgbClr val="FFFFFF"/>
                </a:solidFill>
                <a:latin typeface="Palatino"/>
                <a:cs typeface="Palatino"/>
              </a:rPr>
              <a:t>MALL  </a:t>
            </a:r>
            <a:r>
              <a:rPr sz="2800" b="1" spc="-40" dirty="0">
                <a:solidFill>
                  <a:srgbClr val="FFFFFF"/>
                </a:solidFill>
                <a:latin typeface="Palatino"/>
                <a:cs typeface="Palatino"/>
              </a:rPr>
              <a:t>B</a:t>
            </a:r>
            <a:r>
              <a:rPr sz="2200" b="1" spc="-40" dirty="0">
                <a:solidFill>
                  <a:srgbClr val="FFFFFF"/>
                </a:solidFill>
                <a:latin typeface="Palatino"/>
                <a:cs typeface="Palatino"/>
              </a:rPr>
              <a:t>USINESS</a:t>
            </a:r>
            <a:endParaRPr sz="2200">
              <a:latin typeface="Palatino"/>
              <a:cs typeface="Palatino"/>
            </a:endParaRPr>
          </a:p>
        </p:txBody>
      </p:sp>
      <p:sp>
        <p:nvSpPr>
          <p:cNvPr id="7" name="object 7" descr="Small business association logo"/>
          <p:cNvSpPr/>
          <p:nvPr/>
        </p:nvSpPr>
        <p:spPr>
          <a:xfrm>
            <a:off x="1449012" y="4953000"/>
            <a:ext cx="2503672" cy="6872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5346"/>
            <a:ext cx="45732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10" dirty="0"/>
              <a:t>State </a:t>
            </a:r>
            <a:r>
              <a:rPr spc="-85" dirty="0"/>
              <a:t>and </a:t>
            </a:r>
            <a:r>
              <a:rPr spc="-100" dirty="0"/>
              <a:t>Local</a:t>
            </a:r>
            <a:r>
              <a:rPr spc="-365" dirty="0"/>
              <a:t> </a:t>
            </a:r>
            <a:r>
              <a:rPr spc="-65" dirty="0"/>
              <a:t>Taxes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xfrm>
            <a:off x="6376415" y="6442572"/>
            <a:ext cx="2234185" cy="154529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</a:rPr>
              <a:t>TAX </a:t>
            </a:r>
            <a:r>
              <a:rPr spc="20" dirty="0">
                <a:solidFill>
                  <a:srgbClr val="FFFFFF"/>
                </a:solidFill>
              </a:rPr>
              <a:t>PLANNING </a:t>
            </a:r>
            <a:r>
              <a:rPr spc="-10" dirty="0"/>
              <a:t>AND </a:t>
            </a:r>
            <a:r>
              <a:rPr spc="65" dirty="0"/>
              <a:t>REPORTING</a:t>
            </a:r>
            <a:endParaRPr spc="-30" dirty="0"/>
          </a:p>
        </p:txBody>
      </p:sp>
      <p:sp>
        <p:nvSpPr>
          <p:cNvPr id="3" name="object 3"/>
          <p:cNvSpPr txBox="1"/>
          <p:nvPr/>
        </p:nvSpPr>
        <p:spPr>
          <a:xfrm>
            <a:off x="444500" y="892353"/>
            <a:ext cx="7254240" cy="254000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332740" indent="-320040">
              <a:lnSpc>
                <a:spcPct val="100000"/>
              </a:lnSpc>
              <a:spcBef>
                <a:spcPts val="7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210" dirty="0">
                <a:solidFill>
                  <a:srgbClr val="122E5A"/>
                </a:solidFill>
                <a:latin typeface="Geneva"/>
                <a:cs typeface="Geneva"/>
              </a:rPr>
              <a:t>State/County/City </a:t>
            </a:r>
            <a:r>
              <a:rPr sz="2800" spc="-80" dirty="0">
                <a:solidFill>
                  <a:srgbClr val="122E5A"/>
                </a:solidFill>
                <a:latin typeface="Geneva"/>
                <a:cs typeface="Geneva"/>
              </a:rPr>
              <a:t>Income</a:t>
            </a:r>
            <a:r>
              <a:rPr sz="2800" spc="-114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55" dirty="0">
                <a:solidFill>
                  <a:srgbClr val="122E5A"/>
                </a:solidFill>
                <a:latin typeface="Geneva"/>
                <a:cs typeface="Geneva"/>
              </a:rPr>
              <a:t>Tax</a:t>
            </a:r>
            <a:endParaRPr sz="2800">
              <a:latin typeface="Geneva"/>
              <a:cs typeface="Geneva"/>
            </a:endParaRPr>
          </a:p>
          <a:p>
            <a:pPr marL="332740" indent="-320040">
              <a:lnSpc>
                <a:spcPct val="100000"/>
              </a:lnSpc>
              <a:spcBef>
                <a:spcPts val="6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95" dirty="0">
                <a:solidFill>
                  <a:srgbClr val="122E5A"/>
                </a:solidFill>
                <a:latin typeface="Geneva"/>
                <a:cs typeface="Geneva"/>
              </a:rPr>
              <a:t>Permits</a:t>
            </a:r>
            <a:endParaRPr sz="2800">
              <a:latin typeface="Geneva"/>
              <a:cs typeface="Geneva"/>
            </a:endParaRPr>
          </a:p>
          <a:p>
            <a:pPr marL="332740" indent="-320040">
              <a:lnSpc>
                <a:spcPct val="100000"/>
              </a:lnSpc>
              <a:spcBef>
                <a:spcPts val="6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Licenses</a:t>
            </a:r>
            <a:endParaRPr sz="2800">
              <a:latin typeface="Geneva"/>
              <a:cs typeface="Geneva"/>
            </a:endParaRPr>
          </a:p>
          <a:p>
            <a:pPr marL="332740" indent="-320040">
              <a:lnSpc>
                <a:spcPct val="100000"/>
              </a:lnSpc>
              <a:spcBef>
                <a:spcPts val="6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Fictitious </a:t>
            </a:r>
            <a:r>
              <a:rPr sz="2800" spc="-80" dirty="0">
                <a:solidFill>
                  <a:srgbClr val="122E5A"/>
                </a:solidFill>
                <a:latin typeface="Geneva"/>
                <a:cs typeface="Geneva"/>
              </a:rPr>
              <a:t>name </a:t>
            </a:r>
            <a:r>
              <a:rPr sz="2800" spc="-170" dirty="0">
                <a:solidFill>
                  <a:srgbClr val="122E5A"/>
                </a:solidFill>
                <a:latin typeface="Geneva"/>
                <a:cs typeface="Geneva"/>
              </a:rPr>
              <a:t>permit </a:t>
            </a:r>
            <a:r>
              <a:rPr sz="2800" spc="-190" dirty="0">
                <a:solidFill>
                  <a:srgbClr val="122E5A"/>
                </a:solidFill>
                <a:latin typeface="Geneva"/>
                <a:cs typeface="Geneva"/>
              </a:rPr>
              <a:t>(“doing </a:t>
            </a:r>
            <a:r>
              <a:rPr sz="2800" spc="-65" dirty="0">
                <a:solidFill>
                  <a:srgbClr val="122E5A"/>
                </a:solidFill>
                <a:latin typeface="Geneva"/>
                <a:cs typeface="Geneva"/>
              </a:rPr>
              <a:t>business</a:t>
            </a:r>
            <a:r>
              <a:rPr sz="2800" spc="-19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200" dirty="0">
                <a:solidFill>
                  <a:srgbClr val="122E5A"/>
                </a:solidFill>
                <a:latin typeface="Geneva"/>
                <a:cs typeface="Geneva"/>
              </a:rPr>
              <a:t>as”)</a:t>
            </a:r>
            <a:endParaRPr sz="2800">
              <a:latin typeface="Geneva"/>
              <a:cs typeface="Geneva"/>
            </a:endParaRPr>
          </a:p>
          <a:p>
            <a:pPr marL="332740" indent="-320040">
              <a:lnSpc>
                <a:spcPct val="100000"/>
              </a:lnSpc>
              <a:spcBef>
                <a:spcPts val="6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160" dirty="0">
                <a:solidFill>
                  <a:srgbClr val="122E5A"/>
                </a:solidFill>
                <a:latin typeface="Geneva"/>
                <a:cs typeface="Geneva"/>
              </a:rPr>
              <a:t>State </a:t>
            </a:r>
            <a:r>
              <a:rPr sz="2800" spc="10" dirty="0">
                <a:solidFill>
                  <a:srgbClr val="122E5A"/>
                </a:solidFill>
                <a:latin typeface="Geneva"/>
                <a:cs typeface="Geneva"/>
              </a:rPr>
              <a:t>Sales</a:t>
            </a:r>
            <a:r>
              <a:rPr sz="2800" spc="-15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55" dirty="0">
                <a:solidFill>
                  <a:srgbClr val="122E5A"/>
                </a:solidFill>
                <a:latin typeface="Geneva"/>
                <a:cs typeface="Geneva"/>
              </a:rPr>
              <a:t>Tax</a:t>
            </a:r>
            <a:endParaRPr sz="280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5346"/>
            <a:ext cx="55651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20" dirty="0"/>
              <a:t>Know </a:t>
            </a:r>
            <a:r>
              <a:rPr spc="-70" dirty="0"/>
              <a:t>Your Tax</a:t>
            </a:r>
            <a:r>
              <a:rPr spc="-434" dirty="0"/>
              <a:t> </a:t>
            </a:r>
            <a:r>
              <a:rPr spc="-120" dirty="0"/>
              <a:t>Obligations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4500" y="968248"/>
            <a:ext cx="7767320" cy="1382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32740" marR="5080" indent="-320040">
              <a:lnSpc>
                <a:spcPct val="100000"/>
              </a:lnSpc>
              <a:spcBef>
                <a:spcPts val="1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55" dirty="0">
                <a:solidFill>
                  <a:srgbClr val="122E5A"/>
                </a:solidFill>
                <a:latin typeface="Geneva"/>
                <a:cs typeface="Geneva"/>
              </a:rPr>
              <a:t>Your </a:t>
            </a:r>
            <a:r>
              <a:rPr sz="2800" spc="-195" dirty="0">
                <a:solidFill>
                  <a:srgbClr val="122E5A"/>
                </a:solidFill>
                <a:latin typeface="Geneva"/>
                <a:cs typeface="Geneva"/>
              </a:rPr>
              <a:t>form </a:t>
            </a:r>
            <a:r>
              <a:rPr sz="2800" spc="-229" dirty="0">
                <a:solidFill>
                  <a:srgbClr val="122E5A"/>
                </a:solidFill>
                <a:latin typeface="Geneva"/>
                <a:cs typeface="Geneva"/>
              </a:rPr>
              <a:t>of </a:t>
            </a: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business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determines </a:t>
            </a:r>
            <a:r>
              <a:rPr sz="2800" spc="-130" dirty="0">
                <a:solidFill>
                  <a:srgbClr val="122E5A"/>
                </a:solidFill>
                <a:latin typeface="Geneva"/>
                <a:cs typeface="Geneva"/>
              </a:rPr>
              <a:t>how </a:t>
            </a:r>
            <a:r>
              <a:rPr sz="2800" spc="-140" dirty="0">
                <a:solidFill>
                  <a:srgbClr val="122E5A"/>
                </a:solidFill>
                <a:latin typeface="Geneva"/>
                <a:cs typeface="Geneva"/>
              </a:rPr>
              <a:t>you</a:t>
            </a:r>
            <a:r>
              <a:rPr sz="2800" spc="-24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10" dirty="0">
                <a:solidFill>
                  <a:srgbClr val="122E5A"/>
                </a:solidFill>
                <a:latin typeface="Geneva"/>
                <a:cs typeface="Geneva"/>
              </a:rPr>
              <a:t>pay  </a:t>
            </a:r>
            <a:r>
              <a:rPr sz="2800" spc="-100" dirty="0">
                <a:solidFill>
                  <a:srgbClr val="122E5A"/>
                </a:solidFill>
                <a:latin typeface="Geneva"/>
                <a:cs typeface="Geneva"/>
              </a:rPr>
              <a:t>income</a:t>
            </a:r>
            <a:r>
              <a:rPr sz="2800" spc="-15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taxes</a:t>
            </a:r>
            <a:endParaRPr sz="2800">
              <a:latin typeface="Geneva"/>
              <a:cs typeface="Geneva"/>
            </a:endParaRPr>
          </a:p>
          <a:p>
            <a:pPr marL="332740" indent="-320040">
              <a:lnSpc>
                <a:spcPct val="100000"/>
              </a:lnSpc>
              <a:spcBef>
                <a:spcPts val="6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85" dirty="0">
                <a:solidFill>
                  <a:srgbClr val="122E5A"/>
                </a:solidFill>
                <a:latin typeface="Geneva"/>
                <a:cs typeface="Geneva"/>
              </a:rPr>
              <a:t>Pay-as-you-go</a:t>
            </a:r>
            <a:endParaRPr sz="2800">
              <a:latin typeface="Geneva"/>
              <a:cs typeface="Geneva"/>
            </a:endParaRPr>
          </a:p>
        </p:txBody>
      </p:sp>
      <p:sp>
        <p:nvSpPr>
          <p:cNvPr id="5" name="object 5" descr="Fifteenth day on calendar circled and taxes due written in large letters"/>
          <p:cNvSpPr/>
          <p:nvPr/>
        </p:nvSpPr>
        <p:spPr>
          <a:xfrm>
            <a:off x="4572000" y="3053582"/>
            <a:ext cx="4048505" cy="26860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6376415" y="6442572"/>
            <a:ext cx="2234185" cy="154529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</a:rPr>
              <a:t>TAX </a:t>
            </a:r>
            <a:r>
              <a:rPr spc="20" dirty="0">
                <a:solidFill>
                  <a:srgbClr val="FFFFFF"/>
                </a:solidFill>
              </a:rPr>
              <a:t>PLANNING </a:t>
            </a:r>
            <a:r>
              <a:rPr spc="-10" dirty="0"/>
              <a:t>AND </a:t>
            </a:r>
            <a:r>
              <a:rPr spc="65" dirty="0"/>
              <a:t>REPORTING</a:t>
            </a:r>
            <a:endParaRPr spc="-3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Burlap bag labeled &quot;tax&quot; on the front and filled with US one hundred dollar bills"/>
          <p:cNvSpPr/>
          <p:nvPr/>
        </p:nvSpPr>
        <p:spPr>
          <a:xfrm>
            <a:off x="2368295" y="1853945"/>
            <a:ext cx="4406900" cy="4394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4500" y="279146"/>
            <a:ext cx="8337550" cy="162813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pc="-140" dirty="0"/>
              <a:t>Cost </a:t>
            </a:r>
            <a:r>
              <a:rPr spc="-295" dirty="0"/>
              <a:t>of </a:t>
            </a:r>
            <a:r>
              <a:rPr spc="-245" dirty="0"/>
              <a:t>Not </a:t>
            </a:r>
            <a:r>
              <a:rPr spc="-50" dirty="0"/>
              <a:t>Paying </a:t>
            </a:r>
            <a:r>
              <a:rPr spc="-70" dirty="0"/>
              <a:t>Your</a:t>
            </a:r>
            <a:r>
              <a:rPr spc="-295" dirty="0"/>
              <a:t> </a:t>
            </a:r>
            <a:r>
              <a:rPr spc="-65" dirty="0"/>
              <a:t>Taxes</a:t>
            </a:r>
          </a:p>
          <a:p>
            <a:pPr marL="12700" marR="5080">
              <a:lnSpc>
                <a:spcPct val="100000"/>
              </a:lnSpc>
              <a:spcBef>
                <a:spcPts val="500"/>
              </a:spcBef>
            </a:pPr>
            <a:r>
              <a:rPr sz="3000" spc="-90" dirty="0">
                <a:solidFill>
                  <a:srgbClr val="122E5A"/>
                </a:solidFill>
              </a:rPr>
              <a:t>Never </a:t>
            </a:r>
            <a:r>
              <a:rPr sz="3000" spc="-60" dirty="0">
                <a:solidFill>
                  <a:srgbClr val="122E5A"/>
                </a:solidFill>
              </a:rPr>
              <a:t>use </a:t>
            </a:r>
            <a:r>
              <a:rPr sz="3000" spc="-105" dirty="0">
                <a:solidFill>
                  <a:srgbClr val="122E5A"/>
                </a:solidFill>
              </a:rPr>
              <a:t>payroll </a:t>
            </a:r>
            <a:r>
              <a:rPr sz="3000" spc="-135" dirty="0">
                <a:solidFill>
                  <a:srgbClr val="122E5A"/>
                </a:solidFill>
              </a:rPr>
              <a:t>taxes </a:t>
            </a:r>
            <a:r>
              <a:rPr sz="3000" spc="-220" dirty="0">
                <a:solidFill>
                  <a:srgbClr val="122E5A"/>
                </a:solidFill>
              </a:rPr>
              <a:t>for </a:t>
            </a:r>
            <a:r>
              <a:rPr sz="3000" spc="-130" dirty="0">
                <a:solidFill>
                  <a:srgbClr val="122E5A"/>
                </a:solidFill>
              </a:rPr>
              <a:t>working </a:t>
            </a:r>
            <a:r>
              <a:rPr sz="3000" spc="-125" dirty="0">
                <a:solidFill>
                  <a:srgbClr val="122E5A"/>
                </a:solidFill>
              </a:rPr>
              <a:t>capital</a:t>
            </a:r>
            <a:r>
              <a:rPr sz="3000" spc="-475" dirty="0">
                <a:solidFill>
                  <a:srgbClr val="122E5A"/>
                </a:solidFill>
              </a:rPr>
              <a:t> </a:t>
            </a:r>
            <a:r>
              <a:rPr sz="3000" spc="-114" dirty="0">
                <a:solidFill>
                  <a:srgbClr val="122E5A"/>
                </a:solidFill>
              </a:rPr>
              <a:t>during  </a:t>
            </a:r>
            <a:r>
              <a:rPr sz="3000" spc="-60" dirty="0">
                <a:solidFill>
                  <a:srgbClr val="122E5A"/>
                </a:solidFill>
              </a:rPr>
              <a:t>cash </a:t>
            </a:r>
            <a:r>
              <a:rPr sz="3000" spc="-175" dirty="0">
                <a:solidFill>
                  <a:srgbClr val="122E5A"/>
                </a:solidFill>
              </a:rPr>
              <a:t>flow</a:t>
            </a:r>
            <a:r>
              <a:rPr sz="3000" spc="-295" dirty="0">
                <a:solidFill>
                  <a:srgbClr val="122E5A"/>
                </a:solidFill>
              </a:rPr>
              <a:t> </a:t>
            </a:r>
            <a:r>
              <a:rPr sz="3000" spc="-125" dirty="0">
                <a:solidFill>
                  <a:srgbClr val="122E5A"/>
                </a:solidFill>
              </a:rPr>
              <a:t>shortages.</a:t>
            </a:r>
            <a:endParaRPr sz="3000"/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xfrm>
            <a:off x="6376415" y="6442572"/>
            <a:ext cx="2234185" cy="154529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</a:rPr>
              <a:t>TAX </a:t>
            </a:r>
            <a:r>
              <a:rPr spc="20" dirty="0">
                <a:solidFill>
                  <a:srgbClr val="FFFFFF"/>
                </a:solidFill>
              </a:rPr>
              <a:t>PLANNING </a:t>
            </a:r>
            <a:r>
              <a:rPr spc="-10" dirty="0"/>
              <a:t>AND </a:t>
            </a:r>
            <a:r>
              <a:rPr spc="65" dirty="0"/>
              <a:t>REPORTING</a:t>
            </a:r>
            <a:endParaRPr spc="-3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5346"/>
            <a:ext cx="62236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90" dirty="0"/>
              <a:t>Money </a:t>
            </a:r>
            <a:r>
              <a:rPr spc="-120" dirty="0"/>
              <a:t>Management </a:t>
            </a:r>
            <a:r>
              <a:rPr spc="-260" dirty="0"/>
              <a:t>for</a:t>
            </a:r>
            <a:r>
              <a:rPr spc="-455" dirty="0"/>
              <a:t> </a:t>
            </a:r>
            <a:r>
              <a:rPr spc="-65" dirty="0"/>
              <a:t>Taxes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4500" y="968248"/>
            <a:ext cx="3314700" cy="18853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32740" marR="85090" indent="-320040">
              <a:lnSpc>
                <a:spcPct val="100000"/>
              </a:lnSpc>
              <a:spcBef>
                <a:spcPts val="1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95" dirty="0">
                <a:solidFill>
                  <a:srgbClr val="122E5A"/>
                </a:solidFill>
                <a:latin typeface="Geneva"/>
                <a:cs typeface="Geneva"/>
              </a:rPr>
              <a:t>Know </a:t>
            </a:r>
            <a:r>
              <a:rPr sz="2800" spc="-90" dirty="0">
                <a:solidFill>
                  <a:srgbClr val="122E5A"/>
                </a:solidFill>
                <a:latin typeface="Geneva"/>
                <a:cs typeface="Geneva"/>
              </a:rPr>
              <a:t>when,</a:t>
            </a:r>
            <a:r>
              <a:rPr sz="2800" spc="-27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55" dirty="0">
                <a:solidFill>
                  <a:srgbClr val="122E5A"/>
                </a:solidFill>
                <a:latin typeface="Geneva"/>
                <a:cs typeface="Geneva"/>
              </a:rPr>
              <a:t>what,  </a:t>
            </a:r>
            <a:r>
              <a:rPr sz="2800" spc="-65" dirty="0">
                <a:solidFill>
                  <a:srgbClr val="122E5A"/>
                </a:solidFill>
                <a:latin typeface="Geneva"/>
                <a:cs typeface="Geneva"/>
              </a:rPr>
              <a:t>and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how</a:t>
            </a:r>
            <a:r>
              <a:rPr sz="2800" spc="-27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14" dirty="0">
                <a:solidFill>
                  <a:srgbClr val="122E5A"/>
                </a:solidFill>
                <a:latin typeface="Geneva"/>
                <a:cs typeface="Geneva"/>
              </a:rPr>
              <a:t>much</a:t>
            </a:r>
            <a:endParaRPr sz="2800">
              <a:latin typeface="Geneva"/>
              <a:cs typeface="Geneva"/>
            </a:endParaRPr>
          </a:p>
          <a:p>
            <a:pPr marL="332740" indent="-320040">
              <a:lnSpc>
                <a:spcPct val="100000"/>
              </a:lnSpc>
              <a:spcBef>
                <a:spcPts val="6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15" dirty="0">
                <a:solidFill>
                  <a:srgbClr val="122E5A"/>
                </a:solidFill>
                <a:latin typeface="Geneva"/>
                <a:cs typeface="Geneva"/>
              </a:rPr>
              <a:t>Save </a:t>
            </a:r>
            <a:r>
              <a:rPr sz="2800" spc="-204" dirty="0">
                <a:solidFill>
                  <a:srgbClr val="122E5A"/>
                </a:solidFill>
                <a:latin typeface="Geneva"/>
                <a:cs typeface="Geneva"/>
              </a:rPr>
              <a:t>for</a:t>
            </a:r>
            <a:r>
              <a:rPr sz="2800" spc="-31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taxes</a:t>
            </a:r>
            <a:endParaRPr sz="2800">
              <a:latin typeface="Geneva"/>
              <a:cs typeface="Geneva"/>
            </a:endParaRPr>
          </a:p>
          <a:p>
            <a:pPr marL="332740" indent="-320040">
              <a:lnSpc>
                <a:spcPct val="100000"/>
              </a:lnSpc>
              <a:spcBef>
                <a:spcPts val="6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85" dirty="0">
                <a:solidFill>
                  <a:srgbClr val="122E5A"/>
                </a:solidFill>
                <a:latin typeface="Geneva"/>
                <a:cs typeface="Geneva"/>
              </a:rPr>
              <a:t>Separate</a:t>
            </a:r>
            <a:r>
              <a:rPr sz="2800" spc="-20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30" dirty="0">
                <a:solidFill>
                  <a:srgbClr val="122E5A"/>
                </a:solidFill>
                <a:latin typeface="Geneva"/>
                <a:cs typeface="Geneva"/>
              </a:rPr>
              <a:t>accounts</a:t>
            </a:r>
            <a:endParaRPr sz="2800">
              <a:latin typeface="Geneva"/>
              <a:cs typeface="Geneva"/>
            </a:endParaRPr>
          </a:p>
        </p:txBody>
      </p:sp>
      <p:sp>
        <p:nvSpPr>
          <p:cNvPr id="5" name="object 5" descr="Image of a safe with its door partly open so that bundles of money and gold bars can be seen inside"/>
          <p:cNvSpPr/>
          <p:nvPr/>
        </p:nvSpPr>
        <p:spPr>
          <a:xfrm>
            <a:off x="5029200" y="2057400"/>
            <a:ext cx="3810000" cy="381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6376415" y="6442572"/>
            <a:ext cx="2234185" cy="154529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</a:rPr>
              <a:t>TAX </a:t>
            </a:r>
            <a:r>
              <a:rPr spc="20" dirty="0">
                <a:solidFill>
                  <a:srgbClr val="FFFFFF"/>
                </a:solidFill>
              </a:rPr>
              <a:t>PLANNING </a:t>
            </a:r>
            <a:r>
              <a:rPr spc="-10" dirty="0"/>
              <a:t>AND </a:t>
            </a:r>
            <a:r>
              <a:rPr spc="65" dirty="0"/>
              <a:t>REPORTING</a:t>
            </a:r>
            <a:endParaRPr spc="-3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5346"/>
            <a:ext cx="41656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90" dirty="0"/>
              <a:t>Accounting</a:t>
            </a:r>
            <a:r>
              <a:rPr spc="-245" dirty="0"/>
              <a:t> </a:t>
            </a:r>
            <a:r>
              <a:rPr spc="-145" dirty="0"/>
              <a:t>Systems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xfrm>
            <a:off x="6376415" y="6442572"/>
            <a:ext cx="2234185" cy="154529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</a:rPr>
              <a:t>TAX </a:t>
            </a:r>
            <a:r>
              <a:rPr spc="20" dirty="0">
                <a:solidFill>
                  <a:srgbClr val="FFFFFF"/>
                </a:solidFill>
              </a:rPr>
              <a:t>PLANNING </a:t>
            </a:r>
            <a:r>
              <a:rPr spc="-10" dirty="0"/>
              <a:t>AND </a:t>
            </a:r>
            <a:r>
              <a:rPr spc="65" dirty="0"/>
              <a:t>REPORTING</a:t>
            </a:r>
            <a:endParaRPr spc="-30" dirty="0"/>
          </a:p>
        </p:txBody>
      </p:sp>
      <p:sp>
        <p:nvSpPr>
          <p:cNvPr id="3" name="object 3"/>
          <p:cNvSpPr txBox="1"/>
          <p:nvPr/>
        </p:nvSpPr>
        <p:spPr>
          <a:xfrm>
            <a:off x="444500" y="892353"/>
            <a:ext cx="6857365" cy="203708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332740" indent="-320040">
              <a:lnSpc>
                <a:spcPct val="100000"/>
              </a:lnSpc>
              <a:spcBef>
                <a:spcPts val="7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110" dirty="0">
                <a:solidFill>
                  <a:srgbClr val="122E5A"/>
                </a:solidFill>
                <a:latin typeface="Geneva"/>
                <a:cs typeface="Geneva"/>
              </a:rPr>
              <a:t>Deductions</a:t>
            </a:r>
            <a:endParaRPr sz="2800">
              <a:latin typeface="Geneva"/>
              <a:cs typeface="Geneva"/>
            </a:endParaRPr>
          </a:p>
          <a:p>
            <a:pPr marL="332740" indent="-320040">
              <a:lnSpc>
                <a:spcPct val="100000"/>
              </a:lnSpc>
              <a:spcBef>
                <a:spcPts val="6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85" dirty="0">
                <a:solidFill>
                  <a:srgbClr val="122E5A"/>
                </a:solidFill>
                <a:latin typeface="Geneva"/>
                <a:cs typeface="Geneva"/>
              </a:rPr>
              <a:t>Bookkeeping</a:t>
            </a:r>
            <a:endParaRPr sz="2800">
              <a:latin typeface="Geneva"/>
              <a:cs typeface="Geneva"/>
            </a:endParaRPr>
          </a:p>
          <a:p>
            <a:pPr marL="332740" indent="-320040">
              <a:lnSpc>
                <a:spcPct val="100000"/>
              </a:lnSpc>
              <a:spcBef>
                <a:spcPts val="6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30" dirty="0">
                <a:solidFill>
                  <a:srgbClr val="122E5A"/>
                </a:solidFill>
                <a:latin typeface="Geneva"/>
                <a:cs typeface="Geneva"/>
              </a:rPr>
              <a:t>Business </a:t>
            </a:r>
            <a:r>
              <a:rPr sz="2800" spc="-130" dirty="0">
                <a:solidFill>
                  <a:srgbClr val="122E5A"/>
                </a:solidFill>
                <a:latin typeface="Geneva"/>
                <a:cs typeface="Geneva"/>
              </a:rPr>
              <a:t>accounting</a:t>
            </a:r>
            <a:r>
              <a:rPr sz="2800" spc="-28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65" dirty="0">
                <a:solidFill>
                  <a:srgbClr val="122E5A"/>
                </a:solidFill>
                <a:latin typeface="Geneva"/>
                <a:cs typeface="Geneva"/>
              </a:rPr>
              <a:t>software</a:t>
            </a:r>
            <a:endParaRPr sz="2800">
              <a:latin typeface="Geneva"/>
              <a:cs typeface="Geneva"/>
            </a:endParaRPr>
          </a:p>
          <a:p>
            <a:pPr marL="332740" indent="-320040">
              <a:lnSpc>
                <a:spcPct val="100000"/>
              </a:lnSpc>
              <a:spcBef>
                <a:spcPts val="6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25" dirty="0">
                <a:solidFill>
                  <a:srgbClr val="122E5A"/>
                </a:solidFill>
                <a:latin typeface="Geneva"/>
                <a:cs typeface="Geneva"/>
              </a:rPr>
              <a:t>Cash </a:t>
            </a:r>
            <a:r>
              <a:rPr sz="2800" spc="-85" dirty="0">
                <a:solidFill>
                  <a:srgbClr val="122E5A"/>
                </a:solidFill>
                <a:latin typeface="Geneva"/>
                <a:cs typeface="Geneva"/>
              </a:rPr>
              <a:t>versus </a:t>
            </a:r>
            <a:r>
              <a:rPr sz="2800" spc="-75" dirty="0">
                <a:solidFill>
                  <a:srgbClr val="122E5A"/>
                </a:solidFill>
                <a:latin typeface="Geneva"/>
                <a:cs typeface="Geneva"/>
              </a:rPr>
              <a:t>accrual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accounting</a:t>
            </a:r>
            <a:r>
              <a:rPr sz="2800" spc="-52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50" dirty="0">
                <a:solidFill>
                  <a:srgbClr val="122E5A"/>
                </a:solidFill>
                <a:latin typeface="Geneva"/>
                <a:cs typeface="Geneva"/>
              </a:rPr>
              <a:t>methods</a:t>
            </a:r>
            <a:endParaRPr sz="280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Laptop computer displaying the IRS website. The IRS logo is superimposed on the image."/>
          <p:cNvSpPr/>
          <p:nvPr/>
        </p:nvSpPr>
        <p:spPr>
          <a:xfrm>
            <a:off x="4708397" y="2429255"/>
            <a:ext cx="4435602" cy="35143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4500" y="355346"/>
            <a:ext cx="41935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5" dirty="0"/>
              <a:t>Using </a:t>
            </a:r>
            <a:r>
              <a:rPr spc="-45" dirty="0"/>
              <a:t>an</a:t>
            </a:r>
            <a:r>
              <a:rPr spc="-434" dirty="0"/>
              <a:t> </a:t>
            </a:r>
            <a:r>
              <a:rPr spc="-200" dirty="0"/>
              <a:t>accountant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6376415" y="6442572"/>
            <a:ext cx="2234185" cy="154529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</a:rPr>
              <a:t>TAX </a:t>
            </a:r>
            <a:r>
              <a:rPr spc="20" dirty="0">
                <a:solidFill>
                  <a:srgbClr val="FFFFFF"/>
                </a:solidFill>
              </a:rPr>
              <a:t>PLANNING </a:t>
            </a:r>
            <a:r>
              <a:rPr spc="-10" dirty="0"/>
              <a:t>AND </a:t>
            </a:r>
            <a:r>
              <a:rPr spc="65" dirty="0"/>
              <a:t>REPORTING</a:t>
            </a:r>
            <a:r>
              <a:rPr spc="-45" dirty="0"/>
              <a:t> </a:t>
            </a:r>
            <a:endParaRPr spc="-30" dirty="0"/>
          </a:p>
        </p:txBody>
      </p:sp>
      <p:sp>
        <p:nvSpPr>
          <p:cNvPr id="4" name="object 4"/>
          <p:cNvSpPr txBox="1"/>
          <p:nvPr/>
        </p:nvSpPr>
        <p:spPr>
          <a:xfrm>
            <a:off x="444500" y="892353"/>
            <a:ext cx="4184650" cy="196088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332740" indent="-320040">
              <a:lnSpc>
                <a:spcPct val="100000"/>
              </a:lnSpc>
              <a:spcBef>
                <a:spcPts val="7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70" dirty="0">
                <a:solidFill>
                  <a:srgbClr val="122E5A"/>
                </a:solidFill>
                <a:latin typeface="Geneva"/>
                <a:cs typeface="Geneva"/>
              </a:rPr>
              <a:t>Doing </a:t>
            </a:r>
            <a:r>
              <a:rPr sz="2800" spc="-250" dirty="0">
                <a:solidFill>
                  <a:srgbClr val="122E5A"/>
                </a:solidFill>
                <a:latin typeface="Geneva"/>
                <a:cs typeface="Geneva"/>
              </a:rPr>
              <a:t>it</a:t>
            </a:r>
            <a:r>
              <a:rPr sz="2800" spc="-24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yourself</a:t>
            </a:r>
            <a:endParaRPr sz="2800">
              <a:latin typeface="Geneva"/>
              <a:cs typeface="Geneva"/>
            </a:endParaRPr>
          </a:p>
          <a:p>
            <a:pPr marL="332740" indent="-320040">
              <a:lnSpc>
                <a:spcPct val="100000"/>
              </a:lnSpc>
              <a:spcBef>
                <a:spcPts val="6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170" dirty="0">
                <a:solidFill>
                  <a:srgbClr val="122E5A"/>
                </a:solidFill>
                <a:latin typeface="Geneva"/>
                <a:cs typeface="Geneva"/>
              </a:rPr>
              <a:t>Accountant</a:t>
            </a:r>
            <a:r>
              <a:rPr sz="2800" spc="-16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85" dirty="0">
                <a:solidFill>
                  <a:srgbClr val="122E5A"/>
                </a:solidFill>
                <a:latin typeface="Geneva"/>
                <a:cs typeface="Geneva"/>
              </a:rPr>
              <a:t>services</a:t>
            </a:r>
            <a:endParaRPr sz="2800">
              <a:latin typeface="Geneva"/>
              <a:cs typeface="Geneva"/>
            </a:endParaRPr>
          </a:p>
          <a:p>
            <a:pPr marL="332740" marR="5080" indent="-320040">
              <a:lnSpc>
                <a:spcPct val="100000"/>
              </a:lnSpc>
              <a:spcBef>
                <a:spcPts val="6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70" dirty="0">
                <a:solidFill>
                  <a:srgbClr val="122E5A"/>
                </a:solidFill>
                <a:latin typeface="Geneva"/>
                <a:cs typeface="Geneva"/>
              </a:rPr>
              <a:t>Where </a:t>
            </a:r>
            <a:r>
              <a:rPr sz="2800" spc="-30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2800" spc="-140" dirty="0">
                <a:solidFill>
                  <a:srgbClr val="122E5A"/>
                </a:solidFill>
                <a:latin typeface="Geneva"/>
                <a:cs typeface="Geneva"/>
              </a:rPr>
              <a:t>find </a:t>
            </a:r>
            <a:r>
              <a:rPr sz="2800" spc="5" dirty="0">
                <a:solidFill>
                  <a:srgbClr val="122E5A"/>
                </a:solidFill>
                <a:latin typeface="Geneva"/>
                <a:cs typeface="Geneva"/>
              </a:rPr>
              <a:t>a</a:t>
            </a:r>
            <a:r>
              <a:rPr sz="2800" spc="-15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90" dirty="0">
                <a:solidFill>
                  <a:srgbClr val="122E5A"/>
                </a:solidFill>
                <a:latin typeface="Geneva"/>
                <a:cs typeface="Geneva"/>
              </a:rPr>
              <a:t>qualified  </a:t>
            </a: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business</a:t>
            </a:r>
            <a:r>
              <a:rPr sz="2800" spc="-16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55" dirty="0">
                <a:solidFill>
                  <a:srgbClr val="122E5A"/>
                </a:solidFill>
                <a:latin typeface="Geneva"/>
                <a:cs typeface="Geneva"/>
              </a:rPr>
              <a:t>accountant</a:t>
            </a:r>
            <a:endParaRPr sz="280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5346"/>
            <a:ext cx="754443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75" dirty="0"/>
              <a:t>Services </a:t>
            </a:r>
            <a:r>
              <a:rPr spc="-40" dirty="0"/>
              <a:t>Business </a:t>
            </a:r>
            <a:r>
              <a:rPr spc="-204" dirty="0"/>
              <a:t>Accountants</a:t>
            </a:r>
            <a:r>
              <a:rPr spc="-555" dirty="0"/>
              <a:t> </a:t>
            </a:r>
            <a:r>
              <a:rPr spc="-185" dirty="0"/>
              <a:t>Offer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xfrm>
            <a:off x="6376415" y="6442572"/>
            <a:ext cx="2234185" cy="154529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</a:rPr>
              <a:t>TAX </a:t>
            </a:r>
            <a:r>
              <a:rPr spc="20" dirty="0">
                <a:solidFill>
                  <a:srgbClr val="FFFFFF"/>
                </a:solidFill>
              </a:rPr>
              <a:t>PLANNING </a:t>
            </a:r>
            <a:r>
              <a:rPr spc="-10" dirty="0"/>
              <a:t>AND </a:t>
            </a:r>
            <a:r>
              <a:rPr spc="65" dirty="0"/>
              <a:t>REPORTING</a:t>
            </a:r>
            <a:endParaRPr spc="-30" dirty="0"/>
          </a:p>
        </p:txBody>
      </p:sp>
      <p:sp>
        <p:nvSpPr>
          <p:cNvPr id="3" name="object 3"/>
          <p:cNvSpPr txBox="1"/>
          <p:nvPr/>
        </p:nvSpPr>
        <p:spPr>
          <a:xfrm>
            <a:off x="444500" y="892353"/>
            <a:ext cx="6840855" cy="3043555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332740" indent="-320040">
              <a:lnSpc>
                <a:spcPct val="100000"/>
              </a:lnSpc>
              <a:spcBef>
                <a:spcPts val="7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30" dirty="0">
                <a:solidFill>
                  <a:srgbClr val="122E5A"/>
                </a:solidFill>
                <a:latin typeface="Geneva"/>
                <a:cs typeface="Geneva"/>
              </a:rPr>
              <a:t>Business</a:t>
            </a:r>
            <a:r>
              <a:rPr sz="2800" spc="-16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20" dirty="0">
                <a:solidFill>
                  <a:srgbClr val="122E5A"/>
                </a:solidFill>
                <a:latin typeface="Geneva"/>
                <a:cs typeface="Geneva"/>
              </a:rPr>
              <a:t>consulting</a:t>
            </a:r>
            <a:endParaRPr sz="2800">
              <a:latin typeface="Geneva"/>
              <a:cs typeface="Geneva"/>
            </a:endParaRPr>
          </a:p>
          <a:p>
            <a:pPr marL="332740" indent="-320040">
              <a:lnSpc>
                <a:spcPct val="100000"/>
              </a:lnSpc>
              <a:spcBef>
                <a:spcPts val="6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30" dirty="0">
                <a:solidFill>
                  <a:srgbClr val="122E5A"/>
                </a:solidFill>
                <a:latin typeface="Geneva"/>
                <a:cs typeface="Geneva"/>
              </a:rPr>
              <a:t>Personal </a:t>
            </a:r>
            <a:r>
              <a:rPr sz="2800" spc="-100" dirty="0">
                <a:solidFill>
                  <a:srgbClr val="122E5A"/>
                </a:solidFill>
                <a:latin typeface="Geneva"/>
                <a:cs typeface="Geneva"/>
              </a:rPr>
              <a:t>finance</a:t>
            </a:r>
            <a:r>
              <a:rPr sz="2800" spc="-28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85" dirty="0">
                <a:solidFill>
                  <a:srgbClr val="122E5A"/>
                </a:solidFill>
                <a:latin typeface="Geneva"/>
                <a:cs typeface="Geneva"/>
              </a:rPr>
              <a:t>advice</a:t>
            </a:r>
            <a:endParaRPr sz="2800">
              <a:latin typeface="Geneva"/>
              <a:cs typeface="Geneva"/>
            </a:endParaRPr>
          </a:p>
          <a:p>
            <a:pPr marL="332740" indent="-320040">
              <a:lnSpc>
                <a:spcPct val="100000"/>
              </a:lnSpc>
              <a:spcBef>
                <a:spcPts val="6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135" dirty="0">
                <a:solidFill>
                  <a:srgbClr val="122E5A"/>
                </a:solidFill>
                <a:latin typeface="Geneva"/>
                <a:cs typeface="Geneva"/>
              </a:rPr>
              <a:t>Information </a:t>
            </a:r>
            <a:r>
              <a:rPr sz="2800" spc="-110" dirty="0">
                <a:solidFill>
                  <a:srgbClr val="122E5A"/>
                </a:solidFill>
                <a:latin typeface="Geneva"/>
                <a:cs typeface="Geneva"/>
              </a:rPr>
              <a:t>on </a:t>
            </a:r>
            <a:r>
              <a:rPr sz="2800" spc="-105" dirty="0">
                <a:solidFill>
                  <a:srgbClr val="122E5A"/>
                </a:solidFill>
                <a:latin typeface="Geneva"/>
                <a:cs typeface="Geneva"/>
              </a:rPr>
              <a:t>organizational</a:t>
            </a:r>
            <a:r>
              <a:rPr sz="2800" spc="-19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60" dirty="0">
                <a:solidFill>
                  <a:srgbClr val="122E5A"/>
                </a:solidFill>
                <a:latin typeface="Geneva"/>
                <a:cs typeface="Geneva"/>
              </a:rPr>
              <a:t>structures</a:t>
            </a:r>
            <a:endParaRPr sz="2800">
              <a:latin typeface="Geneva"/>
              <a:cs typeface="Geneva"/>
            </a:endParaRPr>
          </a:p>
          <a:p>
            <a:pPr marL="332740" indent="-320040">
              <a:lnSpc>
                <a:spcPct val="100000"/>
              </a:lnSpc>
              <a:spcBef>
                <a:spcPts val="6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45" dirty="0">
                <a:solidFill>
                  <a:srgbClr val="122E5A"/>
                </a:solidFill>
                <a:latin typeface="Geneva"/>
                <a:cs typeface="Geneva"/>
              </a:rPr>
              <a:t>Financing</a:t>
            </a:r>
            <a:r>
              <a:rPr sz="2800" spc="-15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45" dirty="0">
                <a:solidFill>
                  <a:srgbClr val="122E5A"/>
                </a:solidFill>
                <a:latin typeface="Geneva"/>
                <a:cs typeface="Geneva"/>
              </a:rPr>
              <a:t>information</a:t>
            </a:r>
            <a:endParaRPr sz="2800">
              <a:latin typeface="Geneva"/>
              <a:cs typeface="Geneva"/>
            </a:endParaRPr>
          </a:p>
          <a:p>
            <a:pPr marL="332740" indent="-320040">
              <a:lnSpc>
                <a:spcPct val="100000"/>
              </a:lnSpc>
              <a:spcBef>
                <a:spcPts val="6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150" dirty="0">
                <a:solidFill>
                  <a:srgbClr val="122E5A"/>
                </a:solidFill>
                <a:latin typeface="Geneva"/>
                <a:cs typeface="Geneva"/>
              </a:rPr>
              <a:t>Audits</a:t>
            </a:r>
            <a:endParaRPr sz="2800">
              <a:latin typeface="Geneva"/>
              <a:cs typeface="Geneva"/>
            </a:endParaRPr>
          </a:p>
          <a:p>
            <a:pPr marL="332740" indent="-320040">
              <a:lnSpc>
                <a:spcPct val="100000"/>
              </a:lnSpc>
              <a:spcBef>
                <a:spcPts val="6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45" dirty="0">
                <a:solidFill>
                  <a:srgbClr val="122E5A"/>
                </a:solidFill>
                <a:latin typeface="Geneva"/>
                <a:cs typeface="Geneva"/>
              </a:rPr>
              <a:t>Reviewed </a:t>
            </a:r>
            <a:r>
              <a:rPr sz="2800" spc="-145" dirty="0">
                <a:solidFill>
                  <a:srgbClr val="122E5A"/>
                </a:solidFill>
                <a:latin typeface="Geneva"/>
                <a:cs typeface="Geneva"/>
              </a:rPr>
              <a:t>or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audited </a:t>
            </a:r>
            <a:r>
              <a:rPr sz="2800" spc="-75" dirty="0">
                <a:solidFill>
                  <a:srgbClr val="122E5A"/>
                </a:solidFill>
                <a:latin typeface="Geneva"/>
                <a:cs typeface="Geneva"/>
              </a:rPr>
              <a:t>financial</a:t>
            </a:r>
            <a:r>
              <a:rPr sz="2800" spc="-31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80" dirty="0">
                <a:solidFill>
                  <a:srgbClr val="122E5A"/>
                </a:solidFill>
                <a:latin typeface="Geneva"/>
                <a:cs typeface="Geneva"/>
              </a:rPr>
              <a:t>statements</a:t>
            </a:r>
            <a:endParaRPr sz="280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5346"/>
            <a:ext cx="60966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40" dirty="0"/>
              <a:t>Five </a:t>
            </a:r>
            <a:r>
              <a:rPr spc="-105" dirty="0"/>
              <a:t>Key </a:t>
            </a:r>
            <a:r>
              <a:rPr spc="-110" dirty="0"/>
              <a:t>Points </a:t>
            </a:r>
            <a:r>
              <a:rPr spc="-390" dirty="0"/>
              <a:t>to</a:t>
            </a:r>
            <a:r>
              <a:rPr spc="-610" dirty="0"/>
              <a:t> </a:t>
            </a:r>
            <a:r>
              <a:rPr spc="-80" dirty="0"/>
              <a:t>Remember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xfrm>
            <a:off x="6376415" y="6442572"/>
            <a:ext cx="2234185" cy="154529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</a:rPr>
              <a:t>TAX </a:t>
            </a:r>
            <a:r>
              <a:rPr spc="20" dirty="0">
                <a:solidFill>
                  <a:srgbClr val="FFFFFF"/>
                </a:solidFill>
              </a:rPr>
              <a:t>PLANNING </a:t>
            </a:r>
            <a:r>
              <a:rPr spc="-10" dirty="0"/>
              <a:t>AND </a:t>
            </a:r>
            <a:r>
              <a:rPr spc="65" dirty="0"/>
              <a:t>REPORTING</a:t>
            </a:r>
            <a:endParaRPr spc="-30" dirty="0"/>
          </a:p>
        </p:txBody>
      </p:sp>
      <p:sp>
        <p:nvSpPr>
          <p:cNvPr id="3" name="object 3"/>
          <p:cNvSpPr txBox="1"/>
          <p:nvPr/>
        </p:nvSpPr>
        <p:spPr>
          <a:xfrm>
            <a:off x="444500" y="968553"/>
            <a:ext cx="8087995" cy="4247515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492759" indent="-480059">
              <a:lnSpc>
                <a:spcPct val="100000"/>
              </a:lnSpc>
              <a:spcBef>
                <a:spcPts val="700"/>
              </a:spcBef>
              <a:buAutoNum type="arabicPeriod"/>
              <a:tabLst>
                <a:tab pos="492125" algn="l"/>
                <a:tab pos="492759" algn="l"/>
              </a:tabLst>
            </a:pPr>
            <a:r>
              <a:rPr sz="2800" spc="-75" dirty="0">
                <a:solidFill>
                  <a:srgbClr val="122E5A"/>
                </a:solidFill>
                <a:latin typeface="Geneva"/>
                <a:cs typeface="Geneva"/>
              </a:rPr>
              <a:t>Get </a:t>
            </a:r>
            <a:r>
              <a:rPr sz="2800" spc="-90" dirty="0">
                <a:solidFill>
                  <a:srgbClr val="122E5A"/>
                </a:solidFill>
                <a:latin typeface="Geneva"/>
                <a:cs typeface="Geneva"/>
              </a:rPr>
              <a:t>qualified</a:t>
            </a:r>
            <a:r>
              <a:rPr sz="2800" spc="-24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85" dirty="0">
                <a:solidFill>
                  <a:srgbClr val="122E5A"/>
                </a:solidFill>
                <a:latin typeface="Geneva"/>
                <a:cs typeface="Geneva"/>
              </a:rPr>
              <a:t>advice.</a:t>
            </a:r>
            <a:endParaRPr sz="2800">
              <a:latin typeface="Geneva"/>
              <a:cs typeface="Geneva"/>
            </a:endParaRPr>
          </a:p>
          <a:p>
            <a:pPr marL="492759" marR="5080" indent="-480059">
              <a:lnSpc>
                <a:spcPct val="100000"/>
              </a:lnSpc>
              <a:spcBef>
                <a:spcPts val="600"/>
              </a:spcBef>
              <a:buAutoNum type="arabicPeriod"/>
              <a:tabLst>
                <a:tab pos="492125" algn="l"/>
                <a:tab pos="492759" algn="l"/>
              </a:tabLst>
            </a:pPr>
            <a:r>
              <a:rPr sz="2800" spc="-70" dirty="0">
                <a:solidFill>
                  <a:srgbClr val="122E5A"/>
                </a:solidFill>
                <a:latin typeface="Geneva"/>
                <a:cs typeface="Geneva"/>
              </a:rPr>
              <a:t>Learn </a:t>
            </a:r>
            <a:r>
              <a:rPr sz="2800" spc="-145" dirty="0">
                <a:solidFill>
                  <a:srgbClr val="122E5A"/>
                </a:solidFill>
                <a:latin typeface="Geneva"/>
                <a:cs typeface="Geneva"/>
              </a:rPr>
              <a:t>your </a:t>
            </a: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business </a:t>
            </a:r>
            <a:r>
              <a:rPr sz="2800" spc="-180" dirty="0">
                <a:solidFill>
                  <a:srgbClr val="122E5A"/>
                </a:solidFill>
                <a:latin typeface="Geneva"/>
                <a:cs typeface="Geneva"/>
              </a:rPr>
              <a:t>tax </a:t>
            </a:r>
            <a:r>
              <a:rPr sz="2800" spc="-105" dirty="0">
                <a:solidFill>
                  <a:srgbClr val="122E5A"/>
                </a:solidFill>
                <a:latin typeface="Geneva"/>
                <a:cs typeface="Geneva"/>
              </a:rPr>
              <a:t>liability: </a:t>
            </a:r>
            <a:r>
              <a:rPr sz="2800" spc="-95" dirty="0">
                <a:solidFill>
                  <a:srgbClr val="122E5A"/>
                </a:solidFill>
                <a:latin typeface="Geneva"/>
                <a:cs typeface="Geneva"/>
              </a:rPr>
              <a:t>income,  </a:t>
            </a:r>
            <a:r>
              <a:rPr sz="2800" spc="-145" dirty="0">
                <a:solidFill>
                  <a:srgbClr val="122E5A"/>
                </a:solidFill>
                <a:latin typeface="Geneva"/>
                <a:cs typeface="Geneva"/>
              </a:rPr>
              <a:t>employment, </a:t>
            </a:r>
            <a:r>
              <a:rPr sz="2800" spc="-135" dirty="0">
                <a:solidFill>
                  <a:srgbClr val="122E5A"/>
                </a:solidFill>
                <a:latin typeface="Geneva"/>
                <a:cs typeface="Geneva"/>
              </a:rPr>
              <a:t>self-employment, </a:t>
            </a:r>
            <a:r>
              <a:rPr sz="2800" spc="-30" dirty="0">
                <a:solidFill>
                  <a:srgbClr val="122E5A"/>
                </a:solidFill>
                <a:latin typeface="Geneva"/>
                <a:cs typeface="Geneva"/>
              </a:rPr>
              <a:t>sales </a:t>
            </a:r>
            <a:r>
              <a:rPr sz="2800" spc="-65" dirty="0">
                <a:solidFill>
                  <a:srgbClr val="122E5A"/>
                </a:solidFill>
                <a:latin typeface="Geneva"/>
                <a:cs typeface="Geneva"/>
              </a:rPr>
              <a:t>and</a:t>
            </a:r>
            <a:r>
              <a:rPr sz="2800" spc="-27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social.</a:t>
            </a:r>
            <a:endParaRPr sz="2800">
              <a:latin typeface="Geneva"/>
              <a:cs typeface="Geneva"/>
            </a:endParaRPr>
          </a:p>
          <a:p>
            <a:pPr marL="492759" marR="186055" indent="-480059">
              <a:lnSpc>
                <a:spcPct val="100000"/>
              </a:lnSpc>
              <a:spcBef>
                <a:spcPts val="600"/>
              </a:spcBef>
              <a:buAutoNum type="arabicPeriod"/>
              <a:tabLst>
                <a:tab pos="492125" algn="l"/>
                <a:tab pos="492759" algn="l"/>
              </a:tabLst>
            </a:pPr>
            <a:r>
              <a:rPr sz="2800" spc="-114" dirty="0">
                <a:solidFill>
                  <a:srgbClr val="122E5A"/>
                </a:solidFill>
                <a:latin typeface="Geneva"/>
                <a:cs typeface="Geneva"/>
              </a:rPr>
              <a:t>Set </a:t>
            </a:r>
            <a:r>
              <a:rPr sz="2800" spc="-130" dirty="0">
                <a:solidFill>
                  <a:srgbClr val="122E5A"/>
                </a:solidFill>
                <a:latin typeface="Geneva"/>
                <a:cs typeface="Geneva"/>
              </a:rPr>
              <a:t>money </a:t>
            </a:r>
            <a:r>
              <a:rPr sz="2800" spc="-50" dirty="0">
                <a:solidFill>
                  <a:srgbClr val="122E5A"/>
                </a:solidFill>
                <a:latin typeface="Geneva"/>
                <a:cs typeface="Geneva"/>
              </a:rPr>
              <a:t>aside </a:t>
            </a:r>
            <a:r>
              <a:rPr sz="2800" spc="-30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2800" spc="-130" dirty="0">
                <a:solidFill>
                  <a:srgbClr val="122E5A"/>
                </a:solidFill>
                <a:latin typeface="Geneva"/>
                <a:cs typeface="Geneva"/>
              </a:rPr>
              <a:t>cover </a:t>
            </a:r>
            <a:r>
              <a:rPr sz="2800" spc="-140" dirty="0">
                <a:solidFill>
                  <a:srgbClr val="122E5A"/>
                </a:solidFill>
                <a:latin typeface="Geneva"/>
                <a:cs typeface="Geneva"/>
              </a:rPr>
              <a:t>your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taxes </a:t>
            </a:r>
            <a:r>
              <a:rPr sz="2800" spc="-65" dirty="0">
                <a:solidFill>
                  <a:srgbClr val="122E5A"/>
                </a:solidFill>
                <a:latin typeface="Geneva"/>
                <a:cs typeface="Geneva"/>
              </a:rPr>
              <a:t>and</a:t>
            </a:r>
            <a:r>
              <a:rPr sz="2800" spc="-28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95" dirty="0">
                <a:solidFill>
                  <a:srgbClr val="122E5A"/>
                </a:solidFill>
                <a:latin typeface="Geneva"/>
                <a:cs typeface="Geneva"/>
              </a:rPr>
              <a:t>avoid  </a:t>
            </a:r>
            <a:r>
              <a:rPr sz="2800" spc="-100" dirty="0">
                <a:solidFill>
                  <a:srgbClr val="122E5A"/>
                </a:solidFill>
                <a:latin typeface="Geneva"/>
                <a:cs typeface="Geneva"/>
              </a:rPr>
              <a:t>comingling</a:t>
            </a:r>
            <a:r>
              <a:rPr sz="2800" spc="-14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14" dirty="0">
                <a:solidFill>
                  <a:srgbClr val="122E5A"/>
                </a:solidFill>
                <a:latin typeface="Geneva"/>
                <a:cs typeface="Geneva"/>
              </a:rPr>
              <a:t>funds.</a:t>
            </a:r>
            <a:endParaRPr sz="2800">
              <a:latin typeface="Geneva"/>
              <a:cs typeface="Geneva"/>
            </a:endParaRPr>
          </a:p>
          <a:p>
            <a:pPr marL="492759" marR="621030" indent="-480059">
              <a:lnSpc>
                <a:spcPct val="100000"/>
              </a:lnSpc>
              <a:spcBef>
                <a:spcPts val="600"/>
              </a:spcBef>
              <a:buAutoNum type="arabicPeriod"/>
              <a:tabLst>
                <a:tab pos="492125" algn="l"/>
                <a:tab pos="492759" algn="l"/>
              </a:tabLst>
            </a:pPr>
            <a:r>
              <a:rPr sz="2800" spc="-35" dirty="0">
                <a:solidFill>
                  <a:srgbClr val="122E5A"/>
                </a:solidFill>
                <a:latin typeface="Geneva"/>
                <a:cs typeface="Geneva"/>
              </a:rPr>
              <a:t>Have an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accounting </a:t>
            </a:r>
            <a:r>
              <a:rPr sz="2800" spc="-155" dirty="0">
                <a:solidFill>
                  <a:srgbClr val="122E5A"/>
                </a:solidFill>
                <a:latin typeface="Geneva"/>
                <a:cs typeface="Geneva"/>
              </a:rPr>
              <a:t>system </a:t>
            </a:r>
            <a:r>
              <a:rPr sz="2800" spc="-55" dirty="0">
                <a:solidFill>
                  <a:srgbClr val="122E5A"/>
                </a:solidFill>
                <a:latin typeface="Geneva"/>
                <a:cs typeface="Geneva"/>
              </a:rPr>
              <a:t>in </a:t>
            </a:r>
            <a:r>
              <a:rPr sz="2800" spc="-65" dirty="0">
                <a:solidFill>
                  <a:srgbClr val="122E5A"/>
                </a:solidFill>
                <a:latin typeface="Geneva"/>
                <a:cs typeface="Geneva"/>
              </a:rPr>
              <a:t>place </a:t>
            </a:r>
            <a:r>
              <a:rPr sz="2800" spc="-300" dirty="0">
                <a:solidFill>
                  <a:srgbClr val="122E5A"/>
                </a:solidFill>
                <a:latin typeface="Geneva"/>
                <a:cs typeface="Geneva"/>
              </a:rPr>
              <a:t>to</a:t>
            </a:r>
            <a:r>
              <a:rPr sz="2800" spc="-69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70" dirty="0">
                <a:solidFill>
                  <a:srgbClr val="122E5A"/>
                </a:solidFill>
                <a:latin typeface="Geneva"/>
                <a:cs typeface="Geneva"/>
              </a:rPr>
              <a:t>track  </a:t>
            </a:r>
            <a:r>
              <a:rPr sz="2800" spc="-100" dirty="0">
                <a:solidFill>
                  <a:srgbClr val="122E5A"/>
                </a:solidFill>
                <a:latin typeface="Geneva"/>
                <a:cs typeface="Geneva"/>
              </a:rPr>
              <a:t>income </a:t>
            </a:r>
            <a:r>
              <a:rPr sz="2800" spc="-65" dirty="0">
                <a:solidFill>
                  <a:srgbClr val="122E5A"/>
                </a:solidFill>
                <a:latin typeface="Geneva"/>
                <a:cs typeface="Geneva"/>
              </a:rPr>
              <a:t>and</a:t>
            </a:r>
            <a:r>
              <a:rPr sz="2800" spc="-21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65" dirty="0">
                <a:solidFill>
                  <a:srgbClr val="122E5A"/>
                </a:solidFill>
                <a:latin typeface="Geneva"/>
                <a:cs typeface="Geneva"/>
              </a:rPr>
              <a:t>expenses.</a:t>
            </a:r>
            <a:endParaRPr sz="2800">
              <a:latin typeface="Geneva"/>
              <a:cs typeface="Geneva"/>
            </a:endParaRPr>
          </a:p>
          <a:p>
            <a:pPr marL="492759" marR="1014730" indent="-480059">
              <a:lnSpc>
                <a:spcPct val="100000"/>
              </a:lnSpc>
              <a:spcBef>
                <a:spcPts val="600"/>
              </a:spcBef>
              <a:buAutoNum type="arabicPeriod"/>
              <a:tabLst>
                <a:tab pos="492125" algn="l"/>
                <a:tab pos="492759" algn="l"/>
              </a:tabLst>
            </a:pP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An </a:t>
            </a:r>
            <a:r>
              <a:rPr sz="2800" spc="-155" dirty="0">
                <a:solidFill>
                  <a:srgbClr val="122E5A"/>
                </a:solidFill>
                <a:latin typeface="Geneva"/>
                <a:cs typeface="Geneva"/>
              </a:rPr>
              <a:t>accountant </a:t>
            </a:r>
            <a:r>
              <a:rPr sz="2800" spc="-65" dirty="0">
                <a:solidFill>
                  <a:srgbClr val="122E5A"/>
                </a:solidFill>
                <a:latin typeface="Geneva"/>
                <a:cs typeface="Geneva"/>
              </a:rPr>
              <a:t>can </a:t>
            </a:r>
            <a:r>
              <a:rPr sz="2800" spc="-75" dirty="0">
                <a:solidFill>
                  <a:srgbClr val="122E5A"/>
                </a:solidFill>
                <a:latin typeface="Geneva"/>
                <a:cs typeface="Geneva"/>
              </a:rPr>
              <a:t>help </a:t>
            </a:r>
            <a:r>
              <a:rPr sz="2800" spc="-140" dirty="0">
                <a:solidFill>
                  <a:srgbClr val="122E5A"/>
                </a:solidFill>
                <a:latin typeface="Geneva"/>
                <a:cs typeface="Geneva"/>
              </a:rPr>
              <a:t>you </a:t>
            </a:r>
            <a:r>
              <a:rPr sz="2800" spc="-75" dirty="0">
                <a:solidFill>
                  <a:srgbClr val="122E5A"/>
                </a:solidFill>
                <a:latin typeface="Geneva"/>
                <a:cs typeface="Geneva"/>
              </a:rPr>
              <a:t>manage</a:t>
            </a:r>
            <a:r>
              <a:rPr sz="2800" spc="-36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45" dirty="0">
                <a:solidFill>
                  <a:srgbClr val="122E5A"/>
                </a:solidFill>
                <a:latin typeface="Geneva"/>
                <a:cs typeface="Geneva"/>
              </a:rPr>
              <a:t>your  </a:t>
            </a: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business.</a:t>
            </a:r>
            <a:endParaRPr sz="280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5346"/>
            <a:ext cx="19818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10" dirty="0"/>
              <a:t>Summary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9072" y="1043685"/>
            <a:ext cx="6687184" cy="2667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0520" indent="-337820">
              <a:lnSpc>
                <a:spcPct val="100000"/>
              </a:lnSpc>
              <a:spcBef>
                <a:spcPts val="100"/>
              </a:spcBef>
              <a:buChar char="•"/>
              <a:tabLst>
                <a:tab pos="350520" algn="l"/>
                <a:tab pos="351155" algn="l"/>
              </a:tabLst>
            </a:pPr>
            <a:r>
              <a:rPr sz="3000" spc="-145" dirty="0">
                <a:solidFill>
                  <a:srgbClr val="122E5A"/>
                </a:solidFill>
                <a:latin typeface="Geneva"/>
                <a:cs typeface="Geneva"/>
              </a:rPr>
              <a:t>What </a:t>
            </a:r>
            <a:r>
              <a:rPr sz="3000" spc="-100" dirty="0">
                <a:solidFill>
                  <a:srgbClr val="122E5A"/>
                </a:solidFill>
                <a:latin typeface="Geneva"/>
                <a:cs typeface="Geneva"/>
              </a:rPr>
              <a:t>final </a:t>
            </a:r>
            <a:r>
              <a:rPr sz="3000" spc="-125" dirty="0">
                <a:solidFill>
                  <a:srgbClr val="122E5A"/>
                </a:solidFill>
                <a:latin typeface="Geneva"/>
                <a:cs typeface="Geneva"/>
              </a:rPr>
              <a:t>questions </a:t>
            </a:r>
            <a:r>
              <a:rPr sz="3000" spc="-145" dirty="0">
                <a:solidFill>
                  <a:srgbClr val="122E5A"/>
                </a:solidFill>
                <a:latin typeface="Geneva"/>
                <a:cs typeface="Geneva"/>
              </a:rPr>
              <a:t>do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you</a:t>
            </a:r>
            <a:r>
              <a:rPr sz="3000" spc="-40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have?</a:t>
            </a:r>
            <a:endParaRPr sz="3000">
              <a:latin typeface="Geneva"/>
              <a:cs typeface="Geneva"/>
            </a:endParaRPr>
          </a:p>
          <a:p>
            <a:pPr>
              <a:lnSpc>
                <a:spcPct val="100000"/>
              </a:lnSpc>
              <a:spcBef>
                <a:spcPts val="70"/>
              </a:spcBef>
              <a:buClr>
                <a:srgbClr val="122E5A"/>
              </a:buClr>
              <a:buFont typeface="Geneva"/>
              <a:buChar char="•"/>
            </a:pPr>
            <a:endParaRPr sz="2900">
              <a:latin typeface="Times"/>
              <a:cs typeface="Times"/>
            </a:endParaRPr>
          </a:p>
          <a:p>
            <a:pPr marL="350520" indent="-337820">
              <a:lnSpc>
                <a:spcPct val="100000"/>
              </a:lnSpc>
              <a:spcBef>
                <a:spcPts val="5"/>
              </a:spcBef>
              <a:buChar char="•"/>
              <a:tabLst>
                <a:tab pos="350520" algn="l"/>
                <a:tab pos="351155" algn="l"/>
              </a:tabLst>
            </a:pPr>
            <a:r>
              <a:rPr sz="3000" spc="-145" dirty="0">
                <a:solidFill>
                  <a:srgbClr val="122E5A"/>
                </a:solidFill>
                <a:latin typeface="Geneva"/>
                <a:cs typeface="Geneva"/>
              </a:rPr>
              <a:t>What </a:t>
            </a:r>
            <a:r>
              <a:rPr sz="3000" spc="-85" dirty="0">
                <a:solidFill>
                  <a:srgbClr val="122E5A"/>
                </a:solidFill>
                <a:latin typeface="Geneva"/>
                <a:cs typeface="Geneva"/>
              </a:rPr>
              <a:t>have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you</a:t>
            </a:r>
            <a:r>
              <a:rPr sz="3000" spc="-30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learned?</a:t>
            </a:r>
            <a:endParaRPr sz="3000">
              <a:latin typeface="Geneva"/>
              <a:cs typeface="Geneva"/>
            </a:endParaRPr>
          </a:p>
          <a:p>
            <a:pPr>
              <a:lnSpc>
                <a:spcPct val="100000"/>
              </a:lnSpc>
              <a:spcBef>
                <a:spcPts val="65"/>
              </a:spcBef>
              <a:buClr>
                <a:srgbClr val="122E5A"/>
              </a:buClr>
              <a:buFont typeface="Geneva"/>
              <a:buChar char="•"/>
            </a:pPr>
            <a:endParaRPr sz="2900">
              <a:latin typeface="Times"/>
              <a:cs typeface="Times"/>
            </a:endParaRPr>
          </a:p>
          <a:p>
            <a:pPr marL="350520" indent="-337820">
              <a:lnSpc>
                <a:spcPct val="100000"/>
              </a:lnSpc>
              <a:buChar char="•"/>
              <a:tabLst>
                <a:tab pos="350520" algn="l"/>
                <a:tab pos="351155" algn="l"/>
              </a:tabLst>
            </a:pPr>
            <a:r>
              <a:rPr sz="3000" spc="-80" dirty="0">
                <a:solidFill>
                  <a:srgbClr val="122E5A"/>
                </a:solidFill>
                <a:latin typeface="Geneva"/>
                <a:cs typeface="Geneva"/>
              </a:rPr>
              <a:t>How </a:t>
            </a:r>
            <a:r>
              <a:rPr sz="3000" spc="-120" dirty="0">
                <a:solidFill>
                  <a:srgbClr val="122E5A"/>
                </a:solidFill>
                <a:latin typeface="Geneva"/>
                <a:cs typeface="Geneva"/>
              </a:rPr>
              <a:t>would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you </a:t>
            </a:r>
            <a:r>
              <a:rPr sz="3000" spc="-120" dirty="0">
                <a:solidFill>
                  <a:srgbClr val="122E5A"/>
                </a:solidFill>
                <a:latin typeface="Geneva"/>
                <a:cs typeface="Geneva"/>
              </a:rPr>
              <a:t>evaluate </a:t>
            </a:r>
            <a:r>
              <a:rPr sz="3000" spc="-215" dirty="0">
                <a:solidFill>
                  <a:srgbClr val="122E5A"/>
                </a:solidFill>
                <a:latin typeface="Geneva"/>
                <a:cs typeface="Geneva"/>
              </a:rPr>
              <a:t>the</a:t>
            </a:r>
            <a:r>
              <a:rPr sz="3000" spc="-43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25" dirty="0">
                <a:solidFill>
                  <a:srgbClr val="122E5A"/>
                </a:solidFill>
                <a:latin typeface="Geneva"/>
                <a:cs typeface="Geneva"/>
              </a:rPr>
              <a:t>training?</a:t>
            </a:r>
            <a:endParaRPr sz="3000">
              <a:latin typeface="Geneva"/>
              <a:cs typeface="Geneva"/>
            </a:endParaRPr>
          </a:p>
        </p:txBody>
      </p:sp>
      <p:sp>
        <p:nvSpPr>
          <p:cNvPr id="4" name="object 4" descr="Illustration of a clipboard and pencil"/>
          <p:cNvSpPr/>
          <p:nvPr/>
        </p:nvSpPr>
        <p:spPr>
          <a:xfrm>
            <a:off x="6411426" y="3962400"/>
            <a:ext cx="2063496" cy="161010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6376415" y="6442572"/>
            <a:ext cx="2234185" cy="154529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</a:rPr>
              <a:t>TAX </a:t>
            </a:r>
            <a:r>
              <a:rPr spc="20" dirty="0">
                <a:solidFill>
                  <a:srgbClr val="FFFFFF"/>
                </a:solidFill>
              </a:rPr>
              <a:t>PLANNING </a:t>
            </a:r>
            <a:r>
              <a:rPr spc="-10" dirty="0"/>
              <a:t>AND </a:t>
            </a:r>
            <a:r>
              <a:rPr spc="65" dirty="0"/>
              <a:t>REPORTING</a:t>
            </a:r>
            <a:endParaRPr spc="-3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70" dirty="0"/>
              <a:t>Conclusion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xfrm>
            <a:off x="6376415" y="6442572"/>
            <a:ext cx="2234185" cy="154529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</a:rPr>
              <a:t>TAX </a:t>
            </a:r>
            <a:r>
              <a:rPr spc="20" dirty="0">
                <a:solidFill>
                  <a:srgbClr val="FFFFFF"/>
                </a:solidFill>
              </a:rPr>
              <a:t>PLANNING </a:t>
            </a:r>
            <a:r>
              <a:rPr spc="-10" dirty="0"/>
              <a:t>AND </a:t>
            </a:r>
            <a:r>
              <a:rPr spc="65" dirty="0"/>
              <a:t>REPORTING</a:t>
            </a:r>
            <a:endParaRPr spc="-30" dirty="0"/>
          </a:p>
        </p:txBody>
      </p:sp>
      <p:sp>
        <p:nvSpPr>
          <p:cNvPr id="3" name="object 3"/>
          <p:cNvSpPr txBox="1"/>
          <p:nvPr/>
        </p:nvSpPr>
        <p:spPr>
          <a:xfrm>
            <a:off x="444500" y="808104"/>
            <a:ext cx="8230870" cy="2929255"/>
          </a:xfrm>
          <a:prstGeom prst="rect">
            <a:avLst/>
          </a:prstGeom>
        </p:spPr>
        <p:txBody>
          <a:bodyPr vert="horz" wrap="square" lIns="0" tIns="9525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75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20" dirty="0">
                <a:solidFill>
                  <a:srgbClr val="122E5A"/>
                </a:solidFill>
                <a:latin typeface="Geneva"/>
                <a:cs typeface="Geneva"/>
              </a:rPr>
              <a:t>You </a:t>
            </a:r>
            <a:r>
              <a:rPr sz="3000" spc="-85" dirty="0">
                <a:solidFill>
                  <a:srgbClr val="122E5A"/>
                </a:solidFill>
                <a:latin typeface="Geneva"/>
                <a:cs typeface="Geneva"/>
              </a:rPr>
              <a:t>have </a:t>
            </a:r>
            <a:r>
              <a:rPr sz="3000" spc="-80" dirty="0">
                <a:solidFill>
                  <a:srgbClr val="122E5A"/>
                </a:solidFill>
                <a:latin typeface="Geneva"/>
                <a:cs typeface="Geneva"/>
              </a:rPr>
              <a:t>learned</a:t>
            </a:r>
            <a:r>
              <a:rPr sz="3000" spc="-434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65" dirty="0">
                <a:solidFill>
                  <a:srgbClr val="122E5A"/>
                </a:solidFill>
                <a:latin typeface="Geneva"/>
                <a:cs typeface="Geneva"/>
              </a:rPr>
              <a:t>about:</a:t>
            </a:r>
            <a:endParaRPr sz="3000">
              <a:latin typeface="Geneva"/>
              <a:cs typeface="Geneva"/>
            </a:endParaRPr>
          </a:p>
          <a:p>
            <a:pPr marL="755650" lvl="1" indent="-285750">
              <a:lnSpc>
                <a:spcPct val="100000"/>
              </a:lnSpc>
              <a:spcBef>
                <a:spcPts val="610"/>
              </a:spcBef>
              <a:buChar char="•"/>
              <a:tabLst>
                <a:tab pos="755650" algn="l"/>
              </a:tabLst>
            </a:pPr>
            <a:r>
              <a:rPr sz="2800" spc="-45" dirty="0">
                <a:solidFill>
                  <a:srgbClr val="001F5F"/>
                </a:solidFill>
                <a:latin typeface="Geneva"/>
                <a:cs typeface="Geneva"/>
              </a:rPr>
              <a:t>Managing </a:t>
            </a:r>
            <a:r>
              <a:rPr sz="2800" spc="-145" dirty="0">
                <a:solidFill>
                  <a:srgbClr val="001F5F"/>
                </a:solidFill>
                <a:latin typeface="Geneva"/>
                <a:cs typeface="Geneva"/>
              </a:rPr>
              <a:t>your </a:t>
            </a:r>
            <a:r>
              <a:rPr sz="2800" spc="-180" dirty="0">
                <a:solidFill>
                  <a:srgbClr val="001F5F"/>
                </a:solidFill>
                <a:latin typeface="Geneva"/>
                <a:cs typeface="Geneva"/>
              </a:rPr>
              <a:t>tax</a:t>
            </a:r>
            <a:r>
              <a:rPr sz="2800" spc="-265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114" dirty="0">
                <a:solidFill>
                  <a:srgbClr val="001F5F"/>
                </a:solidFill>
                <a:latin typeface="Geneva"/>
                <a:cs typeface="Geneva"/>
              </a:rPr>
              <a:t>obligations</a:t>
            </a:r>
            <a:endParaRPr sz="2800">
              <a:latin typeface="Geneva"/>
              <a:cs typeface="Geneva"/>
            </a:endParaRPr>
          </a:p>
          <a:p>
            <a:pPr marL="755650" marR="561975" lvl="1" indent="-285750">
              <a:lnSpc>
                <a:spcPct val="100000"/>
              </a:lnSpc>
              <a:spcBef>
                <a:spcPts val="600"/>
              </a:spcBef>
              <a:buChar char="•"/>
              <a:tabLst>
                <a:tab pos="755650" algn="l"/>
              </a:tabLst>
            </a:pPr>
            <a:r>
              <a:rPr sz="2800" spc="-85" dirty="0">
                <a:solidFill>
                  <a:srgbClr val="001F5F"/>
                </a:solidFill>
                <a:latin typeface="Geneva"/>
                <a:cs typeface="Geneva"/>
              </a:rPr>
              <a:t>Typical </a:t>
            </a:r>
            <a:r>
              <a:rPr sz="2800" spc="-125" dirty="0">
                <a:solidFill>
                  <a:srgbClr val="001F5F"/>
                </a:solidFill>
                <a:latin typeface="Geneva"/>
                <a:cs typeface="Geneva"/>
              </a:rPr>
              <a:t>taxes </a:t>
            </a:r>
            <a:r>
              <a:rPr sz="2800" spc="5" dirty="0">
                <a:solidFill>
                  <a:srgbClr val="001F5F"/>
                </a:solidFill>
                <a:latin typeface="Geneva"/>
                <a:cs typeface="Geneva"/>
              </a:rPr>
              <a:t>a </a:t>
            </a:r>
            <a:r>
              <a:rPr sz="2800" spc="-60" dirty="0">
                <a:solidFill>
                  <a:srgbClr val="001F5F"/>
                </a:solidFill>
                <a:latin typeface="Geneva"/>
                <a:cs typeface="Geneva"/>
              </a:rPr>
              <a:t>business </a:t>
            </a:r>
            <a:r>
              <a:rPr sz="2800" spc="-85" dirty="0">
                <a:solidFill>
                  <a:srgbClr val="001F5F"/>
                </a:solidFill>
                <a:latin typeface="Geneva"/>
                <a:cs typeface="Geneva"/>
              </a:rPr>
              <a:t>pays: </a:t>
            </a:r>
            <a:r>
              <a:rPr sz="2800" spc="-80" dirty="0">
                <a:solidFill>
                  <a:srgbClr val="001F5F"/>
                </a:solidFill>
                <a:latin typeface="Geneva"/>
                <a:cs typeface="Geneva"/>
              </a:rPr>
              <a:t>Income,</a:t>
            </a:r>
            <a:r>
              <a:rPr sz="2800" spc="-595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60" dirty="0">
                <a:solidFill>
                  <a:srgbClr val="001F5F"/>
                </a:solidFill>
                <a:latin typeface="Geneva"/>
                <a:cs typeface="Geneva"/>
              </a:rPr>
              <a:t>Self  </a:t>
            </a:r>
            <a:r>
              <a:rPr sz="2800" spc="-114" dirty="0">
                <a:solidFill>
                  <a:srgbClr val="001F5F"/>
                </a:solidFill>
                <a:latin typeface="Geneva"/>
                <a:cs typeface="Geneva"/>
              </a:rPr>
              <a:t>Employment, </a:t>
            </a:r>
            <a:r>
              <a:rPr sz="2800" spc="-5" dirty="0">
                <a:solidFill>
                  <a:srgbClr val="001F5F"/>
                </a:solidFill>
                <a:latin typeface="Geneva"/>
                <a:cs typeface="Geneva"/>
              </a:rPr>
              <a:t>Sales, </a:t>
            </a:r>
            <a:r>
              <a:rPr sz="2800" spc="-114" dirty="0">
                <a:solidFill>
                  <a:srgbClr val="001F5F"/>
                </a:solidFill>
                <a:latin typeface="Geneva"/>
                <a:cs typeface="Geneva"/>
              </a:rPr>
              <a:t>Employment,</a:t>
            </a:r>
            <a:r>
              <a:rPr sz="2800" spc="-35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75" dirty="0">
                <a:solidFill>
                  <a:srgbClr val="001F5F"/>
                </a:solidFill>
                <a:latin typeface="Geneva"/>
                <a:cs typeface="Geneva"/>
              </a:rPr>
              <a:t>Local.</a:t>
            </a:r>
            <a:endParaRPr sz="2800">
              <a:latin typeface="Geneva"/>
              <a:cs typeface="Geneva"/>
            </a:endParaRPr>
          </a:p>
          <a:p>
            <a:pPr marL="755650" marR="5080" lvl="1" indent="-285750">
              <a:lnSpc>
                <a:spcPct val="100000"/>
              </a:lnSpc>
              <a:spcBef>
                <a:spcPts val="600"/>
              </a:spcBef>
              <a:buChar char="•"/>
              <a:tabLst>
                <a:tab pos="755650" algn="l"/>
              </a:tabLst>
            </a:pPr>
            <a:r>
              <a:rPr sz="2800" spc="-75" dirty="0">
                <a:solidFill>
                  <a:srgbClr val="001F5F"/>
                </a:solidFill>
                <a:latin typeface="Geneva"/>
                <a:cs typeface="Geneva"/>
              </a:rPr>
              <a:t>The </a:t>
            </a:r>
            <a:r>
              <a:rPr sz="2800" spc="-160" dirty="0">
                <a:solidFill>
                  <a:srgbClr val="001F5F"/>
                </a:solidFill>
                <a:latin typeface="Geneva"/>
                <a:cs typeface="Geneva"/>
              </a:rPr>
              <a:t>forms </a:t>
            </a:r>
            <a:r>
              <a:rPr sz="2800" spc="-65" dirty="0">
                <a:solidFill>
                  <a:srgbClr val="001F5F"/>
                </a:solidFill>
                <a:latin typeface="Geneva"/>
                <a:cs typeface="Geneva"/>
              </a:rPr>
              <a:t>and </a:t>
            </a:r>
            <a:r>
              <a:rPr sz="2800" spc="-80" dirty="0">
                <a:solidFill>
                  <a:srgbClr val="001F5F"/>
                </a:solidFill>
                <a:latin typeface="Geneva"/>
                <a:cs typeface="Geneva"/>
              </a:rPr>
              <a:t>processes </a:t>
            </a:r>
            <a:r>
              <a:rPr sz="2800" spc="-75" dirty="0">
                <a:solidFill>
                  <a:srgbClr val="001F5F"/>
                </a:solidFill>
                <a:latin typeface="Geneva"/>
                <a:cs typeface="Geneva"/>
              </a:rPr>
              <a:t>used </a:t>
            </a:r>
            <a:r>
              <a:rPr sz="2800" spc="-305" dirty="0">
                <a:solidFill>
                  <a:srgbClr val="001F5F"/>
                </a:solidFill>
                <a:latin typeface="Geneva"/>
                <a:cs typeface="Geneva"/>
              </a:rPr>
              <a:t>to </a:t>
            </a:r>
            <a:r>
              <a:rPr sz="2800" spc="-110" dirty="0">
                <a:solidFill>
                  <a:srgbClr val="001F5F"/>
                </a:solidFill>
                <a:latin typeface="Geneva"/>
                <a:cs typeface="Geneva"/>
              </a:rPr>
              <a:t>pay</a:t>
            </a:r>
            <a:r>
              <a:rPr sz="2800" spc="-33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60" dirty="0">
                <a:solidFill>
                  <a:srgbClr val="001F5F"/>
                </a:solidFill>
                <a:latin typeface="Geneva"/>
                <a:cs typeface="Geneva"/>
              </a:rPr>
              <a:t>business  </a:t>
            </a:r>
            <a:r>
              <a:rPr sz="2800" spc="-125" dirty="0">
                <a:solidFill>
                  <a:srgbClr val="001F5F"/>
                </a:solidFill>
                <a:latin typeface="Geneva"/>
                <a:cs typeface="Geneva"/>
              </a:rPr>
              <a:t>taxes</a:t>
            </a:r>
            <a:endParaRPr sz="280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dirty="0"/>
              <a:t>TAX PLANNING AND REPORTING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49953" y="1919985"/>
            <a:ext cx="2888615" cy="2007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526415" algn="l"/>
                <a:tab pos="527050" algn="l"/>
              </a:tabLst>
            </a:pPr>
            <a:r>
              <a:rPr sz="3000" spc="-105" dirty="0">
                <a:solidFill>
                  <a:srgbClr val="122E5A"/>
                </a:solidFill>
                <a:latin typeface="Geneva"/>
                <a:cs typeface="Geneva"/>
              </a:rPr>
              <a:t>Agenda</a:t>
            </a:r>
            <a:endParaRPr sz="3000" dirty="0">
              <a:latin typeface="Geneva"/>
              <a:cs typeface="Geneva"/>
            </a:endParaRPr>
          </a:p>
          <a:p>
            <a:pPr marL="527050" indent="-514350">
              <a:lnSpc>
                <a:spcPct val="100000"/>
              </a:lnSpc>
              <a:spcBef>
                <a:spcPts val="2400"/>
              </a:spcBef>
              <a:buAutoNum type="arabicPeriod"/>
              <a:tabLst>
                <a:tab pos="526415" algn="l"/>
                <a:tab pos="527050" algn="l"/>
              </a:tabLst>
            </a:pPr>
            <a:r>
              <a:rPr sz="3000" spc="-55" dirty="0">
                <a:solidFill>
                  <a:srgbClr val="122E5A"/>
                </a:solidFill>
                <a:latin typeface="Geneva"/>
                <a:cs typeface="Geneva"/>
              </a:rPr>
              <a:t>Ground</a:t>
            </a:r>
            <a:r>
              <a:rPr sz="3000" spc="-23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25" dirty="0">
                <a:solidFill>
                  <a:srgbClr val="122E5A"/>
                </a:solidFill>
                <a:latin typeface="Geneva"/>
                <a:cs typeface="Geneva"/>
              </a:rPr>
              <a:t>Rules</a:t>
            </a:r>
            <a:endParaRPr sz="3000" dirty="0">
              <a:latin typeface="Geneva"/>
              <a:cs typeface="Geneva"/>
            </a:endParaRPr>
          </a:p>
          <a:p>
            <a:pPr marL="527050" indent="-514350">
              <a:lnSpc>
                <a:spcPct val="100000"/>
              </a:lnSpc>
              <a:spcBef>
                <a:spcPts val="2400"/>
              </a:spcBef>
              <a:buAutoNum type="arabicPeriod"/>
              <a:tabLst>
                <a:tab pos="526415" algn="l"/>
                <a:tab pos="527050" algn="l"/>
              </a:tabLst>
            </a:pP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Introductions</a:t>
            </a:r>
            <a:endParaRPr sz="3000" dirty="0">
              <a:latin typeface="Geneva"/>
              <a:cs typeface="Geneva"/>
            </a:endParaRPr>
          </a:p>
        </p:txBody>
      </p:sp>
      <p:sp>
        <p:nvSpPr>
          <p:cNvPr id="4" name="object 4" descr="Image of two people shaking hands"/>
          <p:cNvSpPr/>
          <p:nvPr/>
        </p:nvSpPr>
        <p:spPr>
          <a:xfrm>
            <a:off x="304800" y="1524000"/>
            <a:ext cx="3810000" cy="381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5346"/>
            <a:ext cx="21596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45" dirty="0"/>
              <a:t>Objectives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xfrm>
            <a:off x="6376415" y="6442572"/>
            <a:ext cx="2234185" cy="154529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</a:rPr>
              <a:t>TAX </a:t>
            </a:r>
            <a:r>
              <a:rPr spc="20" dirty="0">
                <a:solidFill>
                  <a:srgbClr val="FFFFFF"/>
                </a:solidFill>
              </a:rPr>
              <a:t>PLANNING </a:t>
            </a:r>
            <a:r>
              <a:rPr spc="-10" dirty="0"/>
              <a:t>AND </a:t>
            </a:r>
            <a:r>
              <a:rPr spc="65" dirty="0"/>
              <a:t>REPORTING</a:t>
            </a:r>
            <a:endParaRPr spc="-30" dirty="0"/>
          </a:p>
        </p:txBody>
      </p:sp>
      <p:sp>
        <p:nvSpPr>
          <p:cNvPr id="3" name="object 3"/>
          <p:cNvSpPr txBox="1"/>
          <p:nvPr/>
        </p:nvSpPr>
        <p:spPr>
          <a:xfrm>
            <a:off x="444500" y="874316"/>
            <a:ext cx="8167370" cy="3747135"/>
          </a:xfrm>
          <a:prstGeom prst="rect">
            <a:avLst/>
          </a:prstGeom>
        </p:spPr>
        <p:txBody>
          <a:bodyPr vert="horz" wrap="square" lIns="0" tIns="257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30"/>
              </a:spcBef>
            </a:pPr>
            <a:r>
              <a:rPr sz="3000" spc="-250" dirty="0">
                <a:solidFill>
                  <a:srgbClr val="122E5A"/>
                </a:solidFill>
                <a:latin typeface="Geneva"/>
                <a:cs typeface="Geneva"/>
              </a:rPr>
              <a:t>After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completing </a:t>
            </a:r>
            <a:r>
              <a:rPr sz="3000" spc="-165" dirty="0">
                <a:solidFill>
                  <a:srgbClr val="122E5A"/>
                </a:solidFill>
                <a:latin typeface="Geneva"/>
                <a:cs typeface="Geneva"/>
              </a:rPr>
              <a:t>this </a:t>
            </a:r>
            <a:r>
              <a:rPr sz="3000" spc="-130" dirty="0">
                <a:solidFill>
                  <a:srgbClr val="122E5A"/>
                </a:solidFill>
                <a:latin typeface="Geneva"/>
                <a:cs typeface="Geneva"/>
              </a:rPr>
              <a:t>training,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you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will </a:t>
            </a:r>
            <a:r>
              <a:rPr sz="3000" spc="-114" dirty="0">
                <a:solidFill>
                  <a:srgbClr val="122E5A"/>
                </a:solidFill>
                <a:latin typeface="Geneva"/>
                <a:cs typeface="Geneva"/>
              </a:rPr>
              <a:t>be </a:t>
            </a:r>
            <a:r>
              <a:rPr sz="3000" spc="-65" dirty="0">
                <a:solidFill>
                  <a:srgbClr val="122E5A"/>
                </a:solidFill>
                <a:latin typeface="Geneva"/>
                <a:cs typeface="Geneva"/>
              </a:rPr>
              <a:t>able</a:t>
            </a:r>
            <a:r>
              <a:rPr sz="3000" spc="-37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245" dirty="0">
                <a:solidFill>
                  <a:srgbClr val="122E5A"/>
                </a:solidFill>
                <a:latin typeface="Geneva"/>
                <a:cs typeface="Geneva"/>
              </a:rPr>
              <a:t>to:</a:t>
            </a:r>
            <a:endParaRPr sz="3000">
              <a:latin typeface="Geneva"/>
              <a:cs typeface="Geneva"/>
            </a:endParaRPr>
          </a:p>
          <a:p>
            <a:pPr marL="332740" marR="228600" indent="-320040" algn="just">
              <a:lnSpc>
                <a:spcPct val="100000"/>
              </a:lnSpc>
              <a:spcBef>
                <a:spcPts val="1810"/>
              </a:spcBef>
              <a:buChar char="•"/>
              <a:tabLst>
                <a:tab pos="332740" algn="l"/>
              </a:tabLst>
            </a:pPr>
            <a:r>
              <a:rPr sz="2800" spc="-150" dirty="0">
                <a:solidFill>
                  <a:srgbClr val="122E5A"/>
                </a:solidFill>
                <a:latin typeface="Geneva"/>
                <a:cs typeface="Geneva"/>
              </a:rPr>
              <a:t>Identify </a:t>
            </a:r>
            <a:r>
              <a:rPr sz="2800" spc="-200" dirty="0">
                <a:solidFill>
                  <a:srgbClr val="122E5A"/>
                </a:solidFill>
                <a:latin typeface="Geneva"/>
                <a:cs typeface="Geneva"/>
              </a:rPr>
              <a:t>the </a:t>
            </a:r>
            <a:r>
              <a:rPr sz="2800" spc="-100" dirty="0">
                <a:solidFill>
                  <a:srgbClr val="122E5A"/>
                </a:solidFill>
                <a:latin typeface="Geneva"/>
                <a:cs typeface="Geneva"/>
              </a:rPr>
              <a:t>federal, </a:t>
            </a:r>
            <a:r>
              <a:rPr sz="2800" spc="-180" dirty="0">
                <a:solidFill>
                  <a:srgbClr val="122E5A"/>
                </a:solidFill>
                <a:latin typeface="Geneva"/>
                <a:cs typeface="Geneva"/>
              </a:rPr>
              <a:t>state, </a:t>
            </a:r>
            <a:r>
              <a:rPr sz="2800" spc="-65" dirty="0">
                <a:solidFill>
                  <a:srgbClr val="122E5A"/>
                </a:solidFill>
                <a:latin typeface="Geneva"/>
                <a:cs typeface="Geneva"/>
              </a:rPr>
              <a:t>and local </a:t>
            </a:r>
            <a:r>
              <a:rPr sz="2800" spc="-180" dirty="0">
                <a:solidFill>
                  <a:srgbClr val="122E5A"/>
                </a:solidFill>
                <a:latin typeface="Geneva"/>
                <a:cs typeface="Geneva"/>
              </a:rPr>
              <a:t>tax</a:t>
            </a:r>
            <a:r>
              <a:rPr sz="2800" spc="-35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50" dirty="0">
                <a:solidFill>
                  <a:srgbClr val="122E5A"/>
                </a:solidFill>
                <a:latin typeface="Geneva"/>
                <a:cs typeface="Geneva"/>
              </a:rPr>
              <a:t>reporting 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requirements </a:t>
            </a:r>
            <a:r>
              <a:rPr sz="2800" spc="-229" dirty="0">
                <a:solidFill>
                  <a:srgbClr val="122E5A"/>
                </a:solidFill>
                <a:latin typeface="Geneva"/>
                <a:cs typeface="Geneva"/>
              </a:rPr>
              <a:t>of </a:t>
            </a:r>
            <a:r>
              <a:rPr sz="2800" spc="5" dirty="0">
                <a:solidFill>
                  <a:srgbClr val="122E5A"/>
                </a:solidFill>
                <a:latin typeface="Geneva"/>
                <a:cs typeface="Geneva"/>
              </a:rPr>
              <a:t>a </a:t>
            </a:r>
            <a:r>
              <a:rPr sz="2800" spc="-55" dirty="0">
                <a:solidFill>
                  <a:srgbClr val="122E5A"/>
                </a:solidFill>
                <a:latin typeface="Geneva"/>
                <a:cs typeface="Geneva"/>
              </a:rPr>
              <a:t>small </a:t>
            </a: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business </a:t>
            </a:r>
            <a:r>
              <a:rPr sz="2800" spc="-65" dirty="0">
                <a:solidFill>
                  <a:srgbClr val="122E5A"/>
                </a:solidFill>
                <a:latin typeface="Geneva"/>
                <a:cs typeface="Geneva"/>
              </a:rPr>
              <a:t>and </a:t>
            </a:r>
            <a:r>
              <a:rPr sz="2800" spc="-175" dirty="0">
                <a:solidFill>
                  <a:srgbClr val="122E5A"/>
                </a:solidFill>
                <a:latin typeface="Geneva"/>
                <a:cs typeface="Geneva"/>
              </a:rPr>
              <a:t>its </a:t>
            </a:r>
            <a:r>
              <a:rPr sz="2800" spc="-110" dirty="0">
                <a:solidFill>
                  <a:srgbClr val="122E5A"/>
                </a:solidFill>
                <a:latin typeface="Geneva"/>
                <a:cs typeface="Geneva"/>
              </a:rPr>
              <a:t>owner,  </a:t>
            </a:r>
            <a:r>
              <a:rPr sz="2800" spc="-65" dirty="0">
                <a:solidFill>
                  <a:srgbClr val="122E5A"/>
                </a:solidFill>
                <a:latin typeface="Geneva"/>
                <a:cs typeface="Geneva"/>
              </a:rPr>
              <a:t>and </a:t>
            </a:r>
            <a:r>
              <a:rPr sz="2800" spc="-95" dirty="0">
                <a:solidFill>
                  <a:srgbClr val="122E5A"/>
                </a:solidFill>
                <a:latin typeface="Geneva"/>
                <a:cs typeface="Geneva"/>
              </a:rPr>
              <a:t>establish </a:t>
            </a:r>
            <a:r>
              <a:rPr sz="2800" spc="5" dirty="0">
                <a:solidFill>
                  <a:srgbClr val="122E5A"/>
                </a:solidFill>
                <a:latin typeface="Geneva"/>
                <a:cs typeface="Geneva"/>
              </a:rPr>
              <a:t>a </a:t>
            </a: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plan </a:t>
            </a:r>
            <a:r>
              <a:rPr sz="2800" spc="-30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2800" spc="-145" dirty="0">
                <a:solidFill>
                  <a:srgbClr val="122E5A"/>
                </a:solidFill>
                <a:latin typeface="Geneva"/>
                <a:cs typeface="Geneva"/>
              </a:rPr>
              <a:t>account </a:t>
            </a:r>
            <a:r>
              <a:rPr sz="2800" spc="-65" dirty="0">
                <a:solidFill>
                  <a:srgbClr val="122E5A"/>
                </a:solidFill>
                <a:latin typeface="Geneva"/>
                <a:cs typeface="Geneva"/>
              </a:rPr>
              <a:t>and </a:t>
            </a:r>
            <a:r>
              <a:rPr sz="2800" spc="-110" dirty="0">
                <a:solidFill>
                  <a:srgbClr val="122E5A"/>
                </a:solidFill>
                <a:latin typeface="Geneva"/>
                <a:cs typeface="Geneva"/>
              </a:rPr>
              <a:t>pay</a:t>
            </a:r>
            <a:r>
              <a:rPr sz="2800" spc="-50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70" dirty="0">
                <a:solidFill>
                  <a:srgbClr val="122E5A"/>
                </a:solidFill>
                <a:latin typeface="Geneva"/>
                <a:cs typeface="Geneva"/>
              </a:rPr>
              <a:t>them.</a:t>
            </a:r>
            <a:endParaRPr sz="2800">
              <a:latin typeface="Geneva"/>
              <a:cs typeface="Geneva"/>
            </a:endParaRPr>
          </a:p>
          <a:p>
            <a:pPr marL="332740" marR="1215390" indent="-320040">
              <a:lnSpc>
                <a:spcPct val="100000"/>
              </a:lnSpc>
              <a:spcBef>
                <a:spcPts val="18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150" dirty="0">
                <a:solidFill>
                  <a:srgbClr val="122E5A"/>
                </a:solidFill>
                <a:latin typeface="Geneva"/>
                <a:cs typeface="Geneva"/>
              </a:rPr>
              <a:t>Identify methods </a:t>
            </a:r>
            <a:r>
              <a:rPr sz="2800" spc="-204" dirty="0">
                <a:solidFill>
                  <a:srgbClr val="122E5A"/>
                </a:solidFill>
                <a:latin typeface="Geneva"/>
                <a:cs typeface="Geneva"/>
              </a:rPr>
              <a:t>for </a:t>
            </a:r>
            <a:r>
              <a:rPr sz="2800" spc="-80" dirty="0">
                <a:solidFill>
                  <a:srgbClr val="122E5A"/>
                </a:solidFill>
                <a:latin typeface="Geneva"/>
                <a:cs typeface="Geneva"/>
              </a:rPr>
              <a:t>researching </a:t>
            </a:r>
            <a:r>
              <a:rPr sz="2800" spc="-200" dirty="0">
                <a:solidFill>
                  <a:srgbClr val="122E5A"/>
                </a:solidFill>
                <a:latin typeface="Geneva"/>
                <a:cs typeface="Geneva"/>
              </a:rPr>
              <a:t>the </a:t>
            </a:r>
            <a:r>
              <a:rPr sz="2800" spc="-70" dirty="0">
                <a:solidFill>
                  <a:srgbClr val="122E5A"/>
                </a:solidFill>
                <a:latin typeface="Geneva"/>
                <a:cs typeface="Geneva"/>
              </a:rPr>
              <a:t>local,  </a:t>
            </a:r>
            <a:r>
              <a:rPr sz="2800" spc="-75" dirty="0">
                <a:solidFill>
                  <a:srgbClr val="122E5A"/>
                </a:solidFill>
                <a:latin typeface="Geneva"/>
                <a:cs typeface="Geneva"/>
              </a:rPr>
              <a:t>municipal, </a:t>
            </a:r>
            <a:r>
              <a:rPr sz="2800" spc="-65" dirty="0">
                <a:solidFill>
                  <a:srgbClr val="122E5A"/>
                </a:solidFill>
                <a:latin typeface="Geneva"/>
                <a:cs typeface="Geneva"/>
              </a:rPr>
              <a:t>and </a:t>
            </a:r>
            <a:r>
              <a:rPr sz="2800" spc="-180" dirty="0">
                <a:solidFill>
                  <a:srgbClr val="122E5A"/>
                </a:solidFill>
                <a:latin typeface="Geneva"/>
                <a:cs typeface="Geneva"/>
              </a:rPr>
              <a:t>county </a:t>
            </a:r>
            <a:r>
              <a:rPr sz="2800" spc="-145" dirty="0">
                <a:solidFill>
                  <a:srgbClr val="122E5A"/>
                </a:solidFill>
                <a:latin typeface="Geneva"/>
                <a:cs typeface="Geneva"/>
              </a:rPr>
              <a:t>reporting/licensing  </a:t>
            </a:r>
            <a:r>
              <a:rPr sz="2800" spc="-125" dirty="0">
                <a:solidFill>
                  <a:srgbClr val="122E5A"/>
                </a:solidFill>
                <a:latin typeface="Geneva"/>
                <a:cs typeface="Geneva"/>
              </a:rPr>
              <a:t>requirements </a:t>
            </a:r>
            <a:r>
              <a:rPr sz="2800" spc="-204" dirty="0">
                <a:solidFill>
                  <a:srgbClr val="122E5A"/>
                </a:solidFill>
                <a:latin typeface="Geneva"/>
                <a:cs typeface="Geneva"/>
              </a:rPr>
              <a:t>for </a:t>
            </a:r>
            <a:r>
              <a:rPr sz="2800" spc="5" dirty="0">
                <a:solidFill>
                  <a:srgbClr val="122E5A"/>
                </a:solidFill>
                <a:latin typeface="Geneva"/>
                <a:cs typeface="Geneva"/>
              </a:rPr>
              <a:t>a </a:t>
            </a:r>
            <a:r>
              <a:rPr sz="2800" spc="-55" dirty="0">
                <a:solidFill>
                  <a:srgbClr val="122E5A"/>
                </a:solidFill>
                <a:latin typeface="Geneva"/>
                <a:cs typeface="Geneva"/>
              </a:rPr>
              <a:t>small</a:t>
            </a:r>
            <a:r>
              <a:rPr sz="2800" spc="-29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60" dirty="0">
                <a:solidFill>
                  <a:srgbClr val="122E5A"/>
                </a:solidFill>
                <a:latin typeface="Geneva"/>
                <a:cs typeface="Geneva"/>
              </a:rPr>
              <a:t>business.</a:t>
            </a:r>
            <a:endParaRPr sz="280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444500" y="355346"/>
            <a:ext cx="4267835" cy="57404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270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-175" normalizeH="0" baseline="0" noProof="0" dirty="0">
                <a:ln>
                  <a:noFill/>
                </a:ln>
                <a:solidFill>
                  <a:srgbClr val="C1961C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What </a:t>
            </a:r>
            <a:r>
              <a:rPr kumimoji="0" lang="en-US" sz="3600" b="0" i="0" u="none" strike="noStrike" kern="1200" cap="none" spc="-55" normalizeH="0" baseline="0" noProof="0" dirty="0">
                <a:ln>
                  <a:noFill/>
                </a:ln>
                <a:solidFill>
                  <a:srgbClr val="C1961C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Do </a:t>
            </a:r>
            <a:r>
              <a:rPr kumimoji="0" lang="en-US" sz="3600" b="0" i="0" u="none" strike="noStrike" kern="1200" cap="none" spc="-25" normalizeH="0" baseline="0" noProof="0" dirty="0">
                <a:ln>
                  <a:noFill/>
                </a:ln>
                <a:solidFill>
                  <a:srgbClr val="C1961C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You</a:t>
            </a:r>
            <a:r>
              <a:rPr kumimoji="0" lang="en-US" sz="3600" b="0" i="0" u="none" strike="noStrike" kern="1200" cap="none" spc="-465" normalizeH="0" baseline="0" noProof="0" dirty="0">
                <a:ln>
                  <a:noFill/>
                </a:ln>
                <a:solidFill>
                  <a:srgbClr val="C1961C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 </a:t>
            </a:r>
            <a:r>
              <a:rPr kumimoji="0" lang="en-US" sz="3600" b="0" i="0" u="none" strike="noStrike" kern="1200" cap="none" spc="-105" normalizeH="0" baseline="0" noProof="0" dirty="0">
                <a:ln>
                  <a:noFill/>
                </a:ln>
                <a:solidFill>
                  <a:srgbClr val="C1961C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Know?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C1961C"/>
              </a:solidFill>
              <a:effectLst/>
              <a:uLnTx/>
              <a:uFillTx/>
              <a:latin typeface="Geneva"/>
              <a:ea typeface="+mn-ea"/>
              <a:cs typeface="Genev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dirty="0"/>
              <a:t>TAX PLANNING AND REPORTING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20700" y="2339085"/>
            <a:ext cx="588708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000" spc="-145" dirty="0">
                <a:solidFill>
                  <a:srgbClr val="122E5A"/>
                </a:solidFill>
                <a:latin typeface="Geneva"/>
                <a:cs typeface="Geneva"/>
              </a:rPr>
              <a:t>What do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you </a:t>
            </a:r>
            <a:r>
              <a:rPr sz="3000" spc="-135" dirty="0">
                <a:solidFill>
                  <a:srgbClr val="122E5A"/>
                </a:solidFill>
                <a:latin typeface="Geneva"/>
                <a:cs typeface="Geneva"/>
              </a:rPr>
              <a:t>know </a:t>
            </a:r>
            <a:r>
              <a:rPr sz="3000" spc="-155" dirty="0">
                <a:solidFill>
                  <a:srgbClr val="122E5A"/>
                </a:solidFill>
                <a:latin typeface="Geneva"/>
                <a:cs typeface="Geneva"/>
              </a:rPr>
              <a:t>or </a:t>
            </a:r>
            <a:r>
              <a:rPr sz="3000" spc="-190" dirty="0">
                <a:solidFill>
                  <a:srgbClr val="122E5A"/>
                </a:solidFill>
                <a:latin typeface="Geneva"/>
                <a:cs typeface="Geneva"/>
              </a:rPr>
              <a:t>want </a:t>
            </a:r>
            <a:r>
              <a:rPr sz="3000" spc="-32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3000" spc="-70" dirty="0">
                <a:solidFill>
                  <a:srgbClr val="122E5A"/>
                </a:solidFill>
                <a:latin typeface="Geneva"/>
                <a:cs typeface="Geneva"/>
              </a:rPr>
              <a:t>learn  </a:t>
            </a:r>
            <a:r>
              <a:rPr sz="3000" spc="-180" dirty="0">
                <a:solidFill>
                  <a:srgbClr val="122E5A"/>
                </a:solidFill>
                <a:latin typeface="Geneva"/>
                <a:cs typeface="Geneva"/>
              </a:rPr>
              <a:t>about </a:t>
            </a:r>
            <a:r>
              <a:rPr sz="3000" spc="-195" dirty="0">
                <a:solidFill>
                  <a:srgbClr val="122E5A"/>
                </a:solidFill>
                <a:latin typeface="Geneva"/>
                <a:cs typeface="Geneva"/>
              </a:rPr>
              <a:t>tax </a:t>
            </a:r>
            <a:r>
              <a:rPr sz="3000" spc="-80" dirty="0">
                <a:solidFill>
                  <a:srgbClr val="122E5A"/>
                </a:solidFill>
                <a:latin typeface="Geneva"/>
                <a:cs typeface="Geneva"/>
              </a:rPr>
              <a:t>planning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and</a:t>
            </a:r>
            <a:r>
              <a:rPr sz="3000" spc="-26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55" dirty="0">
                <a:solidFill>
                  <a:srgbClr val="122E5A"/>
                </a:solidFill>
                <a:latin typeface="Geneva"/>
                <a:cs typeface="Geneva"/>
              </a:rPr>
              <a:t>reporting?</a:t>
            </a:r>
            <a:endParaRPr sz="3000" dirty="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5346"/>
            <a:ext cx="64281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60" dirty="0"/>
              <a:t>Managing </a:t>
            </a:r>
            <a:r>
              <a:rPr spc="-70" dirty="0"/>
              <a:t>Your Tax</a:t>
            </a:r>
            <a:r>
              <a:rPr spc="-484" dirty="0"/>
              <a:t> </a:t>
            </a:r>
            <a:r>
              <a:rPr spc="-120" dirty="0"/>
              <a:t>Obligations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4500" y="1425753"/>
            <a:ext cx="2402840" cy="153416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332740" indent="-320040">
              <a:lnSpc>
                <a:spcPct val="100000"/>
              </a:lnSpc>
              <a:spcBef>
                <a:spcPts val="7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75" dirty="0">
                <a:solidFill>
                  <a:srgbClr val="122E5A"/>
                </a:solidFill>
                <a:latin typeface="Geneva"/>
                <a:cs typeface="Geneva"/>
              </a:rPr>
              <a:t>Get</a:t>
            </a:r>
            <a:r>
              <a:rPr sz="2800" spc="-23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135" dirty="0">
                <a:solidFill>
                  <a:srgbClr val="122E5A"/>
                </a:solidFill>
                <a:latin typeface="Geneva"/>
                <a:cs typeface="Geneva"/>
              </a:rPr>
              <a:t>informed</a:t>
            </a:r>
            <a:endParaRPr sz="2800">
              <a:latin typeface="Geneva"/>
              <a:cs typeface="Geneva"/>
            </a:endParaRPr>
          </a:p>
          <a:p>
            <a:pPr marL="332740" indent="-320040">
              <a:lnSpc>
                <a:spcPct val="100000"/>
              </a:lnSpc>
              <a:spcBef>
                <a:spcPts val="6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30" dirty="0">
                <a:solidFill>
                  <a:srgbClr val="122E5A"/>
                </a:solidFill>
                <a:latin typeface="Geneva"/>
                <a:cs typeface="Geneva"/>
              </a:rPr>
              <a:t>Plan</a:t>
            </a:r>
            <a:endParaRPr sz="2800">
              <a:latin typeface="Geneva"/>
              <a:cs typeface="Geneva"/>
            </a:endParaRPr>
          </a:p>
          <a:p>
            <a:pPr marL="332740" indent="-320040">
              <a:lnSpc>
                <a:spcPct val="100000"/>
              </a:lnSpc>
              <a:spcBef>
                <a:spcPts val="600"/>
              </a:spcBef>
              <a:buChar char="•"/>
              <a:tabLst>
                <a:tab pos="332105" algn="l"/>
                <a:tab pos="332740" algn="l"/>
              </a:tabLst>
            </a:pPr>
            <a:r>
              <a:rPr sz="2800" spc="-15" dirty="0">
                <a:solidFill>
                  <a:srgbClr val="122E5A"/>
                </a:solidFill>
                <a:latin typeface="Geneva"/>
                <a:cs typeface="Geneva"/>
              </a:rPr>
              <a:t>Save</a:t>
            </a:r>
            <a:endParaRPr sz="2800">
              <a:latin typeface="Geneva"/>
              <a:cs typeface="Geneva"/>
            </a:endParaRPr>
          </a:p>
        </p:txBody>
      </p:sp>
      <p:sp>
        <p:nvSpPr>
          <p:cNvPr id="4" name="object 4" descr="Two people"/>
          <p:cNvSpPr/>
          <p:nvPr/>
        </p:nvSpPr>
        <p:spPr>
          <a:xfrm>
            <a:off x="5070347" y="1488947"/>
            <a:ext cx="3926586" cy="392658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Group 8" descr="Two people shaking hands over a tabletop with a calculator, documents, and a pen. A stack of US dollar bundles sits in front of the image.">
            <a:extLst>
              <a:ext uri="{FF2B5EF4-FFF2-40B4-BE49-F238E27FC236}">
                <a16:creationId xmlns:a16="http://schemas.microsoft.com/office/drawing/2014/main" id="{A50502CA-B2A8-D9CE-A63C-D6FFF028C394}"/>
              </a:ext>
            </a:extLst>
          </p:cNvPr>
          <p:cNvGrpSpPr/>
          <p:nvPr/>
        </p:nvGrpSpPr>
        <p:grpSpPr>
          <a:xfrm>
            <a:off x="4495800" y="1524000"/>
            <a:ext cx="4419600" cy="4648200"/>
            <a:chOff x="4495800" y="1524000"/>
            <a:chExt cx="4419600" cy="4648200"/>
          </a:xfrm>
        </p:grpSpPr>
        <p:sp>
          <p:nvSpPr>
            <p:cNvPr id="5" name="object 5" descr="2 people shaking hands over signed pieces of paper"/>
            <p:cNvSpPr/>
            <p:nvPr/>
          </p:nvSpPr>
          <p:spPr>
            <a:xfrm>
              <a:off x="5105400" y="1524000"/>
              <a:ext cx="3810000" cy="38100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 descr="Several stacks of cash"/>
            <p:cNvSpPr/>
            <p:nvPr/>
          </p:nvSpPr>
          <p:spPr>
            <a:xfrm>
              <a:off x="4495800" y="4267200"/>
              <a:ext cx="1905000" cy="19050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xfrm>
            <a:off x="6376415" y="6442572"/>
            <a:ext cx="2234185" cy="154529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</a:rPr>
              <a:t>TAX </a:t>
            </a:r>
            <a:r>
              <a:rPr spc="20" dirty="0">
                <a:solidFill>
                  <a:srgbClr val="FFFFFF"/>
                </a:solidFill>
              </a:rPr>
              <a:t>PLANNING </a:t>
            </a:r>
            <a:r>
              <a:rPr spc="-10" dirty="0"/>
              <a:t>AND </a:t>
            </a:r>
            <a:r>
              <a:rPr spc="65" dirty="0"/>
              <a:t>REPORTING</a:t>
            </a:r>
            <a:endParaRPr spc="-3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5346"/>
            <a:ext cx="49542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90" dirty="0"/>
              <a:t>Primary </a:t>
            </a:r>
            <a:r>
              <a:rPr spc="-40" dirty="0"/>
              <a:t>Business</a:t>
            </a:r>
            <a:r>
              <a:rPr spc="-345" dirty="0"/>
              <a:t> </a:t>
            </a:r>
            <a:r>
              <a:rPr spc="-65" dirty="0"/>
              <a:t>Taxes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4500" y="878331"/>
            <a:ext cx="4008120" cy="3303270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85" dirty="0">
                <a:solidFill>
                  <a:srgbClr val="122E5A"/>
                </a:solidFill>
                <a:latin typeface="Geneva"/>
                <a:cs typeface="Geneva"/>
              </a:rPr>
              <a:t>Income</a:t>
            </a:r>
            <a:r>
              <a:rPr sz="3000" spc="-18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60" dirty="0">
                <a:solidFill>
                  <a:srgbClr val="122E5A"/>
                </a:solidFill>
                <a:latin typeface="Geneva"/>
                <a:cs typeface="Geneva"/>
              </a:rPr>
              <a:t>Tax</a:t>
            </a:r>
            <a:endParaRPr sz="300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70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114" dirty="0">
                <a:solidFill>
                  <a:srgbClr val="122E5A"/>
                </a:solidFill>
                <a:latin typeface="Geneva"/>
                <a:cs typeface="Geneva"/>
              </a:rPr>
              <a:t>Self-Employment</a:t>
            </a:r>
            <a:r>
              <a:rPr sz="3000" spc="-21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60" dirty="0">
                <a:solidFill>
                  <a:srgbClr val="122E5A"/>
                </a:solidFill>
                <a:latin typeface="Geneva"/>
                <a:cs typeface="Geneva"/>
              </a:rPr>
              <a:t>Tax</a:t>
            </a:r>
            <a:endParaRPr sz="300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175" dirty="0">
                <a:solidFill>
                  <a:srgbClr val="122E5A"/>
                </a:solidFill>
                <a:latin typeface="Geneva"/>
                <a:cs typeface="Geneva"/>
              </a:rPr>
              <a:t>State </a:t>
            </a:r>
            <a:r>
              <a:rPr sz="3000" spc="-85" dirty="0">
                <a:solidFill>
                  <a:srgbClr val="122E5A"/>
                </a:solidFill>
                <a:latin typeface="Geneva"/>
                <a:cs typeface="Geneva"/>
              </a:rPr>
              <a:t>Income</a:t>
            </a:r>
            <a:r>
              <a:rPr sz="3000" spc="-204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55" dirty="0">
                <a:solidFill>
                  <a:srgbClr val="122E5A"/>
                </a:solidFill>
                <a:latin typeface="Geneva"/>
                <a:cs typeface="Geneva"/>
              </a:rPr>
              <a:t>Taxes</a:t>
            </a:r>
            <a:endParaRPr sz="300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69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130" dirty="0">
                <a:solidFill>
                  <a:srgbClr val="122E5A"/>
                </a:solidFill>
                <a:latin typeface="Geneva"/>
                <a:cs typeface="Geneva"/>
              </a:rPr>
              <a:t>Employment</a:t>
            </a:r>
            <a:r>
              <a:rPr sz="3000" spc="-20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55" dirty="0">
                <a:solidFill>
                  <a:srgbClr val="122E5A"/>
                </a:solidFill>
                <a:latin typeface="Geneva"/>
                <a:cs typeface="Geneva"/>
              </a:rPr>
              <a:t>Taxes</a:t>
            </a:r>
            <a:endParaRPr sz="300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70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10" dirty="0">
                <a:solidFill>
                  <a:srgbClr val="122E5A"/>
                </a:solidFill>
                <a:latin typeface="Geneva"/>
                <a:cs typeface="Geneva"/>
              </a:rPr>
              <a:t>Sales</a:t>
            </a:r>
            <a:r>
              <a:rPr sz="3000" spc="-17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65" dirty="0">
                <a:solidFill>
                  <a:srgbClr val="122E5A"/>
                </a:solidFill>
                <a:latin typeface="Geneva"/>
                <a:cs typeface="Geneva"/>
              </a:rPr>
              <a:t>Tax</a:t>
            </a:r>
            <a:endParaRPr sz="300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80" dirty="0">
                <a:solidFill>
                  <a:srgbClr val="122E5A"/>
                </a:solidFill>
                <a:latin typeface="Geneva"/>
                <a:cs typeface="Geneva"/>
              </a:rPr>
              <a:t>Local</a:t>
            </a:r>
            <a:r>
              <a:rPr sz="3000" spc="-19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35" dirty="0">
                <a:solidFill>
                  <a:srgbClr val="122E5A"/>
                </a:solidFill>
                <a:latin typeface="Geneva"/>
                <a:cs typeface="Geneva"/>
              </a:rPr>
              <a:t>taxes</a:t>
            </a:r>
            <a:endParaRPr sz="3000">
              <a:latin typeface="Geneva"/>
              <a:cs typeface="Geneva"/>
            </a:endParaRPr>
          </a:p>
        </p:txBody>
      </p:sp>
      <p:sp>
        <p:nvSpPr>
          <p:cNvPr id="5" name="object 5" descr="Detail of tax form"/>
          <p:cNvSpPr/>
          <p:nvPr/>
        </p:nvSpPr>
        <p:spPr>
          <a:xfrm>
            <a:off x="4953000" y="1066800"/>
            <a:ext cx="4048505" cy="26860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6376415" y="6442572"/>
            <a:ext cx="2234185" cy="154529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</a:rPr>
              <a:t>TAX </a:t>
            </a:r>
            <a:r>
              <a:rPr spc="20" dirty="0">
                <a:solidFill>
                  <a:srgbClr val="FFFFFF"/>
                </a:solidFill>
              </a:rPr>
              <a:t>PLANNING </a:t>
            </a:r>
            <a:r>
              <a:rPr spc="-10" dirty="0"/>
              <a:t>AND </a:t>
            </a:r>
            <a:r>
              <a:rPr spc="65" dirty="0"/>
              <a:t>REPORTING</a:t>
            </a:r>
            <a:endParaRPr spc="-3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Images of tax forms 1040, 1065, 1120S, first page"/>
          <p:cNvSpPr/>
          <p:nvPr/>
        </p:nvSpPr>
        <p:spPr>
          <a:xfrm>
            <a:off x="5105400" y="3181350"/>
            <a:ext cx="3810000" cy="26098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4500" y="355346"/>
            <a:ext cx="40900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0" dirty="0"/>
              <a:t>Federal </a:t>
            </a:r>
            <a:r>
              <a:rPr spc="-105" dirty="0"/>
              <a:t>Income</a:t>
            </a:r>
            <a:r>
              <a:rPr spc="-405" dirty="0"/>
              <a:t> </a:t>
            </a:r>
            <a:r>
              <a:rPr spc="-70" dirty="0"/>
              <a:t>Tax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</a:rPr>
              <a:t>TAX </a:t>
            </a:r>
            <a:r>
              <a:rPr spc="20" dirty="0">
                <a:solidFill>
                  <a:srgbClr val="FFFFFF"/>
                </a:solidFill>
              </a:rPr>
              <a:t>PLANNING </a:t>
            </a:r>
            <a:r>
              <a:rPr spc="-10" dirty="0"/>
              <a:t>AND </a:t>
            </a:r>
            <a:r>
              <a:rPr spc="65" dirty="0"/>
              <a:t>REPORTING</a:t>
            </a:r>
            <a:r>
              <a:rPr spc="-45" dirty="0"/>
              <a:t> </a:t>
            </a:r>
            <a:r>
              <a:rPr spc="-30" dirty="0"/>
              <a:t>‹#›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44500" y="878331"/>
            <a:ext cx="4702810" cy="2756535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20" dirty="0">
                <a:solidFill>
                  <a:srgbClr val="122E5A"/>
                </a:solidFill>
                <a:latin typeface="Geneva"/>
                <a:cs typeface="Geneva"/>
              </a:rPr>
              <a:t>Sole</a:t>
            </a:r>
            <a:r>
              <a:rPr sz="3000" spc="-17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14" dirty="0">
                <a:solidFill>
                  <a:srgbClr val="122E5A"/>
                </a:solidFill>
                <a:latin typeface="Geneva"/>
                <a:cs typeface="Geneva"/>
              </a:rPr>
              <a:t>Proprietorship</a:t>
            </a:r>
            <a:endParaRPr sz="300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70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90" dirty="0">
                <a:solidFill>
                  <a:srgbClr val="122E5A"/>
                </a:solidFill>
                <a:latin typeface="Geneva"/>
                <a:cs typeface="Geneva"/>
              </a:rPr>
              <a:t>Partnerships</a:t>
            </a:r>
            <a:endParaRPr sz="300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125" dirty="0">
                <a:solidFill>
                  <a:srgbClr val="122E5A"/>
                </a:solidFill>
                <a:latin typeface="Geneva"/>
                <a:cs typeface="Geneva"/>
              </a:rPr>
              <a:t>S-corporation</a:t>
            </a:r>
            <a:endParaRPr sz="300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69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125" dirty="0">
                <a:solidFill>
                  <a:srgbClr val="122E5A"/>
                </a:solidFill>
                <a:latin typeface="Geneva"/>
                <a:cs typeface="Geneva"/>
              </a:rPr>
              <a:t>C-corporation</a:t>
            </a:r>
            <a:endParaRPr sz="300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70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Limited </a:t>
            </a:r>
            <a:r>
              <a:rPr sz="3000" spc="-130" dirty="0">
                <a:solidFill>
                  <a:srgbClr val="122E5A"/>
                </a:solidFill>
                <a:latin typeface="Geneva"/>
                <a:cs typeface="Geneva"/>
              </a:rPr>
              <a:t>Liability</a:t>
            </a:r>
            <a:r>
              <a:rPr sz="3000" spc="-24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80" dirty="0">
                <a:solidFill>
                  <a:srgbClr val="122E5A"/>
                </a:solidFill>
                <a:latin typeface="Geneva"/>
                <a:cs typeface="Geneva"/>
              </a:rPr>
              <a:t>Company</a:t>
            </a:r>
            <a:endParaRPr sz="300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Detail of pencil"/>
          <p:cNvSpPr/>
          <p:nvPr/>
        </p:nvSpPr>
        <p:spPr>
          <a:xfrm>
            <a:off x="0" y="3289300"/>
            <a:ext cx="1619250" cy="27150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49300" y="412242"/>
            <a:ext cx="2214880" cy="605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900" spc="-35" dirty="0">
                <a:solidFill>
                  <a:srgbClr val="C1951C"/>
                </a:solidFill>
                <a:latin typeface="Geneva"/>
                <a:cs typeface="Geneva"/>
              </a:rPr>
              <a:t>Discussion </a:t>
            </a:r>
            <a:r>
              <a:rPr sz="1900" spc="-70" dirty="0">
                <a:solidFill>
                  <a:srgbClr val="C1951C"/>
                </a:solidFill>
                <a:latin typeface="Geneva"/>
                <a:cs typeface="Geneva"/>
              </a:rPr>
              <a:t>Point</a:t>
            </a:r>
            <a:r>
              <a:rPr lang="en-US" sz="1900" spc="-70" dirty="0">
                <a:solidFill>
                  <a:srgbClr val="C1951C"/>
                </a:solidFill>
                <a:latin typeface="Geneva"/>
                <a:cs typeface="Geneva"/>
              </a:rPr>
              <a:t> </a:t>
            </a:r>
            <a:r>
              <a:rPr sz="1900" spc="-240" dirty="0">
                <a:solidFill>
                  <a:srgbClr val="C1951C"/>
                </a:solidFill>
                <a:latin typeface="Geneva"/>
                <a:cs typeface="Geneva"/>
              </a:rPr>
              <a:t> </a:t>
            </a:r>
            <a:r>
              <a:rPr sz="1900" spc="-155" dirty="0">
                <a:solidFill>
                  <a:srgbClr val="C1951C"/>
                </a:solidFill>
                <a:latin typeface="Geneva"/>
                <a:cs typeface="Geneva"/>
              </a:rPr>
              <a:t>#1:  </a:t>
            </a:r>
            <a:r>
              <a:rPr sz="1900" spc="-25" dirty="0">
                <a:solidFill>
                  <a:srgbClr val="C1951C"/>
                </a:solidFill>
                <a:latin typeface="Geneva"/>
                <a:cs typeface="Geneva"/>
              </a:rPr>
              <a:t>Federal </a:t>
            </a:r>
            <a:r>
              <a:rPr sz="1900" spc="-35" dirty="0">
                <a:solidFill>
                  <a:srgbClr val="C1951C"/>
                </a:solidFill>
                <a:latin typeface="Geneva"/>
                <a:cs typeface="Geneva"/>
              </a:rPr>
              <a:t>Tax</a:t>
            </a:r>
            <a:r>
              <a:rPr sz="1900" spc="-204" dirty="0">
                <a:solidFill>
                  <a:srgbClr val="C1951C"/>
                </a:solidFill>
                <a:latin typeface="Geneva"/>
                <a:cs typeface="Geneva"/>
              </a:rPr>
              <a:t> </a:t>
            </a:r>
            <a:r>
              <a:rPr sz="1900" spc="-45" dirty="0">
                <a:solidFill>
                  <a:srgbClr val="C1951C"/>
                </a:solidFill>
                <a:latin typeface="Geneva"/>
                <a:cs typeface="Geneva"/>
              </a:rPr>
              <a:t>Forms</a:t>
            </a:r>
            <a:endParaRPr sz="1900" dirty="0">
              <a:latin typeface="Geneva"/>
              <a:cs typeface="Genev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6376415" y="6442572"/>
            <a:ext cx="2234185" cy="154529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</a:rPr>
              <a:t>TAX </a:t>
            </a:r>
            <a:r>
              <a:rPr spc="20" dirty="0">
                <a:solidFill>
                  <a:srgbClr val="FFFFFF"/>
                </a:solidFill>
              </a:rPr>
              <a:t>PLANNING </a:t>
            </a:r>
            <a:r>
              <a:rPr spc="-10" dirty="0"/>
              <a:t>AND </a:t>
            </a:r>
            <a:r>
              <a:rPr spc="65" dirty="0"/>
              <a:t>REPORTING</a:t>
            </a:r>
            <a:endParaRPr spc="-30" dirty="0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49300" y="2085848"/>
            <a:ext cx="7593330" cy="18091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37845" indent="1314450">
              <a:lnSpc>
                <a:spcPct val="100000"/>
              </a:lnSpc>
              <a:spcBef>
                <a:spcPts val="100"/>
              </a:spcBef>
            </a:pPr>
            <a:r>
              <a:rPr sz="2800" spc="-110" dirty="0">
                <a:solidFill>
                  <a:srgbClr val="001F5F"/>
                </a:solidFill>
              </a:rPr>
              <a:t>Complete </a:t>
            </a:r>
            <a:r>
              <a:rPr sz="2800" spc="-50" dirty="0">
                <a:solidFill>
                  <a:srgbClr val="001F5F"/>
                </a:solidFill>
              </a:rPr>
              <a:t>Discussion </a:t>
            </a:r>
            <a:r>
              <a:rPr sz="2800" spc="-100" dirty="0">
                <a:solidFill>
                  <a:srgbClr val="001F5F"/>
                </a:solidFill>
              </a:rPr>
              <a:t>Point </a:t>
            </a:r>
            <a:r>
              <a:rPr sz="2800" spc="-310" dirty="0">
                <a:solidFill>
                  <a:srgbClr val="001F5F"/>
                </a:solidFill>
              </a:rPr>
              <a:t>#1 </a:t>
            </a:r>
            <a:r>
              <a:rPr sz="2800" spc="-60" dirty="0">
                <a:solidFill>
                  <a:srgbClr val="001F5F"/>
                </a:solidFill>
              </a:rPr>
              <a:t>in</a:t>
            </a:r>
            <a:r>
              <a:rPr sz="2800" spc="-210" dirty="0">
                <a:solidFill>
                  <a:srgbClr val="001F5F"/>
                </a:solidFill>
              </a:rPr>
              <a:t> </a:t>
            </a:r>
            <a:r>
              <a:rPr sz="2800" spc="-200" dirty="0">
                <a:solidFill>
                  <a:srgbClr val="001F5F"/>
                </a:solidFill>
              </a:rPr>
              <a:t>the  </a:t>
            </a:r>
            <a:r>
              <a:rPr sz="2800" spc="-114" dirty="0">
                <a:solidFill>
                  <a:srgbClr val="001F5F"/>
                </a:solidFill>
              </a:rPr>
              <a:t>Participant</a:t>
            </a:r>
            <a:r>
              <a:rPr sz="2800" spc="-160" dirty="0">
                <a:solidFill>
                  <a:srgbClr val="001F5F"/>
                </a:solidFill>
              </a:rPr>
              <a:t> </a:t>
            </a:r>
            <a:r>
              <a:rPr sz="2800" spc="-15" dirty="0">
                <a:solidFill>
                  <a:srgbClr val="001F5F"/>
                </a:solidFill>
              </a:rPr>
              <a:t>Guide.</a:t>
            </a:r>
            <a:endParaRPr sz="2800" dirty="0"/>
          </a:p>
          <a:p>
            <a:pPr marL="12700" marR="5080" indent="1314450">
              <a:lnSpc>
                <a:spcPct val="100000"/>
              </a:lnSpc>
              <a:spcBef>
                <a:spcPts val="600"/>
              </a:spcBef>
            </a:pPr>
            <a:r>
              <a:rPr sz="2800" spc="-135" dirty="0">
                <a:solidFill>
                  <a:srgbClr val="001F5F"/>
                </a:solidFill>
              </a:rPr>
              <a:t>What </a:t>
            </a:r>
            <a:r>
              <a:rPr sz="2800" spc="-105" dirty="0">
                <a:solidFill>
                  <a:srgbClr val="001F5F"/>
                </a:solidFill>
              </a:rPr>
              <a:t>federal </a:t>
            </a:r>
            <a:r>
              <a:rPr sz="2800" spc="-180" dirty="0">
                <a:solidFill>
                  <a:srgbClr val="001F5F"/>
                </a:solidFill>
              </a:rPr>
              <a:t>tax </a:t>
            </a:r>
            <a:r>
              <a:rPr sz="2800" spc="-160" dirty="0">
                <a:solidFill>
                  <a:srgbClr val="001F5F"/>
                </a:solidFill>
              </a:rPr>
              <a:t>forms </a:t>
            </a:r>
            <a:r>
              <a:rPr sz="2800" spc="-70" dirty="0">
                <a:solidFill>
                  <a:srgbClr val="001F5F"/>
                </a:solidFill>
              </a:rPr>
              <a:t>will </a:t>
            </a:r>
            <a:r>
              <a:rPr sz="2800" spc="-140" dirty="0">
                <a:solidFill>
                  <a:srgbClr val="001F5F"/>
                </a:solidFill>
              </a:rPr>
              <a:t>you </a:t>
            </a:r>
            <a:r>
              <a:rPr sz="2800" spc="-80" dirty="0">
                <a:solidFill>
                  <a:srgbClr val="001F5F"/>
                </a:solidFill>
              </a:rPr>
              <a:t>need</a:t>
            </a:r>
            <a:r>
              <a:rPr sz="2800" spc="-315" dirty="0">
                <a:solidFill>
                  <a:srgbClr val="001F5F"/>
                </a:solidFill>
              </a:rPr>
              <a:t> </a:t>
            </a:r>
            <a:r>
              <a:rPr sz="2800" spc="-204" dirty="0">
                <a:solidFill>
                  <a:srgbClr val="001F5F"/>
                </a:solidFill>
              </a:rPr>
              <a:t>for  </a:t>
            </a:r>
            <a:r>
              <a:rPr sz="2800" spc="-140" dirty="0">
                <a:solidFill>
                  <a:srgbClr val="001F5F"/>
                </a:solidFill>
              </a:rPr>
              <a:t>your</a:t>
            </a:r>
            <a:r>
              <a:rPr sz="2800" spc="-160" dirty="0">
                <a:solidFill>
                  <a:srgbClr val="001F5F"/>
                </a:solidFill>
              </a:rPr>
              <a:t> </a:t>
            </a:r>
            <a:r>
              <a:rPr sz="2800" spc="-55" dirty="0">
                <a:solidFill>
                  <a:srgbClr val="001F5F"/>
                </a:solidFill>
              </a:rPr>
              <a:t>business?</a:t>
            </a:r>
            <a:endParaRPr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5346"/>
            <a:ext cx="57664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5" dirty="0"/>
              <a:t>Employment </a:t>
            </a:r>
            <a:r>
              <a:rPr spc="-70" dirty="0"/>
              <a:t>Tax </a:t>
            </a:r>
            <a:r>
              <a:rPr spc="-85" dirty="0"/>
              <a:t>and</a:t>
            </a:r>
            <a:r>
              <a:rPr spc="-450" dirty="0"/>
              <a:t> </a:t>
            </a:r>
            <a:r>
              <a:rPr spc="-85" dirty="0"/>
              <a:t>Forms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xfrm>
            <a:off x="6376415" y="6442572"/>
            <a:ext cx="2234185" cy="154529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</a:rPr>
              <a:t>TAX </a:t>
            </a:r>
            <a:r>
              <a:rPr spc="20" dirty="0">
                <a:solidFill>
                  <a:srgbClr val="FFFFFF"/>
                </a:solidFill>
              </a:rPr>
              <a:t>PLANNING </a:t>
            </a:r>
            <a:r>
              <a:rPr spc="-10" dirty="0"/>
              <a:t>AND </a:t>
            </a:r>
            <a:r>
              <a:rPr spc="65" dirty="0"/>
              <a:t>REPORTING</a:t>
            </a:r>
            <a:endParaRPr spc="-30" dirty="0"/>
          </a:p>
        </p:txBody>
      </p:sp>
      <p:sp>
        <p:nvSpPr>
          <p:cNvPr id="3" name="object 3"/>
          <p:cNvSpPr txBox="1"/>
          <p:nvPr/>
        </p:nvSpPr>
        <p:spPr>
          <a:xfrm>
            <a:off x="444500" y="885368"/>
            <a:ext cx="8202930" cy="3920490"/>
          </a:xfrm>
          <a:prstGeom prst="rect">
            <a:avLst/>
          </a:prstGeom>
        </p:spPr>
        <p:txBody>
          <a:bodyPr vert="horz" wrap="square" lIns="0" tIns="95885" rIns="0" bIns="0" rtlCol="0">
            <a:spAutoFit/>
          </a:bodyPr>
          <a:lstStyle/>
          <a:p>
            <a:pPr marL="309880" indent="-297180">
              <a:lnSpc>
                <a:spcPct val="100000"/>
              </a:lnSpc>
              <a:spcBef>
                <a:spcPts val="755"/>
              </a:spcBef>
              <a:buChar char="•"/>
              <a:tabLst>
                <a:tab pos="309245" algn="l"/>
                <a:tab pos="309880" algn="l"/>
              </a:tabLst>
            </a:pPr>
            <a:r>
              <a:rPr sz="2600" spc="-35" dirty="0">
                <a:solidFill>
                  <a:srgbClr val="122E5A"/>
                </a:solidFill>
                <a:latin typeface="Geneva"/>
                <a:cs typeface="Geneva"/>
              </a:rPr>
              <a:t>Federal </a:t>
            </a:r>
            <a:r>
              <a:rPr sz="2600" spc="-114" dirty="0">
                <a:solidFill>
                  <a:srgbClr val="122E5A"/>
                </a:solidFill>
                <a:latin typeface="Geneva"/>
                <a:cs typeface="Geneva"/>
              </a:rPr>
              <a:t>Employment</a:t>
            </a:r>
            <a:r>
              <a:rPr sz="2600" spc="-22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600" spc="-50" dirty="0">
                <a:solidFill>
                  <a:srgbClr val="122E5A"/>
                </a:solidFill>
                <a:latin typeface="Geneva"/>
                <a:cs typeface="Geneva"/>
              </a:rPr>
              <a:t>Taxes</a:t>
            </a:r>
            <a:endParaRPr sz="2600">
              <a:latin typeface="Geneva"/>
              <a:cs typeface="Geneva"/>
            </a:endParaRPr>
          </a:p>
          <a:p>
            <a:pPr marL="715010" marR="5080" lvl="1" indent="-245110">
              <a:lnSpc>
                <a:spcPct val="100000"/>
              </a:lnSpc>
              <a:spcBef>
                <a:spcPts val="610"/>
              </a:spcBef>
              <a:buChar char="•"/>
              <a:tabLst>
                <a:tab pos="715645" algn="l"/>
              </a:tabLst>
            </a:pPr>
            <a:r>
              <a:rPr sz="2400" spc="-80" dirty="0">
                <a:solidFill>
                  <a:srgbClr val="001F5F"/>
                </a:solidFill>
                <a:latin typeface="Geneva"/>
                <a:cs typeface="Geneva"/>
              </a:rPr>
              <a:t>Employer’s </a:t>
            </a:r>
            <a:r>
              <a:rPr sz="2400" spc="-65" dirty="0">
                <a:solidFill>
                  <a:srgbClr val="001F5F"/>
                </a:solidFill>
                <a:latin typeface="Geneva"/>
                <a:cs typeface="Geneva"/>
              </a:rPr>
              <a:t>Annual </a:t>
            </a:r>
            <a:r>
              <a:rPr sz="2400" spc="-35" dirty="0">
                <a:solidFill>
                  <a:srgbClr val="001F5F"/>
                </a:solidFill>
                <a:latin typeface="Geneva"/>
                <a:cs typeface="Geneva"/>
              </a:rPr>
              <a:t>Federal </a:t>
            </a:r>
            <a:r>
              <a:rPr sz="2400" spc="-110" dirty="0">
                <a:solidFill>
                  <a:srgbClr val="001F5F"/>
                </a:solidFill>
                <a:latin typeface="Geneva"/>
                <a:cs typeface="Geneva"/>
              </a:rPr>
              <a:t>Unemployment </a:t>
            </a:r>
            <a:r>
              <a:rPr sz="2400" spc="-50" dirty="0">
                <a:solidFill>
                  <a:srgbClr val="001F5F"/>
                </a:solidFill>
                <a:latin typeface="Geneva"/>
                <a:cs typeface="Geneva"/>
              </a:rPr>
              <a:t>Tax</a:t>
            </a:r>
            <a:r>
              <a:rPr sz="2400" spc="-28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400" spc="-75" dirty="0">
                <a:solidFill>
                  <a:srgbClr val="001F5F"/>
                </a:solidFill>
                <a:latin typeface="Geneva"/>
                <a:cs typeface="Geneva"/>
              </a:rPr>
              <a:t>Return,  </a:t>
            </a:r>
            <a:r>
              <a:rPr sz="2400" spc="-65" dirty="0">
                <a:solidFill>
                  <a:srgbClr val="001F5F"/>
                </a:solidFill>
                <a:latin typeface="Geneva"/>
                <a:cs typeface="Geneva"/>
              </a:rPr>
              <a:t>Form</a:t>
            </a:r>
            <a:r>
              <a:rPr sz="2400" spc="-15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400" spc="-270" dirty="0">
                <a:solidFill>
                  <a:srgbClr val="001F5F"/>
                </a:solidFill>
                <a:latin typeface="Geneva"/>
                <a:cs typeface="Geneva"/>
              </a:rPr>
              <a:t>940</a:t>
            </a:r>
            <a:endParaRPr sz="2400">
              <a:latin typeface="Geneva"/>
              <a:cs typeface="Geneva"/>
            </a:endParaRPr>
          </a:p>
          <a:p>
            <a:pPr marL="715010" marR="1226185" lvl="1" indent="-245110">
              <a:lnSpc>
                <a:spcPct val="100000"/>
              </a:lnSpc>
              <a:spcBef>
                <a:spcPts val="600"/>
              </a:spcBef>
              <a:buChar char="•"/>
              <a:tabLst>
                <a:tab pos="715645" algn="l"/>
              </a:tabLst>
            </a:pPr>
            <a:r>
              <a:rPr sz="2400" spc="-80" dirty="0">
                <a:solidFill>
                  <a:srgbClr val="001F5F"/>
                </a:solidFill>
                <a:latin typeface="Geneva"/>
                <a:cs typeface="Geneva"/>
              </a:rPr>
              <a:t>Employer’s </a:t>
            </a:r>
            <a:r>
              <a:rPr sz="2400" spc="95" dirty="0">
                <a:solidFill>
                  <a:srgbClr val="001F5F"/>
                </a:solidFill>
                <a:latin typeface="Geneva"/>
                <a:cs typeface="Geneva"/>
              </a:rPr>
              <a:t>QUARTERLY </a:t>
            </a:r>
            <a:r>
              <a:rPr sz="2400" spc="-35" dirty="0">
                <a:solidFill>
                  <a:srgbClr val="001F5F"/>
                </a:solidFill>
                <a:latin typeface="Geneva"/>
                <a:cs typeface="Geneva"/>
              </a:rPr>
              <a:t>Federal </a:t>
            </a:r>
            <a:r>
              <a:rPr sz="2400" spc="-50" dirty="0">
                <a:solidFill>
                  <a:srgbClr val="001F5F"/>
                </a:solidFill>
                <a:latin typeface="Geneva"/>
                <a:cs typeface="Geneva"/>
              </a:rPr>
              <a:t>Tax</a:t>
            </a:r>
            <a:r>
              <a:rPr sz="2400" spc="-48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400" spc="-75" dirty="0">
                <a:solidFill>
                  <a:srgbClr val="001F5F"/>
                </a:solidFill>
                <a:latin typeface="Geneva"/>
                <a:cs typeface="Geneva"/>
              </a:rPr>
              <a:t>Return,  </a:t>
            </a:r>
            <a:r>
              <a:rPr sz="2400" spc="-65" dirty="0">
                <a:solidFill>
                  <a:srgbClr val="001F5F"/>
                </a:solidFill>
                <a:latin typeface="Geneva"/>
                <a:cs typeface="Geneva"/>
              </a:rPr>
              <a:t>Form</a:t>
            </a:r>
            <a:r>
              <a:rPr sz="2400" spc="-15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400" spc="-270" dirty="0">
                <a:solidFill>
                  <a:srgbClr val="001F5F"/>
                </a:solidFill>
                <a:latin typeface="Geneva"/>
                <a:cs typeface="Geneva"/>
              </a:rPr>
              <a:t>941</a:t>
            </a:r>
            <a:endParaRPr sz="2400">
              <a:latin typeface="Geneva"/>
              <a:cs typeface="Geneva"/>
            </a:endParaRPr>
          </a:p>
          <a:p>
            <a:pPr marL="309880" indent="-297180">
              <a:lnSpc>
                <a:spcPct val="100000"/>
              </a:lnSpc>
              <a:spcBef>
                <a:spcPts val="590"/>
              </a:spcBef>
              <a:buChar char="•"/>
              <a:tabLst>
                <a:tab pos="309245" algn="l"/>
                <a:tab pos="309880" algn="l"/>
              </a:tabLst>
            </a:pPr>
            <a:r>
              <a:rPr sz="2600" spc="-65" dirty="0">
                <a:solidFill>
                  <a:srgbClr val="122E5A"/>
                </a:solidFill>
                <a:latin typeface="Geneva"/>
                <a:cs typeface="Geneva"/>
              </a:rPr>
              <a:t>Forms</a:t>
            </a:r>
            <a:endParaRPr sz="2600">
              <a:latin typeface="Geneva"/>
              <a:cs typeface="Geneva"/>
            </a:endParaRPr>
          </a:p>
          <a:p>
            <a:pPr marL="715010" lvl="1" indent="-245110">
              <a:lnSpc>
                <a:spcPct val="100000"/>
              </a:lnSpc>
              <a:spcBef>
                <a:spcPts val="610"/>
              </a:spcBef>
              <a:buChar char="•"/>
              <a:tabLst>
                <a:tab pos="715645" algn="l"/>
              </a:tabLst>
            </a:pPr>
            <a:r>
              <a:rPr sz="2400" spc="-70" dirty="0">
                <a:solidFill>
                  <a:srgbClr val="001F5F"/>
                </a:solidFill>
                <a:latin typeface="Geneva"/>
                <a:cs typeface="Geneva"/>
              </a:rPr>
              <a:t>Employee’s </a:t>
            </a:r>
            <a:r>
              <a:rPr sz="2400" spc="-95" dirty="0">
                <a:solidFill>
                  <a:srgbClr val="001F5F"/>
                </a:solidFill>
                <a:latin typeface="Geneva"/>
                <a:cs typeface="Geneva"/>
              </a:rPr>
              <a:t>Withholding, </a:t>
            </a:r>
            <a:r>
              <a:rPr sz="2400" spc="-135" dirty="0">
                <a:solidFill>
                  <a:srgbClr val="001F5F"/>
                </a:solidFill>
                <a:latin typeface="Geneva"/>
                <a:cs typeface="Geneva"/>
              </a:rPr>
              <a:t>W-4</a:t>
            </a:r>
            <a:r>
              <a:rPr sz="2400" spc="-21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400" spc="-70" dirty="0">
                <a:solidFill>
                  <a:srgbClr val="001F5F"/>
                </a:solidFill>
                <a:latin typeface="Geneva"/>
                <a:cs typeface="Geneva"/>
              </a:rPr>
              <a:t>Form</a:t>
            </a:r>
            <a:endParaRPr sz="2400">
              <a:latin typeface="Geneva"/>
              <a:cs typeface="Geneva"/>
            </a:endParaRPr>
          </a:p>
          <a:p>
            <a:pPr marL="715010" lvl="1" indent="-245110">
              <a:lnSpc>
                <a:spcPct val="100000"/>
              </a:lnSpc>
              <a:spcBef>
                <a:spcPts val="600"/>
              </a:spcBef>
              <a:buChar char="•"/>
              <a:tabLst>
                <a:tab pos="715645" algn="l"/>
              </a:tabLst>
            </a:pPr>
            <a:r>
              <a:rPr sz="2400" spc="-45" dirty="0">
                <a:solidFill>
                  <a:srgbClr val="001F5F"/>
                </a:solidFill>
                <a:latin typeface="Geneva"/>
                <a:cs typeface="Geneva"/>
              </a:rPr>
              <a:t>Wage </a:t>
            </a:r>
            <a:r>
              <a:rPr sz="2400" spc="-60" dirty="0">
                <a:solidFill>
                  <a:srgbClr val="001F5F"/>
                </a:solidFill>
                <a:latin typeface="Geneva"/>
                <a:cs typeface="Geneva"/>
              </a:rPr>
              <a:t>and </a:t>
            </a:r>
            <a:r>
              <a:rPr sz="2400" spc="-50" dirty="0">
                <a:solidFill>
                  <a:srgbClr val="001F5F"/>
                </a:solidFill>
                <a:latin typeface="Geneva"/>
                <a:cs typeface="Geneva"/>
              </a:rPr>
              <a:t>Tax </a:t>
            </a:r>
            <a:r>
              <a:rPr sz="2400" spc="-145" dirty="0">
                <a:solidFill>
                  <a:srgbClr val="001F5F"/>
                </a:solidFill>
                <a:latin typeface="Geneva"/>
                <a:cs typeface="Geneva"/>
              </a:rPr>
              <a:t>Statement, </a:t>
            </a:r>
            <a:r>
              <a:rPr sz="2400" spc="-130" dirty="0">
                <a:solidFill>
                  <a:srgbClr val="001F5F"/>
                </a:solidFill>
                <a:latin typeface="Geneva"/>
                <a:cs typeface="Geneva"/>
              </a:rPr>
              <a:t>W-2</a:t>
            </a:r>
            <a:r>
              <a:rPr sz="2400" spc="-38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400" spc="-70" dirty="0">
                <a:solidFill>
                  <a:srgbClr val="001F5F"/>
                </a:solidFill>
                <a:latin typeface="Geneva"/>
                <a:cs typeface="Geneva"/>
              </a:rPr>
              <a:t>Form</a:t>
            </a:r>
            <a:endParaRPr sz="2400">
              <a:latin typeface="Geneva"/>
              <a:cs typeface="Geneva"/>
            </a:endParaRPr>
          </a:p>
          <a:p>
            <a:pPr marL="715010" lvl="1" indent="-245110">
              <a:lnSpc>
                <a:spcPct val="100000"/>
              </a:lnSpc>
              <a:spcBef>
                <a:spcPts val="600"/>
              </a:spcBef>
              <a:buChar char="•"/>
              <a:tabLst>
                <a:tab pos="715645" algn="l"/>
              </a:tabLst>
            </a:pPr>
            <a:r>
              <a:rPr sz="2400" spc="-40" dirty="0">
                <a:solidFill>
                  <a:srgbClr val="001F5F"/>
                </a:solidFill>
                <a:latin typeface="Geneva"/>
                <a:cs typeface="Geneva"/>
              </a:rPr>
              <a:t>Miscellaneous </a:t>
            </a:r>
            <a:r>
              <a:rPr sz="2400" spc="-70" dirty="0">
                <a:solidFill>
                  <a:srgbClr val="001F5F"/>
                </a:solidFill>
                <a:latin typeface="Geneva"/>
                <a:cs typeface="Geneva"/>
              </a:rPr>
              <a:t>Income, </a:t>
            </a:r>
            <a:r>
              <a:rPr sz="2400" spc="-65" dirty="0">
                <a:solidFill>
                  <a:srgbClr val="001F5F"/>
                </a:solidFill>
                <a:latin typeface="Geneva"/>
                <a:cs typeface="Geneva"/>
              </a:rPr>
              <a:t>Form</a:t>
            </a:r>
            <a:r>
              <a:rPr sz="2400" spc="-28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400" spc="-75" dirty="0">
                <a:solidFill>
                  <a:srgbClr val="001F5F"/>
                </a:solidFill>
                <a:latin typeface="Geneva"/>
                <a:cs typeface="Geneva"/>
              </a:rPr>
              <a:t>1099-MISC</a:t>
            </a:r>
            <a:endParaRPr sz="240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CTOMILLISECCONVERTED" val="1"/>
  <p:tag name="MMPROD_NEXTUNIQUEID" val="10010"/>
  <p:tag name="MMPROD_UIDATA" val="&lt;database version=&quot;11.0&quot;&gt;&lt;object type=&quot;1&quot; unique_id=&quot;10001&quot;&gt;&lt;object type=&quot;2&quot; unique_id=&quot;10436&quot;&gt;&lt;object type=&quot;3&quot; unique_id=&quot;10437&quot;&gt;&lt;property id=&quot;20148&quot; value=&quot;5&quot;/&gt;&lt;property id=&quot;20300&quot; value=&quot;Slide 1 - &amp;quot;Tax Planning&amp;quot;&quot;/&gt;&lt;property id=&quot;20307&quot; value=&quot;256&quot;/&gt;&lt;/object&gt;&lt;object type=&quot;3&quot; unique_id=&quot;10438&quot;&gt;&lt;property id=&quot;20148&quot; value=&quot;5&quot;/&gt;&lt;property id=&quot;20300&quot; value=&quot;Slide 2 - &amp;quot;Welcome&amp;quot;&quot;/&gt;&lt;property id=&quot;20307&quot; value=&quot;257&quot;/&gt;&lt;/object&gt;&lt;object type=&quot;3&quot; unique_id=&quot;10439&quot;&gt;&lt;property id=&quot;20148&quot; value=&quot;5&quot;/&gt;&lt;property id=&quot;20300&quot; value=&quot;Slide 3 - &amp;quot;Objectives&amp;quot;&quot;/&gt;&lt;property id=&quot;20307&quot; value=&quot;258&quot;/&gt;&lt;/object&gt;&lt;object type=&quot;3&quot; unique_id=&quot;10440&quot;&gt;&lt;property id=&quot;20148&quot; value=&quot;5&quot;/&gt;&lt;property id=&quot;20300&quot; value=&quot;Slide 4 - &amp;quot;What Do You Know?&amp;quot;&quot;/&gt;&lt;property id=&quot;20307&quot; value=&quot;259&quot;/&gt;&lt;/object&gt;&lt;object type=&quot;3&quot; unique_id=&quot;10441&quot;&gt;&lt;property id=&quot;20148&quot; value=&quot;5&quot;/&gt;&lt;property id=&quot;20300&quot; value=&quot;Slide 5 - &amp;quot;Managing Your Tax Obligations&amp;quot;&quot;/&gt;&lt;property id=&quot;20307&quot; value=&quot;260&quot;/&gt;&lt;/object&gt;&lt;object type=&quot;3&quot; unique_id=&quot;10442&quot;&gt;&lt;property id=&quot;20148&quot; value=&quot;5&quot;/&gt;&lt;property id=&quot;20300&quot; value=&quot;Slide 6 - &amp;quot;Primary Business Taxes&amp;quot;&quot;/&gt;&lt;property id=&quot;20307&quot; value=&quot;261&quot;/&gt;&lt;/object&gt;&lt;object type=&quot;3&quot; unique_id=&quot;10443&quot;&gt;&lt;property id=&quot;20148&quot; value=&quot;5&quot;/&gt;&lt;property id=&quot;20300&quot; value=&quot;Slide 7 - &amp;quot;Federal Income Tax&amp;quot;&quot;/&gt;&lt;property id=&quot;20307&quot; value=&quot;262&quot;/&gt;&lt;/object&gt;&lt;object type=&quot;3&quot; unique_id=&quot;10444&quot;&gt;&lt;property id=&quot;20148&quot; value=&quot;5&quot;/&gt;&lt;property id=&quot;20300&quot; value=&quot;Slide 8 - &amp;quot;Complete Discussion Point #1 in the  Participant Guide.&amp;#x0D;What federal tax forms will you need for  your business?&amp;quot;&quot;/&gt;&lt;property id=&quot;20307&quot; value=&quot;263&quot;/&gt;&lt;/object&gt;&lt;object type=&quot;3&quot; unique_id=&quot;10445&quot;&gt;&lt;property id=&quot;20148&quot; value=&quot;5&quot;/&gt;&lt;property id=&quot;20300&quot; value=&quot;Slide 9 - &amp;quot;Employment Tax and Forms&amp;quot;&quot;/&gt;&lt;property id=&quot;20307&quot; value=&quot;264&quot;/&gt;&lt;/object&gt;&lt;object type=&quot;3&quot; unique_id=&quot;10446&quot;&gt;&lt;property id=&quot;20148&quot; value=&quot;5&quot;/&gt;&lt;property id=&quot;20300&quot; value=&quot;Slide 10 - &amp;quot;State and Local Taxes&amp;quot;&quot;/&gt;&lt;property id=&quot;20307&quot; value=&quot;265&quot;/&gt;&lt;/object&gt;&lt;object type=&quot;3&quot; unique_id=&quot;10447&quot;&gt;&lt;property id=&quot;20148&quot; value=&quot;5&quot;/&gt;&lt;property id=&quot;20300&quot; value=&quot;Slide 11 - &amp;quot;Know Your Tax Obligations&amp;quot;&quot;/&gt;&lt;property id=&quot;20307&quot; value=&quot;266&quot;/&gt;&lt;/object&gt;&lt;object type=&quot;3&quot; unique_id=&quot;10448&quot;&gt;&lt;property id=&quot;20148&quot; value=&quot;5&quot;/&gt;&lt;property id=&quot;20300&quot; value=&quot;Slide 12 - &amp;quot;Cost of Not Paying Your Taxes&amp;#x0D;Never use payroll taxes for working capital during  cash flow shortages.&amp;quot;&quot;/&gt;&lt;property id=&quot;20307&quot; value=&quot;267&quot;/&gt;&lt;/object&gt;&lt;object type=&quot;3&quot; unique_id=&quot;10449&quot;&gt;&lt;property id=&quot;20148&quot; value=&quot;5&quot;/&gt;&lt;property id=&quot;20300&quot; value=&quot;Slide 13 - &amp;quot;Money Management for Taxes&amp;quot;&quot;/&gt;&lt;property id=&quot;20307&quot; value=&quot;268&quot;/&gt;&lt;/object&gt;&lt;object type=&quot;3&quot; unique_id=&quot;10450&quot;&gt;&lt;property id=&quot;20148&quot; value=&quot;5&quot;/&gt;&lt;property id=&quot;20300&quot; value=&quot;Slide 14 - &amp;quot;Accounting Systems&amp;quot;&quot;/&gt;&lt;property id=&quot;20307&quot; value=&quot;269&quot;/&gt;&lt;/object&gt;&lt;object type=&quot;3&quot; unique_id=&quot;10451&quot;&gt;&lt;property id=&quot;20148&quot; value=&quot;5&quot;/&gt;&lt;property id=&quot;20300&quot; value=&quot;Slide 15 - &amp;quot;Using an accountant&amp;quot;&quot;/&gt;&lt;property id=&quot;20307&quot; value=&quot;270&quot;/&gt;&lt;/object&gt;&lt;object type=&quot;3&quot; unique_id=&quot;10452&quot;&gt;&lt;property id=&quot;20148&quot; value=&quot;5&quot;/&gt;&lt;property id=&quot;20300&quot; value=&quot;Slide 16 - &amp;quot;Services Business Accountants Offer&amp;quot;&quot;/&gt;&lt;property id=&quot;20307&quot; value=&quot;271&quot;/&gt;&lt;/object&gt;&lt;object type=&quot;3&quot; unique_id=&quot;10453&quot;&gt;&lt;property id=&quot;20148&quot; value=&quot;5&quot;/&gt;&lt;property id=&quot;20300&quot; value=&quot;Slide 17 - &amp;quot;Five Key Points to Remember&amp;quot;&quot;/&gt;&lt;property id=&quot;20307&quot; value=&quot;272&quot;/&gt;&lt;/object&gt;&lt;object type=&quot;3&quot; unique_id=&quot;10454&quot;&gt;&lt;property id=&quot;20148&quot; value=&quot;5&quot;/&gt;&lt;property id=&quot;20300&quot; value=&quot;Slide 18 - &amp;quot;Summary&amp;quot;&quot;/&gt;&lt;property id=&quot;20307&quot; value=&quot;273&quot;/&gt;&lt;/object&gt;&lt;object type=&quot;3&quot; unique_id=&quot;10455&quot;&gt;&lt;property id=&quot;20148&quot; value=&quot;5&quot;/&gt;&lt;property id=&quot;20300&quot; value=&quot;Slide 19 - &amp;quot;Conclusion&amp;quot;&quot;/&gt;&lt;property id=&quot;20307&quot; value=&quot;274&quot;/&gt;&lt;/object&gt;&lt;/object&gt;&lt;object type=&quot;8&quot; unique_id=&quot;10476&quot;&gt;&lt;/object&gt;&lt;/object&gt;&lt;/database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11" ma:contentTypeDescription="Create a new document." ma:contentTypeScope="" ma:versionID="2e342effc97210ee8f1809bcc5fb6d1b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9d18067270a655e91da1a0c9e2145548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A312F9F-D497-49A8-A95B-7DAC43F15AF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738CD4C-5750-40F1-9CB6-37E6AC69972B}">
  <ds:schemaRefs>
    <ds:schemaRef ds:uri="343c76de-4752-4217-8b23-c2026360b588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cf31d778-5f55-45b5-ba0d-2c15cafa419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E1BE0B0-AFAB-4C42-8028-EC2E79DB34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</TotalTime>
  <Words>502</Words>
  <Application>Microsoft Office PowerPoint</Application>
  <PresentationFormat>On-screen Show (4:3)</PresentationFormat>
  <Paragraphs>107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12 pt. Helvetica* 85 Heavy   08472</vt:lpstr>
      <vt:lpstr>Calibri</vt:lpstr>
      <vt:lpstr>Geneva</vt:lpstr>
      <vt:lpstr>Palatino</vt:lpstr>
      <vt:lpstr>Times</vt:lpstr>
      <vt:lpstr>Office Theme</vt:lpstr>
      <vt:lpstr>Tax Planning</vt:lpstr>
      <vt:lpstr>Welcome</vt:lpstr>
      <vt:lpstr>Objectives</vt:lpstr>
      <vt:lpstr>What Do You Know?</vt:lpstr>
      <vt:lpstr>Managing Your Tax Obligations</vt:lpstr>
      <vt:lpstr>Primary Business Taxes</vt:lpstr>
      <vt:lpstr>Federal Income Tax</vt:lpstr>
      <vt:lpstr>Complete Discussion Point #1 in the  Participant Guide. What federal tax forms will you need for  your business?</vt:lpstr>
      <vt:lpstr>Employment Tax and Forms</vt:lpstr>
      <vt:lpstr>State and Local Taxes</vt:lpstr>
      <vt:lpstr>Know Your Tax Obligations</vt:lpstr>
      <vt:lpstr>Cost of Not Paying Your Taxes Never use payroll taxes for working capital during  cash flow shortages.</vt:lpstr>
      <vt:lpstr>Money Management for Taxes</vt:lpstr>
      <vt:lpstr>Accounting Systems</vt:lpstr>
      <vt:lpstr>Using an accountant</vt:lpstr>
      <vt:lpstr>Services Business Accountants Offer</vt:lpstr>
      <vt:lpstr>Five Key Points to Remember</vt:lpstr>
      <vt:lpstr>Summary</vt:lpstr>
      <vt:lpstr>Conclusion</vt:lpstr>
    </vt:vector>
  </TitlesOfParts>
  <Manager>FDIC</Manager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FDIC Tax Planning and Reporting for Small Business</dc:title>
  <dc:subject>FDIC Tax Planning and Reporting for Small Business</dc:subject>
  <dc:creator>FDIC</dc:creator>
  <cp:keywords>FDIC Tax Planning and Reporting for Small Business</cp:keywords>
  <dc:description>FDIC Tax Planning and Reporting for Small Business</dc:description>
  <cp:lastModifiedBy>Gustafson, Joan L.</cp:lastModifiedBy>
  <cp:revision>12</cp:revision>
  <dcterms:created xsi:type="dcterms:W3CDTF">2019-01-03T16:32:32Z</dcterms:created>
  <dcterms:modified xsi:type="dcterms:W3CDTF">2022-11-15T07:10:44Z</dcterms:modified>
  <cp:category>FDIC Tax Planning and Reporting for Small Business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2016-09-27T00:00:00Z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2019-01-03T00:00:00Z</vt:filetime>
  </property>
  <property fmtid="{D5CDD505-2E9C-101B-9397-08002B2CF9AE}" pid="5" name="ContentTypeId">
    <vt:lpwstr>0x0101004140492961C60249A3F065AB78EE45D6</vt:lpwstr>
  </property>
</Properties>
</file>