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</p:sldMasterIdLst>
  <p:notesMasterIdLst>
    <p:notesMasterId r:id="rId37"/>
  </p:notesMasterIdLst>
  <p:sldIdLst>
    <p:sldId id="305" r:id="rId5"/>
    <p:sldId id="257" r:id="rId6"/>
    <p:sldId id="258" r:id="rId7"/>
    <p:sldId id="30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307" r:id="rId20"/>
    <p:sldId id="272" r:id="rId21"/>
    <p:sldId id="273" r:id="rId22"/>
    <p:sldId id="308" r:id="rId23"/>
    <p:sldId id="309" r:id="rId24"/>
    <p:sldId id="310" r:id="rId25"/>
    <p:sldId id="277" r:id="rId26"/>
    <p:sldId id="278" r:id="rId27"/>
    <p:sldId id="279" r:id="rId28"/>
    <p:sldId id="311" r:id="rId29"/>
    <p:sldId id="281" r:id="rId30"/>
    <p:sldId id="282" r:id="rId31"/>
    <p:sldId id="283" r:id="rId32"/>
    <p:sldId id="284" r:id="rId33"/>
    <p:sldId id="285" r:id="rId34"/>
    <p:sldId id="286" r:id="rId35"/>
    <p:sldId id="312" r:id="rId36"/>
  </p:sldIdLst>
  <p:sldSz cx="9144000" cy="6858000" type="screen4x3"/>
  <p:notesSz cx="9144000" cy="6858000"/>
  <p:custDataLst>
    <p:tags r:id="rId3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7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21" autoAdjust="0"/>
    <p:restoredTop sz="94716"/>
  </p:normalViewPr>
  <p:slideViewPr>
    <p:cSldViewPr>
      <p:cViewPr varScale="1">
        <p:scale>
          <a:sx n="70" d="100"/>
          <a:sy n="70" d="100"/>
        </p:scale>
        <p:origin x="684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EFFEA-73D8-40D4-909D-9AC211F8D6BD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11DDB-D940-493F-B05E-A019766A6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60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INSURANCE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38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INSURANCE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1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EFED341-C1FE-EABD-5FCC-64A3AB18A2CE}"/>
              </a:ext>
            </a:extLst>
          </p:cNvPr>
          <p:cNvSpPr/>
          <p:nvPr userDrawn="1"/>
        </p:nvSpPr>
        <p:spPr>
          <a:xfrm>
            <a:off x="0" y="6248400"/>
            <a:ext cx="9143999" cy="609600"/>
          </a:xfrm>
          <a:prstGeom prst="rect">
            <a:avLst/>
          </a:prstGeom>
          <a:solidFill>
            <a:srgbClr val="7F70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20" y="1132235"/>
            <a:ext cx="4152898" cy="1165253"/>
          </a:xfrm>
        </p:spPr>
        <p:txBody>
          <a:bodyPr anchor="b">
            <a:noAutofit/>
          </a:bodyPr>
          <a:lstStyle>
            <a:lvl1pPr algn="l">
              <a:defRPr sz="5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5097" cy="923971"/>
          </a:xfrm>
          <a:solidFill>
            <a:srgbClr val="223F6B"/>
          </a:solidFill>
        </p:spPr>
        <p:txBody>
          <a:bodyPr lIns="274320" tIns="91440">
            <a:normAutofit/>
          </a:bodyPr>
          <a:lstStyle>
            <a:lvl1pPr marL="0" indent="0" algn="l"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7AC76C6-023D-F702-35F7-5CEEC31AB1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628" y="2173288"/>
            <a:ext cx="4040372" cy="923925"/>
          </a:xfrm>
        </p:spPr>
        <p:txBody>
          <a:bodyPr>
            <a:noAutofit/>
          </a:bodyPr>
          <a:lstStyle>
            <a:lvl1pPr marL="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2pPr>
            <a:lvl3pPr marL="9144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3pPr>
            <a:lvl4pPr marL="13716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4pPr>
            <a:lvl5pPr marL="18288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51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INSURANCE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36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B25A4-F208-C63A-5279-49A0358F3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9AF7C1-5535-EC28-08B3-A4BAB0F303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INSURANCE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84BCB-C551-6F0E-3D0B-950A888335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C49E88-144E-44CE-B4C5-7113584A0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0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INSURANCE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6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9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03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INSURANCE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INSURANCE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63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82606" y="6356351"/>
            <a:ext cx="3589056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INSURANCE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656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9359" y="342900"/>
            <a:ext cx="7886700" cy="557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1532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F8539C-3265-974E-5466-42AEBE5066EC}"/>
              </a:ext>
            </a:extLst>
          </p:cNvPr>
          <p:cNvSpPr/>
          <p:nvPr userDrawn="1"/>
        </p:nvSpPr>
        <p:spPr>
          <a:xfrm>
            <a:off x="0" y="0"/>
            <a:ext cx="9144000" cy="266700"/>
          </a:xfrm>
          <a:prstGeom prst="rect">
            <a:avLst/>
          </a:prstGeom>
          <a:solidFill>
            <a:srgbClr val="003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U.S. Small Business Administration logo">
            <a:extLst>
              <a:ext uri="{FF2B5EF4-FFF2-40B4-BE49-F238E27FC236}">
                <a16:creationId xmlns:a16="http://schemas.microsoft.com/office/drawing/2014/main" id="{8CA4544B-71D7-18D3-C299-670357CEBFB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03" y="6365873"/>
            <a:ext cx="1476554" cy="405313"/>
          </a:xfrm>
          <a:prstGeom prst="rect">
            <a:avLst/>
          </a:prstGeom>
        </p:spPr>
      </p:pic>
      <p:pic>
        <p:nvPicPr>
          <p:cNvPr id="19" name="Picture 18" descr="FDIC Money Smart logo">
            <a:extLst>
              <a:ext uri="{FF2B5EF4-FFF2-40B4-BE49-F238E27FC236}">
                <a16:creationId xmlns:a16="http://schemas.microsoft.com/office/drawing/2014/main" id="{273A9B50-632F-2BD8-6903-E05251F32B4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0" y="6312939"/>
            <a:ext cx="309750" cy="5164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076566-1D8F-E90C-6275-FA752BA22557}"/>
              </a:ext>
            </a:extLst>
          </p:cNvPr>
          <p:cNvCxnSpPr/>
          <p:nvPr userDrawn="1"/>
        </p:nvCxnSpPr>
        <p:spPr>
          <a:xfrm>
            <a:off x="0" y="6228677"/>
            <a:ext cx="9144000" cy="0"/>
          </a:xfrm>
          <a:prstGeom prst="line">
            <a:avLst/>
          </a:prstGeom>
          <a:ln w="76200">
            <a:solidFill>
              <a:srgbClr val="7F70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7D9091DF-0B8D-5A7F-D136-5FAE3693E5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65207" y="634972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/>
              <a:t>INSURANCE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7C162A1-7383-94DC-D056-0321C96B5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438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2060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2EC49E88-144E-44CE-B4C5-7113584A0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668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u="none" kern="1200">
          <a:solidFill>
            <a:srgbClr val="7F7044"/>
          </a:solidFill>
          <a:latin typeface="Source Sans Pro SemiBold" panose="020B0603030403020204" pitchFamily="34" charset="0"/>
          <a:ea typeface="Source Sans Pro SemiBold" panose="020B06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216">
          <p15:clr>
            <a:srgbClr val="F26B43"/>
          </p15:clr>
        </p15:guide>
        <p15:guide id="5" pos="408">
          <p15:clr>
            <a:srgbClr val="F26B43"/>
          </p15:clr>
        </p15:guide>
        <p15:guide id="6" pos="264">
          <p15:clr>
            <a:srgbClr val="F26B43"/>
          </p15:clr>
        </p15:guide>
        <p15:guide id="7" orient="horz" pos="888">
          <p15:clr>
            <a:srgbClr val="F26B43"/>
          </p15:clr>
        </p15:guide>
        <p15:guide id="8" pos="5376">
          <p15:clr>
            <a:srgbClr val="F26B43"/>
          </p15:clr>
        </p15:guide>
        <p15:guide id="9" orient="horz" pos="168">
          <p15:clr>
            <a:srgbClr val="F26B43"/>
          </p15:clr>
        </p15:guide>
        <p15:guide id="10" orient="horz" pos="3936">
          <p15:clr>
            <a:srgbClr val="F26B43"/>
          </p15:clr>
        </p15:guide>
        <p15:guide id="11" orient="horz" pos="43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AC84E-4BE9-17C7-F8D1-EDEF7D70D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898235"/>
            <a:ext cx="4152898" cy="1165253"/>
          </a:xfrm>
        </p:spPr>
        <p:txBody>
          <a:bodyPr/>
          <a:lstStyle/>
          <a:p>
            <a:r>
              <a:rPr lang="en-US" dirty="0"/>
              <a:t>Insurance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D679AB-A53B-5AFB-4571-A549311260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a Small Business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36B91D-C8CB-E317-52A6-AC9C27D36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A8304D6E-85E8-D61C-6F93-E526AEA26157}"/>
              </a:ext>
            </a:extLst>
          </p:cNvPr>
          <p:cNvSpPr txBox="1"/>
          <p:nvPr/>
        </p:nvSpPr>
        <p:spPr>
          <a:xfrm>
            <a:off x="7077751" y="6485331"/>
            <a:ext cx="1132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Updated:</a:t>
            </a:r>
            <a:r>
              <a:rPr sz="1050" b="1" spc="-85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09-2016</a:t>
            </a:r>
            <a:endParaRPr sz="105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31314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Unemployment Insurance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6711378-F02B-906D-F645-571EA55F9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Benefits those who are unemployed through no  fault of their own.</a:t>
            </a:r>
          </a:p>
          <a:p>
            <a:pPr lvl="1"/>
            <a:r>
              <a:rPr lang="en-US" dirty="0"/>
              <a:t>Willing and able to work, actively searching</a:t>
            </a:r>
          </a:p>
          <a:p>
            <a:pPr lvl="1"/>
            <a:r>
              <a:rPr lang="en-US" dirty="0"/>
              <a:t>Federally regulated, state administered</a:t>
            </a:r>
          </a:p>
          <a:p>
            <a:pPr lvl="1"/>
            <a:r>
              <a:rPr lang="en-US" dirty="0"/>
              <a:t>Check with state and Federal Dept. of Labor</a:t>
            </a:r>
          </a:p>
          <a:p>
            <a:pPr lvl="1"/>
            <a:r>
              <a:rPr lang="en-US" dirty="0"/>
              <a:t>Always make payments,  avoid penalties</a:t>
            </a:r>
          </a:p>
          <a:p>
            <a:pPr lvl="1"/>
            <a:r>
              <a:rPr lang="en-US" dirty="0"/>
              <a:t>and actions (lien,  misdemeanor, felony)</a:t>
            </a:r>
          </a:p>
        </p:txBody>
      </p:sp>
      <p:sp>
        <p:nvSpPr>
          <p:cNvPr id="4" name="object 4" descr="Cardboard sign saying Hire Me!"/>
          <p:cNvSpPr/>
          <p:nvPr/>
        </p:nvSpPr>
        <p:spPr>
          <a:xfrm>
            <a:off x="5803796" y="4299947"/>
            <a:ext cx="3022809" cy="17960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62E58-5E98-B495-D234-79AF1914F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81AAF6-2CB5-762F-1660-F5A3EE60C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Types of Insurance to Consider</a:t>
            </a:r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DF2E974-3A4D-D6DA-D339-E2194FBB2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Property Insurance</a:t>
            </a:r>
          </a:p>
          <a:p>
            <a:pPr lvl="1"/>
            <a:r>
              <a:rPr lang="en-US" dirty="0"/>
              <a:t>Commercial – natural disaster and theft</a:t>
            </a:r>
          </a:p>
          <a:p>
            <a:pPr lvl="1"/>
            <a:r>
              <a:rPr lang="en-US" dirty="0"/>
              <a:t>Equipment – coverage in commercial policy  and repair and replacement of parts</a:t>
            </a:r>
          </a:p>
          <a:p>
            <a:pPr lvl="1"/>
            <a:r>
              <a:rPr lang="en-US" dirty="0"/>
              <a:t>Inventory – suppliers  shipments and in stock</a:t>
            </a:r>
          </a:p>
        </p:txBody>
      </p:sp>
      <p:sp>
        <p:nvSpPr>
          <p:cNvPr id="6" name="object 6" descr="Collage of newspaper headlines about devastating storms"/>
          <p:cNvSpPr/>
          <p:nvPr/>
        </p:nvSpPr>
        <p:spPr>
          <a:xfrm>
            <a:off x="5712714" y="3571324"/>
            <a:ext cx="2802636" cy="22189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9B854E-219F-D79A-AD8B-126E52837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8CF03F-AD05-213A-EF7B-C0F7C2DC1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9358" y="342900"/>
            <a:ext cx="8867041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Types of Insurance to Consider (continued)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87647F2-D9A6-27B2-1B33-14A905BC5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4795265" cy="4351338"/>
          </a:xfrm>
        </p:spPr>
        <p:txBody>
          <a:bodyPr/>
          <a:lstStyle/>
          <a:p>
            <a:r>
              <a:rPr lang="en-US" dirty="0"/>
              <a:t>Loss of income</a:t>
            </a:r>
          </a:p>
          <a:p>
            <a:r>
              <a:rPr lang="en-US" dirty="0"/>
              <a:t>Life</a:t>
            </a:r>
          </a:p>
          <a:p>
            <a:r>
              <a:rPr lang="en-US" dirty="0"/>
              <a:t>Disability</a:t>
            </a:r>
          </a:p>
          <a:p>
            <a:r>
              <a:rPr lang="en-US" dirty="0"/>
              <a:t>Medical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B656D77-F90F-D4C0-2796-98E8C0DF8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object 5" descr="Gold key lying beneath the words Your Life Insurance Policy"/>
          <p:cNvSpPr/>
          <p:nvPr/>
        </p:nvSpPr>
        <p:spPr>
          <a:xfrm>
            <a:off x="5074675" y="3441676"/>
            <a:ext cx="3467099" cy="23027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936FDC-5547-D219-A31B-6280988B7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0C19E19-5A89-1B2F-C4AA-D15AB4558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359" y="585966"/>
            <a:ext cx="7886700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Discussion Point #2:</a:t>
            </a:r>
            <a:br>
              <a:rPr lang="en-US" dirty="0"/>
            </a:br>
            <a:r>
              <a:rPr lang="en-US" dirty="0"/>
              <a:t>Required Insurance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FDA1982-FA76-EBC2-C6D2-2704D0D68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68655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Review examples of required business insurance.</a:t>
            </a:r>
          </a:p>
          <a:p>
            <a:pPr lvl="2"/>
            <a:r>
              <a:rPr lang="en-US" dirty="0"/>
              <a:t>Is your business required by law to carry  any of these types of insurance?</a:t>
            </a:r>
          </a:p>
          <a:p>
            <a:pPr lvl="2"/>
            <a:r>
              <a:rPr lang="en-US" dirty="0"/>
              <a:t>Liability</a:t>
            </a:r>
          </a:p>
          <a:p>
            <a:pPr lvl="2"/>
            <a:r>
              <a:rPr lang="en-US" dirty="0"/>
              <a:t>Worker’s Compensation</a:t>
            </a:r>
          </a:p>
          <a:p>
            <a:pPr lvl="2"/>
            <a:r>
              <a:rPr lang="en-US" dirty="0"/>
              <a:t>Unemployment</a:t>
            </a:r>
          </a:p>
          <a:p>
            <a:pPr lvl="2"/>
            <a:r>
              <a:rPr lang="en-US" dirty="0"/>
              <a:t>Disability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not required, should it carry the  insurance anyway? Why?</a:t>
            </a:r>
          </a:p>
        </p:txBody>
      </p:sp>
      <p:sp>
        <p:nvSpPr>
          <p:cNvPr id="13" name="object 4" descr="Detail of pencil">
            <a:extLst>
              <a:ext uri="{FF2B5EF4-FFF2-40B4-BE49-F238E27FC236}">
                <a16:creationId xmlns:a16="http://schemas.microsoft.com/office/drawing/2014/main" id="{5176B06F-AB38-6231-711B-573A1BAF771B}"/>
              </a:ext>
            </a:extLst>
          </p:cNvPr>
          <p:cNvSpPr/>
          <p:nvPr/>
        </p:nvSpPr>
        <p:spPr>
          <a:xfrm>
            <a:off x="-76200" y="2819400"/>
            <a:ext cx="1472738" cy="24674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59E1FA-BB60-6518-4D56-FD30C3DDC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17A7A97-F460-7AFF-807E-5D12E089B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Lender or Investor-Required Insurance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financing, a lender or investor may require  you show insurance protecting:</a:t>
            </a:r>
          </a:p>
          <a:p>
            <a:pPr lvl="1"/>
            <a:r>
              <a:rPr lang="en-US" dirty="0"/>
              <a:t>Business assets (building, property)</a:t>
            </a:r>
          </a:p>
          <a:p>
            <a:pPr lvl="1"/>
            <a:r>
              <a:rPr lang="en-US" dirty="0"/>
              <a:t>Cash flow – provision for interruption of  business (e.g., reconstruction, repairs)</a:t>
            </a:r>
          </a:p>
          <a:p>
            <a:pPr lvl="1"/>
            <a:r>
              <a:rPr lang="en-US" dirty="0"/>
              <a:t>In the event of owner’s  disability or death</a:t>
            </a:r>
          </a:p>
        </p:txBody>
      </p:sp>
      <p:sp>
        <p:nvSpPr>
          <p:cNvPr id="3" name="object 3" descr="Sign saying Bank"/>
          <p:cNvSpPr/>
          <p:nvPr/>
        </p:nvSpPr>
        <p:spPr>
          <a:xfrm>
            <a:off x="5105400" y="3926381"/>
            <a:ext cx="3710939" cy="2135124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374AE98-E2F7-4935-FE45-539126350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C7B1809-5CE2-654E-735A-E7453F275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Activity 3: “Key Person” Policy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B100B87-190D-A537-1FDD-552753C49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Think about and respond to these discussion points.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Do you have a list the names who could  run your business or that you would  trust to do so, if you were ill for an  extended period of time?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List who would take over your business  in the event of your death.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Do you have a plan for your business in  the event of your death?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Is there a family member or trustee  named to liquidate the assets?</a:t>
            </a:r>
          </a:p>
          <a:p>
            <a:endParaRPr lang="en-US" dirty="0"/>
          </a:p>
        </p:txBody>
      </p:sp>
      <p:sp>
        <p:nvSpPr>
          <p:cNvPr id="11" name="object 4" descr="Detail of pencil">
            <a:extLst>
              <a:ext uri="{FF2B5EF4-FFF2-40B4-BE49-F238E27FC236}">
                <a16:creationId xmlns:a16="http://schemas.microsoft.com/office/drawing/2014/main" id="{DC52FFCD-0FCF-CCAC-9BA2-A5F6B475EF64}"/>
              </a:ext>
            </a:extLst>
          </p:cNvPr>
          <p:cNvSpPr/>
          <p:nvPr/>
        </p:nvSpPr>
        <p:spPr>
          <a:xfrm>
            <a:off x="-76200" y="2819400"/>
            <a:ext cx="1472738" cy="24674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7B2D9-D4E1-97F7-DAA0-C3B0F4F0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0C6D1B-21F2-E3B7-13A1-36DE92D93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Activity 3: “Key Person” Policy (continued)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B100B87-190D-A537-1FDD-552753C49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Think about and respond to these discussion points.</a:t>
            </a:r>
          </a:p>
          <a:p>
            <a:pPr marL="971550" lvl="1" indent="-514350">
              <a:buFont typeface="+mj-lt"/>
              <a:buAutoNum type="arabicPeriod" startAt="5"/>
            </a:pPr>
            <a:r>
              <a:rPr lang="en-US" dirty="0"/>
              <a:t>What about employee ownership?</a:t>
            </a:r>
          </a:p>
          <a:p>
            <a:pPr marL="971550" lvl="1" indent="-514350">
              <a:buFont typeface="+mj-lt"/>
              <a:buAutoNum type="arabicPeriod" startAt="5"/>
            </a:pPr>
            <a:r>
              <a:rPr lang="en-US" dirty="0"/>
              <a:t>Would selling to the employees provide  income to a spouse not involved in the  business?</a:t>
            </a:r>
          </a:p>
          <a:p>
            <a:pPr marL="971550" lvl="1" indent="-514350">
              <a:buFont typeface="+mj-lt"/>
              <a:buAutoNum type="arabicPeriod" startAt="5"/>
            </a:pPr>
            <a:r>
              <a:rPr lang="en-US" dirty="0"/>
              <a:t>Do you have life insurance to cover all  liabilities of the business?</a:t>
            </a:r>
          </a:p>
        </p:txBody>
      </p:sp>
      <p:sp>
        <p:nvSpPr>
          <p:cNvPr id="11" name="object 4" descr="Detail of pencil">
            <a:extLst>
              <a:ext uri="{FF2B5EF4-FFF2-40B4-BE49-F238E27FC236}">
                <a16:creationId xmlns:a16="http://schemas.microsoft.com/office/drawing/2014/main" id="{DC52FFCD-0FCF-CCAC-9BA2-A5F6B475EF64}"/>
              </a:ext>
            </a:extLst>
          </p:cNvPr>
          <p:cNvSpPr/>
          <p:nvPr/>
        </p:nvSpPr>
        <p:spPr>
          <a:xfrm>
            <a:off x="-76200" y="2819400"/>
            <a:ext cx="1472738" cy="24674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7B2D9-D4E1-97F7-DAA0-C3B0F4F0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4F0CD3-04B7-EC8A-7986-8CE21B924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050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Surety Bonds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20CB302-CCA4-37F7-65EB-AC9A0D544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surety bond is issued by a third party, known as a  surety, as a guarantee the second party will fulfill its  obligations or meet certain laws. If the second party  fails to do this, the bond covers the damages.</a:t>
            </a:r>
          </a:p>
          <a:p>
            <a:pPr lvl="1"/>
            <a:r>
              <a:rPr lang="en-US" dirty="0"/>
              <a:t>Required for some licenses or permits </a:t>
            </a:r>
            <a:br>
              <a:rPr lang="en-US" dirty="0"/>
            </a:br>
            <a:r>
              <a:rPr lang="en-US" dirty="0"/>
              <a:t>(e.g., car  dealer, construction contractor)</a:t>
            </a:r>
          </a:p>
          <a:p>
            <a:pPr lvl="1"/>
            <a:r>
              <a:rPr lang="en-US" dirty="0"/>
              <a:t>Protection for consumers and for </a:t>
            </a:r>
            <a:br>
              <a:rPr lang="en-US" dirty="0"/>
            </a:br>
            <a:r>
              <a:rPr lang="en-US" dirty="0"/>
              <a:t>government</a:t>
            </a:r>
          </a:p>
          <a:p>
            <a:pPr lvl="1"/>
            <a:r>
              <a:rPr lang="en-US" dirty="0"/>
              <a:t>“Bid bond” may be required to submit</a:t>
            </a:r>
            <a:br>
              <a:rPr lang="en-US" dirty="0"/>
            </a:br>
            <a:r>
              <a:rPr lang="en-US" dirty="0"/>
              <a:t>a bid to the government</a:t>
            </a:r>
          </a:p>
        </p:txBody>
      </p:sp>
      <p:sp>
        <p:nvSpPr>
          <p:cNvPr id="5" name="object 5" descr="Red shield shape displaying the words Satisfaction Guaranteed"/>
          <p:cNvSpPr/>
          <p:nvPr/>
        </p:nvSpPr>
        <p:spPr>
          <a:xfrm>
            <a:off x="6872485" y="4180295"/>
            <a:ext cx="2042915" cy="17633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B817E64-0332-13CB-8357-170E818FE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C19F09-742D-4103-4114-31ABE0372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Small ball supporting a stack of cubes that spell out &quot;risk&quot;"/>
          <p:cNvSpPr/>
          <p:nvPr/>
        </p:nvSpPr>
        <p:spPr>
          <a:xfrm>
            <a:off x="6400800" y="286511"/>
            <a:ext cx="2742819" cy="5778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Reasons for Insurance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D0F58DE-1E79-0362-1DFD-042506CD3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762750" cy="4351338"/>
          </a:xfrm>
        </p:spPr>
        <p:txBody>
          <a:bodyPr/>
          <a:lstStyle/>
          <a:p>
            <a:r>
              <a:rPr lang="en-US" dirty="0"/>
              <a:t>Why is it important to  have insurance?</a:t>
            </a:r>
          </a:p>
          <a:p>
            <a:pPr lvl="1"/>
            <a:r>
              <a:rPr lang="en-US" dirty="0"/>
              <a:t>Manage the risks involved in business</a:t>
            </a:r>
          </a:p>
          <a:p>
            <a:pPr lvl="1"/>
            <a:r>
              <a:rPr lang="en-US" dirty="0"/>
              <a:t>Protection of assets – cash or property</a:t>
            </a:r>
          </a:p>
          <a:p>
            <a:pPr lvl="1"/>
            <a:r>
              <a:rPr lang="en-US" dirty="0"/>
              <a:t>Protection from loss of income</a:t>
            </a:r>
          </a:p>
          <a:p>
            <a:pPr lvl="1"/>
            <a:r>
              <a:rPr lang="en-US" dirty="0"/>
              <a:t>Maintain continued financing</a:t>
            </a:r>
          </a:p>
          <a:p>
            <a:pPr lvl="1"/>
            <a:r>
              <a:rPr lang="en-US" dirty="0"/>
              <a:t>Protection from injuries and damages received  or inflicted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73DB0-DB7E-C4D4-3785-2B41FEDF9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0FABF-FD86-345E-A44B-3CF9033D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Small ball supporting a stack of cubes that spell out &quot;risk&quot;"/>
          <p:cNvSpPr/>
          <p:nvPr/>
        </p:nvSpPr>
        <p:spPr>
          <a:xfrm>
            <a:off x="6400800" y="286511"/>
            <a:ext cx="2742819" cy="5778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Reasons for Insurance (continued)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D0F58DE-1E79-0362-1DFD-042506CD3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762750" cy="4351338"/>
          </a:xfrm>
        </p:spPr>
        <p:txBody>
          <a:bodyPr/>
          <a:lstStyle/>
          <a:p>
            <a:r>
              <a:rPr lang="en-US" dirty="0"/>
              <a:t>Why is it important to  have insurance?</a:t>
            </a:r>
          </a:p>
          <a:p>
            <a:pPr lvl="1"/>
            <a:r>
              <a:rPr lang="en-US" dirty="0"/>
              <a:t>Legal and regulatory requirements</a:t>
            </a:r>
          </a:p>
          <a:p>
            <a:pPr lvl="1"/>
            <a:r>
              <a:rPr lang="en-US" dirty="0"/>
              <a:t>Retention of employees</a:t>
            </a:r>
          </a:p>
          <a:p>
            <a:pPr lvl="1"/>
            <a:r>
              <a:rPr lang="en-US" dirty="0"/>
              <a:t>Business continuity – recovery  from disasters, systems  continuations, maintains cash flow</a:t>
            </a:r>
          </a:p>
          <a:p>
            <a:pPr lvl="1"/>
            <a:r>
              <a:rPr lang="en-US" dirty="0"/>
              <a:t>Protection from errors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73DB0-DB7E-C4D4-3785-2B41FEDF9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6A99AA-BCBF-CDC4-31A9-D0793AB77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351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Welcome</a:t>
            </a:r>
          </a:p>
        </p:txBody>
      </p:sp>
      <p:sp>
        <p:nvSpPr>
          <p:cNvPr id="4" name="object 4" descr="Handshake"/>
          <p:cNvSpPr/>
          <p:nvPr/>
        </p:nvSpPr>
        <p:spPr>
          <a:xfrm>
            <a:off x="304800" y="1524000"/>
            <a:ext cx="38100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45CDD4E-CD0C-2060-A2F8-B90553954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1956658"/>
            <a:ext cx="3943350" cy="3810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Agenda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Ground Rules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Introductions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79FF5-3CF0-5B96-EF2F-B942193A9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4C7C88-820A-E88B-450D-3A3DF1A2D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75AD9-13A0-65C9-8811-504EBA539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Location-Related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DCFE4-53BC-3C13-1496-868B46CDC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Business location affects type of policy</a:t>
            </a:r>
          </a:p>
          <a:p>
            <a:r>
              <a:rPr lang="en-US" dirty="0"/>
              <a:t>Home-based – Add-on to homeowner’s  or separate</a:t>
            </a:r>
          </a:p>
          <a:p>
            <a:pPr marL="0" indent="0" algn="ctr">
              <a:buNone/>
            </a:pPr>
            <a:r>
              <a:rPr lang="en-US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Warning: Your traditional homeowner’s</a:t>
            </a:r>
            <a:br>
              <a:rPr lang="en-US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</a:br>
            <a:r>
              <a:rPr lang="en-US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insurance may NOT cover damage caused by  </a:t>
            </a:r>
            <a:br>
              <a:rPr lang="en-US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</a:br>
            <a:r>
              <a:rPr lang="en-US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your home-based small business!</a:t>
            </a:r>
          </a:p>
          <a:p>
            <a:r>
              <a:rPr lang="en-US" dirty="0"/>
              <a:t>Retail – one or more locations, inventory theft,  credit card theft, personal vehicle for deliveries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3C04C-C243-36EA-A843-004F028F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FCE0C-FB0B-8B63-B5DC-340671AAC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6710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75AD9-13A0-65C9-8811-504EBA539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358" y="342900"/>
            <a:ext cx="8105041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Location-Related Considerations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DCFE4-53BC-3C13-1496-868B46CDC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Business location affects type of policy</a:t>
            </a:r>
          </a:p>
          <a:p>
            <a:r>
              <a:rPr lang="en-US" dirty="0"/>
              <a:t>Commercial – greater coverage than Retail,  larger businesses</a:t>
            </a:r>
          </a:p>
          <a:p>
            <a:r>
              <a:rPr lang="en-US" dirty="0"/>
              <a:t>Vendor – kiosks at festivals, conferences, full-  time or shorter periods</a:t>
            </a:r>
          </a:p>
        </p:txBody>
      </p:sp>
      <p:sp>
        <p:nvSpPr>
          <p:cNvPr id="5" name="object 5" descr="Partial view of document and file folder labeled insurance">
            <a:extLst>
              <a:ext uri="{FF2B5EF4-FFF2-40B4-BE49-F238E27FC236}">
                <a16:creationId xmlns:a16="http://schemas.microsoft.com/office/drawing/2014/main" id="{320594B4-14BE-536D-008D-1E7E6BA67908}"/>
              </a:ext>
            </a:extLst>
          </p:cNvPr>
          <p:cNvSpPr/>
          <p:nvPr/>
        </p:nvSpPr>
        <p:spPr>
          <a:xfrm>
            <a:off x="5807964" y="3931565"/>
            <a:ext cx="2726436" cy="18105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3C04C-C243-36EA-A843-004F028F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BBC0F-1FE1-74BC-44FF-96504D8B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24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Selecting a Policy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CC6A0BA-67DB-B5AB-3CC5-574474058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77215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Weigh the costs to insure the risk</a:t>
            </a:r>
          </a:p>
          <a:p>
            <a:r>
              <a:rPr lang="en-US" dirty="0"/>
              <a:t>Does it make sense? Could you cover it  without insurance?</a:t>
            </a:r>
          </a:p>
          <a:p>
            <a:r>
              <a:rPr lang="en-US" dirty="0"/>
              <a:t>Consider policy costs with deductibles and  coverage limits</a:t>
            </a:r>
          </a:p>
          <a:p>
            <a:r>
              <a:rPr lang="en-US" dirty="0"/>
              <a:t>Is the coverage sufficient?</a:t>
            </a:r>
          </a:p>
          <a:p>
            <a:r>
              <a:rPr lang="en-US" dirty="0"/>
              <a:t>Does the policy provide for  growth?</a:t>
            </a:r>
          </a:p>
          <a:p>
            <a:r>
              <a:rPr lang="en-US" dirty="0"/>
              <a:t>Are there time constraints  on modifying coverage?</a:t>
            </a:r>
          </a:p>
        </p:txBody>
      </p:sp>
      <p:sp>
        <p:nvSpPr>
          <p:cNvPr id="2" name="object 2" descr="Large, open umbrella sheltering a pile of money bundles"/>
          <p:cNvSpPr/>
          <p:nvPr/>
        </p:nvSpPr>
        <p:spPr>
          <a:xfrm>
            <a:off x="6310680" y="3128772"/>
            <a:ext cx="3521964" cy="28864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8EA06-F8E9-24B8-1256-819E0128E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95A50B-6D38-2F61-8186-27E6DF37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9359" y="312487"/>
            <a:ext cx="7886700" cy="617861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 marR="5080">
              <a:lnSpc>
                <a:spcPct val="105700"/>
              </a:lnSpc>
              <a:spcBef>
                <a:spcPts val="445"/>
              </a:spcBef>
            </a:pPr>
            <a:r>
              <a:rPr spc="-120" dirty="0"/>
              <a:t>Selecting </a:t>
            </a:r>
            <a:r>
              <a:rPr spc="10" dirty="0"/>
              <a:t>a </a:t>
            </a:r>
            <a:r>
              <a:rPr spc="-95" dirty="0"/>
              <a:t>Company </a:t>
            </a:r>
            <a:r>
              <a:rPr spc="-85" dirty="0"/>
              <a:t>and </a:t>
            </a:r>
            <a:r>
              <a:rPr spc="-45" dirty="0"/>
              <a:t>an </a:t>
            </a:r>
            <a:r>
              <a:rPr spc="-235" dirty="0"/>
              <a:t>Agent</a:t>
            </a:r>
            <a:endParaRPr sz="30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1804959-E338-A5AD-9F17-C978385B3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4629150" cy="2699480"/>
          </a:xfrm>
        </p:spPr>
        <p:txBody>
          <a:bodyPr/>
          <a:lstStyle/>
          <a:p>
            <a:pPr marL="0" indent="0">
              <a:buNone/>
            </a:pPr>
            <a:r>
              <a:rPr lang="en-US" sz="2800" spc="-70" dirty="0">
                <a:solidFill>
                  <a:srgbClr val="122E5A"/>
                </a:solidFill>
              </a:rPr>
              <a:t>Compare </a:t>
            </a:r>
            <a:r>
              <a:rPr lang="en-US" sz="2800" spc="-150" dirty="0">
                <a:solidFill>
                  <a:srgbClr val="122E5A"/>
                </a:solidFill>
              </a:rPr>
              <a:t>quotes, </a:t>
            </a:r>
            <a:r>
              <a:rPr lang="en-US" sz="2800" spc="-110" dirty="0">
                <a:solidFill>
                  <a:srgbClr val="122E5A"/>
                </a:solidFill>
              </a:rPr>
              <a:t>coverage, </a:t>
            </a:r>
            <a:r>
              <a:rPr lang="en-US" sz="2800" spc="-130" dirty="0">
                <a:solidFill>
                  <a:srgbClr val="122E5A"/>
                </a:solidFill>
              </a:rPr>
              <a:t>deductibles, </a:t>
            </a:r>
            <a:r>
              <a:rPr lang="en-US" sz="2800" spc="-434" dirty="0">
                <a:solidFill>
                  <a:srgbClr val="122E5A"/>
                </a:solidFill>
              </a:rPr>
              <a:t> </a:t>
            </a:r>
            <a:r>
              <a:rPr lang="en-US" sz="2800" spc="-75" dirty="0">
                <a:solidFill>
                  <a:srgbClr val="122E5A"/>
                </a:solidFill>
              </a:rPr>
              <a:t>and </a:t>
            </a:r>
            <a:r>
              <a:rPr lang="en-US" sz="2800" spc="-190" dirty="0">
                <a:solidFill>
                  <a:srgbClr val="122E5A"/>
                </a:solidFill>
              </a:rPr>
              <a:t>other</a:t>
            </a:r>
            <a:r>
              <a:rPr lang="en-US" sz="2800" spc="-185" dirty="0">
                <a:solidFill>
                  <a:srgbClr val="122E5A"/>
                </a:solidFill>
              </a:rPr>
              <a:t> </a:t>
            </a:r>
            <a:r>
              <a:rPr lang="en-US" sz="2800" spc="-114" dirty="0">
                <a:solidFill>
                  <a:srgbClr val="122E5A"/>
                </a:solidFill>
              </a:rPr>
              <a:t>details</a:t>
            </a:r>
          </a:p>
          <a:p>
            <a:r>
              <a:rPr lang="en-US" dirty="0"/>
              <a:t>Stable and accessible?</a:t>
            </a:r>
          </a:p>
          <a:p>
            <a:r>
              <a:rPr lang="en-US" dirty="0"/>
              <a:t>Check consumer and  business reviews, network with others</a:t>
            </a:r>
          </a:p>
        </p:txBody>
      </p:sp>
      <p:sp>
        <p:nvSpPr>
          <p:cNvPr id="6" name="object 6" descr="Two men standing outdoors in a meadow on a sunny day. One man holds an open umbrella over the other man"/>
          <p:cNvSpPr/>
          <p:nvPr/>
        </p:nvSpPr>
        <p:spPr>
          <a:xfrm>
            <a:off x="5398328" y="1922526"/>
            <a:ext cx="3099816" cy="30129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721833" y="5279691"/>
            <a:ext cx="5700459" cy="8420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3256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Know what’s </a:t>
            </a:r>
            <a:r>
              <a:rPr lang="en-US" sz="3600" b="1" dirty="0">
                <a:solidFill>
                  <a:srgbClr val="003256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NOT</a:t>
            </a:r>
            <a:r>
              <a:rPr sz="3600" dirty="0">
                <a:solidFill>
                  <a:srgbClr val="003256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 covered!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FBA155-6DEF-6750-0CF5-71499059C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A240DE-80C7-1C01-FFEE-D6EED03E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to Do After the Purchase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1D88647-D3A6-E55E-5149-FDEB9CE20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Keep policies easily accessible</a:t>
            </a:r>
          </a:p>
          <a:p>
            <a:r>
              <a:rPr lang="en-US" dirty="0"/>
              <a:t>Keep phone numbers readily available</a:t>
            </a:r>
          </a:p>
          <a:p>
            <a:r>
              <a:rPr lang="en-US" dirty="0"/>
              <a:t>Maintain insurance-related procedures in  business continuity plan</a:t>
            </a:r>
          </a:p>
          <a:p>
            <a:r>
              <a:rPr lang="en-US" dirty="0"/>
              <a:t>Review policies  periodically</a:t>
            </a:r>
          </a:p>
          <a:p>
            <a:r>
              <a:rPr lang="en-US" dirty="0"/>
              <a:t>Meet with agent from  </a:t>
            </a:r>
            <a:br>
              <a:rPr lang="en-US" dirty="0"/>
            </a:br>
            <a:r>
              <a:rPr lang="en-US" dirty="0"/>
              <a:t>time-to-time</a:t>
            </a:r>
          </a:p>
        </p:txBody>
      </p:sp>
      <p:sp>
        <p:nvSpPr>
          <p:cNvPr id="6" name="object 6" descr="Detail of file folders, focused on the label Insurance"/>
          <p:cNvSpPr/>
          <p:nvPr/>
        </p:nvSpPr>
        <p:spPr>
          <a:xfrm>
            <a:off x="5751022" y="3621253"/>
            <a:ext cx="3392978" cy="2476043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F3D4F2-93B3-16FB-D160-CD8FF5B61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2242C2-D562-8DB0-3012-20CA7499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to Do After the Purchase (continued)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1D88647-D3A6-E55E-5149-FDEB9CE20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467350" cy="4351338"/>
          </a:xfrm>
        </p:spPr>
        <p:txBody>
          <a:bodyPr/>
          <a:lstStyle/>
          <a:p>
            <a:r>
              <a:rPr lang="en-US" dirty="0"/>
              <a:t>Financing no longer needed? Make  beneficiary changes</a:t>
            </a:r>
          </a:p>
          <a:p>
            <a:r>
              <a:rPr lang="en-US" dirty="0"/>
              <a:t>Handle credit responsibly – premiums are  affected by credit worthiness</a:t>
            </a:r>
          </a:p>
          <a:p>
            <a:r>
              <a:rPr lang="en-US" dirty="0"/>
              <a:t>Get credit or refund  for cancellations</a:t>
            </a:r>
          </a:p>
          <a:p>
            <a:r>
              <a:rPr lang="en-US" dirty="0"/>
              <a:t>File complaints with  state insurance  department or  commissioner if needed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F3D4F2-93B3-16FB-D160-CD8FF5B61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object 6" descr="Detail of file folders, focused on the label Insurance"/>
          <p:cNvSpPr/>
          <p:nvPr/>
        </p:nvSpPr>
        <p:spPr>
          <a:xfrm>
            <a:off x="5751022" y="3621253"/>
            <a:ext cx="3392978" cy="2476043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6FC425-6E4A-0B1F-0325-8D03C4737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469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Assuming Risk is Part of Doing Business</a:t>
            </a:r>
            <a:endParaRPr lang="en-US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5BB9365E-D3B3-EDB5-5C17-D862FA169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772150" cy="4351338"/>
          </a:xfrm>
        </p:spPr>
        <p:txBody>
          <a:bodyPr/>
          <a:lstStyle/>
          <a:p>
            <a:r>
              <a:rPr lang="en-US" dirty="0"/>
              <a:t>Going outside is a risk, but so is staying in.</a:t>
            </a:r>
          </a:p>
          <a:p>
            <a:r>
              <a:rPr lang="en-US" dirty="0"/>
              <a:t>Going out may require boots, coat, or an umbrella  for protection, but staying in can result in missed  opportunities.</a:t>
            </a:r>
          </a:p>
          <a:p>
            <a:r>
              <a:rPr lang="en-US" dirty="0"/>
              <a:t>Business insurance eases  the burden of risks, so  owners can “go out” to…</a:t>
            </a:r>
          </a:p>
        </p:txBody>
      </p:sp>
      <p:sp>
        <p:nvSpPr>
          <p:cNvPr id="6" name="object 6" descr="Woman holding a large, open umbrella while shielding her eyes from the sun"/>
          <p:cNvSpPr/>
          <p:nvPr/>
        </p:nvSpPr>
        <p:spPr>
          <a:xfrm>
            <a:off x="6400800" y="2241246"/>
            <a:ext cx="2743200" cy="18211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25625" y="5376778"/>
            <a:ext cx="649160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US" sz="3600" dirty="0">
                <a:solidFill>
                  <a:srgbClr val="003256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F</a:t>
            </a:r>
            <a:r>
              <a:rPr sz="3600" dirty="0">
                <a:solidFill>
                  <a:srgbClr val="003256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ocus on business growth</a:t>
            </a:r>
            <a:r>
              <a:rPr lang="en-US" sz="3600" dirty="0">
                <a:solidFill>
                  <a:srgbClr val="003256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.</a:t>
            </a:r>
            <a:endParaRPr sz="3600" dirty="0">
              <a:solidFill>
                <a:srgbClr val="003256"/>
              </a:solidFill>
              <a:latin typeface="Source Sans Pro SemiBold" panose="020B0603030403020204" pitchFamily="34" charset="0"/>
              <a:ea typeface="Source Sans Pro SemiBold" panose="020B0603030403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C501AA-9272-2E9D-4368-E27B7CD8F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616A1E-FD30-24ED-E874-246D2313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Points to Remember (1 of 3)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BDCD2C1-778F-B1A8-BD56-53CC5A540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federal, state, county and local laws for  insurance requirements</a:t>
            </a:r>
          </a:p>
          <a:p>
            <a:r>
              <a:rPr lang="en-US" dirty="0"/>
              <a:t>Paying Unemployment Insurance and Worker’s  Compensation premiums on time will keep your  business reputation intact</a:t>
            </a:r>
          </a:p>
          <a:p>
            <a:r>
              <a:rPr lang="en-US" dirty="0"/>
              <a:t>Professional licensing may require additional  insurance or surety bonds</a:t>
            </a:r>
          </a:p>
          <a:p>
            <a:r>
              <a:rPr lang="en-US" dirty="0"/>
              <a:t>Lenders and investors require insurance  protection from risks involved with doing business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63671D-D000-0ED4-2751-05979B7DC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84671-0A61-B181-E081-D18C4420E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Points to Remember (2 of 3)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2A0DDE4-544F-47C2-D003-D41899158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Insurance</a:t>
            </a:r>
          </a:p>
          <a:p>
            <a:pPr lvl="1"/>
            <a:r>
              <a:rPr lang="en-US" dirty="0"/>
              <a:t>Minimizes the impact risks can have on your ability  to continue operations</a:t>
            </a:r>
          </a:p>
          <a:p>
            <a:pPr lvl="1"/>
            <a:r>
              <a:rPr lang="en-US" dirty="0"/>
              <a:t>Impacts continued financing</a:t>
            </a:r>
          </a:p>
          <a:p>
            <a:pPr lvl="1"/>
            <a:r>
              <a:rPr lang="en-US" dirty="0"/>
              <a:t>Helps retain employees</a:t>
            </a:r>
          </a:p>
          <a:p>
            <a:pPr lvl="1"/>
            <a:r>
              <a:rPr lang="en-US" dirty="0"/>
              <a:t>Provides protection from liabilities</a:t>
            </a:r>
          </a:p>
          <a:p>
            <a:r>
              <a:rPr lang="en-US" dirty="0"/>
              <a:t>Your location, facilities, autos and type of business  operations determines insurance needs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F2C5C-0278-05A4-53CE-7ABF0534F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AA7BE-68BB-0430-F7CF-D02E61675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5300" y="342900"/>
            <a:ext cx="7886700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Key Points to Remember (3 of 3)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8DDE0A0-22B6-B60B-3D95-C1510C36E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Evaluate your risks, ask questions, compare  policies and agencies</a:t>
            </a:r>
          </a:p>
          <a:p>
            <a:r>
              <a:rPr lang="en-US" dirty="0"/>
              <a:t>Keep accurate records for claims</a:t>
            </a:r>
          </a:p>
          <a:p>
            <a:r>
              <a:rPr lang="en-US" dirty="0"/>
              <a:t>Keep emergency contact information in an  accessible place</a:t>
            </a:r>
          </a:p>
          <a:p>
            <a:r>
              <a:rPr lang="en-US" dirty="0"/>
              <a:t>Update beneficiaries, obtain releases and maintain  adequate coverage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AE3E04-8E04-CBAD-DD7E-85961465B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E076D5-4BE0-AC0E-6DA8-E28FBD19D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95A8CF4-711B-FB72-59B3-213823D9B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610350" cy="4351338"/>
          </a:xfrm>
        </p:spPr>
        <p:txBody>
          <a:bodyPr/>
          <a:lstStyle/>
          <a:p>
            <a:r>
              <a:rPr lang="en-US" dirty="0"/>
              <a:t>Identify the types of insurance required for a  small business</a:t>
            </a:r>
          </a:p>
          <a:p>
            <a:r>
              <a:rPr lang="en-US" dirty="0"/>
              <a:t>Identify other types of insurance a small  business should consider</a:t>
            </a:r>
          </a:p>
          <a:p>
            <a:r>
              <a:rPr lang="en-US" dirty="0"/>
              <a:t>Explain why insurance is important for a small  business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12BD4E-ED93-710C-3794-8783E28DF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D34A09-BE7F-B183-30E5-6CC181CF3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D91CDAC-0BDD-A5A6-E450-41C5AD6DA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7143750" cy="4351338"/>
          </a:xfrm>
        </p:spPr>
        <p:txBody>
          <a:bodyPr/>
          <a:lstStyle/>
          <a:p>
            <a:r>
              <a:rPr lang="en-US" dirty="0"/>
              <a:t>What final questions do you have?</a:t>
            </a:r>
          </a:p>
          <a:p>
            <a:endParaRPr lang="en-US" dirty="0"/>
          </a:p>
          <a:p>
            <a:r>
              <a:rPr lang="en-US" dirty="0"/>
              <a:t>What have you learned?</a:t>
            </a:r>
          </a:p>
          <a:p>
            <a:endParaRPr lang="en-US" dirty="0"/>
          </a:p>
          <a:p>
            <a:r>
              <a:rPr lang="en-US" dirty="0"/>
              <a:t>How would you evaluate the training?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9F24A-923E-DB31-BEAE-976917E87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object 4" descr="Illustration of a clipboard, paper, and pencil"/>
          <p:cNvSpPr/>
          <p:nvPr/>
        </p:nvSpPr>
        <p:spPr>
          <a:xfrm>
            <a:off x="6705600" y="4038600"/>
            <a:ext cx="2063496" cy="1609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69A39F-EFB1-DA47-5972-344928065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529A2CB-4C7F-97D1-7F6D-E83CE2AAB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 learned about:</a:t>
            </a:r>
          </a:p>
          <a:p>
            <a:r>
              <a:rPr lang="en-US" dirty="0"/>
              <a:t>Small business insurance requirements for  professional licensing, unemployment and  worker’s compensation</a:t>
            </a:r>
          </a:p>
          <a:p>
            <a:r>
              <a:rPr lang="en-US" dirty="0"/>
              <a:t>Insurance required for the protection of lenders  and investors</a:t>
            </a:r>
          </a:p>
          <a:p>
            <a:r>
              <a:rPr lang="en-US" dirty="0"/>
              <a:t>Other types of insurance to lessen risks of  disaster, liability, loss of income, injuries and  death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80276-E960-D529-7562-07661BF5C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2AF480-C2B6-563B-FFCC-68A9F1C9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 (continued)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529A2CB-4C7F-97D1-7F6D-E83CE2AAB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 learned about:</a:t>
            </a:r>
          </a:p>
          <a:p>
            <a:r>
              <a:rPr lang="en-US" dirty="0"/>
              <a:t>The importance of insurance for your business</a:t>
            </a:r>
          </a:p>
          <a:p>
            <a:r>
              <a:rPr lang="en-US" dirty="0"/>
              <a:t>Differences in insurance policies for various  types of facilities and locations</a:t>
            </a:r>
          </a:p>
          <a:p>
            <a:r>
              <a:rPr lang="en-US" dirty="0"/>
              <a:t>Comparing policies, agents and providers</a:t>
            </a:r>
          </a:p>
          <a:p>
            <a:r>
              <a:rPr lang="en-US" dirty="0"/>
              <a:t>What to do before you buy, while you have the  policy and after the purchase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80276-E960-D529-7562-07661BF5C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9C2D91-6589-08E7-C9CD-F8882D4D8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320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noProof="0" dirty="0"/>
              <a:t>What Do You Know?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6D369D9-A56E-7926-1FC0-81B5F1741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29881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do you know or want to learn  about insurance?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object 2" descr="Question mark"/>
          <p:cNvSpPr/>
          <p:nvPr/>
        </p:nvSpPr>
        <p:spPr>
          <a:xfrm>
            <a:off x="4114300" y="2404036"/>
            <a:ext cx="4093388" cy="3556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461690-1619-F5F4-6832-C943229B0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561245-C07A-36DB-64C7-9C4CA9A6A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Insurance for a Small Business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E8C5B40-1855-6B0C-27EB-67B3518FA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695950" cy="4351338"/>
          </a:xfrm>
        </p:spPr>
        <p:txBody>
          <a:bodyPr/>
          <a:lstStyle/>
          <a:p>
            <a:r>
              <a:rPr lang="en-US" dirty="0"/>
              <a:t>Six key areas</a:t>
            </a:r>
          </a:p>
          <a:p>
            <a:pPr lvl="1"/>
            <a:r>
              <a:rPr lang="en-US" dirty="0"/>
              <a:t>Insurance your business may require</a:t>
            </a:r>
          </a:p>
          <a:p>
            <a:pPr lvl="1"/>
            <a:r>
              <a:rPr lang="en-US" dirty="0"/>
              <a:t>Other types to consider</a:t>
            </a:r>
          </a:p>
          <a:p>
            <a:pPr lvl="1"/>
            <a:r>
              <a:rPr lang="en-US" dirty="0"/>
              <a:t>Reasons for insurance</a:t>
            </a:r>
          </a:p>
          <a:p>
            <a:pPr lvl="1"/>
            <a:r>
              <a:rPr lang="en-US" dirty="0"/>
              <a:t>Location-related considerations</a:t>
            </a:r>
          </a:p>
          <a:p>
            <a:pPr lvl="1"/>
            <a:r>
              <a:rPr lang="en-US" dirty="0"/>
              <a:t>Selecting a policy, agency  and agent</a:t>
            </a:r>
          </a:p>
          <a:p>
            <a:pPr lvl="1"/>
            <a:r>
              <a:rPr lang="en-US" dirty="0"/>
              <a:t>What to do after the purchase</a:t>
            </a:r>
          </a:p>
        </p:txBody>
      </p:sp>
      <p:sp>
        <p:nvSpPr>
          <p:cNvPr id="2" name="object 2" descr="Block letters that spell &quot;business insurance&quot; suspended from a parachute"/>
          <p:cNvSpPr/>
          <p:nvPr/>
        </p:nvSpPr>
        <p:spPr>
          <a:xfrm>
            <a:off x="5791201" y="1788668"/>
            <a:ext cx="3200399" cy="46121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3400B-0A36-EDD3-5E6E-EFEFADC67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1A36EC-CF3F-BB62-47B7-ED64E99AB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Insurance Your Business May Require</a:t>
            </a:r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875FAEE-3C54-10BC-8A5D-9AC47AA0E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010150" cy="4351338"/>
          </a:xfrm>
        </p:spPr>
        <p:txBody>
          <a:bodyPr/>
          <a:lstStyle/>
          <a:p>
            <a:r>
              <a:rPr lang="en-US" dirty="0"/>
              <a:t>State and Local Requirements</a:t>
            </a:r>
          </a:p>
          <a:p>
            <a:pPr lvl="1"/>
            <a:r>
              <a:rPr lang="en-US" dirty="0"/>
              <a:t>Always check with federal, state, county and local  governments</a:t>
            </a:r>
          </a:p>
          <a:p>
            <a:pPr lvl="1"/>
            <a:r>
              <a:rPr lang="en-US" dirty="0"/>
              <a:t>Medical insurance with  specific coverage may</a:t>
            </a:r>
          </a:p>
          <a:p>
            <a:pPr lvl="1"/>
            <a:r>
              <a:rPr lang="en-US" dirty="0"/>
              <a:t>be required for employees</a:t>
            </a:r>
          </a:p>
          <a:p>
            <a:pPr lvl="1"/>
            <a:r>
              <a:rPr lang="en-US" dirty="0"/>
              <a:t>Automotive insurance  coverage for vehicles  used in connection with  the business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3A348-8288-F3F2-5217-565F398C5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object 4" descr="Small red car under a large umbrella"/>
          <p:cNvSpPr/>
          <p:nvPr/>
        </p:nvSpPr>
        <p:spPr>
          <a:xfrm>
            <a:off x="5181600" y="1981200"/>
            <a:ext cx="4191000" cy="403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8A38DF-CC8F-3D7C-7AA2-6E8ECA756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The caduceus, a staff with two snakes coiled around it symbolizing the field of medicine&#10;"/>
          <p:cNvSpPr/>
          <p:nvPr/>
        </p:nvSpPr>
        <p:spPr>
          <a:xfrm>
            <a:off x="4368800" y="747585"/>
            <a:ext cx="4775200" cy="53438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Liability Insurance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296DDF0-FC7F-58A2-E7D2-141A6DF98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08635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Professional Liability Insurance</a:t>
            </a:r>
          </a:p>
          <a:p>
            <a:pPr lvl="1"/>
            <a:r>
              <a:rPr lang="en-US" dirty="0"/>
              <a:t>May be required for</a:t>
            </a:r>
          </a:p>
          <a:p>
            <a:pPr lvl="2"/>
            <a:r>
              <a:rPr lang="en-US" dirty="0"/>
              <a:t>Certain professional licenses</a:t>
            </a:r>
          </a:p>
          <a:p>
            <a:pPr lvl="2"/>
            <a:r>
              <a:rPr lang="en-US" dirty="0"/>
              <a:t>Certificates of business or  professional business  registrations</a:t>
            </a:r>
          </a:p>
          <a:p>
            <a:r>
              <a:rPr lang="en-US" dirty="0"/>
              <a:t>General Liability Insurance</a:t>
            </a:r>
          </a:p>
          <a:p>
            <a:r>
              <a:rPr lang="en-US" dirty="0"/>
              <a:t>Directors &amp; officers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Selawik Semibold" panose="020B0604020202020204" pitchFamily="34" charset="0"/>
              </a:rPr>
              <a:t>Liability laws change –</a:t>
            </a:r>
          </a:p>
          <a:p>
            <a:pPr marL="0" indent="0" algn="r">
              <a:buNone/>
            </a:pPr>
            <a:r>
              <a:rPr lang="en-US" dirty="0">
                <a:latin typeface="Selawik Semibold" panose="020B0604020202020204" pitchFamily="34" charset="0"/>
              </a:rPr>
              <a:t>Stay Informed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BDDBC-0806-C395-8AF2-4FCD45155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E779C-2286-85AE-326D-7D682BFAB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67F1483-F16D-4FFC-DC2E-6643E8F87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359" y="585966"/>
            <a:ext cx="7886700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Discussion Point #1: </a:t>
            </a:r>
            <a:br>
              <a:rPr lang="en-US" dirty="0"/>
            </a:br>
            <a:r>
              <a:rPr lang="en-US" dirty="0"/>
              <a:t>Work-Specific Insurance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8DD4303-E22F-F471-5D60-668034942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Review examples of work-specific insurance which are  required by certain licenses. </a:t>
            </a:r>
            <a:br>
              <a:rPr lang="en-US" dirty="0"/>
            </a:br>
            <a:r>
              <a:rPr lang="en-US" dirty="0"/>
              <a:t>Here are a few to begin:</a:t>
            </a:r>
          </a:p>
          <a:p>
            <a:pPr lvl="2"/>
            <a:r>
              <a:rPr lang="en-US" dirty="0"/>
              <a:t>Restaurant – food business  insurance</a:t>
            </a:r>
          </a:p>
          <a:p>
            <a:pPr lvl="2"/>
            <a:r>
              <a:rPr lang="en-US" dirty="0"/>
              <a:t>Construction company – general</a:t>
            </a:r>
          </a:p>
          <a:p>
            <a:pPr lvl="2"/>
            <a:r>
              <a:rPr lang="en-US" dirty="0"/>
              <a:t>contractor’s liability</a:t>
            </a:r>
          </a:p>
          <a:p>
            <a:pPr lvl="2"/>
            <a:r>
              <a:rPr lang="en-US" dirty="0"/>
              <a:t>Auto repair shop – business general  liability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Can you list other professions that  require insurance?</a:t>
            </a:r>
          </a:p>
        </p:txBody>
      </p:sp>
      <p:sp>
        <p:nvSpPr>
          <p:cNvPr id="16" name="object 4" descr="Detail of pencil">
            <a:extLst>
              <a:ext uri="{FF2B5EF4-FFF2-40B4-BE49-F238E27FC236}">
                <a16:creationId xmlns:a16="http://schemas.microsoft.com/office/drawing/2014/main" id="{C916EC17-15BF-0C4A-D2CE-DB25310F4E93}"/>
              </a:ext>
            </a:extLst>
          </p:cNvPr>
          <p:cNvSpPr/>
          <p:nvPr/>
        </p:nvSpPr>
        <p:spPr>
          <a:xfrm>
            <a:off x="-76200" y="2819400"/>
            <a:ext cx="1472738" cy="24674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08B77D-03E1-88B4-75F5-6998FCFE4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C062B4A-D3CA-6177-4919-5F84BA5E0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Worker’s Compensation Insurance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09A88B2-4A27-A518-D0B1-A7624D2EE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Protects against illnesses, injuries at work.</a:t>
            </a:r>
          </a:p>
          <a:p>
            <a:pPr lvl="1"/>
            <a:r>
              <a:rPr lang="en-US" dirty="0"/>
              <a:t>Pays for rehabilitation, retraining</a:t>
            </a:r>
          </a:p>
          <a:p>
            <a:pPr lvl="1"/>
            <a:r>
              <a:rPr lang="en-US" dirty="0"/>
              <a:t>Addresses payments to beneficiaries and  medical payout limits</a:t>
            </a:r>
          </a:p>
          <a:p>
            <a:pPr lvl="1"/>
            <a:r>
              <a:rPr lang="en-US" dirty="0"/>
              <a:t>Required by most states,  check state laws</a:t>
            </a:r>
          </a:p>
          <a:p>
            <a:pPr lvl="1"/>
            <a:r>
              <a:rPr lang="en-US" dirty="0"/>
              <a:t>Private or state administered</a:t>
            </a:r>
          </a:p>
        </p:txBody>
      </p:sp>
      <p:sp>
        <p:nvSpPr>
          <p:cNvPr id="5" name="object 5" descr="Construction worker sitting on floor grasping his knee as though injured, with a hammer and broken pieces of cement nearby"/>
          <p:cNvSpPr/>
          <p:nvPr/>
        </p:nvSpPr>
        <p:spPr>
          <a:xfrm>
            <a:off x="5867400" y="3577634"/>
            <a:ext cx="2968752" cy="243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C3BE55-F434-F299-846D-AF1DAD504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6A4289-22B6-CD22-AC02-BD3BC1C4C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09"/>
  <p:tag name="MMPROD_UIDATA" val="&lt;database version=&quot;11.0&quot;&gt;&lt;object type=&quot;1&quot; unique_id=&quot;10001&quot;&gt;&lt;object type=&quot;2&quot; unique_id=&quot;27729&quot;&gt;&lt;object type=&quot;3&quot; unique_id=&quot;27731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27732&quot;&gt;&lt;property id=&quot;20148&quot; value=&quot;5&quot;/&gt;&lt;property id=&quot;20300&quot; value=&quot;Slide 3 - &amp;quot;Objectives&amp;quot;&quot;/&gt;&lt;property id=&quot;20307&quot; value=&quot;258&quot;/&gt;&lt;/object&gt;&lt;object type=&quot;3&quot; unique_id=&quot;27734&quot;&gt;&lt;property id=&quot;20148&quot; value=&quot;5&quot;/&gt;&lt;property id=&quot;20300&quot; value=&quot;Slide 5 - &amp;quot;Insurance for a Small Business&amp;quot;&quot;/&gt;&lt;property id=&quot;20307&quot; value=&quot;260&quot;/&gt;&lt;/object&gt;&lt;object type=&quot;3&quot; unique_id=&quot;27735&quot;&gt;&lt;property id=&quot;20148&quot; value=&quot;5&quot;/&gt;&lt;property id=&quot;20300&quot; value=&quot;Slide 6 - &amp;quot;Insurance Your Business May Require&amp;quot;&quot;/&gt;&lt;property id=&quot;20307&quot; value=&quot;261&quot;/&gt;&lt;/object&gt;&lt;object type=&quot;3&quot; unique_id=&quot;27736&quot;&gt;&lt;property id=&quot;20148&quot; value=&quot;5&quot;/&gt;&lt;property id=&quot;20300&quot; value=&quot;Slide 7 - &amp;quot;Other Liability Insurance&amp;quot;&quot;/&gt;&lt;property id=&quot;20307&quot; value=&quot;262&quot;/&gt;&lt;/object&gt;&lt;object type=&quot;3&quot; unique_id=&quot;27737&quot;&gt;&lt;property id=&quot;20148&quot; value=&quot;5&quot;/&gt;&lt;property id=&quot;20300&quot; value=&quot;Slide 8 - &amp;quot;Discussion Point #1:  Work-Specific Insurance&amp;quot;&quot;/&gt;&lt;property id=&quot;20307&quot; value=&quot;263&quot;/&gt;&lt;/object&gt;&lt;object type=&quot;3&quot; unique_id=&quot;27738&quot;&gt;&lt;property id=&quot;20148&quot; value=&quot;5&quot;/&gt;&lt;property id=&quot;20300&quot; value=&quot;Slide 9 - &amp;quot;Worker’s Compensation Insurance&amp;quot;&quot;/&gt;&lt;property id=&quot;20307&quot; value=&quot;264&quot;/&gt;&lt;/object&gt;&lt;object type=&quot;3&quot; unique_id=&quot;27739&quot;&gt;&lt;property id=&quot;20148&quot; value=&quot;5&quot;/&gt;&lt;property id=&quot;20300&quot; value=&quot;Slide 10 - &amp;quot;Unemployment Insurance&amp;quot;&quot;/&gt;&lt;property id=&quot;20307&quot; value=&quot;265&quot;/&gt;&lt;/object&gt;&lt;object type=&quot;3&quot; unique_id=&quot;27740&quot;&gt;&lt;property id=&quot;20148&quot; value=&quot;5&quot;/&gt;&lt;property id=&quot;20300&quot; value=&quot;Slide 11 - &amp;quot;Other Types of Insurance to Consider&amp;quot;&quot;/&gt;&lt;property id=&quot;20307&quot; value=&quot;266&quot;/&gt;&lt;/object&gt;&lt;object type=&quot;3&quot; unique_id=&quot;27741&quot;&gt;&lt;property id=&quot;20148&quot; value=&quot;5&quot;/&gt;&lt;property id=&quot;20300&quot; value=&quot;Slide 12 - &amp;quot;Other Types of Insurance to Consider (continued)&amp;quot;&quot;/&gt;&lt;property id=&quot;20307&quot; value=&quot;267&quot;/&gt;&lt;/object&gt;&lt;object type=&quot;3&quot; unique_id=&quot;27742&quot;&gt;&lt;property id=&quot;20148&quot; value=&quot;5&quot;/&gt;&lt;property id=&quot;20300&quot; value=&quot;Slide 13 - &amp;quot;Discussion Point #2: Required Insurance&amp;quot;&quot;/&gt;&lt;property id=&quot;20307&quot; value=&quot;268&quot;/&gt;&lt;/object&gt;&lt;object type=&quot;3&quot; unique_id=&quot;27743&quot;&gt;&lt;property id=&quot;20148&quot; value=&quot;5&quot;/&gt;&lt;property id=&quot;20300&quot; value=&quot;Slide 14 - &amp;quot;Lender or Investor-Required Insurance&amp;quot;&quot;/&gt;&lt;property id=&quot;20307&quot; value=&quot;269&quot;/&gt;&lt;/object&gt;&lt;object type=&quot;3&quot; unique_id=&quot;27744&quot;&gt;&lt;property id=&quot;20148&quot; value=&quot;5&quot;/&gt;&lt;property id=&quot;20300&quot; value=&quot;Slide 15 - &amp;quot;Activity 3: “Key Person” Policy&amp;quot;&quot;/&gt;&lt;property id=&quot;20307&quot; value=&quot;270&quot;/&gt;&lt;/object&gt;&lt;object type=&quot;3&quot; unique_id=&quot;27746&quot;&gt;&lt;property id=&quot;20148&quot; value=&quot;5&quot;/&gt;&lt;property id=&quot;20300&quot; value=&quot;Slide 17 - &amp;quot;Surety Bonds&amp;quot;&quot;/&gt;&lt;property id=&quot;20307&quot; value=&quot;272&quot;/&gt;&lt;/object&gt;&lt;object type=&quot;3&quot; unique_id=&quot;27747&quot;&gt;&lt;property id=&quot;20148&quot; value=&quot;5&quot;/&gt;&lt;property id=&quot;20300&quot; value=&quot;Slide 18 - &amp;quot;Reasons for Insurance&amp;quot;&quot;/&gt;&lt;property id=&quot;20307&quot; value=&quot;273&quot;/&gt;&lt;/object&gt;&lt;object type=&quot;3&quot; unique_id=&quot;27751&quot;&gt;&lt;property id=&quot;20148&quot; value=&quot;5&quot;/&gt;&lt;property id=&quot;20300&quot; value=&quot;Slide 22 - &amp;quot;Selecting a Policy&amp;quot;&quot;/&gt;&lt;property id=&quot;20307&quot; value=&quot;277&quot;/&gt;&lt;/object&gt;&lt;object type=&quot;3&quot; unique_id=&quot;27752&quot;&gt;&lt;property id=&quot;20148&quot; value=&quot;5&quot;/&gt;&lt;property id=&quot;20300&quot; value=&quot;Slide 23 - &amp;quot;Selecting a Company and an Agent&amp;quot;&quot;/&gt;&lt;property id=&quot;20307&quot; value=&quot;278&quot;/&gt;&lt;/object&gt;&lt;object type=&quot;3&quot; unique_id=&quot;27753&quot;&gt;&lt;property id=&quot;20148&quot; value=&quot;5&quot;/&gt;&lt;property id=&quot;20300&quot; value=&quot;Slide 24 - &amp;quot;What to Do After the Purchase&amp;quot;&quot;/&gt;&lt;property id=&quot;20307&quot; value=&quot;279&quot;/&gt;&lt;/object&gt;&lt;object type=&quot;3&quot; unique_id=&quot;27755&quot;&gt;&lt;property id=&quot;20148&quot; value=&quot;5&quot;/&gt;&lt;property id=&quot;20300&quot; value=&quot;Slide 26 - &amp;quot;Assuming Risk is Part of Doing Business&amp;quot;&quot;/&gt;&lt;property id=&quot;20307&quot; value=&quot;281&quot;/&gt;&lt;/object&gt;&lt;object type=&quot;3&quot; unique_id=&quot;27756&quot;&gt;&lt;property id=&quot;20148&quot; value=&quot;5&quot;/&gt;&lt;property id=&quot;20300&quot; value=&quot;Slide 27 - &amp;quot;Key Points to Remember (1 of 3)&amp;quot;&quot;/&gt;&lt;property id=&quot;20307&quot; value=&quot;282&quot;/&gt;&lt;/object&gt;&lt;object type=&quot;3&quot; unique_id=&quot;27757&quot;&gt;&lt;property id=&quot;20148&quot; value=&quot;5&quot;/&gt;&lt;property id=&quot;20300&quot; value=&quot;Slide 28 - &amp;quot;Key Points to Remember (2 of 3)&amp;quot;&quot;/&gt;&lt;property id=&quot;20307&quot; value=&quot;283&quot;/&gt;&lt;/object&gt;&lt;object type=&quot;3&quot; unique_id=&quot;27758&quot;&gt;&lt;property id=&quot;20148&quot; value=&quot;5&quot;/&gt;&lt;property id=&quot;20300&quot; value=&quot;Slide 29 - &amp;quot;Key Points to Remember (3 of 3)&amp;quot;&quot;/&gt;&lt;property id=&quot;20307&quot; value=&quot;284&quot;/&gt;&lt;/object&gt;&lt;object type=&quot;3&quot; unique_id=&quot;27759&quot;&gt;&lt;property id=&quot;20148&quot; value=&quot;5&quot;/&gt;&lt;property id=&quot;20300&quot; value=&quot;Slide 30 - &amp;quot;Summary&amp;quot;&quot;/&gt;&lt;property id=&quot;20307&quot; value=&quot;285&quot;/&gt;&lt;/object&gt;&lt;object type=&quot;3&quot; unique_id=&quot;27760&quot;&gt;&lt;property id=&quot;20148&quot; value=&quot;5&quot;/&gt;&lt;property id=&quot;20300&quot; value=&quot;Slide 31 - &amp;quot;Conclusion&amp;quot;&quot;/&gt;&lt;property id=&quot;20307&quot; value=&quot;286&quot;/&gt;&lt;/object&gt;&lt;object type=&quot;3&quot; unique_id=&quot;28174&quot;&gt;&lt;property id=&quot;20148&quot; value=&quot;5&quot;/&gt;&lt;property id=&quot;20300&quot; value=&quot;Slide 1 - &amp;quot;Insurance&amp;quot;&quot;/&gt;&lt;property id=&quot;20307&quot; value=&quot;305&quot;/&gt;&lt;/object&gt;&lt;object type=&quot;3&quot; unique_id=&quot;28175&quot;&gt;&lt;property id=&quot;20148&quot; value=&quot;5&quot;/&gt;&lt;property id=&quot;20300&quot; value=&quot;Slide 4 - &amp;quot;What Do You Know?&amp;quot;&quot;/&gt;&lt;property id=&quot;20307&quot; value=&quot;306&quot;/&gt;&lt;/object&gt;&lt;object type=&quot;3&quot; unique_id=&quot;28176&quot;&gt;&lt;property id=&quot;20148&quot; value=&quot;5&quot;/&gt;&lt;property id=&quot;20300&quot; value=&quot;Slide 16 - &amp;quot;Activity 3: “Key Person” Policy (continued)&amp;quot;&quot;/&gt;&lt;property id=&quot;20307&quot; value=&quot;307&quot;/&gt;&lt;/object&gt;&lt;object type=&quot;3&quot; unique_id=&quot;28177&quot;&gt;&lt;property id=&quot;20148&quot; value=&quot;5&quot;/&gt;&lt;property id=&quot;20300&quot; value=&quot;Slide 19 - &amp;quot;Reasons for Insurance (continued)&amp;quot;&quot;/&gt;&lt;property id=&quot;20307&quot; value=&quot;308&quot;/&gt;&lt;/object&gt;&lt;object type=&quot;3&quot; unique_id=&quot;28178&quot;&gt;&lt;property id=&quot;20148&quot; value=&quot;5&quot;/&gt;&lt;property id=&quot;20300&quot; value=&quot;Slide 20 - &amp;quot;Location-Related Considerations&amp;quot;&quot;/&gt;&lt;property id=&quot;20307&quot; value=&quot;309&quot;/&gt;&lt;/object&gt;&lt;object type=&quot;3&quot; unique_id=&quot;28358&quot;&gt;&lt;property id=&quot;20148&quot; value=&quot;5&quot;/&gt;&lt;property id=&quot;20300&quot; value=&quot;Slide 21 - &amp;quot;Location-Related Considerations (continued)&amp;quot;&quot;/&gt;&lt;property id=&quot;20307&quot; value=&quot;310&quot;/&gt;&lt;/object&gt;&lt;object type=&quot;3&quot; unique_id=&quot;28359&quot;&gt;&lt;property id=&quot;20148&quot; value=&quot;5&quot;/&gt;&lt;property id=&quot;20300&quot; value=&quot;Slide 25 - &amp;quot;What to Do After the Purchase (continued)&amp;quot;&quot;/&gt;&lt;property id=&quot;20307&quot; value=&quot;311&quot;/&gt;&lt;/object&gt;&lt;object type=&quot;3&quot; unique_id=&quot;28360&quot;&gt;&lt;property id=&quot;20148&quot; value=&quot;5&quot;/&gt;&lt;property id=&quot;20300&quot; value=&quot;Slide 32 - &amp;quot;Conclusion (continued)&amp;quot;&quot;/&gt;&lt;property id=&quot;20307&quot; value=&quot;312&quot;/&gt;&lt;/object&gt;&lt;/object&gt;&lt;object type=&quot;8&quot; unique_id=&quot;27795&quot;&gt;&lt;/object&gt;&lt;/object&gt;&lt;/database&gt;"/>
</p:tagLst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11" ma:contentTypeDescription="Create a new document." ma:contentTypeScope="" ma:versionID="2e342effc97210ee8f1809bcc5fb6d1b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9d18067270a655e91da1a0c9e2145548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818BFF-A082-4E04-8A5C-75B60690E10F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B58A6CF-C4DD-4FDD-A8F9-C5E8B92DE3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975C84-CE63-4CFC-AFB9-E239793AC6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1401</TotalTime>
  <Words>1389</Words>
  <Application>Microsoft Office PowerPoint</Application>
  <PresentationFormat>On-screen Show (4:3)</PresentationFormat>
  <Paragraphs>243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Helvetica</vt:lpstr>
      <vt:lpstr>Selawik Semibold</vt:lpstr>
      <vt:lpstr>Source Sans Pro</vt:lpstr>
      <vt:lpstr>Source Sans Pro SemiBold</vt:lpstr>
      <vt:lpstr>1_Office Theme</vt:lpstr>
      <vt:lpstr>Insurance</vt:lpstr>
      <vt:lpstr>Welcome</vt:lpstr>
      <vt:lpstr>Objectives</vt:lpstr>
      <vt:lpstr>What Do You Know?</vt:lpstr>
      <vt:lpstr>Insurance for a Small Business</vt:lpstr>
      <vt:lpstr>Insurance Your Business May Require</vt:lpstr>
      <vt:lpstr>Other Liability Insurance</vt:lpstr>
      <vt:lpstr>Discussion Point #1:  Work-Specific Insurance</vt:lpstr>
      <vt:lpstr>Worker’s Compensation Insurance</vt:lpstr>
      <vt:lpstr>Unemployment Insurance</vt:lpstr>
      <vt:lpstr>Other Types of Insurance to Consider</vt:lpstr>
      <vt:lpstr>Other Types of Insurance to Consider (continued)</vt:lpstr>
      <vt:lpstr>Discussion Point #2: Required Insurance</vt:lpstr>
      <vt:lpstr>Lender or Investor-Required Insurance</vt:lpstr>
      <vt:lpstr>Activity 3: “Key Person” Policy</vt:lpstr>
      <vt:lpstr>Activity 3: “Key Person” Policy (continued)</vt:lpstr>
      <vt:lpstr>Surety Bonds</vt:lpstr>
      <vt:lpstr>Reasons for Insurance</vt:lpstr>
      <vt:lpstr>Reasons for Insurance (continued)</vt:lpstr>
      <vt:lpstr>Location-Related Considerations</vt:lpstr>
      <vt:lpstr>Location-Related Considerations (continued)</vt:lpstr>
      <vt:lpstr>Selecting a Policy</vt:lpstr>
      <vt:lpstr>Selecting a Company and an Agent</vt:lpstr>
      <vt:lpstr>What to Do After the Purchase</vt:lpstr>
      <vt:lpstr>What to Do After the Purchase (continued)</vt:lpstr>
      <vt:lpstr>Assuming Risk is Part of Doing Business</vt:lpstr>
      <vt:lpstr>Key Points to Remember (1 of 3)</vt:lpstr>
      <vt:lpstr>Key Points to Remember (2 of 3)</vt:lpstr>
      <vt:lpstr>Key Points to Remember (3 of 3)</vt:lpstr>
      <vt:lpstr>Summary</vt:lpstr>
      <vt:lpstr>Conclusion</vt:lpstr>
      <vt:lpstr>Conclusion (continued)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MoneySmart Insurance for a Small Business</dc:title>
  <dc:subject>FDIC MoneySmart Insurance for a Small Business</dc:subject>
  <dc:creator>FDIC</dc:creator>
  <cp:keywords>FDIC MoneySmart Insurance for a Small Business</cp:keywords>
  <dc:description>FDIC MoneySmart Insurance for a Small Business</dc:description>
  <cp:lastModifiedBy>Gustafson, Joan L.</cp:lastModifiedBy>
  <cp:revision>15</cp:revision>
  <dcterms:created xsi:type="dcterms:W3CDTF">2018-12-31T21:35:46Z</dcterms:created>
  <dcterms:modified xsi:type="dcterms:W3CDTF">2022-11-03T04:58:09Z</dcterms:modified>
  <cp:category>FDIC MoneySmart Insurance for a Small Business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2016-10-11T00:00:00Z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2018-12-31T00:00:00Z</vt:filetime>
  </property>
  <property fmtid="{D5CDD505-2E9C-101B-9397-08002B2CF9AE}" pid="5" name="ContentTypeId">
    <vt:lpwstr>0x0101004140492961C60249A3F065AB78EE45D6</vt:lpwstr>
  </property>
</Properties>
</file>