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4"/>
    <p:sldMasterId id="2147483648" r:id="rId5"/>
  </p:sldMasterIdLst>
  <p:notesMasterIdLst>
    <p:notesMasterId r:id="rId53"/>
  </p:notesMasterIdLst>
  <p:sldIdLst>
    <p:sldId id="305"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307" r:id="rId32"/>
    <p:sldId id="283" r:id="rId33"/>
    <p:sldId id="306" r:id="rId34"/>
    <p:sldId id="308"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x="9144000" cy="6858000" type="screen4x3"/>
  <p:notesSz cx="9144000" cy="6858000"/>
  <p:custDataLst>
    <p:tags r:id="rId5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777" autoAdjust="0"/>
    <p:restoredTop sz="94674"/>
  </p:normalViewPr>
  <p:slideViewPr>
    <p:cSldViewPr>
      <p:cViewPr varScale="1">
        <p:scale>
          <a:sx n="70" d="100"/>
          <a:sy n="70" d="100"/>
        </p:scale>
        <p:origin x="676"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0CFD195A-0166-47FA-8157-8873F02A1658}" type="datetimeFigureOut">
              <a:rPr lang="en-US" smtClean="0"/>
              <a:t>11/2/2022</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35E25D61-922D-48AC-913F-9554427C842D}" type="slidenum">
              <a:rPr lang="en-US" smtClean="0"/>
              <a:t>‹#›</a:t>
            </a:fld>
            <a:endParaRPr lang="en-US"/>
          </a:p>
        </p:txBody>
      </p:sp>
    </p:spTree>
    <p:extLst>
      <p:ext uri="{BB962C8B-B14F-4D97-AF65-F5344CB8AC3E}">
        <p14:creationId xmlns:p14="http://schemas.microsoft.com/office/powerpoint/2010/main" val="2922829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dirty="0"/>
          </a:p>
        </p:txBody>
      </p:sp>
      <p:sp>
        <p:nvSpPr>
          <p:cNvPr id="4" name="Footer Placeholder 19">
            <a:extLst>
              <a:ext uri="{FF2B5EF4-FFF2-40B4-BE49-F238E27FC236}">
                <a16:creationId xmlns:a16="http://schemas.microsoft.com/office/drawing/2014/main" id="{6703F88F-5C02-DB7F-C749-889FC143F6CB}"/>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3893433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5" name="Footer Placeholder 19">
            <a:extLst>
              <a:ext uri="{FF2B5EF4-FFF2-40B4-BE49-F238E27FC236}">
                <a16:creationId xmlns:a16="http://schemas.microsoft.com/office/drawing/2014/main" id="{D37B4144-A10D-FC75-4052-3E7E7286706D}"/>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2410458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S-SMB_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EFED341-C1FE-EABD-5FCC-64A3AB18A2CE}"/>
              </a:ext>
            </a:extLst>
          </p:cNvPr>
          <p:cNvSpPr/>
          <p:nvPr userDrawn="1"/>
        </p:nvSpPr>
        <p:spPr>
          <a:xfrm>
            <a:off x="0" y="6248400"/>
            <a:ext cx="9143999" cy="609600"/>
          </a:xfrm>
          <a:prstGeom prst="rect">
            <a:avLst/>
          </a:prstGeom>
          <a:solidFill>
            <a:srgbClr val="7F7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6820" y="1132235"/>
            <a:ext cx="4152898" cy="1165253"/>
          </a:xfrm>
        </p:spPr>
        <p:txBody>
          <a:bodyPr anchor="b">
            <a:noAutofit/>
          </a:bodyPr>
          <a:lstStyle>
            <a:lvl1pPr algn="l">
              <a:defRPr sz="4800" b="0"/>
            </a:lvl1pPr>
          </a:lstStyle>
          <a:p>
            <a:r>
              <a:rPr lang="en-US" dirty="0"/>
              <a:t>Click to edit Master title style</a:t>
            </a:r>
          </a:p>
        </p:txBody>
      </p:sp>
      <p:sp>
        <p:nvSpPr>
          <p:cNvPr id="3" name="Subtitle 2"/>
          <p:cNvSpPr>
            <a:spLocks noGrp="1"/>
          </p:cNvSpPr>
          <p:nvPr>
            <p:ph type="subTitle" idx="1"/>
          </p:nvPr>
        </p:nvSpPr>
        <p:spPr>
          <a:xfrm>
            <a:off x="662047" y="3063488"/>
            <a:ext cx="2705097" cy="923971"/>
          </a:xfrm>
          <a:solidFill>
            <a:srgbClr val="223F6B"/>
          </a:solidFill>
        </p:spPr>
        <p:txBody>
          <a:bodyPr lIns="274320" tIns="91440">
            <a:normAutofit/>
          </a:bodyPr>
          <a:lstStyle>
            <a:lvl1pPr marL="0" indent="0" algn="l">
              <a:buNone/>
              <a:defRPr sz="2800" cap="small" baseline="0">
                <a:solidFill>
                  <a:schemeClr val="bg1"/>
                </a:solidFill>
                <a:latin typeface="Source Sans Pro SemiBold" panose="020B0603030403020204" pitchFamily="34" charset="0"/>
                <a:ea typeface="Source Sans Pro SemiBold" panose="020B06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object 3" descr="Illustration of Earth surrounded by various icons">
            <a:extLst>
              <a:ext uri="{FF2B5EF4-FFF2-40B4-BE49-F238E27FC236}">
                <a16:creationId xmlns:a16="http://schemas.microsoft.com/office/drawing/2014/main" id="{CB3E606F-D7A8-C4D4-7572-F9CCF4CEAF39}"/>
              </a:ext>
            </a:extLst>
          </p:cNvPr>
          <p:cNvSpPr/>
          <p:nvPr userDrawn="1"/>
        </p:nvSpPr>
        <p:spPr>
          <a:xfrm>
            <a:off x="4562855" y="918892"/>
            <a:ext cx="4581144" cy="4581144"/>
          </a:xfrm>
          <a:prstGeom prst="rect">
            <a:avLst/>
          </a:prstGeom>
          <a:blipFill>
            <a:blip r:embed="rId2" cstate="print"/>
            <a:stretch>
              <a:fillRect/>
            </a:stretch>
          </a:blipFill>
        </p:spPr>
        <p:txBody>
          <a:bodyPr wrap="square" lIns="0" tIns="0" rIns="0" bIns="0" rtlCol="0"/>
          <a:lstStyle/>
          <a:p>
            <a:endParaRPr/>
          </a:p>
        </p:txBody>
      </p:sp>
      <p:sp>
        <p:nvSpPr>
          <p:cNvPr id="10" name="object 8" descr="Small business association logo">
            <a:extLst>
              <a:ext uri="{FF2B5EF4-FFF2-40B4-BE49-F238E27FC236}">
                <a16:creationId xmlns:a16="http://schemas.microsoft.com/office/drawing/2014/main" id="{80EFA23A-6789-D46F-0C2D-32A9EA0B5836}"/>
              </a:ext>
            </a:extLst>
          </p:cNvPr>
          <p:cNvSpPr/>
          <p:nvPr userDrawn="1"/>
        </p:nvSpPr>
        <p:spPr>
          <a:xfrm>
            <a:off x="1420719" y="4844710"/>
            <a:ext cx="2503672" cy="687225"/>
          </a:xfrm>
          <a:prstGeom prst="rect">
            <a:avLst/>
          </a:prstGeom>
          <a:blipFill>
            <a:blip r:embed="rId3" cstate="print"/>
            <a:stretch>
              <a:fillRect/>
            </a:stretch>
          </a:blipFill>
        </p:spPr>
        <p:txBody>
          <a:bodyPr wrap="square" lIns="0" tIns="0" rIns="0" bIns="0" rtlCol="0"/>
          <a:lstStyle/>
          <a:p>
            <a:endParaRPr/>
          </a:p>
        </p:txBody>
      </p:sp>
      <p:pic>
        <p:nvPicPr>
          <p:cNvPr id="11" name="Picture 10" descr="FDIC Money Smart logo">
            <a:extLst>
              <a:ext uri="{FF2B5EF4-FFF2-40B4-BE49-F238E27FC236}">
                <a16:creationId xmlns:a16="http://schemas.microsoft.com/office/drawing/2014/main" id="{F490D911-F864-28C1-C3AC-8EB3C20BEAA4}"/>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30560" y="4370134"/>
            <a:ext cx="730374" cy="1217868"/>
          </a:xfrm>
          <a:prstGeom prst="rect">
            <a:avLst/>
          </a:prstGeom>
          <a:noFill/>
          <a:ln>
            <a:noFill/>
          </a:ln>
        </p:spPr>
      </p:pic>
      <p:sp>
        <p:nvSpPr>
          <p:cNvPr id="14" name="Text Placeholder 13">
            <a:extLst>
              <a:ext uri="{FF2B5EF4-FFF2-40B4-BE49-F238E27FC236}">
                <a16:creationId xmlns:a16="http://schemas.microsoft.com/office/drawing/2014/main" id="{F7AC76C6-023D-F702-35F7-5CEEC31AB1B2}"/>
              </a:ext>
            </a:extLst>
          </p:cNvPr>
          <p:cNvSpPr>
            <a:spLocks noGrp="1"/>
          </p:cNvSpPr>
          <p:nvPr>
            <p:ph type="body" sz="quarter" idx="13"/>
          </p:nvPr>
        </p:nvSpPr>
        <p:spPr>
          <a:xfrm>
            <a:off x="531628" y="2173288"/>
            <a:ext cx="4040372" cy="923925"/>
          </a:xfrm>
        </p:spPr>
        <p:txBody>
          <a:bodyPr>
            <a:noAutofit/>
          </a:bodyPr>
          <a:lstStyle>
            <a:lvl1pPr marL="0" indent="0">
              <a:buNone/>
              <a:defRPr sz="4000">
                <a:latin typeface="Source Sans Pro SemiBold" panose="020B0603030403020204" pitchFamily="34" charset="0"/>
                <a:ea typeface="Source Sans Pro SemiBold" panose="020B0603030403020204" pitchFamily="34" charset="0"/>
              </a:defRPr>
            </a:lvl1pPr>
            <a:lvl2pPr marL="457200" indent="0">
              <a:buNone/>
              <a:defRPr sz="5400">
                <a:latin typeface="Source Sans Pro SemiBold" panose="020B0603030403020204" pitchFamily="34" charset="0"/>
                <a:ea typeface="Source Sans Pro SemiBold" panose="020B0603030403020204" pitchFamily="34" charset="0"/>
              </a:defRPr>
            </a:lvl2pPr>
            <a:lvl3pPr marL="914400" indent="0">
              <a:buNone/>
              <a:defRPr sz="5400">
                <a:latin typeface="Source Sans Pro SemiBold" panose="020B0603030403020204" pitchFamily="34" charset="0"/>
                <a:ea typeface="Source Sans Pro SemiBold" panose="020B0603030403020204" pitchFamily="34" charset="0"/>
              </a:defRPr>
            </a:lvl3pPr>
            <a:lvl4pPr marL="1371600" indent="0">
              <a:buNone/>
              <a:defRPr sz="5400">
                <a:latin typeface="Source Sans Pro SemiBold" panose="020B0603030403020204" pitchFamily="34" charset="0"/>
                <a:ea typeface="Source Sans Pro SemiBold" panose="020B0603030403020204" pitchFamily="34" charset="0"/>
              </a:defRPr>
            </a:lvl4pPr>
            <a:lvl5pPr marL="1828800" indent="0">
              <a:buNone/>
              <a:defRPr sz="5400">
                <a:latin typeface="Source Sans Pro SemiBold" panose="020B0603030403020204" pitchFamily="34" charset="0"/>
                <a:ea typeface="Source Sans Pro SemiBold" panose="020B06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630860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9220" y="845261"/>
            <a:ext cx="1743710" cy="1123314"/>
          </a:xfrm>
          <a:prstGeom prst="rect">
            <a:avLst/>
          </a:prstGeom>
        </p:spPr>
        <p:txBody>
          <a:bodyPr wrap="square" lIns="0" tIns="0" rIns="0" bIns="0">
            <a:spAutoFit/>
          </a:bodyPr>
          <a:lstStyle>
            <a:lvl1pPr>
              <a:defRPr sz="7200" b="0" i="0">
                <a:solidFill>
                  <a:srgbClr val="C1951C"/>
                </a:solidFill>
                <a:latin typeface="Geneva"/>
                <a:cs typeface="Geneva"/>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C1951C"/>
                </a:solidFill>
                <a:latin typeface="Geneva"/>
                <a:cs typeface="Geneva"/>
              </a:defRPr>
            </a:lvl1pPr>
          </a:lstStyle>
          <a:p>
            <a:endParaRPr/>
          </a:p>
        </p:txBody>
      </p:sp>
      <p:sp>
        <p:nvSpPr>
          <p:cNvPr id="3" name="Holder 3"/>
          <p:cNvSpPr>
            <a:spLocks noGrp="1"/>
          </p:cNvSpPr>
          <p:nvPr>
            <p:ph type="body" idx="1"/>
          </p:nvPr>
        </p:nvSpPr>
        <p:spPr/>
        <p:txBody>
          <a:bodyPr lIns="0" tIns="0" rIns="0" bIns="0"/>
          <a:lstStyle>
            <a:lvl1pPr>
              <a:defRPr sz="3000" b="0" i="0">
                <a:solidFill>
                  <a:srgbClr val="122E5A"/>
                </a:solidFill>
                <a:latin typeface="Geneva"/>
                <a:cs typeface="Geneva"/>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C1951C"/>
                </a:solidFill>
                <a:latin typeface="Geneva"/>
                <a:cs typeface="Geneva"/>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C1951C"/>
                </a:solidFill>
                <a:latin typeface="Geneva"/>
                <a:cs typeface="Geneva"/>
              </a:defRPr>
            </a:lvl1pPr>
          </a:lstStyle>
          <a:p>
            <a:endParaRPr/>
          </a:p>
        </p:txBody>
      </p:sp>
      <p:sp>
        <p:nvSpPr>
          <p:cNvPr id="3" name="Holder 3"/>
          <p:cNvSpPr>
            <a:spLocks noGrp="1"/>
          </p:cNvSpPr>
          <p:nvPr>
            <p:ph type="ftr" sz="quarter" idx="5"/>
          </p:nvPr>
        </p:nvSpPr>
        <p:spPr/>
        <p:txBody>
          <a:bodyPr lIns="0" tIns="0" rIns="0" bIns="0"/>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MS-SMB_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EFED341-C1FE-EABD-5FCC-64A3AB18A2CE}"/>
              </a:ext>
            </a:extLst>
          </p:cNvPr>
          <p:cNvSpPr/>
          <p:nvPr userDrawn="1"/>
        </p:nvSpPr>
        <p:spPr>
          <a:xfrm>
            <a:off x="0" y="6248400"/>
            <a:ext cx="9143999" cy="609600"/>
          </a:xfrm>
          <a:prstGeom prst="rect">
            <a:avLst/>
          </a:prstGeom>
          <a:solidFill>
            <a:srgbClr val="7F7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6820" y="1132235"/>
            <a:ext cx="4152898" cy="1165253"/>
          </a:xfrm>
        </p:spPr>
        <p:txBody>
          <a:bodyPr anchor="b">
            <a:noAutofit/>
          </a:bodyPr>
          <a:lstStyle>
            <a:lvl1pPr algn="l">
              <a:defRPr sz="4800" b="0"/>
            </a:lvl1pPr>
          </a:lstStyle>
          <a:p>
            <a:r>
              <a:rPr lang="en-US" dirty="0"/>
              <a:t>Click to edit Master title style</a:t>
            </a:r>
          </a:p>
        </p:txBody>
      </p:sp>
      <p:sp>
        <p:nvSpPr>
          <p:cNvPr id="3" name="Subtitle 2"/>
          <p:cNvSpPr>
            <a:spLocks noGrp="1"/>
          </p:cNvSpPr>
          <p:nvPr>
            <p:ph type="subTitle" idx="1"/>
          </p:nvPr>
        </p:nvSpPr>
        <p:spPr>
          <a:xfrm>
            <a:off x="662047" y="3063488"/>
            <a:ext cx="2705097" cy="923971"/>
          </a:xfrm>
          <a:solidFill>
            <a:srgbClr val="223F6B"/>
          </a:solidFill>
        </p:spPr>
        <p:txBody>
          <a:bodyPr lIns="274320" tIns="91440">
            <a:normAutofit/>
          </a:bodyPr>
          <a:lstStyle>
            <a:lvl1pPr marL="0" indent="0" algn="l">
              <a:buNone/>
              <a:defRPr sz="2800" cap="small" baseline="0">
                <a:solidFill>
                  <a:schemeClr val="bg1"/>
                </a:solidFill>
                <a:latin typeface="Source Sans Pro SemiBold" panose="020B0603030403020204" pitchFamily="34" charset="0"/>
                <a:ea typeface="Source Sans Pro SemiBold" panose="020B06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object 3" descr="Illustration of Earth surrounded by various icons">
            <a:extLst>
              <a:ext uri="{FF2B5EF4-FFF2-40B4-BE49-F238E27FC236}">
                <a16:creationId xmlns:a16="http://schemas.microsoft.com/office/drawing/2014/main" id="{CB3E606F-D7A8-C4D4-7572-F9CCF4CEAF39}"/>
              </a:ext>
            </a:extLst>
          </p:cNvPr>
          <p:cNvSpPr/>
          <p:nvPr userDrawn="1"/>
        </p:nvSpPr>
        <p:spPr>
          <a:xfrm>
            <a:off x="4562855" y="918892"/>
            <a:ext cx="4581144" cy="4581144"/>
          </a:xfrm>
          <a:prstGeom prst="rect">
            <a:avLst/>
          </a:prstGeom>
          <a:blipFill>
            <a:blip r:embed="rId2" cstate="print"/>
            <a:stretch>
              <a:fillRect/>
            </a:stretch>
          </a:blipFill>
        </p:spPr>
        <p:txBody>
          <a:bodyPr wrap="square" lIns="0" tIns="0" rIns="0" bIns="0" rtlCol="0"/>
          <a:lstStyle/>
          <a:p>
            <a:endParaRPr/>
          </a:p>
        </p:txBody>
      </p:sp>
      <p:sp>
        <p:nvSpPr>
          <p:cNvPr id="10" name="object 8" descr="Small business association logo">
            <a:extLst>
              <a:ext uri="{FF2B5EF4-FFF2-40B4-BE49-F238E27FC236}">
                <a16:creationId xmlns:a16="http://schemas.microsoft.com/office/drawing/2014/main" id="{80EFA23A-6789-D46F-0C2D-32A9EA0B5836}"/>
              </a:ext>
            </a:extLst>
          </p:cNvPr>
          <p:cNvSpPr/>
          <p:nvPr userDrawn="1"/>
        </p:nvSpPr>
        <p:spPr>
          <a:xfrm>
            <a:off x="1420719" y="4844710"/>
            <a:ext cx="2503672" cy="687225"/>
          </a:xfrm>
          <a:prstGeom prst="rect">
            <a:avLst/>
          </a:prstGeom>
          <a:blipFill>
            <a:blip r:embed="rId3" cstate="print"/>
            <a:stretch>
              <a:fillRect/>
            </a:stretch>
          </a:blipFill>
        </p:spPr>
        <p:txBody>
          <a:bodyPr wrap="square" lIns="0" tIns="0" rIns="0" bIns="0" rtlCol="0"/>
          <a:lstStyle/>
          <a:p>
            <a:endParaRPr/>
          </a:p>
        </p:txBody>
      </p:sp>
      <p:pic>
        <p:nvPicPr>
          <p:cNvPr id="11" name="Picture 10" descr="FDIC Money Smart logo">
            <a:extLst>
              <a:ext uri="{FF2B5EF4-FFF2-40B4-BE49-F238E27FC236}">
                <a16:creationId xmlns:a16="http://schemas.microsoft.com/office/drawing/2014/main" id="{F490D911-F864-28C1-C3AC-8EB3C20BEAA4}"/>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30560" y="4370134"/>
            <a:ext cx="730374" cy="1217868"/>
          </a:xfrm>
          <a:prstGeom prst="rect">
            <a:avLst/>
          </a:prstGeom>
          <a:noFill/>
          <a:ln>
            <a:noFill/>
          </a:ln>
        </p:spPr>
      </p:pic>
      <p:sp>
        <p:nvSpPr>
          <p:cNvPr id="14" name="Text Placeholder 13">
            <a:extLst>
              <a:ext uri="{FF2B5EF4-FFF2-40B4-BE49-F238E27FC236}">
                <a16:creationId xmlns:a16="http://schemas.microsoft.com/office/drawing/2014/main" id="{F7AC76C6-023D-F702-35F7-5CEEC31AB1B2}"/>
              </a:ext>
            </a:extLst>
          </p:cNvPr>
          <p:cNvSpPr>
            <a:spLocks noGrp="1"/>
          </p:cNvSpPr>
          <p:nvPr>
            <p:ph type="body" sz="quarter" idx="13"/>
          </p:nvPr>
        </p:nvSpPr>
        <p:spPr>
          <a:xfrm>
            <a:off x="531628" y="2173288"/>
            <a:ext cx="4040372" cy="923925"/>
          </a:xfrm>
        </p:spPr>
        <p:txBody>
          <a:bodyPr>
            <a:noAutofit/>
          </a:bodyPr>
          <a:lstStyle>
            <a:lvl1pPr marL="0" indent="0">
              <a:buNone/>
              <a:defRPr sz="4000">
                <a:latin typeface="Source Sans Pro SemiBold" panose="020B0603030403020204" pitchFamily="34" charset="0"/>
                <a:ea typeface="Source Sans Pro SemiBold" panose="020B0603030403020204" pitchFamily="34" charset="0"/>
              </a:defRPr>
            </a:lvl1pPr>
            <a:lvl2pPr marL="457200" indent="0">
              <a:buNone/>
              <a:defRPr sz="5400">
                <a:latin typeface="Source Sans Pro SemiBold" panose="020B0603030403020204" pitchFamily="34" charset="0"/>
                <a:ea typeface="Source Sans Pro SemiBold" panose="020B0603030403020204" pitchFamily="34" charset="0"/>
              </a:defRPr>
            </a:lvl2pPr>
            <a:lvl3pPr marL="914400" indent="0">
              <a:buNone/>
              <a:defRPr sz="5400">
                <a:latin typeface="Source Sans Pro SemiBold" panose="020B0603030403020204" pitchFamily="34" charset="0"/>
                <a:ea typeface="Source Sans Pro SemiBold" panose="020B0603030403020204" pitchFamily="34" charset="0"/>
              </a:defRPr>
            </a:lvl3pPr>
            <a:lvl4pPr marL="1371600" indent="0">
              <a:buNone/>
              <a:defRPr sz="5400">
                <a:latin typeface="Source Sans Pro SemiBold" panose="020B0603030403020204" pitchFamily="34" charset="0"/>
                <a:ea typeface="Source Sans Pro SemiBold" panose="020B0603030403020204" pitchFamily="34" charset="0"/>
              </a:defRPr>
            </a:lvl4pPr>
            <a:lvl5pPr marL="1828800" indent="0">
              <a:buNone/>
              <a:defRPr sz="5400">
                <a:latin typeface="Source Sans Pro SemiBold" panose="020B0603030403020204" pitchFamily="34" charset="0"/>
                <a:ea typeface="Source Sans Pro SemiBold" panose="020B06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03381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4" name="Footer Placeholder 19">
            <a:extLst>
              <a:ext uri="{FF2B5EF4-FFF2-40B4-BE49-F238E27FC236}">
                <a16:creationId xmlns:a16="http://schemas.microsoft.com/office/drawing/2014/main" id="{0741CC28-FCFF-BB82-565C-D261C15DE7A2}"/>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345196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B25A4-F208-C63A-5279-49A0358F3F67}"/>
              </a:ext>
            </a:extLst>
          </p:cNvPr>
          <p:cNvSpPr>
            <a:spLocks noGrp="1"/>
          </p:cNvSpPr>
          <p:nvPr>
            <p:ph type="title"/>
          </p:nvPr>
        </p:nvSpPr>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5B584BCB-C551-6F0E-3D0B-950A888335F1}"/>
              </a:ext>
            </a:extLst>
          </p:cNvPr>
          <p:cNvSpPr>
            <a:spLocks noGrp="1"/>
          </p:cNvSpPr>
          <p:nvPr>
            <p:ph type="sldNum" sz="quarter" idx="11"/>
          </p:nvPr>
        </p:nvSpPr>
        <p:spPr/>
        <p:txBody>
          <a:bodyPr/>
          <a:lstStyle/>
          <a:p>
            <a:fld id="{2EC49E88-144E-44CE-B4C5-7113584A0480}" type="slidenum">
              <a:rPr lang="en-US" smtClean="0"/>
              <a:pPr/>
              <a:t>‹#›</a:t>
            </a:fld>
            <a:endParaRPr lang="en-US"/>
          </a:p>
        </p:txBody>
      </p:sp>
      <p:sp>
        <p:nvSpPr>
          <p:cNvPr id="5" name="Footer Placeholder 19">
            <a:extLst>
              <a:ext uri="{FF2B5EF4-FFF2-40B4-BE49-F238E27FC236}">
                <a16:creationId xmlns:a16="http://schemas.microsoft.com/office/drawing/2014/main" id="{FE012B71-B263-EF7D-55A7-DF79A0DD3EB9}"/>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1746423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4" name="Footer Placeholder 19">
            <a:extLst>
              <a:ext uri="{FF2B5EF4-FFF2-40B4-BE49-F238E27FC236}">
                <a16:creationId xmlns:a16="http://schemas.microsoft.com/office/drawing/2014/main" id="{6DFD4A7F-4309-BEA9-38B0-91C455C38C9D}"/>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2955067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5" name="Footer Placeholder 19">
            <a:extLst>
              <a:ext uri="{FF2B5EF4-FFF2-40B4-BE49-F238E27FC236}">
                <a16:creationId xmlns:a16="http://schemas.microsoft.com/office/drawing/2014/main" id="{81797613-4F54-D65F-9A46-C28394FA5E2F}"/>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3308530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10" name="Footer Placeholder 19">
            <a:extLst>
              <a:ext uri="{FF2B5EF4-FFF2-40B4-BE49-F238E27FC236}">
                <a16:creationId xmlns:a16="http://schemas.microsoft.com/office/drawing/2014/main" id="{8D552C39-131B-7DAE-58F1-E535B69C3BAF}"/>
              </a:ext>
            </a:extLst>
          </p:cNvPr>
          <p:cNvSpPr>
            <a:spLocks noGrp="1"/>
          </p:cNvSpPr>
          <p:nvPr>
            <p:ph type="ftr" sz="quarter" idx="1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1446655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3" name="Footer Placeholder 19">
            <a:extLst>
              <a:ext uri="{FF2B5EF4-FFF2-40B4-BE49-F238E27FC236}">
                <a16:creationId xmlns:a16="http://schemas.microsoft.com/office/drawing/2014/main" id="{56E8364C-9C8D-3B8D-08E1-B368EE753D57}"/>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1023963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2" name="Footer Placeholder 19">
            <a:extLst>
              <a:ext uri="{FF2B5EF4-FFF2-40B4-BE49-F238E27FC236}">
                <a16:creationId xmlns:a16="http://schemas.microsoft.com/office/drawing/2014/main" id="{A9C511B9-B368-0D5E-38C9-82210AB390F5}"/>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3866493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8071662" y="6356351"/>
            <a:ext cx="447750" cy="365125"/>
          </a:xfrm>
          <a:prstGeom prst="rect">
            <a:avLst/>
          </a:prstGeom>
        </p:spPr>
        <p:txBody>
          <a:bodyPr/>
          <a:lstStyle/>
          <a:p>
            <a:fld id="{4F6D1151-E60D-4069-8873-11387DB119A9}" type="slidenum">
              <a:rPr lang="en-US" smtClean="0"/>
              <a:t>‹#›</a:t>
            </a:fld>
            <a:endParaRPr lang="en-US"/>
          </a:p>
        </p:txBody>
      </p:sp>
      <p:sp>
        <p:nvSpPr>
          <p:cNvPr id="5" name="Footer Placeholder 19">
            <a:extLst>
              <a:ext uri="{FF2B5EF4-FFF2-40B4-BE49-F238E27FC236}">
                <a16:creationId xmlns:a16="http://schemas.microsoft.com/office/drawing/2014/main" id="{F58CD27B-305A-19A5-7B8C-9CB4E43DE32E}"/>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Tree>
    <p:extLst>
      <p:ext uri="{BB962C8B-B14F-4D97-AF65-F5344CB8AC3E}">
        <p14:creationId xmlns:p14="http://schemas.microsoft.com/office/powerpoint/2010/main" val="6899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9359" y="342900"/>
            <a:ext cx="7886700" cy="5570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415320"/>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73F8539C-3265-974E-5466-42AEBE5066EC}"/>
              </a:ext>
            </a:extLst>
          </p:cNvPr>
          <p:cNvSpPr/>
          <p:nvPr userDrawn="1"/>
        </p:nvSpPr>
        <p:spPr>
          <a:xfrm>
            <a:off x="0" y="0"/>
            <a:ext cx="9144000" cy="266700"/>
          </a:xfrm>
          <a:prstGeom prst="rect">
            <a:avLst/>
          </a:prstGeom>
          <a:solidFill>
            <a:srgbClr val="0032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U.S. Small Business Administration logo">
            <a:extLst>
              <a:ext uri="{FF2B5EF4-FFF2-40B4-BE49-F238E27FC236}">
                <a16:creationId xmlns:a16="http://schemas.microsoft.com/office/drawing/2014/main" id="{8CA4544B-71D7-18D3-C299-670357CEBFB8}"/>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48703" y="6365873"/>
            <a:ext cx="1476554" cy="405313"/>
          </a:xfrm>
          <a:prstGeom prst="rect">
            <a:avLst/>
          </a:prstGeom>
        </p:spPr>
      </p:pic>
      <p:pic>
        <p:nvPicPr>
          <p:cNvPr id="19" name="Picture 18" descr="FDIC Money Smart logo">
            <a:extLst>
              <a:ext uri="{FF2B5EF4-FFF2-40B4-BE49-F238E27FC236}">
                <a16:creationId xmlns:a16="http://schemas.microsoft.com/office/drawing/2014/main" id="{273A9B50-632F-2BD8-6903-E05251F32B48}"/>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42960" y="6312939"/>
            <a:ext cx="309750" cy="516495"/>
          </a:xfrm>
          <a:prstGeom prst="rect">
            <a:avLst/>
          </a:prstGeom>
          <a:noFill/>
          <a:ln>
            <a:noFill/>
          </a:ln>
        </p:spPr>
      </p:pic>
      <p:cxnSp>
        <p:nvCxnSpPr>
          <p:cNvPr id="18" name="Straight Connector 17">
            <a:extLst>
              <a:ext uri="{FF2B5EF4-FFF2-40B4-BE49-F238E27FC236}">
                <a16:creationId xmlns:a16="http://schemas.microsoft.com/office/drawing/2014/main" id="{9E076566-1D8F-E90C-6275-FA752BA22557}"/>
              </a:ext>
            </a:extLst>
          </p:cNvPr>
          <p:cNvCxnSpPr/>
          <p:nvPr userDrawn="1"/>
        </p:nvCxnSpPr>
        <p:spPr>
          <a:xfrm>
            <a:off x="0" y="6218320"/>
            <a:ext cx="9144000" cy="0"/>
          </a:xfrm>
          <a:prstGeom prst="line">
            <a:avLst/>
          </a:prstGeom>
          <a:ln w="76200">
            <a:solidFill>
              <a:srgbClr val="7F7044"/>
            </a:solidFill>
          </a:ln>
        </p:spPr>
        <p:style>
          <a:lnRef idx="1">
            <a:schemeClr val="accent1"/>
          </a:lnRef>
          <a:fillRef idx="0">
            <a:schemeClr val="accent1"/>
          </a:fillRef>
          <a:effectRef idx="0">
            <a:schemeClr val="accent1"/>
          </a:effectRef>
          <a:fontRef idx="minor">
            <a:schemeClr val="tx1"/>
          </a:fontRef>
        </p:style>
      </p:cxnSp>
      <p:sp>
        <p:nvSpPr>
          <p:cNvPr id="20" name="Footer Placeholder 19">
            <a:extLst>
              <a:ext uri="{FF2B5EF4-FFF2-40B4-BE49-F238E27FC236}">
                <a16:creationId xmlns:a16="http://schemas.microsoft.com/office/drawing/2014/main" id="{7D9091DF-0B8D-5A7F-D136-5FAE3693E5B4}"/>
              </a:ext>
            </a:extLst>
          </p:cNvPr>
          <p:cNvSpPr>
            <a:spLocks noGrp="1"/>
          </p:cNvSpPr>
          <p:nvPr>
            <p:ph type="ftr" sz="quarter" idx="3"/>
          </p:nvPr>
        </p:nvSpPr>
        <p:spPr>
          <a:xfrm>
            <a:off x="3781888" y="6349729"/>
            <a:ext cx="4269420" cy="365125"/>
          </a:xfrm>
          <a:prstGeom prst="rect">
            <a:avLst/>
          </a:prstGeom>
        </p:spPr>
        <p:txBody>
          <a:bodyPr vert="horz" lIns="91440" tIns="45720" rIns="91440" bIns="45720" rtlCol="0" anchor="ctr"/>
          <a:lstStyle>
            <a:lvl1pPr algn="r">
              <a:defRPr sz="1400" cap="all" baseline="0">
                <a:solidFill>
                  <a:srgbClr val="223F6B"/>
                </a:solidFill>
                <a:latin typeface="Source Sans Pro SemiBold" panose="020B0603030403020204" pitchFamily="34" charset="0"/>
                <a:ea typeface="Source Sans Pro SemiBold" panose="020B0603030403020204" pitchFamily="34" charset="0"/>
              </a:defRPr>
            </a:lvl1pPr>
          </a:lstStyle>
          <a:p>
            <a:r>
              <a:rPr lang="en-US" dirty="0"/>
              <a:t>Risk Management</a:t>
            </a:r>
          </a:p>
        </p:txBody>
      </p:sp>
      <p:sp>
        <p:nvSpPr>
          <p:cNvPr id="21" name="Slide Number Placeholder 20">
            <a:extLst>
              <a:ext uri="{FF2B5EF4-FFF2-40B4-BE49-F238E27FC236}">
                <a16:creationId xmlns:a16="http://schemas.microsoft.com/office/drawing/2014/main" id="{97C162A1-7383-94DC-D056-0321C96B5B86}"/>
              </a:ext>
            </a:extLst>
          </p:cNvPr>
          <p:cNvSpPr>
            <a:spLocks noGrp="1"/>
          </p:cNvSpPr>
          <p:nvPr>
            <p:ph type="sldNum" sz="quarter" idx="4"/>
          </p:nvPr>
        </p:nvSpPr>
        <p:spPr>
          <a:xfrm>
            <a:off x="8077200" y="6356350"/>
            <a:ext cx="438150" cy="365125"/>
          </a:xfrm>
          <a:prstGeom prst="rect">
            <a:avLst/>
          </a:prstGeom>
        </p:spPr>
        <p:txBody>
          <a:bodyPr vert="horz" lIns="91440" tIns="45720" rIns="91440" bIns="45720" rtlCol="0" anchor="ctr"/>
          <a:lstStyle>
            <a:lvl1pPr algn="r">
              <a:defRPr sz="1400">
                <a:solidFill>
                  <a:srgbClr val="002060"/>
                </a:solidFill>
                <a:latin typeface="Source Sans Pro SemiBold" panose="020B0603030403020204" pitchFamily="34" charset="0"/>
                <a:ea typeface="Source Sans Pro SemiBold" panose="020B0603030403020204" pitchFamily="34" charset="0"/>
              </a:defRPr>
            </a:lvl1pPr>
          </a:lstStyle>
          <a:p>
            <a:fld id="{2EC49E88-144E-44CE-B4C5-7113584A0480}" type="slidenum">
              <a:rPr lang="en-US" smtClean="0"/>
              <a:pPr/>
              <a:t>‹#›</a:t>
            </a:fld>
            <a:endParaRPr lang="en-US" dirty="0"/>
          </a:p>
        </p:txBody>
      </p:sp>
    </p:spTree>
    <p:extLst>
      <p:ext uri="{BB962C8B-B14F-4D97-AF65-F5344CB8AC3E}">
        <p14:creationId xmlns:p14="http://schemas.microsoft.com/office/powerpoint/2010/main" val="37815803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dt="0"/>
  <p:txStyles>
    <p:titleStyle>
      <a:lvl1pPr algn="l" defTabSz="914400" rtl="0" eaLnBrk="1" latinLnBrk="0" hangingPunct="1">
        <a:lnSpc>
          <a:spcPct val="90000"/>
        </a:lnSpc>
        <a:spcBef>
          <a:spcPct val="0"/>
        </a:spcBef>
        <a:buNone/>
        <a:defRPr sz="3600" b="0" i="0" u="none" kern="1200">
          <a:solidFill>
            <a:srgbClr val="7F7044"/>
          </a:solidFill>
          <a:latin typeface="Source Sans Pro SemiBold" panose="020B0603030403020204" pitchFamily="34" charset="0"/>
          <a:ea typeface="Source Sans Pro SemiBold" panose="020B060303040302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3256"/>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rgbClr val="003256"/>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3256"/>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3256"/>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3256"/>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orient="horz" pos="576">
          <p15:clr>
            <a:srgbClr val="F26B43"/>
          </p15:clr>
        </p15:guide>
        <p15:guide id="4" orient="horz" pos="216">
          <p15:clr>
            <a:srgbClr val="F26B43"/>
          </p15:clr>
        </p15:guide>
        <p15:guide id="5" pos="408">
          <p15:clr>
            <a:srgbClr val="F26B43"/>
          </p15:clr>
        </p15:guide>
        <p15:guide id="6" pos="264">
          <p15:clr>
            <a:srgbClr val="F26B43"/>
          </p15:clr>
        </p15:guide>
        <p15:guide id="7" orient="horz" pos="888">
          <p15:clr>
            <a:srgbClr val="F26B43"/>
          </p15:clr>
        </p15:guide>
        <p15:guide id="8" pos="5376">
          <p15:clr>
            <a:srgbClr val="F26B43"/>
          </p15:clr>
        </p15:guide>
        <p15:guide id="9" orient="horz" pos="168">
          <p15:clr>
            <a:srgbClr val="F26B43"/>
          </p15:clr>
        </p15:guide>
        <p15:guide id="10" orient="horz" pos="3936">
          <p15:clr>
            <a:srgbClr val="F26B43"/>
          </p15:clr>
        </p15:guide>
        <p15:guide id="11" orient="horz" pos="432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F19736-A7A8-5445-B2DF-F8C26F111316}"/>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Holder 2"/>
          <p:cNvSpPr>
            <a:spLocks noGrp="1"/>
          </p:cNvSpPr>
          <p:nvPr>
            <p:ph type="title"/>
          </p:nvPr>
        </p:nvSpPr>
        <p:spPr>
          <a:xfrm>
            <a:off x="444500" y="356361"/>
            <a:ext cx="4853940" cy="574040"/>
          </a:xfrm>
          <a:prstGeom prst="rect">
            <a:avLst/>
          </a:prstGeom>
        </p:spPr>
        <p:txBody>
          <a:bodyPr wrap="square" lIns="0" tIns="0" rIns="0" bIns="0">
            <a:spAutoFit/>
          </a:bodyPr>
          <a:lstStyle>
            <a:lvl1pPr>
              <a:defRPr sz="3600" b="0" i="0">
                <a:solidFill>
                  <a:srgbClr val="C1951C"/>
                </a:solidFill>
                <a:latin typeface="Geneva"/>
                <a:cs typeface="Geneva"/>
              </a:defRPr>
            </a:lvl1pPr>
          </a:lstStyle>
          <a:p>
            <a:endParaRPr/>
          </a:p>
        </p:txBody>
      </p:sp>
      <p:sp>
        <p:nvSpPr>
          <p:cNvPr id="3" name="Holder 3"/>
          <p:cNvSpPr>
            <a:spLocks noGrp="1"/>
          </p:cNvSpPr>
          <p:nvPr>
            <p:ph type="body" idx="1"/>
          </p:nvPr>
        </p:nvSpPr>
        <p:spPr>
          <a:xfrm>
            <a:off x="444500" y="1417082"/>
            <a:ext cx="8011159" cy="3006725"/>
          </a:xfrm>
          <a:prstGeom prst="rect">
            <a:avLst/>
          </a:prstGeom>
        </p:spPr>
        <p:txBody>
          <a:bodyPr wrap="square" lIns="0" tIns="0" rIns="0" bIns="0">
            <a:spAutoFit/>
          </a:bodyPr>
          <a:lstStyle>
            <a:lvl1pPr>
              <a:defRPr sz="3000" b="0" i="0">
                <a:solidFill>
                  <a:srgbClr val="122E5A"/>
                </a:solidFill>
                <a:latin typeface="Geneva"/>
                <a:cs typeface="Geneva"/>
              </a:defRPr>
            </a:lvl1pPr>
          </a:lstStyle>
          <a:p>
            <a:endParaRPr/>
          </a:p>
        </p:txBody>
      </p:sp>
      <p:sp>
        <p:nvSpPr>
          <p:cNvPr id="4" name="Holder 4"/>
          <p:cNvSpPr>
            <a:spLocks noGrp="1"/>
          </p:cNvSpPr>
          <p:nvPr>
            <p:ph type="ftr" sz="quarter" idx="5"/>
          </p:nvPr>
        </p:nvSpPr>
        <p:spPr>
          <a:xfrm>
            <a:off x="7200138" y="6494874"/>
            <a:ext cx="1454784" cy="167004"/>
          </a:xfrm>
          <a:prstGeom prst="rect">
            <a:avLst/>
          </a:prstGeom>
        </p:spPr>
        <p:txBody>
          <a:bodyPr wrap="square" lIns="0" tIns="0" rIns="0" bIns="0">
            <a:spAutoFit/>
          </a:bodyPr>
          <a:lstStyle>
            <a:lvl1pPr>
              <a:defRPr sz="1000" b="0" i="0">
                <a:solidFill>
                  <a:srgbClr val="122E5A"/>
                </a:solidFill>
                <a:latin typeface="Geneva"/>
                <a:cs typeface="Geneva"/>
              </a:defRPr>
            </a:lvl1pPr>
          </a:lstStyle>
          <a:p>
            <a:pPr marL="12700">
              <a:lnSpc>
                <a:spcPct val="100000"/>
              </a:lnSpc>
            </a:pPr>
            <a:r>
              <a:rPr lang="en-US" spc="25">
                <a:solidFill>
                  <a:srgbClr val="FFFFFF"/>
                </a:solidFill>
              </a:rPr>
              <a:t>Risk Management</a:t>
            </a:r>
            <a:endParaRPr spc="-35"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8" r:id="rId6"/>
  </p:sldLayoutIdLst>
  <p:hf hdr="0" dt="0"/>
  <p:txStyles>
    <p:titleStyle>
      <a:lvl1pPr>
        <a:defRPr b="0" i="0" u="none">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49F6083-A917-0E66-6DD2-B5AE0BB46E0A}"/>
              </a:ext>
            </a:extLst>
          </p:cNvPr>
          <p:cNvSpPr>
            <a:spLocks noGrp="1"/>
          </p:cNvSpPr>
          <p:nvPr>
            <p:ph type="ctrTitle"/>
          </p:nvPr>
        </p:nvSpPr>
        <p:spPr>
          <a:xfrm>
            <a:off x="96820" y="1882747"/>
            <a:ext cx="4152898" cy="1165253"/>
          </a:xfrm>
        </p:spPr>
        <p:txBody>
          <a:bodyPr/>
          <a:lstStyle/>
          <a:p>
            <a:r>
              <a:rPr lang="en-US" sz="4400" kern="1200" dirty="0">
                <a:solidFill>
                  <a:srgbClr val="7F7044"/>
                </a:solidFill>
                <a:latin typeface="Source Sans Pro SemiBold" panose="020B0603030403020204" pitchFamily="34" charset="0"/>
                <a:ea typeface="Source Sans Pro SemiBold" panose="020B0603030403020204" pitchFamily="34" charset="0"/>
                <a:cs typeface="+mj-cs"/>
              </a:rPr>
              <a:t>Risk Management</a:t>
            </a:r>
          </a:p>
        </p:txBody>
      </p:sp>
      <p:sp>
        <p:nvSpPr>
          <p:cNvPr id="5" name="Subtitle 4">
            <a:extLst>
              <a:ext uri="{FF2B5EF4-FFF2-40B4-BE49-F238E27FC236}">
                <a16:creationId xmlns:a16="http://schemas.microsoft.com/office/drawing/2014/main" id="{3BD679AB-A53B-5AFB-4571-A549311260A2}"/>
              </a:ext>
            </a:extLst>
          </p:cNvPr>
          <p:cNvSpPr>
            <a:spLocks noGrp="1"/>
          </p:cNvSpPr>
          <p:nvPr>
            <p:ph type="subTitle" idx="1"/>
          </p:nvPr>
        </p:nvSpPr>
        <p:spPr/>
        <p:txBody>
          <a:bodyPr>
            <a:normAutofit lnSpcReduction="10000"/>
          </a:bodyPr>
          <a:lstStyle/>
          <a:p>
            <a:r>
              <a:rPr lang="en-US" dirty="0"/>
              <a:t>For a Small Business</a:t>
            </a:r>
          </a:p>
        </p:txBody>
      </p:sp>
      <p:sp>
        <p:nvSpPr>
          <p:cNvPr id="10" name="object 7">
            <a:extLst>
              <a:ext uri="{FF2B5EF4-FFF2-40B4-BE49-F238E27FC236}">
                <a16:creationId xmlns:a16="http://schemas.microsoft.com/office/drawing/2014/main" id="{A8304D6E-85E8-D61C-6F93-E526AEA26157}"/>
              </a:ext>
            </a:extLst>
          </p:cNvPr>
          <p:cNvSpPr txBox="1"/>
          <p:nvPr/>
        </p:nvSpPr>
        <p:spPr>
          <a:xfrm>
            <a:off x="7077751" y="6485331"/>
            <a:ext cx="1132205" cy="186690"/>
          </a:xfrm>
          <a:prstGeom prst="rect">
            <a:avLst/>
          </a:prstGeom>
        </p:spPr>
        <p:txBody>
          <a:bodyPr vert="horz" wrap="square" lIns="0" tIns="13335" rIns="0" bIns="0" rtlCol="0">
            <a:spAutoFit/>
          </a:bodyPr>
          <a:lstStyle/>
          <a:p>
            <a:pPr marL="12700">
              <a:lnSpc>
                <a:spcPct val="100000"/>
              </a:lnSpc>
              <a:spcBef>
                <a:spcPts val="105"/>
              </a:spcBef>
            </a:pPr>
            <a:r>
              <a:rPr sz="1050" b="1" dirty="0">
                <a:solidFill>
                  <a:srgbClr val="FFFFFF"/>
                </a:solidFill>
                <a:latin typeface="Helvetica"/>
                <a:cs typeface="Helvetica"/>
              </a:rPr>
              <a:t>Updated:</a:t>
            </a:r>
            <a:r>
              <a:rPr sz="1050" b="1" spc="-85" dirty="0">
                <a:solidFill>
                  <a:srgbClr val="FFFFFF"/>
                </a:solidFill>
                <a:latin typeface="Helvetica"/>
                <a:cs typeface="Helvetica"/>
              </a:rPr>
              <a:t> </a:t>
            </a:r>
            <a:r>
              <a:rPr sz="1050" b="1" dirty="0">
                <a:solidFill>
                  <a:srgbClr val="FFFFFF"/>
                </a:solidFill>
                <a:latin typeface="Helvetica"/>
                <a:cs typeface="Helvetica"/>
              </a:rPr>
              <a:t>09-2016</a:t>
            </a:r>
            <a:endParaRPr sz="1050" dirty="0">
              <a:latin typeface="Helvetica"/>
              <a:cs typeface="Helvetica"/>
            </a:endParaRPr>
          </a:p>
        </p:txBody>
      </p:sp>
    </p:spTree>
    <p:extLst>
      <p:ext uri="{BB962C8B-B14F-4D97-AF65-F5344CB8AC3E}">
        <p14:creationId xmlns:p14="http://schemas.microsoft.com/office/powerpoint/2010/main" val="1031314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p:txBody>
          <a:bodyPr>
            <a:normAutofit fontScale="90000"/>
          </a:bodyPr>
          <a:lstStyle/>
          <a:p>
            <a:r>
              <a:rPr lang="en-US" dirty="0"/>
              <a:t>Human Risks (continued)</a:t>
            </a:r>
          </a:p>
        </p:txBody>
      </p:sp>
      <p:sp>
        <p:nvSpPr>
          <p:cNvPr id="13" name="Content Placeholder 12">
            <a:extLst>
              <a:ext uri="{FF2B5EF4-FFF2-40B4-BE49-F238E27FC236}">
                <a16:creationId xmlns:a16="http://schemas.microsoft.com/office/drawing/2014/main" id="{956F542C-44A1-F2CA-6A3D-3884C14EBBDC}"/>
              </a:ext>
            </a:extLst>
          </p:cNvPr>
          <p:cNvSpPr>
            <a:spLocks noGrp="1"/>
          </p:cNvSpPr>
          <p:nvPr>
            <p:ph idx="1"/>
          </p:nvPr>
        </p:nvSpPr>
        <p:spPr>
          <a:xfrm>
            <a:off x="628650" y="1415320"/>
            <a:ext cx="5351526" cy="4351338"/>
          </a:xfrm>
        </p:spPr>
        <p:txBody>
          <a:bodyPr/>
          <a:lstStyle/>
          <a:p>
            <a:r>
              <a:rPr lang="en-US" dirty="0"/>
              <a:t>Theft and fraud</a:t>
            </a:r>
          </a:p>
          <a:p>
            <a:pPr lvl="1"/>
            <a:r>
              <a:rPr lang="en-US" dirty="0"/>
              <a:t>Product and inventory theft</a:t>
            </a:r>
          </a:p>
          <a:p>
            <a:pPr lvl="1"/>
            <a:r>
              <a:rPr lang="en-US" dirty="0"/>
              <a:t>Time sheet fraud</a:t>
            </a:r>
          </a:p>
          <a:p>
            <a:pPr lvl="1"/>
            <a:r>
              <a:rPr lang="en-US" dirty="0"/>
              <a:t>Accounting and cash fraud</a:t>
            </a:r>
          </a:p>
          <a:p>
            <a:r>
              <a:rPr lang="en-US" dirty="0"/>
              <a:t>Low morale, dissatisfaction</a:t>
            </a:r>
          </a:p>
          <a:p>
            <a:pPr lvl="1"/>
            <a:r>
              <a:rPr lang="en-US" dirty="0"/>
              <a:t>Failure to perform</a:t>
            </a:r>
          </a:p>
          <a:p>
            <a:pPr lvl="1"/>
            <a:r>
              <a:rPr lang="en-US" dirty="0"/>
              <a:t>Sabotage of systems,  equipment or customers</a:t>
            </a:r>
          </a:p>
        </p:txBody>
      </p:sp>
      <p:sp>
        <p:nvSpPr>
          <p:cNvPr id="3" name="object 3" descr="Employee slipping money into pocket"/>
          <p:cNvSpPr/>
          <p:nvPr/>
        </p:nvSpPr>
        <p:spPr>
          <a:xfrm>
            <a:off x="5831864" y="1404080"/>
            <a:ext cx="2695955" cy="4038600"/>
          </a:xfrm>
          <a:prstGeom prst="rect">
            <a:avLst/>
          </a:prstGeom>
          <a:blipFill>
            <a:blip r:embed="rId2" cstate="print"/>
            <a:stretch>
              <a:fillRect/>
            </a:stretch>
          </a:blipFill>
        </p:spPr>
        <p:txBody>
          <a:bodyPr wrap="square" lIns="0" tIns="0" rIns="0" bIns="0" rtlCol="0"/>
          <a:lstStyle/>
          <a:p>
            <a:endParaRPr/>
          </a:p>
        </p:txBody>
      </p:sp>
      <p:sp>
        <p:nvSpPr>
          <p:cNvPr id="7" name="object 7"/>
          <p:cNvSpPr txBox="1">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A3ECB2AB-E49C-19F5-160C-2A6A67A62836}"/>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9358" y="342900"/>
            <a:ext cx="8342785" cy="557034"/>
          </a:xfrm>
        </p:spPr>
        <p:txBody>
          <a:bodyPr>
            <a:normAutofit fontScale="90000"/>
          </a:bodyPr>
          <a:lstStyle/>
          <a:p>
            <a:r>
              <a:rPr lang="en-US" dirty="0"/>
              <a:t>Equipment and Information Technology  Risks</a:t>
            </a:r>
          </a:p>
        </p:txBody>
      </p:sp>
      <p:sp>
        <p:nvSpPr>
          <p:cNvPr id="13" name="Content Placeholder 12">
            <a:extLst>
              <a:ext uri="{FF2B5EF4-FFF2-40B4-BE49-F238E27FC236}">
                <a16:creationId xmlns:a16="http://schemas.microsoft.com/office/drawing/2014/main" id="{EFC90CA0-0F25-9532-3F05-0711B381027A}"/>
              </a:ext>
            </a:extLst>
          </p:cNvPr>
          <p:cNvSpPr>
            <a:spLocks noGrp="1"/>
          </p:cNvSpPr>
          <p:nvPr>
            <p:ph idx="1"/>
          </p:nvPr>
        </p:nvSpPr>
        <p:spPr/>
        <p:txBody>
          <a:bodyPr/>
          <a:lstStyle/>
          <a:p>
            <a:r>
              <a:rPr lang="en-US" dirty="0"/>
              <a:t>Equipment breakdowns</a:t>
            </a:r>
          </a:p>
          <a:p>
            <a:r>
              <a:rPr lang="en-US" dirty="0"/>
              <a:t>New equipment integration</a:t>
            </a:r>
          </a:p>
          <a:p>
            <a:r>
              <a:rPr lang="en-US" dirty="0"/>
              <a:t>Worn older equipment</a:t>
            </a:r>
          </a:p>
          <a:p>
            <a:r>
              <a:rPr lang="en-US" dirty="0"/>
              <a:t>Damage to vehicles</a:t>
            </a:r>
          </a:p>
        </p:txBody>
      </p:sp>
      <p:sp>
        <p:nvSpPr>
          <p:cNvPr id="5" name="object 5" descr="Man working under a van with tools on the ground nearby"/>
          <p:cNvSpPr/>
          <p:nvPr/>
        </p:nvSpPr>
        <p:spPr>
          <a:xfrm>
            <a:off x="4486656" y="3228594"/>
            <a:ext cx="4047744" cy="2686812"/>
          </a:xfrm>
          <a:prstGeom prst="rect">
            <a:avLst/>
          </a:prstGeom>
          <a:blipFill>
            <a:blip r:embed="rId2" cstate="print"/>
            <a:stretch>
              <a:fillRect/>
            </a:stretch>
          </a:blipFill>
        </p:spPr>
        <p:txBody>
          <a:bodyPr wrap="square" lIns="0" tIns="0" rIns="0" bIns="0" rtlCol="0"/>
          <a:lstStyle/>
          <a:p>
            <a:endParaRPr/>
          </a:p>
        </p:txBody>
      </p:sp>
      <p:sp>
        <p:nvSpPr>
          <p:cNvPr id="7" name="object 7"/>
          <p:cNvSpPr txBox="1">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7A840462-454B-1DFA-B9FB-9CFEE7930908}"/>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9358" y="609600"/>
            <a:ext cx="8486041" cy="557034"/>
          </a:xfrm>
        </p:spPr>
        <p:txBody>
          <a:bodyPr>
            <a:normAutofit fontScale="90000"/>
          </a:bodyPr>
          <a:lstStyle/>
          <a:p>
            <a:r>
              <a:rPr lang="en-US" dirty="0"/>
              <a:t>More Equipment and Information Technology  Risks</a:t>
            </a:r>
          </a:p>
        </p:txBody>
      </p:sp>
      <p:sp>
        <p:nvSpPr>
          <p:cNvPr id="4" name="object 4"/>
          <p:cNvSpPr txBox="1">
            <a:spLocks noGrp="1"/>
          </p:cNvSpPr>
          <p:nvPr>
            <p:ph idx="1"/>
          </p:nvPr>
        </p:nvSpPr>
        <p:spPr>
          <a:xfrm>
            <a:off x="628650" y="1415320"/>
            <a:ext cx="7296150" cy="4351338"/>
          </a:xfrm>
        </p:spPr>
        <p:txBody>
          <a:bodyPr/>
          <a:lstStyle/>
          <a:p>
            <a:pPr marL="0" indent="0">
              <a:buNone/>
            </a:pPr>
            <a:r>
              <a:rPr lang="en-US" dirty="0"/>
              <a:t>Information technology downtime</a:t>
            </a:r>
          </a:p>
          <a:p>
            <a:r>
              <a:rPr lang="en-US" dirty="0"/>
              <a:t>Lack of backup or recovery system</a:t>
            </a:r>
          </a:p>
          <a:p>
            <a:r>
              <a:rPr lang="en-US" dirty="0"/>
              <a:t>Updates and repairs</a:t>
            </a:r>
          </a:p>
          <a:p>
            <a:r>
              <a:rPr lang="en-US" dirty="0"/>
              <a:t>Power and connectivity (physical damage and  outdated systems)</a:t>
            </a:r>
          </a:p>
          <a:p>
            <a:r>
              <a:rPr lang="en-US" dirty="0"/>
              <a:t>Lack of administrative controls</a:t>
            </a:r>
          </a:p>
        </p:txBody>
      </p:sp>
      <p:sp>
        <p:nvSpPr>
          <p:cNvPr id="2" name="object 2" descr="Laptop computer displaying a virus alert"/>
          <p:cNvSpPr/>
          <p:nvPr/>
        </p:nvSpPr>
        <p:spPr>
          <a:xfrm>
            <a:off x="6096000" y="4226052"/>
            <a:ext cx="2819400" cy="1869948"/>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67040850-20E1-B1F8-DA38-8036B3BC8B9C}"/>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p:txBody>
          <a:bodyPr>
            <a:normAutofit fontScale="90000"/>
          </a:bodyPr>
          <a:lstStyle/>
          <a:p>
            <a:r>
              <a:rPr lang="en-US" dirty="0"/>
              <a:t>Other Internal Risks</a:t>
            </a:r>
          </a:p>
        </p:txBody>
      </p:sp>
      <p:sp>
        <p:nvSpPr>
          <p:cNvPr id="9" name="Content Placeholder 8">
            <a:extLst>
              <a:ext uri="{FF2B5EF4-FFF2-40B4-BE49-F238E27FC236}">
                <a16:creationId xmlns:a16="http://schemas.microsoft.com/office/drawing/2014/main" id="{98BFECA7-0333-E4B1-B245-D72131B034B4}"/>
              </a:ext>
            </a:extLst>
          </p:cNvPr>
          <p:cNvSpPr>
            <a:spLocks noGrp="1"/>
          </p:cNvSpPr>
          <p:nvPr>
            <p:ph idx="1"/>
          </p:nvPr>
        </p:nvSpPr>
        <p:spPr>
          <a:xfrm>
            <a:off x="628650" y="1415320"/>
            <a:ext cx="4476750" cy="4351338"/>
          </a:xfrm>
        </p:spPr>
        <p:txBody>
          <a:bodyPr/>
          <a:lstStyle/>
          <a:p>
            <a:r>
              <a:rPr lang="en-US" dirty="0"/>
              <a:t>Physical plant repairs</a:t>
            </a:r>
          </a:p>
          <a:p>
            <a:pPr lvl="1"/>
            <a:r>
              <a:rPr lang="en-US" dirty="0"/>
              <a:t>Breaks in lines or utilities</a:t>
            </a:r>
          </a:p>
          <a:p>
            <a:pPr lvl="1"/>
            <a:r>
              <a:rPr lang="en-US" dirty="0"/>
              <a:t>Routine maintenance</a:t>
            </a:r>
          </a:p>
          <a:p>
            <a:pPr lvl="1"/>
            <a:r>
              <a:rPr lang="en-US" dirty="0"/>
              <a:t>Incidents</a:t>
            </a:r>
          </a:p>
          <a:p>
            <a:r>
              <a:rPr lang="en-US" dirty="0"/>
              <a:t>Work related injuries</a:t>
            </a:r>
          </a:p>
          <a:p>
            <a:pPr lvl="1"/>
            <a:r>
              <a:rPr lang="en-US" dirty="0"/>
              <a:t>Damage to others’  property by employees</a:t>
            </a:r>
          </a:p>
          <a:p>
            <a:pPr lvl="1"/>
            <a:r>
              <a:rPr lang="en-US" dirty="0"/>
              <a:t>Damage to your property  by others</a:t>
            </a:r>
          </a:p>
        </p:txBody>
      </p:sp>
      <p:sp>
        <p:nvSpPr>
          <p:cNvPr id="3" name="object 3" descr="Construction worker sitting on floor holding his knee with a hammer and pieces of broken concrete on his leg and beside him"/>
          <p:cNvSpPr/>
          <p:nvPr/>
        </p:nvSpPr>
        <p:spPr>
          <a:xfrm>
            <a:off x="5238750" y="2133600"/>
            <a:ext cx="3276600" cy="2174748"/>
          </a:xfrm>
          <a:prstGeom prst="rect">
            <a:avLst/>
          </a:prstGeom>
          <a:blipFill>
            <a:blip r:embed="rId2" cstate="print"/>
            <a:stretch>
              <a:fillRect/>
            </a:stretch>
          </a:blipFill>
          <a:effectLst>
            <a:outerShdw blurRad="50800" dist="38100" dir="2700000" algn="tl" rotWithShape="0">
              <a:prstClr val="black">
                <a:alpha val="40000"/>
              </a:prstClr>
            </a:outerShdw>
          </a:effectLst>
        </p:spPr>
        <p:txBody>
          <a:bodyPr wrap="square" lIns="0" tIns="0" rIns="0" bIns="0" rtlCol="0"/>
          <a:lstStyle/>
          <a:p>
            <a:endParaRPr/>
          </a:p>
        </p:txBody>
      </p:sp>
      <p:sp>
        <p:nvSpPr>
          <p:cNvPr id="7" name="object 7"/>
          <p:cNvSpPr txBox="1">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88E6B781-40D1-D37B-CCF7-1C0D7F06B03B}"/>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Cash-Related Internal Risks</a:t>
            </a:r>
          </a:p>
        </p:txBody>
      </p:sp>
      <p:sp>
        <p:nvSpPr>
          <p:cNvPr id="11" name="Content Placeholder 10">
            <a:extLst>
              <a:ext uri="{FF2B5EF4-FFF2-40B4-BE49-F238E27FC236}">
                <a16:creationId xmlns:a16="http://schemas.microsoft.com/office/drawing/2014/main" id="{93F44AAB-CC71-E790-F2B7-2EEB4ECDB2D7}"/>
              </a:ext>
            </a:extLst>
          </p:cNvPr>
          <p:cNvSpPr>
            <a:spLocks noGrp="1"/>
          </p:cNvSpPr>
          <p:nvPr>
            <p:ph idx="1"/>
          </p:nvPr>
        </p:nvSpPr>
        <p:spPr/>
        <p:txBody>
          <a:bodyPr/>
          <a:lstStyle/>
          <a:p>
            <a:pPr marL="0" indent="0">
              <a:buNone/>
            </a:pPr>
            <a:r>
              <a:rPr lang="en-US" dirty="0"/>
              <a:t>Cash flow changes</a:t>
            </a:r>
          </a:p>
          <a:p>
            <a:r>
              <a:rPr lang="en-US" dirty="0"/>
              <a:t>Unexpected costs</a:t>
            </a:r>
          </a:p>
          <a:p>
            <a:r>
              <a:rPr lang="en-US" dirty="0"/>
              <a:t>Loss of credit lines</a:t>
            </a:r>
          </a:p>
          <a:p>
            <a:r>
              <a:rPr lang="en-US" dirty="0"/>
              <a:t>Expenses to establish lines of credit</a:t>
            </a:r>
          </a:p>
        </p:txBody>
      </p:sp>
      <p:sp>
        <p:nvSpPr>
          <p:cNvPr id="4" name="object 4" descr="Row of four stacks of coins supporting the words cash flow spelled out on small blocks"/>
          <p:cNvSpPr/>
          <p:nvPr/>
        </p:nvSpPr>
        <p:spPr>
          <a:xfrm>
            <a:off x="2548127" y="3352800"/>
            <a:ext cx="4047744" cy="2686812"/>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729F82A5-A19D-377F-01C7-EC06026B8636}"/>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005764-537A-432A-8042-AF1EB296B63E}"/>
              </a:ext>
            </a:extLst>
          </p:cNvPr>
          <p:cNvSpPr>
            <a:spLocks noGrp="1"/>
          </p:cNvSpPr>
          <p:nvPr>
            <p:ph type="title"/>
          </p:nvPr>
        </p:nvSpPr>
        <p:spPr/>
        <p:txBody>
          <a:bodyPr>
            <a:normAutofit fontScale="90000"/>
          </a:bodyPr>
          <a:lstStyle/>
          <a:p>
            <a:r>
              <a:rPr lang="en-US" dirty="0"/>
              <a:t>Activity 2: Internal Risks</a:t>
            </a:r>
          </a:p>
        </p:txBody>
      </p:sp>
      <p:sp>
        <p:nvSpPr>
          <p:cNvPr id="11" name="Content Placeholder 10">
            <a:extLst>
              <a:ext uri="{FF2B5EF4-FFF2-40B4-BE49-F238E27FC236}">
                <a16:creationId xmlns:a16="http://schemas.microsoft.com/office/drawing/2014/main" id="{F51F2F91-DB48-EE9C-BCA7-CA944A756E96}"/>
              </a:ext>
            </a:extLst>
          </p:cNvPr>
          <p:cNvSpPr>
            <a:spLocks noGrp="1"/>
          </p:cNvSpPr>
          <p:nvPr>
            <p:ph idx="1"/>
          </p:nvPr>
        </p:nvSpPr>
        <p:spPr/>
        <p:txBody>
          <a:bodyPr/>
          <a:lstStyle/>
          <a:p>
            <a:pPr marL="0" indent="0">
              <a:buNone/>
            </a:pPr>
            <a:r>
              <a:rPr lang="en-US" dirty="0"/>
              <a:t>What other internal risks can a </a:t>
            </a:r>
            <a:br>
              <a:rPr lang="en-US" dirty="0"/>
            </a:br>
            <a:r>
              <a:rPr lang="en-US" dirty="0"/>
              <a:t>business  owner control?</a:t>
            </a:r>
          </a:p>
        </p:txBody>
      </p:sp>
      <p:sp>
        <p:nvSpPr>
          <p:cNvPr id="4" name="object 4" descr="Pencil point"/>
          <p:cNvSpPr/>
          <p:nvPr/>
        </p:nvSpPr>
        <p:spPr>
          <a:xfrm>
            <a:off x="0" y="2895600"/>
            <a:ext cx="1620012" cy="2714244"/>
          </a:xfrm>
          <a:prstGeom prst="rect">
            <a:avLst/>
          </a:prstGeom>
          <a:blipFill>
            <a:blip r:embed="rId2" cstate="print"/>
            <a:stretch>
              <a:fillRect/>
            </a:stretch>
          </a:blipFill>
        </p:spPr>
        <p:txBody>
          <a:bodyPr wrap="square" lIns="0" tIns="0" rIns="0" bIns="0" rtlCol="0"/>
          <a:lstStyle/>
          <a:p>
            <a:endParaRPr/>
          </a:p>
        </p:txBody>
      </p:sp>
      <p:sp>
        <p:nvSpPr>
          <p:cNvPr id="12" name="Footer Placeholder 11">
            <a:extLst>
              <a:ext uri="{FF2B5EF4-FFF2-40B4-BE49-F238E27FC236}">
                <a16:creationId xmlns:a16="http://schemas.microsoft.com/office/drawing/2014/main" id="{024AF529-3DDB-13AB-CC8A-A68EE9F6732F}"/>
              </a:ext>
            </a:extLst>
          </p:cNvPr>
          <p:cNvSpPr>
            <a:spLocks noGrp="1"/>
          </p:cNvSpPr>
          <p:nvPr>
            <p:ph type="ftr" sz="quarter" idx="3"/>
          </p:nvPr>
        </p:nvSpPr>
        <p:spPr/>
        <p:txBody>
          <a:bodyPr/>
          <a:lstStyle/>
          <a:p>
            <a:r>
              <a:rPr lang="en-US"/>
              <a:t>Risk Management</a:t>
            </a:r>
            <a:endParaRPr lang="en-US" dirty="0"/>
          </a:p>
        </p:txBody>
      </p:sp>
      <p:sp>
        <p:nvSpPr>
          <p:cNvPr id="13" name="Slide Number Placeholder 12">
            <a:extLst>
              <a:ext uri="{FF2B5EF4-FFF2-40B4-BE49-F238E27FC236}">
                <a16:creationId xmlns:a16="http://schemas.microsoft.com/office/drawing/2014/main" id="{54186AB8-7409-4AC5-81B0-E8D65C4D695C}"/>
              </a:ext>
            </a:extLst>
          </p:cNvPr>
          <p:cNvSpPr>
            <a:spLocks noGrp="1"/>
          </p:cNvSpPr>
          <p:nvPr>
            <p:ph type="sldNum" sz="quarter" idx="12"/>
          </p:nvPr>
        </p:nvSpPr>
        <p:spPr/>
        <p:txBody>
          <a:bodyPr/>
          <a:lstStyle/>
          <a:p>
            <a:fld id="{4F6D1151-E60D-4069-8873-11387DB119A9}"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lstStyle/>
          <a:p>
            <a:r>
              <a:rPr lang="en-US" dirty="0"/>
              <a:t>External Risks</a:t>
            </a:r>
          </a:p>
        </p:txBody>
      </p:sp>
      <p:sp>
        <p:nvSpPr>
          <p:cNvPr id="3" name="object 3"/>
          <p:cNvSpPr txBox="1">
            <a:spLocks noGrp="1"/>
          </p:cNvSpPr>
          <p:nvPr>
            <p:ph type="ftr" sz="quarter" idx="3"/>
          </p:nvPr>
        </p:nvSpPr>
        <p:spPr/>
        <p:txBody>
          <a:bodyPr/>
          <a:lstStyle/>
          <a:p>
            <a:r>
              <a:rPr lang="en-US"/>
              <a:t>Risk Management</a:t>
            </a:r>
            <a:endParaRPr lang="en-US" dirty="0"/>
          </a:p>
        </p:txBody>
      </p:sp>
      <p:sp>
        <p:nvSpPr>
          <p:cNvPr id="4" name="Slide Number Placeholder 3">
            <a:extLst>
              <a:ext uri="{FF2B5EF4-FFF2-40B4-BE49-F238E27FC236}">
                <a16:creationId xmlns:a16="http://schemas.microsoft.com/office/drawing/2014/main" id="{B5D84C93-5BD7-59F5-61B4-263CD90C57A7}"/>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Competition and Market Risks</a:t>
            </a:r>
          </a:p>
        </p:txBody>
      </p:sp>
      <p:sp>
        <p:nvSpPr>
          <p:cNvPr id="10" name="Content Placeholder 9">
            <a:extLst>
              <a:ext uri="{FF2B5EF4-FFF2-40B4-BE49-F238E27FC236}">
                <a16:creationId xmlns:a16="http://schemas.microsoft.com/office/drawing/2014/main" id="{3EF1E796-DCD4-B030-F7FF-23355F9FA6C3}"/>
              </a:ext>
            </a:extLst>
          </p:cNvPr>
          <p:cNvSpPr>
            <a:spLocks noGrp="1"/>
          </p:cNvSpPr>
          <p:nvPr>
            <p:ph idx="1"/>
          </p:nvPr>
        </p:nvSpPr>
        <p:spPr/>
        <p:txBody>
          <a:bodyPr/>
          <a:lstStyle/>
          <a:p>
            <a:r>
              <a:rPr lang="en-US" dirty="0"/>
              <a:t>Loss of clients or customers</a:t>
            </a:r>
          </a:p>
          <a:p>
            <a:r>
              <a:rPr lang="en-US" dirty="0"/>
              <a:t>Loss of employees</a:t>
            </a:r>
          </a:p>
          <a:p>
            <a:r>
              <a:rPr lang="en-US" dirty="0"/>
              <a:t>Decrease in sales prices/fluctuating markets</a:t>
            </a:r>
          </a:p>
          <a:p>
            <a:r>
              <a:rPr lang="en-US" dirty="0"/>
              <a:t>Increases in vendor costs</a:t>
            </a:r>
          </a:p>
          <a:p>
            <a:r>
              <a:rPr lang="en-US" dirty="0"/>
              <a:t>Oil or gasoline price increases</a:t>
            </a:r>
          </a:p>
          <a:p>
            <a:r>
              <a:rPr lang="en-US" dirty="0"/>
              <a:t>Fixed cost changes (e.g., rent)</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2F9F27BB-0D62-A6DB-F4A5-DC22B56676CF}"/>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Business Environment Risks</a:t>
            </a:r>
          </a:p>
        </p:txBody>
      </p:sp>
      <p:sp>
        <p:nvSpPr>
          <p:cNvPr id="13" name="Content Placeholder 12">
            <a:extLst>
              <a:ext uri="{FF2B5EF4-FFF2-40B4-BE49-F238E27FC236}">
                <a16:creationId xmlns:a16="http://schemas.microsoft.com/office/drawing/2014/main" id="{B8891438-3C06-625D-EF0F-52AB325DAD38}"/>
              </a:ext>
            </a:extLst>
          </p:cNvPr>
          <p:cNvSpPr>
            <a:spLocks noGrp="1"/>
          </p:cNvSpPr>
          <p:nvPr>
            <p:ph idx="1"/>
          </p:nvPr>
        </p:nvSpPr>
        <p:spPr>
          <a:xfrm>
            <a:off x="628650" y="1415320"/>
            <a:ext cx="4019550" cy="4351338"/>
          </a:xfrm>
        </p:spPr>
        <p:txBody>
          <a:bodyPr/>
          <a:lstStyle/>
          <a:p>
            <a:r>
              <a:rPr lang="en-US" dirty="0"/>
              <a:t>Laws</a:t>
            </a:r>
          </a:p>
          <a:p>
            <a:r>
              <a:rPr lang="en-US" dirty="0"/>
              <a:t>Weather</a:t>
            </a:r>
          </a:p>
          <a:p>
            <a:r>
              <a:rPr lang="en-US" dirty="0"/>
              <a:t>Natural Disaster</a:t>
            </a:r>
          </a:p>
          <a:p>
            <a:r>
              <a:rPr lang="en-US" dirty="0"/>
              <a:t>Community</a:t>
            </a:r>
          </a:p>
        </p:txBody>
      </p:sp>
      <p:sp>
        <p:nvSpPr>
          <p:cNvPr id="5" name="object 5" descr="Analog gauge detail with the word change above the number 5"/>
          <p:cNvSpPr/>
          <p:nvPr/>
        </p:nvSpPr>
        <p:spPr>
          <a:xfrm>
            <a:off x="4229100" y="1676400"/>
            <a:ext cx="4305300" cy="2523744"/>
          </a:xfrm>
          <a:prstGeom prst="rect">
            <a:avLst/>
          </a:prstGeom>
          <a:blipFill>
            <a:blip r:embed="rId2" cstate="print"/>
            <a:stretch>
              <a:fillRect/>
            </a:stretch>
          </a:blipFill>
          <a:effectLst>
            <a:outerShdw blurRad="50800" dist="38100" dir="2700000" algn="tl" rotWithShape="0">
              <a:prstClr val="black">
                <a:alpha val="40000"/>
              </a:prstClr>
            </a:outerShdw>
          </a:effectLst>
        </p:spPr>
        <p:txBody>
          <a:bodyPr wrap="square" lIns="0" tIns="0" rIns="0" bIns="0" rtlCol="0"/>
          <a:lstStyle/>
          <a:p>
            <a:endParaRPr/>
          </a:p>
        </p:txBody>
      </p:sp>
      <p:sp>
        <p:nvSpPr>
          <p:cNvPr id="7" name="object 7"/>
          <p:cNvSpPr txBox="1">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5EAFF006-800E-2B0B-6C21-21DF1945AA92}"/>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p:txBody>
          <a:bodyPr>
            <a:normAutofit fontScale="90000"/>
          </a:bodyPr>
          <a:lstStyle/>
          <a:p>
            <a:r>
              <a:rPr lang="en-US" dirty="0"/>
              <a:t>Discussion Point #3: External Risks</a:t>
            </a:r>
            <a:endParaRPr lang="en-US"/>
          </a:p>
        </p:txBody>
      </p:sp>
      <p:sp>
        <p:nvSpPr>
          <p:cNvPr id="11" name="Content Placeholder 10">
            <a:extLst>
              <a:ext uri="{FF2B5EF4-FFF2-40B4-BE49-F238E27FC236}">
                <a16:creationId xmlns:a16="http://schemas.microsoft.com/office/drawing/2014/main" id="{73F07F38-3AA0-FA2A-E433-1D2DA93419FF}"/>
              </a:ext>
            </a:extLst>
          </p:cNvPr>
          <p:cNvSpPr>
            <a:spLocks noGrp="1"/>
          </p:cNvSpPr>
          <p:nvPr>
            <p:ph idx="1"/>
          </p:nvPr>
        </p:nvSpPr>
        <p:spPr/>
        <p:txBody>
          <a:bodyPr/>
          <a:lstStyle/>
          <a:p>
            <a:pPr marL="0" indent="0">
              <a:buNone/>
            </a:pPr>
            <a:r>
              <a:rPr lang="en-US" dirty="0"/>
              <a:t>You own a steak house. A tainted meat scare in your area changes demand. How do you  manage this risk or control its effects?</a:t>
            </a:r>
          </a:p>
        </p:txBody>
      </p:sp>
      <p:sp>
        <p:nvSpPr>
          <p:cNvPr id="2" name="object 2" descr="Pencil point"/>
          <p:cNvSpPr/>
          <p:nvPr/>
        </p:nvSpPr>
        <p:spPr>
          <a:xfrm>
            <a:off x="20619" y="3352800"/>
            <a:ext cx="1620012" cy="271424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EC793AFC-C777-0A7A-0DB4-A50B32732626}"/>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110" dirty="0"/>
              <a:t>Welcome</a:t>
            </a:r>
          </a:p>
        </p:txBody>
      </p:sp>
      <p:sp>
        <p:nvSpPr>
          <p:cNvPr id="4" name="object 4" descr="Handshake"/>
          <p:cNvSpPr/>
          <p:nvPr/>
        </p:nvSpPr>
        <p:spPr>
          <a:xfrm>
            <a:off x="304800" y="1524000"/>
            <a:ext cx="3810000" cy="3810000"/>
          </a:xfrm>
          <a:prstGeom prst="rect">
            <a:avLst/>
          </a:prstGeom>
          <a:blipFill>
            <a:blip r:embed="rId2" cstate="print"/>
            <a:stretch>
              <a:fillRect/>
            </a:stretch>
          </a:blipFill>
        </p:spPr>
        <p:txBody>
          <a:bodyPr wrap="square" lIns="0" tIns="0" rIns="0" bIns="0" rtlCol="0"/>
          <a:lstStyle/>
          <a:p>
            <a:pPr marL="342900" indent="-342900">
              <a:buFont typeface="+mj-lt"/>
              <a:buAutoNum type="arabicPeriod"/>
            </a:pPr>
            <a:endParaRPr/>
          </a:p>
        </p:txBody>
      </p:sp>
      <p:sp>
        <p:nvSpPr>
          <p:cNvPr id="6" name="Content Placeholder 5">
            <a:extLst>
              <a:ext uri="{FF2B5EF4-FFF2-40B4-BE49-F238E27FC236}">
                <a16:creationId xmlns:a16="http://schemas.microsoft.com/office/drawing/2014/main" id="{DC501606-98D8-FCB5-A0F8-9CCB78C7FACD}"/>
              </a:ext>
            </a:extLst>
          </p:cNvPr>
          <p:cNvSpPr>
            <a:spLocks noGrp="1"/>
          </p:cNvSpPr>
          <p:nvPr>
            <p:ph idx="1"/>
          </p:nvPr>
        </p:nvSpPr>
        <p:spPr>
          <a:xfrm>
            <a:off x="4245930" y="2057400"/>
            <a:ext cx="4269420" cy="3709258"/>
          </a:xfrm>
        </p:spPr>
        <p:txBody>
          <a:bodyPr/>
          <a:lstStyle/>
          <a:p>
            <a:pPr marL="514350" indent="-514350">
              <a:buFont typeface="+mj-lt"/>
              <a:buAutoNum type="arabicPeriod"/>
            </a:pPr>
            <a:r>
              <a:rPr lang="en-US" dirty="0"/>
              <a:t>Agenda</a:t>
            </a:r>
          </a:p>
          <a:p>
            <a:pPr marL="514350" indent="-514350">
              <a:buFont typeface="+mj-lt"/>
              <a:buAutoNum type="arabicPeriod"/>
            </a:pPr>
            <a:r>
              <a:rPr lang="en-US" dirty="0"/>
              <a:t>Ground Rules</a:t>
            </a:r>
          </a:p>
          <a:p>
            <a:pPr marL="514350" indent="-514350">
              <a:buFont typeface="+mj-lt"/>
              <a:buAutoNum type="arabicPeriod"/>
            </a:pPr>
            <a:r>
              <a:rPr lang="en-US" dirty="0"/>
              <a:t>Introductions</a:t>
            </a:r>
          </a:p>
          <a:p>
            <a:pPr marL="514350" indent="-514350">
              <a:buFont typeface="+mj-lt"/>
              <a:buAutoNum type="arabicPeriod"/>
            </a:pPr>
            <a:endParaRPr lang="en-US" dirty="0"/>
          </a:p>
        </p:txBody>
      </p:sp>
      <p:sp>
        <p:nvSpPr>
          <p:cNvPr id="7" name="Footer Placeholder 6">
            <a:extLst>
              <a:ext uri="{FF2B5EF4-FFF2-40B4-BE49-F238E27FC236}">
                <a16:creationId xmlns:a16="http://schemas.microsoft.com/office/drawing/2014/main" id="{1D1AA555-2F9A-CF34-7235-521090F079CE}"/>
              </a:ext>
            </a:extLst>
          </p:cNvPr>
          <p:cNvSpPr>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1B890906-3136-FFA6-84A3-3E3AD0EDBB21}"/>
              </a:ext>
            </a:extLst>
          </p:cNvPr>
          <p:cNvSpPr>
            <a:spLocks noGrp="1"/>
          </p:cNvSpPr>
          <p:nvPr>
            <p:ph type="sldNum" sz="quarter" idx="12"/>
          </p:nvPr>
        </p:nvSpPr>
        <p:spPr/>
        <p:txBody>
          <a:bodyPr/>
          <a:lstStyle/>
          <a:p>
            <a:fld id="{4F6D1151-E60D-4069-8873-11387DB119A9}"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Personal Conflict Risks</a:t>
            </a:r>
          </a:p>
        </p:txBody>
      </p:sp>
      <p:sp>
        <p:nvSpPr>
          <p:cNvPr id="10" name="Content Placeholder 9">
            <a:extLst>
              <a:ext uri="{FF2B5EF4-FFF2-40B4-BE49-F238E27FC236}">
                <a16:creationId xmlns:a16="http://schemas.microsoft.com/office/drawing/2014/main" id="{D69B1018-CD1E-0406-87F2-2C068902661B}"/>
              </a:ext>
            </a:extLst>
          </p:cNvPr>
          <p:cNvSpPr>
            <a:spLocks noGrp="1"/>
          </p:cNvSpPr>
          <p:nvPr>
            <p:ph idx="1"/>
          </p:nvPr>
        </p:nvSpPr>
        <p:spPr/>
        <p:txBody>
          <a:bodyPr/>
          <a:lstStyle/>
          <a:p>
            <a:r>
              <a:rPr lang="en-US" dirty="0"/>
              <a:t>Family obligations, illnesses or deaths</a:t>
            </a:r>
          </a:p>
          <a:p>
            <a:r>
              <a:rPr lang="en-US" dirty="0"/>
              <a:t>Events of disaster that affect the home</a:t>
            </a:r>
          </a:p>
          <a:p>
            <a:r>
              <a:rPr lang="en-US" dirty="0"/>
              <a:t>Community involvement</a:t>
            </a:r>
          </a:p>
          <a:p>
            <a:r>
              <a:rPr lang="en-US" dirty="0"/>
              <a:t>Complacency</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271830E5-3F34-4D38-965C-FFDB999FE62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35AA821-B425-574B-750B-CB8CD46DE77D}"/>
              </a:ext>
            </a:extLst>
          </p:cNvPr>
          <p:cNvSpPr>
            <a:spLocks noGrp="1"/>
          </p:cNvSpPr>
          <p:nvPr>
            <p:ph type="title"/>
          </p:nvPr>
        </p:nvSpPr>
        <p:spPr>
          <a:xfrm>
            <a:off x="429359" y="662166"/>
            <a:ext cx="7886700" cy="557034"/>
          </a:xfrm>
        </p:spPr>
        <p:txBody>
          <a:bodyPr>
            <a:normAutofit fontScale="90000"/>
          </a:bodyPr>
          <a:lstStyle/>
          <a:p>
            <a:r>
              <a:rPr lang="en-US" dirty="0"/>
              <a:t>Discussion Point #4: Risks to Continued Operations</a:t>
            </a:r>
          </a:p>
        </p:txBody>
      </p:sp>
      <p:sp>
        <p:nvSpPr>
          <p:cNvPr id="9" name="Content Placeholder 8">
            <a:extLst>
              <a:ext uri="{FF2B5EF4-FFF2-40B4-BE49-F238E27FC236}">
                <a16:creationId xmlns:a16="http://schemas.microsoft.com/office/drawing/2014/main" id="{0B8ED9D4-FFDB-2D14-AA0E-D2EE7909D964}"/>
              </a:ext>
            </a:extLst>
          </p:cNvPr>
          <p:cNvSpPr>
            <a:spLocks noGrp="1"/>
          </p:cNvSpPr>
          <p:nvPr>
            <p:ph idx="1"/>
          </p:nvPr>
        </p:nvSpPr>
        <p:spPr/>
        <p:txBody>
          <a:bodyPr/>
          <a:lstStyle/>
          <a:p>
            <a:pPr marL="0" indent="0">
              <a:buNone/>
            </a:pPr>
            <a:r>
              <a:rPr lang="en-US" dirty="0"/>
              <a:t>What is required for your business to  continue operations?</a:t>
            </a:r>
          </a:p>
        </p:txBody>
      </p:sp>
      <p:sp>
        <p:nvSpPr>
          <p:cNvPr id="4" name="object 4" descr="Pencil point"/>
          <p:cNvSpPr/>
          <p:nvPr/>
        </p:nvSpPr>
        <p:spPr>
          <a:xfrm>
            <a:off x="0" y="2895600"/>
            <a:ext cx="1620012" cy="2714244"/>
          </a:xfrm>
          <a:prstGeom prst="rect">
            <a:avLst/>
          </a:prstGeom>
          <a:blipFill>
            <a:blip r:embed="rId2" cstate="print"/>
            <a:stretch>
              <a:fillRect/>
            </a:stretch>
          </a:blipFill>
        </p:spPr>
        <p:txBody>
          <a:bodyPr wrap="square" lIns="0" tIns="0" rIns="0" bIns="0" rtlCol="0"/>
          <a:lstStyle/>
          <a:p>
            <a:endParaRPr/>
          </a:p>
        </p:txBody>
      </p:sp>
      <p:sp>
        <p:nvSpPr>
          <p:cNvPr id="2" name="Footer Placeholder 1">
            <a:extLst>
              <a:ext uri="{FF2B5EF4-FFF2-40B4-BE49-F238E27FC236}">
                <a16:creationId xmlns:a16="http://schemas.microsoft.com/office/drawing/2014/main" id="{4381CB04-213C-F937-914F-CD5C61AB7EF1}"/>
              </a:ext>
            </a:extLst>
          </p:cNvPr>
          <p:cNvSpPr>
            <a:spLocks noGrp="1"/>
          </p:cNvSpPr>
          <p:nvPr>
            <p:ph type="ftr" sz="quarter" idx="3"/>
          </p:nvPr>
        </p:nvSpPr>
        <p:spPr/>
        <p:txBody>
          <a:bodyPr/>
          <a:lstStyle/>
          <a:p>
            <a:r>
              <a:rPr lang="en-US"/>
              <a:t>Risk Management</a:t>
            </a:r>
            <a:endParaRPr lang="en-US" dirty="0"/>
          </a:p>
        </p:txBody>
      </p:sp>
      <p:sp>
        <p:nvSpPr>
          <p:cNvPr id="3" name="Slide Number Placeholder 2">
            <a:extLst>
              <a:ext uri="{FF2B5EF4-FFF2-40B4-BE49-F238E27FC236}">
                <a16:creationId xmlns:a16="http://schemas.microsoft.com/office/drawing/2014/main" id="{717BB3B9-DF87-E49C-A013-C3C2BB3E245C}"/>
              </a:ext>
            </a:extLst>
          </p:cNvPr>
          <p:cNvSpPr>
            <a:spLocks noGrp="1"/>
          </p:cNvSpPr>
          <p:nvPr>
            <p:ph type="sldNum" sz="quarter" idx="12"/>
          </p:nvPr>
        </p:nvSpPr>
        <p:spPr/>
        <p:txBody>
          <a:bodyPr/>
          <a:lstStyle/>
          <a:p>
            <a:fld id="{4F6D1151-E60D-4069-8873-11387DB119A9}"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p:txBody>
          <a:bodyPr>
            <a:normAutofit fontScale="90000"/>
          </a:bodyPr>
          <a:lstStyle/>
          <a:p>
            <a:r>
              <a:rPr lang="en-US" dirty="0"/>
              <a:t>Risk Identification</a:t>
            </a:r>
          </a:p>
        </p:txBody>
      </p:sp>
      <p:sp>
        <p:nvSpPr>
          <p:cNvPr id="11" name="Content Placeholder 10">
            <a:extLst>
              <a:ext uri="{FF2B5EF4-FFF2-40B4-BE49-F238E27FC236}">
                <a16:creationId xmlns:a16="http://schemas.microsoft.com/office/drawing/2014/main" id="{A918F52C-CF37-5BA4-6654-8BCC491D9D34}"/>
              </a:ext>
            </a:extLst>
          </p:cNvPr>
          <p:cNvSpPr>
            <a:spLocks noGrp="1"/>
          </p:cNvSpPr>
          <p:nvPr>
            <p:ph idx="1"/>
          </p:nvPr>
        </p:nvSpPr>
        <p:spPr>
          <a:xfrm>
            <a:off x="628650" y="1415320"/>
            <a:ext cx="6534150" cy="4351338"/>
          </a:xfrm>
        </p:spPr>
        <p:txBody>
          <a:bodyPr/>
          <a:lstStyle/>
          <a:p>
            <a:r>
              <a:rPr lang="en-US" dirty="0"/>
              <a:t>Written business plan</a:t>
            </a:r>
          </a:p>
          <a:p>
            <a:r>
              <a:rPr lang="en-US" dirty="0"/>
              <a:t>Outside sources to assist in  identifying</a:t>
            </a:r>
          </a:p>
          <a:p>
            <a:r>
              <a:rPr lang="en-US" dirty="0"/>
              <a:t>Risks of your vendors or supplier</a:t>
            </a:r>
          </a:p>
          <a:p>
            <a:r>
              <a:rPr lang="en-US" dirty="0"/>
              <a:t>Business continuity assessment</a:t>
            </a:r>
          </a:p>
        </p:txBody>
      </p:sp>
      <p:sp>
        <p:nvSpPr>
          <p:cNvPr id="2" name="object 2" descr="Crooked stack of four blocks that spell RISK balanced on top of a small white ball"/>
          <p:cNvSpPr/>
          <p:nvPr/>
        </p:nvSpPr>
        <p:spPr>
          <a:xfrm>
            <a:off x="6765035" y="2057399"/>
            <a:ext cx="2378964" cy="4102608"/>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45B7C60A-EDB3-297C-8811-64D8CF38E25C}"/>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Warning Signs</a:t>
            </a:r>
          </a:p>
        </p:txBody>
      </p:sp>
      <p:sp>
        <p:nvSpPr>
          <p:cNvPr id="10" name="Content Placeholder 9">
            <a:extLst>
              <a:ext uri="{FF2B5EF4-FFF2-40B4-BE49-F238E27FC236}">
                <a16:creationId xmlns:a16="http://schemas.microsoft.com/office/drawing/2014/main" id="{636820A3-B5E6-1B25-2032-62B6CDE9FCA3}"/>
              </a:ext>
            </a:extLst>
          </p:cNvPr>
          <p:cNvSpPr>
            <a:spLocks noGrp="1"/>
          </p:cNvSpPr>
          <p:nvPr>
            <p:ph idx="1"/>
          </p:nvPr>
        </p:nvSpPr>
        <p:spPr/>
        <p:txBody>
          <a:bodyPr/>
          <a:lstStyle/>
          <a:p>
            <a:r>
              <a:rPr lang="en-US" dirty="0"/>
              <a:t>Excessive debt in relation to owner’s equity  (total liabilities / owner’s equity)</a:t>
            </a:r>
          </a:p>
          <a:p>
            <a:r>
              <a:rPr lang="en-US" dirty="0"/>
              <a:t>Reliance on a small number of customers</a:t>
            </a:r>
          </a:p>
          <a:p>
            <a:r>
              <a:rPr lang="en-US" dirty="0"/>
              <a:t>Reliance on one product</a:t>
            </a:r>
          </a:p>
          <a:p>
            <a:r>
              <a:rPr lang="en-US" dirty="0"/>
              <a:t>Reliance on one or a small number of vendors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56D20DAB-E413-D992-06C2-61726383D50E}"/>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Warning Signs (continued)</a:t>
            </a:r>
          </a:p>
        </p:txBody>
      </p:sp>
      <p:sp>
        <p:nvSpPr>
          <p:cNvPr id="10" name="Content Placeholder 9">
            <a:extLst>
              <a:ext uri="{FF2B5EF4-FFF2-40B4-BE49-F238E27FC236}">
                <a16:creationId xmlns:a16="http://schemas.microsoft.com/office/drawing/2014/main" id="{C1F88448-457C-E933-D93F-B4886BF77744}"/>
              </a:ext>
            </a:extLst>
          </p:cNvPr>
          <p:cNvSpPr>
            <a:spLocks noGrp="1"/>
          </p:cNvSpPr>
          <p:nvPr>
            <p:ph idx="1"/>
          </p:nvPr>
        </p:nvSpPr>
        <p:spPr/>
        <p:txBody>
          <a:bodyPr/>
          <a:lstStyle/>
          <a:p>
            <a:r>
              <a:rPr lang="en-US" dirty="0"/>
              <a:t>Cash flow problems</a:t>
            </a:r>
          </a:p>
          <a:p>
            <a:r>
              <a:rPr lang="en-US" dirty="0"/>
              <a:t>Irregularities in accounting, bank or timecard  records</a:t>
            </a:r>
          </a:p>
          <a:p>
            <a:r>
              <a:rPr lang="en-US" dirty="0"/>
              <a:t>Irregularities in computer system  administrative reports</a:t>
            </a:r>
          </a:p>
          <a:p>
            <a:r>
              <a:rPr lang="en-US" dirty="0"/>
              <a:t>High employee turnover rate</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E53916B2-5BF8-8015-150E-BA3089705C9F}"/>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Risk Evaluation</a:t>
            </a:r>
          </a:p>
        </p:txBody>
      </p:sp>
      <p:sp>
        <p:nvSpPr>
          <p:cNvPr id="10" name="Content Placeholder 9">
            <a:extLst>
              <a:ext uri="{FF2B5EF4-FFF2-40B4-BE49-F238E27FC236}">
                <a16:creationId xmlns:a16="http://schemas.microsoft.com/office/drawing/2014/main" id="{A2BBE36A-46C3-2AF6-BFFB-284F81C3230C}"/>
              </a:ext>
            </a:extLst>
          </p:cNvPr>
          <p:cNvSpPr>
            <a:spLocks noGrp="1"/>
          </p:cNvSpPr>
          <p:nvPr>
            <p:ph idx="1"/>
          </p:nvPr>
        </p:nvSpPr>
        <p:spPr/>
        <p:txBody>
          <a:bodyPr/>
          <a:lstStyle/>
          <a:p>
            <a:r>
              <a:rPr lang="en-US" dirty="0"/>
              <a:t>Identify needs for business continuity</a:t>
            </a:r>
          </a:p>
          <a:p>
            <a:r>
              <a:rPr lang="en-US" dirty="0"/>
              <a:t>Identify needs for potential or planned growth</a:t>
            </a:r>
          </a:p>
          <a:p>
            <a:r>
              <a:rPr lang="en-US" dirty="0"/>
              <a:t>Discuss risks with managers</a:t>
            </a:r>
          </a:p>
          <a:p>
            <a:r>
              <a:rPr lang="en-US" dirty="0"/>
              <a:t>Communicate risks to managers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04233037-85BF-49B5-04BC-1D3F896B5FE4}"/>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p:txBody>
          <a:bodyPr>
            <a:normAutofit fontScale="90000"/>
          </a:bodyPr>
          <a:lstStyle/>
          <a:p>
            <a:r>
              <a:rPr lang="en-US" dirty="0"/>
              <a:t>SWOT Analysis</a:t>
            </a:r>
          </a:p>
        </p:txBody>
      </p:sp>
      <p:sp>
        <p:nvSpPr>
          <p:cNvPr id="11" name="Content Placeholder 10">
            <a:extLst>
              <a:ext uri="{FF2B5EF4-FFF2-40B4-BE49-F238E27FC236}">
                <a16:creationId xmlns:a16="http://schemas.microsoft.com/office/drawing/2014/main" id="{4CF31B5A-A1B5-82D0-861D-15E860271C33}"/>
              </a:ext>
            </a:extLst>
          </p:cNvPr>
          <p:cNvSpPr>
            <a:spLocks noGrp="1"/>
          </p:cNvSpPr>
          <p:nvPr>
            <p:ph idx="1"/>
          </p:nvPr>
        </p:nvSpPr>
        <p:spPr>
          <a:xfrm>
            <a:off x="628650" y="1415320"/>
            <a:ext cx="3486150" cy="4351338"/>
          </a:xfrm>
        </p:spPr>
        <p:txBody>
          <a:bodyPr/>
          <a:lstStyle/>
          <a:p>
            <a:r>
              <a:rPr lang="en-US" dirty="0"/>
              <a:t>Strengths</a:t>
            </a:r>
          </a:p>
          <a:p>
            <a:r>
              <a:rPr lang="en-US" dirty="0"/>
              <a:t>Weaknesses</a:t>
            </a:r>
          </a:p>
          <a:p>
            <a:r>
              <a:rPr lang="en-US" dirty="0"/>
              <a:t>Opportunities</a:t>
            </a:r>
          </a:p>
          <a:p>
            <a:r>
              <a:rPr lang="en-US" dirty="0"/>
              <a:t>Threats</a:t>
            </a:r>
          </a:p>
        </p:txBody>
      </p:sp>
      <p:sp>
        <p:nvSpPr>
          <p:cNvPr id="2" name="object 2" descr="Four puzzle pieces connected on each side of a fifth piece labeled SWOT; the other pieces are labeled strengths, weaknesses, opportunities, and threats"/>
          <p:cNvSpPr/>
          <p:nvPr/>
        </p:nvSpPr>
        <p:spPr>
          <a:xfrm>
            <a:off x="3581400" y="914400"/>
            <a:ext cx="5080000" cy="381000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03BC8424-7AD2-394C-139C-AED71E2163A9}"/>
              </a:ext>
            </a:extLst>
          </p:cNvPr>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A45B9-EB97-F9DD-3195-43C2B68A04DD}"/>
              </a:ext>
            </a:extLst>
          </p:cNvPr>
          <p:cNvSpPr>
            <a:spLocks noGrp="1"/>
          </p:cNvSpPr>
          <p:nvPr>
            <p:ph type="title"/>
          </p:nvPr>
        </p:nvSpPr>
        <p:spPr/>
        <p:txBody>
          <a:bodyPr>
            <a:normAutofit fontScale="90000"/>
          </a:bodyPr>
          <a:lstStyle/>
          <a:p>
            <a:r>
              <a:rPr lang="en-US" dirty="0"/>
              <a:t>Other Resources</a:t>
            </a:r>
          </a:p>
        </p:txBody>
      </p:sp>
      <p:sp>
        <p:nvSpPr>
          <p:cNvPr id="5" name="Rectangle: Rounded Corners 4">
            <a:extLst>
              <a:ext uri="{FF2B5EF4-FFF2-40B4-BE49-F238E27FC236}">
                <a16:creationId xmlns:a16="http://schemas.microsoft.com/office/drawing/2014/main" id="{03862074-9D60-4ECB-AD5B-FA2936FF2A11}"/>
              </a:ext>
            </a:extLst>
          </p:cNvPr>
          <p:cNvSpPr>
            <a:spLocks noChangeAspect="1"/>
          </p:cNvSpPr>
          <p:nvPr/>
        </p:nvSpPr>
        <p:spPr>
          <a:xfrm>
            <a:off x="609600" y="1153340"/>
            <a:ext cx="2225467" cy="2225467"/>
          </a:xfrm>
          <a:prstGeom prst="roundRect">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Source Sans Pro SemiBold" panose="020B0603030403020204" pitchFamily="34" charset="0"/>
                <a:ea typeface="Source Sans Pro SemiBold" panose="020B0603030403020204" pitchFamily="34" charset="0"/>
              </a:rPr>
              <a:t>Small Business Administration</a:t>
            </a:r>
          </a:p>
        </p:txBody>
      </p:sp>
      <p:sp>
        <p:nvSpPr>
          <p:cNvPr id="6" name="Rectangle: Rounded Corners 5">
            <a:extLst>
              <a:ext uri="{FF2B5EF4-FFF2-40B4-BE49-F238E27FC236}">
                <a16:creationId xmlns:a16="http://schemas.microsoft.com/office/drawing/2014/main" id="{5B3CE63E-F082-14D1-7B67-4B025DF08B26}"/>
              </a:ext>
            </a:extLst>
          </p:cNvPr>
          <p:cNvSpPr>
            <a:spLocks noChangeAspect="1"/>
          </p:cNvSpPr>
          <p:nvPr/>
        </p:nvSpPr>
        <p:spPr>
          <a:xfrm>
            <a:off x="3474101" y="1143000"/>
            <a:ext cx="2225467" cy="2225467"/>
          </a:xfrm>
          <a:prstGeom prst="roundRect">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Source Sans Pro SemiBold" panose="020B0603030403020204" pitchFamily="34" charset="0"/>
                <a:ea typeface="Source Sans Pro SemiBold" panose="020B0603030403020204" pitchFamily="34" charset="0"/>
              </a:rPr>
              <a:t>Audit Firm or CPA</a:t>
            </a:r>
          </a:p>
        </p:txBody>
      </p:sp>
      <p:sp>
        <p:nvSpPr>
          <p:cNvPr id="7" name="Rectangle: Rounded Corners 6">
            <a:extLst>
              <a:ext uri="{FF2B5EF4-FFF2-40B4-BE49-F238E27FC236}">
                <a16:creationId xmlns:a16="http://schemas.microsoft.com/office/drawing/2014/main" id="{9945B5D5-2DB4-612F-87FF-CC4842CB7FA6}"/>
              </a:ext>
            </a:extLst>
          </p:cNvPr>
          <p:cNvSpPr>
            <a:spLocks noChangeAspect="1"/>
          </p:cNvSpPr>
          <p:nvPr/>
        </p:nvSpPr>
        <p:spPr>
          <a:xfrm>
            <a:off x="6321548" y="1153340"/>
            <a:ext cx="2225467" cy="2225467"/>
          </a:xfrm>
          <a:prstGeom prst="roundRect">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Source Sans Pro SemiBold" panose="020B0603030403020204" pitchFamily="34" charset="0"/>
                <a:ea typeface="Source Sans Pro SemiBold" panose="020B0603030403020204" pitchFamily="34" charset="0"/>
              </a:rPr>
              <a:t>Bank or Commercial Lender</a:t>
            </a:r>
          </a:p>
        </p:txBody>
      </p:sp>
      <p:sp>
        <p:nvSpPr>
          <p:cNvPr id="8" name="Rectangle: Rounded Corners 7">
            <a:extLst>
              <a:ext uri="{FF2B5EF4-FFF2-40B4-BE49-F238E27FC236}">
                <a16:creationId xmlns:a16="http://schemas.microsoft.com/office/drawing/2014/main" id="{0A187ABB-1526-728A-D688-0FE3A5517BAB}"/>
              </a:ext>
            </a:extLst>
          </p:cNvPr>
          <p:cNvSpPr>
            <a:spLocks noChangeAspect="1"/>
          </p:cNvSpPr>
          <p:nvPr/>
        </p:nvSpPr>
        <p:spPr>
          <a:xfrm>
            <a:off x="2072832" y="3618182"/>
            <a:ext cx="2225467" cy="2225467"/>
          </a:xfrm>
          <a:prstGeom prst="roundRect">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Source Sans Pro SemiBold" panose="020B0603030403020204" pitchFamily="34" charset="0"/>
                <a:ea typeface="Source Sans Pro SemiBold" panose="020B0603030403020204" pitchFamily="34" charset="0"/>
              </a:rPr>
              <a:t>Risk Insurance Provider</a:t>
            </a:r>
          </a:p>
        </p:txBody>
      </p:sp>
      <p:sp>
        <p:nvSpPr>
          <p:cNvPr id="9" name="Rectangle: Rounded Corners 8">
            <a:extLst>
              <a:ext uri="{FF2B5EF4-FFF2-40B4-BE49-F238E27FC236}">
                <a16:creationId xmlns:a16="http://schemas.microsoft.com/office/drawing/2014/main" id="{58D561FF-6830-47BB-BEE1-18A52D0454B9}"/>
              </a:ext>
            </a:extLst>
          </p:cNvPr>
          <p:cNvSpPr>
            <a:spLocks noChangeAspect="1"/>
          </p:cNvSpPr>
          <p:nvPr/>
        </p:nvSpPr>
        <p:spPr>
          <a:xfrm>
            <a:off x="4937333" y="3607842"/>
            <a:ext cx="2225467" cy="2225467"/>
          </a:xfrm>
          <a:prstGeom prst="roundRect">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Source Sans Pro SemiBold" panose="020B0603030403020204" pitchFamily="34" charset="0"/>
                <a:ea typeface="Source Sans Pro SemiBold" panose="020B0603030403020204" pitchFamily="34" charset="0"/>
              </a:rPr>
              <a:t>Internet Source</a:t>
            </a:r>
          </a:p>
        </p:txBody>
      </p:sp>
      <p:sp>
        <p:nvSpPr>
          <p:cNvPr id="4" name="Footer Placeholder 3">
            <a:extLst>
              <a:ext uri="{FF2B5EF4-FFF2-40B4-BE49-F238E27FC236}">
                <a16:creationId xmlns:a16="http://schemas.microsoft.com/office/drawing/2014/main" id="{9E14168E-4DC1-AB1D-8DD8-CBC6B3CC471B}"/>
              </a:ext>
            </a:extLst>
          </p:cNvPr>
          <p:cNvSpPr>
            <a:spLocks noGrp="1"/>
          </p:cNvSpPr>
          <p:nvPr>
            <p:ph type="ftr" sz="quarter" idx="3"/>
          </p:nvPr>
        </p:nvSpPr>
        <p:spPr/>
        <p:txBody>
          <a:bodyPr/>
          <a:lstStyle/>
          <a:p>
            <a:r>
              <a:rPr lang="en-US"/>
              <a:t>Risk Management</a:t>
            </a:r>
            <a:endParaRPr lang="en-US" dirty="0"/>
          </a:p>
        </p:txBody>
      </p:sp>
      <p:sp>
        <p:nvSpPr>
          <p:cNvPr id="3" name="Slide Number Placeholder 2">
            <a:extLst>
              <a:ext uri="{FF2B5EF4-FFF2-40B4-BE49-F238E27FC236}">
                <a16:creationId xmlns:a16="http://schemas.microsoft.com/office/drawing/2014/main" id="{DDF36FDA-A9C8-AE76-3840-7FEF979E9FB6}"/>
              </a:ext>
            </a:extLst>
          </p:cNvPr>
          <p:cNvSpPr>
            <a:spLocks noGrp="1"/>
          </p:cNvSpPr>
          <p:nvPr>
            <p:ph type="sldNum" sz="quarter" idx="12"/>
          </p:nvPr>
        </p:nvSpPr>
        <p:spPr/>
        <p:txBody>
          <a:bodyPr/>
          <a:lstStyle/>
          <a:p>
            <a:fld id="{4F6D1151-E60D-4069-8873-11387DB119A9}" type="slidenum">
              <a:rPr lang="en-US" smtClean="0"/>
              <a:t>27</a:t>
            </a:fld>
            <a:endParaRPr lang="en-US"/>
          </a:p>
        </p:txBody>
      </p:sp>
    </p:spTree>
    <p:extLst>
      <p:ext uri="{BB962C8B-B14F-4D97-AF65-F5344CB8AC3E}">
        <p14:creationId xmlns:p14="http://schemas.microsoft.com/office/powerpoint/2010/main" val="4212849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Risk Measurement</a:t>
            </a:r>
            <a:endParaRPr lang="en-US"/>
          </a:p>
        </p:txBody>
      </p:sp>
      <p:sp>
        <p:nvSpPr>
          <p:cNvPr id="10" name="Content Placeholder 9">
            <a:extLst>
              <a:ext uri="{FF2B5EF4-FFF2-40B4-BE49-F238E27FC236}">
                <a16:creationId xmlns:a16="http://schemas.microsoft.com/office/drawing/2014/main" id="{3D5A176B-C0F5-E5E7-A713-6E88B7B2CA7A}"/>
              </a:ext>
            </a:extLst>
          </p:cNvPr>
          <p:cNvSpPr>
            <a:spLocks noGrp="1"/>
          </p:cNvSpPr>
          <p:nvPr>
            <p:ph idx="1"/>
          </p:nvPr>
        </p:nvSpPr>
        <p:spPr/>
        <p:txBody>
          <a:bodyPr/>
          <a:lstStyle/>
          <a:p>
            <a:r>
              <a:rPr lang="en-US" dirty="0"/>
              <a:t>Effect on potential earnings and cash flow</a:t>
            </a:r>
          </a:p>
          <a:p>
            <a:r>
              <a:rPr lang="en-US" dirty="0"/>
              <a:t>Impact on the business for future growth</a:t>
            </a:r>
          </a:p>
          <a:p>
            <a:r>
              <a:rPr lang="en-US" dirty="0"/>
              <a:t>Costs related to the risk, should it occur</a:t>
            </a:r>
          </a:p>
          <a:p>
            <a:r>
              <a:rPr lang="en-US" dirty="0"/>
              <a:t>What would change in your business as a  result</a:t>
            </a:r>
          </a:p>
          <a:p>
            <a:r>
              <a:rPr lang="en-US" dirty="0"/>
              <a:t>Weighing costs versus the benefits of the  control</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6F802469-37BE-27EA-C102-A5B8CC4AA2C2}"/>
              </a:ext>
            </a:extLst>
          </p:cNvPr>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A4CB2-F2FB-BF98-D1CC-7AAD58D54CA6}"/>
              </a:ext>
            </a:extLst>
          </p:cNvPr>
          <p:cNvSpPr>
            <a:spLocks noGrp="1"/>
          </p:cNvSpPr>
          <p:nvPr>
            <p:ph type="title"/>
          </p:nvPr>
        </p:nvSpPr>
        <p:spPr/>
        <p:txBody>
          <a:bodyPr>
            <a:normAutofit fontScale="90000"/>
          </a:bodyPr>
          <a:lstStyle/>
          <a:p>
            <a:r>
              <a:rPr lang="en-US" dirty="0"/>
              <a:t>Importance of Risk Management</a:t>
            </a:r>
          </a:p>
        </p:txBody>
      </p:sp>
      <p:sp>
        <p:nvSpPr>
          <p:cNvPr id="5" name="Oval 4">
            <a:extLst>
              <a:ext uri="{FF2B5EF4-FFF2-40B4-BE49-F238E27FC236}">
                <a16:creationId xmlns:a16="http://schemas.microsoft.com/office/drawing/2014/main" id="{D7973374-9762-CB1C-89FA-B59A6BE71DCB}"/>
              </a:ext>
            </a:extLst>
          </p:cNvPr>
          <p:cNvSpPr/>
          <p:nvPr/>
        </p:nvSpPr>
        <p:spPr>
          <a:xfrm>
            <a:off x="91443" y="2076450"/>
            <a:ext cx="2587752" cy="2587752"/>
          </a:xfrm>
          <a:prstGeom prst="ellipse">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ource Sans Pro SemiBold" panose="020B0603030403020204" pitchFamily="34" charset="0"/>
                <a:ea typeface="Source Sans Pro SemiBold" panose="020B0603030403020204" pitchFamily="34" charset="0"/>
              </a:rPr>
              <a:t>Cash Flow</a:t>
            </a:r>
          </a:p>
        </p:txBody>
      </p:sp>
      <p:sp>
        <p:nvSpPr>
          <p:cNvPr id="6" name="Oval 5">
            <a:extLst>
              <a:ext uri="{FF2B5EF4-FFF2-40B4-BE49-F238E27FC236}">
                <a16:creationId xmlns:a16="http://schemas.microsoft.com/office/drawing/2014/main" id="{3EEDE3B1-3B5F-DD6A-590E-DACAA3137AD4}"/>
              </a:ext>
            </a:extLst>
          </p:cNvPr>
          <p:cNvSpPr/>
          <p:nvPr/>
        </p:nvSpPr>
        <p:spPr>
          <a:xfrm>
            <a:off x="2339345" y="2075065"/>
            <a:ext cx="2587752" cy="2587752"/>
          </a:xfrm>
          <a:prstGeom prst="ellipse">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ource Sans Pro SemiBold" panose="020B0603030403020204" pitchFamily="34" charset="0"/>
                <a:ea typeface="Source Sans Pro SemiBold" panose="020B0603030403020204" pitchFamily="34" charset="0"/>
              </a:rPr>
              <a:t>Stability</a:t>
            </a:r>
          </a:p>
        </p:txBody>
      </p:sp>
      <p:sp>
        <p:nvSpPr>
          <p:cNvPr id="7" name="Oval 6">
            <a:extLst>
              <a:ext uri="{FF2B5EF4-FFF2-40B4-BE49-F238E27FC236}">
                <a16:creationId xmlns:a16="http://schemas.microsoft.com/office/drawing/2014/main" id="{427FF4FF-0F2D-354B-CA2C-9712F09C0A4D}"/>
              </a:ext>
            </a:extLst>
          </p:cNvPr>
          <p:cNvSpPr/>
          <p:nvPr/>
        </p:nvSpPr>
        <p:spPr>
          <a:xfrm>
            <a:off x="4434849" y="2073680"/>
            <a:ext cx="2587752" cy="2587752"/>
          </a:xfrm>
          <a:prstGeom prst="ellipse">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ource Sans Pro SemiBold" panose="020B0603030403020204" pitchFamily="34" charset="0"/>
                <a:ea typeface="Source Sans Pro SemiBold" panose="020B0603030403020204" pitchFamily="34" charset="0"/>
              </a:rPr>
              <a:t>Credit</a:t>
            </a:r>
          </a:p>
        </p:txBody>
      </p:sp>
      <p:sp>
        <p:nvSpPr>
          <p:cNvPr id="8" name="Oval 7">
            <a:extLst>
              <a:ext uri="{FF2B5EF4-FFF2-40B4-BE49-F238E27FC236}">
                <a16:creationId xmlns:a16="http://schemas.microsoft.com/office/drawing/2014/main" id="{9B4DFEDD-8D77-1A0A-F2A3-61CBA054BBEA}"/>
              </a:ext>
            </a:extLst>
          </p:cNvPr>
          <p:cNvSpPr/>
          <p:nvPr/>
        </p:nvSpPr>
        <p:spPr>
          <a:xfrm>
            <a:off x="6377955" y="2072295"/>
            <a:ext cx="2587752" cy="2587752"/>
          </a:xfrm>
          <a:prstGeom prst="ellipse">
            <a:avLst/>
          </a:prstGeom>
          <a:solidFill>
            <a:srgbClr val="003256"/>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latin typeface="Source Sans Pro SemiBold" panose="020B0603030403020204" pitchFamily="34" charset="0"/>
                <a:ea typeface="Source Sans Pro SemiBold" panose="020B0603030403020204" pitchFamily="34" charset="0"/>
              </a:rPr>
              <a:t>Longevity</a:t>
            </a:r>
          </a:p>
        </p:txBody>
      </p:sp>
      <p:sp>
        <p:nvSpPr>
          <p:cNvPr id="4" name="Footer Placeholder 3">
            <a:extLst>
              <a:ext uri="{FF2B5EF4-FFF2-40B4-BE49-F238E27FC236}">
                <a16:creationId xmlns:a16="http://schemas.microsoft.com/office/drawing/2014/main" id="{694C3E72-C314-6A2A-8FD8-3CDB0BCA4F8F}"/>
              </a:ext>
            </a:extLst>
          </p:cNvPr>
          <p:cNvSpPr>
            <a:spLocks noGrp="1"/>
          </p:cNvSpPr>
          <p:nvPr>
            <p:ph type="ftr" sz="quarter" idx="3"/>
          </p:nvPr>
        </p:nvSpPr>
        <p:spPr/>
        <p:txBody>
          <a:bodyPr/>
          <a:lstStyle/>
          <a:p>
            <a:r>
              <a:rPr lang="en-US"/>
              <a:t>Risk Management</a:t>
            </a:r>
            <a:endParaRPr lang="en-US" dirty="0"/>
          </a:p>
        </p:txBody>
      </p:sp>
      <p:sp>
        <p:nvSpPr>
          <p:cNvPr id="3" name="Slide Number Placeholder 2">
            <a:extLst>
              <a:ext uri="{FF2B5EF4-FFF2-40B4-BE49-F238E27FC236}">
                <a16:creationId xmlns:a16="http://schemas.microsoft.com/office/drawing/2014/main" id="{63A7C300-A0FB-3D7C-3D16-E4BBF8E0D4AE}"/>
              </a:ext>
            </a:extLst>
          </p:cNvPr>
          <p:cNvSpPr>
            <a:spLocks noGrp="1"/>
          </p:cNvSpPr>
          <p:nvPr>
            <p:ph type="sldNum" sz="quarter" idx="12"/>
          </p:nvPr>
        </p:nvSpPr>
        <p:spPr/>
        <p:txBody>
          <a:bodyPr/>
          <a:lstStyle/>
          <a:p>
            <a:fld id="{4F6D1151-E60D-4069-8873-11387DB119A9}" type="slidenum">
              <a:rPr lang="en-US" smtClean="0"/>
              <a:t>29</a:t>
            </a:fld>
            <a:endParaRPr lang="en-US"/>
          </a:p>
        </p:txBody>
      </p:sp>
    </p:spTree>
    <p:extLst>
      <p:ext uri="{BB962C8B-B14F-4D97-AF65-F5344CB8AC3E}">
        <p14:creationId xmlns:p14="http://schemas.microsoft.com/office/powerpoint/2010/main" val="3960923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Objectives</a:t>
            </a:r>
          </a:p>
        </p:txBody>
      </p:sp>
      <p:sp>
        <p:nvSpPr>
          <p:cNvPr id="10" name="Content Placeholder 9">
            <a:extLst>
              <a:ext uri="{FF2B5EF4-FFF2-40B4-BE49-F238E27FC236}">
                <a16:creationId xmlns:a16="http://schemas.microsoft.com/office/drawing/2014/main" id="{990E261F-1924-05F9-DF32-B50146224497}"/>
              </a:ext>
            </a:extLst>
          </p:cNvPr>
          <p:cNvSpPr>
            <a:spLocks noGrp="1"/>
          </p:cNvSpPr>
          <p:nvPr>
            <p:ph idx="1"/>
          </p:nvPr>
        </p:nvSpPr>
        <p:spPr/>
        <p:txBody>
          <a:bodyPr/>
          <a:lstStyle/>
          <a:p>
            <a:r>
              <a:rPr lang="en-US" dirty="0"/>
              <a:t>Identify the common risks associated with a  small business</a:t>
            </a:r>
          </a:p>
          <a:p>
            <a:r>
              <a:rPr lang="en-US" dirty="0"/>
              <a:t>Identify the external and internal factors which  affect risk for a small business</a:t>
            </a:r>
          </a:p>
          <a:p>
            <a:r>
              <a:rPr lang="en-US" dirty="0"/>
              <a:t>Identify situations which may cause risk for a  small business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1CB3EE03-9160-4F14-62F8-99C813082B42}"/>
              </a:ext>
            </a:extLst>
          </p:cNvPr>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EAC0E-195F-1DE9-D96C-A926EBD98D38}"/>
              </a:ext>
            </a:extLst>
          </p:cNvPr>
          <p:cNvSpPr>
            <a:spLocks noGrp="1"/>
          </p:cNvSpPr>
          <p:nvPr>
            <p:ph type="title"/>
          </p:nvPr>
        </p:nvSpPr>
        <p:spPr/>
        <p:txBody>
          <a:bodyPr/>
          <a:lstStyle/>
          <a:p>
            <a:r>
              <a:rPr lang="en-US" dirty="0"/>
              <a:t>Risk Control Management and Implementation</a:t>
            </a:r>
          </a:p>
        </p:txBody>
      </p:sp>
      <p:sp>
        <p:nvSpPr>
          <p:cNvPr id="5" name="Footer Placeholder 4">
            <a:extLst>
              <a:ext uri="{FF2B5EF4-FFF2-40B4-BE49-F238E27FC236}">
                <a16:creationId xmlns:a16="http://schemas.microsoft.com/office/drawing/2014/main" id="{8C9D5233-1FAF-0DE4-EEC3-382B8F4B1209}"/>
              </a:ext>
            </a:extLst>
          </p:cNvPr>
          <p:cNvSpPr>
            <a:spLocks noGrp="1"/>
          </p:cNvSpPr>
          <p:nvPr>
            <p:ph type="ftr" sz="quarter" idx="3"/>
          </p:nvPr>
        </p:nvSpPr>
        <p:spPr/>
        <p:txBody>
          <a:bodyPr/>
          <a:lstStyle/>
          <a:p>
            <a:r>
              <a:rPr lang="en-US"/>
              <a:t>Risk Management</a:t>
            </a:r>
            <a:endParaRPr lang="en-US" dirty="0"/>
          </a:p>
        </p:txBody>
      </p:sp>
      <p:sp>
        <p:nvSpPr>
          <p:cNvPr id="4" name="Slide Number Placeholder 3">
            <a:extLst>
              <a:ext uri="{FF2B5EF4-FFF2-40B4-BE49-F238E27FC236}">
                <a16:creationId xmlns:a16="http://schemas.microsoft.com/office/drawing/2014/main" id="{D74414F1-67AD-4781-B2AD-4ACE56A2A988}"/>
              </a:ext>
            </a:extLst>
          </p:cNvPr>
          <p:cNvSpPr>
            <a:spLocks noGrp="1"/>
          </p:cNvSpPr>
          <p:nvPr>
            <p:ph type="sldNum" sz="quarter" idx="12"/>
          </p:nvPr>
        </p:nvSpPr>
        <p:spPr/>
        <p:txBody>
          <a:bodyPr/>
          <a:lstStyle/>
          <a:p>
            <a:fld id="{4F6D1151-E60D-4069-8873-11387DB119A9}" type="slidenum">
              <a:rPr lang="en-US" smtClean="0"/>
              <a:t>30</a:t>
            </a:fld>
            <a:endParaRPr lang="en-US"/>
          </a:p>
        </p:txBody>
      </p:sp>
    </p:spTree>
    <p:extLst>
      <p:ext uri="{BB962C8B-B14F-4D97-AF65-F5344CB8AC3E}">
        <p14:creationId xmlns:p14="http://schemas.microsoft.com/office/powerpoint/2010/main" val="3571712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Equipment and Vendors</a:t>
            </a:r>
          </a:p>
        </p:txBody>
      </p:sp>
      <p:sp>
        <p:nvSpPr>
          <p:cNvPr id="10" name="Content Placeholder 9">
            <a:extLst>
              <a:ext uri="{FF2B5EF4-FFF2-40B4-BE49-F238E27FC236}">
                <a16:creationId xmlns:a16="http://schemas.microsoft.com/office/drawing/2014/main" id="{DD60EF0A-5C51-E0F6-1B98-2E8875DD4E51}"/>
              </a:ext>
            </a:extLst>
          </p:cNvPr>
          <p:cNvSpPr>
            <a:spLocks noGrp="1"/>
          </p:cNvSpPr>
          <p:nvPr>
            <p:ph idx="1"/>
          </p:nvPr>
        </p:nvSpPr>
        <p:spPr/>
        <p:txBody>
          <a:bodyPr/>
          <a:lstStyle/>
          <a:p>
            <a:r>
              <a:rPr lang="en-US" dirty="0"/>
              <a:t>Inclusion in initial written business plan</a:t>
            </a:r>
          </a:p>
          <a:p>
            <a:r>
              <a:rPr lang="en-US" dirty="0"/>
              <a:t>Readdress, monitor and update business plan  periodically</a:t>
            </a:r>
          </a:p>
          <a:p>
            <a:r>
              <a:rPr lang="en-US" dirty="0"/>
              <a:t>Insure equipment and use service plans</a:t>
            </a:r>
          </a:p>
          <a:p>
            <a:r>
              <a:rPr lang="en-US" dirty="0"/>
              <a:t>Know your vendors and suppliers – backup  relationships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E2433356-CE53-5C43-D51B-B60DEA928521}"/>
              </a:ext>
            </a:extLst>
          </p:cNvPr>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9100" y="322059"/>
            <a:ext cx="7886700" cy="557034"/>
          </a:xfrm>
        </p:spPr>
        <p:txBody>
          <a:bodyPr>
            <a:normAutofit fontScale="90000"/>
          </a:bodyPr>
          <a:lstStyle/>
          <a:p>
            <a:r>
              <a:rPr lang="en-US" dirty="0"/>
              <a:t>Business Continuity</a:t>
            </a:r>
          </a:p>
        </p:txBody>
      </p:sp>
      <p:sp>
        <p:nvSpPr>
          <p:cNvPr id="10" name="Content Placeholder 9">
            <a:extLst>
              <a:ext uri="{FF2B5EF4-FFF2-40B4-BE49-F238E27FC236}">
                <a16:creationId xmlns:a16="http://schemas.microsoft.com/office/drawing/2014/main" id="{84B60A22-53CC-7A6E-A0E9-D006DA860D1A}"/>
              </a:ext>
            </a:extLst>
          </p:cNvPr>
          <p:cNvSpPr>
            <a:spLocks noGrp="1"/>
          </p:cNvSpPr>
          <p:nvPr>
            <p:ph idx="1"/>
          </p:nvPr>
        </p:nvSpPr>
        <p:spPr/>
        <p:txBody>
          <a:bodyPr/>
          <a:lstStyle/>
          <a:p>
            <a:r>
              <a:rPr lang="en-US" dirty="0"/>
              <a:t>Location to continue business operations</a:t>
            </a:r>
          </a:p>
          <a:p>
            <a:r>
              <a:rPr lang="en-US" dirty="0"/>
              <a:t>Establish a manual system</a:t>
            </a:r>
          </a:p>
          <a:p>
            <a:r>
              <a:rPr lang="en-US" dirty="0"/>
              <a:t>Train staff to continue operations</a:t>
            </a:r>
          </a:p>
          <a:p>
            <a:r>
              <a:rPr lang="en-US" dirty="0"/>
              <a:t>Backup operating systems, list staff duties and  contacts</a:t>
            </a:r>
          </a:p>
          <a:p>
            <a:r>
              <a:rPr lang="en-US" dirty="0"/>
              <a:t>Review contracts with vendors for provisions</a:t>
            </a:r>
          </a:p>
          <a:p>
            <a:r>
              <a:rPr lang="en-US" dirty="0"/>
              <a:t>Know systems provider backup and  contingency operational plans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73109B05-4B7E-3E12-4CFF-0D0DA4E95799}"/>
              </a:ext>
            </a:extLst>
          </p:cNvPr>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Information Technology Systems</a:t>
            </a:r>
          </a:p>
        </p:txBody>
      </p:sp>
      <p:sp>
        <p:nvSpPr>
          <p:cNvPr id="6" name="Content Placeholder 5">
            <a:extLst>
              <a:ext uri="{FF2B5EF4-FFF2-40B4-BE49-F238E27FC236}">
                <a16:creationId xmlns:a16="http://schemas.microsoft.com/office/drawing/2014/main" id="{674A542A-5AE0-143D-9DFC-A7851995B46F}"/>
              </a:ext>
            </a:extLst>
          </p:cNvPr>
          <p:cNvSpPr>
            <a:spLocks noGrp="1"/>
          </p:cNvSpPr>
          <p:nvPr>
            <p:ph idx="1"/>
          </p:nvPr>
        </p:nvSpPr>
        <p:spPr/>
        <p:txBody>
          <a:bodyPr/>
          <a:lstStyle/>
          <a:p>
            <a:r>
              <a:rPr lang="en-US" dirty="0"/>
              <a:t>Do not share login information</a:t>
            </a:r>
          </a:p>
          <a:p>
            <a:r>
              <a:rPr lang="en-US" dirty="0"/>
              <a:t>Protect systems with firewalls</a:t>
            </a:r>
          </a:p>
          <a:p>
            <a:r>
              <a:rPr lang="en-US" dirty="0"/>
              <a:t>Institute levels of access</a:t>
            </a:r>
          </a:p>
          <a:p>
            <a:r>
              <a:rPr lang="en-US" dirty="0"/>
              <a:t>Perform other reports</a:t>
            </a:r>
          </a:p>
          <a:p>
            <a:r>
              <a:rPr lang="en-US" dirty="0"/>
              <a:t>Sample transactions or use  trial transactions</a:t>
            </a:r>
          </a:p>
          <a:p>
            <a:r>
              <a:rPr lang="en-US" dirty="0"/>
              <a:t>Conduct scheduled and surprise audits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11C22CFB-02A9-DFDA-B3CE-CE5690C37342}"/>
              </a:ext>
            </a:extLst>
          </p:cNvPr>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Competition</a:t>
            </a:r>
          </a:p>
        </p:txBody>
      </p:sp>
      <p:sp>
        <p:nvSpPr>
          <p:cNvPr id="11" name="Content Placeholder 10">
            <a:extLst>
              <a:ext uri="{FF2B5EF4-FFF2-40B4-BE49-F238E27FC236}">
                <a16:creationId xmlns:a16="http://schemas.microsoft.com/office/drawing/2014/main" id="{2E7312CF-2FF2-6DAB-50F0-721B997769CD}"/>
              </a:ext>
            </a:extLst>
          </p:cNvPr>
          <p:cNvSpPr>
            <a:spLocks noGrp="1"/>
          </p:cNvSpPr>
          <p:nvPr>
            <p:ph idx="1"/>
          </p:nvPr>
        </p:nvSpPr>
        <p:spPr>
          <a:xfrm>
            <a:off x="628650" y="1415320"/>
            <a:ext cx="4781550" cy="4351338"/>
          </a:xfrm>
        </p:spPr>
        <p:txBody>
          <a:bodyPr/>
          <a:lstStyle/>
          <a:p>
            <a:r>
              <a:rPr lang="en-US" dirty="0"/>
              <a:t>Shop them</a:t>
            </a:r>
          </a:p>
          <a:p>
            <a:r>
              <a:rPr lang="en-US" dirty="0"/>
              <a:t>Check advertising</a:t>
            </a:r>
          </a:p>
          <a:p>
            <a:r>
              <a:rPr lang="en-US" dirty="0"/>
              <a:t>Product lines</a:t>
            </a:r>
          </a:p>
          <a:p>
            <a:r>
              <a:rPr lang="en-US" dirty="0"/>
              <a:t>Pricing</a:t>
            </a:r>
          </a:p>
          <a:p>
            <a:r>
              <a:rPr lang="en-US" dirty="0"/>
              <a:t>Customer interaction</a:t>
            </a:r>
          </a:p>
          <a:p>
            <a:r>
              <a:rPr lang="en-US" dirty="0"/>
              <a:t>Employee retention</a:t>
            </a:r>
          </a:p>
        </p:txBody>
      </p:sp>
      <p:sp>
        <p:nvSpPr>
          <p:cNvPr id="4" name="object 4" descr="Woman peering through a magnifying glass, surrounded by brightly colored shopping bags "/>
          <p:cNvSpPr/>
          <p:nvPr/>
        </p:nvSpPr>
        <p:spPr>
          <a:xfrm>
            <a:off x="5105400" y="1219200"/>
            <a:ext cx="3305555" cy="3296412"/>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2D75E5E6-4DB4-FCCD-96C7-75072121BD9F}"/>
              </a:ext>
            </a:extLst>
          </p:cNvPr>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4757E26-7CD1-742A-9331-49A38298582D}"/>
              </a:ext>
            </a:extLst>
          </p:cNvPr>
          <p:cNvSpPr>
            <a:spLocks noGrp="1"/>
          </p:cNvSpPr>
          <p:nvPr>
            <p:ph type="title"/>
          </p:nvPr>
        </p:nvSpPr>
        <p:spPr/>
        <p:txBody>
          <a:bodyPr>
            <a:normAutofit fontScale="90000"/>
          </a:bodyPr>
          <a:lstStyle/>
          <a:p>
            <a:r>
              <a:rPr lang="en-US" dirty="0"/>
              <a:t>Activity 5: Assets</a:t>
            </a:r>
          </a:p>
        </p:txBody>
      </p:sp>
      <p:sp>
        <p:nvSpPr>
          <p:cNvPr id="8" name="Content Placeholder 7">
            <a:extLst>
              <a:ext uri="{FF2B5EF4-FFF2-40B4-BE49-F238E27FC236}">
                <a16:creationId xmlns:a16="http://schemas.microsoft.com/office/drawing/2014/main" id="{ECDB1B8D-E4D8-240D-EA98-E008119E4B62}"/>
              </a:ext>
            </a:extLst>
          </p:cNvPr>
          <p:cNvSpPr>
            <a:spLocks noGrp="1"/>
          </p:cNvSpPr>
          <p:nvPr>
            <p:ph idx="1"/>
          </p:nvPr>
        </p:nvSpPr>
        <p:spPr/>
        <p:txBody>
          <a:bodyPr/>
          <a:lstStyle/>
          <a:p>
            <a:pPr marL="0" indent="0">
              <a:buNone/>
            </a:pPr>
            <a:r>
              <a:rPr lang="en-US" dirty="0"/>
              <a:t>What is your most liquid asset?  How can you protect it?</a:t>
            </a:r>
          </a:p>
        </p:txBody>
      </p:sp>
      <p:sp>
        <p:nvSpPr>
          <p:cNvPr id="4" name="object 4" descr="Pencil point"/>
          <p:cNvSpPr/>
          <p:nvPr/>
        </p:nvSpPr>
        <p:spPr>
          <a:xfrm>
            <a:off x="0" y="2895600"/>
            <a:ext cx="1620012" cy="2714244"/>
          </a:xfrm>
          <a:prstGeom prst="rect">
            <a:avLst/>
          </a:prstGeom>
          <a:blipFill>
            <a:blip r:embed="rId2" cstate="print"/>
            <a:stretch>
              <a:fillRect/>
            </a:stretch>
          </a:blipFill>
        </p:spPr>
        <p:txBody>
          <a:bodyPr wrap="square" lIns="0" tIns="0" rIns="0" bIns="0" rtlCol="0"/>
          <a:lstStyle/>
          <a:p>
            <a:endParaRPr/>
          </a:p>
        </p:txBody>
      </p:sp>
      <p:sp>
        <p:nvSpPr>
          <p:cNvPr id="11" name="Footer Placeholder 10">
            <a:extLst>
              <a:ext uri="{FF2B5EF4-FFF2-40B4-BE49-F238E27FC236}">
                <a16:creationId xmlns:a16="http://schemas.microsoft.com/office/drawing/2014/main" id="{C4CD312C-8C2C-BA95-8C88-272F3FC9F0D2}"/>
              </a:ext>
            </a:extLst>
          </p:cNvPr>
          <p:cNvSpPr>
            <a:spLocks noGrp="1"/>
          </p:cNvSpPr>
          <p:nvPr>
            <p:ph type="ftr" sz="quarter" idx="3"/>
          </p:nvPr>
        </p:nvSpPr>
        <p:spPr/>
        <p:txBody>
          <a:bodyPr/>
          <a:lstStyle/>
          <a:p>
            <a:r>
              <a:rPr lang="en-US"/>
              <a:t>Risk Management</a:t>
            </a:r>
            <a:endParaRPr lang="en-US" dirty="0"/>
          </a:p>
        </p:txBody>
      </p:sp>
      <p:sp>
        <p:nvSpPr>
          <p:cNvPr id="12" name="Slide Number Placeholder 11">
            <a:extLst>
              <a:ext uri="{FF2B5EF4-FFF2-40B4-BE49-F238E27FC236}">
                <a16:creationId xmlns:a16="http://schemas.microsoft.com/office/drawing/2014/main" id="{A4580455-DC6A-FF82-8040-8A8A9F6CC534}"/>
              </a:ext>
            </a:extLst>
          </p:cNvPr>
          <p:cNvSpPr>
            <a:spLocks noGrp="1"/>
          </p:cNvSpPr>
          <p:nvPr>
            <p:ph type="sldNum" sz="quarter" idx="12"/>
          </p:nvPr>
        </p:nvSpPr>
        <p:spPr/>
        <p:txBody>
          <a:bodyPr/>
          <a:lstStyle/>
          <a:p>
            <a:fld id="{4F6D1151-E60D-4069-8873-11387DB119A9}" type="slidenum">
              <a:rPr lang="en-US" smtClean="0"/>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Accounting and Cash Control</a:t>
            </a:r>
          </a:p>
        </p:txBody>
      </p:sp>
      <p:sp>
        <p:nvSpPr>
          <p:cNvPr id="10" name="Content Placeholder 9">
            <a:extLst>
              <a:ext uri="{FF2B5EF4-FFF2-40B4-BE49-F238E27FC236}">
                <a16:creationId xmlns:a16="http://schemas.microsoft.com/office/drawing/2014/main" id="{A64BEA5D-580E-D111-B8A0-66FA9B78432F}"/>
              </a:ext>
            </a:extLst>
          </p:cNvPr>
          <p:cNvSpPr>
            <a:spLocks noGrp="1"/>
          </p:cNvSpPr>
          <p:nvPr>
            <p:ph idx="1"/>
          </p:nvPr>
        </p:nvSpPr>
        <p:spPr/>
        <p:txBody>
          <a:bodyPr/>
          <a:lstStyle/>
          <a:p>
            <a:r>
              <a:rPr lang="en-US" dirty="0"/>
              <a:t>Separation of duties</a:t>
            </a:r>
          </a:p>
          <a:p>
            <a:r>
              <a:rPr lang="en-US" dirty="0"/>
              <a:t>Dual control of cash</a:t>
            </a:r>
          </a:p>
          <a:p>
            <a:r>
              <a:rPr lang="en-US" dirty="0"/>
              <a:t>Levels of authority observed</a:t>
            </a:r>
          </a:p>
          <a:p>
            <a:r>
              <a:rPr lang="en-US" dirty="0"/>
              <a:t>Periodic audits</a:t>
            </a:r>
          </a:p>
          <a:p>
            <a:r>
              <a:rPr lang="en-US" dirty="0"/>
              <a:t>Surprise audits</a:t>
            </a:r>
          </a:p>
          <a:p>
            <a:r>
              <a:rPr lang="en-US" dirty="0"/>
              <a:t>Insured deposits – FDIC</a:t>
            </a:r>
          </a:p>
          <a:p>
            <a:r>
              <a:rPr lang="en-US" dirty="0"/>
              <a:t>Plan for reserves in the budget</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A3962872-32AD-46B2-F870-5D53C0607F47}"/>
              </a:ext>
            </a:extLst>
          </p:cNvPr>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Employee Management</a:t>
            </a:r>
          </a:p>
        </p:txBody>
      </p:sp>
      <p:sp>
        <p:nvSpPr>
          <p:cNvPr id="10" name="Content Placeholder 9">
            <a:extLst>
              <a:ext uri="{FF2B5EF4-FFF2-40B4-BE49-F238E27FC236}">
                <a16:creationId xmlns:a16="http://schemas.microsoft.com/office/drawing/2014/main" id="{7EE895C6-D276-9BEF-6631-1CE358A81BF4}"/>
              </a:ext>
            </a:extLst>
          </p:cNvPr>
          <p:cNvSpPr>
            <a:spLocks noGrp="1"/>
          </p:cNvSpPr>
          <p:nvPr>
            <p:ph idx="1"/>
          </p:nvPr>
        </p:nvSpPr>
        <p:spPr/>
        <p:txBody>
          <a:bodyPr/>
          <a:lstStyle/>
          <a:p>
            <a:r>
              <a:rPr lang="en-US" dirty="0"/>
              <a:t>Pre-employment screening and background  checks</a:t>
            </a:r>
          </a:p>
          <a:p>
            <a:r>
              <a:rPr lang="en-US" dirty="0"/>
              <a:t>Job descriptions and duties</a:t>
            </a:r>
          </a:p>
          <a:p>
            <a:r>
              <a:rPr lang="en-US" dirty="0"/>
              <a:t>Communicate clear expectations</a:t>
            </a:r>
          </a:p>
          <a:p>
            <a:r>
              <a:rPr lang="en-US" dirty="0"/>
              <a:t>Cross train staff</a:t>
            </a:r>
          </a:p>
          <a:p>
            <a:r>
              <a:rPr lang="en-US" dirty="0"/>
              <a:t>Identify temp agencies that specialize in your  field</a:t>
            </a:r>
          </a:p>
          <a:p>
            <a:r>
              <a:rPr lang="en-US" dirty="0"/>
              <a:t>Periodic evaluations and feedback</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52EC5B57-9B33-960D-C5C8-775AFF5DDF81}"/>
              </a:ext>
            </a:extLst>
          </p:cNvPr>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Employee Management (continued)</a:t>
            </a:r>
          </a:p>
        </p:txBody>
      </p:sp>
      <p:sp>
        <p:nvSpPr>
          <p:cNvPr id="10" name="Content Placeholder 9">
            <a:extLst>
              <a:ext uri="{FF2B5EF4-FFF2-40B4-BE49-F238E27FC236}">
                <a16:creationId xmlns:a16="http://schemas.microsoft.com/office/drawing/2014/main" id="{AF466659-4212-4619-8706-0FE6AD0D7CCE}"/>
              </a:ext>
            </a:extLst>
          </p:cNvPr>
          <p:cNvSpPr>
            <a:spLocks noGrp="1"/>
          </p:cNvSpPr>
          <p:nvPr>
            <p:ph idx="1"/>
          </p:nvPr>
        </p:nvSpPr>
        <p:spPr/>
        <p:txBody>
          <a:bodyPr/>
          <a:lstStyle/>
          <a:p>
            <a:r>
              <a:rPr lang="en-US" dirty="0"/>
              <a:t>Manage by being present or walking around</a:t>
            </a:r>
          </a:p>
          <a:p>
            <a:r>
              <a:rPr lang="en-US" dirty="0"/>
              <a:t>Audit for payroll or time fraud</a:t>
            </a:r>
          </a:p>
          <a:p>
            <a:r>
              <a:rPr lang="en-US" dirty="0"/>
              <a:t>Benefits and compensation for retention</a:t>
            </a:r>
          </a:p>
          <a:p>
            <a:r>
              <a:rPr lang="en-US" dirty="0"/>
              <a:t>Incentives to avoid injuries and damages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78FC97D5-A7A8-CD6C-F0B8-018F64206F7D}"/>
              </a:ext>
            </a:extLst>
          </p:cNvPr>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Business Work Strategy</a:t>
            </a:r>
          </a:p>
        </p:txBody>
      </p:sp>
      <p:sp>
        <p:nvSpPr>
          <p:cNvPr id="10" name="Content Placeholder 9">
            <a:extLst>
              <a:ext uri="{FF2B5EF4-FFF2-40B4-BE49-F238E27FC236}">
                <a16:creationId xmlns:a16="http://schemas.microsoft.com/office/drawing/2014/main" id="{7D3B2AF2-341E-D1AA-B3C5-E38D5D44B206}"/>
              </a:ext>
            </a:extLst>
          </p:cNvPr>
          <p:cNvSpPr>
            <a:spLocks noGrp="1"/>
          </p:cNvSpPr>
          <p:nvPr>
            <p:ph idx="1"/>
          </p:nvPr>
        </p:nvSpPr>
        <p:spPr/>
        <p:txBody>
          <a:bodyPr/>
          <a:lstStyle/>
          <a:p>
            <a:pPr marL="0" indent="0">
              <a:buNone/>
            </a:pPr>
            <a:r>
              <a:rPr lang="en-US" dirty="0"/>
              <a:t>How can you manage your own risks?</a:t>
            </a:r>
          </a:p>
          <a:p>
            <a:r>
              <a:rPr lang="en-US" dirty="0"/>
              <a:t>Set work hours</a:t>
            </a:r>
          </a:p>
          <a:p>
            <a:r>
              <a:rPr lang="en-US" dirty="0"/>
              <a:t>Plan work with a balance</a:t>
            </a:r>
          </a:p>
          <a:p>
            <a:r>
              <a:rPr lang="en-US" dirty="0"/>
              <a:t>Set realistic goals</a:t>
            </a:r>
          </a:p>
          <a:p>
            <a:r>
              <a:rPr lang="en-US" dirty="0"/>
              <a:t>Train support staff or an assistant</a:t>
            </a:r>
          </a:p>
          <a:p>
            <a:r>
              <a:rPr lang="en-US" dirty="0"/>
              <a:t>Include in disability or death in business plan</a:t>
            </a:r>
          </a:p>
          <a:p>
            <a:r>
              <a:rPr lang="en-US" dirty="0"/>
              <a:t>Support system</a:t>
            </a:r>
          </a:p>
          <a:p>
            <a:r>
              <a:rPr lang="en-US" dirty="0"/>
              <a:t>Anticipate family and home needs</a:t>
            </a:r>
          </a:p>
          <a:p>
            <a:endParaRPr lang="en-US" dirty="0"/>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86908169-42BC-2728-08AA-FC69C06F5273}"/>
              </a:ext>
            </a:extLst>
          </p:cNvPr>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Objectives, continued</a:t>
            </a:r>
          </a:p>
        </p:txBody>
      </p:sp>
      <p:sp>
        <p:nvSpPr>
          <p:cNvPr id="10" name="Content Placeholder 9">
            <a:extLst>
              <a:ext uri="{FF2B5EF4-FFF2-40B4-BE49-F238E27FC236}">
                <a16:creationId xmlns:a16="http://schemas.microsoft.com/office/drawing/2014/main" id="{F8B19314-C8D8-BCA0-E5BD-0239ADE8B302}"/>
              </a:ext>
            </a:extLst>
          </p:cNvPr>
          <p:cNvSpPr>
            <a:spLocks noGrp="1"/>
          </p:cNvSpPr>
          <p:nvPr>
            <p:ph idx="1"/>
          </p:nvPr>
        </p:nvSpPr>
        <p:spPr/>
        <p:txBody>
          <a:bodyPr/>
          <a:lstStyle/>
          <a:p>
            <a:r>
              <a:rPr lang="en-US" dirty="0"/>
              <a:t>Identify the common warning signs of risk for  a small business</a:t>
            </a:r>
          </a:p>
          <a:p>
            <a:r>
              <a:rPr lang="en-US" dirty="0"/>
              <a:t>Implement, monitor, and evaluate a risk  management plan for a small business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F92FF4A4-48CC-7A46-42F5-5FE051E4E60F}"/>
              </a:ext>
            </a:extLst>
          </p:cNvPr>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More on Control Management</a:t>
            </a:r>
          </a:p>
        </p:txBody>
      </p:sp>
      <p:sp>
        <p:nvSpPr>
          <p:cNvPr id="10" name="Content Placeholder 9">
            <a:extLst>
              <a:ext uri="{FF2B5EF4-FFF2-40B4-BE49-F238E27FC236}">
                <a16:creationId xmlns:a16="http://schemas.microsoft.com/office/drawing/2014/main" id="{11A8B03A-6011-D42D-2A84-F6EFCF767EE8}"/>
              </a:ext>
            </a:extLst>
          </p:cNvPr>
          <p:cNvSpPr>
            <a:spLocks noGrp="1"/>
          </p:cNvSpPr>
          <p:nvPr>
            <p:ph idx="1"/>
          </p:nvPr>
        </p:nvSpPr>
        <p:spPr/>
        <p:txBody>
          <a:bodyPr/>
          <a:lstStyle/>
          <a:p>
            <a:r>
              <a:rPr lang="en-US" dirty="0"/>
              <a:t>Communication within organization</a:t>
            </a:r>
          </a:p>
          <a:p>
            <a:r>
              <a:rPr lang="en-US" dirty="0"/>
              <a:t>Routine assessment of physical plant</a:t>
            </a:r>
          </a:p>
          <a:p>
            <a:r>
              <a:rPr lang="en-US" dirty="0"/>
              <a:t>Be alert to changes in the community and laws</a:t>
            </a:r>
          </a:p>
          <a:p>
            <a:r>
              <a:rPr lang="en-US" dirty="0"/>
              <a:t>Awareness of news in the economy</a:t>
            </a:r>
          </a:p>
          <a:p>
            <a:r>
              <a:rPr lang="en-US" dirty="0"/>
              <a:t>Utilize lines of credit only when needed</a:t>
            </a:r>
          </a:p>
          <a:p>
            <a:r>
              <a:rPr lang="en-US" dirty="0"/>
              <a:t>Insure against damages from weather and  disasters</a:t>
            </a:r>
          </a:p>
          <a:p>
            <a:r>
              <a:rPr lang="en-US" dirty="0"/>
              <a:t>Backup utilities – phones and generators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6C68A523-E799-B669-FC5B-5377CD81ABF3}"/>
              </a:ext>
            </a:extLst>
          </p:cNvPr>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p:txBody>
          <a:bodyPr>
            <a:normAutofit fontScale="90000"/>
          </a:bodyPr>
          <a:lstStyle/>
          <a:p>
            <a:r>
              <a:rPr lang="en-US" dirty="0"/>
              <a:t>Lead by Example</a:t>
            </a:r>
          </a:p>
        </p:txBody>
      </p:sp>
      <p:sp>
        <p:nvSpPr>
          <p:cNvPr id="11" name="Content Placeholder 10">
            <a:extLst>
              <a:ext uri="{FF2B5EF4-FFF2-40B4-BE49-F238E27FC236}">
                <a16:creationId xmlns:a16="http://schemas.microsoft.com/office/drawing/2014/main" id="{1749EB27-5A91-EACA-4B37-CD1D7356C849}"/>
              </a:ext>
            </a:extLst>
          </p:cNvPr>
          <p:cNvSpPr>
            <a:spLocks noGrp="1"/>
          </p:cNvSpPr>
          <p:nvPr>
            <p:ph idx="1"/>
          </p:nvPr>
        </p:nvSpPr>
        <p:spPr>
          <a:xfrm>
            <a:off x="628650" y="1153663"/>
            <a:ext cx="8286750" cy="818691"/>
          </a:xfrm>
        </p:spPr>
        <p:txBody>
          <a:bodyPr/>
          <a:lstStyle/>
          <a:p>
            <a:pPr marL="0" indent="0">
              <a:lnSpc>
                <a:spcPct val="100000"/>
              </a:lnSpc>
              <a:spcBef>
                <a:spcPts val="0"/>
              </a:spcBef>
              <a:buNone/>
            </a:pPr>
            <a:r>
              <a:rPr lang="en-US" sz="2800" spc="-75" dirty="0">
                <a:solidFill>
                  <a:srgbClr val="122E5A"/>
                </a:solidFill>
                <a:cs typeface="Geneva"/>
              </a:rPr>
              <a:t>Ethical and </a:t>
            </a:r>
            <a:r>
              <a:rPr lang="en-US" sz="2800" spc="-150" dirty="0">
                <a:solidFill>
                  <a:srgbClr val="122E5A"/>
                </a:solidFill>
                <a:cs typeface="Geneva"/>
              </a:rPr>
              <a:t>honest </a:t>
            </a:r>
            <a:r>
              <a:rPr lang="en-US" sz="2800" spc="-105" dirty="0">
                <a:solidFill>
                  <a:srgbClr val="122E5A"/>
                </a:solidFill>
                <a:cs typeface="Geneva"/>
              </a:rPr>
              <a:t>behavior </a:t>
            </a:r>
            <a:r>
              <a:rPr lang="en-US" sz="2800" spc="-75" dirty="0">
                <a:solidFill>
                  <a:srgbClr val="122E5A"/>
                </a:solidFill>
                <a:cs typeface="Geneva"/>
              </a:rPr>
              <a:t>will </a:t>
            </a:r>
            <a:r>
              <a:rPr lang="en-US" sz="2800" spc="-105" dirty="0">
                <a:solidFill>
                  <a:srgbClr val="122E5A"/>
                </a:solidFill>
                <a:cs typeface="Geneva"/>
              </a:rPr>
              <a:t>begin </a:t>
            </a:r>
            <a:r>
              <a:rPr lang="en-US" sz="2800" spc="-655" dirty="0">
                <a:solidFill>
                  <a:srgbClr val="122E5A"/>
                </a:solidFill>
                <a:cs typeface="Geneva"/>
              </a:rPr>
              <a:t> </a:t>
            </a:r>
            <a:r>
              <a:rPr lang="en-US" sz="2800" spc="-200" dirty="0">
                <a:solidFill>
                  <a:srgbClr val="122E5A"/>
                </a:solidFill>
                <a:cs typeface="Geneva"/>
              </a:rPr>
              <a:t>with  </a:t>
            </a:r>
            <a:r>
              <a:rPr lang="en-US" sz="2800" spc="-135" dirty="0">
                <a:solidFill>
                  <a:srgbClr val="122E5A"/>
                </a:solidFill>
                <a:cs typeface="Geneva"/>
              </a:rPr>
              <a:t>management</a:t>
            </a:r>
            <a:endParaRPr lang="en-US" sz="2800" dirty="0">
              <a:cs typeface="Geneva"/>
            </a:endParaRPr>
          </a:p>
        </p:txBody>
      </p:sp>
      <p:sp>
        <p:nvSpPr>
          <p:cNvPr id="2" name="object 2" descr="Group of people arranged in an arrow shape pointing toward a single person, facing them"/>
          <p:cNvSpPr/>
          <p:nvPr/>
        </p:nvSpPr>
        <p:spPr>
          <a:xfrm>
            <a:off x="1584456" y="1752600"/>
            <a:ext cx="5975087" cy="4336473"/>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43814D5C-EF7D-9730-D5C9-7B40B0327CBD}"/>
              </a:ext>
            </a:extLst>
          </p:cNvPr>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Exit Strategy</a:t>
            </a:r>
          </a:p>
        </p:txBody>
      </p:sp>
      <p:sp>
        <p:nvSpPr>
          <p:cNvPr id="10" name="Content Placeholder 9">
            <a:extLst>
              <a:ext uri="{FF2B5EF4-FFF2-40B4-BE49-F238E27FC236}">
                <a16:creationId xmlns:a16="http://schemas.microsoft.com/office/drawing/2014/main" id="{77BF9CE0-B9A8-E4CF-1406-BD4599BD196F}"/>
              </a:ext>
            </a:extLst>
          </p:cNvPr>
          <p:cNvSpPr>
            <a:spLocks noGrp="1"/>
          </p:cNvSpPr>
          <p:nvPr>
            <p:ph idx="1"/>
          </p:nvPr>
        </p:nvSpPr>
        <p:spPr/>
        <p:txBody>
          <a:bodyPr/>
          <a:lstStyle/>
          <a:p>
            <a:r>
              <a:rPr lang="en-US" dirty="0"/>
              <a:t>Include exit strategy in business plan</a:t>
            </a:r>
          </a:p>
          <a:p>
            <a:r>
              <a:rPr lang="en-US" dirty="0"/>
              <a:t>Revisit it periodically</a:t>
            </a:r>
          </a:p>
          <a:p>
            <a:r>
              <a:rPr lang="en-US" dirty="0"/>
              <a:t>Insurance payment and liquidation of assets</a:t>
            </a:r>
          </a:p>
          <a:p>
            <a:r>
              <a:rPr lang="en-US" dirty="0"/>
              <a:t>Liquidation of assets without insurance</a:t>
            </a:r>
          </a:p>
          <a:p>
            <a:r>
              <a:rPr lang="en-US" dirty="0"/>
              <a:t>Trustee to handle</a:t>
            </a:r>
          </a:p>
          <a:p>
            <a:r>
              <a:rPr lang="en-US" dirty="0"/>
              <a:t>Family member</a:t>
            </a:r>
          </a:p>
          <a:p>
            <a:r>
              <a:rPr lang="en-US" dirty="0"/>
              <a:t>Employees</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82092110-6203-E7B3-A755-C6A71411B807}"/>
              </a:ext>
            </a:extLst>
          </p:cNvPr>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Plan and manage risks to succeed!</a:t>
            </a:r>
          </a:p>
        </p:txBody>
      </p:sp>
      <p:sp>
        <p:nvSpPr>
          <p:cNvPr id="3" name="object 3" descr="Group of people standing in a circle holding their arms up, surrounding a dollar symbol"/>
          <p:cNvSpPr/>
          <p:nvPr/>
        </p:nvSpPr>
        <p:spPr>
          <a:xfrm>
            <a:off x="2133600" y="1981200"/>
            <a:ext cx="5080000" cy="38100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285A1420-D7F7-FA05-247E-B19F67AC7277}"/>
              </a:ext>
            </a:extLst>
          </p:cNvPr>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Eight Key Points to Remember</a:t>
            </a:r>
          </a:p>
        </p:txBody>
      </p:sp>
      <p:sp>
        <p:nvSpPr>
          <p:cNvPr id="10" name="Content Placeholder 9">
            <a:extLst>
              <a:ext uri="{FF2B5EF4-FFF2-40B4-BE49-F238E27FC236}">
                <a16:creationId xmlns:a16="http://schemas.microsoft.com/office/drawing/2014/main" id="{5B2620B0-8AAA-6422-1179-F4C3BD716E91}"/>
              </a:ext>
            </a:extLst>
          </p:cNvPr>
          <p:cNvSpPr>
            <a:spLocks noGrp="1"/>
          </p:cNvSpPr>
          <p:nvPr>
            <p:ph idx="1"/>
          </p:nvPr>
        </p:nvSpPr>
        <p:spPr/>
        <p:txBody>
          <a:bodyPr/>
          <a:lstStyle/>
          <a:p>
            <a:r>
              <a:rPr lang="en-US" dirty="0"/>
              <a:t>There are internal and external risks associated with a  small business</a:t>
            </a:r>
          </a:p>
          <a:p>
            <a:r>
              <a:rPr lang="en-US" dirty="0"/>
              <a:t>Begin assessing the risks by completing a list of those  events or resources involved with the business that  could impact continued operations and cash flow</a:t>
            </a:r>
          </a:p>
          <a:p>
            <a:r>
              <a:rPr lang="en-US" dirty="0"/>
              <a:t>The costs to insure or minimize risks should be  weighed to the potential impact involved</a:t>
            </a:r>
          </a:p>
          <a:p>
            <a:r>
              <a:rPr lang="en-US" dirty="0"/>
              <a:t>A business continuity plan should be part of your  overall business plan</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755BF2D9-F389-F8B3-8B7E-05CB2536FD64}"/>
              </a:ext>
            </a:extLst>
          </p:cNvPr>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Eight Key Points to Remember (continued)</a:t>
            </a:r>
          </a:p>
        </p:txBody>
      </p:sp>
      <p:sp>
        <p:nvSpPr>
          <p:cNvPr id="10" name="Content Placeholder 9">
            <a:extLst>
              <a:ext uri="{FF2B5EF4-FFF2-40B4-BE49-F238E27FC236}">
                <a16:creationId xmlns:a16="http://schemas.microsoft.com/office/drawing/2014/main" id="{6A7A543F-FD13-2AC3-3275-D6CE201D65A2}"/>
              </a:ext>
            </a:extLst>
          </p:cNvPr>
          <p:cNvSpPr>
            <a:spLocks noGrp="1"/>
          </p:cNvSpPr>
          <p:nvPr>
            <p:ph idx="1"/>
          </p:nvPr>
        </p:nvSpPr>
        <p:spPr/>
        <p:txBody>
          <a:bodyPr/>
          <a:lstStyle/>
          <a:p>
            <a:r>
              <a:rPr lang="en-US" dirty="0"/>
              <a:t>Strategies to avoid risks can include communication,  setting expectations, support systems, training staff,  insurance, assessment and contingency planning</a:t>
            </a:r>
          </a:p>
          <a:p>
            <a:r>
              <a:rPr lang="en-US" dirty="0"/>
              <a:t>Be honest in reviewing your business for risk and  warning signs</a:t>
            </a:r>
          </a:p>
          <a:p>
            <a:r>
              <a:rPr lang="en-US" dirty="0"/>
              <a:t>Seek assistance from others</a:t>
            </a:r>
          </a:p>
          <a:p>
            <a:r>
              <a:rPr lang="en-US" dirty="0"/>
              <a:t>An exit strategy is important</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4B4B497B-50FC-A13F-9860-382D3D46E5DA}"/>
              </a:ext>
            </a:extLst>
          </p:cNvPr>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Summary</a:t>
            </a:r>
          </a:p>
        </p:txBody>
      </p:sp>
      <p:sp>
        <p:nvSpPr>
          <p:cNvPr id="7" name="Content Placeholder 6">
            <a:extLst>
              <a:ext uri="{FF2B5EF4-FFF2-40B4-BE49-F238E27FC236}">
                <a16:creationId xmlns:a16="http://schemas.microsoft.com/office/drawing/2014/main" id="{3840EBEB-EEC7-985C-D4EC-A4158B2C5C4F}"/>
              </a:ext>
            </a:extLst>
          </p:cNvPr>
          <p:cNvSpPr>
            <a:spLocks noGrp="1"/>
          </p:cNvSpPr>
          <p:nvPr>
            <p:ph idx="1"/>
          </p:nvPr>
        </p:nvSpPr>
        <p:spPr/>
        <p:txBody>
          <a:bodyPr/>
          <a:lstStyle/>
          <a:p>
            <a:r>
              <a:rPr lang="en-US" dirty="0"/>
              <a:t>What final questions do you have?</a:t>
            </a:r>
          </a:p>
          <a:p>
            <a:endParaRPr lang="en-US" dirty="0"/>
          </a:p>
          <a:p>
            <a:r>
              <a:rPr lang="en-US" dirty="0"/>
              <a:t>What have you learned?</a:t>
            </a:r>
          </a:p>
          <a:p>
            <a:endParaRPr lang="en-US" dirty="0"/>
          </a:p>
          <a:p>
            <a:r>
              <a:rPr lang="en-US" dirty="0"/>
              <a:t>How would you evaluate the training?</a:t>
            </a:r>
          </a:p>
        </p:txBody>
      </p:sp>
      <p:sp>
        <p:nvSpPr>
          <p:cNvPr id="4" name="object 4" descr="Clipboard, paper, and pencil"/>
          <p:cNvSpPr/>
          <p:nvPr/>
        </p:nvSpPr>
        <p:spPr>
          <a:xfrm>
            <a:off x="6705600" y="4038600"/>
            <a:ext cx="2063496" cy="160934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ftr" sz="quarter" idx="3"/>
          </p:nvPr>
        </p:nvSpPr>
        <p:spPr/>
        <p:txBody>
          <a:bodyPr/>
          <a:lstStyle/>
          <a:p>
            <a:r>
              <a:rPr lang="en-US"/>
              <a:t>Risk Management</a:t>
            </a:r>
            <a:endParaRPr lang="en-US" dirty="0"/>
          </a:p>
        </p:txBody>
      </p:sp>
      <p:sp>
        <p:nvSpPr>
          <p:cNvPr id="6" name="Slide Number Placeholder 5">
            <a:extLst>
              <a:ext uri="{FF2B5EF4-FFF2-40B4-BE49-F238E27FC236}">
                <a16:creationId xmlns:a16="http://schemas.microsoft.com/office/drawing/2014/main" id="{38F6F5EA-EC41-56D9-289E-5E7D748C80D5}"/>
              </a:ext>
            </a:extLst>
          </p:cNvPr>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Conclusion</a:t>
            </a:r>
          </a:p>
        </p:txBody>
      </p:sp>
      <p:sp>
        <p:nvSpPr>
          <p:cNvPr id="10" name="Content Placeholder 9">
            <a:extLst>
              <a:ext uri="{FF2B5EF4-FFF2-40B4-BE49-F238E27FC236}">
                <a16:creationId xmlns:a16="http://schemas.microsoft.com/office/drawing/2014/main" id="{8B9FCE50-2987-B782-75CA-70031D0222FC}"/>
              </a:ext>
            </a:extLst>
          </p:cNvPr>
          <p:cNvSpPr>
            <a:spLocks noGrp="1"/>
          </p:cNvSpPr>
          <p:nvPr>
            <p:ph idx="1"/>
          </p:nvPr>
        </p:nvSpPr>
        <p:spPr/>
        <p:txBody>
          <a:bodyPr/>
          <a:lstStyle/>
          <a:p>
            <a:pPr marL="0" indent="0">
              <a:buNone/>
            </a:pPr>
            <a:r>
              <a:rPr lang="en-US" dirty="0"/>
              <a:t>You learned about:</a:t>
            </a:r>
          </a:p>
          <a:p>
            <a:r>
              <a:rPr lang="en-US" dirty="0"/>
              <a:t>Internal and external risks of a small business</a:t>
            </a:r>
          </a:p>
          <a:p>
            <a:r>
              <a:rPr lang="en-US" dirty="0"/>
              <a:t>How to identify and reduce the negative effects  these can have on your business</a:t>
            </a:r>
          </a:p>
          <a:p>
            <a:r>
              <a:rPr lang="en-US" dirty="0"/>
              <a:t>Warning signs of risk</a:t>
            </a:r>
          </a:p>
          <a:p>
            <a:r>
              <a:rPr lang="en-US" dirty="0"/>
              <a:t>The steps in risk management planning</a:t>
            </a:r>
          </a:p>
          <a:p>
            <a:r>
              <a:rPr lang="en-US" dirty="0"/>
              <a:t>The importance of containing these risks</a:t>
            </a:r>
          </a:p>
          <a:p>
            <a:r>
              <a:rPr lang="en-US" dirty="0"/>
              <a:t>The need for an exit strategy</a:t>
            </a:r>
          </a:p>
        </p:txBody>
      </p:sp>
      <p:sp>
        <p:nvSpPr>
          <p:cNvPr id="4" name="object 4"/>
          <p:cNvSpPr txBox="1">
            <a:spLocks noGrp="1"/>
          </p:cNvSpPr>
          <p:nvPr>
            <p:ph type="ftr" sz="quarter" idx="3"/>
          </p:nvPr>
        </p:nvSpPr>
        <p:spPr/>
        <p:txBody>
          <a:bodyPr/>
          <a:lstStyle/>
          <a:p>
            <a:r>
              <a:rPr lang="en-US"/>
              <a:t>Risk Management</a:t>
            </a:r>
            <a:endParaRPr lang="en-US" dirty="0"/>
          </a:p>
        </p:txBody>
      </p:sp>
      <p:sp>
        <p:nvSpPr>
          <p:cNvPr id="5" name="Slide Number Placeholder 4">
            <a:extLst>
              <a:ext uri="{FF2B5EF4-FFF2-40B4-BE49-F238E27FC236}">
                <a16:creationId xmlns:a16="http://schemas.microsoft.com/office/drawing/2014/main" id="{312994D8-DF1F-B711-7CE5-E59C8E9D7D81}"/>
              </a:ext>
            </a:extLst>
          </p:cNvPr>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841DC59-1850-9860-36D2-338031EA09A1}"/>
              </a:ext>
            </a:extLst>
          </p:cNvPr>
          <p:cNvSpPr>
            <a:spLocks noGrp="1"/>
          </p:cNvSpPr>
          <p:nvPr>
            <p:ph type="title"/>
          </p:nvPr>
        </p:nvSpPr>
        <p:spPr/>
        <p:txBody>
          <a:bodyPr>
            <a:normAutofit fontScale="90000"/>
          </a:bodyPr>
          <a:lstStyle/>
          <a:p>
            <a:r>
              <a:rPr lang="en-US" dirty="0"/>
              <a:t>What Do You Know?</a:t>
            </a:r>
          </a:p>
        </p:txBody>
      </p:sp>
      <p:sp>
        <p:nvSpPr>
          <p:cNvPr id="9" name="Content Placeholder 8">
            <a:extLst>
              <a:ext uri="{FF2B5EF4-FFF2-40B4-BE49-F238E27FC236}">
                <a16:creationId xmlns:a16="http://schemas.microsoft.com/office/drawing/2014/main" id="{E3DA2C30-2EA2-B4F1-5F71-4B4B12C4C828}"/>
              </a:ext>
            </a:extLst>
          </p:cNvPr>
          <p:cNvSpPr>
            <a:spLocks noGrp="1"/>
          </p:cNvSpPr>
          <p:nvPr>
            <p:ph idx="1"/>
          </p:nvPr>
        </p:nvSpPr>
        <p:spPr>
          <a:xfrm>
            <a:off x="628650" y="1415320"/>
            <a:ext cx="5619750" cy="4351338"/>
          </a:xfrm>
        </p:spPr>
        <p:txBody>
          <a:bodyPr/>
          <a:lstStyle/>
          <a:p>
            <a:pPr marL="0" indent="0">
              <a:buNone/>
            </a:pPr>
            <a:r>
              <a:rPr lang="en-US" dirty="0"/>
              <a:t>What do you know or want to learn  about risk management?</a:t>
            </a:r>
          </a:p>
        </p:txBody>
      </p:sp>
      <p:sp>
        <p:nvSpPr>
          <p:cNvPr id="2" name="object 2" descr="Three-dimensional question mark"/>
          <p:cNvSpPr/>
          <p:nvPr/>
        </p:nvSpPr>
        <p:spPr>
          <a:xfrm>
            <a:off x="4114800" y="2286000"/>
            <a:ext cx="4953000" cy="3911600"/>
          </a:xfrm>
          <a:prstGeom prst="rect">
            <a:avLst/>
          </a:prstGeom>
          <a:blipFill>
            <a:blip r:embed="rId2" cstate="print"/>
            <a:stretch>
              <a:fillRect/>
            </a:stretch>
          </a:blipFill>
        </p:spPr>
        <p:txBody>
          <a:bodyPr wrap="square" lIns="0" tIns="0" rIns="0" bIns="0" rtlCol="0"/>
          <a:lstStyle/>
          <a:p>
            <a:endParaRPr/>
          </a:p>
        </p:txBody>
      </p:sp>
      <p:sp>
        <p:nvSpPr>
          <p:cNvPr id="10" name="Footer Placeholder 9">
            <a:extLst>
              <a:ext uri="{FF2B5EF4-FFF2-40B4-BE49-F238E27FC236}">
                <a16:creationId xmlns:a16="http://schemas.microsoft.com/office/drawing/2014/main" id="{1AFE4E46-4F47-5D80-2DC2-2CB39DEA1B88}"/>
              </a:ext>
            </a:extLst>
          </p:cNvPr>
          <p:cNvSpPr>
            <a:spLocks noGrp="1"/>
          </p:cNvSpPr>
          <p:nvPr>
            <p:ph type="ftr" sz="quarter" idx="3"/>
          </p:nvPr>
        </p:nvSpPr>
        <p:spPr/>
        <p:txBody>
          <a:bodyPr/>
          <a:lstStyle/>
          <a:p>
            <a:r>
              <a:rPr lang="en-US"/>
              <a:t>Risk Management</a:t>
            </a:r>
            <a:endParaRPr lang="en-US" dirty="0"/>
          </a:p>
        </p:txBody>
      </p:sp>
      <p:sp>
        <p:nvSpPr>
          <p:cNvPr id="11" name="Slide Number Placeholder 10">
            <a:extLst>
              <a:ext uri="{FF2B5EF4-FFF2-40B4-BE49-F238E27FC236}">
                <a16:creationId xmlns:a16="http://schemas.microsoft.com/office/drawing/2014/main" id="{AD95F295-3B44-9D58-AB36-BC73B90D1651}"/>
              </a:ext>
            </a:extLst>
          </p:cNvPr>
          <p:cNvSpPr>
            <a:spLocks noGrp="1"/>
          </p:cNvSpPr>
          <p:nvPr>
            <p:ph type="sldNum" sz="quarter" idx="12"/>
          </p:nvPr>
        </p:nvSpPr>
        <p:spPr/>
        <p:txBody>
          <a:bodyPr/>
          <a:lstStyle/>
          <a:p>
            <a:fld id="{4F6D1151-E60D-4069-8873-11387DB119A9}"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normAutofit fontScale="90000"/>
          </a:bodyPr>
          <a:lstStyle/>
          <a:p>
            <a:r>
              <a:rPr lang="en-US" dirty="0"/>
              <a:t>Why Risk Management?</a:t>
            </a:r>
          </a:p>
        </p:txBody>
      </p:sp>
      <p:sp>
        <p:nvSpPr>
          <p:cNvPr id="13" name="Content Placeholder 12">
            <a:extLst>
              <a:ext uri="{FF2B5EF4-FFF2-40B4-BE49-F238E27FC236}">
                <a16:creationId xmlns:a16="http://schemas.microsoft.com/office/drawing/2014/main" id="{5BEB52C8-6DC9-2D07-CFE7-AF8203796FEA}"/>
              </a:ext>
            </a:extLst>
          </p:cNvPr>
          <p:cNvSpPr>
            <a:spLocks noGrp="1"/>
          </p:cNvSpPr>
          <p:nvPr>
            <p:ph idx="1"/>
          </p:nvPr>
        </p:nvSpPr>
        <p:spPr/>
        <p:txBody>
          <a:bodyPr/>
          <a:lstStyle/>
          <a:p>
            <a:r>
              <a:rPr lang="en-US" dirty="0"/>
              <a:t>Identifying areas of threat to the business</a:t>
            </a:r>
          </a:p>
          <a:p>
            <a:r>
              <a:rPr lang="en-US" dirty="0"/>
              <a:t>Assessing the potential impacts and managing  these</a:t>
            </a:r>
          </a:p>
          <a:p>
            <a:r>
              <a:rPr lang="en-US" dirty="0"/>
              <a:t>Growth and continued existence of the  business</a:t>
            </a:r>
          </a:p>
        </p:txBody>
      </p:sp>
      <p:sp>
        <p:nvSpPr>
          <p:cNvPr id="5" name="object 5" descr="Graph that shows the relationship between internal strengths and weaknesses and external opportunities and threats in the context of strategic analysis. An antique slide rule and ball point pen flank the chart."/>
          <p:cNvSpPr/>
          <p:nvPr/>
        </p:nvSpPr>
        <p:spPr>
          <a:xfrm>
            <a:off x="4605528" y="3429000"/>
            <a:ext cx="3928872" cy="2606040"/>
          </a:xfrm>
          <a:prstGeom prst="rect">
            <a:avLst/>
          </a:prstGeom>
          <a:blipFill>
            <a:blip r:embed="rId2" cstate="print"/>
            <a:stretch>
              <a:fillRect/>
            </a:stretch>
          </a:blipFill>
          <a:effectLst>
            <a:outerShdw blurRad="50800" dist="38100" dir="2700000" algn="tl" rotWithShape="0">
              <a:prstClr val="black">
                <a:alpha val="40000"/>
              </a:prstClr>
            </a:outerShdw>
          </a:effectLst>
        </p:spPr>
        <p:txBody>
          <a:bodyPr wrap="square" lIns="0" tIns="0" rIns="0" bIns="0" rtlCol="0"/>
          <a:lstStyle/>
          <a:p>
            <a:endParaRPr/>
          </a:p>
        </p:txBody>
      </p:sp>
      <p:sp>
        <p:nvSpPr>
          <p:cNvPr id="7" name="object 7"/>
          <p:cNvSpPr txBox="1">
            <a:spLocks noGrp="1"/>
          </p:cNvSpPr>
          <p:nvPr>
            <p:ph type="ftr" sz="quarter" idx="3"/>
          </p:nvPr>
        </p:nvSpPr>
        <p:spPr/>
        <p:txBody>
          <a:bodyPr/>
          <a:lstStyle/>
          <a:p>
            <a:r>
              <a:rPr lang="en-US"/>
              <a:t>Risk Management</a:t>
            </a:r>
            <a:endParaRPr lang="en-US" dirty="0"/>
          </a:p>
        </p:txBody>
      </p:sp>
      <p:sp>
        <p:nvSpPr>
          <p:cNvPr id="8" name="Slide Number Placeholder 7">
            <a:extLst>
              <a:ext uri="{FF2B5EF4-FFF2-40B4-BE49-F238E27FC236}">
                <a16:creationId xmlns:a16="http://schemas.microsoft.com/office/drawing/2014/main" id="{C8909FE9-CAC9-702B-6681-7E8F39D58E72}"/>
              </a:ext>
            </a:extLst>
          </p:cNvPr>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344F201-1EB8-944E-D85E-E795286447B3}"/>
              </a:ext>
            </a:extLst>
          </p:cNvPr>
          <p:cNvSpPr>
            <a:spLocks noGrp="1"/>
          </p:cNvSpPr>
          <p:nvPr>
            <p:ph type="title"/>
          </p:nvPr>
        </p:nvSpPr>
        <p:spPr>
          <a:xfrm>
            <a:off x="429359" y="342900"/>
            <a:ext cx="7886700" cy="1066800"/>
          </a:xfrm>
        </p:spPr>
        <p:txBody>
          <a:bodyPr>
            <a:normAutofit fontScale="90000"/>
          </a:bodyPr>
          <a:lstStyle/>
          <a:p>
            <a:r>
              <a:rPr lang="en-US" dirty="0"/>
              <a:t>Discussion Point #1: Risks from Positive Situations</a:t>
            </a:r>
          </a:p>
        </p:txBody>
      </p:sp>
      <p:sp>
        <p:nvSpPr>
          <p:cNvPr id="15" name="Content Placeholder 14">
            <a:extLst>
              <a:ext uri="{FF2B5EF4-FFF2-40B4-BE49-F238E27FC236}">
                <a16:creationId xmlns:a16="http://schemas.microsoft.com/office/drawing/2014/main" id="{F3789864-10D2-0ACF-6096-AAC5E1C0DFCE}"/>
              </a:ext>
            </a:extLst>
          </p:cNvPr>
          <p:cNvSpPr>
            <a:spLocks noGrp="1"/>
          </p:cNvSpPr>
          <p:nvPr>
            <p:ph idx="1"/>
          </p:nvPr>
        </p:nvSpPr>
        <p:spPr/>
        <p:txBody>
          <a:bodyPr/>
          <a:lstStyle/>
          <a:p>
            <a:pPr marL="0" indent="0">
              <a:buNone/>
            </a:pPr>
            <a:r>
              <a:rPr lang="en-US" dirty="0"/>
              <a:t>What positive situations or opportunities can you think of that may be risks?</a:t>
            </a:r>
          </a:p>
        </p:txBody>
      </p:sp>
      <p:sp>
        <p:nvSpPr>
          <p:cNvPr id="4" name="object 4" descr="Pencil point"/>
          <p:cNvSpPr/>
          <p:nvPr/>
        </p:nvSpPr>
        <p:spPr>
          <a:xfrm>
            <a:off x="0" y="2895600"/>
            <a:ext cx="1620012" cy="2714244"/>
          </a:xfrm>
          <a:prstGeom prst="rect">
            <a:avLst/>
          </a:prstGeom>
          <a:blipFill>
            <a:blip r:embed="rId2" cstate="print"/>
            <a:stretch>
              <a:fillRect/>
            </a:stretch>
          </a:blipFill>
        </p:spPr>
        <p:txBody>
          <a:bodyPr wrap="square" lIns="0" tIns="0" rIns="0" bIns="0" rtlCol="0"/>
          <a:lstStyle/>
          <a:p>
            <a:endParaRPr/>
          </a:p>
        </p:txBody>
      </p:sp>
      <p:sp>
        <p:nvSpPr>
          <p:cNvPr id="10" name="Footer Placeholder 9">
            <a:extLst>
              <a:ext uri="{FF2B5EF4-FFF2-40B4-BE49-F238E27FC236}">
                <a16:creationId xmlns:a16="http://schemas.microsoft.com/office/drawing/2014/main" id="{94D7BBFF-3154-40DA-5412-C8C8ECA3E208}"/>
              </a:ext>
            </a:extLst>
          </p:cNvPr>
          <p:cNvSpPr>
            <a:spLocks noGrp="1"/>
          </p:cNvSpPr>
          <p:nvPr>
            <p:ph type="ftr" sz="quarter" idx="3"/>
          </p:nvPr>
        </p:nvSpPr>
        <p:spPr/>
        <p:txBody>
          <a:bodyPr/>
          <a:lstStyle/>
          <a:p>
            <a:r>
              <a:rPr lang="en-US"/>
              <a:t>Risk Management</a:t>
            </a:r>
            <a:endParaRPr lang="en-US" dirty="0"/>
          </a:p>
        </p:txBody>
      </p:sp>
      <p:sp>
        <p:nvSpPr>
          <p:cNvPr id="11" name="Slide Number Placeholder 10">
            <a:extLst>
              <a:ext uri="{FF2B5EF4-FFF2-40B4-BE49-F238E27FC236}">
                <a16:creationId xmlns:a16="http://schemas.microsoft.com/office/drawing/2014/main" id="{FA607992-7368-9989-BF27-CF98475DEAA7}"/>
              </a:ext>
            </a:extLst>
          </p:cNvPr>
          <p:cNvSpPr>
            <a:spLocks noGrp="1"/>
          </p:cNvSpPr>
          <p:nvPr>
            <p:ph type="sldNum" sz="quarter" idx="12"/>
          </p:nvPr>
        </p:nvSpPr>
        <p:spPr/>
        <p:txBody>
          <a:bodyPr/>
          <a:lstStyle/>
          <a:p>
            <a:fld id="{4F6D1151-E60D-4069-8873-11387DB119A9}"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p:txBody>
          <a:bodyPr/>
          <a:lstStyle/>
          <a:p>
            <a:r>
              <a:rPr lang="en-US" dirty="0"/>
              <a:t>Internal Risks</a:t>
            </a:r>
          </a:p>
        </p:txBody>
      </p:sp>
      <p:sp>
        <p:nvSpPr>
          <p:cNvPr id="3" name="object 3"/>
          <p:cNvSpPr txBox="1">
            <a:spLocks noGrp="1"/>
          </p:cNvSpPr>
          <p:nvPr>
            <p:ph type="ftr" sz="quarter" idx="3"/>
          </p:nvPr>
        </p:nvSpPr>
        <p:spPr/>
        <p:txBody>
          <a:bodyPr/>
          <a:lstStyle/>
          <a:p>
            <a:r>
              <a:rPr lang="en-US"/>
              <a:t>Risk Management</a:t>
            </a:r>
            <a:endParaRPr lang="en-US" dirty="0"/>
          </a:p>
        </p:txBody>
      </p:sp>
      <p:sp>
        <p:nvSpPr>
          <p:cNvPr id="4" name="Slide Number Placeholder 3">
            <a:extLst>
              <a:ext uri="{FF2B5EF4-FFF2-40B4-BE49-F238E27FC236}">
                <a16:creationId xmlns:a16="http://schemas.microsoft.com/office/drawing/2014/main" id="{34B50220-9AD3-9169-A7E7-8BAD632541A8}"/>
              </a:ext>
            </a:extLst>
          </p:cNvPr>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pc="-60" dirty="0"/>
              <a:t>Human</a:t>
            </a:r>
            <a:r>
              <a:rPr spc="-280" dirty="0"/>
              <a:t> </a:t>
            </a:r>
            <a:r>
              <a:rPr spc="30" dirty="0"/>
              <a:t>Risks</a:t>
            </a:r>
          </a:p>
        </p:txBody>
      </p:sp>
      <p:sp>
        <p:nvSpPr>
          <p:cNvPr id="9" name="Content Placeholder 8">
            <a:extLst>
              <a:ext uri="{FF2B5EF4-FFF2-40B4-BE49-F238E27FC236}">
                <a16:creationId xmlns:a16="http://schemas.microsoft.com/office/drawing/2014/main" id="{50D91C79-5523-9880-41CC-34BB46D59103}"/>
              </a:ext>
            </a:extLst>
          </p:cNvPr>
          <p:cNvSpPr>
            <a:spLocks noGrp="1"/>
          </p:cNvSpPr>
          <p:nvPr>
            <p:ph idx="1"/>
          </p:nvPr>
        </p:nvSpPr>
        <p:spPr>
          <a:xfrm>
            <a:off x="628650" y="1415320"/>
            <a:ext cx="3943350" cy="4351338"/>
          </a:xfrm>
        </p:spPr>
        <p:txBody>
          <a:bodyPr/>
          <a:lstStyle/>
          <a:p>
            <a:r>
              <a:rPr lang="en-US" dirty="0"/>
              <a:t>Death</a:t>
            </a:r>
          </a:p>
          <a:p>
            <a:pPr lvl="1"/>
            <a:r>
              <a:rPr lang="en-US" dirty="0"/>
              <a:t>Owner</a:t>
            </a:r>
          </a:p>
          <a:p>
            <a:pPr lvl="1"/>
            <a:r>
              <a:rPr lang="en-US" dirty="0"/>
              <a:t>Employee</a:t>
            </a:r>
          </a:p>
          <a:p>
            <a:r>
              <a:rPr lang="en-US" dirty="0"/>
              <a:t>Illness</a:t>
            </a:r>
          </a:p>
          <a:p>
            <a:pPr lvl="1"/>
            <a:r>
              <a:rPr lang="en-US" dirty="0"/>
              <a:t>Short term</a:t>
            </a:r>
          </a:p>
          <a:p>
            <a:pPr lvl="1"/>
            <a:r>
              <a:rPr lang="en-US" dirty="0"/>
              <a:t>Long term</a:t>
            </a:r>
          </a:p>
          <a:p>
            <a:pPr lvl="1"/>
            <a:r>
              <a:rPr lang="en-US" dirty="0"/>
              <a:t>Indefinite</a:t>
            </a:r>
          </a:p>
        </p:txBody>
      </p:sp>
      <p:sp>
        <p:nvSpPr>
          <p:cNvPr id="3" name="object 3" descr="Hanging IV bag of fluid with valve and catheter"/>
          <p:cNvSpPr/>
          <p:nvPr/>
        </p:nvSpPr>
        <p:spPr>
          <a:xfrm>
            <a:off x="5599582" y="899934"/>
            <a:ext cx="2695955" cy="4038600"/>
          </a:xfrm>
          <a:prstGeom prst="rect">
            <a:avLst/>
          </a:prstGeom>
          <a:blipFill>
            <a:blip r:embed="rId2" cstate="print"/>
            <a:stretch>
              <a:fillRect/>
            </a:stretch>
          </a:blipFill>
          <a:effectLst>
            <a:outerShdw blurRad="50800" dist="38100" dir="2700000" algn="tl" rotWithShape="0">
              <a:prstClr val="black">
                <a:alpha val="40000"/>
              </a:prstClr>
            </a:outerShdw>
          </a:effectLst>
        </p:spPr>
        <p:txBody>
          <a:bodyPr wrap="square" lIns="0" tIns="0" rIns="0" bIns="0" rtlCol="0"/>
          <a:lstStyle/>
          <a:p>
            <a:endParaRPr/>
          </a:p>
        </p:txBody>
      </p:sp>
      <p:sp>
        <p:nvSpPr>
          <p:cNvPr id="7" name="object 7"/>
          <p:cNvSpPr txBox="1">
            <a:spLocks noGrp="1"/>
          </p:cNvSpPr>
          <p:nvPr>
            <p:ph type="ftr" sz="quarter" idx="3"/>
          </p:nvPr>
        </p:nvSpPr>
        <p:spPr>
          <a:xfrm>
            <a:off x="3781888" y="6424569"/>
            <a:ext cx="4269420" cy="215444"/>
          </a:xfrm>
          <a:prstGeom prst="rect">
            <a:avLst/>
          </a:prstGeom>
        </p:spPr>
        <p:txBody>
          <a:bodyPr vert="horz" wrap="square" lIns="0" tIns="0" rIns="0" bIns="0" rtlCol="0">
            <a:spAutoFit/>
          </a:bodyPr>
          <a:lstStyle/>
          <a:p>
            <a:pPr marL="12700">
              <a:lnSpc>
                <a:spcPct val="100000"/>
              </a:lnSpc>
            </a:pPr>
            <a:r>
              <a:rPr lang="en-US" spc="25">
                <a:solidFill>
                  <a:srgbClr val="003256"/>
                </a:solidFill>
              </a:rPr>
              <a:t>Risk Management</a:t>
            </a:r>
            <a:endParaRPr spc="-35" dirty="0">
              <a:solidFill>
                <a:srgbClr val="003256"/>
              </a:solidFill>
            </a:endParaRPr>
          </a:p>
        </p:txBody>
      </p:sp>
      <p:sp>
        <p:nvSpPr>
          <p:cNvPr id="8" name="Slide Number Placeholder 7">
            <a:extLst>
              <a:ext uri="{FF2B5EF4-FFF2-40B4-BE49-F238E27FC236}">
                <a16:creationId xmlns:a16="http://schemas.microsoft.com/office/drawing/2014/main" id="{10866019-28F4-69B1-8A8D-6148F97082A5}"/>
              </a:ext>
            </a:extLst>
          </p:cNvPr>
          <p:cNvSpPr>
            <a:spLocks noGrp="1"/>
          </p:cNvSpPr>
          <p:nvPr>
            <p:ph type="sldNum" sz="quarter" idx="12"/>
          </p:nvPr>
        </p:nvSpPr>
        <p:spPr/>
        <p:txBody>
          <a:bodyPr/>
          <a:lstStyle/>
          <a:p>
            <a:fld id="{B6F15528-21DE-4FAA-801E-634DDDAF4B2B}" type="slidenum">
              <a:rPr lang="en-US" smtClean="0"/>
              <a:t>9</a:t>
            </a:fld>
            <a:endParaRPr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0002&quot;&gt;&lt;object type=&quot;3&quot; unique_id=&quot;10004&quot;&gt;&lt;property id=&quot;20148&quot; value=&quot;5&quot;/&gt;&lt;property id=&quot;20300&quot; value=&quot;Slide 2 - &amp;quot;Welcome&amp;quot;&quot;/&gt;&lt;property id=&quot;20307&quot; value=&quot;257&quot;/&gt;&lt;/object&gt;&lt;object type=&quot;3&quot; unique_id=&quot;10005&quot;&gt;&lt;property id=&quot;20148&quot; value=&quot;5&quot;/&gt;&lt;property id=&quot;20300&quot; value=&quot;Slide 3 - &amp;quot;Objectives&amp;quot;&quot;/&gt;&lt;property id=&quot;20307&quot; value=&quot;258&quot;/&gt;&lt;/object&gt;&lt;object type=&quot;3&quot; unique_id=&quot;10006&quot;&gt;&lt;property id=&quot;20148&quot; value=&quot;5&quot;/&gt;&lt;property id=&quot;20300&quot; value=&quot;Slide 4 - &amp;quot;Objectives, continued&amp;quot;&quot;/&gt;&lt;property id=&quot;20307&quot; value=&quot;259&quot;/&gt;&lt;/object&gt;&lt;object type=&quot;3&quot; unique_id=&quot;10007&quot;&gt;&lt;property id=&quot;20148&quot; value=&quot;5&quot;/&gt;&lt;property id=&quot;20300&quot; value=&quot;Slide 5 - &amp;quot;What Do You Know?&amp;quot;&quot;/&gt;&lt;property id=&quot;20307&quot; value=&quot;260&quot;/&gt;&lt;/object&gt;&lt;object type=&quot;3&quot; unique_id=&quot;10008&quot;&gt;&lt;property id=&quot;20148&quot; value=&quot;5&quot;/&gt;&lt;property id=&quot;20300&quot; value=&quot;Slide 6 - &amp;quot;Why Risk Management?&amp;quot;&quot;/&gt;&lt;property id=&quot;20307&quot; value=&quot;261&quot;/&gt;&lt;/object&gt;&lt;object type=&quot;3&quot; unique_id=&quot;10009&quot;&gt;&lt;property id=&quot;20148&quot; value=&quot;5&quot;/&gt;&lt;property id=&quot;20300&quot; value=&quot;Slide 7 - &amp;quot;Discussion Point #1: Risks from Positive Situations&amp;quot;&quot;/&gt;&lt;property id=&quot;20307&quot; value=&quot;262&quot;/&gt;&lt;/object&gt;&lt;object type=&quot;3&quot; unique_id=&quot;10010&quot;&gt;&lt;property id=&quot;20148&quot; value=&quot;5&quot;/&gt;&lt;property id=&quot;20300&quot; value=&quot;Slide 8 - &amp;quot;Internal Risks&amp;quot;&quot;/&gt;&lt;property id=&quot;20307&quot; value=&quot;263&quot;/&gt;&lt;/object&gt;&lt;object type=&quot;3&quot; unique_id=&quot;10011&quot;&gt;&lt;property id=&quot;20148&quot; value=&quot;5&quot;/&gt;&lt;property id=&quot;20300&quot; value=&quot;Slide 9 - &amp;quot;Human Risks&amp;quot;&quot;/&gt;&lt;property id=&quot;20307&quot; value=&quot;264&quot;/&gt;&lt;/object&gt;&lt;object type=&quot;3&quot; unique_id=&quot;10012&quot;&gt;&lt;property id=&quot;20148&quot; value=&quot;5&quot;/&gt;&lt;property id=&quot;20300&quot; value=&quot;Slide 10 - &amp;quot;Human Risks (continued)&amp;quot;&quot;/&gt;&lt;property id=&quot;20307&quot; value=&quot;265&quot;/&gt;&lt;/object&gt;&lt;object type=&quot;3&quot; unique_id=&quot;10013&quot;&gt;&lt;property id=&quot;20148&quot; value=&quot;5&quot;/&gt;&lt;property id=&quot;20300&quot; value=&quot;Slide 11 - &amp;quot;Equipment and Information Technology  Risks&amp;quot;&quot;/&gt;&lt;property id=&quot;20307&quot; value=&quot;266&quot;/&gt;&lt;/object&gt;&lt;object type=&quot;3&quot; unique_id=&quot;10014&quot;&gt;&lt;property id=&quot;20148&quot; value=&quot;5&quot;/&gt;&lt;property id=&quot;20300&quot; value=&quot;Slide 12 - &amp;quot;More Equipment and Information Technology  Risks&amp;quot;&quot;/&gt;&lt;property id=&quot;20307&quot; value=&quot;267&quot;/&gt;&lt;/object&gt;&lt;object type=&quot;3&quot; unique_id=&quot;10015&quot;&gt;&lt;property id=&quot;20148&quot; value=&quot;5&quot;/&gt;&lt;property id=&quot;20300&quot; value=&quot;Slide 13 - &amp;quot;Other Internal Risks&amp;quot;&quot;/&gt;&lt;property id=&quot;20307&quot; value=&quot;268&quot;/&gt;&lt;/object&gt;&lt;object type=&quot;3&quot; unique_id=&quot;10016&quot;&gt;&lt;property id=&quot;20148&quot; value=&quot;5&quot;/&gt;&lt;property id=&quot;20300&quot; value=&quot;Slide 14 - &amp;quot;Cash-Related Internal Risks&amp;quot;&quot;/&gt;&lt;property id=&quot;20307&quot; value=&quot;269&quot;/&gt;&lt;/object&gt;&lt;object type=&quot;3&quot; unique_id=&quot;10017&quot;&gt;&lt;property id=&quot;20148&quot; value=&quot;5&quot;/&gt;&lt;property id=&quot;20300&quot; value=&quot;Slide 15 - &amp;quot;Activity 2: Internal Risks&amp;quot;&quot;/&gt;&lt;property id=&quot;20307&quot; value=&quot;270&quot;/&gt;&lt;/object&gt;&lt;object type=&quot;3&quot; unique_id=&quot;10018&quot;&gt;&lt;property id=&quot;20148&quot; value=&quot;5&quot;/&gt;&lt;property id=&quot;20300&quot; value=&quot;Slide 16 - &amp;quot;External Risks&amp;quot;&quot;/&gt;&lt;property id=&quot;20307&quot; value=&quot;271&quot;/&gt;&lt;/object&gt;&lt;object type=&quot;3&quot; unique_id=&quot;10019&quot;&gt;&lt;property id=&quot;20148&quot; value=&quot;5&quot;/&gt;&lt;property id=&quot;20300&quot; value=&quot;Slide 17 - &amp;quot;Competition and Market Risks&amp;quot;&quot;/&gt;&lt;property id=&quot;20307&quot; value=&quot;272&quot;/&gt;&lt;/object&gt;&lt;object type=&quot;3&quot; unique_id=&quot;10020&quot;&gt;&lt;property id=&quot;20148&quot; value=&quot;5&quot;/&gt;&lt;property id=&quot;20300&quot; value=&quot;Slide 18 - &amp;quot;Business Environment Risks&amp;quot;&quot;/&gt;&lt;property id=&quot;20307&quot; value=&quot;273&quot;/&gt;&lt;/object&gt;&lt;object type=&quot;3&quot; unique_id=&quot;10021&quot;&gt;&lt;property id=&quot;20148&quot; value=&quot;5&quot;/&gt;&lt;property id=&quot;20300&quot; value=&quot;Slide 19 - &amp;quot;Discussion Point #3: External Risks&amp;quot;&quot;/&gt;&lt;property id=&quot;20307&quot; value=&quot;274&quot;/&gt;&lt;/object&gt;&lt;object type=&quot;3&quot; unique_id=&quot;10022&quot;&gt;&lt;property id=&quot;20148&quot; value=&quot;5&quot;/&gt;&lt;property id=&quot;20300&quot; value=&quot;Slide 20 - &amp;quot;Personal Conflict Risks&amp;quot;&quot;/&gt;&lt;property id=&quot;20307&quot; value=&quot;275&quot;/&gt;&lt;/object&gt;&lt;object type=&quot;3&quot; unique_id=&quot;10023&quot;&gt;&lt;property id=&quot;20148&quot; value=&quot;5&quot;/&gt;&lt;property id=&quot;20300&quot; value=&quot;Slide 21 - &amp;quot;Discussion Point #4: Risks to Continued Operations&amp;quot;&quot;/&gt;&lt;property id=&quot;20307&quot; value=&quot;276&quot;/&gt;&lt;/object&gt;&lt;object type=&quot;3&quot; unique_id=&quot;10024&quot;&gt;&lt;property id=&quot;20148&quot; value=&quot;5&quot;/&gt;&lt;property id=&quot;20300&quot; value=&quot;Slide 22 - &amp;quot;Risk Identification&amp;quot;&quot;/&gt;&lt;property id=&quot;20307&quot; value=&quot;277&quot;/&gt;&lt;/object&gt;&lt;object type=&quot;3&quot; unique_id=&quot;10025&quot;&gt;&lt;property id=&quot;20148&quot; value=&quot;5&quot;/&gt;&lt;property id=&quot;20300&quot; value=&quot;Slide 23 - &amp;quot;Warning Signs&amp;quot;&quot;/&gt;&lt;property id=&quot;20307&quot; value=&quot;278&quot;/&gt;&lt;/object&gt;&lt;object type=&quot;3&quot; unique_id=&quot;10026&quot;&gt;&lt;property id=&quot;20148&quot; value=&quot;5&quot;/&gt;&lt;property id=&quot;20300&quot; value=&quot;Slide 24 - &amp;quot;Warning Signs (continued)&amp;quot;&quot;/&gt;&lt;property id=&quot;20307&quot; value=&quot;279&quot;/&gt;&lt;/object&gt;&lt;object type=&quot;3&quot; unique_id=&quot;10027&quot;&gt;&lt;property id=&quot;20148&quot; value=&quot;5&quot;/&gt;&lt;property id=&quot;20300&quot; value=&quot;Slide 25 - &amp;quot;Risk Evaluation&amp;quot;&quot;/&gt;&lt;property id=&quot;20307&quot; value=&quot;280&quot;/&gt;&lt;/object&gt;&lt;object type=&quot;3&quot; unique_id=&quot;10028&quot;&gt;&lt;property id=&quot;20148&quot; value=&quot;5&quot;/&gt;&lt;property id=&quot;20300&quot; value=&quot;Slide 26 - &amp;quot;SWOT Analysis&amp;quot;&quot;/&gt;&lt;property id=&quot;20307&quot; value=&quot;281&quot;/&gt;&lt;/object&gt;&lt;object type=&quot;3&quot; unique_id=&quot;10030&quot;&gt;&lt;property id=&quot;20148&quot; value=&quot;5&quot;/&gt;&lt;property id=&quot;20300&quot; value=&quot;Slide 28 - &amp;quot;Risk Measurement&amp;quot;&quot;/&gt;&lt;property id=&quot;20307&quot; value=&quot;283&quot;/&gt;&lt;/object&gt;&lt;object type=&quot;3&quot; unique_id=&quot;10033&quot;&gt;&lt;property id=&quot;20148&quot; value=&quot;5&quot;/&gt;&lt;property id=&quot;20300&quot; value=&quot;Slide 31 - &amp;quot;Equipment and Vendors&amp;quot;&quot;/&gt;&lt;property id=&quot;20307&quot; value=&quot;286&quot;/&gt;&lt;/object&gt;&lt;object type=&quot;3&quot; unique_id=&quot;10034&quot;&gt;&lt;property id=&quot;20148&quot; value=&quot;5&quot;/&gt;&lt;property id=&quot;20300&quot; value=&quot;Slide 32 - &amp;quot;Business Continuity&amp;quot;&quot;/&gt;&lt;property id=&quot;20307&quot; value=&quot;287&quot;/&gt;&lt;/object&gt;&lt;object type=&quot;3&quot; unique_id=&quot;10035&quot;&gt;&lt;property id=&quot;20148&quot; value=&quot;5&quot;/&gt;&lt;property id=&quot;20300&quot; value=&quot;Slide 33 - &amp;quot;Information Technology Systems&amp;quot;&quot;/&gt;&lt;property id=&quot;20307&quot; value=&quot;288&quot;/&gt;&lt;/object&gt;&lt;object type=&quot;3&quot; unique_id=&quot;10036&quot;&gt;&lt;property id=&quot;20148&quot; value=&quot;5&quot;/&gt;&lt;property id=&quot;20300&quot; value=&quot;Slide 34 - &amp;quot;Competition&amp;quot;&quot;/&gt;&lt;property id=&quot;20307&quot; value=&quot;289&quot;/&gt;&lt;/object&gt;&lt;object type=&quot;3&quot; unique_id=&quot;10037&quot;&gt;&lt;property id=&quot;20148&quot; value=&quot;5&quot;/&gt;&lt;property id=&quot;20300&quot; value=&quot;Slide 35 - &amp;quot;Activity 5: Assets&amp;quot;&quot;/&gt;&lt;property id=&quot;20307&quot; value=&quot;290&quot;/&gt;&lt;/object&gt;&lt;object type=&quot;3&quot; unique_id=&quot;10038&quot;&gt;&lt;property id=&quot;20148&quot; value=&quot;5&quot;/&gt;&lt;property id=&quot;20300&quot; value=&quot;Slide 36 - &amp;quot;Accounting and Cash Control&amp;quot;&quot;/&gt;&lt;property id=&quot;20307&quot; value=&quot;291&quot;/&gt;&lt;/object&gt;&lt;object type=&quot;3&quot; unique_id=&quot;10039&quot;&gt;&lt;property id=&quot;20148&quot; value=&quot;5&quot;/&gt;&lt;property id=&quot;20300&quot; value=&quot;Slide 37 - &amp;quot;Employee Management&amp;quot;&quot;/&gt;&lt;property id=&quot;20307&quot; value=&quot;292&quot;/&gt;&lt;/object&gt;&lt;object type=&quot;3&quot; unique_id=&quot;10040&quot;&gt;&lt;property id=&quot;20148&quot; value=&quot;5&quot;/&gt;&lt;property id=&quot;20300&quot; value=&quot;Slide 38 - &amp;quot;Employee Management (continued)&amp;quot;&quot;/&gt;&lt;property id=&quot;20307&quot; value=&quot;293&quot;/&gt;&lt;/object&gt;&lt;object type=&quot;3&quot; unique_id=&quot;10041&quot;&gt;&lt;property id=&quot;20148&quot; value=&quot;5&quot;/&gt;&lt;property id=&quot;20300&quot; value=&quot;Slide 39 - &amp;quot;Business Work Strategy&amp;quot;&quot;/&gt;&lt;property id=&quot;20307&quot; value=&quot;294&quot;/&gt;&lt;/object&gt;&lt;object type=&quot;3&quot; unique_id=&quot;10042&quot;&gt;&lt;property id=&quot;20148&quot; value=&quot;5&quot;/&gt;&lt;property id=&quot;20300&quot; value=&quot;Slide 40 - &amp;quot;More on Control Management&amp;quot;&quot;/&gt;&lt;property id=&quot;20307&quot; value=&quot;295&quot;/&gt;&lt;/object&gt;&lt;object type=&quot;3&quot; unique_id=&quot;10043&quot;&gt;&lt;property id=&quot;20148&quot; value=&quot;5&quot;/&gt;&lt;property id=&quot;20300&quot; value=&quot;Slide 41 - &amp;quot;Lead by Example&amp;quot;&quot;/&gt;&lt;property id=&quot;20307&quot; value=&quot;296&quot;/&gt;&lt;/object&gt;&lt;object type=&quot;3&quot; unique_id=&quot;10044&quot;&gt;&lt;property id=&quot;20148&quot; value=&quot;5&quot;/&gt;&lt;property id=&quot;20300&quot; value=&quot;Slide 42 - &amp;quot;Exit Strategy&amp;quot;&quot;/&gt;&lt;property id=&quot;20307&quot; value=&quot;297&quot;/&gt;&lt;/object&gt;&lt;object type=&quot;3&quot; unique_id=&quot;10045&quot;&gt;&lt;property id=&quot;20148&quot; value=&quot;5&quot;/&gt;&lt;property id=&quot;20300&quot; value=&quot;Slide 43 - &amp;quot;Plan and manage risks to succeed!&amp;quot;&quot;/&gt;&lt;property id=&quot;20307&quot; value=&quot;298&quot;/&gt;&lt;/object&gt;&lt;object type=&quot;3&quot; unique_id=&quot;10046&quot;&gt;&lt;property id=&quot;20148&quot; value=&quot;5&quot;/&gt;&lt;property id=&quot;20300&quot; value=&quot;Slide 44 - &amp;quot;Eight Key Points to Remember&amp;quot;&quot;/&gt;&lt;property id=&quot;20307&quot; value=&quot;299&quot;/&gt;&lt;/object&gt;&lt;object type=&quot;3&quot; unique_id=&quot;10047&quot;&gt;&lt;property id=&quot;20148&quot; value=&quot;5&quot;/&gt;&lt;property id=&quot;20300&quot; value=&quot;Slide 45 - &amp;quot;Eight Key Points to Remember (continued)&amp;quot;&quot;/&gt;&lt;property id=&quot;20307&quot; value=&quot;300&quot;/&gt;&lt;/object&gt;&lt;object type=&quot;3&quot; unique_id=&quot;10048&quot;&gt;&lt;property id=&quot;20148&quot; value=&quot;5&quot;/&gt;&lt;property id=&quot;20300&quot; value=&quot;Slide 46 - &amp;quot;Summary&amp;quot;&quot;/&gt;&lt;property id=&quot;20307&quot; value=&quot;301&quot;/&gt;&lt;/object&gt;&lt;object type=&quot;3&quot; unique_id=&quot;10049&quot;&gt;&lt;property id=&quot;20148&quot; value=&quot;5&quot;/&gt;&lt;property id=&quot;20300&quot; value=&quot;Slide 47 - &amp;quot;Conclusion&amp;quot;&quot;/&gt;&lt;property id=&quot;20307&quot; value=&quot;302&quot;/&gt;&lt;/object&gt;&lt;object type=&quot;3&quot; unique_id=&quot;32984&quot;&gt;&lt;property id=&quot;20148&quot; value=&quot;5&quot;/&gt;&lt;property id=&quot;20300&quot; value=&quot;Slide 1 - &amp;quot;Risk Management&amp;quot;&quot;/&gt;&lt;property id=&quot;20307&quot; value=&quot;305&quot;/&gt;&lt;/object&gt;&lt;object type=&quot;3&quot; unique_id=&quot;33331&quot;&gt;&lt;property id=&quot;20148&quot; value=&quot;5&quot;/&gt;&lt;property id=&quot;20300&quot; value=&quot;Slide 29 - &amp;quot;Importance of Risk Management&amp;quot;&quot;/&gt;&lt;property id=&quot;20307&quot; value=&quot;306&quot;/&gt;&lt;/object&gt;&lt;object type=&quot;3&quot; unique_id=&quot;33924&quot;&gt;&lt;property id=&quot;20148&quot; value=&quot;5&quot;/&gt;&lt;property id=&quot;20300&quot; value=&quot;Slide 27 - &amp;quot;Other Resources&amp;quot;&quot;/&gt;&lt;property id=&quot;20307&quot; value=&quot;307&quot;/&gt;&lt;/object&gt;&lt;object type=&quot;3&quot; unique_id=&quot;34514&quot;&gt;&lt;property id=&quot;20148&quot; value=&quot;5&quot;/&gt;&lt;property id=&quot;20300&quot; value=&quot;Slide 30 - &amp;quot;Risk Control Management and Implementation&amp;quot;&quot;/&gt;&lt;property id=&quot;20307&quot; value=&quot;308&quot;/&gt;&lt;/object&gt;&lt;/object&gt;&lt;object type=&quot;8&quot; unique_id=&quot;10098&quot;&gt;&lt;/object&gt;&lt;/object&gt;&lt;/database&gt;"/>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140492961C60249A3F065AB78EE45D6" ma:contentTypeVersion="11" ma:contentTypeDescription="Create a new document." ma:contentTypeScope="" ma:versionID="2e342effc97210ee8f1809bcc5fb6d1b">
  <xsd:schema xmlns:xsd="http://www.w3.org/2001/XMLSchema" xmlns:xs="http://www.w3.org/2001/XMLSchema" xmlns:p="http://schemas.microsoft.com/office/2006/metadata/properties" xmlns:ns3="cf31d778-5f55-45b5-ba0d-2c15cafa4197" xmlns:ns4="343c76de-4752-4217-8b23-c2026360b588" targetNamespace="http://schemas.microsoft.com/office/2006/metadata/properties" ma:root="true" ma:fieldsID="9d18067270a655e91da1a0c9e2145548" ns3:_="" ns4:_="">
    <xsd:import namespace="cf31d778-5f55-45b5-ba0d-2c15cafa4197"/>
    <xsd:import namespace="343c76de-4752-4217-8b23-c2026360b58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LengthInSeconds"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31d778-5f55-45b5-ba0d-2c15cafa41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3c76de-4752-4217-8b23-c2026360b58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0138B0-B4EA-4D4C-97EA-B443DDE9616A}">
  <ds:schemaRefs>
    <ds:schemaRef ds:uri="http://schemas.openxmlformats.org/package/2006/metadata/core-properties"/>
    <ds:schemaRef ds:uri="http://schemas.microsoft.com/office/2006/documentManagement/types"/>
    <ds:schemaRef ds:uri="http://schemas.microsoft.com/office/infopath/2007/PartnerControls"/>
    <ds:schemaRef ds:uri="343c76de-4752-4217-8b23-c2026360b588"/>
    <ds:schemaRef ds:uri="http://purl.org/dc/elements/1.1/"/>
    <ds:schemaRef ds:uri="http://schemas.microsoft.com/office/2006/metadata/properties"/>
    <ds:schemaRef ds:uri="http://purl.org/dc/terms/"/>
    <ds:schemaRef ds:uri="cf31d778-5f55-45b5-ba0d-2c15cafa4197"/>
    <ds:schemaRef ds:uri="http://www.w3.org/XML/1998/namespace"/>
    <ds:schemaRef ds:uri="http://purl.org/dc/dcmitype/"/>
  </ds:schemaRefs>
</ds:datastoreItem>
</file>

<file path=customXml/itemProps2.xml><?xml version="1.0" encoding="utf-8"?>
<ds:datastoreItem xmlns:ds="http://schemas.openxmlformats.org/officeDocument/2006/customXml" ds:itemID="{E1DDB654-46DF-45B4-90BF-56B6C6A50521}">
  <ds:schemaRefs>
    <ds:schemaRef ds:uri="http://schemas.microsoft.com/sharepoint/v3/contenttype/forms"/>
  </ds:schemaRefs>
</ds:datastoreItem>
</file>

<file path=customXml/itemProps3.xml><?xml version="1.0" encoding="utf-8"?>
<ds:datastoreItem xmlns:ds="http://schemas.openxmlformats.org/officeDocument/2006/customXml" ds:itemID="{93D1E972-425E-4378-99BB-3A6E96BE22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31d778-5f55-45b5-ba0d-2c15cafa4197"/>
    <ds:schemaRef ds:uri="343c76de-4752-4217-8b23-c2026360b5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220</TotalTime>
  <Words>1276</Words>
  <Application>Microsoft Office PowerPoint</Application>
  <PresentationFormat>On-screen Show (4:3)</PresentationFormat>
  <Paragraphs>322</Paragraphs>
  <Slides>47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47</vt:i4>
      </vt:variant>
    </vt:vector>
  </HeadingPairs>
  <TitlesOfParts>
    <vt:vector size="55" baseType="lpstr">
      <vt:lpstr>Arial</vt:lpstr>
      <vt:lpstr>Calibri</vt:lpstr>
      <vt:lpstr>Geneva</vt:lpstr>
      <vt:lpstr>Helvetica</vt:lpstr>
      <vt:lpstr>Source Sans Pro</vt:lpstr>
      <vt:lpstr>Source Sans Pro SemiBold</vt:lpstr>
      <vt:lpstr>1_Office Theme</vt:lpstr>
      <vt:lpstr>Office Theme</vt:lpstr>
      <vt:lpstr>Risk Management</vt:lpstr>
      <vt:lpstr>Welcome</vt:lpstr>
      <vt:lpstr>Objectives</vt:lpstr>
      <vt:lpstr>Objectives, continued</vt:lpstr>
      <vt:lpstr>What Do You Know?</vt:lpstr>
      <vt:lpstr>Why Risk Management?</vt:lpstr>
      <vt:lpstr>Discussion Point #1: Risks from Positive Situations</vt:lpstr>
      <vt:lpstr>Internal Risks</vt:lpstr>
      <vt:lpstr>Human Risks</vt:lpstr>
      <vt:lpstr>Human Risks (continued)</vt:lpstr>
      <vt:lpstr>Equipment and Information Technology  Risks</vt:lpstr>
      <vt:lpstr>More Equipment and Information Technology  Risks</vt:lpstr>
      <vt:lpstr>Other Internal Risks</vt:lpstr>
      <vt:lpstr>Cash-Related Internal Risks</vt:lpstr>
      <vt:lpstr>Activity 2: Internal Risks</vt:lpstr>
      <vt:lpstr>External Risks</vt:lpstr>
      <vt:lpstr>Competition and Market Risks</vt:lpstr>
      <vt:lpstr>Business Environment Risks</vt:lpstr>
      <vt:lpstr>Discussion Point #3: External Risks</vt:lpstr>
      <vt:lpstr>Personal Conflict Risks</vt:lpstr>
      <vt:lpstr>Discussion Point #4: Risks to Continued Operations</vt:lpstr>
      <vt:lpstr>Risk Identification</vt:lpstr>
      <vt:lpstr>Warning Signs</vt:lpstr>
      <vt:lpstr>Warning Signs (continued)</vt:lpstr>
      <vt:lpstr>Risk Evaluation</vt:lpstr>
      <vt:lpstr>SWOT Analysis</vt:lpstr>
      <vt:lpstr>Other Resources</vt:lpstr>
      <vt:lpstr>Risk Measurement</vt:lpstr>
      <vt:lpstr>Importance of Risk Management</vt:lpstr>
      <vt:lpstr>Risk Control Management and Implementation</vt:lpstr>
      <vt:lpstr>Equipment and Vendors</vt:lpstr>
      <vt:lpstr>Business Continuity</vt:lpstr>
      <vt:lpstr>Information Technology Systems</vt:lpstr>
      <vt:lpstr>Competition</vt:lpstr>
      <vt:lpstr>Activity 5: Assets</vt:lpstr>
      <vt:lpstr>Accounting and Cash Control</vt:lpstr>
      <vt:lpstr>Employee Management</vt:lpstr>
      <vt:lpstr>Employee Management (continued)</vt:lpstr>
      <vt:lpstr>Business Work Strategy</vt:lpstr>
      <vt:lpstr>More on Control Management</vt:lpstr>
      <vt:lpstr>Lead by Example</vt:lpstr>
      <vt:lpstr>Exit Strategy</vt:lpstr>
      <vt:lpstr>Plan and manage risks to succeed!</vt:lpstr>
      <vt:lpstr>Eight Key Points to Remember</vt:lpstr>
      <vt:lpstr>Eight Key Points to Remember (continued)</vt:lpstr>
      <vt:lpstr>Summary</vt:lpstr>
      <vt:lpstr>Conclusion</vt:lpstr>
    </vt:vector>
  </TitlesOfParts>
  <Manager>FDIC</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FDIC MoneySmart Risk Management for a Small Business</dc:title>
  <dc:subject>FDIC MoneySmart Risk Management for a Small Business</dc:subject>
  <dc:creator>FDIC</dc:creator>
  <cp:keywords>FDIC MoneySmart Risk Management for a Small Business</cp:keywords>
  <dc:description>FDIC MoneySmart Risk Management for a Small Business</dc:description>
  <cp:lastModifiedBy>Gustafson, Joan L.</cp:lastModifiedBy>
  <cp:revision>19</cp:revision>
  <cp:lastPrinted>2019-01-09T19:18:53Z</cp:lastPrinted>
  <dcterms:created xsi:type="dcterms:W3CDTF">2019-01-02T20:43:18Z</dcterms:created>
  <dcterms:modified xsi:type="dcterms:W3CDTF">2022-11-03T01:43:28Z</dcterms:modified>
  <cp:category>FDIC MoneySmart Risk Management for a Small Business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2016-10-11T00:00:00Z</vt:filetime>
  </property>
  <property fmtid="{D5CDD505-2E9C-101B-9397-08002B2CF9AE}" pid="3" name="Creator">
    <vt:lpwstr>Microsoft® PowerPoint® 2016</vt:lpwstr>
  </property>
  <property fmtid="{D5CDD505-2E9C-101B-9397-08002B2CF9AE}" pid="4" name="LastSaved">
    <vt:filetime>2019-01-02T00:00:00Z</vt:filetime>
  </property>
  <property fmtid="{D5CDD505-2E9C-101B-9397-08002B2CF9AE}" pid="5" name="ContentTypeId">
    <vt:lpwstr>0x0101004140492961C60249A3F065AB78EE45D6</vt:lpwstr>
  </property>
</Properties>
</file>