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37"/>
  </p:notesMasterIdLst>
  <p:handoutMasterIdLst>
    <p:handoutMasterId r:id="rId38"/>
  </p:handoutMasterIdLst>
  <p:sldIdLst>
    <p:sldId id="326" r:id="rId5"/>
    <p:sldId id="257" r:id="rId6"/>
    <p:sldId id="287" r:id="rId7"/>
    <p:sldId id="261" r:id="rId8"/>
    <p:sldId id="307" r:id="rId9"/>
    <p:sldId id="308" r:id="rId10"/>
    <p:sldId id="288" r:id="rId11"/>
    <p:sldId id="318" r:id="rId12"/>
    <p:sldId id="296" r:id="rId13"/>
    <p:sldId id="297" r:id="rId14"/>
    <p:sldId id="300" r:id="rId15"/>
    <p:sldId id="313" r:id="rId16"/>
    <p:sldId id="321" r:id="rId17"/>
    <p:sldId id="298" r:id="rId18"/>
    <p:sldId id="319" r:id="rId19"/>
    <p:sldId id="320" r:id="rId20"/>
    <p:sldId id="299" r:id="rId21"/>
    <p:sldId id="303" r:id="rId22"/>
    <p:sldId id="315" r:id="rId23"/>
    <p:sldId id="304" r:id="rId24"/>
    <p:sldId id="325" r:id="rId25"/>
    <p:sldId id="305" r:id="rId26"/>
    <p:sldId id="306" r:id="rId27"/>
    <p:sldId id="309" r:id="rId28"/>
    <p:sldId id="316" r:id="rId29"/>
    <p:sldId id="310" r:id="rId30"/>
    <p:sldId id="322" r:id="rId31"/>
    <p:sldId id="323" r:id="rId32"/>
    <p:sldId id="324" r:id="rId33"/>
    <p:sldId id="285" r:id="rId34"/>
    <p:sldId id="317" r:id="rId35"/>
    <p:sldId id="286" r:id="rId36"/>
  </p:sldIdLst>
  <p:sldSz cx="9144000" cy="6858000" type="screen4x3"/>
  <p:notesSz cx="7010400" cy="9296400"/>
  <p:custDataLst>
    <p:tags r:id="rId3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F5A"/>
    <a:srgbClr val="FFFFFF"/>
    <a:srgbClr val="000000"/>
    <a:srgbClr val="632523"/>
    <a:srgbClr val="FF0000"/>
    <a:srgbClr val="C196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16" autoAdjust="0"/>
    <p:restoredTop sz="80111" autoAdjust="0"/>
  </p:normalViewPr>
  <p:slideViewPr>
    <p:cSldViewPr snapToGrid="0" snapToObjects="1">
      <p:cViewPr varScale="1">
        <p:scale>
          <a:sx n="64" d="100"/>
          <a:sy n="64" d="100"/>
        </p:scale>
        <p:origin x="1891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36"/>
    </p:cViewPr>
  </p:outlineViewPr>
  <p:notesTextViewPr>
    <p:cViewPr>
      <p:scale>
        <a:sx n="116" d="100"/>
        <a:sy n="116" d="100"/>
      </p:scale>
      <p:origin x="0" y="0"/>
    </p:cViewPr>
  </p:notesTextViewPr>
  <p:sorterViewPr>
    <p:cViewPr varScale="1">
      <p:scale>
        <a:sx n="1" d="1"/>
        <a:sy n="1" d="1"/>
      </p:scale>
      <p:origin x="0" y="1872"/>
    </p:cViewPr>
  </p:sorterViewPr>
  <p:notesViewPr>
    <p:cSldViewPr snapToGrid="0" snapToObjects="1">
      <p:cViewPr varScale="1">
        <p:scale>
          <a:sx n="82" d="100"/>
          <a:sy n="82" d="100"/>
        </p:scale>
        <p:origin x="-3564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75DCB6B0-75C4-4A92-B36B-1D8F8B11D1D6}" type="datetimeFigureOut">
              <a:rPr lang="en-US"/>
              <a:pPr>
                <a:defRPr/>
              </a:pPr>
              <a:t>11/21/2022</a:t>
            </a:fld>
            <a:endParaRPr lang="es-E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30BDDCD4-0411-469F-B0BB-455AD77602F0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29354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1925E8A7-3064-4C37-BDB4-FCDF0E55200D}" type="datetimeFigureOut">
              <a:rPr lang="en-US"/>
              <a:pPr>
                <a:defRPr/>
              </a:pPr>
              <a:t>11/21/2022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7AE26C7-F524-48D0-8150-CE774112C5A8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645399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E818A2-5CEA-42EB-9F7B-06F82CCCF0D8}" type="slidenum">
              <a:rPr lang="en-US" smtClean="0"/>
              <a:pPr>
                <a:defRPr/>
              </a:pPr>
              <a:t>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9087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C1B1EA-575D-41BA-B5CF-4ACAB2120B60}" type="slidenum">
              <a:rPr lang="en-US" smtClean="0"/>
              <a:pPr>
                <a:defRPr/>
              </a:pPr>
              <a:t>11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5994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2A0DD5-8DC0-4E9A-B83B-F4DF3DB42029}" type="slidenum">
              <a:rPr lang="en-US" smtClean="0"/>
              <a:pPr>
                <a:defRPr/>
              </a:pPr>
              <a:t>12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2124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CE184A-35FB-4AED-B386-F7B6B4DDF895}" type="slidenum">
              <a:rPr lang="en-US" smtClean="0"/>
              <a:pPr>
                <a:defRPr/>
              </a:pPr>
              <a:t>13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6452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DB79D9-B8BA-47AC-A56D-FC7D8C8153FF}" type="slidenum">
              <a:rPr lang="en-US" smtClean="0"/>
              <a:pPr>
                <a:defRPr/>
              </a:pPr>
              <a:t>14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569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81ABC06-3095-46CB-93AA-C7FFE24ABBCC}" type="slidenum">
              <a:rPr lang="en-US" smtClean="0"/>
              <a:pPr>
                <a:defRPr/>
              </a:pPr>
              <a:t>15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3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A5ECC4-3324-485A-BC86-3A978E6996A0}" type="slidenum">
              <a:rPr lang="en-US" smtClean="0"/>
              <a:pPr>
                <a:defRPr/>
              </a:pPr>
              <a:t>16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8194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B94B23E-537A-4E65-8ADE-03C1BF1E744E}" type="slidenum">
              <a:rPr lang="en-US" smtClean="0"/>
              <a:pPr>
                <a:defRPr/>
              </a:pPr>
              <a:t>17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353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EDC0EA-AB4A-4BD4-83E6-41FAE5D6E3FE}" type="slidenum">
              <a:rPr lang="en-US" smtClean="0"/>
              <a:pPr>
                <a:defRPr/>
              </a:pPr>
              <a:t>18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8290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FF8DE5-052F-417A-95D3-1C31AAE4B14D}" type="slidenum">
              <a:rPr lang="en-US" smtClean="0"/>
              <a:pPr>
                <a:defRPr/>
              </a:pPr>
              <a:t>19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5270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E8B47D-4FB5-4F3A-986A-790B7AEA9ACA}" type="slidenum">
              <a:rPr lang="en-US" smtClean="0"/>
              <a:pPr>
                <a:defRPr/>
              </a:pPr>
              <a:t>20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229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2AF81A-DFE6-4CCC-A68E-BC695E1D18A4}" type="slidenum">
              <a:rPr lang="en-US" smtClean="0"/>
              <a:pPr>
                <a:defRPr/>
              </a:pPr>
              <a:t>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1198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85DCB55-569B-442A-A3CB-0C8CCF696EB9}" type="slidenum">
              <a:rPr lang="en-US" smtClean="0"/>
              <a:pPr>
                <a:defRPr/>
              </a:pPr>
              <a:t>21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0794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1153137-BCCD-489C-9604-8A6BA3E2AE95}" type="slidenum">
              <a:rPr lang="en-US" smtClean="0"/>
              <a:pPr>
                <a:defRPr/>
              </a:pPr>
              <a:t>22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8208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F2BE22F-0E88-46D6-9B16-2AFE5EB13164}" type="slidenum">
              <a:rPr lang="en-US" smtClean="0"/>
              <a:pPr>
                <a:defRPr/>
              </a:pPr>
              <a:t>23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1856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6EC58D-1A35-44E2-B4E0-5CC19ED94193}" type="slidenum">
              <a:rPr lang="en-US" smtClean="0"/>
              <a:pPr>
                <a:defRPr/>
              </a:pPr>
              <a:t>24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3863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5FED4B5-68E4-4330-94F5-AC71282CA676}" type="slidenum">
              <a:rPr lang="en-US" smtClean="0"/>
              <a:pPr>
                <a:defRPr/>
              </a:pPr>
              <a:t>25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1824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D0B1CC-F150-45B0-9464-678E3D709C52}" type="slidenum">
              <a:rPr lang="en-US" smtClean="0"/>
              <a:pPr>
                <a:defRPr/>
              </a:pPr>
              <a:t>26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0254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AE26C7-F524-48D0-8150-CE774112C5A8}" type="slidenum">
              <a:rPr lang="en-US" smtClean="0"/>
              <a:pPr>
                <a:defRPr/>
              </a:pPr>
              <a:t>27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866245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47EE84-67C6-4283-8CF9-4975341EF366}" type="slidenum">
              <a:rPr lang="en-US" smtClean="0"/>
              <a:pPr>
                <a:defRPr/>
              </a:pPr>
              <a:t>28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3026157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AE26C7-F524-48D0-8150-CE774112C5A8}" type="slidenum">
              <a:rPr lang="en-US" smtClean="0"/>
              <a:pPr>
                <a:defRPr/>
              </a:pPr>
              <a:t>29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118654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122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23844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BD1FB4-C883-497C-B26A-3C8B07508F52}" type="slidenum">
              <a:rPr lang="en-US" smtClean="0">
                <a:ea typeface="ＭＳ Ｐゴシック"/>
                <a:cs typeface="ＭＳ Ｐゴシック"/>
              </a:rPr>
              <a:pPr/>
              <a:t>31</a:t>
            </a:fld>
            <a:endParaRPr lang="es-ES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7557185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5AEEB6-FAE4-4779-88CB-67009B654A44}" type="slidenum">
              <a:rPr lang="en-US" smtClean="0">
                <a:ea typeface="ＭＳ Ｐゴシック"/>
                <a:cs typeface="ＭＳ Ｐゴシック"/>
              </a:rPr>
              <a:pPr/>
              <a:t>32</a:t>
            </a:fld>
            <a:endParaRPr lang="es-ES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31488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211717-FEEE-4E44-B120-5D07643F580B}" type="slidenum">
              <a:rPr lang="en-US" smtClean="0"/>
              <a:pPr>
                <a:defRPr/>
              </a:pPr>
              <a:t>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544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363FF27-A2A8-4757-9D8D-5FC4738CD09D}" type="slidenum">
              <a:rPr lang="en-US" smtClean="0"/>
              <a:pPr>
                <a:defRPr/>
              </a:pPr>
              <a:t>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4484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5125BD8-F04F-4843-BF27-4C4ACC1E6563}" type="slidenum">
              <a:rPr lang="en-US" smtClean="0"/>
              <a:pPr>
                <a:defRPr/>
              </a:pPr>
              <a:t>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0134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3E87392-E5FB-4450-BF32-0D1821E054F6}" type="slidenum">
              <a:rPr lang="en-US" smtClean="0"/>
              <a:pPr>
                <a:defRPr/>
              </a:pPr>
              <a:t>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0472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E1E663-FE8F-4EAA-8859-D5418DBAD09F}" type="slidenum">
              <a:rPr lang="en-US" smtClean="0"/>
              <a:pPr>
                <a:defRPr/>
              </a:pPr>
              <a:t>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0111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1403EC-87A6-4E48-B07E-85FA93BC94CF}" type="slidenum">
              <a:rPr lang="en-US" smtClean="0"/>
              <a:pPr>
                <a:defRPr/>
              </a:pPr>
              <a:t>10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404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-SMB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FC4271D2-1A44-1D7A-A0E2-1E38ACD16CE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85"/>
          <a:stretch/>
        </p:blipFill>
        <p:spPr bwMode="auto">
          <a:xfrm>
            <a:off x="0" y="6261650"/>
            <a:ext cx="9163050" cy="58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099" y="1082886"/>
            <a:ext cx="4480072" cy="1954588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4400" b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047" y="3063488"/>
            <a:ext cx="2706624" cy="923971"/>
          </a:xfrm>
          <a:solidFill>
            <a:srgbClr val="223F6B"/>
          </a:solidFill>
        </p:spPr>
        <p:txBody>
          <a:bodyPr lIns="274320" tIns="91440" anchor="t" anchorCtr="0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cap="small" baseline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object 3" descr="Illustration of Earth surrounded by various icons">
            <a:extLst>
              <a:ext uri="{FF2B5EF4-FFF2-40B4-BE49-F238E27FC236}">
                <a16:creationId xmlns:a16="http://schemas.microsoft.com/office/drawing/2014/main" id="{CB3E606F-D7A8-C4D4-7572-F9CCF4CEAF39}"/>
              </a:ext>
            </a:extLst>
          </p:cNvPr>
          <p:cNvSpPr/>
          <p:nvPr userDrawn="1"/>
        </p:nvSpPr>
        <p:spPr>
          <a:xfrm>
            <a:off x="4562855" y="918892"/>
            <a:ext cx="4581144" cy="45811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8" descr="Small business association logo">
            <a:extLst>
              <a:ext uri="{FF2B5EF4-FFF2-40B4-BE49-F238E27FC236}">
                <a16:creationId xmlns:a16="http://schemas.microsoft.com/office/drawing/2014/main" id="{80EFA23A-6789-D46F-0C2D-32A9EA0B5836}"/>
              </a:ext>
            </a:extLst>
          </p:cNvPr>
          <p:cNvSpPr/>
          <p:nvPr userDrawn="1"/>
        </p:nvSpPr>
        <p:spPr>
          <a:xfrm>
            <a:off x="1420719" y="4844710"/>
            <a:ext cx="2503672" cy="6872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 descr="FDIC Money Smart logo">
            <a:extLst>
              <a:ext uri="{FF2B5EF4-FFF2-40B4-BE49-F238E27FC236}">
                <a16:creationId xmlns:a16="http://schemas.microsoft.com/office/drawing/2014/main" id="{F490D911-F864-28C1-C3AC-8EB3C20BEAA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0" y="4370134"/>
            <a:ext cx="730374" cy="121786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BC0A5A0-52C0-10C2-349B-FE36DDAFB64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423"/>
          <a:stretch/>
        </p:blipFill>
        <p:spPr bwMode="auto">
          <a:xfrm>
            <a:off x="-19050" y="-3109"/>
            <a:ext cx="9163050" cy="31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026464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520"/>
          <a:stretch/>
        </p:blipFill>
        <p:spPr bwMode="auto">
          <a:xfrm>
            <a:off x="-19050" y="0"/>
            <a:ext cx="9163050" cy="3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CE639-4CEC-43F1-A266-EB7C9A19A27D}" type="datetime1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0E07D-4E6B-4CB4-A6D0-CD4EAE108D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30"/>
          <a:stretch/>
        </p:blipFill>
        <p:spPr bwMode="auto">
          <a:xfrm>
            <a:off x="-19050" y="6301409"/>
            <a:ext cx="9163050" cy="575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89036E5-3255-DA46-9984-10B7B9AC57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6781800" y="6400800"/>
            <a:ext cx="16764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rgbClr val="132F5A"/>
                </a:solidFill>
                <a:latin typeface="Helvetica Neue"/>
              </a:rPr>
              <a:t>SEGUROS</a:t>
            </a:r>
            <a:endParaRPr lang="es-ES" sz="1050" b="1" dirty="0">
              <a:solidFill>
                <a:srgbClr val="132F5A"/>
              </a:solidFill>
              <a:latin typeface="Helvetica Neue"/>
              <a:ea typeface="+mn-ea"/>
              <a:cs typeface="Helvetica Neu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8305800" y="6400800"/>
            <a:ext cx="381000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fld id="{6C8CF97A-F558-43CE-8D58-0D2D9D9D9661}" type="slidenum">
              <a:rPr lang="en-US" sz="1000" b="1">
                <a:solidFill>
                  <a:srgbClr val="132F5A"/>
                </a:solidFill>
                <a:latin typeface="Helvetica Neue"/>
                <a:ea typeface="Helvetica Neue"/>
                <a:cs typeface="Helvetica Neue"/>
              </a:rPr>
              <a:pPr algn="r">
                <a:defRPr/>
              </a:pPr>
              <a:t>‹#›</a:t>
            </a:fld>
            <a:endParaRPr lang="es-ES" sz="1000" b="1" dirty="0">
              <a:solidFill>
                <a:srgbClr val="132F5A"/>
              </a:solidFill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1"/>
            <a:ext cx="8229600" cy="609600"/>
          </a:xfrm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600" b="1" spc="0" baseline="0">
                <a:solidFill>
                  <a:srgbClr val="132F5A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4267200"/>
          </a:xfrm>
        </p:spPr>
        <p:txBody>
          <a:bodyPr/>
          <a:lstStyle>
            <a:lvl1pPr marL="342900" indent="-342900"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cs typeface="Helvetica Neue"/>
              </a:defRPr>
            </a:lvl1pPr>
            <a:lvl2pPr>
              <a:spcAft>
                <a:spcPts val="600"/>
              </a:spcAft>
              <a:buFont typeface="Arial" pitchFamily="34" charset="0"/>
              <a:buChar char="•"/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2pPr>
            <a:lvl3pPr>
              <a:spcAft>
                <a:spcPts val="600"/>
              </a:spcAft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3pPr>
            <a:lvl4pPr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4pPr>
            <a:lvl5pPr>
              <a:defRPr sz="2800">
                <a:solidFill>
                  <a:srgbClr val="00206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213B6-F7B7-490F-98D5-B204106C6CC6}" type="datetime1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6FF016F1-A50B-47AF-A027-FE94DC6E2132}" type="datetime1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8F32BBD4-FC03-401B-9072-33B4729320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1" r:id="rId2"/>
    <p:sldLayoutId id="2147483652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0" i="0" u="none" kern="1200">
          <a:solidFill>
            <a:schemeClr val="tx1"/>
          </a:solidFill>
          <a:latin typeface="+mj-lt"/>
          <a:ea typeface="Geneva" pitchFamily="-110" charset="-128"/>
          <a:cs typeface="Geneva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pitchFamily="-110" charset="-128"/>
          <a:cs typeface="Geneva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b="0" i="0" u="none" kern="1200">
          <a:solidFill>
            <a:schemeClr val="tx1"/>
          </a:solidFill>
          <a:latin typeface="+mn-lt"/>
          <a:ea typeface="Geneva" pitchFamily="-110" charset="-128"/>
          <a:cs typeface="Geneva" pitchFamily="-110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C1E8C-966F-43C8-E51F-AF5AEA7288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Seguros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5742948-386D-CF98-5D19-B8E0A0405FB3}"/>
              </a:ext>
            </a:extLst>
          </p:cNvPr>
          <p:cNvSpPr txBox="1">
            <a:spLocks/>
          </p:cNvSpPr>
          <p:nvPr/>
        </p:nvSpPr>
        <p:spPr bwMode="auto">
          <a:xfrm>
            <a:off x="662047" y="3063488"/>
            <a:ext cx="3399590" cy="923971"/>
          </a:xfrm>
          <a:prstGeom prst="rect">
            <a:avLst/>
          </a:prstGeom>
          <a:solidFill>
            <a:srgbClr val="223F6B"/>
          </a:solidFill>
          <a:ln w="9525">
            <a:noFill/>
            <a:miter lim="800000"/>
            <a:headEnd/>
            <a:tailEnd/>
          </a:ln>
        </p:spPr>
        <p:txBody>
          <a:bodyPr vert="horz" wrap="square" lIns="274320" tIns="91440" rIns="91440" bIns="45720" numCol="1" anchor="ctr" anchorCtr="0" compatLnSpc="1">
            <a:prstTxWarp prst="textNoShape">
              <a:avLst/>
            </a:prstTxWarp>
            <a:normAutofit fontScale="85000" lnSpcReduction="10000"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Font typeface="Arial" charset="0"/>
              <a:buNone/>
              <a:defRPr sz="2800" kern="1200" cap="small" baseline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  <a:cs typeface="Geneva" pitchFamily="-110" charset="-128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0" i="0" u="none" kern="1200">
                <a:solidFill>
                  <a:schemeClr val="tx1"/>
                </a:solidFill>
                <a:latin typeface="+mn-lt"/>
                <a:ea typeface="Geneva" pitchFamily="-110" charset="-128"/>
                <a:cs typeface="Geneva" pitchFamily="-110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+mn-lt"/>
                <a:ea typeface="ＭＳ Ｐゴシック"/>
                <a:cs typeface="Geneva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/>
                </a:solidFill>
                <a:latin typeface="+mn-lt"/>
                <a:ea typeface="ＭＳ Ｐゴシック"/>
                <a:cs typeface="Geneva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/>
                </a:solidFill>
                <a:latin typeface="+mn-lt"/>
                <a:ea typeface="ＭＳ Ｐゴシック"/>
                <a:cs typeface="Geneva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DISPONIBLES PARA</a:t>
            </a:r>
          </a:p>
          <a:p>
            <a:r>
              <a:rPr lang="en-US" dirty="0"/>
              <a:t>PEQUEÑOS NEGOCIOS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BAF0FE-26CE-DA30-B710-C0A70E0A0F13}"/>
              </a:ext>
            </a:extLst>
          </p:cNvPr>
          <p:cNvSpPr/>
          <p:nvPr/>
        </p:nvSpPr>
        <p:spPr>
          <a:xfrm>
            <a:off x="6838212" y="6477000"/>
            <a:ext cx="157927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atinLnBrk="1" hangingPunct="0">
              <a:spcBef>
                <a:spcPts val="0"/>
              </a:spcBef>
              <a:spcAft>
                <a:spcPts val="0"/>
              </a:spcAft>
            </a:pPr>
            <a:r>
              <a:rPr lang="en-US" sz="1100" b="1" dirty="0" err="1">
                <a:solidFill>
                  <a:srgbClr val="132F5A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Actualizado</a:t>
            </a:r>
            <a:r>
              <a:rPr lang="en-US" sz="1100" b="1" dirty="0">
                <a:solidFill>
                  <a:srgbClr val="132F5A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09-2016</a:t>
            </a:r>
            <a:endParaRPr lang="en-US" sz="1100" dirty="0">
              <a:solidFill>
                <a:srgbClr val="132F5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034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Seguro por desempleo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457200" y="1055336"/>
            <a:ext cx="8229600" cy="522128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sz="2400" dirty="0"/>
              <a:t>Beneficia a quienes están desempleados por </a:t>
            </a:r>
            <a:r>
              <a:rPr sz="2400" dirty="0" err="1"/>
              <a:t>causas</a:t>
            </a:r>
            <a:r>
              <a:rPr sz="2400" dirty="0"/>
              <a:t> </a:t>
            </a:r>
            <a:r>
              <a:rPr lang="es-MX" sz="2400" dirty="0"/>
              <a:t>ajenas a su responsabilidad</a:t>
            </a:r>
            <a:r>
              <a:rPr sz="2400" dirty="0"/>
              <a:t>.</a:t>
            </a:r>
          </a:p>
          <a:p>
            <a:pPr lvl="1">
              <a:buFont typeface="Arial" charset="0"/>
              <a:buChar char="•"/>
            </a:pPr>
            <a:r>
              <a:rPr sz="2000" dirty="0"/>
              <a:t>Los beneficiarios deben tener la intención y la capacidad de trabajar y deben estar buscando empleo de forma activa</a:t>
            </a:r>
          </a:p>
          <a:p>
            <a:pPr lvl="1">
              <a:buFont typeface="Arial" charset="0"/>
              <a:buChar char="•"/>
            </a:pPr>
            <a:r>
              <a:rPr sz="2000" dirty="0"/>
              <a:t>Puede estar regulado a nivel federal o su administración puede estar a cargo del estado</a:t>
            </a:r>
          </a:p>
          <a:p>
            <a:pPr lvl="1">
              <a:buFont typeface="Arial" charset="0"/>
              <a:buChar char="•"/>
            </a:pPr>
            <a:r>
              <a:rPr sz="2000" dirty="0"/>
              <a:t>Consulten en el Departamento Federal de Trabajo y en el Departamento Estatal de Trabajo</a:t>
            </a:r>
          </a:p>
          <a:p>
            <a:pPr lvl="1">
              <a:buFont typeface="Arial" charset="0"/>
              <a:buChar char="•"/>
            </a:pPr>
            <a:r>
              <a:rPr sz="2000" dirty="0"/>
              <a:t>Hagan todos los pagos y</a:t>
            </a:r>
            <a:br>
              <a:rPr sz="2000" dirty="0"/>
            </a:br>
            <a:r>
              <a:rPr sz="2000" dirty="0" err="1"/>
              <a:t>eviten</a:t>
            </a:r>
            <a:r>
              <a:rPr sz="2000" dirty="0"/>
              <a:t> </a:t>
            </a:r>
            <a:r>
              <a:rPr lang="es-MX" sz="2000" dirty="0"/>
              <a:t>actos legales (gravámenes </a:t>
            </a:r>
            <a:br>
              <a:rPr lang="es-MX" sz="2000" dirty="0"/>
            </a:br>
            <a:r>
              <a:rPr lang="es-MX" sz="2000" dirty="0"/>
              <a:t>o embargos, delitos menores </a:t>
            </a:r>
            <a:br>
              <a:rPr lang="es-MX" sz="2000" dirty="0"/>
            </a:br>
            <a:r>
              <a:rPr lang="es-MX" sz="2000" dirty="0"/>
              <a:t>[</a:t>
            </a:r>
            <a:r>
              <a:rPr lang="es-MX" sz="2000" dirty="0" err="1"/>
              <a:t>misdemeanor</a:t>
            </a:r>
            <a:r>
              <a:rPr lang="es-MX" sz="2000" dirty="0"/>
              <a:t> en inglés] y delitos </a:t>
            </a:r>
            <a:br>
              <a:rPr lang="es-MX" sz="2000" dirty="0"/>
            </a:br>
            <a:r>
              <a:rPr lang="es-MX" sz="2000" dirty="0"/>
              <a:t>graves [</a:t>
            </a:r>
            <a:r>
              <a:rPr lang="es-MX" sz="2000" dirty="0" err="1"/>
              <a:t>felonies</a:t>
            </a:r>
            <a:r>
              <a:rPr lang="es-MX" sz="2000" dirty="0"/>
              <a:t> en inglés])</a:t>
            </a:r>
            <a:endParaRPr sz="2000" dirty="0"/>
          </a:p>
        </p:txBody>
      </p:sp>
      <p:pic>
        <p:nvPicPr>
          <p:cNvPr id="24579" name="Picture 5" descr="Letrero de cartón que dice ¡Contrátame!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55551" y="3992563"/>
            <a:ext cx="3649424" cy="217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Otros tipos de seguro que deberían considerarse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1674672"/>
            <a:ext cx="8229600" cy="3346731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dirty="0"/>
              <a:t>Seguro de propiedad </a:t>
            </a:r>
          </a:p>
          <a:p>
            <a:pPr lvl="1">
              <a:buFont typeface="Arial" charset="0"/>
              <a:buChar char="•"/>
            </a:pPr>
            <a:r>
              <a:rPr dirty="0"/>
              <a:t>Comercial: por desastres naturales y robo</a:t>
            </a:r>
          </a:p>
          <a:p>
            <a:pPr lvl="1">
              <a:buFont typeface="Arial" charset="0"/>
              <a:buChar char="•"/>
            </a:pPr>
            <a:r>
              <a:rPr dirty="0"/>
              <a:t>Equipos: cobertura de la póliza </a:t>
            </a:r>
            <a:r>
              <a:rPr dirty="0" err="1"/>
              <a:t>comercial</a:t>
            </a:r>
            <a:r>
              <a:rPr dirty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dirty="0"/>
              <a:t>y reparación y </a:t>
            </a:r>
            <a:r>
              <a:rPr dirty="0" err="1"/>
              <a:t>reemplazo</a:t>
            </a:r>
            <a:r>
              <a:rPr dirty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dirty="0"/>
              <a:t>de </a:t>
            </a:r>
            <a:r>
              <a:rPr dirty="0" err="1"/>
              <a:t>piezas</a:t>
            </a:r>
            <a:endParaRPr dirty="0"/>
          </a:p>
          <a:p>
            <a:pPr lvl="1">
              <a:buFont typeface="Arial" charset="0"/>
              <a:buChar char="•"/>
            </a:pPr>
            <a:r>
              <a:rPr dirty="0"/>
              <a:t>Inventario: proveedores,</a:t>
            </a:r>
            <a:br>
              <a:rPr dirty="0"/>
            </a:br>
            <a:r>
              <a:rPr dirty="0"/>
              <a:t>envíos y artículos </a:t>
            </a:r>
            <a:r>
              <a:rPr dirty="0" err="1"/>
              <a:t>en</a:t>
            </a:r>
            <a:r>
              <a:rPr dirty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dirty="0" err="1"/>
              <a:t>existencias</a:t>
            </a:r>
            <a:endParaRPr dirty="0"/>
          </a:p>
        </p:txBody>
      </p:sp>
      <p:pic>
        <p:nvPicPr>
          <p:cNvPr id="10" name="Picture 9" descr="Collage de titulares de periódicos sobre tormentas devastadora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9813" y="3428958"/>
            <a:ext cx="2803525" cy="221932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628" name="TextBox 3"/>
          <p:cNvSpPr txBox="1">
            <a:spLocks noChangeArrowheads="1"/>
          </p:cNvSpPr>
          <p:nvPr/>
        </p:nvSpPr>
        <p:spPr bwMode="auto">
          <a:xfrm>
            <a:off x="7391400" y="5715000"/>
            <a:ext cx="153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Helvetica Neue"/>
              </a:rPr>
              <a:t>Continuación ...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Otros tipos de seguro que </a:t>
            </a:r>
            <a:r>
              <a:rPr dirty="0" err="1"/>
              <a:t>deberían</a:t>
            </a:r>
            <a:r>
              <a:rPr dirty="0"/>
              <a:t> </a:t>
            </a:r>
            <a:r>
              <a:rPr dirty="0" err="1"/>
              <a:t>considerarse</a:t>
            </a:r>
            <a:r>
              <a:rPr lang="en-US" dirty="0"/>
              <a:t> </a:t>
            </a:r>
            <a:r>
              <a:rPr lang="es-ES" dirty="0"/>
              <a:t>(continuación)</a:t>
            </a:r>
            <a:endParaRPr dirty="0"/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457200" y="1654147"/>
            <a:ext cx="8229600" cy="270746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dirty="0"/>
              <a:t>Seguro por pérdida de ingresos </a:t>
            </a:r>
          </a:p>
          <a:p>
            <a:pPr>
              <a:buFont typeface="Arial" charset="0"/>
              <a:buChar char="•"/>
            </a:pPr>
            <a:r>
              <a:rPr dirty="0"/>
              <a:t>Seguro de vida</a:t>
            </a:r>
          </a:p>
          <a:p>
            <a:pPr>
              <a:buFont typeface="Arial" charset="0"/>
              <a:buChar char="•"/>
            </a:pPr>
            <a:r>
              <a:rPr dirty="0"/>
              <a:t>Seguro por discapacidad</a:t>
            </a:r>
          </a:p>
          <a:p>
            <a:pPr>
              <a:buFont typeface="Arial" charset="0"/>
              <a:buChar char="•"/>
            </a:pPr>
            <a:r>
              <a:rPr dirty="0"/>
              <a:t>Seguro médico </a:t>
            </a:r>
          </a:p>
        </p:txBody>
      </p:sp>
      <p:pic>
        <p:nvPicPr>
          <p:cNvPr id="6" name="Picture 5" descr="Llave dorada debajo de las palabras Su póliza de seguro de vida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59413" y="3775075"/>
            <a:ext cx="3467100" cy="230187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 err="1"/>
              <a:t>Tema</a:t>
            </a:r>
            <a:r>
              <a:rPr dirty="0"/>
              <a:t> </a:t>
            </a:r>
            <a:r>
              <a:rPr dirty="0" err="1"/>
              <a:t>para</a:t>
            </a:r>
            <a:r>
              <a:rPr dirty="0"/>
              <a:t> debate n.º 2: </a:t>
            </a:r>
            <a:br>
              <a:rPr dirty="0"/>
            </a:br>
            <a:r>
              <a:rPr dirty="0"/>
              <a:t>seguros requeridos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457200" y="1501887"/>
            <a:ext cx="8229600" cy="11155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2800" dirty="0" err="1">
                <a:solidFill>
                  <a:schemeClr val="tx2"/>
                </a:solidFill>
                <a:latin typeface="Calibri" pitchFamily="34" charset="0"/>
              </a:rPr>
              <a:t>Revisen</a:t>
            </a:r>
            <a:r>
              <a:rPr lang="en-US" sz="2800" dirty="0">
                <a:solidFill>
                  <a:schemeClr val="tx2"/>
                </a:solidFill>
                <a:latin typeface="Calibri" pitchFamily="34" charset="0"/>
              </a:rPr>
              <a:t> los </a:t>
            </a:r>
            <a:r>
              <a:rPr lang="en-US" sz="2800" dirty="0" err="1">
                <a:solidFill>
                  <a:schemeClr val="tx2"/>
                </a:solidFill>
                <a:latin typeface="Calibri" pitchFamily="34" charset="0"/>
              </a:rPr>
              <a:t>ejemplos</a:t>
            </a:r>
            <a:r>
              <a:rPr lang="en-US" sz="2800" dirty="0">
                <a:solidFill>
                  <a:schemeClr val="tx2"/>
                </a:solidFill>
                <a:latin typeface="Calibri" pitchFamily="34" charset="0"/>
              </a:rPr>
              <a:t> de los </a:t>
            </a:r>
            <a:r>
              <a:rPr lang="en-US" sz="2800" dirty="0" err="1">
                <a:solidFill>
                  <a:schemeClr val="tx2"/>
                </a:solidFill>
                <a:latin typeface="Calibri" pitchFamily="34" charset="0"/>
              </a:rPr>
              <a:t>seguros</a:t>
            </a:r>
            <a:r>
              <a:rPr lang="en-US" sz="28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Calibri" pitchFamily="34" charset="0"/>
              </a:rPr>
              <a:t>que</a:t>
            </a:r>
            <a:r>
              <a:rPr lang="en-US" sz="28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Calibri" pitchFamily="34" charset="0"/>
              </a:rPr>
              <a:t>deben</a:t>
            </a:r>
            <a:r>
              <a:rPr lang="en-US" sz="28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Calibri" pitchFamily="34" charset="0"/>
              </a:rPr>
              <a:t>adquirir</a:t>
            </a:r>
            <a:r>
              <a:rPr lang="en-US" sz="2800" dirty="0">
                <a:solidFill>
                  <a:schemeClr val="tx2"/>
                </a:solidFill>
                <a:latin typeface="Calibri" pitchFamily="34" charset="0"/>
              </a:rPr>
              <a:t> los </a:t>
            </a:r>
            <a:r>
              <a:rPr lang="en-US" sz="2800" dirty="0" err="1">
                <a:solidFill>
                  <a:schemeClr val="tx2"/>
                </a:solidFill>
                <a:latin typeface="Calibri" pitchFamily="34" charset="0"/>
              </a:rPr>
              <a:t>negocios</a:t>
            </a:r>
            <a:r>
              <a:rPr lang="en-US" sz="2800" dirty="0">
                <a:solidFill>
                  <a:schemeClr val="tx2"/>
                </a:solidFill>
                <a:latin typeface="Calibri" pitchFamily="34" charset="0"/>
              </a:rPr>
              <a:t>.</a:t>
            </a:r>
          </a:p>
        </p:txBody>
      </p:sp>
      <p:pic>
        <p:nvPicPr>
          <p:cNvPr id="30723" name="Picture 4" descr="Detalle de un 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Content Placeholder 2"/>
          <p:cNvSpPr txBox="1">
            <a:spLocks/>
          </p:cNvSpPr>
          <p:nvPr/>
        </p:nvSpPr>
        <p:spPr bwMode="auto">
          <a:xfrm>
            <a:off x="1619250" y="2528438"/>
            <a:ext cx="7067550" cy="356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¿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Sus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negocios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tienen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la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obligación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legal de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contar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con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alguno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de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estos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tipos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de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seguro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?</a:t>
            </a:r>
          </a:p>
          <a:p>
            <a:pPr marL="914400" lvl="1" indent="-457200">
              <a:lnSpc>
                <a:spcPts val="3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Seguro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de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responsabilidad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civil</a:t>
            </a:r>
          </a:p>
          <a:p>
            <a:pPr marL="914400" lvl="1" indent="-457200">
              <a:lnSpc>
                <a:spcPts val="3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Seguro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de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compensación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para los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trabajadores</a:t>
            </a:r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  <a:p>
            <a:pPr marL="914400" lvl="1" indent="-457200">
              <a:lnSpc>
                <a:spcPts val="3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Seguro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por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desempleo</a:t>
            </a:r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  <a:p>
            <a:pPr marL="914400" lvl="1" indent="-457200">
              <a:lnSpc>
                <a:spcPts val="3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Seguro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por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discapacidad</a:t>
            </a:r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De no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tenerla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, ¿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deberían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adquirir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el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seguro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de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todas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formas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?  ¿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Por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qué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33794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Seguro requerido por el prestamista o el </a:t>
            </a:r>
            <a:r>
              <a:rPr dirty="0" err="1"/>
              <a:t>invers</a:t>
            </a:r>
            <a:r>
              <a:rPr lang="es-MX" dirty="0"/>
              <a:t>i</a:t>
            </a:r>
            <a:r>
              <a:rPr dirty="0"/>
              <a:t>o</a:t>
            </a:r>
            <a:r>
              <a:rPr lang="es-MX" dirty="0" err="1"/>
              <a:t>nista</a:t>
            </a:r>
            <a:endParaRPr dirty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57199" y="1541795"/>
            <a:ext cx="8478423" cy="42672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sz="2400" dirty="0"/>
              <a:t>Para ofrecerles financiamiento, es posible que el prestamista o inversor les exija la protección de un </a:t>
            </a:r>
            <a:r>
              <a:rPr sz="2400" dirty="0" err="1"/>
              <a:t>seguro</a:t>
            </a:r>
            <a:r>
              <a:rPr lang="es-MX" sz="2400" dirty="0"/>
              <a:t> de</a:t>
            </a:r>
            <a:r>
              <a:rPr sz="2400" dirty="0"/>
              <a:t>:</a:t>
            </a:r>
          </a:p>
          <a:p>
            <a:pPr lvl="1">
              <a:buFont typeface="Arial" charset="0"/>
              <a:buChar char="•"/>
            </a:pPr>
            <a:r>
              <a:rPr sz="2000" dirty="0"/>
              <a:t>Activos del negocio (edificio, propiedad)</a:t>
            </a:r>
          </a:p>
          <a:p>
            <a:pPr lvl="1">
              <a:buFont typeface="Arial" charset="0"/>
              <a:buChar char="•"/>
            </a:pPr>
            <a:r>
              <a:rPr sz="2000" dirty="0"/>
              <a:t>Flujo de </a:t>
            </a:r>
            <a:r>
              <a:rPr lang="es-MX" sz="2000" dirty="0"/>
              <a:t>efectivo</a:t>
            </a:r>
            <a:r>
              <a:rPr sz="2000" dirty="0"/>
              <a:t> a fin de contemplar la interrupción de las operaciones (p. ej., por reconstrucción, reparaciones)</a:t>
            </a:r>
          </a:p>
          <a:p>
            <a:pPr lvl="1">
              <a:buFont typeface="Arial" charset="0"/>
              <a:buChar char="•"/>
            </a:pPr>
            <a:r>
              <a:rPr sz="2000" dirty="0"/>
              <a:t>En caso de que el </a:t>
            </a:r>
            <a:r>
              <a:rPr lang="es-MX" sz="2000" dirty="0"/>
              <a:t>dueño del </a:t>
            </a:r>
            <a:br>
              <a:rPr lang="es-MX" sz="2000" dirty="0"/>
            </a:br>
            <a:r>
              <a:rPr lang="es-MX" sz="2000" dirty="0"/>
              <a:t>negocio</a:t>
            </a:r>
            <a:r>
              <a:rPr lang="en-US" sz="2000" dirty="0"/>
              <a:t> </a:t>
            </a:r>
            <a:r>
              <a:rPr sz="2000" dirty="0" err="1"/>
              <a:t>fallezca</a:t>
            </a:r>
            <a:r>
              <a:rPr sz="2000" dirty="0"/>
              <a:t> </a:t>
            </a:r>
            <a:r>
              <a:rPr lang="en-US" sz="2000" dirty="0"/>
              <a:t/>
            </a:r>
            <a:br>
              <a:rPr lang="en-US" sz="2000" dirty="0"/>
            </a:br>
            <a:r>
              <a:rPr sz="2000" dirty="0"/>
              <a:t>o sufra una discapacidad</a:t>
            </a:r>
          </a:p>
        </p:txBody>
      </p:sp>
      <p:pic>
        <p:nvPicPr>
          <p:cNvPr id="4" name="Picture 3" descr="Letrero que dice &quot;Banca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074" y="3926979"/>
            <a:ext cx="3614435" cy="2134892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457199" y="380999"/>
            <a:ext cx="8746067" cy="668867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sz="3400" dirty="0"/>
              <a:t>Actividad 3: póliza para "persona clave"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457200" y="1049866"/>
            <a:ext cx="8229600" cy="98856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Analicen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los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siguientes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temas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para el debate y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respondan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las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preguntas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.</a:t>
            </a:r>
          </a:p>
        </p:txBody>
      </p:sp>
      <p:pic>
        <p:nvPicPr>
          <p:cNvPr id="34819" name="Picture 4" descr="Detalle de un 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Content Placeholder 2"/>
          <p:cNvSpPr txBox="1">
            <a:spLocks/>
          </p:cNvSpPr>
          <p:nvPr/>
        </p:nvSpPr>
        <p:spPr bwMode="auto">
          <a:xfrm>
            <a:off x="2039938" y="1863275"/>
            <a:ext cx="6646862" cy="409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s-ES" sz="2200" dirty="0">
                <a:solidFill>
                  <a:schemeClr val="tx2"/>
                </a:solidFill>
                <a:latin typeface="Calibri" pitchFamily="34" charset="0"/>
              </a:rPr>
              <a:t>¿</a:t>
            </a:r>
            <a:r>
              <a:rPr lang="es-ES" sz="2000" dirty="0">
                <a:solidFill>
                  <a:schemeClr val="tx2"/>
                </a:solidFill>
                <a:latin typeface="Calibri" pitchFamily="34" charset="0"/>
              </a:rPr>
              <a:t>Tienen una lista de las personas clave que son críticas en la operación de sus negocios o en quienes ustedes confiarían para que lo hicieran si se enfermaran durante un período de tiempo extendido?</a:t>
            </a:r>
          </a:p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s-ES" sz="2000" dirty="0">
                <a:solidFill>
                  <a:schemeClr val="tx2"/>
                </a:solidFill>
                <a:latin typeface="Calibri" pitchFamily="34" charset="0"/>
              </a:rPr>
              <a:t>¿Deberían determinar quién se quedaría a cargo del negocio en caso de que murieran?</a:t>
            </a:r>
          </a:p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s-ES" sz="2000" dirty="0">
                <a:solidFill>
                  <a:schemeClr val="tx2"/>
                </a:solidFill>
                <a:latin typeface="Calibri" pitchFamily="34" charset="0"/>
              </a:rPr>
              <a:t>¿Tienen un plan para sus negocios en caso de que ustedes mueran?</a:t>
            </a:r>
          </a:p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s-ES" sz="2000" dirty="0">
                <a:solidFill>
                  <a:schemeClr val="tx2"/>
                </a:solidFill>
                <a:latin typeface="Calibri" pitchFamily="34" charset="0"/>
              </a:rPr>
              <a:t>¿Nombraron a un familiar o fideicomiso para que liquide los bienes?</a:t>
            </a:r>
          </a:p>
        </p:txBody>
      </p:sp>
      <p:sp>
        <p:nvSpPr>
          <p:cNvPr id="34821" name="TextBox 5"/>
          <p:cNvSpPr txBox="1">
            <a:spLocks noChangeArrowheads="1"/>
          </p:cNvSpPr>
          <p:nvPr/>
        </p:nvSpPr>
        <p:spPr bwMode="auto">
          <a:xfrm>
            <a:off x="7391400" y="5715000"/>
            <a:ext cx="153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002060"/>
                </a:solidFill>
                <a:latin typeface="Helvetica Neue"/>
              </a:rPr>
              <a:t>Continuación</a:t>
            </a:r>
            <a:r>
              <a:rPr lang="en-US" dirty="0">
                <a:solidFill>
                  <a:srgbClr val="002060"/>
                </a:solidFill>
                <a:latin typeface="Helvetica Neue"/>
              </a:rPr>
              <a:t> ...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457200" y="380999"/>
            <a:ext cx="8585200" cy="1264919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sz="3400" dirty="0"/>
              <a:t>Actividad 3: póliza para "persona clave"</a:t>
            </a:r>
            <a:r>
              <a:rPr lang="en-US" sz="3400" dirty="0"/>
              <a:t> (</a:t>
            </a:r>
            <a:r>
              <a:rPr lang="en-US" sz="3400" dirty="0" err="1"/>
              <a:t>continuación</a:t>
            </a:r>
            <a:r>
              <a:rPr lang="en-US" sz="3400" dirty="0"/>
              <a:t>)</a:t>
            </a:r>
            <a:endParaRPr sz="3400" dirty="0"/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57200" y="1538339"/>
            <a:ext cx="8229600" cy="458759"/>
          </a:xfrm>
        </p:spPr>
        <p:txBody>
          <a:bodyPr>
            <a:normAutofit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sz="1800" dirty="0">
                <a:latin typeface="Calibri" pitchFamily="34" charset="0"/>
              </a:rPr>
              <a:t>Analicen los siguientes temas para el debate y respondan las preguntas.</a:t>
            </a:r>
          </a:p>
        </p:txBody>
      </p:sp>
      <p:pic>
        <p:nvPicPr>
          <p:cNvPr id="36867" name="Picture 4" descr="Detalle de un 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Content Placeholder 2"/>
          <p:cNvSpPr txBox="1">
            <a:spLocks/>
          </p:cNvSpPr>
          <p:nvPr/>
        </p:nvSpPr>
        <p:spPr bwMode="auto">
          <a:xfrm>
            <a:off x="2039938" y="2002870"/>
            <a:ext cx="6646862" cy="293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 startAt="5"/>
            </a:pPr>
            <a:r>
              <a:rPr lang="es-ES" sz="2400" dirty="0">
                <a:solidFill>
                  <a:schemeClr val="tx2"/>
                </a:solidFill>
                <a:latin typeface="Calibri" pitchFamily="34" charset="0"/>
              </a:rPr>
              <a:t>¿Qué piensan sobre la oportunidad de ofrecer acciones de la empresa a los empleados?</a:t>
            </a:r>
          </a:p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 startAt="5"/>
            </a:pPr>
            <a:r>
              <a:rPr lang="es-ES" sz="2400" dirty="0">
                <a:solidFill>
                  <a:schemeClr val="tx2"/>
                </a:solidFill>
                <a:latin typeface="Calibri" pitchFamily="34" charset="0"/>
              </a:rPr>
              <a:t>¿La opción de vender el negocio a los empleados proporcionaría ingresos a su cónyuge que no participa en el negocio?</a:t>
            </a:r>
          </a:p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 startAt="5"/>
            </a:pPr>
            <a:r>
              <a:rPr lang="es-ES" sz="2400" dirty="0">
                <a:solidFill>
                  <a:schemeClr val="tx2"/>
                </a:solidFill>
                <a:latin typeface="Calibri" pitchFamily="34" charset="0"/>
              </a:rPr>
              <a:t>¿Tienen un seguro de vida que cubra todas los pasivos (deudas) del negocio?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Seguro de caución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457200" y="1168625"/>
            <a:ext cx="8491538" cy="5316538"/>
          </a:xfrm>
        </p:spPr>
        <p:txBody>
          <a:bodyPr/>
          <a:lstStyle/>
          <a:p>
            <a:pPr marL="0" lvl="2" indent="0">
              <a:buFont typeface="Arial" charset="0"/>
              <a:buNone/>
            </a:pPr>
            <a:r>
              <a:rPr lang="es-ES" sz="2000" b="0" dirty="0"/>
              <a:t>Es un seguro que emite un tercero, denominado “fiador”, para garantizar que una de las partes cumpla sus obligaciones o respete ciertas leyes. Si la parte obligada no cumple con lo dispuesto, el seguro cubre los daños.</a:t>
            </a:r>
          </a:p>
          <a:p>
            <a:pPr lvl="1">
              <a:buFont typeface="Arial" charset="0"/>
              <a:buChar char="•"/>
            </a:pPr>
            <a:r>
              <a:rPr lang="es-ES" sz="2000" dirty="0"/>
              <a:t>Es un requisito para obtener ciertas licencias o permisos (p. ej., para las concesionarias de automóviles y los contratistas de construcción)</a:t>
            </a:r>
          </a:p>
          <a:p>
            <a:pPr lvl="1">
              <a:buFont typeface="Arial" charset="0"/>
              <a:buChar char="•"/>
            </a:pPr>
            <a:r>
              <a:rPr lang="es-ES" sz="2000" dirty="0"/>
              <a:t>Protege a los consumidores y al gobierno</a:t>
            </a:r>
          </a:p>
          <a:p>
            <a:pPr lvl="1">
              <a:buFont typeface="Arial" charset="0"/>
              <a:buChar char="•"/>
            </a:pPr>
            <a:r>
              <a:rPr lang="es-ES" sz="2000" dirty="0"/>
              <a:t>Es posible que sea necesario adquirir </a:t>
            </a:r>
            <a:br>
              <a:rPr lang="es-ES" sz="2000" dirty="0"/>
            </a:br>
            <a:r>
              <a:rPr lang="es-ES" sz="2000" dirty="0"/>
              <a:t>un seguro de cumplimiento de contrato para </a:t>
            </a:r>
            <a:br>
              <a:rPr lang="es-ES" sz="2000" dirty="0"/>
            </a:br>
            <a:r>
              <a:rPr lang="es-ES" sz="2000" dirty="0"/>
              <a:t>licitación a fin de presentarse a una </a:t>
            </a:r>
            <a:br>
              <a:rPr lang="es-ES" sz="2000" dirty="0"/>
            </a:br>
            <a:r>
              <a:rPr lang="es-ES" sz="2000" dirty="0"/>
              <a:t>licitación del gobierno</a:t>
            </a:r>
          </a:p>
        </p:txBody>
      </p:sp>
      <p:pic>
        <p:nvPicPr>
          <p:cNvPr id="4" name="Picture 3" descr="Escudo rojo que muestra las palabras Satisfacción garantizad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626" y="3886200"/>
            <a:ext cx="2442485" cy="213360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4" descr="Pequeña bola que sostiene una pila de cubos que deletrean &quot;RIESGO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66031" y="334744"/>
            <a:ext cx="2743200" cy="576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Motivos para adquirir un seguro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29748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sz="2800" dirty="0"/>
              <a:t>¿Por qué </a:t>
            </a:r>
            <a:r>
              <a:rPr sz="2800" dirty="0" err="1"/>
              <a:t>es</a:t>
            </a:r>
            <a:r>
              <a:rPr sz="2800" dirty="0"/>
              <a:t> </a:t>
            </a:r>
            <a:r>
              <a:rPr sz="2800" dirty="0" err="1"/>
              <a:t>importante</a:t>
            </a:r>
            <a:r>
              <a:rPr lang="en-US" sz="2800" dirty="0"/>
              <a:t> </a:t>
            </a:r>
            <a:r>
              <a:rPr sz="2800" dirty="0" err="1"/>
              <a:t>tener</a:t>
            </a:r>
            <a:r>
              <a:rPr sz="2800" dirty="0"/>
              <a:t> un seguro?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Administración de los riesgos </a:t>
            </a:r>
            <a:r>
              <a:rPr sz="2400" dirty="0" err="1"/>
              <a:t>relacionados</a:t>
            </a:r>
            <a:r>
              <a:rPr sz="2400" dirty="0"/>
              <a:t> </a:t>
            </a:r>
            <a:r>
              <a:rPr lang="en-US" sz="2400" dirty="0"/>
              <a:t/>
            </a:r>
            <a:br>
              <a:rPr lang="en-US" sz="2400" dirty="0"/>
            </a:br>
            <a:r>
              <a:rPr sz="2400" dirty="0"/>
              <a:t>con el negocio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Protección de los activos (efectivo o propiedad)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Protección por pérdida de ingresos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Mantenimiento del </a:t>
            </a:r>
            <a:r>
              <a:rPr sz="2400" dirty="0" err="1"/>
              <a:t>financiamiento</a:t>
            </a:r>
            <a:r>
              <a:rPr sz="2400" dirty="0"/>
              <a:t> </a:t>
            </a:r>
            <a:r>
              <a:rPr lang="en-US" sz="2400" dirty="0"/>
              <a:t/>
            </a:r>
            <a:br>
              <a:rPr lang="en-US" sz="2400" dirty="0"/>
            </a:br>
            <a:r>
              <a:rPr sz="2400" dirty="0" err="1"/>
              <a:t>permanente</a:t>
            </a:r>
            <a:endParaRPr sz="2400" dirty="0"/>
          </a:p>
          <a:p>
            <a:pPr lvl="1">
              <a:buFont typeface="Arial" charset="0"/>
              <a:buChar char="•"/>
            </a:pPr>
            <a:r>
              <a:rPr sz="2400" dirty="0"/>
              <a:t>Protección ante lesiones o daños </a:t>
            </a:r>
            <a:r>
              <a:rPr sz="2400" dirty="0" err="1"/>
              <a:t>recibidos</a:t>
            </a:r>
            <a:r>
              <a:rPr sz="2400" dirty="0"/>
              <a:t> </a:t>
            </a:r>
            <a:r>
              <a:rPr lang="en-US" sz="2400" dirty="0"/>
              <a:t/>
            </a:r>
            <a:br>
              <a:rPr lang="en-US" sz="2400" dirty="0"/>
            </a:br>
            <a:r>
              <a:rPr sz="2400" dirty="0"/>
              <a:t>o infligidos</a:t>
            </a:r>
          </a:p>
        </p:txBody>
      </p:sp>
      <p:sp>
        <p:nvSpPr>
          <p:cNvPr id="40964" name="TextBox 3"/>
          <p:cNvSpPr txBox="1">
            <a:spLocks noChangeArrowheads="1"/>
          </p:cNvSpPr>
          <p:nvPr/>
        </p:nvSpPr>
        <p:spPr bwMode="auto">
          <a:xfrm>
            <a:off x="7391400" y="5715000"/>
            <a:ext cx="153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Helvetica Neue"/>
              </a:rPr>
              <a:t>Continuación ...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3" descr="Pequeña bola que sostiene una pila de cubos que deletrean &quot;RIESGO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96497" y="409173"/>
            <a:ext cx="2743200" cy="576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40224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Motivos para adquirir un </a:t>
            </a:r>
            <a:r>
              <a:rPr lang="en-US" dirty="0"/>
              <a:t>S</a:t>
            </a:r>
            <a:r>
              <a:rPr dirty="0"/>
              <a:t>eguro</a:t>
            </a:r>
            <a:r>
              <a:rPr lang="en-US" dirty="0"/>
              <a:t> </a:t>
            </a:r>
            <a:r>
              <a:rPr lang="es-ES" dirty="0"/>
              <a:t>(continuación)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560" y="2011680"/>
            <a:ext cx="6443485" cy="4254183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sz="2400" dirty="0"/>
              <a:t>¿Por qué es </a:t>
            </a:r>
            <a:r>
              <a:rPr lang="en-US" sz="2400" dirty="0" err="1"/>
              <a:t>importante</a:t>
            </a:r>
            <a:r>
              <a:rPr lang="en-US" sz="2400" dirty="0"/>
              <a:t> </a:t>
            </a:r>
            <a:r>
              <a:rPr lang="en-US" sz="2400" dirty="0" err="1"/>
              <a:t>tener</a:t>
            </a:r>
            <a:r>
              <a:rPr lang="en-US" sz="2400" dirty="0"/>
              <a:t> un seguro?</a:t>
            </a:r>
          </a:p>
          <a:p>
            <a:pPr lvl="1">
              <a:defRPr/>
            </a:pPr>
            <a:r>
              <a:rPr sz="2400" dirty="0"/>
              <a:t>Cumplimiento de requisitos legales y </a:t>
            </a:r>
            <a:r>
              <a:rPr sz="2400" dirty="0" err="1"/>
              <a:t>regula</a:t>
            </a:r>
            <a:r>
              <a:rPr lang="es-MX" sz="2400" dirty="0" err="1"/>
              <a:t>ciones</a:t>
            </a:r>
            <a:endParaRPr sz="2400" dirty="0"/>
          </a:p>
          <a:p>
            <a:pPr lvl="1">
              <a:defRPr/>
            </a:pPr>
            <a:r>
              <a:rPr sz="2400" dirty="0"/>
              <a:t>Retención de empleados</a:t>
            </a:r>
          </a:p>
          <a:p>
            <a:pPr lvl="1">
              <a:defRPr/>
            </a:pPr>
            <a:r>
              <a:rPr sz="2400" dirty="0"/>
              <a:t>Continuidad de las operaciones: </a:t>
            </a:r>
            <a:r>
              <a:rPr lang="en-US" sz="2400" dirty="0"/>
              <a:t/>
            </a:r>
            <a:br>
              <a:rPr lang="en-US" sz="2400" dirty="0"/>
            </a:br>
            <a:r>
              <a:rPr sz="2400" dirty="0" err="1"/>
              <a:t>recuperación</a:t>
            </a:r>
            <a:r>
              <a:rPr lang="en-US" sz="2400" dirty="0"/>
              <a:t> </a:t>
            </a:r>
            <a:r>
              <a:rPr sz="2400" dirty="0"/>
              <a:t>ante desastres, </a:t>
            </a:r>
            <a:r>
              <a:rPr lang="en-US" sz="2400" dirty="0"/>
              <a:t/>
            </a:r>
            <a:br>
              <a:rPr lang="en-US" sz="2400" dirty="0"/>
            </a:br>
            <a:r>
              <a:rPr sz="2400" dirty="0" err="1"/>
              <a:t>continuación</a:t>
            </a:r>
            <a:r>
              <a:rPr lang="en-US" sz="2400" dirty="0"/>
              <a:t> </a:t>
            </a:r>
            <a:r>
              <a:rPr sz="2400" dirty="0"/>
              <a:t>de sistemas, </a:t>
            </a:r>
            <a:r>
              <a:rPr lang="en-US" sz="2400" dirty="0"/>
              <a:t/>
            </a:r>
            <a:br>
              <a:rPr lang="en-US" sz="2400" dirty="0"/>
            </a:br>
            <a:r>
              <a:rPr sz="2400" dirty="0" err="1"/>
              <a:t>mantenimiento</a:t>
            </a:r>
            <a:r>
              <a:rPr sz="2400" dirty="0"/>
              <a:t> del flujo de </a:t>
            </a:r>
            <a:r>
              <a:rPr sz="2400" dirty="0" err="1"/>
              <a:t>fondos</a:t>
            </a:r>
            <a:endParaRPr sz="2400" dirty="0"/>
          </a:p>
          <a:p>
            <a:pPr lvl="1">
              <a:defRPr/>
            </a:pPr>
            <a:r>
              <a:rPr sz="2400" dirty="0"/>
              <a:t>Protección por errores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/>
              <a:t>La </a:t>
            </a:r>
            <a:r>
              <a:rPr dirty="0" err="1"/>
              <a:t>Bienvenida</a:t>
            </a:r>
            <a:endParaRPr dirty="0"/>
          </a:p>
        </p:txBody>
      </p:sp>
      <p:pic>
        <p:nvPicPr>
          <p:cNvPr id="8195" name="Picture 1" descr="Apretón de man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3962400" y="1295400"/>
            <a:ext cx="4343400" cy="3276600"/>
          </a:xfrm>
        </p:spPr>
        <p:txBody>
          <a:bodyPr anchor="ctr"/>
          <a:lstStyle/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n-US" dirty="0"/>
              <a:t>Agenda</a:t>
            </a:r>
            <a:endParaRPr dirty="0"/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dirty="0"/>
              <a:t>Reglas básicas</a:t>
            </a:r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dirty="0"/>
              <a:t>Presentaciones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sz="3200" dirty="0"/>
              <a:t>Aspectos relacionados con la ubicación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619067" cy="5097463"/>
          </a:xfrm>
        </p:spPr>
        <p:txBody>
          <a:bodyPr/>
          <a:lstStyle/>
          <a:p>
            <a:pPr marL="3175" indent="-3175">
              <a:buFont typeface="Arial" pitchFamily="34" charset="0"/>
              <a:buNone/>
              <a:defRPr/>
            </a:pPr>
            <a:r>
              <a:rPr sz="2800" dirty="0"/>
              <a:t>La ubicación del negocio influye sobre el </a:t>
            </a:r>
            <a:r>
              <a:rPr sz="2800" dirty="0" err="1"/>
              <a:t>tipo</a:t>
            </a:r>
            <a:r>
              <a:rPr sz="2800" dirty="0"/>
              <a:t> </a:t>
            </a:r>
            <a:r>
              <a:rPr lang="en-US" sz="2800" dirty="0"/>
              <a:t/>
            </a:r>
            <a:br>
              <a:rPr lang="en-US" sz="2800" dirty="0"/>
            </a:br>
            <a:r>
              <a:rPr sz="2800" dirty="0"/>
              <a:t>de póliza</a:t>
            </a:r>
          </a:p>
          <a:p>
            <a:pPr lvl="1">
              <a:defRPr/>
            </a:pPr>
            <a:r>
              <a:rPr sz="2300" dirty="0"/>
              <a:t>Seguro para negocios domiciliarios: cobertura adicional al seguro </a:t>
            </a:r>
            <a:r>
              <a:rPr sz="2300" dirty="0" err="1"/>
              <a:t>para</a:t>
            </a:r>
            <a:r>
              <a:rPr sz="2300" dirty="0"/>
              <a:t> </a:t>
            </a:r>
            <a:r>
              <a:rPr lang="es-MX" sz="2300" dirty="0"/>
              <a:t>dueños</a:t>
            </a:r>
            <a:r>
              <a:rPr sz="2300" dirty="0"/>
              <a:t> de </a:t>
            </a:r>
            <a:r>
              <a:rPr sz="2300" dirty="0" err="1"/>
              <a:t>vivienda</a:t>
            </a:r>
            <a:r>
              <a:rPr lang="en-US" sz="2300" dirty="0"/>
              <a:t> </a:t>
            </a:r>
            <a:r>
              <a:rPr sz="2300" dirty="0"/>
              <a:t>o cobertura separada</a:t>
            </a:r>
          </a:p>
          <a:p>
            <a:pPr lvl="1">
              <a:defRPr/>
            </a:pPr>
            <a:endParaRPr lang="es-ES" sz="700" dirty="0"/>
          </a:p>
          <a:p>
            <a:pPr lvl="1">
              <a:defRPr/>
            </a:pPr>
            <a:endParaRPr lang="es-ES" sz="700" dirty="0"/>
          </a:p>
          <a:p>
            <a:pPr lvl="1">
              <a:defRPr/>
            </a:pPr>
            <a:endParaRPr lang="es-ES" sz="700" dirty="0"/>
          </a:p>
          <a:p>
            <a:pPr lvl="1">
              <a:defRPr/>
            </a:pPr>
            <a:endParaRPr lang="es-ES" sz="700" dirty="0"/>
          </a:p>
          <a:p>
            <a:pPr lvl="1">
              <a:defRPr/>
            </a:pPr>
            <a:endParaRPr lang="es-ES" sz="700" dirty="0"/>
          </a:p>
          <a:p>
            <a:pPr lvl="1">
              <a:defRPr/>
            </a:pPr>
            <a:endParaRPr lang="es-ES" sz="700" dirty="0"/>
          </a:p>
          <a:p>
            <a:pPr lvl="1">
              <a:defRPr/>
            </a:pPr>
            <a:endParaRPr lang="es-ES" sz="700" dirty="0"/>
          </a:p>
          <a:p>
            <a:pPr marL="457200" lvl="1" indent="0">
              <a:buFont typeface="Arial" pitchFamily="34" charset="0"/>
              <a:buNone/>
              <a:defRPr/>
            </a:pPr>
            <a:endParaRPr lang="es-ES" sz="700" dirty="0"/>
          </a:p>
          <a:p>
            <a:pPr lvl="1">
              <a:defRPr/>
            </a:pPr>
            <a:r>
              <a:rPr sz="2400" dirty="0"/>
              <a:t>Seguro para minoristas: una o más sucursales, robo de inventario, robo de tarjeta de crédito, vehículo personal para hacer entregas</a:t>
            </a:r>
          </a:p>
        </p:txBody>
      </p:sp>
      <p:sp>
        <p:nvSpPr>
          <p:cNvPr id="45060" name="TextBox 6"/>
          <p:cNvSpPr txBox="1">
            <a:spLocks noChangeArrowheads="1"/>
          </p:cNvSpPr>
          <p:nvPr/>
        </p:nvSpPr>
        <p:spPr bwMode="auto">
          <a:xfrm>
            <a:off x="1125108" y="2916307"/>
            <a:ext cx="7666037" cy="156966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 dirty="0">
                <a:latin typeface="Helvetica Neue"/>
              </a:rPr>
              <a:t>Advertencia: ¡los seguros estándar de vivienda posiblemente NO cubran los daños causados por operaciones de negocio, a pesar que su negocio opere de su casa!</a:t>
            </a:r>
          </a:p>
        </p:txBody>
      </p:sp>
      <p:sp>
        <p:nvSpPr>
          <p:cNvPr id="45059" name="TextBox 4"/>
          <p:cNvSpPr txBox="1">
            <a:spLocks noChangeArrowheads="1"/>
          </p:cNvSpPr>
          <p:nvPr/>
        </p:nvSpPr>
        <p:spPr bwMode="auto">
          <a:xfrm>
            <a:off x="7391400" y="5715000"/>
            <a:ext cx="153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Helvetica Neue"/>
              </a:rPr>
              <a:t>Continuación ...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0284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sz="3200" dirty="0"/>
              <a:t>Aspectos relacionados con la </a:t>
            </a:r>
            <a:r>
              <a:rPr sz="3200" dirty="0" err="1"/>
              <a:t>ubicación</a:t>
            </a:r>
            <a:r>
              <a:rPr lang="en-US" sz="3200" dirty="0"/>
              <a:t> (</a:t>
            </a:r>
            <a:r>
              <a:rPr lang="en-US" sz="3200" dirty="0" err="1"/>
              <a:t>continuación</a:t>
            </a:r>
            <a:r>
              <a:rPr lang="en-US" sz="3200" dirty="0"/>
              <a:t>)</a:t>
            </a:r>
            <a:endParaRPr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7586"/>
            <a:ext cx="8520113" cy="4673766"/>
          </a:xfrm>
        </p:spPr>
        <p:txBody>
          <a:bodyPr/>
          <a:lstStyle/>
          <a:p>
            <a:pPr marL="3175" indent="-3175">
              <a:buFont typeface="Arial" pitchFamily="34" charset="0"/>
              <a:buNone/>
              <a:defRPr/>
            </a:pPr>
            <a:r>
              <a:rPr lang="en-US" sz="2400" dirty="0"/>
              <a:t>La ubicación del negocio influye sobre el </a:t>
            </a:r>
            <a:r>
              <a:rPr lang="en-US" sz="2400" dirty="0" err="1"/>
              <a:t>tipo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de póliza</a:t>
            </a:r>
          </a:p>
          <a:p>
            <a:pPr lvl="1">
              <a:defRPr/>
            </a:pPr>
            <a:r>
              <a:rPr sz="2400" dirty="0"/>
              <a:t>Seguro comercial: cobertura más amplia que la del seguro para minoristas, para negocios más grandes</a:t>
            </a:r>
          </a:p>
          <a:p>
            <a:pPr lvl="1">
              <a:defRPr/>
            </a:pPr>
            <a:r>
              <a:rPr sz="2400" dirty="0"/>
              <a:t>Seguro para proveedores: quioscos en festivales, conferencias, por períodos permanentes o más cortos</a:t>
            </a:r>
            <a:endParaRPr lang="es-ES" sz="2400" dirty="0"/>
          </a:p>
        </p:txBody>
      </p:sp>
      <p:pic>
        <p:nvPicPr>
          <p:cNvPr id="4" name="Picture 3" descr="Vista parcial de un documento y una carpeta de archivos con la etiqueta de seguro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5550" y="4305300"/>
            <a:ext cx="2727325" cy="180975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Cómo seleccionar una póliza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457199" y="990600"/>
            <a:ext cx="8401575" cy="5257800"/>
          </a:xfrm>
        </p:spPr>
        <p:txBody>
          <a:bodyPr/>
          <a:lstStyle/>
          <a:p>
            <a:pPr marL="3175" indent="-3175">
              <a:buFont typeface="Arial" charset="0"/>
              <a:buNone/>
            </a:pPr>
            <a:r>
              <a:rPr sz="2800" dirty="0"/>
              <a:t>Analicen los costos necesarios para </a:t>
            </a:r>
            <a:r>
              <a:rPr sz="2800" dirty="0" err="1"/>
              <a:t>asegurar</a:t>
            </a:r>
            <a:r>
              <a:rPr sz="2800" dirty="0"/>
              <a:t> </a:t>
            </a:r>
            <a:r>
              <a:rPr lang="en-US" sz="2800" dirty="0"/>
              <a:t/>
            </a:r>
            <a:br>
              <a:rPr lang="en-US" sz="2800" dirty="0"/>
            </a:br>
            <a:r>
              <a:rPr sz="2800" dirty="0"/>
              <a:t>el riesgo</a:t>
            </a:r>
          </a:p>
          <a:p>
            <a:pPr lvl="1">
              <a:buFont typeface="Arial" charset="0"/>
              <a:buChar char="•"/>
            </a:pPr>
            <a:r>
              <a:rPr sz="2300" dirty="0"/>
              <a:t>¿Tiene sentido?  ¿Podrían cubrir el riesgo sin un seguro?</a:t>
            </a:r>
          </a:p>
          <a:p>
            <a:pPr lvl="1">
              <a:buFont typeface="Arial" charset="0"/>
              <a:buChar char="•"/>
            </a:pPr>
            <a:r>
              <a:rPr sz="2300" dirty="0"/>
              <a:t>Analicen los costos de la póliza con los </a:t>
            </a:r>
            <a:r>
              <a:rPr sz="2300" dirty="0" err="1"/>
              <a:t>deducibles</a:t>
            </a:r>
            <a:r>
              <a:rPr sz="2300" dirty="0"/>
              <a:t> </a:t>
            </a:r>
            <a:r>
              <a:rPr lang="en-US" sz="2300" dirty="0"/>
              <a:t/>
            </a:r>
            <a:br>
              <a:rPr lang="en-US" sz="2300" dirty="0"/>
            </a:br>
            <a:r>
              <a:rPr sz="2300" dirty="0"/>
              <a:t>y los límites de cobertura</a:t>
            </a:r>
          </a:p>
          <a:p>
            <a:pPr lvl="1">
              <a:buFont typeface="Arial" charset="0"/>
              <a:buChar char="•"/>
            </a:pPr>
            <a:r>
              <a:rPr sz="2300" dirty="0"/>
              <a:t>¿La cobertura alcanza?</a:t>
            </a:r>
          </a:p>
          <a:p>
            <a:pPr lvl="1">
              <a:buFont typeface="Arial" charset="0"/>
              <a:buChar char="•"/>
            </a:pPr>
            <a:r>
              <a:rPr sz="2300" dirty="0"/>
              <a:t>¿La </a:t>
            </a:r>
            <a:r>
              <a:rPr sz="2300" dirty="0" err="1"/>
              <a:t>póliza</a:t>
            </a:r>
            <a:r>
              <a:rPr sz="2300" dirty="0"/>
              <a:t> </a:t>
            </a:r>
            <a:r>
              <a:rPr sz="2300" dirty="0" err="1"/>
              <a:t>contempla</a:t>
            </a:r>
            <a:r>
              <a:rPr lang="en-US" sz="2300" dirty="0"/>
              <a:t> </a:t>
            </a:r>
            <a:r>
              <a:rPr lang="es-MX" sz="2300" dirty="0"/>
              <a:t>las </a:t>
            </a:r>
            <a:br>
              <a:rPr lang="es-MX" sz="2300" dirty="0"/>
            </a:br>
            <a:r>
              <a:rPr lang="es-MX" sz="2300" dirty="0"/>
              <a:t>posibilidades de crecimiento </a:t>
            </a:r>
            <a:br>
              <a:rPr lang="es-MX" sz="2300" dirty="0"/>
            </a:br>
            <a:r>
              <a:rPr lang="es-MX" sz="2300" dirty="0"/>
              <a:t>de la empresa</a:t>
            </a:r>
            <a:r>
              <a:rPr sz="2300" dirty="0"/>
              <a:t>?</a:t>
            </a:r>
          </a:p>
          <a:p>
            <a:pPr lvl="1">
              <a:buFont typeface="Arial" charset="0"/>
              <a:buChar char="•"/>
            </a:pPr>
            <a:r>
              <a:rPr sz="2300" dirty="0"/>
              <a:t>¿Existen limitaciones de tiempo</a:t>
            </a:r>
            <a:br>
              <a:rPr sz="2300" dirty="0"/>
            </a:br>
            <a:r>
              <a:rPr sz="2300" dirty="0"/>
              <a:t>para modificar la cobertura?</a:t>
            </a:r>
          </a:p>
        </p:txBody>
      </p:sp>
      <p:pic>
        <p:nvPicPr>
          <p:cNvPr id="49153" name="Picture 3" descr="Paraguas grande y abierto que alberga un montón de fajos de dinero"/>
          <p:cNvPicPr>
            <a:picLocks noChangeAspect="1"/>
          </p:cNvPicPr>
          <p:nvPr/>
        </p:nvPicPr>
        <p:blipFill>
          <a:blip r:embed="rId3" cstate="print"/>
          <a:srcRect r="6602"/>
          <a:stretch>
            <a:fillRect/>
          </a:stretch>
        </p:blipFill>
        <p:spPr bwMode="auto">
          <a:xfrm>
            <a:off x="5621338" y="3362325"/>
            <a:ext cx="3522662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>
          <a:xfrm>
            <a:off x="457199" y="381000"/>
            <a:ext cx="8848641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sz="3200" dirty="0"/>
              <a:t>Cómo </a:t>
            </a:r>
            <a:r>
              <a:rPr sz="3200" dirty="0" err="1"/>
              <a:t>seleccionar</a:t>
            </a:r>
            <a:r>
              <a:rPr sz="3200" dirty="0"/>
              <a:t> </a:t>
            </a:r>
            <a:r>
              <a:rPr lang="es-MX" sz="3200" dirty="0"/>
              <a:t>una empresa y un agente de seguros</a:t>
            </a:r>
            <a:endParaRPr sz="3200" dirty="0"/>
          </a:p>
        </p:txBody>
      </p:sp>
      <p:sp>
        <p:nvSpPr>
          <p:cNvPr id="51202" name="Content Placeholder 2"/>
          <p:cNvSpPr>
            <a:spLocks noGrp="1"/>
          </p:cNvSpPr>
          <p:nvPr>
            <p:ph idx="1"/>
          </p:nvPr>
        </p:nvSpPr>
        <p:spPr>
          <a:xfrm>
            <a:off x="457200" y="1509823"/>
            <a:ext cx="8229600" cy="257308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sz="2800" dirty="0"/>
              <a:t>Comparen las cotizaciones, las coberturas, los deducibles y otros detalles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¿Son estables y accesibles?</a:t>
            </a:r>
            <a:br>
              <a:rPr sz="2400" dirty="0"/>
            </a:br>
            <a:r>
              <a:rPr lang="en-US" sz="1800" dirty="0" err="1"/>
              <a:t>Revisen</a:t>
            </a:r>
            <a:r>
              <a:rPr lang="en-US" sz="1800" dirty="0"/>
              <a:t> </a:t>
            </a:r>
            <a:r>
              <a:rPr lang="en-US" sz="1800" dirty="0" err="1"/>
              <a:t>las</a:t>
            </a:r>
            <a:r>
              <a:rPr lang="en-US" sz="1800" dirty="0"/>
              <a:t> </a:t>
            </a:r>
            <a:r>
              <a:rPr lang="es-MX" sz="1800" dirty="0"/>
              <a:t>opiniones publicas</a:t>
            </a:r>
            <a:r>
              <a:rPr sz="2400" dirty="0"/>
              <a:t/>
            </a:r>
            <a:br>
              <a:rPr sz="2400" dirty="0"/>
            </a:br>
            <a:r>
              <a:rPr lang="en-US" sz="1800" dirty="0"/>
              <a:t>de </a:t>
            </a:r>
            <a:r>
              <a:rPr lang="en-US" sz="1800" dirty="0" err="1"/>
              <a:t>consumidores</a:t>
            </a:r>
            <a:r>
              <a:rPr lang="en-US" sz="1800" dirty="0"/>
              <a:t> y </a:t>
            </a:r>
            <a:r>
              <a:rPr lang="en-US" sz="1800" dirty="0" err="1"/>
              <a:t>negocios</a:t>
            </a:r>
            <a:r>
              <a:rPr lang="en-US" sz="1800" dirty="0"/>
              <a:t> y</a:t>
            </a:r>
            <a:r>
              <a:rPr sz="2400" dirty="0"/>
              <a:t/>
            </a:r>
            <a:br>
              <a:rPr sz="2400" dirty="0"/>
            </a:br>
            <a:r>
              <a:rPr lang="en-US" sz="1800" dirty="0" err="1"/>
              <a:t>pregunte</a:t>
            </a:r>
            <a:r>
              <a:rPr lang="en-US" sz="1800" dirty="0"/>
              <a:t> a </a:t>
            </a:r>
            <a:r>
              <a:rPr lang="en-US" sz="1800" dirty="0" err="1"/>
              <a:t>sus</a:t>
            </a:r>
            <a:r>
              <a:rPr lang="en-US" sz="1800" dirty="0"/>
              <a:t> </a:t>
            </a:r>
            <a:r>
              <a:rPr lang="en-US" sz="1800" dirty="0" err="1"/>
              <a:t>conocidos</a:t>
            </a:r>
            <a:endParaRPr lang="en-US" sz="1800" dirty="0"/>
          </a:p>
          <a:p>
            <a:pPr marL="0" indent="0">
              <a:buFont typeface="Arial" charset="0"/>
              <a:buNone/>
            </a:pPr>
            <a:endParaRPr lang="es-ES" sz="2800" dirty="0">
              <a:ea typeface="Helvetica Neue"/>
            </a:endParaRPr>
          </a:p>
          <a:p>
            <a:pPr marL="0" indent="0">
              <a:buFont typeface="Arial" charset="0"/>
              <a:buChar char="•"/>
            </a:pPr>
            <a:endParaRPr lang="es-ES" sz="700" dirty="0">
              <a:ea typeface="Helvetica Neue"/>
            </a:endParaRPr>
          </a:p>
          <a:p>
            <a:pPr marL="0" indent="0">
              <a:buFont typeface="Arial" charset="0"/>
              <a:buChar char="•"/>
            </a:pPr>
            <a:endParaRPr lang="es-ES" sz="700" dirty="0">
              <a:ea typeface="Helvetica Neue"/>
            </a:endParaRPr>
          </a:p>
          <a:p>
            <a:pPr marL="0" indent="0">
              <a:buFont typeface="Arial" charset="0"/>
              <a:buChar char="•"/>
            </a:pPr>
            <a:endParaRPr lang="es-ES" sz="700" dirty="0">
              <a:ea typeface="Helvetica Neue"/>
            </a:endParaRPr>
          </a:p>
          <a:p>
            <a:pPr marL="0" indent="0" algn="ctr">
              <a:buFont typeface="Arial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¡</a:t>
            </a:r>
            <a:r>
              <a:rPr lang="en-US" sz="3200" dirty="0" err="1">
                <a:solidFill>
                  <a:schemeClr val="tx1"/>
                </a:solidFill>
              </a:rPr>
              <a:t>Sepan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qué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situaciones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i="1" dirty="0">
                <a:solidFill>
                  <a:schemeClr val="tx1"/>
                </a:solidFill>
              </a:rPr>
              <a:t>no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están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cubiertas</a:t>
            </a:r>
            <a:r>
              <a:rPr lang="en-US" sz="3200" dirty="0">
                <a:solidFill>
                  <a:schemeClr val="tx1"/>
                </a:solidFill>
              </a:rPr>
              <a:t> en la </a:t>
            </a:r>
            <a:r>
              <a:rPr lang="en-US" sz="3200" dirty="0" err="1">
                <a:solidFill>
                  <a:schemeClr val="tx1"/>
                </a:solidFill>
              </a:rPr>
              <a:t>póliza</a:t>
            </a:r>
            <a:r>
              <a:rPr lang="en-US" sz="3200" dirty="0">
                <a:solidFill>
                  <a:schemeClr val="tx1"/>
                </a:solidFill>
              </a:rPr>
              <a:t>!</a:t>
            </a:r>
          </a:p>
        </p:txBody>
      </p:sp>
      <p:pic>
        <p:nvPicPr>
          <p:cNvPr id="4" name="Picture 3" descr="Dos hombres de pie al aire libre en un prado en un día soleado. Un hombre sostiene un paraguas abierto sobre el otro hombre"/>
          <p:cNvPicPr>
            <a:picLocks noChangeAspect="1"/>
          </p:cNvPicPr>
          <p:nvPr/>
        </p:nvPicPr>
        <p:blipFill>
          <a:blip r:embed="rId3" cstate="print"/>
          <a:srcRect r="31687"/>
          <a:stretch>
            <a:fillRect/>
          </a:stretch>
        </p:blipFill>
        <p:spPr>
          <a:xfrm>
            <a:off x="5749925" y="2053591"/>
            <a:ext cx="3100388" cy="301307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Qué hacer después de la compra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816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sz="2400" dirty="0"/>
              <a:t>Guarden las pólizas en un lugar al que puedan acceder fácilmente </a:t>
            </a:r>
          </a:p>
          <a:p>
            <a:pPr>
              <a:buFont typeface="Arial" charset="0"/>
              <a:buChar char="•"/>
            </a:pPr>
            <a:r>
              <a:rPr sz="2400" dirty="0"/>
              <a:t>Mantengan a la mano los números telefónicos</a:t>
            </a:r>
          </a:p>
          <a:p>
            <a:pPr>
              <a:buFont typeface="Arial" charset="0"/>
              <a:buChar char="•"/>
            </a:pPr>
            <a:r>
              <a:rPr sz="2400" dirty="0"/>
              <a:t>Incluyan los procedimientos relacionados con el seguro en </a:t>
            </a:r>
            <a:r>
              <a:rPr lang="es-MX" sz="2400" dirty="0"/>
              <a:t>su</a:t>
            </a:r>
            <a:r>
              <a:rPr sz="2400" dirty="0"/>
              <a:t> plan de </a:t>
            </a:r>
            <a:r>
              <a:rPr sz="2400" dirty="0" err="1"/>
              <a:t>continuidad</a:t>
            </a:r>
            <a:r>
              <a:rPr sz="2400" dirty="0"/>
              <a:t> de</a:t>
            </a:r>
            <a:r>
              <a:rPr lang="es-MX" sz="2400" dirty="0"/>
              <a:t> </a:t>
            </a:r>
            <a:r>
              <a:rPr sz="2400" dirty="0" err="1"/>
              <a:t>operaciones</a:t>
            </a:r>
            <a:endParaRPr sz="2400" dirty="0"/>
          </a:p>
          <a:p>
            <a:pPr>
              <a:buFont typeface="Arial" charset="0"/>
              <a:buChar char="•"/>
            </a:pPr>
            <a:r>
              <a:rPr sz="2400" dirty="0"/>
              <a:t>Revisen las pólizas</a:t>
            </a:r>
            <a:br>
              <a:rPr sz="2400" dirty="0"/>
            </a:br>
            <a:r>
              <a:rPr sz="2400" dirty="0"/>
              <a:t>de forma periódica</a:t>
            </a:r>
          </a:p>
          <a:p>
            <a:pPr>
              <a:buFont typeface="Arial" charset="0"/>
              <a:buChar char="•"/>
            </a:pPr>
            <a:r>
              <a:rPr sz="2400" dirty="0"/>
              <a:t>Reúnanse con sus agentes</a:t>
            </a:r>
            <a:br>
              <a:rPr sz="2400" dirty="0"/>
            </a:br>
            <a:r>
              <a:rPr sz="2400" dirty="0"/>
              <a:t>cada cierto tiempo</a:t>
            </a:r>
          </a:p>
        </p:txBody>
      </p:sp>
      <p:pic>
        <p:nvPicPr>
          <p:cNvPr id="5" name="Picture 4" descr="Detalle de carpetas de archivo, centrado en la etiqueta &quot;Seguro&quot;"/>
          <p:cNvPicPr>
            <a:picLocks noChangeAspect="1"/>
          </p:cNvPicPr>
          <p:nvPr/>
        </p:nvPicPr>
        <p:blipFill>
          <a:blip r:embed="rId4" cstate="print">
            <a:grayscl/>
          </a:blip>
          <a:stretch>
            <a:fillRect/>
          </a:stretch>
        </p:blipFill>
        <p:spPr>
          <a:xfrm>
            <a:off x="5218113" y="3348038"/>
            <a:ext cx="3732212" cy="225107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3252" name="TextBox 3"/>
          <p:cNvSpPr txBox="1">
            <a:spLocks noChangeArrowheads="1"/>
          </p:cNvSpPr>
          <p:nvPr/>
        </p:nvSpPr>
        <p:spPr bwMode="auto">
          <a:xfrm>
            <a:off x="7391400" y="5715000"/>
            <a:ext cx="153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Helvetica Neue"/>
              </a:rPr>
              <a:t>Continuación ...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>
          <a:xfrm>
            <a:off x="457200" y="380999"/>
            <a:ext cx="8229600" cy="124340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Qué hacer después de la </a:t>
            </a:r>
            <a:r>
              <a:rPr dirty="0" err="1"/>
              <a:t>compra</a:t>
            </a:r>
            <a:r>
              <a:rPr lang="en-US" dirty="0"/>
              <a:t> (</a:t>
            </a:r>
            <a:r>
              <a:rPr lang="en-US" dirty="0" err="1"/>
              <a:t>continuación</a:t>
            </a:r>
            <a:r>
              <a:rPr lang="en-US" dirty="0"/>
              <a:t>)</a:t>
            </a:r>
            <a:endParaRPr dirty="0"/>
          </a:p>
        </p:txBody>
      </p:sp>
      <p:sp>
        <p:nvSpPr>
          <p:cNvPr id="55298" name="Content Placeholder 2"/>
          <p:cNvSpPr>
            <a:spLocks noGrp="1"/>
          </p:cNvSpPr>
          <p:nvPr>
            <p:ph idx="1"/>
          </p:nvPr>
        </p:nvSpPr>
        <p:spPr>
          <a:xfrm>
            <a:off x="457200" y="1721224"/>
            <a:ext cx="8229600" cy="4450976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sz="2000" dirty="0"/>
              <a:t>¿Ya no necesitan financiamiento? Modifiquen los beneficiarios</a:t>
            </a:r>
          </a:p>
          <a:p>
            <a:pPr>
              <a:buFont typeface="Arial" charset="0"/>
              <a:buChar char="•"/>
            </a:pPr>
            <a:r>
              <a:rPr sz="2000" dirty="0" err="1"/>
              <a:t>Administren</a:t>
            </a:r>
            <a:r>
              <a:rPr sz="2000" dirty="0"/>
              <a:t> </a:t>
            </a:r>
            <a:r>
              <a:rPr lang="es-MX" sz="2000" dirty="0"/>
              <a:t>su puntaje de</a:t>
            </a:r>
            <a:r>
              <a:rPr sz="2000" dirty="0"/>
              <a:t> crédito con responsabilidad: </a:t>
            </a:r>
            <a:r>
              <a:rPr lang="es-MX" sz="2000" dirty="0"/>
              <a:t>su</a:t>
            </a:r>
            <a:r>
              <a:rPr sz="2000" dirty="0"/>
              <a:t> solvencia influye </a:t>
            </a:r>
            <a:r>
              <a:rPr sz="2000" dirty="0" err="1"/>
              <a:t>sobre</a:t>
            </a:r>
            <a:r>
              <a:rPr sz="2000" dirty="0"/>
              <a:t> </a:t>
            </a:r>
            <a:r>
              <a:rPr lang="es-MX" sz="2000" dirty="0"/>
              <a:t>el costo de las primas de seguro</a:t>
            </a:r>
            <a:endParaRPr sz="2000" dirty="0"/>
          </a:p>
          <a:p>
            <a:pPr>
              <a:buFont typeface="Arial" charset="0"/>
              <a:buChar char="•"/>
            </a:pPr>
            <a:r>
              <a:rPr sz="2000" dirty="0"/>
              <a:t>Obtengan un crédito o un </a:t>
            </a:r>
            <a:r>
              <a:rPr lang="es-ES" sz="2000" dirty="0"/>
              <a:t>reembolso</a:t>
            </a:r>
            <a:r>
              <a:rPr lang="en-US" sz="2000" dirty="0"/>
              <a:t> </a:t>
            </a:r>
            <a:r>
              <a:rPr sz="2000" dirty="0" err="1"/>
              <a:t>por</a:t>
            </a:r>
            <a:r>
              <a:rPr sz="2000" dirty="0"/>
              <a:t> las cancelaciones</a:t>
            </a:r>
          </a:p>
          <a:p>
            <a:pPr>
              <a:buFont typeface="Arial" charset="0"/>
              <a:buChar char="•"/>
            </a:pPr>
            <a:r>
              <a:rPr sz="2000" dirty="0" err="1"/>
              <a:t>Presenten</a:t>
            </a:r>
            <a:r>
              <a:rPr sz="2000" dirty="0"/>
              <a:t> </a:t>
            </a:r>
            <a:r>
              <a:rPr sz="2000" dirty="0" err="1"/>
              <a:t>reclamos</a:t>
            </a:r>
            <a:r>
              <a:rPr lang="en-US" sz="2000" dirty="0"/>
              <a:t> </a:t>
            </a:r>
            <a:r>
              <a:rPr sz="2000" dirty="0"/>
              <a:t>ante </a:t>
            </a:r>
            <a:r>
              <a:rPr lang="en-US" sz="2000" dirty="0"/>
              <a:t/>
            </a:r>
            <a:br>
              <a:rPr lang="en-US" sz="2000" dirty="0"/>
            </a:br>
            <a:r>
              <a:rPr sz="2000" dirty="0"/>
              <a:t>el departamento o el </a:t>
            </a:r>
            <a:r>
              <a:rPr lang="en-US" sz="2000" dirty="0"/>
              <a:t/>
            </a:r>
            <a:br>
              <a:rPr lang="en-US" sz="2000" dirty="0"/>
            </a:br>
            <a:r>
              <a:rPr sz="2000" dirty="0" err="1"/>
              <a:t>comisionado</a:t>
            </a:r>
            <a:r>
              <a:rPr lang="en-US" sz="2000" dirty="0"/>
              <a:t> </a:t>
            </a:r>
            <a:r>
              <a:rPr sz="2000" dirty="0" err="1"/>
              <a:t>estatal</a:t>
            </a:r>
            <a:r>
              <a:rPr lang="en-US" sz="2000" dirty="0"/>
              <a:t> (State </a:t>
            </a:r>
            <a:br>
              <a:rPr lang="en-US" sz="2000" dirty="0"/>
            </a:br>
            <a:r>
              <a:rPr lang="en-US" sz="2000" dirty="0"/>
              <a:t>Insurance Department or </a:t>
            </a:r>
            <a:br>
              <a:rPr lang="en-US" sz="2000" dirty="0"/>
            </a:br>
            <a:r>
              <a:rPr lang="en-US" sz="2000" dirty="0"/>
              <a:t>Commissioner en </a:t>
            </a:r>
            <a:r>
              <a:rPr lang="en-US" sz="2000" dirty="0" err="1"/>
              <a:t>inglés</a:t>
            </a:r>
            <a:r>
              <a:rPr lang="en-US" sz="2000" dirty="0"/>
              <a:t>)</a:t>
            </a:r>
            <a:r>
              <a:rPr sz="2000" dirty="0"/>
              <a:t> </a:t>
            </a:r>
            <a:r>
              <a:rPr lang="en-US" sz="2000" dirty="0"/>
              <a:t/>
            </a:r>
            <a:br>
              <a:rPr lang="en-US" sz="2000" dirty="0"/>
            </a:br>
            <a:r>
              <a:rPr sz="2000" dirty="0"/>
              <a:t>de </a:t>
            </a:r>
            <a:r>
              <a:rPr sz="2000" dirty="0" err="1"/>
              <a:t>seguros</a:t>
            </a:r>
            <a:r>
              <a:rPr lang="en-US" sz="2000" dirty="0"/>
              <a:t> </a:t>
            </a:r>
            <a:r>
              <a:rPr sz="2000" dirty="0"/>
              <a:t>en caso de que </a:t>
            </a:r>
            <a:r>
              <a:rPr lang="en-US" sz="2000" dirty="0"/>
              <a:t/>
            </a:r>
            <a:br>
              <a:rPr lang="en-US" sz="2000" dirty="0"/>
            </a:br>
            <a:r>
              <a:rPr sz="2000" dirty="0"/>
              <a:t>sea necesario</a:t>
            </a:r>
          </a:p>
        </p:txBody>
      </p:sp>
      <p:pic>
        <p:nvPicPr>
          <p:cNvPr id="4" name="Picture 3" descr="Detalle de carpetas de archivo, centrado en la etiqueta &quot;Seguro&quot;"/>
          <p:cNvPicPr>
            <a:picLocks noChangeAspect="1"/>
          </p:cNvPicPr>
          <p:nvPr/>
        </p:nvPicPr>
        <p:blipFill>
          <a:blip r:embed="rId3" cstate="print">
            <a:grayscl/>
          </a:blip>
          <a:stretch>
            <a:fillRect/>
          </a:stretch>
        </p:blipFill>
        <p:spPr>
          <a:xfrm>
            <a:off x="4920395" y="3624482"/>
            <a:ext cx="3732212" cy="225107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Asumir riesgos forma parte de hacer negocios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6388"/>
            <a:ext cx="8229600" cy="4530725"/>
          </a:xfrm>
        </p:spPr>
        <p:txBody>
          <a:bodyPr/>
          <a:lstStyle/>
          <a:p>
            <a:pPr marL="4763" lvl="1" indent="0">
              <a:buFont typeface="Arial" charset="0"/>
              <a:buNone/>
            </a:pPr>
            <a:r>
              <a:rPr sz="2400" dirty="0"/>
              <a:t>Salir conlleva riesgos, pero quedarse adentro también.</a:t>
            </a:r>
          </a:p>
          <a:p>
            <a:pPr marL="4763" lvl="1" indent="0">
              <a:buFont typeface="Arial" charset="0"/>
              <a:buNone/>
            </a:pPr>
            <a:r>
              <a:rPr sz="2400" dirty="0" err="1"/>
              <a:t>Salir</a:t>
            </a:r>
            <a:r>
              <a:rPr sz="2400" dirty="0"/>
              <a:t> quizás exija usar botas, un abrigo o un paraguas para protegerse, </a:t>
            </a:r>
            <a:r>
              <a:rPr sz="2400" dirty="0" err="1"/>
              <a:t>pero</a:t>
            </a:r>
            <a:r>
              <a:rPr sz="2400" dirty="0"/>
              <a:t> quedarse </a:t>
            </a:r>
            <a:r>
              <a:rPr sz="2400" dirty="0" err="1"/>
              <a:t>adentro</a:t>
            </a:r>
            <a:r>
              <a:rPr sz="2400" dirty="0"/>
              <a:t> </a:t>
            </a:r>
            <a:r>
              <a:rPr sz="2400" dirty="0" err="1"/>
              <a:t>puede</a:t>
            </a:r>
            <a:r>
              <a:rPr sz="2400" dirty="0"/>
              <a:t> causar que se </a:t>
            </a:r>
            <a:r>
              <a:rPr sz="2400" dirty="0" err="1"/>
              <a:t>pierdan</a:t>
            </a:r>
            <a:r>
              <a:rPr sz="2400" dirty="0"/>
              <a:t> oportunidades.</a:t>
            </a:r>
            <a:endParaRPr lang="es-ES" sz="500" dirty="0">
              <a:ea typeface="Helvetica Neue"/>
            </a:endParaRPr>
          </a:p>
          <a:p>
            <a:pPr marL="4763" lvl="1" indent="0">
              <a:buFont typeface="Arial" charset="0"/>
              <a:buNone/>
            </a:pPr>
            <a:r>
              <a:rPr sz="2400" dirty="0"/>
              <a:t>Los </a:t>
            </a:r>
            <a:r>
              <a:rPr sz="2400" dirty="0" err="1"/>
              <a:t>seguros</a:t>
            </a:r>
            <a:r>
              <a:rPr sz="2400" dirty="0"/>
              <a:t> </a:t>
            </a:r>
            <a:r>
              <a:rPr sz="2400" dirty="0" err="1"/>
              <a:t>reducen</a:t>
            </a:r>
            <a:r>
              <a:rPr lang="en-US" sz="2400" dirty="0"/>
              <a:t> </a:t>
            </a:r>
            <a:r>
              <a:rPr sz="2400" dirty="0"/>
              <a:t>la </a:t>
            </a:r>
            <a:r>
              <a:rPr sz="2400" dirty="0" err="1"/>
              <a:t>carga</a:t>
            </a:r>
            <a:r>
              <a:rPr sz="2400" dirty="0"/>
              <a:t> </a:t>
            </a:r>
            <a:r>
              <a:rPr lang="en-US" sz="2400" dirty="0"/>
              <a:t/>
            </a:r>
            <a:br>
              <a:rPr lang="en-US" sz="2400" dirty="0"/>
            </a:br>
            <a:r>
              <a:rPr sz="2400" dirty="0"/>
              <a:t>de los </a:t>
            </a:r>
            <a:r>
              <a:rPr sz="2400" dirty="0" err="1"/>
              <a:t>riesgos</a:t>
            </a:r>
            <a:r>
              <a:rPr lang="en-US" sz="2400" dirty="0"/>
              <a:t> </a:t>
            </a:r>
            <a:r>
              <a:rPr sz="2400" dirty="0"/>
              <a:t>para que los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s-MX" sz="2400" dirty="0"/>
              <a:t>dueños</a:t>
            </a:r>
            <a:r>
              <a:rPr sz="2400" dirty="0"/>
              <a:t> puedan “salir” y…</a:t>
            </a:r>
            <a:endParaRPr lang="es-ES" sz="700" dirty="0">
              <a:solidFill>
                <a:schemeClr val="tx1"/>
              </a:solidFill>
              <a:ea typeface="Helvetica Neue"/>
            </a:endParaRPr>
          </a:p>
          <a:p>
            <a:pPr marL="0" indent="0" algn="ctr">
              <a:buFont typeface="Arial" charset="0"/>
              <a:buNone/>
            </a:pPr>
            <a:endParaRPr lang="es-ES" sz="600" dirty="0">
              <a:solidFill>
                <a:schemeClr val="tx1"/>
              </a:solidFill>
              <a:ea typeface="Helvetica Neue"/>
            </a:endParaRPr>
          </a:p>
          <a:p>
            <a:pPr marL="0" indent="0" algn="ctr">
              <a:buFont typeface="Arial" charset="0"/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ctr">
              <a:buFont typeface="Arial" charset="0"/>
              <a:buNone/>
            </a:pPr>
            <a:r>
              <a:rPr lang="en-US" sz="2800" dirty="0" err="1">
                <a:solidFill>
                  <a:schemeClr val="tx1"/>
                </a:solidFill>
              </a:rPr>
              <a:t>concentrarse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en</a:t>
            </a:r>
            <a:r>
              <a:rPr lang="en-US" sz="2800" dirty="0">
                <a:solidFill>
                  <a:schemeClr val="tx1"/>
                </a:solidFill>
              </a:rPr>
              <a:t> el </a:t>
            </a:r>
            <a:r>
              <a:rPr lang="en-US" sz="2800" dirty="0" err="1">
                <a:solidFill>
                  <a:schemeClr val="tx1"/>
                </a:solidFill>
              </a:rPr>
              <a:t>crecimiento</a:t>
            </a:r>
            <a:r>
              <a:rPr lang="en-US" sz="2800" dirty="0">
                <a:solidFill>
                  <a:schemeClr val="tx1"/>
                </a:solidFill>
              </a:rPr>
              <a:t> del </a:t>
            </a:r>
            <a:r>
              <a:rPr lang="en-US" sz="2800" dirty="0" err="1">
                <a:solidFill>
                  <a:schemeClr val="tx1"/>
                </a:solidFill>
              </a:rPr>
              <a:t>negocio</a:t>
            </a:r>
            <a:r>
              <a:rPr lang="en-US" sz="28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5" name="Picture 4" descr="Mujer sosteniendo un gran paraguas abierto mientras se protege los ojos del sol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70550" y="3214688"/>
            <a:ext cx="2743200" cy="1820862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/>
              <a:t>Puntos clave para recordar</a:t>
            </a:r>
          </a:p>
        </p:txBody>
      </p:sp>
      <p:sp>
        <p:nvSpPr>
          <p:cNvPr id="59394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054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z="2400" dirty="0" err="1"/>
              <a:t>Revisen</a:t>
            </a:r>
            <a:r>
              <a:rPr lang="en-US" sz="2400" dirty="0"/>
              <a:t> </a:t>
            </a:r>
            <a:r>
              <a:rPr lang="en-US" sz="2400" dirty="0" err="1"/>
              <a:t>las</a:t>
            </a:r>
            <a:r>
              <a:rPr lang="en-US" sz="2400" dirty="0"/>
              <a:t> </a:t>
            </a:r>
            <a:r>
              <a:rPr lang="en-US" sz="2400" dirty="0" err="1"/>
              <a:t>leyes</a:t>
            </a:r>
            <a:r>
              <a:rPr lang="en-US" sz="2400" dirty="0"/>
              <a:t> </a:t>
            </a:r>
            <a:r>
              <a:rPr lang="en-US" sz="2400" dirty="0" err="1"/>
              <a:t>federales</a:t>
            </a:r>
            <a:r>
              <a:rPr lang="en-US" sz="2400" dirty="0"/>
              <a:t>, del </a:t>
            </a:r>
            <a:r>
              <a:rPr lang="en-US" sz="2400" dirty="0" err="1"/>
              <a:t>estado</a:t>
            </a:r>
            <a:r>
              <a:rPr lang="en-US" sz="2400" dirty="0"/>
              <a:t>, del </a:t>
            </a:r>
            <a:r>
              <a:rPr lang="en-US" sz="2400" dirty="0" err="1"/>
              <a:t>condado</a:t>
            </a:r>
            <a:r>
              <a:rPr lang="en-US" sz="2400" dirty="0"/>
              <a:t> y locales para </a:t>
            </a:r>
            <a:r>
              <a:rPr lang="en-US" sz="2400" dirty="0" err="1"/>
              <a:t>consultar</a:t>
            </a:r>
            <a:r>
              <a:rPr lang="en-US" sz="2400" dirty="0"/>
              <a:t> los </a:t>
            </a:r>
            <a:r>
              <a:rPr lang="en-US" sz="2400" dirty="0" err="1"/>
              <a:t>requisitos</a:t>
            </a:r>
            <a:r>
              <a:rPr lang="en-US" sz="2400" dirty="0"/>
              <a:t> de </a:t>
            </a:r>
            <a:r>
              <a:rPr lang="en-US" sz="2400" dirty="0" err="1"/>
              <a:t>seguros</a:t>
            </a:r>
            <a:endParaRPr lang="en-US" sz="2400" dirty="0"/>
          </a:p>
          <a:p>
            <a:pPr>
              <a:buFont typeface="Arial" charset="0"/>
              <a:buChar char="•"/>
            </a:pPr>
            <a:r>
              <a:rPr lang="en-US" sz="2400" dirty="0" err="1"/>
              <a:t>Pagar</a:t>
            </a:r>
            <a:r>
              <a:rPr lang="en-US" sz="2400" dirty="0"/>
              <a:t> </a:t>
            </a:r>
            <a:r>
              <a:rPr lang="en-US" sz="2400" dirty="0" err="1"/>
              <a:t>puntualmente</a:t>
            </a:r>
            <a:r>
              <a:rPr lang="en-US" sz="2400" dirty="0"/>
              <a:t> </a:t>
            </a:r>
            <a:r>
              <a:rPr lang="en-US" sz="2400" dirty="0" err="1"/>
              <a:t>las</a:t>
            </a:r>
            <a:r>
              <a:rPr lang="en-US" sz="2400" dirty="0"/>
              <a:t> </a:t>
            </a:r>
            <a:r>
              <a:rPr lang="en-US" sz="2400" dirty="0" err="1"/>
              <a:t>primas</a:t>
            </a:r>
            <a:r>
              <a:rPr lang="en-US" sz="2400" dirty="0"/>
              <a:t> del </a:t>
            </a:r>
            <a:r>
              <a:rPr lang="en-US" sz="2400" dirty="0" err="1"/>
              <a:t>seguro</a:t>
            </a:r>
            <a:r>
              <a:rPr lang="en-US" sz="2400" dirty="0"/>
              <a:t> </a:t>
            </a:r>
            <a:r>
              <a:rPr lang="en-US" sz="2400" dirty="0" err="1"/>
              <a:t>por</a:t>
            </a:r>
            <a:r>
              <a:rPr lang="en-US" sz="2400" dirty="0"/>
              <a:t> </a:t>
            </a:r>
            <a:r>
              <a:rPr lang="en-US" sz="2400" dirty="0" err="1"/>
              <a:t>desempleo</a:t>
            </a:r>
            <a:r>
              <a:rPr lang="en-US" sz="2400" dirty="0"/>
              <a:t> y el </a:t>
            </a:r>
            <a:r>
              <a:rPr lang="en-US" sz="2400" dirty="0" err="1"/>
              <a:t>seguro</a:t>
            </a:r>
            <a:r>
              <a:rPr lang="en-US" sz="2400" dirty="0"/>
              <a:t> de </a:t>
            </a:r>
            <a:r>
              <a:rPr lang="en-US" sz="2400" dirty="0" err="1"/>
              <a:t>compensación</a:t>
            </a:r>
            <a:r>
              <a:rPr lang="en-US" sz="2400" dirty="0"/>
              <a:t> para los </a:t>
            </a:r>
            <a:r>
              <a:rPr lang="en-US" sz="2400" dirty="0" err="1"/>
              <a:t>trabajadores</a:t>
            </a:r>
            <a:r>
              <a:rPr lang="en-US" sz="2400" dirty="0"/>
              <a:t> </a:t>
            </a:r>
            <a:r>
              <a:rPr lang="en-US" sz="2400" dirty="0" err="1"/>
              <a:t>mantendrá</a:t>
            </a:r>
            <a:r>
              <a:rPr lang="en-US" sz="2400" dirty="0"/>
              <a:t> </a:t>
            </a:r>
            <a:r>
              <a:rPr lang="en-US" sz="2400" dirty="0" err="1"/>
              <a:t>intacta</a:t>
            </a:r>
            <a:r>
              <a:rPr lang="en-US" sz="2400" dirty="0"/>
              <a:t> la </a:t>
            </a:r>
            <a:r>
              <a:rPr lang="en-US" sz="2400" dirty="0" err="1"/>
              <a:t>reputación</a:t>
            </a:r>
            <a:r>
              <a:rPr lang="en-US" sz="2400" dirty="0"/>
              <a:t> de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negocio</a:t>
            </a:r>
            <a:r>
              <a:rPr lang="en-US" sz="2400" dirty="0"/>
              <a:t> y </a:t>
            </a:r>
            <a:r>
              <a:rPr lang="en-US" sz="2400" dirty="0" err="1"/>
              <a:t>evitará</a:t>
            </a:r>
            <a:r>
              <a:rPr lang="en-US" sz="2400" dirty="0"/>
              <a:t> </a:t>
            </a:r>
            <a:r>
              <a:rPr lang="en-US" sz="2400" dirty="0" err="1"/>
              <a:t>posibles</a:t>
            </a:r>
            <a:r>
              <a:rPr lang="en-US" sz="2400" dirty="0"/>
              <a:t> </a:t>
            </a:r>
            <a:r>
              <a:rPr lang="en-US" sz="2400" dirty="0" err="1"/>
              <a:t>sanciones</a:t>
            </a:r>
            <a:r>
              <a:rPr lang="en-US" sz="2400" dirty="0"/>
              <a:t> </a:t>
            </a:r>
            <a:r>
              <a:rPr lang="en-US" sz="2400" dirty="0" err="1"/>
              <a:t>costosas</a:t>
            </a:r>
            <a:r>
              <a:rPr lang="en-US" sz="2400" dirty="0"/>
              <a:t>  </a:t>
            </a:r>
          </a:p>
          <a:p>
            <a:pPr>
              <a:buFont typeface="Arial" charset="0"/>
              <a:buChar char="•"/>
            </a:pPr>
            <a:r>
              <a:rPr lang="en-US" sz="2400" dirty="0"/>
              <a:t>Para el </a:t>
            </a:r>
            <a:r>
              <a:rPr lang="en-US" sz="2400" dirty="0" err="1"/>
              <a:t>otorgamiento</a:t>
            </a:r>
            <a:r>
              <a:rPr lang="en-US" sz="2400" dirty="0"/>
              <a:t> de </a:t>
            </a:r>
            <a:r>
              <a:rPr lang="en-US" sz="2400" dirty="0" err="1"/>
              <a:t>licencias</a:t>
            </a:r>
            <a:r>
              <a:rPr lang="en-US" sz="2400" dirty="0"/>
              <a:t> </a:t>
            </a:r>
            <a:r>
              <a:rPr lang="en-US" sz="2400" dirty="0" err="1"/>
              <a:t>profesionales</a:t>
            </a:r>
            <a:r>
              <a:rPr lang="en-US" sz="2400" dirty="0"/>
              <a:t>, </a:t>
            </a:r>
            <a:r>
              <a:rPr lang="en-US" sz="2400" dirty="0" err="1"/>
              <a:t>quizás</a:t>
            </a:r>
            <a:r>
              <a:rPr lang="en-US" sz="2400" dirty="0"/>
              <a:t> sea </a:t>
            </a:r>
            <a:r>
              <a:rPr lang="en-US" sz="2400" dirty="0" err="1"/>
              <a:t>necesario</a:t>
            </a:r>
            <a:r>
              <a:rPr lang="en-US" sz="2400" dirty="0"/>
              <a:t> </a:t>
            </a:r>
            <a:r>
              <a:rPr lang="en-US" sz="2400" dirty="0" err="1"/>
              <a:t>adquirir</a:t>
            </a:r>
            <a:r>
              <a:rPr lang="en-US" sz="2400" dirty="0"/>
              <a:t> </a:t>
            </a:r>
            <a:r>
              <a:rPr lang="en-US" sz="2400" dirty="0" err="1"/>
              <a:t>seguros</a:t>
            </a:r>
            <a:r>
              <a:rPr lang="en-US" sz="2400" dirty="0"/>
              <a:t> </a:t>
            </a:r>
            <a:r>
              <a:rPr lang="en-US" sz="2400" dirty="0" err="1"/>
              <a:t>adicionales</a:t>
            </a:r>
            <a:r>
              <a:rPr lang="en-US" sz="2400" dirty="0"/>
              <a:t> o </a:t>
            </a:r>
            <a:r>
              <a:rPr lang="en-US" sz="2400" dirty="0" err="1"/>
              <a:t>finanzas</a:t>
            </a:r>
            <a:r>
              <a:rPr lang="en-US" sz="2400" dirty="0"/>
              <a:t> de </a:t>
            </a:r>
            <a:r>
              <a:rPr lang="en-US" sz="2400" dirty="0" err="1"/>
              <a:t>caución</a:t>
            </a:r>
            <a:endParaRPr lang="en-US" sz="2400" dirty="0"/>
          </a:p>
          <a:p>
            <a:pPr>
              <a:buFont typeface="Arial" charset="0"/>
              <a:buChar char="•"/>
            </a:pPr>
            <a:r>
              <a:rPr lang="en-US" sz="2400" dirty="0"/>
              <a:t>Los </a:t>
            </a:r>
            <a:r>
              <a:rPr lang="en-US" sz="2400" dirty="0" err="1"/>
              <a:t>prestamistas</a:t>
            </a:r>
            <a:r>
              <a:rPr lang="en-US" sz="2400" dirty="0"/>
              <a:t>  e </a:t>
            </a:r>
            <a:r>
              <a:rPr lang="en-US" sz="2400" dirty="0" err="1"/>
              <a:t>inversores</a:t>
            </a:r>
            <a:r>
              <a:rPr lang="en-US" sz="2400" dirty="0"/>
              <a:t> </a:t>
            </a:r>
            <a:r>
              <a:rPr lang="en-US" sz="2400" dirty="0" err="1"/>
              <a:t>exigen</a:t>
            </a:r>
            <a:r>
              <a:rPr lang="en-US" sz="2400" dirty="0"/>
              <a:t> la </a:t>
            </a:r>
            <a:r>
              <a:rPr lang="en-US" sz="2400" dirty="0" err="1"/>
              <a:t>protección</a:t>
            </a:r>
            <a:r>
              <a:rPr lang="en-US" sz="2400" dirty="0"/>
              <a:t> de un </a:t>
            </a:r>
            <a:r>
              <a:rPr lang="en-US" sz="2400" dirty="0" err="1"/>
              <a:t>seguro</a:t>
            </a:r>
            <a:r>
              <a:rPr lang="en-US" sz="2400" dirty="0"/>
              <a:t> contra los </a:t>
            </a:r>
            <a:r>
              <a:rPr lang="en-US" sz="2400" dirty="0" err="1"/>
              <a:t>riesgos</a:t>
            </a:r>
            <a:r>
              <a:rPr lang="en-US" sz="2400" dirty="0"/>
              <a:t> </a:t>
            </a:r>
            <a:r>
              <a:rPr lang="en-US" sz="2400" dirty="0" err="1"/>
              <a:t>inherentes</a:t>
            </a:r>
            <a:r>
              <a:rPr lang="en-US" sz="2400" dirty="0"/>
              <a:t>  a  </a:t>
            </a:r>
            <a:r>
              <a:rPr lang="en-US" sz="2400" dirty="0" err="1"/>
              <a:t>hacer</a:t>
            </a:r>
            <a:r>
              <a:rPr lang="en-US" sz="2400" dirty="0"/>
              <a:t> </a:t>
            </a:r>
            <a:r>
              <a:rPr lang="en-US" sz="2400" dirty="0" err="1"/>
              <a:t>negocios</a:t>
            </a:r>
            <a:endParaRPr lang="en-US" sz="2400" dirty="0"/>
          </a:p>
        </p:txBody>
      </p:sp>
      <p:sp>
        <p:nvSpPr>
          <p:cNvPr id="59395" name="TextBox 3"/>
          <p:cNvSpPr txBox="1">
            <a:spLocks noChangeArrowheads="1"/>
          </p:cNvSpPr>
          <p:nvPr/>
        </p:nvSpPr>
        <p:spPr bwMode="auto">
          <a:xfrm>
            <a:off x="7391400" y="5715000"/>
            <a:ext cx="153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Helvetica Neue"/>
              </a:rPr>
              <a:t>Continuación ...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457199" y="381000"/>
            <a:ext cx="8229601" cy="1211132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/>
              <a:t>Puntos clave para record</a:t>
            </a:r>
            <a:r>
              <a:rPr lang="en-US" dirty="0"/>
              <a:t>e</a:t>
            </a:r>
            <a:r>
              <a:rPr dirty="0"/>
              <a:t>r</a:t>
            </a:r>
            <a:r>
              <a:rPr lang="en-US" dirty="0"/>
              <a:t> (</a:t>
            </a:r>
            <a:r>
              <a:rPr lang="en-US" dirty="0" err="1"/>
              <a:t>continuación</a:t>
            </a:r>
            <a:r>
              <a:rPr lang="en-US" dirty="0"/>
              <a:t> 1)</a:t>
            </a:r>
            <a:endParaRPr dirty="0"/>
          </a:p>
        </p:txBody>
      </p:sp>
      <p:sp>
        <p:nvSpPr>
          <p:cNvPr id="60418" name="Content Placeholder 2"/>
          <p:cNvSpPr>
            <a:spLocks noGrp="1"/>
          </p:cNvSpPr>
          <p:nvPr>
            <p:ph idx="1"/>
          </p:nvPr>
        </p:nvSpPr>
        <p:spPr>
          <a:xfrm>
            <a:off x="457200" y="1592132"/>
            <a:ext cx="8458200" cy="4580068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z="2500" dirty="0" err="1"/>
              <a:t>Seguros</a:t>
            </a:r>
            <a:endParaRPr lang="en-US" sz="2500" dirty="0"/>
          </a:p>
          <a:p>
            <a:pPr lvl="1">
              <a:buFont typeface="Arial" charset="0"/>
              <a:buChar char="•"/>
            </a:pPr>
            <a:r>
              <a:rPr lang="en-US" sz="2400" dirty="0" err="1"/>
              <a:t>Minimizan</a:t>
            </a:r>
            <a:r>
              <a:rPr lang="en-US" sz="2400" dirty="0"/>
              <a:t> el </a:t>
            </a:r>
            <a:r>
              <a:rPr lang="en-US" sz="2400" dirty="0" err="1"/>
              <a:t>impacto</a:t>
            </a:r>
            <a:r>
              <a:rPr lang="en-US" sz="2400" dirty="0"/>
              <a:t> </a:t>
            </a:r>
            <a:r>
              <a:rPr lang="en-US" sz="2400" dirty="0" err="1"/>
              <a:t>que</a:t>
            </a:r>
            <a:r>
              <a:rPr lang="en-US" sz="2400" dirty="0"/>
              <a:t> </a:t>
            </a:r>
            <a:r>
              <a:rPr lang="en-US" sz="2400" dirty="0" err="1"/>
              <a:t>pueden</a:t>
            </a:r>
            <a:r>
              <a:rPr lang="en-US" sz="2400" dirty="0"/>
              <a:t> </a:t>
            </a:r>
            <a:r>
              <a:rPr lang="en-US" sz="2400" dirty="0" err="1"/>
              <a:t>provocar</a:t>
            </a:r>
            <a:r>
              <a:rPr lang="en-US" sz="2400" dirty="0"/>
              <a:t> los </a:t>
            </a:r>
            <a:r>
              <a:rPr lang="en-US" sz="2400" dirty="0" err="1"/>
              <a:t>riesgos</a:t>
            </a:r>
            <a:r>
              <a:rPr lang="en-US" sz="2400" dirty="0"/>
              <a:t> en la </a:t>
            </a:r>
            <a:r>
              <a:rPr lang="en-US" sz="2400" dirty="0" err="1"/>
              <a:t>continuidad</a:t>
            </a:r>
            <a:r>
              <a:rPr lang="en-US" sz="2400" dirty="0"/>
              <a:t> de </a:t>
            </a:r>
            <a:r>
              <a:rPr lang="en-US" sz="2400" dirty="0" err="1"/>
              <a:t>las</a:t>
            </a:r>
            <a:r>
              <a:rPr lang="en-US" sz="2400" dirty="0"/>
              <a:t> </a:t>
            </a:r>
            <a:r>
              <a:rPr lang="en-US" sz="2400" dirty="0" err="1"/>
              <a:t>operaciones</a:t>
            </a:r>
            <a:endParaRPr lang="en-US" sz="2400" dirty="0"/>
          </a:p>
          <a:p>
            <a:pPr lvl="1">
              <a:buFont typeface="Arial" charset="0"/>
              <a:buChar char="•"/>
            </a:pPr>
            <a:r>
              <a:rPr lang="en-US" sz="2400" dirty="0" err="1"/>
              <a:t>Afectan</a:t>
            </a:r>
            <a:r>
              <a:rPr lang="en-US" sz="2400" dirty="0"/>
              <a:t> </a:t>
            </a:r>
            <a:r>
              <a:rPr lang="es-MX" sz="2400" dirty="0"/>
              <a:t>la capacidad de apalancamiento de la empresa</a:t>
            </a:r>
            <a:endParaRPr lang="en-US" sz="2400" dirty="0"/>
          </a:p>
          <a:p>
            <a:pPr lvl="1">
              <a:buFont typeface="Arial" charset="0"/>
              <a:buChar char="•"/>
            </a:pPr>
            <a:r>
              <a:rPr lang="en-US" sz="2400" dirty="0" err="1"/>
              <a:t>Contribuyen</a:t>
            </a:r>
            <a:r>
              <a:rPr lang="en-US" sz="2400" dirty="0"/>
              <a:t> a </a:t>
            </a:r>
            <a:r>
              <a:rPr lang="en-US" sz="2400" dirty="0" err="1"/>
              <a:t>retener</a:t>
            </a:r>
            <a:r>
              <a:rPr lang="en-US" sz="2400" dirty="0"/>
              <a:t> </a:t>
            </a:r>
            <a:r>
              <a:rPr lang="en-US" sz="2400" dirty="0" err="1"/>
              <a:t>empleados</a:t>
            </a:r>
            <a:endParaRPr lang="en-US" sz="2400" dirty="0"/>
          </a:p>
          <a:p>
            <a:pPr lvl="1">
              <a:buFont typeface="Arial" charset="0"/>
              <a:buChar char="•"/>
            </a:pPr>
            <a:r>
              <a:rPr lang="en-US" sz="2400" dirty="0" err="1"/>
              <a:t>Ofrecen</a:t>
            </a:r>
            <a:r>
              <a:rPr lang="en-US" sz="2400" dirty="0"/>
              <a:t> </a:t>
            </a:r>
            <a:r>
              <a:rPr lang="en-US" sz="2400" dirty="0" err="1"/>
              <a:t>protección</a:t>
            </a:r>
            <a:r>
              <a:rPr lang="en-US" sz="2400" dirty="0"/>
              <a:t> </a:t>
            </a:r>
            <a:r>
              <a:rPr lang="en-US" sz="2400" dirty="0" err="1"/>
              <a:t>por</a:t>
            </a:r>
            <a:r>
              <a:rPr lang="en-US" sz="2400" dirty="0"/>
              <a:t> </a:t>
            </a:r>
            <a:r>
              <a:rPr lang="en-US" sz="2400" dirty="0" err="1"/>
              <a:t>responsabilidad</a:t>
            </a:r>
            <a:r>
              <a:rPr lang="en-US" sz="2400" dirty="0"/>
              <a:t> civil</a:t>
            </a:r>
          </a:p>
          <a:p>
            <a:pPr>
              <a:buFont typeface="Arial" charset="0"/>
              <a:buChar char="•"/>
            </a:pPr>
            <a:r>
              <a:rPr lang="en-US" sz="2500" dirty="0"/>
              <a:t>La </a:t>
            </a:r>
            <a:r>
              <a:rPr lang="en-US" sz="2500" dirty="0" err="1"/>
              <a:t>ubicación</a:t>
            </a:r>
            <a:r>
              <a:rPr lang="en-US" sz="2500" dirty="0"/>
              <a:t> del </a:t>
            </a:r>
            <a:r>
              <a:rPr lang="en-US" sz="2500" dirty="0" err="1"/>
              <a:t>negocio</a:t>
            </a:r>
            <a:r>
              <a:rPr lang="en-US" sz="2500" dirty="0"/>
              <a:t>, </a:t>
            </a:r>
            <a:r>
              <a:rPr lang="en-US" sz="2500" dirty="0" err="1"/>
              <a:t>las</a:t>
            </a:r>
            <a:r>
              <a:rPr lang="en-US" sz="2500" dirty="0"/>
              <a:t> </a:t>
            </a:r>
            <a:r>
              <a:rPr lang="en-US" sz="2500" dirty="0" err="1"/>
              <a:t>instalaciones</a:t>
            </a:r>
            <a:r>
              <a:rPr lang="en-US" sz="2500" dirty="0"/>
              <a:t>, los </a:t>
            </a:r>
            <a:r>
              <a:rPr lang="en-US" sz="2500" dirty="0" err="1"/>
              <a:t>automóviles</a:t>
            </a:r>
            <a:r>
              <a:rPr lang="en-US" sz="2500" dirty="0"/>
              <a:t> y el </a:t>
            </a:r>
            <a:r>
              <a:rPr lang="en-US" sz="2500" dirty="0" err="1"/>
              <a:t>tipo</a:t>
            </a:r>
            <a:r>
              <a:rPr lang="en-US" sz="2500" dirty="0"/>
              <a:t> de </a:t>
            </a:r>
            <a:r>
              <a:rPr lang="en-US" sz="2500" dirty="0" err="1"/>
              <a:t>operación</a:t>
            </a:r>
            <a:r>
              <a:rPr lang="en-US" sz="2500" dirty="0"/>
              <a:t> </a:t>
            </a:r>
            <a:r>
              <a:rPr lang="en-US" sz="2500" dirty="0" err="1"/>
              <a:t>comercial</a:t>
            </a:r>
            <a:r>
              <a:rPr lang="en-US" sz="2500" dirty="0"/>
              <a:t> </a:t>
            </a:r>
            <a:r>
              <a:rPr lang="en-US" sz="2500" dirty="0" err="1"/>
              <a:t>determinan</a:t>
            </a:r>
            <a:r>
              <a:rPr lang="en-US" sz="2500" dirty="0"/>
              <a:t> </a:t>
            </a:r>
            <a:r>
              <a:rPr lang="en-US" sz="2500" dirty="0" err="1"/>
              <a:t>las</a:t>
            </a:r>
            <a:r>
              <a:rPr lang="en-US" sz="2500" dirty="0"/>
              <a:t> </a:t>
            </a:r>
            <a:r>
              <a:rPr lang="en-US" sz="2500" dirty="0" err="1"/>
              <a:t>necesidades</a:t>
            </a:r>
            <a:r>
              <a:rPr lang="en-US" sz="2500" dirty="0"/>
              <a:t> de </a:t>
            </a:r>
            <a:r>
              <a:rPr lang="en-US" sz="2500" dirty="0" err="1"/>
              <a:t>seguro</a:t>
            </a:r>
            <a:endParaRPr lang="en-US" sz="2500" dirty="0"/>
          </a:p>
        </p:txBody>
      </p:sp>
      <p:sp>
        <p:nvSpPr>
          <p:cNvPr id="60419" name="TextBox 3"/>
          <p:cNvSpPr txBox="1">
            <a:spLocks noChangeArrowheads="1"/>
          </p:cNvSpPr>
          <p:nvPr/>
        </p:nvSpPr>
        <p:spPr bwMode="auto">
          <a:xfrm>
            <a:off x="7391400" y="5715000"/>
            <a:ext cx="153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Helvetica Neue"/>
              </a:rPr>
              <a:t>Continuación ...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/>
              <a:t>Puntos clave para record</a:t>
            </a:r>
            <a:r>
              <a:rPr lang="en-US" dirty="0"/>
              <a:t>e</a:t>
            </a:r>
            <a:r>
              <a:rPr dirty="0"/>
              <a:t>r</a:t>
            </a:r>
            <a:r>
              <a:rPr lang="en-US" dirty="0"/>
              <a:t> (</a:t>
            </a:r>
            <a:r>
              <a:rPr lang="en-US" dirty="0" err="1"/>
              <a:t>continuación</a:t>
            </a:r>
            <a:r>
              <a:rPr lang="en-US" dirty="0"/>
              <a:t> 2)</a:t>
            </a:r>
            <a:endParaRPr dirty="0"/>
          </a:p>
        </p:txBody>
      </p:sp>
      <p:sp>
        <p:nvSpPr>
          <p:cNvPr id="62466" name="Content Placeholder 2"/>
          <p:cNvSpPr>
            <a:spLocks noGrp="1"/>
          </p:cNvSpPr>
          <p:nvPr>
            <p:ph idx="1"/>
          </p:nvPr>
        </p:nvSpPr>
        <p:spPr>
          <a:xfrm>
            <a:off x="457200" y="1516828"/>
            <a:ext cx="8458200" cy="4655372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sz="2400" dirty="0" err="1"/>
              <a:t>Evalúen</a:t>
            </a:r>
            <a:r>
              <a:rPr lang="en-US" sz="2400" dirty="0"/>
              <a:t> </a:t>
            </a:r>
            <a:r>
              <a:rPr lang="en-US" sz="2400" dirty="0" err="1"/>
              <a:t>sus</a:t>
            </a:r>
            <a:r>
              <a:rPr lang="en-US" sz="2400" dirty="0"/>
              <a:t> </a:t>
            </a:r>
            <a:r>
              <a:rPr lang="en-US" sz="2400" dirty="0" err="1"/>
              <a:t>riesgos</a:t>
            </a:r>
            <a:r>
              <a:rPr lang="en-US" sz="2400" dirty="0"/>
              <a:t>, </a:t>
            </a:r>
            <a:r>
              <a:rPr lang="en-US" sz="2400" dirty="0" err="1"/>
              <a:t>hagan</a:t>
            </a:r>
            <a:r>
              <a:rPr lang="en-US" sz="2400" dirty="0"/>
              <a:t> </a:t>
            </a:r>
            <a:r>
              <a:rPr lang="en-US" sz="2400" dirty="0" err="1"/>
              <a:t>preguntas</a:t>
            </a:r>
            <a:r>
              <a:rPr lang="en-US" sz="2400" dirty="0"/>
              <a:t> y </a:t>
            </a:r>
            <a:r>
              <a:rPr lang="en-US" sz="2400" dirty="0" err="1"/>
              <a:t>comparen</a:t>
            </a:r>
            <a:r>
              <a:rPr lang="en-US" sz="2400" dirty="0"/>
              <a:t> </a:t>
            </a:r>
            <a:r>
              <a:rPr lang="en-US" sz="2400" dirty="0" err="1"/>
              <a:t>pólizas</a:t>
            </a:r>
            <a:r>
              <a:rPr lang="en-US" sz="2400" dirty="0"/>
              <a:t> y </a:t>
            </a:r>
            <a:r>
              <a:rPr lang="en-US" sz="2400" dirty="0" err="1"/>
              <a:t>agencias</a:t>
            </a:r>
            <a:endParaRPr lang="en-US" sz="2400" dirty="0"/>
          </a:p>
          <a:p>
            <a:pPr>
              <a:buFont typeface="Arial" charset="0"/>
              <a:buChar char="•"/>
            </a:pPr>
            <a:r>
              <a:rPr lang="en-US" sz="2400" dirty="0" err="1"/>
              <a:t>Mantengan</a:t>
            </a:r>
            <a:r>
              <a:rPr lang="en-US" sz="2400" dirty="0"/>
              <a:t> </a:t>
            </a:r>
            <a:r>
              <a:rPr lang="en-US" sz="2400" dirty="0" err="1"/>
              <a:t>registros</a:t>
            </a:r>
            <a:r>
              <a:rPr lang="en-US" sz="2400" dirty="0"/>
              <a:t> </a:t>
            </a:r>
            <a:r>
              <a:rPr lang="en-US" sz="2400" dirty="0" err="1"/>
              <a:t>precisos</a:t>
            </a:r>
            <a:r>
              <a:rPr lang="en-US" sz="2400" dirty="0"/>
              <a:t> de </a:t>
            </a:r>
            <a:r>
              <a:rPr lang="en-US" sz="2400" dirty="0" err="1"/>
              <a:t>sus</a:t>
            </a:r>
            <a:r>
              <a:rPr lang="en-US" sz="2400" dirty="0"/>
              <a:t> </a:t>
            </a:r>
            <a:r>
              <a:rPr lang="en-US" sz="2400" dirty="0" err="1"/>
              <a:t>reclamos</a:t>
            </a:r>
            <a:r>
              <a:rPr lang="en-US" sz="2400" dirty="0"/>
              <a:t> de </a:t>
            </a:r>
            <a:r>
              <a:rPr lang="en-US" sz="2400" dirty="0" err="1"/>
              <a:t>seguros</a:t>
            </a:r>
            <a:endParaRPr lang="en-US" sz="2400" dirty="0"/>
          </a:p>
          <a:p>
            <a:pPr>
              <a:buFont typeface="Arial" charset="0"/>
              <a:buChar char="•"/>
            </a:pPr>
            <a:r>
              <a:rPr lang="en-US" sz="2400" dirty="0" err="1"/>
              <a:t>Mantengan</a:t>
            </a:r>
            <a:r>
              <a:rPr lang="en-US" sz="2400" dirty="0"/>
              <a:t> la </a:t>
            </a:r>
            <a:r>
              <a:rPr lang="en-US" sz="2400" dirty="0" err="1"/>
              <a:t>información</a:t>
            </a:r>
            <a:r>
              <a:rPr lang="en-US" sz="2400" dirty="0"/>
              <a:t> de </a:t>
            </a:r>
            <a:r>
              <a:rPr lang="en-US" sz="2400" dirty="0" err="1"/>
              <a:t>contacto</a:t>
            </a:r>
            <a:r>
              <a:rPr lang="en-US" sz="2400" dirty="0"/>
              <a:t> </a:t>
            </a:r>
            <a:r>
              <a:rPr lang="en-US" sz="2400" dirty="0" err="1"/>
              <a:t>necesaria</a:t>
            </a:r>
            <a:r>
              <a:rPr lang="en-US" sz="2400" dirty="0"/>
              <a:t> en </a:t>
            </a:r>
            <a:r>
              <a:rPr lang="en-US" sz="2400" dirty="0" err="1"/>
              <a:t>caso</a:t>
            </a:r>
            <a:r>
              <a:rPr lang="en-US" sz="2400" dirty="0"/>
              <a:t> de </a:t>
            </a:r>
            <a:r>
              <a:rPr lang="en-US" sz="2400" dirty="0" err="1"/>
              <a:t>emergencia</a:t>
            </a:r>
            <a:r>
              <a:rPr lang="en-US" sz="2400" dirty="0"/>
              <a:t> en un </a:t>
            </a:r>
            <a:br>
              <a:rPr lang="en-US" sz="2400" dirty="0"/>
            </a:br>
            <a:r>
              <a:rPr lang="en-US" sz="2400" dirty="0" err="1"/>
              <a:t>lugar</a:t>
            </a:r>
            <a:r>
              <a:rPr lang="en-US" sz="2400" dirty="0"/>
              <a:t> </a:t>
            </a:r>
            <a:r>
              <a:rPr lang="en-US" sz="2400" dirty="0" err="1"/>
              <a:t>accesible</a:t>
            </a:r>
            <a:endParaRPr lang="en-US" sz="2400" dirty="0"/>
          </a:p>
          <a:p>
            <a:pPr>
              <a:buFont typeface="Arial" charset="0"/>
              <a:buChar char="•"/>
            </a:pPr>
            <a:r>
              <a:rPr lang="en-US" sz="2400" dirty="0" err="1"/>
              <a:t>Actualicen</a:t>
            </a:r>
            <a:r>
              <a:rPr lang="en-US" sz="2400" dirty="0"/>
              <a:t> los </a:t>
            </a:r>
            <a:r>
              <a:rPr lang="en-US" sz="2400" dirty="0" err="1"/>
              <a:t>beneficiarios</a:t>
            </a:r>
            <a:r>
              <a:rPr lang="en-US" sz="2400" dirty="0"/>
              <a:t>, </a:t>
            </a:r>
            <a:r>
              <a:rPr lang="es-MX" sz="2400" dirty="0"/>
              <a:t>obtengan records de los costos de liberación (</a:t>
            </a:r>
            <a:r>
              <a:rPr lang="es-MX" sz="2400" dirty="0" err="1"/>
              <a:t>release</a:t>
            </a:r>
            <a:r>
              <a:rPr lang="es-MX" sz="2400" dirty="0"/>
              <a:t> </a:t>
            </a:r>
            <a:r>
              <a:rPr lang="es-MX" sz="2400" dirty="0" err="1"/>
              <a:t>fees</a:t>
            </a:r>
            <a:r>
              <a:rPr lang="es-MX" sz="2400" dirty="0"/>
              <a:t> en inglés) de sus cobros de cobertura de seguros</a:t>
            </a:r>
            <a:r>
              <a:rPr lang="en-US" sz="2400" dirty="0"/>
              <a:t> y </a:t>
            </a:r>
            <a:r>
              <a:rPr lang="en-US" sz="2400" dirty="0" err="1"/>
              <a:t>mantengan</a:t>
            </a:r>
            <a:r>
              <a:rPr lang="en-US" sz="2400" dirty="0"/>
              <a:t> la </a:t>
            </a:r>
            <a:r>
              <a:rPr lang="en-US" sz="2400" dirty="0" err="1"/>
              <a:t>cobertura</a:t>
            </a:r>
            <a:r>
              <a:rPr lang="en-US" sz="2400" dirty="0"/>
              <a:t> </a:t>
            </a:r>
            <a:r>
              <a:rPr lang="en-US" sz="2400" dirty="0" err="1"/>
              <a:t>adecuada</a:t>
            </a:r>
            <a:endParaRPr lang="es-ES" sz="2400" dirty="0">
              <a:ea typeface="Geneva"/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Objetivos</a:t>
            </a:r>
          </a:p>
        </p:txBody>
      </p:sp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/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dirty="0"/>
              <a:t>Identificar los tipos de </a:t>
            </a:r>
            <a:r>
              <a:rPr dirty="0" err="1"/>
              <a:t>seguro</a:t>
            </a:r>
            <a:r>
              <a:rPr dirty="0"/>
              <a:t> </a:t>
            </a:r>
            <a:r>
              <a:rPr dirty="0" err="1"/>
              <a:t>que</a:t>
            </a:r>
            <a:r>
              <a:rPr lang="es-MX" dirty="0"/>
              <a:t> </a:t>
            </a:r>
            <a:r>
              <a:rPr lang="es-MX" dirty="0" err="1"/>
              <a:t>definitívamente</a:t>
            </a:r>
            <a:r>
              <a:rPr dirty="0"/>
              <a:t> deben tener los pequeños negocios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dirty="0"/>
              <a:t>Identificar otros tipos de seguro que deberían considerar los </a:t>
            </a:r>
            <a:r>
              <a:rPr lang="es-MX" dirty="0"/>
              <a:t>dueños</a:t>
            </a:r>
            <a:r>
              <a:rPr dirty="0"/>
              <a:t> de negocios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dirty="0"/>
              <a:t>Explicar el motivo por el que los seguros son importantes para los pequeños negocios</a:t>
            </a:r>
          </a:p>
          <a:p>
            <a:pPr>
              <a:buFont typeface="Arial" charset="0"/>
              <a:buChar char="•"/>
            </a:pPr>
            <a:endParaRPr lang="es-ES" dirty="0">
              <a:ea typeface="Arial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/>
              <a:t>Resumen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267200"/>
          </a:xfrm>
        </p:spPr>
        <p:txBody>
          <a:bodyPr/>
          <a:lstStyle/>
          <a:p>
            <a:pPr indent="-338138">
              <a:defRPr/>
            </a:pPr>
            <a:r>
              <a:rPr dirty="0"/>
              <a:t>¿Qué preguntas finales tienen?</a:t>
            </a:r>
          </a:p>
          <a:p>
            <a:pPr indent="-338138">
              <a:defRPr/>
            </a:pPr>
            <a:endParaRPr lang="es-ES" dirty="0"/>
          </a:p>
          <a:p>
            <a:pPr indent="-338138">
              <a:defRPr/>
            </a:pPr>
            <a:r>
              <a:rPr dirty="0"/>
              <a:t>¿Qué aprendieron?</a:t>
            </a:r>
          </a:p>
          <a:p>
            <a:pPr indent="-338138">
              <a:defRPr/>
            </a:pPr>
            <a:endParaRPr lang="es-ES" dirty="0"/>
          </a:p>
          <a:p>
            <a:pPr indent="-338138">
              <a:defRPr/>
            </a:pPr>
            <a:r>
              <a:rPr dirty="0"/>
              <a:t>¿Cómo calificarían la capacitación?</a:t>
            </a:r>
          </a:p>
          <a:p>
            <a:pPr eaLnBrk="1" hangingPunct="1">
              <a:defRPr/>
            </a:pPr>
            <a:endParaRPr lang="es-ES" dirty="0">
              <a:ea typeface="Geneva" pitchFamily="34" charset="0"/>
              <a:cs typeface="Arial" pitchFamily="34" charset="0"/>
            </a:endParaRPr>
          </a:p>
        </p:txBody>
      </p:sp>
      <p:pic>
        <p:nvPicPr>
          <p:cNvPr id="63491" name="Picture 7" descr="Ilustración de un portapapeles, papel y lápiz"/>
          <p:cNvPicPr>
            <a:picLocks noChangeAspect="1" noChangeArrowheads="1"/>
          </p:cNvPicPr>
          <p:nvPr/>
        </p:nvPicPr>
        <p:blipFill>
          <a:blip r:embed="rId3" cstate="print"/>
          <a:srcRect t="22000"/>
          <a:stretch>
            <a:fillRect/>
          </a:stretch>
        </p:blipFill>
        <p:spPr bwMode="auto">
          <a:xfrm>
            <a:off x="6705600" y="4038600"/>
            <a:ext cx="20637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/>
              <a:t>Conclusión</a:t>
            </a:r>
          </a:p>
        </p:txBody>
      </p:sp>
      <p:sp>
        <p:nvSpPr>
          <p:cNvPr id="65538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82000" cy="4953000"/>
          </a:xfrm>
        </p:spPr>
        <p:txBody>
          <a:bodyPr/>
          <a:lstStyle/>
          <a:p>
            <a:pPr marL="0" indent="1588">
              <a:buFont typeface="Arial" charset="0"/>
              <a:buNone/>
            </a:pPr>
            <a:r>
              <a:rPr dirty="0"/>
              <a:t>A través de esta capacitación, aprendieron sobre lo siguiente: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Los requisitos de seguros que deben cumplir los pequeños negocios en relación con el otorgamiento de licencias profesionales, el desempleo y la compensación para los trabajadores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Los seguros requeridos para la protección de prestamistas e inversores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Otros tipos de seguro para disminuir los riesgos que presentan los desastres, la responsabilidad civil, la pérdida de ingresos, las lesiones y la muerte</a:t>
            </a:r>
            <a:endParaRPr lang="es-ES" sz="2400" dirty="0">
              <a:ea typeface="Geneva"/>
              <a:cs typeface="Geneva"/>
            </a:endParaRPr>
          </a:p>
        </p:txBody>
      </p:sp>
      <p:sp>
        <p:nvSpPr>
          <p:cNvPr id="65539" name="TextBox 3"/>
          <p:cNvSpPr txBox="1">
            <a:spLocks noChangeArrowheads="1"/>
          </p:cNvSpPr>
          <p:nvPr/>
        </p:nvSpPr>
        <p:spPr bwMode="auto">
          <a:xfrm>
            <a:off x="7391400" y="5715000"/>
            <a:ext cx="153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Helvetica Neue"/>
              </a:rPr>
              <a:t>Continuación ...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 err="1"/>
              <a:t>Conclusión</a:t>
            </a:r>
            <a:r>
              <a:rPr lang="en-US" dirty="0"/>
              <a:t> (</a:t>
            </a:r>
            <a:r>
              <a:rPr lang="en-US" dirty="0" err="1"/>
              <a:t>continuación</a:t>
            </a:r>
            <a:r>
              <a:rPr lang="en-US" dirty="0"/>
              <a:t>)</a:t>
            </a:r>
            <a:endParaRPr dirty="0"/>
          </a:p>
        </p:txBody>
      </p:sp>
      <p:sp>
        <p:nvSpPr>
          <p:cNvPr id="47106" name="Content Placeholder 2"/>
          <p:cNvSpPr>
            <a:spLocks noGrp="1"/>
          </p:cNvSpPr>
          <p:nvPr>
            <p:ph idx="1"/>
          </p:nvPr>
        </p:nvSpPr>
        <p:spPr>
          <a:xfrm>
            <a:off x="457200" y="1312432"/>
            <a:ext cx="8382000" cy="4485940"/>
          </a:xfrm>
        </p:spPr>
        <p:txBody>
          <a:bodyPr/>
          <a:lstStyle/>
          <a:p>
            <a:pPr marL="0" indent="1588">
              <a:buFont typeface="Arial" pitchFamily="34" charset="0"/>
              <a:buNone/>
              <a:defRPr/>
            </a:pPr>
            <a:r>
              <a:rPr lang="en-US" sz="2400" dirty="0"/>
              <a:t>A través de esta capacitación, aprendieron sobre lo siguiente:</a:t>
            </a:r>
          </a:p>
          <a:p>
            <a:pPr lvl="1">
              <a:defRPr/>
            </a:pPr>
            <a:r>
              <a:rPr sz="2400" dirty="0"/>
              <a:t>La importancia de contar con un seguro para sus negocios</a:t>
            </a:r>
          </a:p>
          <a:p>
            <a:pPr lvl="1">
              <a:defRPr/>
            </a:pPr>
            <a:r>
              <a:rPr sz="2400" dirty="0"/>
              <a:t>Las diferencias entre las pólizas de seguro según diversos tipos de instalaciones y ubicaciones</a:t>
            </a:r>
          </a:p>
          <a:p>
            <a:pPr lvl="1">
              <a:defRPr/>
            </a:pPr>
            <a:r>
              <a:rPr sz="2400" dirty="0"/>
              <a:t>El método para comparar pólizas, agentes y proveedores</a:t>
            </a:r>
          </a:p>
          <a:p>
            <a:pPr lvl="1">
              <a:defRPr/>
            </a:pPr>
            <a:r>
              <a:rPr sz="2400" dirty="0"/>
              <a:t>Lo que deben hacer antes de comprar una póliza, mientras la tienen y después de comprarla</a:t>
            </a:r>
            <a:endParaRPr lang="es-ES" sz="2400" dirty="0">
              <a:ea typeface="Geneva"/>
              <a:cs typeface="Genev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/>
              <a:t>Formulario de conocimientos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533400" y="983424"/>
            <a:ext cx="5867400" cy="3048000"/>
          </a:xfrm>
        </p:spPr>
        <p:txBody>
          <a:bodyPr anchor="ctr"/>
          <a:lstStyle/>
          <a:p>
            <a:pPr marL="0" indent="0">
              <a:buFont typeface="Arial" pitchFamily="34" charset="0"/>
              <a:buNone/>
              <a:defRPr/>
            </a:pPr>
            <a:r>
              <a:rPr dirty="0"/>
              <a:t>¿Qué saben o qué quieren aprender sobre los seguros?</a:t>
            </a:r>
            <a:endParaRPr lang="es-ES" dirty="0">
              <a:ea typeface="Helvetica Neue"/>
            </a:endParaRPr>
          </a:p>
          <a:p>
            <a:pPr eaLnBrk="1" hangingPunct="1">
              <a:defRPr/>
            </a:pPr>
            <a:endParaRPr lang="es-ES" dirty="0">
              <a:ea typeface="Arial" pitchFamily="34" charset="0"/>
            </a:endParaRPr>
          </a:p>
        </p:txBody>
      </p:sp>
      <p:pic>
        <p:nvPicPr>
          <p:cNvPr id="12289" name="Picture 4" descr="Signo de interrogación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4915" y="2754533"/>
            <a:ext cx="4093388" cy="323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sz="3200" dirty="0"/>
              <a:t>Seguros para </a:t>
            </a:r>
            <a:r>
              <a:rPr sz="3200" dirty="0" err="1"/>
              <a:t>pequeños</a:t>
            </a:r>
            <a:r>
              <a:rPr sz="3200" dirty="0"/>
              <a:t> negocios</a:t>
            </a:r>
          </a:p>
        </p:txBody>
      </p:sp>
      <p:pic>
        <p:nvPicPr>
          <p:cNvPr id="14338" name="Picture 3" descr="Letras de molde que deletrean &quot;seguro comercial&quot; suspendido de un paracaídas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37150" y="1970088"/>
            <a:ext cx="4114800" cy="469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dirty="0"/>
              <a:t>Seis áreas clave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Seguros que quizás sean un requisito para sus negocios</a:t>
            </a:r>
          </a:p>
          <a:p>
            <a:pPr lvl="1">
              <a:buFont typeface="Arial" charset="0"/>
              <a:buChar char="•"/>
            </a:pPr>
            <a:r>
              <a:rPr sz="2400" dirty="0" err="1"/>
              <a:t>Otros</a:t>
            </a:r>
            <a:r>
              <a:rPr sz="2400" dirty="0"/>
              <a:t> </a:t>
            </a:r>
            <a:r>
              <a:rPr sz="2400" dirty="0" err="1"/>
              <a:t>tipos</a:t>
            </a:r>
            <a:r>
              <a:rPr lang="es-MX" sz="2400" dirty="0"/>
              <a:t> de seguros</a:t>
            </a:r>
            <a:r>
              <a:rPr sz="2400" dirty="0"/>
              <a:t> que deberían considerarse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Motivos para adquirir un seguro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Aspectos relacionados con la ubicación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Cómo elegir una póliza, una agencia</a:t>
            </a:r>
            <a:br>
              <a:rPr sz="2400" dirty="0"/>
            </a:br>
            <a:r>
              <a:rPr sz="2400" dirty="0"/>
              <a:t>y un agente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Qué hacer después de la compra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Seguros que quizás sean un requisito para sus negocios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8491"/>
            <a:ext cx="8686800" cy="4479616"/>
          </a:xfrm>
        </p:spPr>
        <p:txBody>
          <a:bodyPr/>
          <a:lstStyle/>
          <a:p>
            <a:pPr marL="341313" indent="-341313">
              <a:buFont typeface="Arial" charset="0"/>
              <a:buNone/>
            </a:pPr>
            <a:r>
              <a:rPr sz="2800" dirty="0"/>
              <a:t>Requisitos estatales y locales</a:t>
            </a:r>
          </a:p>
          <a:p>
            <a:pPr marL="741363" lvl="1" indent="-341313">
              <a:lnSpc>
                <a:spcPts val="2700"/>
              </a:lnSpc>
              <a:buFont typeface="Arial" charset="0"/>
              <a:buChar char="•"/>
            </a:pPr>
            <a:r>
              <a:rPr sz="2400" dirty="0"/>
              <a:t>Consulten siempre los </a:t>
            </a:r>
            <a:r>
              <a:rPr sz="2400" dirty="0" err="1"/>
              <a:t>requisitos</a:t>
            </a:r>
            <a:r>
              <a:rPr sz="2400" dirty="0"/>
              <a:t>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s-ES" sz="2400" dirty="0"/>
              <a:t>del gobierno federal, estatal y </a:t>
            </a:r>
            <a:br>
              <a:rPr lang="es-ES" sz="2400" dirty="0"/>
            </a:br>
            <a:r>
              <a:rPr lang="es-ES" sz="2400" dirty="0"/>
              <a:t>del condado</a:t>
            </a:r>
            <a:endParaRPr sz="2400" dirty="0"/>
          </a:p>
          <a:p>
            <a:pPr marL="741363" lvl="1" indent="-341313">
              <a:lnSpc>
                <a:spcPts val="2700"/>
              </a:lnSpc>
              <a:buFont typeface="Arial" charset="0"/>
              <a:buChar char="•"/>
            </a:pPr>
            <a:r>
              <a:rPr sz="2400" dirty="0" err="1"/>
              <a:t>Es</a:t>
            </a:r>
            <a:r>
              <a:rPr sz="2400" dirty="0"/>
              <a:t> </a:t>
            </a:r>
            <a:r>
              <a:rPr sz="2400" dirty="0" err="1"/>
              <a:t>posible</a:t>
            </a:r>
            <a:r>
              <a:rPr sz="2400" dirty="0"/>
              <a:t> </a:t>
            </a:r>
            <a:r>
              <a:rPr sz="2400" dirty="0" err="1"/>
              <a:t>que</a:t>
            </a:r>
            <a:r>
              <a:rPr sz="2400" dirty="0"/>
              <a:t> </a:t>
            </a:r>
            <a:r>
              <a:rPr sz="2400" dirty="0" err="1"/>
              <a:t>deban</a:t>
            </a:r>
            <a:r>
              <a:rPr sz="2400" dirty="0"/>
              <a:t> </a:t>
            </a:r>
            <a:r>
              <a:rPr sz="2400" dirty="0" err="1"/>
              <a:t>adquirir</a:t>
            </a:r>
            <a:r>
              <a:rPr sz="2400" dirty="0"/>
              <a:t> </a:t>
            </a:r>
            <a:r>
              <a:rPr lang="en-US" sz="2400" dirty="0"/>
              <a:t/>
            </a:r>
            <a:br>
              <a:rPr lang="en-US" sz="2400" dirty="0"/>
            </a:br>
            <a:r>
              <a:rPr sz="2400" dirty="0"/>
              <a:t>un </a:t>
            </a:r>
            <a:r>
              <a:rPr sz="2400" dirty="0" err="1"/>
              <a:t>seguro</a:t>
            </a:r>
            <a:r>
              <a:rPr sz="2400" dirty="0"/>
              <a:t> </a:t>
            </a:r>
            <a:r>
              <a:rPr sz="2400" dirty="0" err="1"/>
              <a:t>médico</a:t>
            </a:r>
            <a:r>
              <a:rPr sz="2400" dirty="0"/>
              <a:t> con</a:t>
            </a:r>
            <a:r>
              <a:rPr lang="en-US" sz="2400" dirty="0"/>
              <a:t> </a:t>
            </a:r>
            <a:r>
              <a:rPr sz="2400" dirty="0" err="1"/>
              <a:t>cobertura</a:t>
            </a:r>
            <a:r>
              <a:rPr sz="2400" dirty="0"/>
              <a:t> </a:t>
            </a:r>
            <a:r>
              <a:rPr lang="en-US" sz="2400" dirty="0"/>
              <a:t/>
            </a:r>
            <a:br>
              <a:rPr lang="en-US" sz="2400" dirty="0"/>
            </a:br>
            <a:r>
              <a:rPr sz="2400" dirty="0" err="1"/>
              <a:t>específica</a:t>
            </a:r>
            <a:r>
              <a:rPr lang="en-US" sz="2400" dirty="0"/>
              <a:t> </a:t>
            </a:r>
            <a:r>
              <a:rPr sz="2400" dirty="0"/>
              <a:t>para los </a:t>
            </a:r>
            <a:r>
              <a:rPr sz="2400" dirty="0" err="1"/>
              <a:t>empleados</a:t>
            </a:r>
            <a:endParaRPr sz="2400" dirty="0"/>
          </a:p>
          <a:p>
            <a:pPr marL="741363" lvl="1" indent="-341313">
              <a:lnSpc>
                <a:spcPts val="2700"/>
              </a:lnSpc>
              <a:buFont typeface="Arial" charset="0"/>
              <a:buChar char="•"/>
            </a:pPr>
            <a:r>
              <a:rPr lang="es-MX" sz="2400" dirty="0"/>
              <a:t>Seguro de autos </a:t>
            </a:r>
            <a:r>
              <a:rPr sz="2400" dirty="0" err="1"/>
              <a:t>para</a:t>
            </a:r>
            <a:r>
              <a:rPr sz="2400" dirty="0"/>
              <a:t> los </a:t>
            </a:r>
            <a:r>
              <a:rPr sz="2400" dirty="0" err="1"/>
              <a:t>vehículos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sz="2400" dirty="0" err="1"/>
              <a:t>que</a:t>
            </a:r>
            <a:r>
              <a:rPr sz="2400" dirty="0"/>
              <a:t> se usen en </a:t>
            </a:r>
            <a:r>
              <a:rPr sz="2400" dirty="0" err="1"/>
              <a:t>relación</a:t>
            </a:r>
            <a:r>
              <a:rPr sz="2400" dirty="0"/>
              <a:t> con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sz="2400" dirty="0"/>
              <a:t>el negocio</a:t>
            </a:r>
          </a:p>
        </p:txBody>
      </p:sp>
      <p:pic>
        <p:nvPicPr>
          <p:cNvPr id="16387" name="Picture 3" descr="Pequeño auto rojo bajo un paraguas grande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900" b="8093"/>
          <a:stretch>
            <a:fillRect/>
          </a:stretch>
        </p:blipFill>
        <p:spPr bwMode="auto">
          <a:xfrm>
            <a:off x="5159092" y="2250858"/>
            <a:ext cx="4098196" cy="3949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31365" y="381000"/>
            <a:ext cx="8686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Otros seguros de responsabilidad civil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1116435"/>
            <a:ext cx="8229600" cy="5240338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sz="2400" dirty="0"/>
              <a:t>Seguro de responsabilidad civil profesional </a:t>
            </a:r>
          </a:p>
          <a:p>
            <a:pPr lvl="1">
              <a:buFont typeface="Arial" charset="0"/>
              <a:buChar char="–"/>
            </a:pPr>
            <a:r>
              <a:rPr lang="en-US" sz="2000" b="1" dirty="0" err="1">
                <a:solidFill>
                  <a:srgbClr val="132F5A"/>
                </a:solidFill>
              </a:rPr>
              <a:t>Puede</a:t>
            </a:r>
            <a:r>
              <a:rPr lang="en-US" sz="2000" b="1" dirty="0">
                <a:solidFill>
                  <a:srgbClr val="132F5A"/>
                </a:solidFill>
              </a:rPr>
              <a:t> </a:t>
            </a:r>
            <a:r>
              <a:rPr lang="en-US" sz="2000" b="1" dirty="0" err="1">
                <a:solidFill>
                  <a:srgbClr val="132F5A"/>
                </a:solidFill>
              </a:rPr>
              <a:t>ser</a:t>
            </a:r>
            <a:r>
              <a:rPr lang="en-US" sz="2000" b="1" dirty="0">
                <a:solidFill>
                  <a:srgbClr val="132F5A"/>
                </a:solidFill>
              </a:rPr>
              <a:t> un </a:t>
            </a:r>
            <a:r>
              <a:rPr lang="en-US" sz="2000" b="1" dirty="0" err="1">
                <a:solidFill>
                  <a:srgbClr val="132F5A"/>
                </a:solidFill>
              </a:rPr>
              <a:t>requisito</a:t>
            </a:r>
            <a:r>
              <a:rPr lang="en-US" sz="2000" b="1" dirty="0">
                <a:solidFill>
                  <a:srgbClr val="132F5A"/>
                </a:solidFill>
              </a:rPr>
              <a:t> para </a:t>
            </a:r>
            <a:r>
              <a:rPr lang="en-US" sz="2000" b="1" dirty="0" err="1">
                <a:solidFill>
                  <a:srgbClr val="132F5A"/>
                </a:solidFill>
              </a:rPr>
              <a:t>obtener</a:t>
            </a:r>
            <a:r>
              <a:rPr lang="en-US" sz="2000" b="1" dirty="0">
                <a:solidFill>
                  <a:srgbClr val="132F5A"/>
                </a:solidFill>
              </a:rPr>
              <a:t> lo </a:t>
            </a:r>
            <a:r>
              <a:rPr lang="en-US" sz="2000" b="1" dirty="0" err="1">
                <a:solidFill>
                  <a:srgbClr val="132F5A"/>
                </a:solidFill>
              </a:rPr>
              <a:t>siguiente</a:t>
            </a:r>
            <a:r>
              <a:rPr lang="en-US" sz="2000" b="1" dirty="0">
                <a:solidFill>
                  <a:srgbClr val="132F5A"/>
                </a:solidFill>
              </a:rPr>
              <a:t>:</a:t>
            </a:r>
          </a:p>
          <a:p>
            <a:pPr lvl="2"/>
            <a:r>
              <a:rPr lang="en-US" sz="1800" b="0" dirty="0" err="1"/>
              <a:t>Ciertas</a:t>
            </a:r>
            <a:r>
              <a:rPr lang="en-US" sz="1800" b="0" dirty="0"/>
              <a:t> </a:t>
            </a:r>
            <a:r>
              <a:rPr lang="en-US" sz="1800" b="0" dirty="0" err="1"/>
              <a:t>licencias</a:t>
            </a:r>
            <a:r>
              <a:rPr lang="en-US" sz="1800" b="0" dirty="0"/>
              <a:t> </a:t>
            </a:r>
            <a:r>
              <a:rPr lang="en-US" sz="1800" b="0" dirty="0" err="1"/>
              <a:t>profesionales</a:t>
            </a:r>
            <a:endParaRPr lang="en-US" sz="1800" b="0" dirty="0"/>
          </a:p>
          <a:p>
            <a:pPr lvl="2"/>
            <a:r>
              <a:rPr lang="en-US" sz="1800" b="0" dirty="0" err="1"/>
              <a:t>Certificados</a:t>
            </a:r>
            <a:r>
              <a:rPr lang="en-US" sz="1800" b="0" dirty="0"/>
              <a:t> </a:t>
            </a:r>
            <a:r>
              <a:rPr lang="en-US" sz="1800" b="0" dirty="0" err="1"/>
              <a:t>comerciales</a:t>
            </a:r>
            <a:r>
              <a:rPr lang="en-US" sz="1800" b="0" dirty="0"/>
              <a:t> o</a:t>
            </a:r>
            <a:r>
              <a:rPr lang="en-US" sz="2000" dirty="0"/>
              <a:t> </a:t>
            </a:r>
            <a:r>
              <a:rPr lang="en-US" sz="1800" b="0" dirty="0" err="1"/>
              <a:t>registros</a:t>
            </a:r>
            <a:r>
              <a:rPr lang="en-US" sz="1800" b="0" dirty="0"/>
              <a:t> </a:t>
            </a:r>
            <a:br>
              <a:rPr lang="en-US" sz="1800" b="0" dirty="0"/>
            </a:br>
            <a:r>
              <a:rPr lang="en-US" sz="1800" b="0" dirty="0" err="1"/>
              <a:t>comerciales</a:t>
            </a:r>
            <a:r>
              <a:rPr lang="en-US" sz="2000" dirty="0"/>
              <a:t> </a:t>
            </a:r>
            <a:r>
              <a:rPr lang="en-US" sz="1800" b="0" dirty="0" err="1"/>
              <a:t>profesionales</a:t>
            </a:r>
            <a:endParaRPr lang="en-US" sz="1800" b="0" dirty="0"/>
          </a:p>
          <a:p>
            <a:pPr>
              <a:buFont typeface="Arial" charset="0"/>
              <a:buChar char="•"/>
            </a:pPr>
            <a:r>
              <a:rPr sz="2400" dirty="0"/>
              <a:t>Seguro de responsabilidad civil general</a:t>
            </a:r>
          </a:p>
          <a:p>
            <a:pPr>
              <a:buFont typeface="Arial" charset="0"/>
              <a:buChar char="•"/>
            </a:pPr>
            <a:r>
              <a:rPr sz="2400" dirty="0"/>
              <a:t>Directores y presidentes</a:t>
            </a:r>
          </a:p>
          <a:p>
            <a:pPr>
              <a:buFont typeface="Arial" charset="0"/>
              <a:buNone/>
            </a:pPr>
            <a:endParaRPr lang="es-ES" sz="600" dirty="0">
              <a:ea typeface="Helvetica Neue"/>
            </a:endParaRPr>
          </a:p>
          <a:p>
            <a:pPr>
              <a:buFont typeface="Arial" charset="0"/>
              <a:buNone/>
            </a:pPr>
            <a:r>
              <a:rPr lang="en-US" dirty="0">
                <a:solidFill>
                  <a:schemeClr val="tx1"/>
                </a:solidFill>
              </a:rPr>
              <a:t>Las </a:t>
            </a:r>
            <a:r>
              <a:rPr lang="en-US" dirty="0" err="1">
                <a:solidFill>
                  <a:schemeClr val="tx1"/>
                </a:solidFill>
              </a:rPr>
              <a:t>leyes</a:t>
            </a:r>
            <a:r>
              <a:rPr lang="en-US" dirty="0">
                <a:solidFill>
                  <a:schemeClr val="tx1"/>
                </a:solidFill>
              </a:rPr>
              <a:t> de </a:t>
            </a:r>
            <a:r>
              <a:rPr lang="en-US" dirty="0" err="1">
                <a:solidFill>
                  <a:schemeClr val="tx1"/>
                </a:solidFill>
              </a:rPr>
              <a:t>responsabilidad</a:t>
            </a:r>
            <a:r>
              <a:rPr lang="en-US" dirty="0">
                <a:solidFill>
                  <a:schemeClr val="tx1"/>
                </a:solidFill>
              </a:rPr>
              <a:t>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civil </a:t>
            </a:r>
            <a:r>
              <a:rPr lang="en-US" dirty="0" err="1">
                <a:solidFill>
                  <a:schemeClr val="tx1"/>
                </a:solidFill>
              </a:rPr>
              <a:t>cambian</a:t>
            </a:r>
            <a:r>
              <a:rPr lang="en-US" dirty="0">
                <a:solidFill>
                  <a:schemeClr val="tx1"/>
                </a:solidFill>
              </a:rPr>
              <a:t>;</a:t>
            </a:r>
            <a:r>
              <a:rPr dirty="0"/>
              <a:t>  </a:t>
            </a:r>
          </a:p>
        </p:txBody>
      </p:sp>
      <p:pic>
        <p:nvPicPr>
          <p:cNvPr id="18433" name="Picture 2" descr="El caduceo, un bastón con dos serpientes enrolladas a su alrededor que simboliza el campo de la medicina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23"/>
          <a:stretch>
            <a:fillRect/>
          </a:stretch>
        </p:blipFill>
        <p:spPr bwMode="auto">
          <a:xfrm rot="613940" flipH="1">
            <a:off x="4999995" y="1114738"/>
            <a:ext cx="4523728" cy="4350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269475" y="4932793"/>
            <a:ext cx="574869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500" b="1" dirty="0">
                <a:latin typeface="Helvetica Neue"/>
              </a:rPr>
              <a:t> </a:t>
            </a:r>
            <a:r>
              <a:rPr lang="en-US" sz="3500" b="1" dirty="0" err="1">
                <a:latin typeface="Helvetica Neue"/>
              </a:rPr>
              <a:t>Manténganse</a:t>
            </a:r>
            <a:r>
              <a:rPr lang="en-US" sz="3500" b="1" dirty="0">
                <a:latin typeface="Helvetica Neue"/>
              </a:rPr>
              <a:t> </a:t>
            </a:r>
            <a:r>
              <a:rPr lang="en-US" sz="3500" b="1" dirty="0" err="1">
                <a:latin typeface="Helvetica Neue"/>
              </a:rPr>
              <a:t>Informados</a:t>
            </a:r>
            <a:endParaRPr lang="en-US" sz="3500" b="1" dirty="0">
              <a:latin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199" y="381000"/>
            <a:ext cx="8444039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sz="3200" dirty="0"/>
              <a:t>Tema </a:t>
            </a:r>
            <a:r>
              <a:rPr sz="3200" dirty="0" err="1"/>
              <a:t>para</a:t>
            </a:r>
            <a:r>
              <a:rPr sz="3200" dirty="0"/>
              <a:t> </a:t>
            </a:r>
            <a:r>
              <a:rPr lang="es-MX" sz="3200" dirty="0"/>
              <a:t>d</a:t>
            </a:r>
            <a:r>
              <a:rPr sz="3200" dirty="0" err="1"/>
              <a:t>ebate</a:t>
            </a:r>
            <a:r>
              <a:rPr sz="3200" dirty="0"/>
              <a:t> n.º 1: </a:t>
            </a:r>
            <a:r>
              <a:rPr sz="3200" dirty="0" err="1"/>
              <a:t>seguros</a:t>
            </a:r>
            <a:r>
              <a:rPr sz="3200" dirty="0"/>
              <a:t> específicos según el tipo de trabajo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57200" y="1503433"/>
            <a:ext cx="8229600" cy="42672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Revisen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los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ejemplos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de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seguros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específicos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según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el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tipo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de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trabajo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que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deben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adquirirse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para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obtener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determinadas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licencias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.</a:t>
            </a:r>
          </a:p>
        </p:txBody>
      </p:sp>
      <p:pic>
        <p:nvPicPr>
          <p:cNvPr id="20483" name="Picture 4" descr="Detalle de un 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Content Placeholder 2"/>
          <p:cNvSpPr txBox="1">
            <a:spLocks/>
          </p:cNvSpPr>
          <p:nvPr/>
        </p:nvSpPr>
        <p:spPr bwMode="auto">
          <a:xfrm>
            <a:off x="2039938" y="1952696"/>
            <a:ext cx="6646862" cy="386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/>
            </a:pPr>
            <a:endParaRPr lang="es-ES" sz="2000" dirty="0">
              <a:solidFill>
                <a:schemeClr val="tx2"/>
              </a:solidFill>
              <a:latin typeface="Calibri" pitchFamily="34" charset="0"/>
              <a:ea typeface="Geneva"/>
              <a:cs typeface="Calibri" pitchFamily="34" charset="0"/>
            </a:endParaRPr>
          </a:p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A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continuación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, se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ofrecen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algunos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ejemplos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:</a:t>
            </a:r>
          </a:p>
          <a:p>
            <a:pPr marL="914400" lvl="1" indent="-457200">
              <a:lnSpc>
                <a:spcPts val="3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Restaurantes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: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seguro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para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negocios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de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alimentos</a:t>
            </a:r>
            <a:endParaRPr lang="en-US" sz="2000" dirty="0">
              <a:solidFill>
                <a:schemeClr val="tx2"/>
              </a:solidFill>
              <a:latin typeface="Calibri" pitchFamily="34" charset="0"/>
            </a:endParaRPr>
          </a:p>
          <a:p>
            <a:pPr marL="914400" lvl="1" indent="-457200">
              <a:lnSpc>
                <a:spcPts val="3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Empresa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constructora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: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seguro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de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responsabilidad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civil para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contratistas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generales</a:t>
            </a:r>
            <a:endParaRPr lang="en-US" sz="2000" dirty="0">
              <a:solidFill>
                <a:schemeClr val="tx2"/>
              </a:solidFill>
              <a:latin typeface="Calibri" pitchFamily="34" charset="0"/>
            </a:endParaRPr>
          </a:p>
          <a:p>
            <a:pPr marL="914400" lvl="1" indent="-457200">
              <a:lnSpc>
                <a:spcPts val="3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Talleres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de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mecánica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automotriz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: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seguro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de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responsabilidad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civil general para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negocios</a:t>
            </a:r>
            <a:endParaRPr lang="en-US" sz="2000" dirty="0">
              <a:solidFill>
                <a:schemeClr val="tx2"/>
              </a:solidFill>
              <a:latin typeface="Calibri" pitchFamily="34" charset="0"/>
            </a:endParaRPr>
          </a:p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¿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Pueden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nombrar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otras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profesiones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para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las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que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sea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necesario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contar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con un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seguro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Seguro de compensación para los trabajadores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97660" y="1620900"/>
            <a:ext cx="8229600" cy="42672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sz="2400" dirty="0"/>
              <a:t>Ofrece protección ante enfermedades y lesiones relacionadas con el trabajo.</a:t>
            </a:r>
          </a:p>
          <a:p>
            <a:pPr lvl="1">
              <a:buFont typeface="Arial" charset="0"/>
              <a:buChar char="•"/>
            </a:pPr>
            <a:r>
              <a:rPr sz="2000" dirty="0" err="1"/>
              <a:t>Paga</a:t>
            </a:r>
            <a:r>
              <a:rPr sz="2000" dirty="0"/>
              <a:t> los </a:t>
            </a:r>
            <a:r>
              <a:rPr sz="2000" dirty="0" err="1"/>
              <a:t>gastos</a:t>
            </a:r>
            <a:r>
              <a:rPr sz="2000" dirty="0"/>
              <a:t> de </a:t>
            </a:r>
            <a:r>
              <a:rPr sz="2000" dirty="0" err="1"/>
              <a:t>rehabilitación</a:t>
            </a:r>
            <a:r>
              <a:rPr sz="2000" dirty="0"/>
              <a:t> y </a:t>
            </a:r>
            <a:r>
              <a:rPr sz="2000" dirty="0" err="1"/>
              <a:t>recapacitación</a:t>
            </a:r>
            <a:endParaRPr sz="2000" dirty="0"/>
          </a:p>
          <a:p>
            <a:pPr lvl="1">
              <a:buFont typeface="Arial" charset="0"/>
              <a:buChar char="•"/>
            </a:pPr>
            <a:r>
              <a:rPr sz="2000" dirty="0" err="1"/>
              <a:t>Determina</a:t>
            </a:r>
            <a:r>
              <a:rPr sz="2000" dirty="0"/>
              <a:t> los </a:t>
            </a:r>
            <a:r>
              <a:rPr sz="2000" dirty="0" err="1"/>
              <a:t>pagos</a:t>
            </a:r>
            <a:r>
              <a:rPr sz="2000" dirty="0"/>
              <a:t> a los </a:t>
            </a:r>
            <a:r>
              <a:rPr sz="2000" dirty="0" err="1"/>
              <a:t>beneficiarios</a:t>
            </a:r>
            <a:r>
              <a:rPr sz="2000" dirty="0"/>
              <a:t> y los </a:t>
            </a:r>
            <a:r>
              <a:rPr sz="2000" dirty="0" err="1"/>
              <a:t>límites</a:t>
            </a:r>
            <a:r>
              <a:rPr sz="2000" dirty="0"/>
              <a:t> de </a:t>
            </a:r>
            <a:r>
              <a:rPr sz="2000" dirty="0" err="1"/>
              <a:t>indemnización</a:t>
            </a:r>
            <a:r>
              <a:rPr sz="2000" dirty="0"/>
              <a:t> </a:t>
            </a:r>
            <a:r>
              <a:rPr sz="2000" dirty="0" err="1"/>
              <a:t>por</a:t>
            </a:r>
            <a:r>
              <a:rPr sz="2000" dirty="0"/>
              <a:t> </a:t>
            </a:r>
            <a:r>
              <a:rPr sz="2000" dirty="0" err="1"/>
              <a:t>gastos</a:t>
            </a:r>
            <a:r>
              <a:rPr sz="2000" dirty="0"/>
              <a:t> </a:t>
            </a:r>
            <a:r>
              <a:rPr sz="2000" dirty="0" err="1"/>
              <a:t>médicos</a:t>
            </a:r>
            <a:endParaRPr sz="2000" dirty="0"/>
          </a:p>
          <a:p>
            <a:pPr lvl="1">
              <a:buFont typeface="Arial" charset="0"/>
              <a:buChar char="•"/>
            </a:pPr>
            <a:r>
              <a:rPr sz="2000" dirty="0"/>
              <a:t>Es un </a:t>
            </a:r>
            <a:r>
              <a:rPr sz="2000" dirty="0" err="1"/>
              <a:t>requisito</a:t>
            </a:r>
            <a:r>
              <a:rPr sz="2000" dirty="0"/>
              <a:t> en la </a:t>
            </a:r>
            <a:r>
              <a:rPr sz="2000" dirty="0" err="1"/>
              <a:t>mayoría</a:t>
            </a:r>
            <a:r>
              <a:rPr sz="2000" dirty="0"/>
              <a:t> de los </a:t>
            </a:r>
            <a:r>
              <a:rPr lang="en-US" sz="2000" dirty="0"/>
              <a:t/>
            </a:r>
            <a:br>
              <a:rPr lang="en-US" sz="2000" dirty="0"/>
            </a:br>
            <a:r>
              <a:rPr sz="2000" dirty="0" err="1"/>
              <a:t>estados</a:t>
            </a:r>
            <a:r>
              <a:rPr sz="2000" dirty="0"/>
              <a:t>;</a:t>
            </a:r>
            <a:r>
              <a:rPr lang="en-US" sz="2000" dirty="0"/>
              <a:t> </a:t>
            </a:r>
            <a:r>
              <a:rPr sz="2000" dirty="0" err="1"/>
              <a:t>consulten</a:t>
            </a:r>
            <a:r>
              <a:rPr sz="2000" dirty="0"/>
              <a:t> </a:t>
            </a:r>
            <a:r>
              <a:rPr sz="2000" dirty="0" err="1"/>
              <a:t>las</a:t>
            </a:r>
            <a:r>
              <a:rPr sz="2000" dirty="0"/>
              <a:t> </a:t>
            </a:r>
            <a:r>
              <a:rPr sz="2000" dirty="0" err="1"/>
              <a:t>leyes</a:t>
            </a:r>
            <a:r>
              <a:rPr sz="2000" dirty="0"/>
              <a:t> </a:t>
            </a:r>
            <a:r>
              <a:rPr sz="2000" dirty="0" err="1"/>
              <a:t>estatales</a:t>
            </a:r>
            <a:r>
              <a:rPr sz="2000" dirty="0"/>
              <a:t> </a:t>
            </a:r>
          </a:p>
          <a:p>
            <a:pPr lvl="1">
              <a:buFont typeface="Arial" charset="0"/>
              <a:buChar char="•"/>
            </a:pPr>
            <a:r>
              <a:rPr lang="es-MX" sz="2000" dirty="0"/>
              <a:t>Puede ser un seguro privado o </a:t>
            </a:r>
            <a:br>
              <a:rPr lang="es-MX" sz="2000" dirty="0"/>
            </a:br>
            <a:r>
              <a:rPr lang="es-MX" sz="2000" dirty="0"/>
              <a:t>administrado por una agencia </a:t>
            </a:r>
            <a:br>
              <a:rPr lang="es-MX" sz="2000" dirty="0"/>
            </a:br>
            <a:r>
              <a:rPr lang="es-MX" sz="2000" dirty="0"/>
              <a:t>gubernamental</a:t>
            </a:r>
            <a:endParaRPr sz="2000" dirty="0"/>
          </a:p>
        </p:txBody>
      </p:sp>
      <p:pic>
        <p:nvPicPr>
          <p:cNvPr id="4" name="Picture 3" descr="Trabajador de la construcción sentado en el piso agarrando su rodilla como si estuviera herido, con un martillo y pedazos de cemento rotos cerca"/>
          <p:cNvPicPr>
            <a:picLocks noChangeAspect="1"/>
          </p:cNvPicPr>
          <p:nvPr/>
        </p:nvPicPr>
        <p:blipFill>
          <a:blip r:embed="rId3" cstate="print"/>
          <a:srcRect l="13535"/>
          <a:stretch>
            <a:fillRect/>
          </a:stretch>
        </p:blipFill>
        <p:spPr>
          <a:xfrm>
            <a:off x="5751359" y="3400747"/>
            <a:ext cx="3184694" cy="2615877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SECTOMILLISECCONVERTED" val="1"/>
  <p:tag name="ISPRING_RESOURCE_PATHS_HASH_2" val="17f9b35a8a5b9f47254943bbcf80bb3b3ee18"/>
  <p:tag name="MMPROD_UIDATA" val="&lt;database version=&quot;11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2 - &amp;quot;La Bienvenida&amp;quot;&quot;/&gt;&lt;property id=&quot;20307&quot; value=&quot;257&quot;/&gt;&lt;/object&gt;&lt;object type=&quot;3&quot; unique_id=&quot;10008&quot;&gt;&lt;property id=&quot;20148&quot; value=&quot;5&quot;/&gt;&lt;property id=&quot;20300&quot; value=&quot;Slide 14 - &amp;quot;Seguro requerido por el prestamista o el inversionista&amp;quot;&quot;/&gt;&lt;property id=&quot;20307&quot; value=&quot;298&quot;/&gt;&lt;/object&gt;&lt;object type=&quot;3&quot; unique_id=&quot;10010&quot;&gt;&lt;property id=&quot;20148&quot; value=&quot;5&quot;/&gt;&lt;property id=&quot;20300&quot; value=&quot;Slide 4 - &amp;quot;Formulario de conocimientos&amp;quot;&quot;/&gt;&lt;property id=&quot;20307&quot; value=&quot;261&quot;/&gt;&lt;/object&gt;&lt;object type=&quot;3&quot; unique_id=&quot;10011&quot;&gt;&lt;property id=&quot;20148&quot; value=&quot;5&quot;/&gt;&lt;property id=&quot;20300&quot; value=&quot;Slide 17 - &amp;quot;Seguro de caución&amp;quot;&quot;/&gt;&lt;property id=&quot;20307&quot; value=&quot;299&quot;/&gt;&lt;/object&gt;&lt;object type=&quot;3&quot; unique_id=&quot;10014&quot;&gt;&lt;property id=&quot;20148&quot; value=&quot;5&quot;/&gt;&lt;property id=&quot;20300&quot; value=&quot;Slide 11 - &amp;quot;Otros tipos de seguro que deberían considerarse&amp;quot;&quot;/&gt;&lt;property id=&quot;20307&quot; value=&quot;300&quot;/&gt;&lt;/object&gt;&lt;object type=&quot;3&quot; unique_id=&quot;10027&quot;&gt;&lt;property id=&quot;20148&quot; value=&quot;5&quot;/&gt;&lt;property id=&quot;20300&quot; value=&quot;Slide 18 - &amp;quot;Motivos para adquirir un seguro&amp;quot;&quot;/&gt;&lt;property id=&quot;20307&quot; value=&quot;303&quot;/&gt;&lt;/object&gt;&lt;object type=&quot;3&quot; unique_id=&quot;10028&quot;&gt;&lt;property id=&quot;20148&quot; value=&quot;5&quot;/&gt;&lt;property id=&quot;20300&quot; value=&quot;Slide 20 - &amp;quot;Aspectos relacionados con la ubicación&amp;quot;&quot;/&gt;&lt;property id=&quot;20307&quot; value=&quot;304&quot;/&gt;&lt;/object&gt;&lt;object type=&quot;3&quot; unique_id=&quot;10033&quot;&gt;&lt;property id=&quot;20148&quot; value=&quot;5&quot;/&gt;&lt;property id=&quot;20300&quot; value=&quot;Slide 22 - &amp;quot;Cómo seleccionar una póliza&amp;quot;&quot;/&gt;&lt;property id=&quot;20307&quot; value=&quot;305&quot;/&gt;&lt;/object&gt;&lt;object type=&quot;3&quot; unique_id=&quot;10034&quot;&gt;&lt;property id=&quot;20148&quot; value=&quot;5&quot;/&gt;&lt;property id=&quot;20300&quot; value=&quot;Slide 23 - &amp;quot;Cómo seleccionar una empresa y un agente de seguros&amp;quot;&quot;/&gt;&lt;property id=&quot;20307&quot; value=&quot;306&quot;/&gt;&lt;/object&gt;&lt;object type=&quot;3&quot; unique_id=&quot;10039&quot;&gt;&lt;property id=&quot;20148&quot; value=&quot;5&quot;/&gt;&lt;property id=&quot;20300&quot; value=&quot;Slide 5 - &amp;quot;Seguros para pequeños negocios&amp;quot;&quot;/&gt;&lt;property id=&quot;20307&quot; value=&quot;307&quot;/&gt;&lt;/object&gt;&lt;object type=&quot;3&quot; unique_id=&quot;10040&quot;&gt;&lt;property id=&quot;20148&quot; value=&quot;5&quot;/&gt;&lt;property id=&quot;20300&quot; value=&quot;Slide 24 - &amp;quot;Qué hacer después de la compra&amp;quot;&quot;/&gt;&lt;property id=&quot;20307&quot; value=&quot;309&quot;/&gt;&lt;/object&gt;&lt;object type=&quot;3&quot; unique_id=&quot;10041&quot;&gt;&lt;property id=&quot;20148&quot; value=&quot;5&quot;/&gt;&lt;property id=&quot;20300&quot; value=&quot;Slide 26 - &amp;quot;Asumir riesgos forma parte de hacer negocios&amp;quot;&quot;/&gt;&lt;property id=&quot;20307&quot; value=&quot;310&quot;/&gt;&lt;/object&gt;&lt;object type=&quot;3&quot; unique_id=&quot;10042&quot;&gt;&lt;property id=&quot;20148&quot; value=&quot;5&quot;/&gt;&lt;property id=&quot;20300&quot; value=&quot;Slide 6 - &amp;quot;Seguros que quizás sean un requisito para sus negocios&amp;quot;&quot;/&gt;&lt;property id=&quot;20307&quot; value=&quot;308&quot;/&gt;&lt;/object&gt;&lt;object type=&quot;3&quot; unique_id=&quot;10045&quot;&gt;&lt;property id=&quot;20148&quot; value=&quot;5&quot;/&gt;&lt;property id=&quot;20300&quot; value=&quot;Slide 12 - &amp;quot;Otros tipos de seguro que deberían considerarse (continuación)&amp;quot;&quot;/&gt;&lt;property id=&quot;20307&quot; value=&quot;313&quot;/&gt;&lt;/object&gt;&lt;object type=&quot;3&quot; unique_id=&quot;10046&quot;&gt;&lt;property id=&quot;20148&quot; value=&quot;5&quot;/&gt;&lt;property id=&quot;20300&quot; value=&quot;Slide 30 - &amp;quot;Resumen&amp;quot;&quot;/&gt;&lt;property id=&quot;20307&quot; value=&quot;285&quot;/&gt;&lt;/object&gt;&lt;object type=&quot;3&quot; unique_id=&quot;10047&quot;&gt;&lt;property id=&quot;20148&quot; value=&quot;5&quot;/&gt;&lt;property id=&quot;20300&quot; value=&quot;Slide 32 - &amp;quot;Conclusión (continuación)&amp;quot;&quot;/&gt;&lt;property id=&quot;20307&quot; value=&quot;286&quot;/&gt;&lt;/object&gt;&lt;object type=&quot;3&quot; unique_id=&quot;10048&quot;&gt;&lt;property id=&quot;20148&quot; value=&quot;5&quot;/&gt;&lt;property id=&quot;20300&quot; value=&quot;Slide 3 - &amp;quot;Objetivos&amp;quot;&quot;/&gt;&lt;property id=&quot;20307&quot; value=&quot;287&quot;/&gt;&lt;/object&gt;&lt;object type=&quot;3&quot; unique_id=&quot;10050&quot;&gt;&lt;property id=&quot;20148&quot; value=&quot;5&quot;/&gt;&lt;property id=&quot;20300&quot; value=&quot;Slide 19 - &amp;quot;Motivos para adquirir un Seguro (continuación)&amp;quot;&quot;/&gt;&lt;property id=&quot;20307&quot; value=&quot;315&quot;/&gt;&lt;/object&gt;&lt;object type=&quot;3&quot; unique_id=&quot;10051&quot;&gt;&lt;property id=&quot;20148&quot; value=&quot;5&quot;/&gt;&lt;property id=&quot;20300&quot; value=&quot;Slide 7 - &amp;quot;Otros seguros de responsabilidad civil&amp;quot;&quot;/&gt;&lt;property id=&quot;20307&quot; value=&quot;288&quot;/&gt;&lt;/object&gt;&lt;object type=&quot;3&quot; unique_id=&quot;10052&quot;&gt;&lt;property id=&quot;20148&quot; value=&quot;5&quot;/&gt;&lt;property id=&quot;20300&quot; value=&quot;Slide 25 - &amp;quot;Qué hacer después de la compra (continuación)&amp;quot;&quot;/&gt;&lt;property id=&quot;20307&quot; value=&quot;316&quot;/&gt;&lt;/object&gt;&lt;object type=&quot;3&quot; unique_id=&quot;10053&quot;&gt;&lt;property id=&quot;20148&quot; value=&quot;5&quot;/&gt;&lt;property id=&quot;20300&quot; value=&quot;Slide 31 - &amp;quot;Conclusión&amp;quot;&quot;/&gt;&lt;property id=&quot;20307&quot; value=&quot;317&quot;/&gt;&lt;/object&gt;&lt;object type=&quot;3&quot; unique_id=&quot;10056&quot;&gt;&lt;property id=&quot;20148&quot; value=&quot;5&quot;/&gt;&lt;property id=&quot;20300&quot; value=&quot;Slide 8 - &amp;quot;Tema para debate n.º 1: seguros específicos según el tipo de trabajo&amp;quot;&quot;/&gt;&lt;property id=&quot;20307&quot; value=&quot;318&quot;/&gt;&lt;/object&gt;&lt;object type=&quot;3&quot; unique_id=&quot;10057&quot;&gt;&lt;property id=&quot;20148&quot; value=&quot;5&quot;/&gt;&lt;property id=&quot;20300&quot; value=&quot;Slide 15 - &amp;quot;Actividad 3: póliza para &amp;quot;persona clave&amp;quot;&amp;quot;&quot;/&gt;&lt;property id=&quot;20307&quot; value=&quot;319&quot;/&gt;&lt;/object&gt;&lt;object type=&quot;3&quot; unique_id=&quot;10059&quot;&gt;&lt;property id=&quot;20148&quot; value=&quot;5&quot;/&gt;&lt;property id=&quot;20300&quot; value=&quot;Slide 16 - &amp;quot;Actividad 3: póliza para &amp;quot;persona clave&amp;quot; (continuación)&amp;quot;&quot;/&gt;&lt;property id=&quot;20307&quot; value=&quot;320&quot;/&gt;&lt;/object&gt;&lt;object type=&quot;3&quot; unique_id=&quot;10061&quot;&gt;&lt;property id=&quot;20148&quot; value=&quot;5&quot;/&gt;&lt;property id=&quot;20300&quot; value=&quot;Slide 13 - &amp;quot;Tema para debate n.º 2:  seguros requeridos&amp;quot;&quot;/&gt;&lt;property id=&quot;20307&quot; value=&quot;321&quot;/&gt;&lt;/object&gt;&lt;object type=&quot;3&quot; unique_id=&quot;10065&quot;&gt;&lt;property id=&quot;20148&quot; value=&quot;5&quot;/&gt;&lt;property id=&quot;20300&quot; value=&quot;Slide 10 - &amp;quot;Seguro por desempleo&amp;quot;&quot;/&gt;&lt;property id=&quot;20307&quot; value=&quot;297&quot;/&gt;&lt;/object&gt;&lt;object type=&quot;3&quot; unique_id=&quot;10066&quot;&gt;&lt;property id=&quot;20148&quot; value=&quot;5&quot;/&gt;&lt;property id=&quot;20300&quot; value=&quot;Slide 9 - &amp;quot;Seguro de compensación para los trabajadores&amp;quot;&quot;/&gt;&lt;property id=&quot;20307&quot; value=&quot;296&quot;/&gt;&lt;/object&gt;&lt;object type=&quot;3&quot; unique_id=&quot;10614&quot;&gt;&lt;property id=&quot;20148&quot; value=&quot;5&quot;/&gt;&lt;property id=&quot;20300&quot; value=&quot;Slide 27 - &amp;quot;Puntos clave para recordar&amp;quot;&quot;/&gt;&lt;property id=&quot;20307&quot; value=&quot;322&quot;/&gt;&lt;/object&gt;&lt;object type=&quot;3&quot; unique_id=&quot;10615&quot;&gt;&lt;property id=&quot;20148&quot; value=&quot;5&quot;/&gt;&lt;property id=&quot;20300&quot; value=&quot;Slide 28 - &amp;quot;Puntos clave para recorder (continuación 1)&amp;quot;&quot;/&gt;&lt;property id=&quot;20307&quot; value=&quot;323&quot;/&gt;&lt;/object&gt;&lt;object type=&quot;3&quot; unique_id=&quot;37966&quot;&gt;&lt;property id=&quot;20148&quot; value=&quot;5&quot;/&gt;&lt;property id=&quot;20300&quot; value=&quot;Slide 21 - &amp;quot;Aspectos relacionados con la ubicación (continuación)&amp;quot;&quot;/&gt;&lt;property id=&quot;20307&quot; value=&quot;325&quot;/&gt;&lt;/object&gt;&lt;object type=&quot;3&quot; unique_id=&quot;37967&quot;&gt;&lt;property id=&quot;20148&quot; value=&quot;5&quot;/&gt;&lt;property id=&quot;20300&quot; value=&quot;Slide 29 - &amp;quot;Puntos clave para recorder (continuación 2)&amp;quot;&quot;/&gt;&lt;property id=&quot;20307&quot; value=&quot;324&quot;/&gt;&lt;/object&gt;&lt;object type=&quot;3&quot; unique_id=&quot;38312&quot;&gt;&lt;property id=&quot;20148&quot; value=&quot;5&quot;/&gt;&lt;property id=&quot;20300&quot; value=&quot;Slide 1 - &amp;quot;Seguros&amp;quot;&quot;/&gt;&lt;property id=&quot;20307&quot; value=&quot;326&quot;/&gt;&lt;/object&gt;&lt;/object&gt;&lt;/object&gt;&lt;/database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80F55F-A9D3-4D10-95B2-1FE6083F0D90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E77AF5F-012C-4478-8BBD-3221C5786C52}"/>
</file>

<file path=customXml/itemProps3.xml><?xml version="1.0" encoding="utf-8"?>
<ds:datastoreItem xmlns:ds="http://schemas.openxmlformats.org/officeDocument/2006/customXml" ds:itemID="{5286C91E-A233-46BA-B681-9D703593DA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1952</Words>
  <Application>Microsoft Office PowerPoint</Application>
  <PresentationFormat>On-screen Show (4:3)</PresentationFormat>
  <Paragraphs>230</Paragraphs>
  <Slides>32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ＭＳ Ｐゴシック</vt:lpstr>
      <vt:lpstr>Arial</vt:lpstr>
      <vt:lpstr>Calibri</vt:lpstr>
      <vt:lpstr>Geneva</vt:lpstr>
      <vt:lpstr>Helvetica Neue</vt:lpstr>
      <vt:lpstr>Source Sans Pro SemiBold</vt:lpstr>
      <vt:lpstr>Times New Roman</vt:lpstr>
      <vt:lpstr>Office Theme</vt:lpstr>
      <vt:lpstr>Seguros</vt:lpstr>
      <vt:lpstr>La Bienvenida</vt:lpstr>
      <vt:lpstr>Objetivos</vt:lpstr>
      <vt:lpstr>Formulario de conocimientos</vt:lpstr>
      <vt:lpstr>Seguros para pequeños negocios</vt:lpstr>
      <vt:lpstr>Seguros que quizás sean un requisito para sus negocios</vt:lpstr>
      <vt:lpstr>Otros seguros de responsabilidad civil</vt:lpstr>
      <vt:lpstr>Tema para debate n.º 1: seguros específicos según el tipo de trabajo</vt:lpstr>
      <vt:lpstr>Seguro de compensación para los trabajadores</vt:lpstr>
      <vt:lpstr>Seguro por desempleo</vt:lpstr>
      <vt:lpstr>Otros tipos de seguro que deberían considerarse</vt:lpstr>
      <vt:lpstr>Otros tipos de seguro que deberían considerarse (continuación)</vt:lpstr>
      <vt:lpstr>Tema para debate n.º 2:  seguros requeridos</vt:lpstr>
      <vt:lpstr>Seguro requerido por el prestamista o el inversionista</vt:lpstr>
      <vt:lpstr>Actividad 3: póliza para "persona clave"</vt:lpstr>
      <vt:lpstr>Actividad 3: póliza para "persona clave" (continuación)</vt:lpstr>
      <vt:lpstr>Seguro de caución</vt:lpstr>
      <vt:lpstr>Motivos para adquirir un seguro</vt:lpstr>
      <vt:lpstr>Motivos para adquirir un Seguro (continuación)</vt:lpstr>
      <vt:lpstr>Aspectos relacionados con la ubicación</vt:lpstr>
      <vt:lpstr>Aspectos relacionados con la ubicación (continuación)</vt:lpstr>
      <vt:lpstr>Cómo seleccionar una póliza</vt:lpstr>
      <vt:lpstr>Cómo seleccionar una empresa y un agente de seguros</vt:lpstr>
      <vt:lpstr>Qué hacer después de la compra</vt:lpstr>
      <vt:lpstr>Qué hacer después de la compra (continuación)</vt:lpstr>
      <vt:lpstr>Asumir riesgos forma parte de hacer negocios</vt:lpstr>
      <vt:lpstr>Puntos clave para recordar</vt:lpstr>
      <vt:lpstr>Puntos clave para recorder (continuación 1)</vt:lpstr>
      <vt:lpstr>Puntos clave para recorder (continuación 2)</vt:lpstr>
      <vt:lpstr>Resumen</vt:lpstr>
      <vt:lpstr>Conclusión</vt:lpstr>
      <vt:lpstr>Conclusión (continuación)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FDIC Modulo 10 Seguros para los pequeños negocios</dc:title>
  <dc:subject>FDIC Modulo 10 Seguros para los pequeños negocios</dc:subject>
  <dc:creator/>
  <cp:keywords>FDIC Modulo 10 Seguros para los pequeños negocios</cp:keywords>
  <dc:description>FDIC Modulo 10 Seguros para los pequeños negocios</dc:description>
  <cp:lastModifiedBy/>
  <cp:revision>3</cp:revision>
  <dcterms:created xsi:type="dcterms:W3CDTF">2012-03-28T14:56:51Z</dcterms:created>
  <dcterms:modified xsi:type="dcterms:W3CDTF">2022-11-21T19:47:21Z</dcterms:modified>
  <cp:category>FDIC Modulo 10 Seguros para los pequeños negocios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</Properties>
</file>