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bookmarkIdSeed="2">
  <p:sldMasterIdLst>
    <p:sldMasterId id="2147483651" r:id="rId4"/>
    <p:sldMasterId id="2147483684" r:id="rId5"/>
  </p:sldMasterIdLst>
  <p:notesMasterIdLst>
    <p:notesMasterId r:id="rId66"/>
  </p:notesMasterIdLst>
  <p:handoutMasterIdLst>
    <p:handoutMasterId r:id="rId67"/>
  </p:handoutMasterIdLst>
  <p:sldIdLst>
    <p:sldId id="377" r:id="rId6"/>
    <p:sldId id="380" r:id="rId7"/>
    <p:sldId id="381" r:id="rId8"/>
    <p:sldId id="384" r:id="rId9"/>
    <p:sldId id="382" r:id="rId10"/>
    <p:sldId id="383" r:id="rId11"/>
    <p:sldId id="385" r:id="rId12"/>
    <p:sldId id="386" r:id="rId13"/>
    <p:sldId id="387" r:id="rId14"/>
    <p:sldId id="388" r:id="rId15"/>
    <p:sldId id="390" r:id="rId16"/>
    <p:sldId id="436" r:id="rId17"/>
    <p:sldId id="391" r:id="rId18"/>
    <p:sldId id="392" r:id="rId19"/>
    <p:sldId id="393" r:id="rId20"/>
    <p:sldId id="394" r:id="rId21"/>
    <p:sldId id="396" r:id="rId22"/>
    <p:sldId id="397" r:id="rId23"/>
    <p:sldId id="398" r:id="rId24"/>
    <p:sldId id="399" r:id="rId25"/>
    <p:sldId id="400" r:id="rId26"/>
    <p:sldId id="401" r:id="rId27"/>
    <p:sldId id="403" r:id="rId28"/>
    <p:sldId id="402" r:id="rId29"/>
    <p:sldId id="404" r:id="rId30"/>
    <p:sldId id="406" r:id="rId31"/>
    <p:sldId id="407" r:id="rId32"/>
    <p:sldId id="408" r:id="rId33"/>
    <p:sldId id="409" r:id="rId34"/>
    <p:sldId id="410" r:id="rId35"/>
    <p:sldId id="411" r:id="rId36"/>
    <p:sldId id="413" r:id="rId37"/>
    <p:sldId id="412" r:id="rId38"/>
    <p:sldId id="414" r:id="rId39"/>
    <p:sldId id="415" r:id="rId40"/>
    <p:sldId id="416" r:id="rId41"/>
    <p:sldId id="417" r:id="rId42"/>
    <p:sldId id="418" r:id="rId43"/>
    <p:sldId id="419" r:id="rId44"/>
    <p:sldId id="420" r:id="rId45"/>
    <p:sldId id="421" r:id="rId46"/>
    <p:sldId id="422" r:id="rId47"/>
    <p:sldId id="423" r:id="rId48"/>
    <p:sldId id="424" r:id="rId49"/>
    <p:sldId id="425" r:id="rId50"/>
    <p:sldId id="426" r:id="rId51"/>
    <p:sldId id="427" r:id="rId52"/>
    <p:sldId id="428" r:id="rId53"/>
    <p:sldId id="430" r:id="rId54"/>
    <p:sldId id="431" r:id="rId55"/>
    <p:sldId id="432" r:id="rId56"/>
    <p:sldId id="433" r:id="rId57"/>
    <p:sldId id="434" r:id="rId58"/>
    <p:sldId id="435" r:id="rId59"/>
    <p:sldId id="437" r:id="rId60"/>
    <p:sldId id="438" r:id="rId61"/>
    <p:sldId id="439" r:id="rId62"/>
    <p:sldId id="440" r:id="rId63"/>
    <p:sldId id="441" r:id="rId64"/>
    <p:sldId id="442" r:id="rId65"/>
  </p:sldIdLst>
  <p:sldSz cx="9144000" cy="6858000" type="screen4x3"/>
  <p:notesSz cx="7010400" cy="9296400"/>
  <p:custDataLst>
    <p:tags r:id="rId68"/>
  </p:custDataLst>
  <p:defaultTextStyle>
    <a:lvl1pPr>
      <a:defRPr>
        <a:latin typeface="Calibri"/>
        <a:ea typeface="Calibri"/>
        <a:cs typeface="Calibri"/>
        <a:sym typeface="Calibri"/>
      </a:defRPr>
    </a:lvl1pPr>
    <a:lvl2pPr indent="457200">
      <a:defRPr>
        <a:latin typeface="Calibri"/>
        <a:ea typeface="Calibri"/>
        <a:cs typeface="Calibri"/>
        <a:sym typeface="Calibri"/>
      </a:defRPr>
    </a:lvl2pPr>
    <a:lvl3pPr indent="914400">
      <a:defRPr>
        <a:latin typeface="Calibri"/>
        <a:ea typeface="Calibri"/>
        <a:cs typeface="Calibri"/>
        <a:sym typeface="Calibri"/>
      </a:defRPr>
    </a:lvl3pPr>
    <a:lvl4pPr indent="1371600">
      <a:defRPr>
        <a:latin typeface="Calibri"/>
        <a:ea typeface="Calibri"/>
        <a:cs typeface="Calibri"/>
        <a:sym typeface="Calibri"/>
      </a:defRPr>
    </a:lvl4pPr>
    <a:lvl5pPr indent="1828800">
      <a:defRPr>
        <a:latin typeface="Calibri"/>
        <a:ea typeface="Calibri"/>
        <a:cs typeface="Calibri"/>
        <a:sym typeface="Calibri"/>
      </a:defRPr>
    </a:lvl5pPr>
    <a:lvl6pPr indent="2286000">
      <a:defRPr>
        <a:latin typeface="Calibri"/>
        <a:ea typeface="Calibri"/>
        <a:cs typeface="Calibri"/>
        <a:sym typeface="Calibri"/>
      </a:defRPr>
    </a:lvl6pPr>
    <a:lvl7pPr indent="2743200">
      <a:defRPr>
        <a:latin typeface="Calibri"/>
        <a:ea typeface="Calibri"/>
        <a:cs typeface="Calibri"/>
        <a:sym typeface="Calibri"/>
      </a:defRPr>
    </a:lvl7pPr>
    <a:lvl8pPr indent="3200400">
      <a:defRPr>
        <a:latin typeface="Calibri"/>
        <a:ea typeface="Calibri"/>
        <a:cs typeface="Calibri"/>
        <a:sym typeface="Calibri"/>
      </a:defRPr>
    </a:lvl8pPr>
    <a:lvl9pPr indent="3657600">
      <a:defRPr>
        <a:latin typeface="Calibri"/>
        <a:ea typeface="Calibri"/>
        <a:cs typeface="Calibri"/>
        <a:sym typeface="Calibri"/>
      </a:defRPr>
    </a:lvl9pPr>
  </p:defaultTextStyle>
  <p:extLst>
    <p:ext uri="{521415D9-36F7-43E2-AB2F-B90AF26B5E84}">
      <p14:sectionLst xmlns:p14="http://schemas.microsoft.com/office/powerpoint/2010/main">
        <p14:section name="Getting Started" id="{D805AA19-A957-4D18-9FBA-4B84E771AE2D}">
          <p14:sldIdLst>
            <p14:sldId id="377"/>
            <p14:sldId id="380"/>
            <p14:sldId id="381"/>
            <p14:sldId id="384"/>
            <p14:sldId id="382"/>
          </p14:sldIdLst>
        </p14:section>
        <p14:section name="1: The big picture" id="{C44536B6-9591-4784-9E2B-2E21DF6573F6}">
          <p14:sldIdLst>
            <p14:sldId id="383"/>
            <p14:sldId id="385"/>
            <p14:sldId id="386"/>
            <p14:sldId id="387"/>
            <p14:sldId id="388"/>
            <p14:sldId id="390"/>
            <p14:sldId id="436"/>
            <p14:sldId id="391"/>
          </p14:sldIdLst>
        </p14:section>
        <p14:section name="2: Impact of Personal Credit on my Business" id="{976C93F9-2070-4E22-85A4-CA622DF11CD7}">
          <p14:sldIdLst>
            <p14:sldId id="392"/>
            <p14:sldId id="393"/>
            <p14:sldId id="394"/>
            <p14:sldId id="396"/>
            <p14:sldId id="397"/>
            <p14:sldId id="398"/>
            <p14:sldId id="399"/>
            <p14:sldId id="400"/>
            <p14:sldId id="401"/>
            <p14:sldId id="403"/>
            <p14:sldId id="402"/>
            <p14:sldId id="404"/>
            <p14:sldId id="406"/>
            <p14:sldId id="407"/>
            <p14:sldId id="408"/>
            <p14:sldId id="409"/>
            <p14:sldId id="410"/>
          </p14:sldIdLst>
        </p14:section>
        <p14:section name="3: Business Credit Reporting Agencies and Reports" id="{95EF767D-C047-45CD-B4CF-8C022DADC6F7}">
          <p14:sldIdLst>
            <p14:sldId id="411"/>
            <p14:sldId id="413"/>
            <p14:sldId id="412"/>
            <p14:sldId id="414"/>
            <p14:sldId id="415"/>
            <p14:sldId id="416"/>
            <p14:sldId id="417"/>
            <p14:sldId id="418"/>
            <p14:sldId id="419"/>
            <p14:sldId id="420"/>
            <p14:sldId id="421"/>
            <p14:sldId id="422"/>
            <p14:sldId id="423"/>
          </p14:sldIdLst>
        </p14:section>
        <p14:section name="4: Modern Business Credit Reporting Landscape" id="{25AC883B-0EB4-48A0-9F36-C2CE09DDADA9}">
          <p14:sldIdLst>
            <p14:sldId id="424"/>
            <p14:sldId id="425"/>
            <p14:sldId id="426"/>
            <p14:sldId id="427"/>
            <p14:sldId id="428"/>
            <p14:sldId id="430"/>
            <p14:sldId id="431"/>
            <p14:sldId id="432"/>
            <p14:sldId id="433"/>
          </p14:sldIdLst>
        </p14:section>
        <p14:section name="6: Credit Reporting and Business Operations" id="{0300AB43-355E-436F-AD62-8AD2F2ABB435}">
          <p14:sldIdLst>
            <p14:sldId id="434"/>
            <p14:sldId id="435"/>
          </p14:sldIdLst>
        </p14:section>
        <p14:section name="7: Wrap-up" id="{839A7067-FFB5-42FB-AAF3-BC26A17356E7}">
          <p14:sldIdLst>
            <p14:sldId id="437"/>
            <p14:sldId id="438"/>
            <p14:sldId id="439"/>
            <p14:sldId id="440"/>
            <p14:sldId id="441"/>
            <p14:sldId id="442"/>
          </p14:sldIdLst>
        </p14:section>
      </p14:sectionLst>
    </p:ext>
    <p:ext uri="{EFAFB233-063F-42B5-8137-9DF3F51BA10A}">
      <p15:sldGuideLst xmlns:p15="http://schemas.microsoft.com/office/powerpoint/2012/main">
        <p15:guide id="1" orient="horz" pos="2112" userDrawn="1">
          <p15:clr>
            <a:srgbClr val="A4A3A4"/>
          </p15:clr>
        </p15:guide>
        <p15:guide id="2" pos="2880">
          <p15:clr>
            <a:srgbClr val="A4A3A4"/>
          </p15:clr>
        </p15:guide>
        <p15:guide id="3" orient="horz" pos="768" userDrawn="1">
          <p15:clr>
            <a:srgbClr val="A4A3A4"/>
          </p15:clr>
        </p15:guide>
        <p15:guide id="4" pos="528" userDrawn="1">
          <p15:clr>
            <a:srgbClr val="A4A3A4"/>
          </p15:clr>
        </p15:guide>
        <p15:guide id="5" orient="horz" pos="2688" userDrawn="1">
          <p15:clr>
            <a:srgbClr val="A4A3A4"/>
          </p15:clr>
        </p15:guide>
        <p15:guide id="6" orient="horz" pos="64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2807" clrIdx="2"/>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E6F2"/>
    <a:srgbClr val="003256"/>
    <a:srgbClr val="38B6FF"/>
    <a:srgbClr val="006699"/>
    <a:srgbClr val="2C778C"/>
    <a:srgbClr val="455520"/>
    <a:srgbClr val="296D7F"/>
    <a:srgbClr val="9BBB59"/>
    <a:srgbClr val="AFDC7F"/>
    <a:srgbClr val="96C9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E7D0"/>
          </a:solidFill>
        </a:fill>
      </a:tcStyle>
    </a:wholeTbl>
    <a:band2H>
      <a:tcTxStyle/>
      <a:tcStyle>
        <a:tcBdr/>
        <a:fill>
          <a:solidFill>
            <a:srgbClr val="EFF3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DCCE"/>
          </a:solidFill>
        </a:fill>
      </a:tcStyle>
    </a:wholeTbl>
    <a:band2H>
      <a:tcTxStyle/>
      <a:tcStyle>
        <a:tcBdr/>
        <a:fill>
          <a:solidFill>
            <a:srgbClr val="FDEE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772" autoAdjust="0"/>
    <p:restoredTop sz="86905" autoAdjust="0"/>
  </p:normalViewPr>
  <p:slideViewPr>
    <p:cSldViewPr snapToGrid="0">
      <p:cViewPr varScale="1">
        <p:scale>
          <a:sx n="65" d="100"/>
          <a:sy n="65" d="100"/>
        </p:scale>
        <p:origin x="640" y="52"/>
      </p:cViewPr>
      <p:guideLst>
        <p:guide orient="horz" pos="2112"/>
        <p:guide pos="2880"/>
        <p:guide orient="horz" pos="768"/>
        <p:guide pos="528"/>
        <p:guide orient="horz" pos="2688"/>
        <p:guide orient="horz" pos="648"/>
      </p:guideLst>
    </p:cSldViewPr>
  </p:slideViewPr>
  <p:outlineViewPr>
    <p:cViewPr>
      <p:scale>
        <a:sx n="33" d="100"/>
        <a:sy n="33" d="100"/>
      </p:scale>
      <p:origin x="0" y="-17611"/>
    </p:cViewPr>
  </p:outlineViewPr>
  <p:notesTextViewPr>
    <p:cViewPr>
      <p:scale>
        <a:sx n="1" d="1"/>
        <a:sy n="1" d="1"/>
      </p:scale>
      <p:origin x="0" y="0"/>
    </p:cViewPr>
  </p:notesTextViewPr>
  <p:sorterViewPr>
    <p:cViewPr>
      <p:scale>
        <a:sx n="100" d="100"/>
        <a:sy n="100" d="100"/>
      </p:scale>
      <p:origin x="0" y="-1958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tags" Target="tags/tag1.xml"/><Relationship Id="rId7" Type="http://schemas.openxmlformats.org/officeDocument/2006/relationships/slide" Target="slides/slide2.xml"/><Relationship Id="rId71"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commentAuthors" Target="commentAuthor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handoutMaster" Target="handoutMasters/handoutMaster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0F380B-88F2-4696-8E44-E4F3D479486E}" type="doc">
      <dgm:prSet loTypeId="urn:microsoft.com/office/officeart/2005/8/layout/matrix1" loCatId="matrix" qsTypeId="urn:microsoft.com/office/officeart/2005/8/quickstyle/simple1" qsCatId="simple" csTypeId="urn:microsoft.com/office/officeart/2005/8/colors/accent3_4" csCatId="accent3" phldr="1"/>
      <dgm:spPr/>
      <dgm:t>
        <a:bodyPr/>
        <a:lstStyle/>
        <a:p>
          <a:endParaRPr lang="en-US"/>
        </a:p>
      </dgm:t>
    </dgm:pt>
    <dgm:pt modelId="{EE218DE6-978C-4740-B828-E0B7DD73654A}">
      <dgm:prSet phldrT="[Text]" custT="1"/>
      <dgm:spPr>
        <a:xfrm>
          <a:off x="1667387" y="1313494"/>
          <a:ext cx="1429189" cy="815511"/>
        </a:xfrm>
        <a:prstGeom prst="roundRect">
          <a:avLst/>
        </a:prstGeom>
        <a:solidFill>
          <a:srgbClr val="4BACC6">
            <a:lumMod val="20000"/>
            <a:lumOff val="80000"/>
          </a:srgbClr>
        </a:solidFill>
        <a:ln w="25400" cap="flat" cmpd="sng" algn="ctr">
          <a:solidFill>
            <a:sysClr val="window" lastClr="FFFFFF">
              <a:hueOff val="0"/>
              <a:satOff val="0"/>
              <a:lumOff val="0"/>
              <a:alphaOff val="0"/>
            </a:sysClr>
          </a:solidFill>
          <a:prstDash val="solid"/>
        </a:ln>
        <a:effectLst/>
      </dgm:spPr>
      <dgm:t>
        <a:bodyPr/>
        <a:lstStyle/>
        <a:p>
          <a:pPr>
            <a:buNone/>
          </a:pPr>
          <a:r>
            <a:rPr lang="en-US" sz="1800" b="1" dirty="0">
              <a:solidFill>
                <a:sysClr val="windowText" lastClr="000000">
                  <a:hueOff val="0"/>
                  <a:satOff val="0"/>
                  <a:lumOff val="0"/>
                  <a:alphaOff val="0"/>
                </a:sysClr>
              </a:solidFill>
              <a:latin typeface="Franklin Gothic Book"/>
              <a:ea typeface="+mn-ea"/>
              <a:cs typeface="+mn-cs"/>
            </a:rPr>
            <a:t>Small Businesses</a:t>
          </a:r>
        </a:p>
      </dgm:t>
    </dgm:pt>
    <dgm:pt modelId="{19FCF2E7-2E1F-4D9D-809C-F58E4C318E6D}" type="sibTrans" cxnId="{AEADBDE6-12DE-40E8-8DC4-41D84FCAEFA5}">
      <dgm:prSet/>
      <dgm:spPr/>
      <dgm:t>
        <a:bodyPr/>
        <a:lstStyle/>
        <a:p>
          <a:endParaRPr lang="en-US" sz="2400"/>
        </a:p>
      </dgm:t>
    </dgm:pt>
    <dgm:pt modelId="{37151BE6-B0E4-4602-AE4C-80A9BFF0EAD6}" type="parTrans" cxnId="{AEADBDE6-12DE-40E8-8DC4-41D84FCAEFA5}">
      <dgm:prSet/>
      <dgm:spPr/>
      <dgm:t>
        <a:bodyPr/>
        <a:lstStyle/>
        <a:p>
          <a:endParaRPr lang="en-US" sz="2400"/>
        </a:p>
      </dgm:t>
    </dgm:pt>
    <dgm:pt modelId="{0D343F55-D897-4FFB-BD16-276DE8CE219B}">
      <dgm:prSet phldrT="[Text]" custT="1"/>
      <dgm:spPr>
        <a:xfrm rot="16200000">
          <a:off x="375480" y="-375480"/>
          <a:ext cx="1631022" cy="2381982"/>
        </a:xfrm>
        <a:prstGeom prst="round1Rect">
          <a:avLst/>
        </a:prstGeom>
        <a:solidFill>
          <a:srgbClr val="4F81BD">
            <a:lumMod val="20000"/>
            <a:lumOff val="80000"/>
          </a:srgbClr>
        </a:solidFill>
        <a:ln w="25400" cap="flat" cmpd="sng" algn="ctr">
          <a:solidFill>
            <a:sysClr val="window" lastClr="FFFFFF">
              <a:hueOff val="0"/>
              <a:satOff val="0"/>
              <a:lumOff val="0"/>
              <a:alphaOff val="0"/>
            </a:sysClr>
          </a:solidFill>
          <a:prstDash val="solid"/>
        </a:ln>
        <a:effectLst/>
      </dgm:spPr>
      <dgm:t>
        <a:bodyPr tIns="274320"/>
        <a:lstStyle/>
        <a:p>
          <a:pPr>
            <a:buNone/>
          </a:pPr>
          <a:r>
            <a:rPr lang="en-US" sz="1800" b="1" dirty="0">
              <a:solidFill>
                <a:sysClr val="windowText" lastClr="000000"/>
              </a:solidFill>
              <a:latin typeface="Franklin Gothic Book"/>
              <a:ea typeface="+mn-ea"/>
              <a:cs typeface="+mn-cs"/>
            </a:rPr>
            <a:t>Lenders and businesses that use credit reports and report to credit reporting agencies</a:t>
          </a:r>
          <a:endParaRPr lang="en-US" sz="1800" dirty="0">
            <a:solidFill>
              <a:sysClr val="windowText" lastClr="000000"/>
            </a:solidFill>
            <a:latin typeface="Franklin Gothic Book"/>
            <a:ea typeface="+mn-ea"/>
            <a:cs typeface="+mn-cs"/>
          </a:endParaRPr>
        </a:p>
      </dgm:t>
    </dgm:pt>
    <dgm:pt modelId="{922B49C0-71D7-4068-8952-3621D0EA80B2}" type="sibTrans" cxnId="{B5BAE7DB-85BC-4E54-AE72-D118B11ACA50}">
      <dgm:prSet/>
      <dgm:spPr/>
      <dgm:t>
        <a:bodyPr/>
        <a:lstStyle/>
        <a:p>
          <a:endParaRPr lang="en-US" sz="2400"/>
        </a:p>
      </dgm:t>
    </dgm:pt>
    <dgm:pt modelId="{222F726A-B416-46AE-8C2C-A4A921EF2FC2}" type="parTrans" cxnId="{B5BAE7DB-85BC-4E54-AE72-D118B11ACA50}">
      <dgm:prSet/>
      <dgm:spPr/>
      <dgm:t>
        <a:bodyPr/>
        <a:lstStyle/>
        <a:p>
          <a:endParaRPr lang="en-US" sz="2400"/>
        </a:p>
      </dgm:t>
    </dgm:pt>
    <dgm:pt modelId="{ED14782A-D49B-4401-AF97-F07F877FBB62}">
      <dgm:prSet phldrT="[Text]" custT="1"/>
      <dgm:spPr>
        <a:xfrm>
          <a:off x="2381982" y="0"/>
          <a:ext cx="2381982" cy="1631022"/>
        </a:xfrm>
        <a:prstGeom prst="round1Rect">
          <a:avLst/>
        </a:prstGeom>
        <a:solidFill>
          <a:srgbClr val="003256"/>
        </a:solidFill>
        <a:ln w="25400" cap="flat" cmpd="sng" algn="ctr">
          <a:solidFill>
            <a:sysClr val="window" lastClr="FFFFFF">
              <a:hueOff val="0"/>
              <a:satOff val="0"/>
              <a:lumOff val="0"/>
              <a:alphaOff val="0"/>
            </a:sysClr>
          </a:solidFill>
          <a:prstDash val="solid"/>
        </a:ln>
        <a:effectLst/>
      </dgm:spPr>
      <dgm:t>
        <a:bodyPr/>
        <a:lstStyle/>
        <a:p>
          <a:pPr>
            <a:buNone/>
          </a:pPr>
          <a:r>
            <a:rPr lang="en-US" sz="1800" b="1" dirty="0">
              <a:solidFill>
                <a:sysClr val="window" lastClr="FFFFFF"/>
              </a:solidFill>
              <a:latin typeface="Franklin Gothic Book"/>
              <a:ea typeface="+mn-ea"/>
              <a:cs typeface="+mn-cs"/>
            </a:rPr>
            <a:t>Consumer and business credit reporting agencies</a:t>
          </a:r>
          <a:endParaRPr lang="en-US" sz="1800" dirty="0">
            <a:solidFill>
              <a:sysClr val="window" lastClr="FFFFFF"/>
            </a:solidFill>
            <a:latin typeface="Franklin Gothic Book"/>
            <a:ea typeface="+mn-ea"/>
            <a:cs typeface="+mn-cs"/>
          </a:endParaRPr>
        </a:p>
      </dgm:t>
    </dgm:pt>
    <dgm:pt modelId="{E5D333CB-E2AC-45C3-97C7-D0D2C64BBE80}" type="sibTrans" cxnId="{4D5929C4-81A6-436A-95E3-2220DF2CC99D}">
      <dgm:prSet/>
      <dgm:spPr/>
      <dgm:t>
        <a:bodyPr/>
        <a:lstStyle/>
        <a:p>
          <a:endParaRPr lang="en-US" sz="2400"/>
        </a:p>
      </dgm:t>
    </dgm:pt>
    <dgm:pt modelId="{C7094CA0-BE8F-4E3E-9D5E-09F61AF89AE2}" type="parTrans" cxnId="{4D5929C4-81A6-436A-95E3-2220DF2CC99D}">
      <dgm:prSet/>
      <dgm:spPr/>
      <dgm:t>
        <a:bodyPr/>
        <a:lstStyle/>
        <a:p>
          <a:endParaRPr lang="en-US" sz="2400"/>
        </a:p>
      </dgm:t>
    </dgm:pt>
    <dgm:pt modelId="{659BD7A9-FB62-4876-AD4F-95137F5EA335}">
      <dgm:prSet phldrT="[Text]" custT="1"/>
      <dgm:spPr>
        <a:xfrm rot="10800000">
          <a:off x="0" y="1631022"/>
          <a:ext cx="2381982" cy="1631022"/>
        </a:xfrm>
        <a:prstGeom prst="round1Rect">
          <a:avLst/>
        </a:prstGeom>
        <a:solidFill>
          <a:srgbClr val="003256"/>
        </a:solidFill>
        <a:ln w="25400" cap="flat" cmpd="sng" algn="ctr">
          <a:solidFill>
            <a:sysClr val="window" lastClr="FFFFFF">
              <a:hueOff val="0"/>
              <a:satOff val="0"/>
              <a:lumOff val="0"/>
              <a:alphaOff val="0"/>
            </a:sysClr>
          </a:solidFill>
          <a:prstDash val="solid"/>
        </a:ln>
        <a:effectLst/>
      </dgm:spPr>
      <dgm:t>
        <a:bodyPr/>
        <a:lstStyle/>
        <a:p>
          <a:pPr>
            <a:buNone/>
          </a:pPr>
          <a:r>
            <a:rPr lang="en-US" sz="1800" b="1" strike="noStrike" dirty="0">
              <a:solidFill>
                <a:sysClr val="window" lastClr="FFFFFF"/>
              </a:solidFill>
              <a:latin typeface="Franklin Gothic Book"/>
              <a:ea typeface="+mn-ea"/>
              <a:cs typeface="+mn-cs"/>
            </a:rPr>
            <a:t>Federal </a:t>
          </a:r>
        </a:p>
        <a:p>
          <a:pPr>
            <a:buNone/>
          </a:pPr>
          <a:r>
            <a:rPr lang="en-US" sz="1800" b="1" strike="noStrike" dirty="0">
              <a:solidFill>
                <a:sysClr val="window" lastClr="FFFFFF"/>
              </a:solidFill>
              <a:latin typeface="Franklin Gothic Book"/>
              <a:ea typeface="+mn-ea"/>
              <a:cs typeface="+mn-cs"/>
            </a:rPr>
            <a:t>and state laws</a:t>
          </a:r>
          <a:endParaRPr lang="en-US" sz="1800" b="1" strike="sngStrike" dirty="0">
            <a:solidFill>
              <a:sysClr val="window" lastClr="FFFFFF"/>
            </a:solidFill>
            <a:latin typeface="Franklin Gothic Book"/>
            <a:ea typeface="+mn-ea"/>
            <a:cs typeface="+mn-cs"/>
          </a:endParaRPr>
        </a:p>
      </dgm:t>
    </dgm:pt>
    <dgm:pt modelId="{6F63A8D5-6819-4AC7-B448-5EC87516C5C4}" type="sibTrans" cxnId="{65074D1A-4E9C-4400-B349-928A0360E7BB}">
      <dgm:prSet/>
      <dgm:spPr/>
      <dgm:t>
        <a:bodyPr/>
        <a:lstStyle/>
        <a:p>
          <a:endParaRPr lang="en-US" sz="2400"/>
        </a:p>
      </dgm:t>
    </dgm:pt>
    <dgm:pt modelId="{6B5C2218-1544-4878-B77F-2FA163EEFB80}" type="parTrans" cxnId="{65074D1A-4E9C-4400-B349-928A0360E7BB}">
      <dgm:prSet/>
      <dgm:spPr/>
      <dgm:t>
        <a:bodyPr/>
        <a:lstStyle/>
        <a:p>
          <a:endParaRPr lang="en-US" sz="2400"/>
        </a:p>
      </dgm:t>
    </dgm:pt>
    <dgm:pt modelId="{85183FE6-3D7D-4241-A04B-52665B26AABA}">
      <dgm:prSet phldrT="[Text]" custT="1"/>
      <dgm:spPr>
        <a:xfrm rot="5400000">
          <a:off x="2757462" y="1255542"/>
          <a:ext cx="1631022" cy="2381982"/>
        </a:xfrm>
        <a:prstGeom prst="round1Rect">
          <a:avLst/>
        </a:prstGeom>
        <a:solidFill>
          <a:srgbClr val="4F81BD">
            <a:lumMod val="20000"/>
            <a:lumOff val="80000"/>
          </a:srgbClr>
        </a:solidFill>
        <a:ln w="25400" cap="flat" cmpd="sng" algn="ctr">
          <a:solidFill>
            <a:sysClr val="window" lastClr="FFFFFF">
              <a:hueOff val="0"/>
              <a:satOff val="0"/>
              <a:lumOff val="0"/>
              <a:alphaOff val="0"/>
            </a:sysClr>
          </a:solidFill>
          <a:prstDash val="solid"/>
        </a:ln>
        <a:effectLst/>
      </dgm:spPr>
      <dgm:t>
        <a:bodyPr/>
        <a:lstStyle/>
        <a:p>
          <a:pPr>
            <a:buNone/>
          </a:pPr>
          <a:r>
            <a:rPr lang="en-US" sz="1800" b="1" dirty="0">
              <a:solidFill>
                <a:sysClr val="windowText" lastClr="000000"/>
              </a:solidFill>
              <a:latin typeface="Franklin Gothic Book"/>
              <a:ea typeface="+mn-ea"/>
              <a:cs typeface="+mn-cs"/>
            </a:rPr>
            <a:t>Companies that provide credit reporting, analytics, and scores</a:t>
          </a:r>
          <a:endParaRPr lang="en-US" sz="1800" dirty="0">
            <a:solidFill>
              <a:sysClr val="windowText" lastClr="000000"/>
            </a:solidFill>
            <a:latin typeface="Franklin Gothic Book"/>
            <a:ea typeface="+mn-ea"/>
            <a:cs typeface="+mn-cs"/>
          </a:endParaRPr>
        </a:p>
      </dgm:t>
    </dgm:pt>
    <dgm:pt modelId="{AA039A39-AA7E-452E-A79D-DF676DDD6023}" type="sibTrans" cxnId="{6FE42AB2-ED70-4184-B2D2-5102EC9656CC}">
      <dgm:prSet/>
      <dgm:spPr/>
      <dgm:t>
        <a:bodyPr/>
        <a:lstStyle/>
        <a:p>
          <a:endParaRPr lang="en-US" sz="2400"/>
        </a:p>
      </dgm:t>
    </dgm:pt>
    <dgm:pt modelId="{04FEA3A9-B976-44AA-9EC2-4EF84A747FC9}" type="parTrans" cxnId="{6FE42AB2-ED70-4184-B2D2-5102EC9656CC}">
      <dgm:prSet/>
      <dgm:spPr/>
      <dgm:t>
        <a:bodyPr/>
        <a:lstStyle/>
        <a:p>
          <a:endParaRPr lang="en-US" sz="2400"/>
        </a:p>
      </dgm:t>
    </dgm:pt>
    <dgm:pt modelId="{EFEBBC3A-D969-4AE6-B2A8-0D195303FDA3}" type="pres">
      <dgm:prSet presAssocID="{FA0F380B-88F2-4696-8E44-E4F3D479486E}" presName="diagram" presStyleCnt="0">
        <dgm:presLayoutVars>
          <dgm:chMax val="1"/>
          <dgm:dir/>
          <dgm:animLvl val="ctr"/>
          <dgm:resizeHandles val="exact"/>
        </dgm:presLayoutVars>
      </dgm:prSet>
      <dgm:spPr/>
      <dgm:t>
        <a:bodyPr/>
        <a:lstStyle/>
        <a:p>
          <a:endParaRPr lang="en-US"/>
        </a:p>
      </dgm:t>
    </dgm:pt>
    <dgm:pt modelId="{D28676D8-45F2-44FC-A529-E3C0E5D4E9DB}" type="pres">
      <dgm:prSet presAssocID="{FA0F380B-88F2-4696-8E44-E4F3D479486E}" presName="matrix" presStyleCnt="0"/>
      <dgm:spPr/>
    </dgm:pt>
    <dgm:pt modelId="{AC8BE666-1F3C-47EF-BB29-E73E42879ECD}" type="pres">
      <dgm:prSet presAssocID="{FA0F380B-88F2-4696-8E44-E4F3D479486E}" presName="tile1" presStyleLbl="node1" presStyleIdx="0" presStyleCnt="4" custLinFactNeighborX="-40833" custLinFactNeighborY="-1826"/>
      <dgm:spPr/>
      <dgm:t>
        <a:bodyPr/>
        <a:lstStyle/>
        <a:p>
          <a:endParaRPr lang="en-US"/>
        </a:p>
      </dgm:t>
    </dgm:pt>
    <dgm:pt modelId="{EECBB682-9DAD-4BDF-ACF6-37774CB95BBE}" type="pres">
      <dgm:prSet presAssocID="{FA0F380B-88F2-4696-8E44-E4F3D479486E}" presName="tile1text" presStyleLbl="node1" presStyleIdx="0" presStyleCnt="4">
        <dgm:presLayoutVars>
          <dgm:chMax val="0"/>
          <dgm:chPref val="0"/>
          <dgm:bulletEnabled val="1"/>
        </dgm:presLayoutVars>
      </dgm:prSet>
      <dgm:spPr/>
      <dgm:t>
        <a:bodyPr/>
        <a:lstStyle/>
        <a:p>
          <a:endParaRPr lang="en-US"/>
        </a:p>
      </dgm:t>
    </dgm:pt>
    <dgm:pt modelId="{2DB49401-493B-4870-9313-07B47E7A4954}" type="pres">
      <dgm:prSet presAssocID="{FA0F380B-88F2-4696-8E44-E4F3D479486E}" presName="tile2" presStyleLbl="node1" presStyleIdx="1" presStyleCnt="4"/>
      <dgm:spPr/>
      <dgm:t>
        <a:bodyPr/>
        <a:lstStyle/>
        <a:p>
          <a:endParaRPr lang="en-US"/>
        </a:p>
      </dgm:t>
    </dgm:pt>
    <dgm:pt modelId="{4240FE8E-6F26-4830-AC66-55C43FA71177}" type="pres">
      <dgm:prSet presAssocID="{FA0F380B-88F2-4696-8E44-E4F3D479486E}" presName="tile2text" presStyleLbl="node1" presStyleIdx="1" presStyleCnt="4">
        <dgm:presLayoutVars>
          <dgm:chMax val="0"/>
          <dgm:chPref val="0"/>
          <dgm:bulletEnabled val="1"/>
        </dgm:presLayoutVars>
      </dgm:prSet>
      <dgm:spPr/>
      <dgm:t>
        <a:bodyPr/>
        <a:lstStyle/>
        <a:p>
          <a:endParaRPr lang="en-US"/>
        </a:p>
      </dgm:t>
    </dgm:pt>
    <dgm:pt modelId="{08B8DC70-6A1A-4731-A628-158656457D58}" type="pres">
      <dgm:prSet presAssocID="{FA0F380B-88F2-4696-8E44-E4F3D479486E}" presName="tile3" presStyleLbl="node1" presStyleIdx="2" presStyleCnt="4"/>
      <dgm:spPr/>
      <dgm:t>
        <a:bodyPr/>
        <a:lstStyle/>
        <a:p>
          <a:endParaRPr lang="en-US"/>
        </a:p>
      </dgm:t>
    </dgm:pt>
    <dgm:pt modelId="{4DF5A98F-F93B-4F23-853E-6A684F2BA05F}" type="pres">
      <dgm:prSet presAssocID="{FA0F380B-88F2-4696-8E44-E4F3D479486E}" presName="tile3text" presStyleLbl="node1" presStyleIdx="2" presStyleCnt="4">
        <dgm:presLayoutVars>
          <dgm:chMax val="0"/>
          <dgm:chPref val="0"/>
          <dgm:bulletEnabled val="1"/>
        </dgm:presLayoutVars>
      </dgm:prSet>
      <dgm:spPr/>
      <dgm:t>
        <a:bodyPr/>
        <a:lstStyle/>
        <a:p>
          <a:endParaRPr lang="en-US"/>
        </a:p>
      </dgm:t>
    </dgm:pt>
    <dgm:pt modelId="{538B9639-8F44-4EAC-AB88-AF16E00383DA}" type="pres">
      <dgm:prSet presAssocID="{FA0F380B-88F2-4696-8E44-E4F3D479486E}" presName="tile4" presStyleLbl="node1" presStyleIdx="3" presStyleCnt="4"/>
      <dgm:spPr/>
      <dgm:t>
        <a:bodyPr/>
        <a:lstStyle/>
        <a:p>
          <a:endParaRPr lang="en-US"/>
        </a:p>
      </dgm:t>
    </dgm:pt>
    <dgm:pt modelId="{D03ED6D5-92FE-498A-A6AD-0E1AF638FDF0}" type="pres">
      <dgm:prSet presAssocID="{FA0F380B-88F2-4696-8E44-E4F3D479486E}" presName="tile4text" presStyleLbl="node1" presStyleIdx="3" presStyleCnt="4">
        <dgm:presLayoutVars>
          <dgm:chMax val="0"/>
          <dgm:chPref val="0"/>
          <dgm:bulletEnabled val="1"/>
        </dgm:presLayoutVars>
      </dgm:prSet>
      <dgm:spPr/>
      <dgm:t>
        <a:bodyPr/>
        <a:lstStyle/>
        <a:p>
          <a:endParaRPr lang="en-US"/>
        </a:p>
      </dgm:t>
    </dgm:pt>
    <dgm:pt modelId="{116A783D-BEE2-4E22-BF83-69A0C82E9F32}" type="pres">
      <dgm:prSet presAssocID="{FA0F380B-88F2-4696-8E44-E4F3D479486E}" presName="centerTile" presStyleLbl="fgShp" presStyleIdx="0" presStyleCnt="1" custLinFactNeighborY="11064">
        <dgm:presLayoutVars>
          <dgm:chMax val="0"/>
          <dgm:chPref val="0"/>
        </dgm:presLayoutVars>
      </dgm:prSet>
      <dgm:spPr/>
      <dgm:t>
        <a:bodyPr/>
        <a:lstStyle/>
        <a:p>
          <a:endParaRPr lang="en-US"/>
        </a:p>
      </dgm:t>
    </dgm:pt>
  </dgm:ptLst>
  <dgm:cxnLst>
    <dgm:cxn modelId="{D06349D3-B1FF-4A89-9BB5-F32DF8A7DA2A}" type="presOf" srcId="{85183FE6-3D7D-4241-A04B-52665B26AABA}" destId="{538B9639-8F44-4EAC-AB88-AF16E00383DA}" srcOrd="0" destOrd="0" presId="urn:microsoft.com/office/officeart/2005/8/layout/matrix1"/>
    <dgm:cxn modelId="{AEADBDE6-12DE-40E8-8DC4-41D84FCAEFA5}" srcId="{FA0F380B-88F2-4696-8E44-E4F3D479486E}" destId="{EE218DE6-978C-4740-B828-E0B7DD73654A}" srcOrd="0" destOrd="0" parTransId="{37151BE6-B0E4-4602-AE4C-80A9BFF0EAD6}" sibTransId="{19FCF2E7-2E1F-4D9D-809C-F58E4C318E6D}"/>
    <dgm:cxn modelId="{C0B80DEC-81CD-4ED1-9F1C-E416382DCB62}" type="presOf" srcId="{0D343F55-D897-4FFB-BD16-276DE8CE219B}" destId="{EECBB682-9DAD-4BDF-ACF6-37774CB95BBE}" srcOrd="1" destOrd="0" presId="urn:microsoft.com/office/officeart/2005/8/layout/matrix1"/>
    <dgm:cxn modelId="{4959F862-E360-4C7F-9864-B1A1FD430B16}" type="presOf" srcId="{0D343F55-D897-4FFB-BD16-276DE8CE219B}" destId="{AC8BE666-1F3C-47EF-BB29-E73E42879ECD}" srcOrd="0" destOrd="0" presId="urn:microsoft.com/office/officeart/2005/8/layout/matrix1"/>
    <dgm:cxn modelId="{4D5929C4-81A6-436A-95E3-2220DF2CC99D}" srcId="{EE218DE6-978C-4740-B828-E0B7DD73654A}" destId="{ED14782A-D49B-4401-AF97-F07F877FBB62}" srcOrd="1" destOrd="0" parTransId="{C7094CA0-BE8F-4E3E-9D5E-09F61AF89AE2}" sibTransId="{E5D333CB-E2AC-45C3-97C7-D0D2C64BBE80}"/>
    <dgm:cxn modelId="{6287B752-4502-4309-8A51-863CFF00F087}" type="presOf" srcId="{659BD7A9-FB62-4876-AD4F-95137F5EA335}" destId="{4DF5A98F-F93B-4F23-853E-6A684F2BA05F}" srcOrd="1" destOrd="0" presId="urn:microsoft.com/office/officeart/2005/8/layout/matrix1"/>
    <dgm:cxn modelId="{6FE42AB2-ED70-4184-B2D2-5102EC9656CC}" srcId="{EE218DE6-978C-4740-B828-E0B7DD73654A}" destId="{85183FE6-3D7D-4241-A04B-52665B26AABA}" srcOrd="3" destOrd="0" parTransId="{04FEA3A9-B976-44AA-9EC2-4EF84A747FC9}" sibTransId="{AA039A39-AA7E-452E-A79D-DF676DDD6023}"/>
    <dgm:cxn modelId="{456AF22C-A23C-47A8-984C-428FF3DD5FDC}" type="presOf" srcId="{EE218DE6-978C-4740-B828-E0B7DD73654A}" destId="{116A783D-BEE2-4E22-BF83-69A0C82E9F32}" srcOrd="0" destOrd="0" presId="urn:microsoft.com/office/officeart/2005/8/layout/matrix1"/>
    <dgm:cxn modelId="{41C7D084-81DC-4344-B7CF-F67B09EAA625}" type="presOf" srcId="{85183FE6-3D7D-4241-A04B-52665B26AABA}" destId="{D03ED6D5-92FE-498A-A6AD-0E1AF638FDF0}" srcOrd="1" destOrd="0" presId="urn:microsoft.com/office/officeart/2005/8/layout/matrix1"/>
    <dgm:cxn modelId="{8F0A05F6-8DE3-44FB-A0D4-3774A42DE0E8}" type="presOf" srcId="{ED14782A-D49B-4401-AF97-F07F877FBB62}" destId="{4240FE8E-6F26-4830-AC66-55C43FA71177}" srcOrd="1" destOrd="0" presId="urn:microsoft.com/office/officeart/2005/8/layout/matrix1"/>
    <dgm:cxn modelId="{4B6CEBF4-A144-49A5-B206-B778353A1FD5}" type="presOf" srcId="{FA0F380B-88F2-4696-8E44-E4F3D479486E}" destId="{EFEBBC3A-D969-4AE6-B2A8-0D195303FDA3}" srcOrd="0" destOrd="0" presId="urn:microsoft.com/office/officeart/2005/8/layout/matrix1"/>
    <dgm:cxn modelId="{312C480A-57AB-4ECE-B3B3-8B34E6455A71}" type="presOf" srcId="{ED14782A-D49B-4401-AF97-F07F877FBB62}" destId="{2DB49401-493B-4870-9313-07B47E7A4954}" srcOrd="0" destOrd="0" presId="urn:microsoft.com/office/officeart/2005/8/layout/matrix1"/>
    <dgm:cxn modelId="{65074D1A-4E9C-4400-B349-928A0360E7BB}" srcId="{EE218DE6-978C-4740-B828-E0B7DD73654A}" destId="{659BD7A9-FB62-4876-AD4F-95137F5EA335}" srcOrd="2" destOrd="0" parTransId="{6B5C2218-1544-4878-B77F-2FA163EEFB80}" sibTransId="{6F63A8D5-6819-4AC7-B448-5EC87516C5C4}"/>
    <dgm:cxn modelId="{30F02FA1-3C32-4266-80EA-14B404999F30}" type="presOf" srcId="{659BD7A9-FB62-4876-AD4F-95137F5EA335}" destId="{08B8DC70-6A1A-4731-A628-158656457D58}" srcOrd="0" destOrd="0" presId="urn:microsoft.com/office/officeart/2005/8/layout/matrix1"/>
    <dgm:cxn modelId="{B5BAE7DB-85BC-4E54-AE72-D118B11ACA50}" srcId="{EE218DE6-978C-4740-B828-E0B7DD73654A}" destId="{0D343F55-D897-4FFB-BD16-276DE8CE219B}" srcOrd="0" destOrd="0" parTransId="{222F726A-B416-46AE-8C2C-A4A921EF2FC2}" sibTransId="{922B49C0-71D7-4068-8952-3621D0EA80B2}"/>
    <dgm:cxn modelId="{68B7D8E1-0E76-4D7B-9EE3-A72725EDDCD8}" type="presParOf" srcId="{EFEBBC3A-D969-4AE6-B2A8-0D195303FDA3}" destId="{D28676D8-45F2-44FC-A529-E3C0E5D4E9DB}" srcOrd="0" destOrd="0" presId="urn:microsoft.com/office/officeart/2005/8/layout/matrix1"/>
    <dgm:cxn modelId="{C04218BC-AE4C-400B-BC16-1C26259093FC}" type="presParOf" srcId="{D28676D8-45F2-44FC-A529-E3C0E5D4E9DB}" destId="{AC8BE666-1F3C-47EF-BB29-E73E42879ECD}" srcOrd="0" destOrd="0" presId="urn:microsoft.com/office/officeart/2005/8/layout/matrix1"/>
    <dgm:cxn modelId="{82E33B36-9E2A-43A3-8F99-C4E9C18AABC3}" type="presParOf" srcId="{D28676D8-45F2-44FC-A529-E3C0E5D4E9DB}" destId="{EECBB682-9DAD-4BDF-ACF6-37774CB95BBE}" srcOrd="1" destOrd="0" presId="urn:microsoft.com/office/officeart/2005/8/layout/matrix1"/>
    <dgm:cxn modelId="{41228AA7-57D8-499A-973A-1C2A4E231FAF}" type="presParOf" srcId="{D28676D8-45F2-44FC-A529-E3C0E5D4E9DB}" destId="{2DB49401-493B-4870-9313-07B47E7A4954}" srcOrd="2" destOrd="0" presId="urn:microsoft.com/office/officeart/2005/8/layout/matrix1"/>
    <dgm:cxn modelId="{95854509-B296-4B47-9EFA-12481067C687}" type="presParOf" srcId="{D28676D8-45F2-44FC-A529-E3C0E5D4E9DB}" destId="{4240FE8E-6F26-4830-AC66-55C43FA71177}" srcOrd="3" destOrd="0" presId="urn:microsoft.com/office/officeart/2005/8/layout/matrix1"/>
    <dgm:cxn modelId="{0A0D0D79-61CD-460A-9F81-E26C1E1AB49D}" type="presParOf" srcId="{D28676D8-45F2-44FC-A529-E3C0E5D4E9DB}" destId="{08B8DC70-6A1A-4731-A628-158656457D58}" srcOrd="4" destOrd="0" presId="urn:microsoft.com/office/officeart/2005/8/layout/matrix1"/>
    <dgm:cxn modelId="{A30D025A-3A8C-4C90-A963-0A3AD3179B61}" type="presParOf" srcId="{D28676D8-45F2-44FC-A529-E3C0E5D4E9DB}" destId="{4DF5A98F-F93B-4F23-853E-6A684F2BA05F}" srcOrd="5" destOrd="0" presId="urn:microsoft.com/office/officeart/2005/8/layout/matrix1"/>
    <dgm:cxn modelId="{64D6D964-FEE8-4374-85FE-1F3CDAF0145C}" type="presParOf" srcId="{D28676D8-45F2-44FC-A529-E3C0E5D4E9DB}" destId="{538B9639-8F44-4EAC-AB88-AF16E00383DA}" srcOrd="6" destOrd="0" presId="urn:microsoft.com/office/officeart/2005/8/layout/matrix1"/>
    <dgm:cxn modelId="{6389E6A0-ED63-40DF-A36A-F121C6CF3AD1}" type="presParOf" srcId="{D28676D8-45F2-44FC-A529-E3C0E5D4E9DB}" destId="{D03ED6D5-92FE-498A-A6AD-0E1AF638FDF0}" srcOrd="7" destOrd="0" presId="urn:microsoft.com/office/officeart/2005/8/layout/matrix1"/>
    <dgm:cxn modelId="{26F0AA39-F46A-4C4F-BD96-B4CD1CA0144F}" type="presParOf" srcId="{EFEBBC3A-D969-4AE6-B2A8-0D195303FDA3}" destId="{116A783D-BEE2-4E22-BF83-69A0C82E9F32}" srcOrd="1" destOrd="0" presId="urn:microsoft.com/office/officeart/2005/8/layout/matrix1"/>
  </dgm:cxnLst>
  <dgm:bg>
    <a:solidFill>
      <a:schemeClr val="accent3">
        <a:lumMod val="20000"/>
        <a:lumOff val="8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8BE666-1F3C-47EF-BB29-E73E42879ECD}">
      <dsp:nvSpPr>
        <dsp:cNvPr id="0" name=""/>
        <dsp:cNvSpPr/>
      </dsp:nvSpPr>
      <dsp:spPr>
        <a:xfrm rot="16200000">
          <a:off x="375480" y="-375480"/>
          <a:ext cx="1631022" cy="2381982"/>
        </a:xfrm>
        <a:prstGeom prst="round1Rect">
          <a:avLst/>
        </a:prstGeom>
        <a:solidFill>
          <a:srgbClr val="4F81BD">
            <a:lumMod val="20000"/>
            <a:lumOff val="8000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274320" rIns="128016" bIns="128016" numCol="1" spcCol="1270" anchor="ctr" anchorCtr="0">
          <a:noAutofit/>
        </a:bodyPr>
        <a:lstStyle/>
        <a:p>
          <a:pPr lvl="0" algn="ctr" defTabSz="800100">
            <a:lnSpc>
              <a:spcPct val="90000"/>
            </a:lnSpc>
            <a:spcBef>
              <a:spcPct val="0"/>
            </a:spcBef>
            <a:spcAft>
              <a:spcPct val="35000"/>
            </a:spcAft>
            <a:buNone/>
          </a:pPr>
          <a:r>
            <a:rPr lang="en-US" sz="1800" b="1" kern="1200" dirty="0">
              <a:solidFill>
                <a:sysClr val="windowText" lastClr="000000"/>
              </a:solidFill>
              <a:latin typeface="Franklin Gothic Book"/>
              <a:ea typeface="+mn-ea"/>
              <a:cs typeface="+mn-cs"/>
            </a:rPr>
            <a:t>Lenders and businesses that use credit reports and report to credit reporting agencies</a:t>
          </a:r>
          <a:endParaRPr lang="en-US" sz="1800" kern="1200" dirty="0">
            <a:solidFill>
              <a:sysClr val="windowText" lastClr="000000"/>
            </a:solidFill>
            <a:latin typeface="Franklin Gothic Book"/>
            <a:ea typeface="+mn-ea"/>
            <a:cs typeface="+mn-cs"/>
          </a:endParaRPr>
        </a:p>
      </dsp:txBody>
      <dsp:txXfrm rot="5400000">
        <a:off x="0" y="59715"/>
        <a:ext cx="2381982" cy="1163551"/>
      </dsp:txXfrm>
    </dsp:sp>
    <dsp:sp modelId="{2DB49401-493B-4870-9313-07B47E7A4954}">
      <dsp:nvSpPr>
        <dsp:cNvPr id="0" name=""/>
        <dsp:cNvSpPr/>
      </dsp:nvSpPr>
      <dsp:spPr>
        <a:xfrm>
          <a:off x="2381982" y="0"/>
          <a:ext cx="2381982" cy="1631022"/>
        </a:xfrm>
        <a:prstGeom prst="round1Rect">
          <a:avLst/>
        </a:prstGeom>
        <a:solidFill>
          <a:srgbClr val="003256"/>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buNone/>
          </a:pPr>
          <a:r>
            <a:rPr lang="en-US" sz="1800" b="1" kern="1200" dirty="0">
              <a:solidFill>
                <a:sysClr val="window" lastClr="FFFFFF"/>
              </a:solidFill>
              <a:latin typeface="Franklin Gothic Book"/>
              <a:ea typeface="+mn-ea"/>
              <a:cs typeface="+mn-cs"/>
            </a:rPr>
            <a:t>Consumer and business credit reporting agencies</a:t>
          </a:r>
          <a:endParaRPr lang="en-US" sz="1800" kern="1200" dirty="0">
            <a:solidFill>
              <a:sysClr val="window" lastClr="FFFFFF"/>
            </a:solidFill>
            <a:latin typeface="Franklin Gothic Book"/>
            <a:ea typeface="+mn-ea"/>
            <a:cs typeface="+mn-cs"/>
          </a:endParaRPr>
        </a:p>
      </dsp:txBody>
      <dsp:txXfrm>
        <a:off x="2381982" y="0"/>
        <a:ext cx="2322267" cy="1223266"/>
      </dsp:txXfrm>
    </dsp:sp>
    <dsp:sp modelId="{08B8DC70-6A1A-4731-A628-158656457D58}">
      <dsp:nvSpPr>
        <dsp:cNvPr id="0" name=""/>
        <dsp:cNvSpPr/>
      </dsp:nvSpPr>
      <dsp:spPr>
        <a:xfrm rot="10800000">
          <a:off x="0" y="1631022"/>
          <a:ext cx="2381982" cy="1631022"/>
        </a:xfrm>
        <a:prstGeom prst="round1Rect">
          <a:avLst/>
        </a:prstGeom>
        <a:solidFill>
          <a:srgbClr val="003256"/>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buNone/>
          </a:pPr>
          <a:r>
            <a:rPr lang="en-US" sz="1800" b="1" strike="noStrike" kern="1200" dirty="0">
              <a:solidFill>
                <a:sysClr val="window" lastClr="FFFFFF"/>
              </a:solidFill>
              <a:latin typeface="Franklin Gothic Book"/>
              <a:ea typeface="+mn-ea"/>
              <a:cs typeface="+mn-cs"/>
            </a:rPr>
            <a:t>Federal </a:t>
          </a:r>
        </a:p>
        <a:p>
          <a:pPr lvl="0" algn="ctr" defTabSz="800100">
            <a:lnSpc>
              <a:spcPct val="90000"/>
            </a:lnSpc>
            <a:spcBef>
              <a:spcPct val="0"/>
            </a:spcBef>
            <a:spcAft>
              <a:spcPct val="35000"/>
            </a:spcAft>
            <a:buNone/>
          </a:pPr>
          <a:r>
            <a:rPr lang="en-US" sz="1800" b="1" strike="noStrike" kern="1200" dirty="0">
              <a:solidFill>
                <a:sysClr val="window" lastClr="FFFFFF"/>
              </a:solidFill>
              <a:latin typeface="Franklin Gothic Book"/>
              <a:ea typeface="+mn-ea"/>
              <a:cs typeface="+mn-cs"/>
            </a:rPr>
            <a:t>and state laws</a:t>
          </a:r>
          <a:endParaRPr lang="en-US" sz="1800" b="1" strike="sngStrike" kern="1200" dirty="0">
            <a:solidFill>
              <a:sysClr val="window" lastClr="FFFFFF"/>
            </a:solidFill>
            <a:latin typeface="Franklin Gothic Book"/>
            <a:ea typeface="+mn-ea"/>
            <a:cs typeface="+mn-cs"/>
          </a:endParaRPr>
        </a:p>
      </dsp:txBody>
      <dsp:txXfrm rot="10800000">
        <a:off x="59715" y="2038777"/>
        <a:ext cx="2322267" cy="1223266"/>
      </dsp:txXfrm>
    </dsp:sp>
    <dsp:sp modelId="{538B9639-8F44-4EAC-AB88-AF16E00383DA}">
      <dsp:nvSpPr>
        <dsp:cNvPr id="0" name=""/>
        <dsp:cNvSpPr/>
      </dsp:nvSpPr>
      <dsp:spPr>
        <a:xfrm rot="5400000">
          <a:off x="2757462" y="1255542"/>
          <a:ext cx="1631022" cy="2381982"/>
        </a:xfrm>
        <a:prstGeom prst="round1Rect">
          <a:avLst/>
        </a:prstGeom>
        <a:solidFill>
          <a:srgbClr val="4F81BD">
            <a:lumMod val="20000"/>
            <a:lumOff val="8000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buNone/>
          </a:pPr>
          <a:r>
            <a:rPr lang="en-US" sz="1800" b="1" kern="1200" dirty="0">
              <a:solidFill>
                <a:sysClr val="windowText" lastClr="000000"/>
              </a:solidFill>
              <a:latin typeface="Franklin Gothic Book"/>
              <a:ea typeface="+mn-ea"/>
              <a:cs typeface="+mn-cs"/>
            </a:rPr>
            <a:t>Companies that provide credit reporting, analytics, and scores</a:t>
          </a:r>
          <a:endParaRPr lang="en-US" sz="1800" kern="1200" dirty="0">
            <a:solidFill>
              <a:sysClr val="windowText" lastClr="000000"/>
            </a:solidFill>
            <a:latin typeface="Franklin Gothic Book"/>
            <a:ea typeface="+mn-ea"/>
            <a:cs typeface="+mn-cs"/>
          </a:endParaRPr>
        </a:p>
      </dsp:txBody>
      <dsp:txXfrm rot="-5400000">
        <a:off x="2381982" y="2038777"/>
        <a:ext cx="2381982" cy="1163551"/>
      </dsp:txXfrm>
    </dsp:sp>
    <dsp:sp modelId="{116A783D-BEE2-4E22-BF83-69A0C82E9F32}">
      <dsp:nvSpPr>
        <dsp:cNvPr id="0" name=""/>
        <dsp:cNvSpPr/>
      </dsp:nvSpPr>
      <dsp:spPr>
        <a:xfrm>
          <a:off x="1667387" y="1313494"/>
          <a:ext cx="1429189" cy="815511"/>
        </a:xfrm>
        <a:prstGeom prst="roundRect">
          <a:avLst/>
        </a:prstGeom>
        <a:solidFill>
          <a:srgbClr val="4BACC6">
            <a:lumMod val="20000"/>
            <a:lumOff val="8000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buNone/>
          </a:pPr>
          <a:r>
            <a:rPr lang="en-US" sz="1800" b="1" kern="1200" dirty="0">
              <a:solidFill>
                <a:sysClr val="windowText" lastClr="000000">
                  <a:hueOff val="0"/>
                  <a:satOff val="0"/>
                  <a:lumOff val="0"/>
                  <a:alphaOff val="0"/>
                </a:sysClr>
              </a:solidFill>
              <a:latin typeface="Franklin Gothic Book"/>
              <a:ea typeface="+mn-ea"/>
              <a:cs typeface="+mn-cs"/>
            </a:rPr>
            <a:t>Small Businesses</a:t>
          </a:r>
        </a:p>
      </dsp:txBody>
      <dsp:txXfrm>
        <a:off x="1707197" y="1353304"/>
        <a:ext cx="1349569" cy="735891"/>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72" tIns="46586" rIns="93172" bIns="46586" rtlCol="0"/>
          <a:lstStyle>
            <a:lvl1pPr algn="l">
              <a:defRPr sz="1300"/>
            </a:lvl1pPr>
          </a:lstStyle>
          <a:p>
            <a:endParaRPr lang="en-US" dirty="0"/>
          </a:p>
        </p:txBody>
      </p:sp>
      <p:sp>
        <p:nvSpPr>
          <p:cNvPr id="3" name="Date Placeholder 2"/>
          <p:cNvSpPr>
            <a:spLocks noGrp="1"/>
          </p:cNvSpPr>
          <p:nvPr>
            <p:ph type="dt" sz="quarter" idx="1"/>
          </p:nvPr>
        </p:nvSpPr>
        <p:spPr>
          <a:xfrm>
            <a:off x="3970938" y="1"/>
            <a:ext cx="3037840" cy="466434"/>
          </a:xfrm>
          <a:prstGeom prst="rect">
            <a:avLst/>
          </a:prstGeom>
        </p:spPr>
        <p:txBody>
          <a:bodyPr vert="horz" lIns="93172" tIns="46586" rIns="93172" bIns="46586" rtlCol="0"/>
          <a:lstStyle>
            <a:lvl1pPr algn="r">
              <a:defRPr sz="1300"/>
            </a:lvl1pPr>
          </a:lstStyle>
          <a:p>
            <a:fld id="{DEF028A9-4CB2-43E9-BC7A-F9B89B6E1690}" type="datetimeFigureOut">
              <a:rPr lang="en-US" smtClean="0"/>
              <a:t>11/2/2022</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2" tIns="46586" rIns="93172" bIns="46586" rtlCol="0" anchor="b"/>
          <a:lstStyle>
            <a:lvl1pPr algn="l">
              <a:defRPr sz="13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2" tIns="46586" rIns="93172" bIns="46586" rtlCol="0" anchor="b"/>
          <a:lstStyle>
            <a:lvl1pPr algn="r">
              <a:defRPr sz="1300"/>
            </a:lvl1pPr>
          </a:lstStyle>
          <a:p>
            <a:fld id="{77B14336-247F-40C0-8257-E0FD8103EB56}" type="slidenum">
              <a:rPr lang="en-US" smtClean="0"/>
              <a:t>‹#›</a:t>
            </a:fld>
            <a:endParaRPr lang="en-US" dirty="0"/>
          </a:p>
        </p:txBody>
      </p:sp>
    </p:spTree>
    <p:extLst>
      <p:ext uri="{BB962C8B-B14F-4D97-AF65-F5344CB8AC3E}">
        <p14:creationId xmlns:p14="http://schemas.microsoft.com/office/powerpoint/2010/main" val="31494515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hape 16"/>
          <p:cNvSpPr>
            <a:spLocks noGrp="1" noRot="1" noChangeAspect="1"/>
          </p:cNvSpPr>
          <p:nvPr>
            <p:ph type="sldImg"/>
          </p:nvPr>
        </p:nvSpPr>
        <p:spPr>
          <a:xfrm>
            <a:off x="1181100" y="698500"/>
            <a:ext cx="4648200" cy="3486150"/>
          </a:xfrm>
          <a:prstGeom prst="rect">
            <a:avLst/>
          </a:prstGeom>
        </p:spPr>
        <p:txBody>
          <a:bodyPr lIns="93172" tIns="46586" rIns="93172" bIns="46586"/>
          <a:lstStyle/>
          <a:p>
            <a:pPr lvl="0"/>
            <a:endParaRPr dirty="0"/>
          </a:p>
        </p:txBody>
      </p:sp>
      <p:sp>
        <p:nvSpPr>
          <p:cNvPr id="17" name="Shape 17"/>
          <p:cNvSpPr>
            <a:spLocks noGrp="1"/>
          </p:cNvSpPr>
          <p:nvPr>
            <p:ph type="body" sz="quarter" idx="1"/>
          </p:nvPr>
        </p:nvSpPr>
        <p:spPr>
          <a:xfrm>
            <a:off x="934720" y="4415790"/>
            <a:ext cx="5140960" cy="4183380"/>
          </a:xfrm>
          <a:prstGeom prst="rect">
            <a:avLst/>
          </a:prstGeom>
        </p:spPr>
        <p:txBody>
          <a:bodyPr lIns="93172" tIns="46586" rIns="93172" bIns="46586"/>
          <a:lstStyle/>
          <a:p>
            <a:pPr lvl="0"/>
            <a:endParaRPr/>
          </a:p>
        </p:txBody>
      </p:sp>
    </p:spTree>
    <p:extLst>
      <p:ext uri="{BB962C8B-B14F-4D97-AF65-F5344CB8AC3E}">
        <p14:creationId xmlns:p14="http://schemas.microsoft.com/office/powerpoint/2010/main" val="2808164944"/>
      </p:ext>
    </p:extLst>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9F8A0E-BB51-986D-B0EA-7564589A0439}"/>
              </a:ext>
              <a:ext uri="{C183D7F6-B498-43B3-948B-1728B52AA6E4}">
                <adec:decorative xmlns:adec="http://schemas.microsoft.com/office/drawing/2017/decorative" xmlns="" val="1"/>
              </a:ext>
            </a:extLst>
          </p:cNvPr>
          <p:cNvSpPr txBox="1">
            <a:spLocks/>
          </p:cNvSpPr>
          <p:nvPr userDrawn="1"/>
        </p:nvSpPr>
        <p:spPr>
          <a:xfrm>
            <a:off x="495300" y="-54864"/>
            <a:ext cx="8134296" cy="806379"/>
          </a:xfrm>
          <a:prstGeom prst="rect">
            <a:avLst/>
          </a:prstGeom>
          <a:solidFill>
            <a:srgbClr val="003256"/>
          </a:solidFill>
          <a:ln>
            <a:noFill/>
          </a:ln>
        </p:spPr>
        <p:style>
          <a:lnRef idx="2">
            <a:schemeClr val="accent3">
              <a:shade val="50000"/>
            </a:schemeClr>
          </a:lnRef>
          <a:fillRef idx="1">
            <a:schemeClr val="accent3"/>
          </a:fillRef>
          <a:effectRef idx="0">
            <a:schemeClr val="accent3"/>
          </a:effectRef>
          <a:fontRef idx="minor">
            <a:schemeClr val="lt1"/>
          </a:fontRef>
        </p:style>
        <p:txBody>
          <a:bodyPr anchor="b">
            <a:normAutofit/>
          </a:bodyPr>
          <a:lstStyle>
            <a:lvl1pPr algn="l" defTabSz="457200" rtl="0" eaLnBrk="1" latinLnBrk="0" hangingPunct="1">
              <a:spcBef>
                <a:spcPct val="0"/>
              </a:spcBef>
              <a:buNone/>
              <a:defRPr sz="3600" kern="1200">
                <a:solidFill>
                  <a:srgbClr val="7030A0"/>
                </a:solidFill>
                <a:latin typeface="Franklin Gothic Medium" panose="020B0603020102020204" pitchFamily="34" charset="0"/>
                <a:ea typeface="Franklin Gothic Medium" panose="020B0603020102020204" pitchFamily="34" charset="0"/>
                <a:cs typeface="Franklin Gothic Medium" panose="020B0603020102020204" pitchFamily="34" charset="0"/>
                <a:sym typeface="12 pt. Helvetica* 85 Heavy   08472"/>
              </a:defRPr>
            </a:lvl1pPr>
          </a:lstStyle>
          <a:p>
            <a:endParaRPr lang="en-US" sz="1400" dirty="0">
              <a:ln>
                <a:noFill/>
              </a:ln>
              <a:solidFill>
                <a:schemeClr val="bg1"/>
              </a:solidFill>
            </a:endParaRPr>
          </a:p>
        </p:txBody>
      </p:sp>
      <p:sp>
        <p:nvSpPr>
          <p:cNvPr id="12" name="Text Placeholder 11">
            <a:extLst>
              <a:ext uri="{FF2B5EF4-FFF2-40B4-BE49-F238E27FC236}">
                <a16:creationId xmlns:a16="http://schemas.microsoft.com/office/drawing/2014/main" id="{5B7ACFBF-C5D2-7320-D572-454496B335C1}"/>
              </a:ext>
            </a:extLst>
          </p:cNvPr>
          <p:cNvSpPr>
            <a:spLocks noGrp="1"/>
          </p:cNvSpPr>
          <p:nvPr>
            <p:ph type="body" sz="quarter" idx="12" hasCustomPrompt="1"/>
          </p:nvPr>
        </p:nvSpPr>
        <p:spPr>
          <a:xfrm>
            <a:off x="984823" y="444500"/>
            <a:ext cx="1230312" cy="246063"/>
          </a:xfrm>
        </p:spPr>
        <p:txBody>
          <a:bodyPr>
            <a:noAutofit/>
          </a:bodyPr>
          <a:lstStyle>
            <a:lvl1pPr marL="0" indent="0">
              <a:buNone/>
              <a:defRPr sz="1400">
                <a:solidFill>
                  <a:schemeClr val="bg1"/>
                </a:solidFill>
                <a:latin typeface="Source Sans Pro SemiBold" panose="020B0603030403020204" pitchFamily="34" charset="0"/>
                <a:ea typeface="Source Sans Pro SemiBold" panose="020B0603030403020204" pitchFamily="34" charset="0"/>
              </a:defRPr>
            </a:lvl1pPr>
            <a:lvl2pPr marL="457200" indent="0">
              <a:buNone/>
              <a:defRPr sz="1400">
                <a:solidFill>
                  <a:schemeClr val="bg1"/>
                </a:solidFill>
                <a:latin typeface="+mj-lt"/>
              </a:defRPr>
            </a:lvl2pPr>
            <a:lvl3pPr marL="914400" indent="0">
              <a:buNone/>
              <a:defRPr sz="1400">
                <a:solidFill>
                  <a:schemeClr val="bg1"/>
                </a:solidFill>
                <a:latin typeface="+mj-lt"/>
              </a:defRPr>
            </a:lvl3pPr>
            <a:lvl4pPr marL="1371600" indent="0">
              <a:buNone/>
              <a:defRPr sz="1400">
                <a:solidFill>
                  <a:schemeClr val="bg1"/>
                </a:solidFill>
                <a:latin typeface="+mj-lt"/>
              </a:defRPr>
            </a:lvl4pPr>
            <a:lvl5pPr marL="1828800" indent="0">
              <a:buNone/>
              <a:defRPr sz="1400">
                <a:solidFill>
                  <a:schemeClr val="bg1"/>
                </a:solidFill>
                <a:latin typeface="+mj-lt"/>
              </a:defRPr>
            </a:lvl5pPr>
          </a:lstStyle>
          <a:p>
            <a:pPr lvl="0"/>
            <a:r>
              <a:rPr lang="en-US" dirty="0"/>
              <a:t>Year</a:t>
            </a:r>
          </a:p>
        </p:txBody>
      </p:sp>
      <p:pic>
        <p:nvPicPr>
          <p:cNvPr id="6" name="Picture 5" descr="Money Smart for Small Business logo">
            <a:extLst>
              <a:ext uri="{FF2B5EF4-FFF2-40B4-BE49-F238E27FC236}">
                <a16:creationId xmlns:a16="http://schemas.microsoft.com/office/drawing/2014/main" id="{2D3C5FAB-494B-83C7-DEB1-FE3F23D45D47}"/>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1218"/>
          <a:stretch/>
        </p:blipFill>
        <p:spPr>
          <a:xfrm>
            <a:off x="495300" y="806378"/>
            <a:ext cx="3251200" cy="2863921"/>
          </a:xfrm>
          <a:prstGeom prst="rect">
            <a:avLst/>
          </a:prstGeom>
        </p:spPr>
      </p:pic>
      <p:sp>
        <p:nvSpPr>
          <p:cNvPr id="10" name="Text Placeholder 9">
            <a:extLst>
              <a:ext uri="{FF2B5EF4-FFF2-40B4-BE49-F238E27FC236}">
                <a16:creationId xmlns:a16="http://schemas.microsoft.com/office/drawing/2014/main" id="{1BB32B3F-A4A0-2DFB-8F74-E0870E4FFF8B}"/>
              </a:ext>
              <a:ext uri="{C183D7F6-B498-43B3-948B-1728B52AA6E4}">
                <adec:decorative xmlns:adec="http://schemas.microsoft.com/office/drawing/2017/decorative" xmlns="" val="1"/>
              </a:ext>
            </a:extLst>
          </p:cNvPr>
          <p:cNvSpPr>
            <a:spLocks noGrp="1"/>
          </p:cNvSpPr>
          <p:nvPr>
            <p:ph type="body" sz="quarter" idx="11"/>
          </p:nvPr>
        </p:nvSpPr>
        <p:spPr>
          <a:xfrm>
            <a:off x="838200" y="4267200"/>
            <a:ext cx="2889250" cy="1423481"/>
          </a:xfrm>
        </p:spPr>
        <p:txBody>
          <a:bodyPr>
            <a:noAutofit/>
          </a:bodyPr>
          <a:lstStyle>
            <a:lvl1pPr marL="0" indent="0">
              <a:lnSpc>
                <a:spcPct val="80000"/>
              </a:lnSpc>
              <a:spcBef>
                <a:spcPts val="0"/>
              </a:spcBef>
              <a:buFontTx/>
              <a:buNone/>
              <a:defRPr sz="4000" cap="all" baseline="0">
                <a:latin typeface="Source Sans Pro SemiBold" panose="020B0603030403020204" pitchFamily="34" charset="0"/>
                <a:ea typeface="Source Sans Pro SemiBold" panose="020B0603030403020204" pitchFamily="34" charset="0"/>
              </a:defRPr>
            </a:lvl1pPr>
            <a:lvl2pPr marL="457200" indent="0">
              <a:buFontTx/>
              <a:buNone/>
              <a:defRPr sz="4000">
                <a:latin typeface="+mj-lt"/>
              </a:defRPr>
            </a:lvl2pPr>
            <a:lvl3pPr marL="914400" indent="0">
              <a:buFontTx/>
              <a:buNone/>
              <a:defRPr sz="4000">
                <a:latin typeface="+mj-lt"/>
              </a:defRPr>
            </a:lvl3pPr>
            <a:lvl4pPr marL="1371600" indent="0">
              <a:buFontTx/>
              <a:buNone/>
              <a:defRPr sz="4000">
                <a:latin typeface="+mj-lt"/>
              </a:defRPr>
            </a:lvl4pPr>
            <a:lvl5pPr marL="1828800" indent="0">
              <a:buFontTx/>
              <a:buNone/>
              <a:defRPr sz="4000">
                <a:latin typeface="+mj-lt"/>
              </a:defRPr>
            </a:lvl5pPr>
          </a:lstStyle>
          <a:p>
            <a:pPr lvl="0"/>
            <a:r>
              <a:rPr lang="en-US" dirty="0"/>
              <a:t>Click to edit</a:t>
            </a:r>
          </a:p>
        </p:txBody>
      </p:sp>
      <p:pic>
        <p:nvPicPr>
          <p:cNvPr id="5" name="Picture 4" descr="FDIC logo">
            <a:extLst>
              <a:ext uri="{FF2B5EF4-FFF2-40B4-BE49-F238E27FC236}">
                <a16:creationId xmlns:a16="http://schemas.microsoft.com/office/drawing/2014/main" id="{31E863F0-4684-1D09-C38F-07703E1B2A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34232" y="5940932"/>
            <a:ext cx="894660" cy="406274"/>
          </a:xfrm>
          <a:prstGeom prst="rect">
            <a:avLst/>
          </a:prstGeom>
        </p:spPr>
      </p:pic>
      <p:pic>
        <p:nvPicPr>
          <p:cNvPr id="4" name="Picture 3" descr="SBA logo">
            <a:extLst>
              <a:ext uri="{FF2B5EF4-FFF2-40B4-BE49-F238E27FC236}">
                <a16:creationId xmlns:a16="http://schemas.microsoft.com/office/drawing/2014/main" id="{F3E58A69-3BBD-6D26-2467-2B8B76227B95}"/>
              </a:ext>
            </a:extLst>
          </p:cNvPr>
          <p:cNvPicPr>
            <a:picLocks noChangeAspect="1"/>
          </p:cNvPicPr>
          <p:nvPr userDrawn="1"/>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63860" y="5964582"/>
            <a:ext cx="1349030" cy="373888"/>
          </a:xfrm>
          <a:prstGeom prst="rect">
            <a:avLst/>
          </a:prstGeom>
        </p:spPr>
      </p:pic>
      <p:sp>
        <p:nvSpPr>
          <p:cNvPr id="8" name="Picture Placeholder 7">
            <a:extLst>
              <a:ext uri="{FF2B5EF4-FFF2-40B4-BE49-F238E27FC236}">
                <a16:creationId xmlns:a16="http://schemas.microsoft.com/office/drawing/2014/main" id="{C15CABBB-98F5-8604-6C1F-E6AC6C7D9565}"/>
              </a:ext>
              <a:ext uri="{C183D7F6-B498-43B3-948B-1728B52AA6E4}">
                <adec:decorative xmlns:adec="http://schemas.microsoft.com/office/drawing/2017/decorative" xmlns="" val="1"/>
              </a:ext>
            </a:extLst>
          </p:cNvPr>
          <p:cNvSpPr>
            <a:spLocks noGrp="1"/>
          </p:cNvSpPr>
          <p:nvPr>
            <p:ph type="pic" sz="quarter" idx="10"/>
          </p:nvPr>
        </p:nvSpPr>
        <p:spPr>
          <a:xfrm>
            <a:off x="3746500" y="806450"/>
            <a:ext cx="4864100" cy="5708650"/>
          </a:xfrm>
        </p:spPr>
        <p:txBody>
          <a:bodyPr/>
          <a:lstStyle/>
          <a:p>
            <a:endParaRPr lang="en-US"/>
          </a:p>
        </p:txBody>
      </p:sp>
      <p:sp>
        <p:nvSpPr>
          <p:cNvPr id="3" name="Title 1">
            <a:extLst>
              <a:ext uri="{FF2B5EF4-FFF2-40B4-BE49-F238E27FC236}">
                <a16:creationId xmlns:a16="http://schemas.microsoft.com/office/drawing/2014/main" id="{C0D5722E-0C58-CE71-D0B7-DF8A1831D472}"/>
              </a:ext>
              <a:ext uri="{C183D7F6-B498-43B3-948B-1728B52AA6E4}">
                <adec:decorative xmlns:adec="http://schemas.microsoft.com/office/drawing/2017/decorative" xmlns="" val="1"/>
              </a:ext>
            </a:extLst>
          </p:cNvPr>
          <p:cNvSpPr txBox="1">
            <a:spLocks/>
          </p:cNvSpPr>
          <p:nvPr userDrawn="1"/>
        </p:nvSpPr>
        <p:spPr>
          <a:xfrm>
            <a:off x="514296" y="6515100"/>
            <a:ext cx="8096304" cy="342900"/>
          </a:xfrm>
          <a:prstGeom prst="rect">
            <a:avLst/>
          </a:prstGeom>
          <a:solidFill>
            <a:srgbClr val="003256"/>
          </a:solidFill>
          <a:ln>
            <a:noFill/>
          </a:ln>
        </p:spPr>
        <p:style>
          <a:lnRef idx="2">
            <a:schemeClr val="accent3">
              <a:shade val="50000"/>
            </a:schemeClr>
          </a:lnRef>
          <a:fillRef idx="1">
            <a:schemeClr val="accent3"/>
          </a:fillRef>
          <a:effectRef idx="0">
            <a:schemeClr val="accent3"/>
          </a:effectRef>
          <a:fontRef idx="minor">
            <a:schemeClr val="lt1"/>
          </a:fontRef>
        </p:style>
        <p:txBody>
          <a:bodyPr anchor="b">
            <a:normAutofit/>
          </a:bodyPr>
          <a:lstStyle>
            <a:lvl1pPr algn="l" defTabSz="457200" rtl="0" eaLnBrk="1" latinLnBrk="0" hangingPunct="1">
              <a:spcBef>
                <a:spcPct val="0"/>
              </a:spcBef>
              <a:buNone/>
              <a:defRPr sz="3600" kern="1200">
                <a:solidFill>
                  <a:srgbClr val="7030A0"/>
                </a:solidFill>
                <a:latin typeface="Franklin Gothic Medium" panose="020B0603020102020204" pitchFamily="34" charset="0"/>
                <a:ea typeface="Franklin Gothic Medium" panose="020B0603020102020204" pitchFamily="34" charset="0"/>
                <a:cs typeface="Franklin Gothic Medium" panose="020B0603020102020204" pitchFamily="34" charset="0"/>
                <a:sym typeface="12 pt. Helvetica* 85 Heavy   08472"/>
              </a:defRPr>
            </a:lvl1pPr>
          </a:lstStyle>
          <a:p>
            <a:endParaRPr lang="en-US" sz="1400" dirty="0">
              <a:ln>
                <a:noFill/>
              </a:ln>
              <a:solidFill>
                <a:schemeClr val="bg1"/>
              </a:solidFill>
            </a:endParaRPr>
          </a:p>
        </p:txBody>
      </p:sp>
    </p:spTree>
    <p:extLst>
      <p:ext uri="{BB962C8B-B14F-4D97-AF65-F5344CB8AC3E}">
        <p14:creationId xmlns:p14="http://schemas.microsoft.com/office/powerpoint/2010/main" val="256004574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528" userDrawn="1">
          <p15:clr>
            <a:srgbClr val="FBAE40"/>
          </p15:clr>
        </p15:guide>
        <p15:guide id="4" orient="horz" pos="268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pic>
        <p:nvPicPr>
          <p:cNvPr id="10" name="Picture 9" descr="GettyImages-174835447.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085951" y="952500"/>
            <a:ext cx="936912" cy="4860000"/>
          </a:xfrm>
          <a:prstGeom prst="rect">
            <a:avLst/>
          </a:prstGeom>
        </p:spPr>
      </p:pic>
      <p:sp>
        <p:nvSpPr>
          <p:cNvPr id="18" name="Slide Number Placeholder 2"/>
          <p:cNvSpPr>
            <a:spLocks noGrp="1"/>
          </p:cNvSpPr>
          <p:nvPr>
            <p:ph type="sldNum" sz="quarter" idx="10"/>
          </p:nvPr>
        </p:nvSpPr>
        <p:spPr>
          <a:xfrm>
            <a:off x="7810500" y="6429375"/>
            <a:ext cx="876300" cy="292100"/>
          </a:xfrm>
        </p:spPr>
        <p:txBody>
          <a:bodyPr/>
          <a:lstStyle/>
          <a:p>
            <a:fld id="{5744759D-0EFF-4FB2-9CCE-04E00944F0FE}" type="slidenum">
              <a:rPr lang="en-US" smtClean="0">
                <a:solidFill>
                  <a:prstClr val="black"/>
                </a:solidFill>
              </a:rPr>
              <a:pPr/>
              <a:t>‹#›</a:t>
            </a:fld>
            <a:endParaRPr lang="en-US" dirty="0">
              <a:solidFill>
                <a:prstClr val="black"/>
              </a:solidFill>
            </a:endParaRPr>
          </a:p>
        </p:txBody>
      </p:sp>
      <p:sp>
        <p:nvSpPr>
          <p:cNvPr id="19" name="Footer Placeholder 3"/>
          <p:cNvSpPr>
            <a:spLocks noGrp="1"/>
          </p:cNvSpPr>
          <p:nvPr>
            <p:ph type="ftr" sz="quarter" idx="11"/>
          </p:nvPr>
        </p:nvSpPr>
        <p:spPr>
          <a:xfrm>
            <a:off x="510082" y="6439908"/>
            <a:ext cx="7721106" cy="292100"/>
          </a:xfrm>
        </p:spPr>
        <p:txBody>
          <a:bodyPr/>
          <a:lstStyle/>
          <a:p>
            <a:r>
              <a:rPr lang="en-US" cap="all" dirty="0">
                <a:solidFill>
                  <a:prstClr val="black"/>
                </a:solidFill>
              </a:rPr>
              <a:t>Money Smart for Small Business: Building Credit</a:t>
            </a:r>
            <a:endParaRPr lang="en-US" dirty="0">
              <a:solidFill>
                <a:prstClr val="black"/>
              </a:solidFill>
            </a:endParaRPr>
          </a:p>
        </p:txBody>
      </p:sp>
      <p:sp>
        <p:nvSpPr>
          <p:cNvPr id="20" name="Title 1"/>
          <p:cNvSpPr txBox="1">
            <a:spLocks/>
          </p:cNvSpPr>
          <p:nvPr userDrawn="1"/>
        </p:nvSpPr>
        <p:spPr>
          <a:xfrm>
            <a:off x="533400" y="0"/>
            <a:ext cx="8153400" cy="490655"/>
          </a:xfrm>
          <a:prstGeom prst="rect">
            <a:avLst/>
          </a:prstGeom>
          <a:solidFill>
            <a:srgbClr val="003256"/>
          </a:solidFill>
        </p:spPr>
        <p:txBody>
          <a:bodyPr anchor="b">
            <a:normAutofit/>
          </a:bodyPr>
          <a:lstStyle>
            <a:lvl1pPr algn="l" defTabSz="457200" rtl="0" eaLnBrk="1" latinLnBrk="0" hangingPunct="1">
              <a:spcBef>
                <a:spcPct val="0"/>
              </a:spcBef>
              <a:buNone/>
              <a:defRPr sz="3600" kern="1200">
                <a:solidFill>
                  <a:srgbClr val="7030A0"/>
                </a:solidFill>
                <a:latin typeface="Franklin Gothic Medium" panose="020B0603020102020204" pitchFamily="34" charset="0"/>
                <a:ea typeface="Franklin Gothic Medium" panose="020B0603020102020204" pitchFamily="34" charset="0"/>
                <a:cs typeface="Franklin Gothic Medium" panose="020B0603020102020204" pitchFamily="34" charset="0"/>
                <a:sym typeface="12 pt. Helvetica* 85 Heavy   08472"/>
              </a:defRPr>
            </a:lvl1pPr>
          </a:lstStyle>
          <a:p>
            <a:r>
              <a:rPr lang="en-US" sz="1400" dirty="0">
                <a:solidFill>
                  <a:prstClr val="white"/>
                </a:solidFill>
                <a:latin typeface="Source Sans Pro SemiBold" panose="020B0603030403020204" pitchFamily="34" charset="0"/>
                <a:ea typeface="Source Sans Pro SemiBold" panose="020B0603030403020204" pitchFamily="34" charset="0"/>
              </a:rPr>
              <a:t>Section II:  The Impact of Personal Credit on My Business</a:t>
            </a:r>
          </a:p>
        </p:txBody>
      </p:sp>
      <p:sp>
        <p:nvSpPr>
          <p:cNvPr id="21" name="Content Placeholder 7"/>
          <p:cNvSpPr>
            <a:spLocks noGrp="1"/>
          </p:cNvSpPr>
          <p:nvPr>
            <p:ph sz="quarter" idx="12"/>
          </p:nvPr>
        </p:nvSpPr>
        <p:spPr>
          <a:xfrm>
            <a:off x="509588" y="1917700"/>
            <a:ext cx="8139112" cy="4167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itle 1"/>
          <p:cNvSpPr>
            <a:spLocks noGrp="1"/>
          </p:cNvSpPr>
          <p:nvPr>
            <p:ph type="title"/>
          </p:nvPr>
        </p:nvSpPr>
        <p:spPr>
          <a:xfrm>
            <a:off x="495300" y="774241"/>
            <a:ext cx="8153400" cy="1143000"/>
          </a:xfrm>
        </p:spPr>
        <p:txBody>
          <a:bodyPr/>
          <a:lstStyle/>
          <a:p>
            <a:r>
              <a:rPr lang="en-US"/>
              <a:t>Click to edit Master title style</a:t>
            </a:r>
          </a:p>
        </p:txBody>
      </p:sp>
    </p:spTree>
    <p:extLst>
      <p:ext uri="{BB962C8B-B14F-4D97-AF65-F5344CB8AC3E}">
        <p14:creationId xmlns:p14="http://schemas.microsoft.com/office/powerpoint/2010/main" val="1412515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7374187"/>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ection">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5744759D-0EFF-4FB2-9CCE-04E00944F0FE}" type="slidenum">
              <a:rPr lang="en-US" smtClean="0"/>
              <a:pPr/>
              <a:t>‹#›</a:t>
            </a:fld>
            <a:endParaRPr lang="en-US" dirty="0"/>
          </a:p>
        </p:txBody>
      </p:sp>
      <p:sp>
        <p:nvSpPr>
          <p:cNvPr id="4" name="Footer Placeholder 3"/>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8" name="Content Placeholder 7"/>
          <p:cNvSpPr>
            <a:spLocks noGrp="1"/>
          </p:cNvSpPr>
          <p:nvPr>
            <p:ph sz="quarter" idx="12"/>
          </p:nvPr>
        </p:nvSpPr>
        <p:spPr>
          <a:xfrm>
            <a:off x="509588" y="1917700"/>
            <a:ext cx="8139112" cy="4167188"/>
          </a:xfrm>
        </p:spPr>
        <p:txBody>
          <a:bodyPr tIns="137160"/>
          <a:lstStyle>
            <a:lvl1pPr>
              <a:defRPr sz="2400"/>
            </a:lvl1pPr>
            <a:lvl2pPr>
              <a:defRPr sz="2000"/>
            </a:lvl2pPr>
            <a:lvl3pPr>
              <a:defRPr sz="20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01911531"/>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13" name="Slide Number Placeholder 2"/>
          <p:cNvSpPr>
            <a:spLocks noGrp="1"/>
          </p:cNvSpPr>
          <p:nvPr>
            <p:ph type="sldNum" sz="quarter" idx="10"/>
          </p:nvPr>
        </p:nvSpPr>
        <p:spPr>
          <a:xfrm>
            <a:off x="7810500" y="6429375"/>
            <a:ext cx="876300" cy="292100"/>
          </a:xfrm>
        </p:spPr>
        <p:txBody>
          <a:bodyPr/>
          <a:lstStyle/>
          <a:p>
            <a:fld id="{5744759D-0EFF-4FB2-9CCE-04E00944F0FE}" type="slidenum">
              <a:rPr lang="en-US" smtClean="0"/>
              <a:pPr/>
              <a:t>‹#›</a:t>
            </a:fld>
            <a:endParaRPr lang="en-US" dirty="0"/>
          </a:p>
        </p:txBody>
      </p:sp>
      <p:sp>
        <p:nvSpPr>
          <p:cNvPr id="14" name="Footer Placeholder 3"/>
          <p:cNvSpPr>
            <a:spLocks noGrp="1"/>
          </p:cNvSpPr>
          <p:nvPr>
            <p:ph type="ftr" sz="quarter" idx="11"/>
          </p:nvPr>
        </p:nvSpPr>
        <p:spPr>
          <a:xfrm>
            <a:off x="510082" y="6439908"/>
            <a:ext cx="7721106" cy="292100"/>
          </a:xfrm>
        </p:spPr>
        <p:txBody>
          <a:bodyPr/>
          <a:lstStyle/>
          <a:p>
            <a:r>
              <a:rPr lang="en-US" cap="all"/>
              <a:t>Money Smart for Small Business: </a:t>
            </a:r>
            <a:r>
              <a:rPr lang="en-US"/>
              <a:t>Banking Services Available for a Small Business</a:t>
            </a:r>
            <a:endParaRPr lang="en-US" dirty="0"/>
          </a:p>
        </p:txBody>
      </p:sp>
      <p:sp>
        <p:nvSpPr>
          <p:cNvPr id="16" name="Content Placeholder 7"/>
          <p:cNvSpPr>
            <a:spLocks noGrp="1"/>
          </p:cNvSpPr>
          <p:nvPr>
            <p:ph sz="quarter" idx="12"/>
          </p:nvPr>
        </p:nvSpPr>
        <p:spPr>
          <a:xfrm>
            <a:off x="509588" y="1917700"/>
            <a:ext cx="8139112" cy="4167188"/>
          </a:xfrm>
        </p:spPr>
        <p:txBody>
          <a:bodyPr/>
          <a:lstStyle>
            <a:lvl1pPr>
              <a:defRPr sz="2400"/>
            </a:lvl1pPr>
            <a:lvl2pPr>
              <a:defRPr sz="2000"/>
            </a:lvl2pPr>
            <a:lvl3pPr>
              <a:defRPr sz="20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itle 3">
            <a:extLst>
              <a:ext uri="{FF2B5EF4-FFF2-40B4-BE49-F238E27FC236}">
                <a16:creationId xmlns:a16="http://schemas.microsoft.com/office/drawing/2014/main" id="{8F05C825-4469-AD87-C1A3-1C57310C0DAC}"/>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8774266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5744759D-0EFF-4FB2-9CCE-04E00944F0FE}" type="slidenum">
              <a:rPr lang="en-US" smtClean="0"/>
              <a:pPr/>
              <a:t>‹#›</a:t>
            </a:fld>
            <a:endParaRPr lang="en-US" dirty="0"/>
          </a:p>
        </p:txBody>
      </p:sp>
      <p:sp>
        <p:nvSpPr>
          <p:cNvPr id="4" name="Footer Placeholder 3"/>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8" name="Content Placeholder 7"/>
          <p:cNvSpPr>
            <a:spLocks noGrp="1"/>
          </p:cNvSpPr>
          <p:nvPr>
            <p:ph sz="quarter" idx="12"/>
          </p:nvPr>
        </p:nvSpPr>
        <p:spPr>
          <a:xfrm>
            <a:off x="509588" y="1917700"/>
            <a:ext cx="8139112" cy="4167188"/>
          </a:xfrm>
        </p:spPr>
        <p:txBody>
          <a:bodyPr/>
          <a:lstStyle>
            <a:lvl1pPr>
              <a:defRPr sz="2400"/>
            </a:lvl1pPr>
            <a:lvl2pPr>
              <a:defRPr sz="2000"/>
            </a:lvl2pPr>
            <a:lvl3pPr>
              <a:defRPr sz="20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37165427"/>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1">
    <p:spTree>
      <p:nvGrpSpPr>
        <p:cNvPr id="1" name=""/>
        <p:cNvGrpSpPr/>
        <p:nvPr/>
      </p:nvGrpSpPr>
      <p:grpSpPr>
        <a:xfrm>
          <a:off x="0" y="0"/>
          <a:ext cx="0" cy="0"/>
          <a:chOff x="0" y="0"/>
          <a:chExt cx="0" cy="0"/>
        </a:xfrm>
      </p:grpSpPr>
      <p:sp>
        <p:nvSpPr>
          <p:cNvPr id="6" name="Section I: Banking Services">
            <a:extLst>
              <a:ext uri="{FF2B5EF4-FFF2-40B4-BE49-F238E27FC236}">
                <a16:creationId xmlns:a16="http://schemas.microsoft.com/office/drawing/2014/main" id="{94433667-E6E9-3A3B-2ED8-B6AC20B72E9A}"/>
              </a:ext>
            </a:extLst>
          </p:cNvPr>
          <p:cNvSpPr/>
          <p:nvPr userDrawn="1"/>
        </p:nvSpPr>
        <p:spPr>
          <a:xfrm>
            <a:off x="530088" y="228660"/>
            <a:ext cx="7701100" cy="646331"/>
          </a:xfrm>
          <a:prstGeom prst="rect">
            <a:avLst/>
          </a:prstGeom>
        </p:spPr>
        <p:txBody>
          <a:bodyPr wrap="square">
            <a:spAutoFit/>
          </a:bodyPr>
          <a:lstStyle/>
          <a:p>
            <a:r>
              <a:rPr lang="en-US" sz="1800" b="0" dirty="0">
                <a:solidFill>
                  <a:schemeClr val="bg1"/>
                </a:solidFill>
                <a:latin typeface="Source Sans Pro SemiBold" panose="020B0603030403020204" pitchFamily="34" charset="0"/>
                <a:ea typeface="Source Sans Pro SemiBold" panose="020B0603030403020204" pitchFamily="34" charset="0"/>
                <a:sym typeface="Calibri"/>
              </a:rPr>
              <a:t>Section I:  </a:t>
            </a:r>
          </a:p>
          <a:p>
            <a:r>
              <a:rPr lang="en-US" sz="1800" b="0" dirty="0">
                <a:solidFill>
                  <a:schemeClr val="bg1"/>
                </a:solidFill>
                <a:latin typeface="Source Sans Pro SemiBold" panose="020B0603030403020204" pitchFamily="34" charset="0"/>
                <a:ea typeface="Source Sans Pro SemiBold" panose="020B0603030403020204" pitchFamily="34" charset="0"/>
              </a:rPr>
              <a:t>The Big Picture: Credit Reporting and My Business</a:t>
            </a:r>
          </a:p>
        </p:txBody>
      </p:sp>
      <p:sp>
        <p:nvSpPr>
          <p:cNvPr id="3" name="Slide Number Placeholder 2"/>
          <p:cNvSpPr>
            <a:spLocks noGrp="1"/>
          </p:cNvSpPr>
          <p:nvPr>
            <p:ph type="sldNum" sz="quarter" idx="10"/>
          </p:nvPr>
        </p:nvSpPr>
        <p:spPr/>
        <p:txBody>
          <a:bodyPr/>
          <a:lstStyle/>
          <a:p>
            <a:fld id="{5744759D-0EFF-4FB2-9CCE-04E00944F0FE}" type="slidenum">
              <a:rPr lang="en-US" smtClean="0"/>
              <a:pPr/>
              <a:t>‹#›</a:t>
            </a:fld>
            <a:endParaRPr lang="en-US" dirty="0"/>
          </a:p>
        </p:txBody>
      </p:sp>
      <p:sp>
        <p:nvSpPr>
          <p:cNvPr id="4" name="Footer Placeholder 3"/>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8" name="Content Placeholder 7"/>
          <p:cNvSpPr>
            <a:spLocks noGrp="1"/>
          </p:cNvSpPr>
          <p:nvPr>
            <p:ph sz="quarter" idx="12"/>
          </p:nvPr>
        </p:nvSpPr>
        <p:spPr>
          <a:xfrm>
            <a:off x="509588" y="1917700"/>
            <a:ext cx="8139112" cy="4167188"/>
          </a:xfrm>
        </p:spPr>
        <p:txBody>
          <a:bodyPr/>
          <a:lstStyle>
            <a:lvl1pPr>
              <a:defRPr sz="2400"/>
            </a:lvl1pPr>
            <a:lvl2pPr>
              <a:defRPr sz="2000"/>
            </a:lvl2pPr>
            <a:lvl3pPr>
              <a:defRPr sz="20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510082" y="926432"/>
            <a:ext cx="8153400" cy="628221"/>
          </a:xfrm>
        </p:spPr>
        <p:txBody>
          <a:bodyPr/>
          <a:lstStyle>
            <a:lvl1pPr>
              <a:defRPr>
                <a:solidFill>
                  <a:srgbClr val="000000"/>
                </a:solidFill>
              </a:defRPr>
            </a:lvl1pPr>
          </a:lstStyle>
          <a:p>
            <a:r>
              <a:rPr lang="en-US"/>
              <a:t>Click to edit Master title style</a:t>
            </a:r>
            <a:endParaRPr lang="en-US" dirty="0"/>
          </a:p>
        </p:txBody>
      </p:sp>
    </p:spTree>
    <p:extLst>
      <p:ext uri="{BB962C8B-B14F-4D97-AF65-F5344CB8AC3E}">
        <p14:creationId xmlns:p14="http://schemas.microsoft.com/office/powerpoint/2010/main" val="424078927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Title-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Slide Number Placeholder 2"/>
          <p:cNvSpPr>
            <a:spLocks noGrp="1"/>
          </p:cNvSpPr>
          <p:nvPr>
            <p:ph type="sldNum" sz="quarter" idx="10"/>
          </p:nvPr>
        </p:nvSpPr>
        <p:spPr/>
        <p:txBody>
          <a:bodyPr/>
          <a:lstStyle/>
          <a:p>
            <a:fld id="{5744759D-0EFF-4FB2-9CCE-04E00944F0FE}" type="slidenum">
              <a:rPr lang="en-US" smtClean="0"/>
              <a:pPr/>
              <a:t>‹#›</a:t>
            </a:fld>
            <a:endParaRPr lang="en-US" dirty="0"/>
          </a:p>
        </p:txBody>
      </p:sp>
      <p:sp>
        <p:nvSpPr>
          <p:cNvPr id="4" name="Footer Placeholder 3"/>
          <p:cNvSpPr>
            <a:spLocks noGrp="1"/>
          </p:cNvSpPr>
          <p:nvPr>
            <p:ph type="ftr" sz="quarter" idx="11"/>
          </p:nvPr>
        </p:nvSpPr>
        <p:spPr/>
        <p:txBody>
          <a:bodyPr/>
          <a:lstStyle/>
          <a:p>
            <a:r>
              <a:rPr lang="en-US" cap="all" dirty="0"/>
              <a:t>Money Smart for Small Business: </a:t>
            </a:r>
            <a:r>
              <a:rPr lang="en-US" dirty="0"/>
              <a:t>Banking Services Available for a Small Business</a:t>
            </a:r>
          </a:p>
        </p:txBody>
      </p:sp>
      <p:sp>
        <p:nvSpPr>
          <p:cNvPr id="8" name="Content Placeholder 7"/>
          <p:cNvSpPr>
            <a:spLocks noGrp="1"/>
          </p:cNvSpPr>
          <p:nvPr>
            <p:ph sz="quarter" idx="12"/>
          </p:nvPr>
        </p:nvSpPr>
        <p:spPr>
          <a:xfrm>
            <a:off x="509588" y="1917700"/>
            <a:ext cx="8139112" cy="4167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7351675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section">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5744759D-0EFF-4FB2-9CCE-04E00944F0FE}" type="slidenum">
              <a:rPr lang="en-US" smtClean="0"/>
              <a:pPr/>
              <a:t>‹#›</a:t>
            </a:fld>
            <a:endParaRPr lang="en-US" dirty="0"/>
          </a:p>
        </p:txBody>
      </p:sp>
      <p:sp>
        <p:nvSpPr>
          <p:cNvPr id="4" name="Footer Placeholder 3"/>
          <p:cNvSpPr>
            <a:spLocks noGrp="1"/>
          </p:cNvSpPr>
          <p:nvPr>
            <p:ph type="ftr" sz="quarter" idx="11"/>
          </p:nvPr>
        </p:nvSpPr>
        <p:spPr/>
        <p:txBody>
          <a:bodyPr/>
          <a:lstStyle/>
          <a:p>
            <a:r>
              <a:rPr lang="en-US" cap="all" dirty="0"/>
              <a:t>Money Smart for Small Business: </a:t>
            </a:r>
            <a:r>
              <a:rPr lang="en-US" dirty="0"/>
              <a:t>Banking Services Available for a Small Business</a:t>
            </a:r>
          </a:p>
        </p:txBody>
      </p:sp>
      <p:sp>
        <p:nvSpPr>
          <p:cNvPr id="8" name="Content Placeholder 7"/>
          <p:cNvSpPr>
            <a:spLocks noGrp="1"/>
          </p:cNvSpPr>
          <p:nvPr>
            <p:ph sz="quarter" idx="12"/>
          </p:nvPr>
        </p:nvSpPr>
        <p:spPr>
          <a:xfrm>
            <a:off x="509588" y="1917700"/>
            <a:ext cx="8139112" cy="4167188"/>
          </a:xfrm>
        </p:spPr>
        <p:txBody>
          <a:bodyPr tIns="137160"/>
          <a:lstStyle>
            <a:lvl1pPr>
              <a:defRPr sz="2400"/>
            </a:lvl1pPr>
            <a:lvl2pPr>
              <a:defRPr sz="2000"/>
            </a:lvl2pPr>
            <a:lvl3pPr>
              <a:defRPr sz="20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Rectangle 1">
            <a:extLst>
              <a:ext uri="{FF2B5EF4-FFF2-40B4-BE49-F238E27FC236}">
                <a16:creationId xmlns:a16="http://schemas.microsoft.com/office/drawing/2014/main" id="{72437496-CBC6-28B4-ED2C-9D17C8CDBF4C}"/>
              </a:ext>
              <a:ext uri="{C183D7F6-B498-43B3-948B-1728B52AA6E4}">
                <adec:decorative xmlns:adec="http://schemas.microsoft.com/office/drawing/2017/decorative" xmlns="" val="1"/>
              </a:ext>
            </a:extLst>
          </p:cNvPr>
          <p:cNvSpPr/>
          <p:nvPr userDrawn="1"/>
        </p:nvSpPr>
        <p:spPr>
          <a:xfrm>
            <a:off x="509588" y="8200"/>
            <a:ext cx="8156448" cy="1920240"/>
          </a:xfrm>
          <a:prstGeom prst="rect">
            <a:avLst/>
          </a:prstGeom>
          <a:solidFill>
            <a:srgbClr val="00325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SemiBold" panose="020B0603030403020204" pitchFamily="34" charset="0"/>
              <a:ea typeface="Source Sans Pro SemiBold" panose="020B0603030403020204" pitchFamily="34" charset="0"/>
            </a:endParaRPr>
          </a:p>
        </p:txBody>
      </p:sp>
      <p:sp>
        <p:nvSpPr>
          <p:cNvPr id="5" name="Title 4">
            <a:extLst>
              <a:ext uri="{FF2B5EF4-FFF2-40B4-BE49-F238E27FC236}">
                <a16:creationId xmlns:a16="http://schemas.microsoft.com/office/drawing/2014/main" id="{7B637296-D8C6-FB68-8865-1FA89DBCE62E}"/>
              </a:ext>
            </a:extLst>
          </p:cNvPr>
          <p:cNvSpPr>
            <a:spLocks noGrp="1"/>
          </p:cNvSpPr>
          <p:nvPr>
            <p:ph type="title"/>
          </p:nvPr>
        </p:nvSpPr>
        <p:spPr>
          <a:xfrm>
            <a:off x="509588" y="136525"/>
            <a:ext cx="8121776" cy="1603665"/>
          </a:xfrm>
        </p:spPr>
        <p:txBody>
          <a:bodyPr/>
          <a:lstStyle/>
          <a:p>
            <a:r>
              <a:rPr lang="en-US" dirty="0"/>
              <a:t>Click to edit Master title style</a:t>
            </a:r>
          </a:p>
        </p:txBody>
      </p:sp>
    </p:spTree>
    <p:extLst>
      <p:ext uri="{BB962C8B-B14F-4D97-AF65-F5344CB8AC3E}">
        <p14:creationId xmlns:p14="http://schemas.microsoft.com/office/powerpoint/2010/main" val="21605705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section2">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5744759D-0EFF-4FB2-9CCE-04E00944F0FE}" type="slidenum">
              <a:rPr lang="en-US" smtClean="0"/>
              <a:pPr/>
              <a:t>‹#›</a:t>
            </a:fld>
            <a:endParaRPr lang="en-US" dirty="0"/>
          </a:p>
        </p:txBody>
      </p:sp>
      <p:sp>
        <p:nvSpPr>
          <p:cNvPr id="4" name="Footer Placeholder 3"/>
          <p:cNvSpPr>
            <a:spLocks noGrp="1"/>
          </p:cNvSpPr>
          <p:nvPr>
            <p:ph type="ftr" sz="quarter" idx="11"/>
          </p:nvPr>
        </p:nvSpPr>
        <p:spPr/>
        <p:txBody>
          <a:bodyPr/>
          <a:lstStyle/>
          <a:p>
            <a:r>
              <a:rPr lang="en-US" cap="all" dirty="0"/>
              <a:t>Money Smart for Small Business: </a:t>
            </a:r>
            <a:r>
              <a:rPr lang="en-US" dirty="0"/>
              <a:t>Banking Services Available for a Small Business</a:t>
            </a:r>
          </a:p>
        </p:txBody>
      </p:sp>
      <p:sp>
        <p:nvSpPr>
          <p:cNvPr id="8" name="Content Placeholder 7"/>
          <p:cNvSpPr>
            <a:spLocks noGrp="1"/>
          </p:cNvSpPr>
          <p:nvPr>
            <p:ph sz="quarter" idx="12"/>
          </p:nvPr>
        </p:nvSpPr>
        <p:spPr>
          <a:xfrm>
            <a:off x="509588" y="1917700"/>
            <a:ext cx="8139112" cy="4167188"/>
          </a:xfrm>
        </p:spPr>
        <p:txBody>
          <a:bodyPr/>
          <a:lstStyle>
            <a:lvl1pPr>
              <a:defRPr sz="2400"/>
            </a:lvl1pPr>
            <a:lvl2pPr>
              <a:defRPr sz="2000"/>
            </a:lvl2pPr>
            <a:lvl3pPr>
              <a:defRPr sz="20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510082" y="926432"/>
            <a:ext cx="8153400" cy="628221"/>
          </a:xfrm>
        </p:spPr>
        <p:txBody>
          <a:bodyPr/>
          <a:lstStyle>
            <a:lvl1pPr>
              <a:defRPr>
                <a:solidFill>
                  <a:srgbClr val="000000"/>
                </a:solidFill>
              </a:defRPr>
            </a:lvl1pPr>
          </a:lstStyle>
          <a:p>
            <a:r>
              <a:rPr lang="en-US" dirty="0"/>
              <a:t>Click to edit Master title style</a:t>
            </a:r>
          </a:p>
        </p:txBody>
      </p:sp>
      <p:sp>
        <p:nvSpPr>
          <p:cNvPr id="10" name="TextBox 9">
            <a:extLst>
              <a:ext uri="{FF2B5EF4-FFF2-40B4-BE49-F238E27FC236}">
                <a16:creationId xmlns:a16="http://schemas.microsoft.com/office/drawing/2014/main" id="{6E097E2C-5A76-3A00-1846-5ED3CFEF90EB}"/>
              </a:ext>
            </a:extLst>
          </p:cNvPr>
          <p:cNvSpPr txBox="1"/>
          <p:nvPr userDrawn="1"/>
        </p:nvSpPr>
        <p:spPr>
          <a:xfrm>
            <a:off x="519526" y="240219"/>
            <a:ext cx="7938673" cy="646331"/>
          </a:xfrm>
          <a:prstGeom prst="rect">
            <a:avLst/>
          </a:prstGeom>
          <a:noFill/>
        </p:spPr>
        <p:txBody>
          <a:bodyPr wrap="square">
            <a:spAutoFit/>
          </a:bodyPr>
          <a:lstStyle/>
          <a:p>
            <a:r>
              <a:rPr lang="en-US" sz="1800" dirty="0">
                <a:solidFill>
                  <a:schemeClr val="bg1"/>
                </a:solidFill>
                <a:latin typeface="Source Sans Pro SemiBold" panose="020B0603030403020204" pitchFamily="34" charset="0"/>
                <a:ea typeface="Source Sans Pro SemiBold" panose="020B0603030403020204" pitchFamily="34" charset="0"/>
                <a:cs typeface="Calibri"/>
                <a:sym typeface="Calibri"/>
              </a:rPr>
              <a:t>Section II:  </a:t>
            </a:r>
          </a:p>
          <a:p>
            <a:r>
              <a:rPr lang="en-US" sz="1800" dirty="0">
                <a:solidFill>
                  <a:schemeClr val="bg1"/>
                </a:solidFill>
                <a:latin typeface="Source Sans Pro SemiBold" panose="020B0603030403020204" pitchFamily="34" charset="0"/>
                <a:ea typeface="Source Sans Pro SemiBold" panose="020B0603030403020204" pitchFamily="34" charset="0"/>
              </a:rPr>
              <a:t>The Impact of Personal Credit on My Business	</a:t>
            </a:r>
            <a:endParaRPr lang="en-US" dirty="0">
              <a:latin typeface="Source Sans Pro SemiBold" panose="020B0603030403020204" pitchFamily="34" charset="0"/>
              <a:ea typeface="Source Sans Pro SemiBold" panose="020B0603030403020204" pitchFamily="34" charset="0"/>
            </a:endParaRPr>
          </a:p>
        </p:txBody>
      </p:sp>
    </p:spTree>
    <p:extLst>
      <p:ext uri="{BB962C8B-B14F-4D97-AF65-F5344CB8AC3E}">
        <p14:creationId xmlns:p14="http://schemas.microsoft.com/office/powerpoint/2010/main" val="11198074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section3">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5744759D-0EFF-4FB2-9CCE-04E00944F0FE}" type="slidenum">
              <a:rPr lang="en-US" smtClean="0"/>
              <a:pPr/>
              <a:t>‹#›</a:t>
            </a:fld>
            <a:endParaRPr lang="en-US" dirty="0"/>
          </a:p>
        </p:txBody>
      </p:sp>
      <p:sp>
        <p:nvSpPr>
          <p:cNvPr id="4" name="Footer Placeholder 3"/>
          <p:cNvSpPr>
            <a:spLocks noGrp="1"/>
          </p:cNvSpPr>
          <p:nvPr>
            <p:ph type="ftr" sz="quarter" idx="11"/>
          </p:nvPr>
        </p:nvSpPr>
        <p:spPr/>
        <p:txBody>
          <a:bodyPr/>
          <a:lstStyle/>
          <a:p>
            <a:r>
              <a:rPr lang="en-US" cap="all" dirty="0"/>
              <a:t>Money Smart for Small Business: </a:t>
            </a:r>
            <a:r>
              <a:rPr lang="en-US" dirty="0"/>
              <a:t>Banking Services Available for a Small Business</a:t>
            </a:r>
          </a:p>
        </p:txBody>
      </p:sp>
      <p:sp>
        <p:nvSpPr>
          <p:cNvPr id="8" name="Content Placeholder 7"/>
          <p:cNvSpPr>
            <a:spLocks noGrp="1"/>
          </p:cNvSpPr>
          <p:nvPr>
            <p:ph sz="quarter" idx="12"/>
          </p:nvPr>
        </p:nvSpPr>
        <p:spPr>
          <a:xfrm>
            <a:off x="509588" y="1917700"/>
            <a:ext cx="8139112" cy="4167188"/>
          </a:xfrm>
        </p:spPr>
        <p:txBody>
          <a:bodyPr/>
          <a:lstStyle>
            <a:lvl1pPr>
              <a:defRPr sz="2400"/>
            </a:lvl1pPr>
            <a:lvl2pPr>
              <a:defRPr sz="2000"/>
            </a:lvl2pPr>
            <a:lvl3pPr>
              <a:defRPr sz="20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510082" y="926432"/>
            <a:ext cx="8153400" cy="628221"/>
          </a:xfrm>
        </p:spPr>
        <p:txBody>
          <a:bodyPr/>
          <a:lstStyle>
            <a:lvl1pPr>
              <a:defRPr>
                <a:solidFill>
                  <a:srgbClr val="000000"/>
                </a:solidFill>
              </a:defRPr>
            </a:lvl1pPr>
          </a:lstStyle>
          <a:p>
            <a:r>
              <a:rPr lang="en-US" dirty="0"/>
              <a:t>Click to edit Master title style</a:t>
            </a:r>
          </a:p>
        </p:txBody>
      </p:sp>
      <p:sp>
        <p:nvSpPr>
          <p:cNvPr id="10" name="TextBox 9">
            <a:extLst>
              <a:ext uri="{FF2B5EF4-FFF2-40B4-BE49-F238E27FC236}">
                <a16:creationId xmlns:a16="http://schemas.microsoft.com/office/drawing/2014/main" id="{6E097E2C-5A76-3A00-1846-5ED3CFEF90EB}"/>
              </a:ext>
            </a:extLst>
          </p:cNvPr>
          <p:cNvSpPr txBox="1"/>
          <p:nvPr userDrawn="1"/>
        </p:nvSpPr>
        <p:spPr>
          <a:xfrm>
            <a:off x="519527" y="240219"/>
            <a:ext cx="4572000" cy="646331"/>
          </a:xfrm>
          <a:prstGeom prst="rect">
            <a:avLst/>
          </a:prstGeom>
          <a:noFill/>
        </p:spPr>
        <p:txBody>
          <a:bodyPr wrap="square">
            <a:spAutoFit/>
          </a:bodyPr>
          <a:lstStyle/>
          <a:p>
            <a:r>
              <a:rPr lang="en-US" sz="1800" dirty="0">
                <a:solidFill>
                  <a:schemeClr val="bg1"/>
                </a:solidFill>
                <a:latin typeface="Source Sans Pro SemiBold" panose="020B0603030403020204" pitchFamily="34" charset="0"/>
                <a:ea typeface="Source Sans Pro SemiBold" panose="020B0603030403020204" pitchFamily="34" charset="0"/>
                <a:cs typeface="Calibri"/>
                <a:sym typeface="Calibri"/>
              </a:rPr>
              <a:t>Section III:  </a:t>
            </a:r>
          </a:p>
          <a:p>
            <a:r>
              <a:rPr lang="en-US" sz="1800" dirty="0">
                <a:solidFill>
                  <a:schemeClr val="bg1"/>
                </a:solidFill>
                <a:latin typeface="Source Sans Pro SemiBold" panose="020B0603030403020204" pitchFamily="34" charset="0"/>
                <a:ea typeface="Source Sans Pro SemiBold" panose="020B0603030403020204" pitchFamily="34" charset="0"/>
                <a:cs typeface="Calibri"/>
                <a:sym typeface="Calibri"/>
              </a:rPr>
              <a:t>Business Credit Reporting</a:t>
            </a:r>
          </a:p>
        </p:txBody>
      </p:sp>
    </p:spTree>
    <p:extLst>
      <p:ext uri="{BB962C8B-B14F-4D97-AF65-F5344CB8AC3E}">
        <p14:creationId xmlns:p14="http://schemas.microsoft.com/office/powerpoint/2010/main" val="268495045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General">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44DE7301-9D03-CB9D-BC45-985FEF0122A0}"/>
              </a:ext>
              <a:ext uri="{C183D7F6-B498-43B3-948B-1728B52AA6E4}">
                <adec:decorative xmlns:adec="http://schemas.microsoft.com/office/drawing/2017/decorative" xmlns="" val="1"/>
              </a:ext>
            </a:extLst>
          </p:cNvPr>
          <p:cNvSpPr txBox="1">
            <a:spLocks/>
          </p:cNvSpPr>
          <p:nvPr userDrawn="1"/>
        </p:nvSpPr>
        <p:spPr>
          <a:xfrm>
            <a:off x="495300" y="0"/>
            <a:ext cx="8083296" cy="1499616"/>
          </a:xfrm>
          <a:prstGeom prst="rect">
            <a:avLst/>
          </a:prstGeom>
          <a:solidFill>
            <a:srgbClr val="003256"/>
          </a:solidFill>
        </p:spPr>
        <p:txBody>
          <a:bodyPr anchor="b">
            <a:normAutofit/>
          </a:bodyPr>
          <a:lstStyle>
            <a:lvl1pPr algn="l" defTabSz="457200" rtl="0" eaLnBrk="1" latinLnBrk="0" hangingPunct="1">
              <a:spcBef>
                <a:spcPct val="0"/>
              </a:spcBef>
              <a:buNone/>
              <a:defRPr sz="3600" kern="1200">
                <a:solidFill>
                  <a:srgbClr val="7030A0"/>
                </a:solidFill>
                <a:latin typeface="Franklin Gothic Medium" panose="020B0603020102020204" pitchFamily="34" charset="0"/>
                <a:ea typeface="Franklin Gothic Medium" panose="020B0603020102020204" pitchFamily="34" charset="0"/>
                <a:cs typeface="Franklin Gothic Medium" panose="020B0603020102020204" pitchFamily="34" charset="0"/>
                <a:sym typeface="12 pt. Helvetica* 85 Heavy   08472"/>
              </a:defRPr>
            </a:lvl1pPr>
          </a:lstStyle>
          <a:p>
            <a:endParaRPr lang="en-US" sz="1400" dirty="0">
              <a:solidFill>
                <a:prstClr val="white"/>
              </a:solidFill>
            </a:endParaRPr>
          </a:p>
        </p:txBody>
      </p:sp>
      <p:sp>
        <p:nvSpPr>
          <p:cNvPr id="2" name="Title 1"/>
          <p:cNvSpPr>
            <a:spLocks noGrp="1"/>
          </p:cNvSpPr>
          <p:nvPr>
            <p:ph type="title"/>
          </p:nvPr>
        </p:nvSpPr>
        <p:spPr>
          <a:xfrm>
            <a:off x="838200" y="82343"/>
            <a:ext cx="7810500" cy="1143000"/>
          </a:xfrm>
        </p:spPr>
        <p:txBody>
          <a:bodyPr>
            <a:normAutofit/>
          </a:bodyPr>
          <a:lstStyle>
            <a:lvl1pPr>
              <a:defRPr sz="4000">
                <a:solidFill>
                  <a:srgbClr val="FFFFFF"/>
                </a:solidFill>
              </a:defRPr>
            </a:lvl1pPr>
          </a:lstStyle>
          <a:p>
            <a:r>
              <a:rPr lang="en-US" dirty="0"/>
              <a:t>Click to edit Master title style</a:t>
            </a:r>
          </a:p>
        </p:txBody>
      </p:sp>
      <p:sp>
        <p:nvSpPr>
          <p:cNvPr id="8" name="Content Placeholder 7"/>
          <p:cNvSpPr>
            <a:spLocks noGrp="1"/>
          </p:cNvSpPr>
          <p:nvPr>
            <p:ph sz="quarter" idx="12"/>
          </p:nvPr>
        </p:nvSpPr>
        <p:spPr>
          <a:xfrm>
            <a:off x="509588" y="1917700"/>
            <a:ext cx="8139112" cy="4167188"/>
          </a:xfrm>
        </p:spPr>
        <p:txBody>
          <a:bodyPr tIns="13716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3"/>
          <p:cNvSpPr>
            <a:spLocks noGrp="1"/>
          </p:cNvSpPr>
          <p:nvPr>
            <p:ph type="ftr" sz="quarter" idx="11"/>
          </p:nvPr>
        </p:nvSpPr>
        <p:spPr/>
        <p:txBody>
          <a:bodyPr/>
          <a:lstStyle/>
          <a:p>
            <a:r>
              <a:rPr lang="en-US" cap="all" dirty="0">
                <a:solidFill>
                  <a:prstClr val="black"/>
                </a:solidFill>
              </a:rPr>
              <a:t>Money Smart for Small Business: Building Credit</a:t>
            </a:r>
            <a:endParaRPr lang="en-US" dirty="0">
              <a:solidFill>
                <a:prstClr val="black"/>
              </a:solidFill>
            </a:endParaRPr>
          </a:p>
        </p:txBody>
      </p:sp>
      <p:sp>
        <p:nvSpPr>
          <p:cNvPr id="3" name="Slide Number Placeholder 2"/>
          <p:cNvSpPr>
            <a:spLocks noGrp="1"/>
          </p:cNvSpPr>
          <p:nvPr>
            <p:ph type="sldNum" sz="quarter" idx="10"/>
          </p:nvPr>
        </p:nvSpPr>
        <p:spPr/>
        <p:txBody>
          <a:bodyPr/>
          <a:lstStyle/>
          <a:p>
            <a:fld id="{5744759D-0EFF-4FB2-9CCE-04E00944F0FE}"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35055722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orient="horz" pos="792" userDrawn="1">
          <p15:clr>
            <a:srgbClr val="FBAE40"/>
          </p15:clr>
        </p15:guide>
        <p15:guide id="4" pos="528"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Exercise">
    <p:spTree>
      <p:nvGrpSpPr>
        <p:cNvPr id="1" name=""/>
        <p:cNvGrpSpPr/>
        <p:nvPr/>
      </p:nvGrpSpPr>
      <p:grpSpPr>
        <a:xfrm>
          <a:off x="0" y="0"/>
          <a:ext cx="0" cy="0"/>
          <a:chOff x="0" y="0"/>
          <a:chExt cx="0" cy="0"/>
        </a:xfrm>
      </p:grpSpPr>
      <p:pic>
        <p:nvPicPr>
          <p:cNvPr id="10" name="Picture 9" descr="GettyImages-174835447.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165956" y="1223759"/>
            <a:ext cx="936912" cy="4860000"/>
          </a:xfrm>
          <a:prstGeom prst="rect">
            <a:avLst/>
          </a:prstGeom>
        </p:spPr>
      </p:pic>
      <p:sp>
        <p:nvSpPr>
          <p:cNvPr id="18" name="Slide Number Placeholder 2"/>
          <p:cNvSpPr>
            <a:spLocks noGrp="1"/>
          </p:cNvSpPr>
          <p:nvPr>
            <p:ph type="sldNum" sz="quarter" idx="10"/>
          </p:nvPr>
        </p:nvSpPr>
        <p:spPr>
          <a:xfrm>
            <a:off x="7810500" y="6429375"/>
            <a:ext cx="876300" cy="292100"/>
          </a:xfrm>
        </p:spPr>
        <p:txBody>
          <a:bodyPr/>
          <a:lstStyle/>
          <a:p>
            <a:fld id="{5744759D-0EFF-4FB2-9CCE-04E00944F0FE}" type="slidenum">
              <a:rPr lang="en-US" smtClean="0"/>
              <a:pPr/>
              <a:t>‹#›</a:t>
            </a:fld>
            <a:endParaRPr lang="en-US" dirty="0"/>
          </a:p>
        </p:txBody>
      </p:sp>
      <p:sp>
        <p:nvSpPr>
          <p:cNvPr id="19" name="Footer Placeholder 3"/>
          <p:cNvSpPr>
            <a:spLocks noGrp="1"/>
          </p:cNvSpPr>
          <p:nvPr>
            <p:ph type="ftr" sz="quarter" idx="11"/>
          </p:nvPr>
        </p:nvSpPr>
        <p:spPr>
          <a:xfrm>
            <a:off x="510082" y="6439908"/>
            <a:ext cx="7721106" cy="292100"/>
          </a:xfrm>
        </p:spPr>
        <p:txBody>
          <a:bodyPr/>
          <a:lstStyle/>
          <a:p>
            <a:r>
              <a:rPr lang="en-US" cap="all" dirty="0"/>
              <a:t>Money Smart for Small Business: </a:t>
            </a:r>
            <a:r>
              <a:rPr lang="en-US" dirty="0"/>
              <a:t>Banking Services Available for a Small Business</a:t>
            </a:r>
          </a:p>
        </p:txBody>
      </p:sp>
      <p:sp>
        <p:nvSpPr>
          <p:cNvPr id="21" name="Content Placeholder 7"/>
          <p:cNvSpPr>
            <a:spLocks noGrp="1"/>
          </p:cNvSpPr>
          <p:nvPr>
            <p:ph sz="quarter" idx="12"/>
          </p:nvPr>
        </p:nvSpPr>
        <p:spPr>
          <a:xfrm>
            <a:off x="509588" y="1917700"/>
            <a:ext cx="8139112" cy="4167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itle 1"/>
          <p:cNvSpPr>
            <a:spLocks noGrp="1"/>
          </p:cNvSpPr>
          <p:nvPr>
            <p:ph type="title"/>
          </p:nvPr>
        </p:nvSpPr>
        <p:spPr>
          <a:xfrm>
            <a:off x="495300" y="774241"/>
            <a:ext cx="8153400" cy="1143000"/>
          </a:xfrm>
        </p:spPr>
        <p:txBody>
          <a:bodyPr/>
          <a:lstStyle/>
          <a:p>
            <a:r>
              <a:rPr lang="en-US" dirty="0"/>
              <a:t>Click to edit Master title style</a:t>
            </a:r>
          </a:p>
        </p:txBody>
      </p:sp>
    </p:spTree>
    <p:extLst>
      <p:ext uri="{BB962C8B-B14F-4D97-AF65-F5344CB8AC3E}">
        <p14:creationId xmlns:p14="http://schemas.microsoft.com/office/powerpoint/2010/main" val="35965923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section4">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5744759D-0EFF-4FB2-9CCE-04E00944F0FE}" type="slidenum">
              <a:rPr lang="en-US" smtClean="0"/>
              <a:pPr/>
              <a:t>‹#›</a:t>
            </a:fld>
            <a:endParaRPr lang="en-US" dirty="0"/>
          </a:p>
        </p:txBody>
      </p:sp>
      <p:sp>
        <p:nvSpPr>
          <p:cNvPr id="4" name="Footer Placeholder 3"/>
          <p:cNvSpPr>
            <a:spLocks noGrp="1"/>
          </p:cNvSpPr>
          <p:nvPr>
            <p:ph type="ftr" sz="quarter" idx="11"/>
          </p:nvPr>
        </p:nvSpPr>
        <p:spPr/>
        <p:txBody>
          <a:bodyPr/>
          <a:lstStyle/>
          <a:p>
            <a:r>
              <a:rPr lang="en-US" cap="all" dirty="0"/>
              <a:t>Money Smart for Small Business: </a:t>
            </a:r>
            <a:r>
              <a:rPr lang="en-US" dirty="0"/>
              <a:t>Banking Services Available for a Small Business</a:t>
            </a:r>
          </a:p>
        </p:txBody>
      </p:sp>
      <p:sp>
        <p:nvSpPr>
          <p:cNvPr id="8" name="Content Placeholder 7"/>
          <p:cNvSpPr>
            <a:spLocks noGrp="1"/>
          </p:cNvSpPr>
          <p:nvPr>
            <p:ph sz="quarter" idx="12"/>
          </p:nvPr>
        </p:nvSpPr>
        <p:spPr>
          <a:xfrm>
            <a:off x="509588" y="1917700"/>
            <a:ext cx="8139112" cy="4167188"/>
          </a:xfrm>
        </p:spPr>
        <p:txBody>
          <a:bodyPr/>
          <a:lstStyle>
            <a:lvl1pPr>
              <a:defRPr sz="2400"/>
            </a:lvl1pPr>
            <a:lvl2pPr>
              <a:defRPr sz="2000"/>
            </a:lvl2pPr>
            <a:lvl3pPr>
              <a:defRPr sz="20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510082" y="926432"/>
            <a:ext cx="8153400" cy="628221"/>
          </a:xfrm>
        </p:spPr>
        <p:txBody>
          <a:bodyPr/>
          <a:lstStyle>
            <a:lvl1pPr>
              <a:defRPr>
                <a:solidFill>
                  <a:srgbClr val="000000"/>
                </a:solidFill>
              </a:defRPr>
            </a:lvl1pPr>
          </a:lstStyle>
          <a:p>
            <a:r>
              <a:rPr lang="en-US" dirty="0"/>
              <a:t>Click to edit Master title style</a:t>
            </a:r>
          </a:p>
        </p:txBody>
      </p:sp>
      <p:sp>
        <p:nvSpPr>
          <p:cNvPr id="10" name="TextBox 9">
            <a:extLst>
              <a:ext uri="{FF2B5EF4-FFF2-40B4-BE49-F238E27FC236}">
                <a16:creationId xmlns:a16="http://schemas.microsoft.com/office/drawing/2014/main" id="{6E097E2C-5A76-3A00-1846-5ED3CFEF90EB}"/>
              </a:ext>
            </a:extLst>
          </p:cNvPr>
          <p:cNvSpPr txBox="1"/>
          <p:nvPr userDrawn="1"/>
        </p:nvSpPr>
        <p:spPr>
          <a:xfrm>
            <a:off x="519526" y="240219"/>
            <a:ext cx="6361333" cy="646331"/>
          </a:xfrm>
          <a:prstGeom prst="rect">
            <a:avLst/>
          </a:prstGeom>
          <a:noFill/>
        </p:spPr>
        <p:txBody>
          <a:bodyPr wrap="square">
            <a:spAutoFit/>
          </a:bodyPr>
          <a:lstStyle/>
          <a:p>
            <a:r>
              <a:rPr lang="en-US" sz="1800" dirty="0">
                <a:solidFill>
                  <a:schemeClr val="bg1"/>
                </a:solidFill>
                <a:latin typeface="Source Sans Pro SemiBold" panose="020B0603030403020204" pitchFamily="34" charset="0"/>
                <a:ea typeface="Source Sans Pro SemiBold" panose="020B0603030403020204" pitchFamily="34" charset="0"/>
                <a:cs typeface="Calibri"/>
                <a:sym typeface="Calibri"/>
              </a:rPr>
              <a:t>Section IV:  </a:t>
            </a:r>
          </a:p>
          <a:p>
            <a:r>
              <a:rPr lang="en-US" sz="1800" dirty="0">
                <a:solidFill>
                  <a:schemeClr val="bg1"/>
                </a:solidFill>
                <a:latin typeface="Source Sans Pro SemiBold" panose="020B0603030403020204" pitchFamily="34" charset="0"/>
                <a:ea typeface="Source Sans Pro SemiBold" panose="020B0603030403020204" pitchFamily="34" charset="0"/>
                <a:cs typeface="Calibri"/>
                <a:sym typeface="Calibri"/>
              </a:rPr>
              <a:t>How Lenders Evaluate Your Creditworthiness</a:t>
            </a:r>
          </a:p>
        </p:txBody>
      </p:sp>
    </p:spTree>
    <p:extLst>
      <p:ext uri="{BB962C8B-B14F-4D97-AF65-F5344CB8AC3E}">
        <p14:creationId xmlns:p14="http://schemas.microsoft.com/office/powerpoint/2010/main" val="381743455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section5">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5744759D-0EFF-4FB2-9CCE-04E00944F0FE}" type="slidenum">
              <a:rPr lang="en-US" smtClean="0"/>
              <a:pPr/>
              <a:t>‹#›</a:t>
            </a:fld>
            <a:endParaRPr lang="en-US" dirty="0"/>
          </a:p>
        </p:txBody>
      </p:sp>
      <p:sp>
        <p:nvSpPr>
          <p:cNvPr id="4" name="Footer Placeholder 3"/>
          <p:cNvSpPr>
            <a:spLocks noGrp="1"/>
          </p:cNvSpPr>
          <p:nvPr>
            <p:ph type="ftr" sz="quarter" idx="11"/>
          </p:nvPr>
        </p:nvSpPr>
        <p:spPr/>
        <p:txBody>
          <a:bodyPr/>
          <a:lstStyle/>
          <a:p>
            <a:r>
              <a:rPr lang="en-US" cap="all" dirty="0"/>
              <a:t>Money Smart for Small Business: </a:t>
            </a:r>
            <a:r>
              <a:rPr lang="en-US" dirty="0"/>
              <a:t>Banking Services Available for a Small Business</a:t>
            </a:r>
          </a:p>
        </p:txBody>
      </p:sp>
      <p:sp>
        <p:nvSpPr>
          <p:cNvPr id="8" name="Content Placeholder 7"/>
          <p:cNvSpPr>
            <a:spLocks noGrp="1"/>
          </p:cNvSpPr>
          <p:nvPr>
            <p:ph sz="quarter" idx="12"/>
          </p:nvPr>
        </p:nvSpPr>
        <p:spPr>
          <a:xfrm>
            <a:off x="509588" y="1917700"/>
            <a:ext cx="8139112" cy="4167188"/>
          </a:xfrm>
        </p:spPr>
        <p:txBody>
          <a:bodyPr/>
          <a:lstStyle>
            <a:lvl1pPr>
              <a:defRPr sz="2400"/>
            </a:lvl1pPr>
            <a:lvl2pPr>
              <a:defRPr sz="2000"/>
            </a:lvl2pPr>
            <a:lvl3pPr>
              <a:defRPr sz="20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510082" y="926432"/>
            <a:ext cx="8153400" cy="628221"/>
          </a:xfrm>
        </p:spPr>
        <p:txBody>
          <a:bodyPr/>
          <a:lstStyle>
            <a:lvl1pPr>
              <a:defRPr>
                <a:solidFill>
                  <a:srgbClr val="000000"/>
                </a:solidFill>
              </a:defRPr>
            </a:lvl1pPr>
          </a:lstStyle>
          <a:p>
            <a:r>
              <a:rPr lang="en-US" dirty="0"/>
              <a:t>Click to edit Master title style</a:t>
            </a:r>
          </a:p>
        </p:txBody>
      </p:sp>
      <p:sp>
        <p:nvSpPr>
          <p:cNvPr id="10" name="TextBox 9">
            <a:extLst>
              <a:ext uri="{FF2B5EF4-FFF2-40B4-BE49-F238E27FC236}">
                <a16:creationId xmlns:a16="http://schemas.microsoft.com/office/drawing/2014/main" id="{6E097E2C-5A76-3A00-1846-5ED3CFEF90EB}"/>
              </a:ext>
            </a:extLst>
          </p:cNvPr>
          <p:cNvSpPr txBox="1"/>
          <p:nvPr userDrawn="1"/>
        </p:nvSpPr>
        <p:spPr>
          <a:xfrm>
            <a:off x="519526" y="240219"/>
            <a:ext cx="6361333" cy="646331"/>
          </a:xfrm>
          <a:prstGeom prst="rect">
            <a:avLst/>
          </a:prstGeom>
          <a:noFill/>
        </p:spPr>
        <p:txBody>
          <a:bodyPr wrap="square">
            <a:spAutoFit/>
          </a:bodyPr>
          <a:lstStyle/>
          <a:p>
            <a:r>
              <a:rPr lang="en-US" sz="1800" dirty="0">
                <a:solidFill>
                  <a:schemeClr val="bg1"/>
                </a:solidFill>
                <a:latin typeface="Source Sans Pro SemiBold" panose="020B0603030403020204" pitchFamily="34" charset="0"/>
                <a:ea typeface="Source Sans Pro SemiBold" panose="020B0603030403020204" pitchFamily="34" charset="0"/>
                <a:cs typeface="Calibri"/>
                <a:sym typeface="Calibri"/>
              </a:rPr>
              <a:t>Section V:  </a:t>
            </a:r>
          </a:p>
          <a:p>
            <a:r>
              <a:rPr lang="en-US" sz="1800" dirty="0">
                <a:solidFill>
                  <a:schemeClr val="bg1"/>
                </a:solidFill>
                <a:latin typeface="Source Sans Pro SemiBold" panose="020B0603030403020204" pitchFamily="34" charset="0"/>
                <a:ea typeface="Source Sans Pro SemiBold" panose="020B0603030403020204" pitchFamily="34" charset="0"/>
                <a:cs typeface="Calibri"/>
                <a:sym typeface="Calibri"/>
              </a:rPr>
              <a:t>Credit Reporting and Business Operations</a:t>
            </a:r>
          </a:p>
        </p:txBody>
      </p:sp>
    </p:spTree>
    <p:extLst>
      <p:ext uri="{BB962C8B-B14F-4D97-AF65-F5344CB8AC3E}">
        <p14:creationId xmlns:p14="http://schemas.microsoft.com/office/powerpoint/2010/main" val="31524232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Wrap up">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5744759D-0EFF-4FB2-9CCE-04E00944F0FE}" type="slidenum">
              <a:rPr lang="en-US" smtClean="0"/>
              <a:pPr/>
              <a:t>‹#›</a:t>
            </a:fld>
            <a:endParaRPr lang="en-US" dirty="0"/>
          </a:p>
        </p:txBody>
      </p:sp>
      <p:sp>
        <p:nvSpPr>
          <p:cNvPr id="4" name="Footer Placeholder 3"/>
          <p:cNvSpPr>
            <a:spLocks noGrp="1"/>
          </p:cNvSpPr>
          <p:nvPr>
            <p:ph type="ftr" sz="quarter" idx="11"/>
          </p:nvPr>
        </p:nvSpPr>
        <p:spPr/>
        <p:txBody>
          <a:bodyPr/>
          <a:lstStyle/>
          <a:p>
            <a:r>
              <a:rPr lang="en-US" cap="all" dirty="0"/>
              <a:t>Money Smart for Small Business: </a:t>
            </a:r>
            <a:r>
              <a:rPr lang="en-US" dirty="0"/>
              <a:t>Banking Services Available for a Small Business</a:t>
            </a:r>
          </a:p>
        </p:txBody>
      </p:sp>
      <p:sp>
        <p:nvSpPr>
          <p:cNvPr id="8" name="Content Placeholder 7"/>
          <p:cNvSpPr>
            <a:spLocks noGrp="1"/>
          </p:cNvSpPr>
          <p:nvPr>
            <p:ph sz="quarter" idx="12"/>
          </p:nvPr>
        </p:nvSpPr>
        <p:spPr>
          <a:xfrm>
            <a:off x="509588" y="1917700"/>
            <a:ext cx="8139112" cy="4167188"/>
          </a:xfrm>
        </p:spPr>
        <p:txBody>
          <a:bodyPr/>
          <a:lstStyle>
            <a:lvl1pPr>
              <a:defRPr sz="2400"/>
            </a:lvl1pPr>
            <a:lvl2pPr>
              <a:defRPr sz="2000"/>
            </a:lvl2pPr>
            <a:lvl3pPr>
              <a:defRPr sz="20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510082" y="926432"/>
            <a:ext cx="8153400" cy="628221"/>
          </a:xfrm>
        </p:spPr>
        <p:txBody>
          <a:bodyPr/>
          <a:lstStyle>
            <a:lvl1pPr>
              <a:defRPr>
                <a:solidFill>
                  <a:srgbClr val="000000"/>
                </a:solidFill>
              </a:defRPr>
            </a:lvl1pPr>
          </a:lstStyle>
          <a:p>
            <a:r>
              <a:rPr lang="en-US" dirty="0"/>
              <a:t>Click to edit Master title style</a:t>
            </a:r>
          </a:p>
        </p:txBody>
      </p:sp>
      <p:sp>
        <p:nvSpPr>
          <p:cNvPr id="10" name="TextBox 9">
            <a:extLst>
              <a:ext uri="{FF2B5EF4-FFF2-40B4-BE49-F238E27FC236}">
                <a16:creationId xmlns:a16="http://schemas.microsoft.com/office/drawing/2014/main" id="{6E097E2C-5A76-3A00-1846-5ED3CFEF90EB}"/>
              </a:ext>
            </a:extLst>
          </p:cNvPr>
          <p:cNvSpPr txBox="1"/>
          <p:nvPr userDrawn="1"/>
        </p:nvSpPr>
        <p:spPr>
          <a:xfrm>
            <a:off x="509588" y="57339"/>
            <a:ext cx="6371271" cy="369332"/>
          </a:xfrm>
          <a:prstGeom prst="rect">
            <a:avLst/>
          </a:prstGeom>
          <a:noFill/>
        </p:spPr>
        <p:txBody>
          <a:bodyPr wrap="square">
            <a:spAutoFit/>
          </a:bodyPr>
          <a:lstStyle/>
          <a:p>
            <a:r>
              <a:rPr lang="en-US" sz="1800" dirty="0">
                <a:solidFill>
                  <a:schemeClr val="bg1"/>
                </a:solidFill>
                <a:latin typeface="Source Sans Pro SemiBold" panose="020B0603030403020204" pitchFamily="34" charset="0"/>
                <a:ea typeface="Source Sans Pro SemiBold" panose="020B0603030403020204" pitchFamily="34" charset="0"/>
                <a:cs typeface="Calibri"/>
                <a:sym typeface="Calibri"/>
              </a:rPr>
              <a:t>WRAP-UP</a:t>
            </a:r>
          </a:p>
        </p:txBody>
      </p:sp>
    </p:spTree>
    <p:extLst>
      <p:ext uri="{BB962C8B-B14F-4D97-AF65-F5344CB8AC3E}">
        <p14:creationId xmlns:p14="http://schemas.microsoft.com/office/powerpoint/2010/main" val="1523696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content layout skinny">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53DDF95-285C-5B9A-4800-C011E328D358}"/>
              </a:ext>
              <a:ext uri="{C183D7F6-B498-43B3-948B-1728B52AA6E4}">
                <adec:decorative xmlns:adec="http://schemas.microsoft.com/office/drawing/2017/decorative" xmlns="" val="1"/>
              </a:ext>
            </a:extLst>
          </p:cNvPr>
          <p:cNvSpPr/>
          <p:nvPr userDrawn="1"/>
        </p:nvSpPr>
        <p:spPr>
          <a:xfrm>
            <a:off x="500164" y="-25005"/>
            <a:ext cx="8153400" cy="515660"/>
          </a:xfrm>
          <a:prstGeom prst="rect">
            <a:avLst/>
          </a:prstGeom>
          <a:solidFill>
            <a:srgbClr val="003256"/>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00164" y="774241"/>
            <a:ext cx="8153400" cy="1143000"/>
          </a:xfrm>
        </p:spPr>
        <p:txBody>
          <a:bodyPr/>
          <a:lstStyle/>
          <a:p>
            <a:r>
              <a:rPr lang="en-US" dirty="0"/>
              <a:t>Click to edit Master title style</a:t>
            </a:r>
          </a:p>
        </p:txBody>
      </p:sp>
      <p:sp>
        <p:nvSpPr>
          <p:cNvPr id="8" name="Content Placeholder 7"/>
          <p:cNvSpPr>
            <a:spLocks noGrp="1"/>
          </p:cNvSpPr>
          <p:nvPr>
            <p:ph sz="quarter" idx="12"/>
          </p:nvPr>
        </p:nvSpPr>
        <p:spPr>
          <a:xfrm>
            <a:off x="509588" y="1917700"/>
            <a:ext cx="8139112" cy="41671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3"/>
          <p:cNvSpPr>
            <a:spLocks noGrp="1"/>
          </p:cNvSpPr>
          <p:nvPr>
            <p:ph type="ftr" sz="quarter" idx="11"/>
          </p:nvPr>
        </p:nvSpPr>
        <p:spPr/>
        <p:txBody>
          <a:bodyPr/>
          <a:lstStyle/>
          <a:p>
            <a:r>
              <a:rPr lang="en-US" cap="all" dirty="0">
                <a:solidFill>
                  <a:prstClr val="black"/>
                </a:solidFill>
              </a:rPr>
              <a:t>Money Smart for Small Business: Building Credit</a:t>
            </a:r>
            <a:endParaRPr lang="en-US" dirty="0">
              <a:solidFill>
                <a:prstClr val="black"/>
              </a:solidFill>
            </a:endParaRPr>
          </a:p>
        </p:txBody>
      </p:sp>
      <p:sp>
        <p:nvSpPr>
          <p:cNvPr id="3" name="Slide Number Placeholder 2"/>
          <p:cNvSpPr>
            <a:spLocks noGrp="1"/>
          </p:cNvSpPr>
          <p:nvPr>
            <p:ph type="sldNum" sz="quarter" idx="10"/>
          </p:nvPr>
        </p:nvSpPr>
        <p:spPr/>
        <p:txBody>
          <a:bodyPr/>
          <a:lstStyle/>
          <a:p>
            <a:fld id="{5744759D-0EFF-4FB2-9CCE-04E00944F0FE}"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34616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2" name="Title 1">
            <a:extLst>
              <a:ext uri="{C183D7F6-B498-43B3-948B-1728B52AA6E4}">
                <adec:decorative xmlns:adec="http://schemas.microsoft.com/office/drawing/2017/decorative" xmlns="" val="1"/>
              </a:ext>
            </a:extLst>
          </p:cNvPr>
          <p:cNvSpPr txBox="1">
            <a:spLocks/>
          </p:cNvSpPr>
          <p:nvPr userDrawn="1"/>
        </p:nvSpPr>
        <p:spPr>
          <a:xfrm>
            <a:off x="495300" y="0"/>
            <a:ext cx="8083296" cy="1499616"/>
          </a:xfrm>
          <a:prstGeom prst="rect">
            <a:avLst/>
          </a:prstGeom>
          <a:solidFill>
            <a:srgbClr val="003256"/>
          </a:solidFill>
        </p:spPr>
        <p:txBody>
          <a:bodyPr anchor="b">
            <a:normAutofit/>
          </a:bodyPr>
          <a:lstStyle>
            <a:lvl1pPr algn="l" defTabSz="457200" rtl="0" eaLnBrk="1" latinLnBrk="0" hangingPunct="1">
              <a:spcBef>
                <a:spcPct val="0"/>
              </a:spcBef>
              <a:buNone/>
              <a:defRPr sz="3600" kern="1200">
                <a:solidFill>
                  <a:srgbClr val="7030A0"/>
                </a:solidFill>
                <a:latin typeface="Franklin Gothic Medium" panose="020B0603020102020204" pitchFamily="34" charset="0"/>
                <a:ea typeface="Franklin Gothic Medium" panose="020B0603020102020204" pitchFamily="34" charset="0"/>
                <a:cs typeface="Franklin Gothic Medium" panose="020B0603020102020204" pitchFamily="34" charset="0"/>
                <a:sym typeface="12 pt. Helvetica* 85 Heavy   08472"/>
              </a:defRPr>
            </a:lvl1pPr>
          </a:lstStyle>
          <a:p>
            <a:endParaRPr lang="en-US" sz="1400" dirty="0">
              <a:solidFill>
                <a:prstClr val="white"/>
              </a:solidFill>
              <a:latin typeface="Source Sans Pro SemiBold" panose="020B0603030403020204" pitchFamily="34" charset="0"/>
              <a:ea typeface="Source Sans Pro SemiBold" panose="020B0603030403020204" pitchFamily="34" charset="0"/>
            </a:endParaRPr>
          </a:p>
        </p:txBody>
      </p:sp>
      <p:sp>
        <p:nvSpPr>
          <p:cNvPr id="17" name="Title 1"/>
          <p:cNvSpPr>
            <a:spLocks noGrp="1"/>
          </p:cNvSpPr>
          <p:nvPr>
            <p:ph type="title"/>
          </p:nvPr>
        </p:nvSpPr>
        <p:spPr>
          <a:xfrm>
            <a:off x="495300" y="101791"/>
            <a:ext cx="8153400" cy="1143000"/>
          </a:xfrm>
        </p:spPr>
        <p:txBody>
          <a:bodyPr/>
          <a:lstStyle>
            <a:lvl1pPr>
              <a:defRPr>
                <a:solidFill>
                  <a:srgbClr val="FFFFFF"/>
                </a:solidFill>
              </a:defRPr>
            </a:lvl1pPr>
          </a:lstStyle>
          <a:p>
            <a:r>
              <a:rPr lang="en-US" dirty="0"/>
              <a:t>Click to edit Master title style</a:t>
            </a:r>
          </a:p>
        </p:txBody>
      </p:sp>
      <p:sp>
        <p:nvSpPr>
          <p:cNvPr id="16" name="Content Placeholder 7"/>
          <p:cNvSpPr>
            <a:spLocks noGrp="1"/>
          </p:cNvSpPr>
          <p:nvPr>
            <p:ph sz="quarter" idx="12"/>
          </p:nvPr>
        </p:nvSpPr>
        <p:spPr>
          <a:xfrm>
            <a:off x="509588" y="1917700"/>
            <a:ext cx="8139112" cy="41671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Footer Placeholder 3"/>
          <p:cNvSpPr>
            <a:spLocks noGrp="1"/>
          </p:cNvSpPr>
          <p:nvPr>
            <p:ph type="ftr" sz="quarter" idx="11"/>
          </p:nvPr>
        </p:nvSpPr>
        <p:spPr>
          <a:xfrm>
            <a:off x="510082" y="6439908"/>
            <a:ext cx="7721106" cy="292100"/>
          </a:xfrm>
        </p:spPr>
        <p:txBody>
          <a:bodyPr/>
          <a:lstStyle/>
          <a:p>
            <a:r>
              <a:rPr lang="en-US" cap="all" dirty="0">
                <a:solidFill>
                  <a:prstClr val="black"/>
                </a:solidFill>
              </a:rPr>
              <a:t>Money Smart for Small Business: Building Credit</a:t>
            </a:r>
            <a:endParaRPr lang="en-US" dirty="0">
              <a:solidFill>
                <a:prstClr val="black"/>
              </a:solidFill>
            </a:endParaRPr>
          </a:p>
        </p:txBody>
      </p:sp>
      <p:sp>
        <p:nvSpPr>
          <p:cNvPr id="14" name="Slide Number Placeholder 2"/>
          <p:cNvSpPr>
            <a:spLocks noGrp="1"/>
          </p:cNvSpPr>
          <p:nvPr>
            <p:ph type="sldNum" sz="quarter" idx="10"/>
          </p:nvPr>
        </p:nvSpPr>
        <p:spPr>
          <a:xfrm>
            <a:off x="7810500" y="6429375"/>
            <a:ext cx="876300" cy="292100"/>
          </a:xfrm>
        </p:spPr>
        <p:txBody>
          <a:bodyPr/>
          <a:lstStyle/>
          <a:p>
            <a:fld id="{5744759D-0EFF-4FB2-9CCE-04E00944F0FE}"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6429451"/>
      </p:ext>
    </p:extLst>
  </p:cSld>
  <p:clrMapOvr>
    <a:masterClrMapping/>
  </p:clrMapOvr>
  <p:extLst>
    <p:ext uri="{DCECCB84-F9BA-43D5-87BE-67443E8EF086}">
      <p15:sldGuideLst xmlns:p15="http://schemas.microsoft.com/office/powerpoint/2012/main">
        <p15:guide id="1" orient="horz" pos="792" userDrawn="1">
          <p15:clr>
            <a:srgbClr val="FBAE40"/>
          </p15:clr>
        </p15:guide>
        <p15:guide id="2" pos="288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1">
    <p:spTree>
      <p:nvGrpSpPr>
        <p:cNvPr id="1" name=""/>
        <p:cNvGrpSpPr/>
        <p:nvPr/>
      </p:nvGrpSpPr>
      <p:grpSpPr>
        <a:xfrm>
          <a:off x="0" y="0"/>
          <a:ext cx="0" cy="0"/>
          <a:chOff x="0" y="0"/>
          <a:chExt cx="0" cy="0"/>
        </a:xfrm>
      </p:grpSpPr>
      <p:sp>
        <p:nvSpPr>
          <p:cNvPr id="15" name="Title 1">
            <a:extLst>
              <a:ext uri="{C183D7F6-B498-43B3-948B-1728B52AA6E4}">
                <adec:decorative xmlns:adec="http://schemas.microsoft.com/office/drawing/2017/decorative" xmlns="" val="1"/>
              </a:ext>
            </a:extLst>
          </p:cNvPr>
          <p:cNvSpPr txBox="1">
            <a:spLocks/>
          </p:cNvSpPr>
          <p:nvPr userDrawn="1"/>
        </p:nvSpPr>
        <p:spPr>
          <a:xfrm>
            <a:off x="533400" y="0"/>
            <a:ext cx="8153400" cy="490655"/>
          </a:xfrm>
          <a:prstGeom prst="rect">
            <a:avLst/>
          </a:prstGeom>
          <a:solidFill>
            <a:srgbClr val="003256"/>
          </a:solidFill>
        </p:spPr>
        <p:txBody>
          <a:bodyPr anchor="b">
            <a:normAutofit/>
          </a:bodyPr>
          <a:lstStyle>
            <a:lvl1pPr algn="l" defTabSz="457200" rtl="0" eaLnBrk="1" latinLnBrk="0" hangingPunct="1">
              <a:spcBef>
                <a:spcPct val="0"/>
              </a:spcBef>
              <a:buNone/>
              <a:defRPr sz="3600" kern="1200">
                <a:solidFill>
                  <a:srgbClr val="7030A0"/>
                </a:solidFill>
                <a:latin typeface="Franklin Gothic Medium" panose="020B0603020102020204" pitchFamily="34" charset="0"/>
                <a:ea typeface="Franklin Gothic Medium" panose="020B0603020102020204" pitchFamily="34" charset="0"/>
                <a:cs typeface="Franklin Gothic Medium" panose="020B0603020102020204" pitchFamily="34" charset="0"/>
                <a:sym typeface="12 pt. Helvetica* 85 Heavy   08472"/>
              </a:defRPr>
            </a:lvl1pPr>
          </a:lstStyle>
          <a:p>
            <a:r>
              <a:rPr lang="en-US" sz="1400" dirty="0">
                <a:solidFill>
                  <a:prstClr val="white"/>
                </a:solidFill>
                <a:latin typeface="Source Sans Pro SemiBold" panose="020B0603030403020204" pitchFamily="34" charset="0"/>
                <a:ea typeface="Source Sans Pro SemiBold" panose="020B0603030403020204" pitchFamily="34" charset="0"/>
              </a:rPr>
              <a:t>Section I:  The Big Picture: Credit Reporting and My Business</a:t>
            </a:r>
          </a:p>
        </p:txBody>
      </p:sp>
      <p:sp>
        <p:nvSpPr>
          <p:cNvPr id="12" name="Title 1"/>
          <p:cNvSpPr>
            <a:spLocks noGrp="1"/>
          </p:cNvSpPr>
          <p:nvPr>
            <p:ph type="title"/>
          </p:nvPr>
        </p:nvSpPr>
        <p:spPr>
          <a:xfrm>
            <a:off x="495300" y="774241"/>
            <a:ext cx="8153400" cy="1143000"/>
          </a:xfrm>
        </p:spPr>
        <p:txBody>
          <a:bodyPr/>
          <a:lstStyle/>
          <a:p>
            <a:r>
              <a:rPr lang="en-US"/>
              <a:t>Click to edit Master title style</a:t>
            </a:r>
          </a:p>
        </p:txBody>
      </p:sp>
      <p:sp>
        <p:nvSpPr>
          <p:cNvPr id="14" name="Footer Placeholder 3"/>
          <p:cNvSpPr>
            <a:spLocks noGrp="1"/>
          </p:cNvSpPr>
          <p:nvPr>
            <p:ph type="ftr" sz="quarter" idx="11"/>
          </p:nvPr>
        </p:nvSpPr>
        <p:spPr>
          <a:xfrm>
            <a:off x="510082" y="6439908"/>
            <a:ext cx="7721106" cy="292100"/>
          </a:xfrm>
        </p:spPr>
        <p:txBody>
          <a:bodyPr/>
          <a:lstStyle/>
          <a:p>
            <a:r>
              <a:rPr lang="en-US" cap="all" dirty="0">
                <a:solidFill>
                  <a:prstClr val="black"/>
                </a:solidFill>
              </a:rPr>
              <a:t>Money Smart for Small Business: Building Credit</a:t>
            </a:r>
            <a:endParaRPr lang="en-US" dirty="0">
              <a:solidFill>
                <a:prstClr val="black"/>
              </a:solidFill>
            </a:endParaRPr>
          </a:p>
        </p:txBody>
      </p:sp>
      <p:sp>
        <p:nvSpPr>
          <p:cNvPr id="13" name="Slide Number Placeholder 2"/>
          <p:cNvSpPr>
            <a:spLocks noGrp="1"/>
          </p:cNvSpPr>
          <p:nvPr>
            <p:ph type="sldNum" sz="quarter" idx="10"/>
          </p:nvPr>
        </p:nvSpPr>
        <p:spPr>
          <a:xfrm>
            <a:off x="7810500" y="6429375"/>
            <a:ext cx="876300" cy="292100"/>
          </a:xfrm>
        </p:spPr>
        <p:txBody>
          <a:bodyPr/>
          <a:lstStyle/>
          <a:p>
            <a:fld id="{5744759D-0EFF-4FB2-9CCE-04E00944F0FE}" type="slidenum">
              <a:rPr lang="en-US" smtClean="0">
                <a:solidFill>
                  <a:prstClr val="black"/>
                </a:solidFill>
              </a:rPr>
              <a:pPr/>
              <a:t>‹#›</a:t>
            </a:fld>
            <a:endParaRPr lang="en-US" dirty="0">
              <a:solidFill>
                <a:prstClr val="black"/>
              </a:solidFill>
            </a:endParaRPr>
          </a:p>
        </p:txBody>
      </p:sp>
      <p:sp>
        <p:nvSpPr>
          <p:cNvPr id="16" name="Content Placeholder 7"/>
          <p:cNvSpPr>
            <a:spLocks noGrp="1"/>
          </p:cNvSpPr>
          <p:nvPr>
            <p:ph sz="quarter" idx="12"/>
          </p:nvPr>
        </p:nvSpPr>
        <p:spPr>
          <a:xfrm>
            <a:off x="509588" y="1917700"/>
            <a:ext cx="8139112" cy="4167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254307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2">
    <p:spTree>
      <p:nvGrpSpPr>
        <p:cNvPr id="1" name=""/>
        <p:cNvGrpSpPr/>
        <p:nvPr/>
      </p:nvGrpSpPr>
      <p:grpSpPr>
        <a:xfrm>
          <a:off x="0" y="0"/>
          <a:ext cx="0" cy="0"/>
          <a:chOff x="0" y="0"/>
          <a:chExt cx="0" cy="0"/>
        </a:xfrm>
      </p:grpSpPr>
      <p:sp>
        <p:nvSpPr>
          <p:cNvPr id="8" name="Title 1">
            <a:extLst>
              <a:ext uri="{C183D7F6-B498-43B3-948B-1728B52AA6E4}">
                <adec:decorative xmlns:adec="http://schemas.microsoft.com/office/drawing/2017/decorative" xmlns="" val="1"/>
              </a:ext>
            </a:extLst>
          </p:cNvPr>
          <p:cNvSpPr txBox="1">
            <a:spLocks/>
          </p:cNvSpPr>
          <p:nvPr userDrawn="1"/>
        </p:nvSpPr>
        <p:spPr>
          <a:xfrm>
            <a:off x="533400" y="0"/>
            <a:ext cx="8153400" cy="490655"/>
          </a:xfrm>
          <a:prstGeom prst="rect">
            <a:avLst/>
          </a:prstGeom>
          <a:solidFill>
            <a:srgbClr val="003256"/>
          </a:solidFill>
        </p:spPr>
        <p:txBody>
          <a:bodyPr anchor="b">
            <a:normAutofit/>
          </a:bodyPr>
          <a:lstStyle>
            <a:lvl1pPr algn="l" defTabSz="457200" rtl="0" eaLnBrk="1" latinLnBrk="0" hangingPunct="1">
              <a:spcBef>
                <a:spcPct val="0"/>
              </a:spcBef>
              <a:buNone/>
              <a:defRPr sz="3600" kern="1200">
                <a:solidFill>
                  <a:srgbClr val="7030A0"/>
                </a:solidFill>
                <a:latin typeface="Franklin Gothic Medium" panose="020B0603020102020204" pitchFamily="34" charset="0"/>
                <a:ea typeface="Franklin Gothic Medium" panose="020B0603020102020204" pitchFamily="34" charset="0"/>
                <a:cs typeface="Franklin Gothic Medium" panose="020B0603020102020204" pitchFamily="34" charset="0"/>
                <a:sym typeface="12 pt. Helvetica* 85 Heavy   08472"/>
              </a:defRPr>
            </a:lvl1pPr>
          </a:lstStyle>
          <a:p>
            <a:r>
              <a:rPr lang="en-US" sz="1400" dirty="0">
                <a:solidFill>
                  <a:prstClr val="white"/>
                </a:solidFill>
                <a:latin typeface="Source Sans Pro SemiBold" panose="020B0603030403020204" pitchFamily="34" charset="0"/>
                <a:ea typeface="Source Sans Pro SemiBold" panose="020B0603030403020204" pitchFamily="34" charset="0"/>
              </a:rPr>
              <a:t>Section II:  The Impact of Personal Credit on My Business</a:t>
            </a:r>
          </a:p>
        </p:txBody>
      </p:sp>
      <p:sp>
        <p:nvSpPr>
          <p:cNvPr id="11" name="Title 1"/>
          <p:cNvSpPr>
            <a:spLocks noGrp="1"/>
          </p:cNvSpPr>
          <p:nvPr>
            <p:ph type="title"/>
          </p:nvPr>
        </p:nvSpPr>
        <p:spPr>
          <a:xfrm>
            <a:off x="495300" y="774241"/>
            <a:ext cx="8153400" cy="1143000"/>
          </a:xfrm>
        </p:spPr>
        <p:txBody>
          <a:bodyPr/>
          <a:lstStyle/>
          <a:p>
            <a:r>
              <a:rPr lang="en-US"/>
              <a:t>Click to edit Master title style</a:t>
            </a:r>
          </a:p>
        </p:txBody>
      </p:sp>
      <p:sp>
        <p:nvSpPr>
          <p:cNvPr id="18" name="Content Placeholder 7"/>
          <p:cNvSpPr>
            <a:spLocks noGrp="1"/>
          </p:cNvSpPr>
          <p:nvPr>
            <p:ph sz="quarter" idx="12"/>
          </p:nvPr>
        </p:nvSpPr>
        <p:spPr>
          <a:xfrm>
            <a:off x="509588" y="1917700"/>
            <a:ext cx="8139112" cy="4167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Footer Placeholder 3"/>
          <p:cNvSpPr>
            <a:spLocks noGrp="1"/>
          </p:cNvSpPr>
          <p:nvPr>
            <p:ph type="ftr" sz="quarter" idx="11"/>
          </p:nvPr>
        </p:nvSpPr>
        <p:spPr>
          <a:xfrm>
            <a:off x="510082" y="6439908"/>
            <a:ext cx="7721106" cy="292100"/>
          </a:xfrm>
        </p:spPr>
        <p:txBody>
          <a:bodyPr/>
          <a:lstStyle/>
          <a:p>
            <a:r>
              <a:rPr lang="en-US" cap="all" dirty="0">
                <a:solidFill>
                  <a:prstClr val="black"/>
                </a:solidFill>
              </a:rPr>
              <a:t>Money Smart for Small Business: Building Credit</a:t>
            </a:r>
            <a:endParaRPr lang="en-US" dirty="0">
              <a:solidFill>
                <a:prstClr val="black"/>
              </a:solidFill>
            </a:endParaRPr>
          </a:p>
        </p:txBody>
      </p:sp>
      <p:sp>
        <p:nvSpPr>
          <p:cNvPr id="14" name="Slide Number Placeholder 2"/>
          <p:cNvSpPr>
            <a:spLocks noGrp="1"/>
          </p:cNvSpPr>
          <p:nvPr>
            <p:ph type="sldNum" sz="quarter" idx="10"/>
          </p:nvPr>
        </p:nvSpPr>
        <p:spPr>
          <a:xfrm>
            <a:off x="7810500" y="6429375"/>
            <a:ext cx="876300" cy="292100"/>
          </a:xfrm>
        </p:spPr>
        <p:txBody>
          <a:bodyPr/>
          <a:lstStyle/>
          <a:p>
            <a:fld id="{5744759D-0EFF-4FB2-9CCE-04E00944F0FE}"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78237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3">
    <p:spTree>
      <p:nvGrpSpPr>
        <p:cNvPr id="1" name=""/>
        <p:cNvGrpSpPr/>
        <p:nvPr/>
      </p:nvGrpSpPr>
      <p:grpSpPr>
        <a:xfrm>
          <a:off x="0" y="0"/>
          <a:ext cx="0" cy="0"/>
          <a:chOff x="0" y="0"/>
          <a:chExt cx="0" cy="0"/>
        </a:xfrm>
      </p:grpSpPr>
      <p:sp>
        <p:nvSpPr>
          <p:cNvPr id="8" name="Title 1">
            <a:extLst>
              <a:ext uri="{C183D7F6-B498-43B3-948B-1728B52AA6E4}">
                <adec:decorative xmlns:adec="http://schemas.microsoft.com/office/drawing/2017/decorative" xmlns="" val="1"/>
              </a:ext>
            </a:extLst>
          </p:cNvPr>
          <p:cNvSpPr txBox="1">
            <a:spLocks/>
          </p:cNvSpPr>
          <p:nvPr userDrawn="1"/>
        </p:nvSpPr>
        <p:spPr>
          <a:xfrm>
            <a:off x="533400" y="0"/>
            <a:ext cx="8153400" cy="490655"/>
          </a:xfrm>
          <a:prstGeom prst="rect">
            <a:avLst/>
          </a:prstGeom>
          <a:solidFill>
            <a:srgbClr val="003256"/>
          </a:solidFill>
        </p:spPr>
        <p:txBody>
          <a:bodyPr anchor="b">
            <a:normAutofit/>
          </a:bodyPr>
          <a:lstStyle>
            <a:lvl1pPr algn="l" defTabSz="457200" rtl="0" eaLnBrk="1" latinLnBrk="0" hangingPunct="1">
              <a:spcBef>
                <a:spcPct val="0"/>
              </a:spcBef>
              <a:buNone/>
              <a:defRPr sz="3600" kern="1200">
                <a:solidFill>
                  <a:srgbClr val="7030A0"/>
                </a:solidFill>
                <a:latin typeface="Franklin Gothic Medium" panose="020B0603020102020204" pitchFamily="34" charset="0"/>
                <a:ea typeface="Franklin Gothic Medium" panose="020B0603020102020204" pitchFamily="34" charset="0"/>
                <a:cs typeface="Franklin Gothic Medium" panose="020B0603020102020204" pitchFamily="34" charset="0"/>
                <a:sym typeface="12 pt. Helvetica* 85 Heavy   08472"/>
              </a:defRPr>
            </a:lvl1pPr>
          </a:lstStyle>
          <a:p>
            <a:r>
              <a:rPr lang="en-US" sz="1400" dirty="0">
                <a:solidFill>
                  <a:prstClr val="white"/>
                </a:solidFill>
                <a:latin typeface="Source Sans Pro SemiBold" panose="020B0603030403020204" pitchFamily="34" charset="0"/>
                <a:ea typeface="Source Sans Pro SemiBold" panose="020B0603030403020204" pitchFamily="34" charset="0"/>
              </a:rPr>
              <a:t>Section III:  Business Credit Reporting</a:t>
            </a:r>
          </a:p>
        </p:txBody>
      </p:sp>
      <p:sp>
        <p:nvSpPr>
          <p:cNvPr id="11" name="Title 1"/>
          <p:cNvSpPr>
            <a:spLocks noGrp="1"/>
          </p:cNvSpPr>
          <p:nvPr>
            <p:ph type="title"/>
          </p:nvPr>
        </p:nvSpPr>
        <p:spPr>
          <a:xfrm>
            <a:off x="495300" y="774241"/>
            <a:ext cx="8153400" cy="1143000"/>
          </a:xfrm>
        </p:spPr>
        <p:txBody>
          <a:bodyPr/>
          <a:lstStyle/>
          <a:p>
            <a:r>
              <a:rPr lang="en-US"/>
              <a:t>Click to edit Master title style</a:t>
            </a:r>
          </a:p>
        </p:txBody>
      </p:sp>
      <p:sp>
        <p:nvSpPr>
          <p:cNvPr id="18" name="Content Placeholder 7"/>
          <p:cNvSpPr>
            <a:spLocks noGrp="1"/>
          </p:cNvSpPr>
          <p:nvPr>
            <p:ph sz="quarter" idx="12"/>
          </p:nvPr>
        </p:nvSpPr>
        <p:spPr>
          <a:xfrm>
            <a:off x="509588" y="1917700"/>
            <a:ext cx="8139112" cy="4167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Footer Placeholder 3"/>
          <p:cNvSpPr>
            <a:spLocks noGrp="1"/>
          </p:cNvSpPr>
          <p:nvPr>
            <p:ph type="ftr" sz="quarter" idx="11"/>
          </p:nvPr>
        </p:nvSpPr>
        <p:spPr>
          <a:xfrm>
            <a:off x="510082" y="6439908"/>
            <a:ext cx="7721106" cy="292100"/>
          </a:xfrm>
        </p:spPr>
        <p:txBody>
          <a:bodyPr/>
          <a:lstStyle/>
          <a:p>
            <a:r>
              <a:rPr lang="en-US" cap="all" dirty="0">
                <a:solidFill>
                  <a:prstClr val="black"/>
                </a:solidFill>
              </a:rPr>
              <a:t>Money Smart for Small Business: Building Credit</a:t>
            </a:r>
            <a:endParaRPr lang="en-US" dirty="0">
              <a:solidFill>
                <a:prstClr val="black"/>
              </a:solidFill>
            </a:endParaRPr>
          </a:p>
        </p:txBody>
      </p:sp>
      <p:sp>
        <p:nvSpPr>
          <p:cNvPr id="14" name="Slide Number Placeholder 2"/>
          <p:cNvSpPr>
            <a:spLocks noGrp="1"/>
          </p:cNvSpPr>
          <p:nvPr>
            <p:ph type="sldNum" sz="quarter" idx="10"/>
          </p:nvPr>
        </p:nvSpPr>
        <p:spPr>
          <a:xfrm>
            <a:off x="7810500" y="6429375"/>
            <a:ext cx="876300" cy="292100"/>
          </a:xfrm>
        </p:spPr>
        <p:txBody>
          <a:bodyPr/>
          <a:lstStyle/>
          <a:p>
            <a:fld id="{5744759D-0EFF-4FB2-9CCE-04E00944F0FE}"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40043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4">
    <p:spTree>
      <p:nvGrpSpPr>
        <p:cNvPr id="1" name=""/>
        <p:cNvGrpSpPr/>
        <p:nvPr/>
      </p:nvGrpSpPr>
      <p:grpSpPr>
        <a:xfrm>
          <a:off x="0" y="0"/>
          <a:ext cx="0" cy="0"/>
          <a:chOff x="0" y="0"/>
          <a:chExt cx="0" cy="0"/>
        </a:xfrm>
      </p:grpSpPr>
      <p:sp>
        <p:nvSpPr>
          <p:cNvPr id="8" name="Title 1">
            <a:extLst>
              <a:ext uri="{C183D7F6-B498-43B3-948B-1728B52AA6E4}">
                <adec:decorative xmlns:adec="http://schemas.microsoft.com/office/drawing/2017/decorative" xmlns="" val="1"/>
              </a:ext>
            </a:extLst>
          </p:cNvPr>
          <p:cNvSpPr txBox="1">
            <a:spLocks/>
          </p:cNvSpPr>
          <p:nvPr userDrawn="1"/>
        </p:nvSpPr>
        <p:spPr>
          <a:xfrm>
            <a:off x="533400" y="0"/>
            <a:ext cx="8153400" cy="490655"/>
          </a:xfrm>
          <a:prstGeom prst="rect">
            <a:avLst/>
          </a:prstGeom>
          <a:solidFill>
            <a:srgbClr val="003256"/>
          </a:solidFill>
        </p:spPr>
        <p:txBody>
          <a:bodyPr anchor="b">
            <a:normAutofit/>
          </a:bodyPr>
          <a:lstStyle>
            <a:lvl1pPr algn="l" defTabSz="457200" rtl="0" eaLnBrk="1" latinLnBrk="0" hangingPunct="1">
              <a:spcBef>
                <a:spcPct val="0"/>
              </a:spcBef>
              <a:buNone/>
              <a:defRPr sz="3600" kern="1200">
                <a:solidFill>
                  <a:srgbClr val="7030A0"/>
                </a:solidFill>
                <a:latin typeface="Franklin Gothic Medium" panose="020B0603020102020204" pitchFamily="34" charset="0"/>
                <a:ea typeface="Franklin Gothic Medium" panose="020B0603020102020204" pitchFamily="34" charset="0"/>
                <a:cs typeface="Franklin Gothic Medium" panose="020B0603020102020204" pitchFamily="34" charset="0"/>
                <a:sym typeface="12 pt. Helvetica* 85 Heavy   08472"/>
              </a:defRPr>
            </a:lvl1pPr>
          </a:lstStyle>
          <a:p>
            <a:r>
              <a:rPr lang="en-US" sz="1400" dirty="0">
                <a:solidFill>
                  <a:prstClr val="white"/>
                </a:solidFill>
                <a:latin typeface="Source Sans Pro SemiBold" panose="020B0603030403020204" pitchFamily="34" charset="0"/>
                <a:ea typeface="Source Sans Pro SemiBold" panose="020B0603030403020204" pitchFamily="34" charset="0"/>
              </a:rPr>
              <a:t>Section IV:  How Lenders Evaluate Your Creditworthiness</a:t>
            </a:r>
          </a:p>
        </p:txBody>
      </p:sp>
      <p:sp>
        <p:nvSpPr>
          <p:cNvPr id="11" name="Title 1"/>
          <p:cNvSpPr>
            <a:spLocks noGrp="1"/>
          </p:cNvSpPr>
          <p:nvPr>
            <p:ph type="title"/>
          </p:nvPr>
        </p:nvSpPr>
        <p:spPr>
          <a:xfrm>
            <a:off x="495300" y="774241"/>
            <a:ext cx="8153400" cy="1143000"/>
          </a:xfrm>
        </p:spPr>
        <p:txBody>
          <a:bodyPr/>
          <a:lstStyle/>
          <a:p>
            <a:r>
              <a:rPr lang="en-US"/>
              <a:t>Click to edit Master title style</a:t>
            </a:r>
          </a:p>
        </p:txBody>
      </p:sp>
      <p:sp>
        <p:nvSpPr>
          <p:cNvPr id="18" name="Content Placeholder 7"/>
          <p:cNvSpPr>
            <a:spLocks noGrp="1"/>
          </p:cNvSpPr>
          <p:nvPr>
            <p:ph sz="quarter" idx="12"/>
          </p:nvPr>
        </p:nvSpPr>
        <p:spPr>
          <a:xfrm>
            <a:off x="509588" y="1917700"/>
            <a:ext cx="8139112" cy="4167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Footer Placeholder 3"/>
          <p:cNvSpPr>
            <a:spLocks noGrp="1"/>
          </p:cNvSpPr>
          <p:nvPr>
            <p:ph type="ftr" sz="quarter" idx="11"/>
          </p:nvPr>
        </p:nvSpPr>
        <p:spPr>
          <a:xfrm>
            <a:off x="510082" y="6439908"/>
            <a:ext cx="7721106" cy="292100"/>
          </a:xfrm>
        </p:spPr>
        <p:txBody>
          <a:bodyPr/>
          <a:lstStyle/>
          <a:p>
            <a:r>
              <a:rPr lang="en-US" cap="all" dirty="0">
                <a:solidFill>
                  <a:prstClr val="black"/>
                </a:solidFill>
              </a:rPr>
              <a:t>Money Smart for Small Business: Building Credit</a:t>
            </a:r>
            <a:endParaRPr lang="en-US" dirty="0">
              <a:solidFill>
                <a:prstClr val="black"/>
              </a:solidFill>
            </a:endParaRPr>
          </a:p>
        </p:txBody>
      </p:sp>
      <p:sp>
        <p:nvSpPr>
          <p:cNvPr id="14" name="Slide Number Placeholder 2"/>
          <p:cNvSpPr>
            <a:spLocks noGrp="1"/>
          </p:cNvSpPr>
          <p:nvPr>
            <p:ph type="sldNum" sz="quarter" idx="10"/>
          </p:nvPr>
        </p:nvSpPr>
        <p:spPr>
          <a:xfrm>
            <a:off x="7810500" y="6429375"/>
            <a:ext cx="876300" cy="292100"/>
          </a:xfrm>
        </p:spPr>
        <p:txBody>
          <a:bodyPr/>
          <a:lstStyle/>
          <a:p>
            <a:fld id="{5744759D-0EFF-4FB2-9CCE-04E00944F0FE}"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4750250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5">
    <p:spTree>
      <p:nvGrpSpPr>
        <p:cNvPr id="1" name=""/>
        <p:cNvGrpSpPr/>
        <p:nvPr/>
      </p:nvGrpSpPr>
      <p:grpSpPr>
        <a:xfrm>
          <a:off x="0" y="0"/>
          <a:ext cx="0" cy="0"/>
          <a:chOff x="0" y="0"/>
          <a:chExt cx="0" cy="0"/>
        </a:xfrm>
      </p:grpSpPr>
      <p:sp>
        <p:nvSpPr>
          <p:cNvPr id="8" name="Title 1">
            <a:extLst>
              <a:ext uri="{C183D7F6-B498-43B3-948B-1728B52AA6E4}">
                <adec:decorative xmlns:adec="http://schemas.microsoft.com/office/drawing/2017/decorative" xmlns="" val="1"/>
              </a:ext>
            </a:extLst>
          </p:cNvPr>
          <p:cNvSpPr txBox="1">
            <a:spLocks/>
          </p:cNvSpPr>
          <p:nvPr userDrawn="1"/>
        </p:nvSpPr>
        <p:spPr>
          <a:xfrm>
            <a:off x="533400" y="0"/>
            <a:ext cx="8153400" cy="490655"/>
          </a:xfrm>
          <a:prstGeom prst="rect">
            <a:avLst/>
          </a:prstGeom>
          <a:solidFill>
            <a:srgbClr val="003256"/>
          </a:solidFill>
        </p:spPr>
        <p:txBody>
          <a:bodyPr anchor="b">
            <a:normAutofit lnSpcReduction="10000"/>
          </a:bodyPr>
          <a:lstStyle>
            <a:lvl1pPr algn="l" defTabSz="457200" rtl="0" eaLnBrk="1" latinLnBrk="0" hangingPunct="1">
              <a:spcBef>
                <a:spcPct val="0"/>
              </a:spcBef>
              <a:buNone/>
              <a:defRPr sz="3600" kern="1200">
                <a:solidFill>
                  <a:srgbClr val="7030A0"/>
                </a:solidFill>
                <a:latin typeface="Franklin Gothic Medium" panose="020B0603020102020204" pitchFamily="34" charset="0"/>
                <a:ea typeface="Franklin Gothic Medium" panose="020B0603020102020204" pitchFamily="34" charset="0"/>
                <a:cs typeface="Franklin Gothic Medium" panose="020B0603020102020204" pitchFamily="34" charset="0"/>
                <a:sym typeface="12 pt. Helvetica* 85 Heavy   08472"/>
              </a:defRPr>
            </a:lvl1pPr>
          </a:lstStyle>
          <a:p>
            <a:r>
              <a:rPr lang="en-US" sz="1400" dirty="0">
                <a:solidFill>
                  <a:prstClr val="white"/>
                </a:solidFill>
                <a:latin typeface="Source Sans Pro SemiBold" panose="020B0603030403020204" pitchFamily="34" charset="0"/>
                <a:ea typeface="Source Sans Pro SemiBold" panose="020B0603030403020204" pitchFamily="34" charset="0"/>
              </a:rPr>
              <a:t>SECTION V:  </a:t>
            </a:r>
            <a:br>
              <a:rPr lang="en-US" sz="1400" dirty="0">
                <a:solidFill>
                  <a:prstClr val="white"/>
                </a:solidFill>
                <a:latin typeface="Source Sans Pro SemiBold" panose="020B0603030403020204" pitchFamily="34" charset="0"/>
                <a:ea typeface="Source Sans Pro SemiBold" panose="020B0603030403020204" pitchFamily="34" charset="0"/>
              </a:rPr>
            </a:br>
            <a:r>
              <a:rPr lang="en-US" sz="1400" dirty="0">
                <a:solidFill>
                  <a:prstClr val="white"/>
                </a:solidFill>
                <a:latin typeface="Source Sans Pro SemiBold" panose="020B0603030403020204" pitchFamily="34" charset="0"/>
                <a:ea typeface="Source Sans Pro SemiBold" panose="020B0603030403020204" pitchFamily="34" charset="0"/>
              </a:rPr>
              <a:t>Credit Reporting and Business Operations</a:t>
            </a:r>
          </a:p>
        </p:txBody>
      </p:sp>
      <p:sp>
        <p:nvSpPr>
          <p:cNvPr id="11" name="Title 1"/>
          <p:cNvSpPr>
            <a:spLocks noGrp="1"/>
          </p:cNvSpPr>
          <p:nvPr>
            <p:ph type="title"/>
          </p:nvPr>
        </p:nvSpPr>
        <p:spPr>
          <a:xfrm>
            <a:off x="495300" y="774241"/>
            <a:ext cx="8153400" cy="1143000"/>
          </a:xfrm>
        </p:spPr>
        <p:txBody>
          <a:bodyPr/>
          <a:lstStyle/>
          <a:p>
            <a:r>
              <a:rPr lang="en-US" dirty="0"/>
              <a:t>Click to edit Master title style</a:t>
            </a:r>
          </a:p>
        </p:txBody>
      </p:sp>
      <p:sp>
        <p:nvSpPr>
          <p:cNvPr id="18" name="Content Placeholder 7"/>
          <p:cNvSpPr>
            <a:spLocks noGrp="1"/>
          </p:cNvSpPr>
          <p:nvPr>
            <p:ph sz="quarter" idx="12"/>
          </p:nvPr>
        </p:nvSpPr>
        <p:spPr>
          <a:xfrm>
            <a:off x="509588" y="1917700"/>
            <a:ext cx="8139112" cy="41671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Footer Placeholder 3"/>
          <p:cNvSpPr>
            <a:spLocks noGrp="1"/>
          </p:cNvSpPr>
          <p:nvPr>
            <p:ph type="ftr" sz="quarter" idx="11"/>
          </p:nvPr>
        </p:nvSpPr>
        <p:spPr>
          <a:xfrm>
            <a:off x="510082" y="6439908"/>
            <a:ext cx="7721106" cy="292100"/>
          </a:xfrm>
        </p:spPr>
        <p:txBody>
          <a:bodyPr/>
          <a:lstStyle/>
          <a:p>
            <a:r>
              <a:rPr lang="en-US" cap="all" dirty="0">
                <a:solidFill>
                  <a:prstClr val="black"/>
                </a:solidFill>
              </a:rPr>
              <a:t>Money Smart for Small Business: Building Credit</a:t>
            </a:r>
            <a:endParaRPr lang="en-US" dirty="0">
              <a:solidFill>
                <a:prstClr val="black"/>
              </a:solidFill>
            </a:endParaRPr>
          </a:p>
        </p:txBody>
      </p:sp>
      <p:sp>
        <p:nvSpPr>
          <p:cNvPr id="14" name="Slide Number Placeholder 2"/>
          <p:cNvSpPr>
            <a:spLocks noGrp="1"/>
          </p:cNvSpPr>
          <p:nvPr>
            <p:ph type="sldNum" sz="quarter" idx="10"/>
          </p:nvPr>
        </p:nvSpPr>
        <p:spPr>
          <a:xfrm>
            <a:off x="7810500" y="6429375"/>
            <a:ext cx="876300" cy="292100"/>
          </a:xfrm>
        </p:spPr>
        <p:txBody>
          <a:bodyPr/>
          <a:lstStyle/>
          <a:p>
            <a:fld id="{5744759D-0EFF-4FB2-9CCE-04E00944F0FE}"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975969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774241"/>
            <a:ext cx="8153400" cy="1143000"/>
          </a:xfrm>
          <a:prstGeom prst="rect">
            <a:avLst/>
          </a:prstGeom>
        </p:spPr>
        <p:txBody>
          <a:bodyPr vert="horz" lIns="91440" tIns="45720" rIns="91440" bIns="45720" rtlCol="0" anchor="b" anchorCtr="0">
            <a:normAutofit/>
          </a:bodyPr>
          <a:lstStyle/>
          <a:p>
            <a:r>
              <a:rPr lang="en-US" dirty="0"/>
              <a:t>Click to edit Master title style</a:t>
            </a:r>
          </a:p>
        </p:txBody>
      </p:sp>
      <p:sp>
        <p:nvSpPr>
          <p:cNvPr id="3" name="Text Placeholder 2"/>
          <p:cNvSpPr>
            <a:spLocks noGrp="1"/>
          </p:cNvSpPr>
          <p:nvPr>
            <p:ph type="body" idx="1"/>
          </p:nvPr>
        </p:nvSpPr>
        <p:spPr>
          <a:xfrm>
            <a:off x="510082" y="1917241"/>
            <a:ext cx="8138618" cy="420892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4"/>
          <p:cNvSpPr>
            <a:spLocks noGrp="1"/>
          </p:cNvSpPr>
          <p:nvPr>
            <p:ph type="ftr" sz="quarter" idx="3"/>
          </p:nvPr>
        </p:nvSpPr>
        <p:spPr>
          <a:xfrm>
            <a:off x="510082" y="6439908"/>
            <a:ext cx="7721106" cy="292100"/>
          </a:xfrm>
          <a:prstGeom prst="rect">
            <a:avLst/>
          </a:prstGeom>
        </p:spPr>
        <p:txBody>
          <a:bodyPr vert="horz" lIns="91440" tIns="45720" rIns="91440" bIns="45720" rtlCol="0" anchor="ctr">
            <a:normAutofit/>
          </a:bodyPr>
          <a:lstStyle>
            <a:lvl1pPr algn="l">
              <a:defRPr sz="1100" b="0">
                <a:solidFill>
                  <a:schemeClr val="tx1"/>
                </a:solidFill>
                <a:latin typeface="Source Sans Pro SemiBold" panose="020B0603030403020204" pitchFamily="34" charset="0"/>
                <a:ea typeface="Source Sans Pro SemiBold" panose="020B0603030403020204" pitchFamily="34" charset="0"/>
              </a:defRPr>
            </a:lvl1pPr>
          </a:lstStyle>
          <a:p>
            <a:r>
              <a:rPr lang="en-US" cap="all" dirty="0">
                <a:solidFill>
                  <a:prstClr val="black"/>
                </a:solidFill>
              </a:rPr>
              <a:t>Money Smart for Small Business: Building Credit</a:t>
            </a:r>
            <a:endParaRPr lang="en-US" dirty="0">
              <a:solidFill>
                <a:prstClr val="black"/>
              </a:solidFill>
            </a:endParaRPr>
          </a:p>
        </p:txBody>
      </p:sp>
      <p:sp>
        <p:nvSpPr>
          <p:cNvPr id="7" name="Slide Number Placeholder 5"/>
          <p:cNvSpPr>
            <a:spLocks noGrp="1"/>
          </p:cNvSpPr>
          <p:nvPr>
            <p:ph type="sldNum" sz="quarter" idx="4"/>
          </p:nvPr>
        </p:nvSpPr>
        <p:spPr>
          <a:xfrm>
            <a:off x="7810500" y="6429375"/>
            <a:ext cx="876300" cy="292100"/>
          </a:xfrm>
          <a:prstGeom prst="rect">
            <a:avLst/>
          </a:prstGeom>
        </p:spPr>
        <p:txBody>
          <a:bodyPr/>
          <a:lstStyle>
            <a:lvl1pPr algn="r">
              <a:defRPr b="0">
                <a:solidFill>
                  <a:schemeClr val="tx1"/>
                </a:solidFill>
                <a:latin typeface="Source Sans Pro SemiBold" panose="020B0603030403020204" pitchFamily="34" charset="0"/>
                <a:ea typeface="Source Sans Pro SemiBold" panose="020B0603030403020204" pitchFamily="34" charset="0"/>
              </a:defRPr>
            </a:lvl1pPr>
          </a:lstStyle>
          <a:p>
            <a:fld id="{5744759D-0EFF-4FB2-9CCE-04E00944F0FE}"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789261715"/>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8" r:id="rId4"/>
    <p:sldLayoutId id="2147483660" r:id="rId5"/>
    <p:sldLayoutId id="2147483661" r:id="rId6"/>
    <p:sldLayoutId id="2147483666" r:id="rId7"/>
    <p:sldLayoutId id="2147483667" r:id="rId8"/>
    <p:sldLayoutId id="2147483668" r:id="rId9"/>
    <p:sldLayoutId id="2147483662" r:id="rId10"/>
  </p:sldLayoutIdLst>
  <p:hf hdr="0" dt="0"/>
  <p:txStyles>
    <p:titleStyle>
      <a:lvl1pPr algn="l" defTabSz="457200" rtl="0" eaLnBrk="1" latinLnBrk="0" hangingPunct="1">
        <a:spcBef>
          <a:spcPct val="0"/>
        </a:spcBef>
        <a:buNone/>
        <a:defRPr sz="3600" b="0" i="0" u="none" kern="1200">
          <a:solidFill>
            <a:schemeClr val="tx1"/>
          </a:solidFill>
          <a:latin typeface="Source Sans Pro SemiBold" panose="020B0603030403020204" pitchFamily="34" charset="0"/>
          <a:ea typeface="Source Sans Pro SemiBold" panose="020B0603030403020204" pitchFamily="34" charset="0"/>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Source Sans Pro" panose="020B0503030403020204" pitchFamily="34" charset="0"/>
          <a:ea typeface="Source Sans Pro" panose="020B0503030403020204" pitchFamily="34" charset="0"/>
          <a:cs typeface="+mn-cs"/>
        </a:defRPr>
      </a:lvl1pPr>
      <a:lvl2pPr marL="742950" indent="-285750" algn="l" defTabSz="457200" rtl="0" eaLnBrk="1" latinLnBrk="0" hangingPunct="1">
        <a:spcBef>
          <a:spcPct val="20000"/>
        </a:spcBef>
        <a:buFont typeface="Arial"/>
        <a:buChar char="–"/>
        <a:defRPr sz="2800" b="0" i="0" u="none"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457200" rtl="0" eaLnBrk="1" latinLnBrk="0" hangingPunct="1">
        <a:spcBef>
          <a:spcPct val="20000"/>
        </a:spcBef>
        <a:buFont typeface="Arial"/>
        <a:buChar char="•"/>
        <a:defRPr sz="24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457200" rtl="0" eaLnBrk="1" latinLnBrk="0" hangingPunct="1">
        <a:spcBef>
          <a:spcPct val="20000"/>
        </a:spcBef>
        <a:buFont typeface="Arial"/>
        <a:buChar char="–"/>
        <a:defRPr sz="20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457200" rtl="0" eaLnBrk="1" latinLnBrk="0" hangingPunct="1">
        <a:spcBef>
          <a:spcPct val="20000"/>
        </a:spcBef>
        <a:buFont typeface="Arial"/>
        <a:buChar char="»"/>
        <a:defRPr sz="20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7810500" y="6429375"/>
            <a:ext cx="876300" cy="292100"/>
          </a:xfrm>
          <a:prstGeom prst="rect">
            <a:avLst/>
          </a:prstGeom>
        </p:spPr>
        <p:txBody>
          <a:bodyPr/>
          <a:lstStyle>
            <a:lvl1pPr algn="r">
              <a:defRPr b="0">
                <a:solidFill>
                  <a:schemeClr val="tx1"/>
                </a:solidFill>
                <a:latin typeface="Source Sans Pro SemiBold" panose="020B0603030403020204" pitchFamily="34" charset="0"/>
                <a:ea typeface="Source Sans Pro SemiBold" panose="020B0603030403020204" pitchFamily="34" charset="0"/>
              </a:defRPr>
            </a:lvl1pPr>
          </a:lstStyle>
          <a:p>
            <a:fld id="{5744759D-0EFF-4FB2-9CCE-04E00944F0FE}" type="slidenum">
              <a:rPr lang="en-US" smtClean="0"/>
              <a:pPr/>
              <a:t>‹#›</a:t>
            </a:fld>
            <a:endParaRPr lang="en-US" dirty="0"/>
          </a:p>
        </p:txBody>
      </p:sp>
      <p:sp>
        <p:nvSpPr>
          <p:cNvPr id="8" name="Footer Placeholder 4"/>
          <p:cNvSpPr>
            <a:spLocks noGrp="1"/>
          </p:cNvSpPr>
          <p:nvPr>
            <p:ph type="ftr" sz="quarter" idx="3"/>
          </p:nvPr>
        </p:nvSpPr>
        <p:spPr>
          <a:xfrm>
            <a:off x="510082" y="6439908"/>
            <a:ext cx="7721106" cy="292100"/>
          </a:xfrm>
          <a:prstGeom prst="rect">
            <a:avLst/>
          </a:prstGeom>
        </p:spPr>
        <p:txBody>
          <a:bodyPr vert="horz" lIns="91440" tIns="45720" rIns="91440" bIns="45720" rtlCol="0" anchor="ctr">
            <a:normAutofit/>
          </a:bodyPr>
          <a:lstStyle>
            <a:lvl1pPr algn="l">
              <a:defRPr sz="1000" b="0">
                <a:solidFill>
                  <a:schemeClr val="tx1"/>
                </a:solidFill>
                <a:latin typeface="Source Sans Pro SemiBold" panose="020B0603030403020204" pitchFamily="34" charset="0"/>
                <a:ea typeface="Source Sans Pro SemiBold" panose="020B0603030403020204" pitchFamily="34" charset="0"/>
              </a:defRPr>
            </a:lvl1pPr>
          </a:lstStyle>
          <a:p>
            <a:r>
              <a:rPr lang="en-US" cap="all"/>
              <a:t>Money Smart for Small Business: </a:t>
            </a:r>
            <a:r>
              <a:rPr lang="en-US"/>
              <a:t>Banking Services Available for a Small Business</a:t>
            </a:r>
            <a:endParaRPr lang="en-US" dirty="0"/>
          </a:p>
        </p:txBody>
      </p:sp>
      <p:sp>
        <p:nvSpPr>
          <p:cNvPr id="3" name="Text Placeholder 2"/>
          <p:cNvSpPr>
            <a:spLocks noGrp="1"/>
          </p:cNvSpPr>
          <p:nvPr>
            <p:ph type="body" idx="1"/>
          </p:nvPr>
        </p:nvSpPr>
        <p:spPr>
          <a:xfrm>
            <a:off x="510082" y="1917241"/>
            <a:ext cx="8138618" cy="42089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3">
            <a:extLst>
              <a:ext uri="{FF2B5EF4-FFF2-40B4-BE49-F238E27FC236}">
                <a16:creationId xmlns:a16="http://schemas.microsoft.com/office/drawing/2014/main" id="{D73D382D-30E2-7501-071A-2CA68DED237F}"/>
              </a:ext>
            </a:extLst>
          </p:cNvPr>
          <p:cNvSpPr/>
          <p:nvPr/>
        </p:nvSpPr>
        <p:spPr>
          <a:xfrm>
            <a:off x="495300" y="0"/>
            <a:ext cx="8153400" cy="953589"/>
          </a:xfrm>
          <a:prstGeom prst="rect">
            <a:avLst/>
          </a:prstGeom>
          <a:solidFill>
            <a:srgbClr val="003256"/>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510082" y="-1"/>
            <a:ext cx="8153400" cy="953065"/>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5" name="Rectangle 4">
            <a:extLst>
              <a:ext uri="{FF2B5EF4-FFF2-40B4-BE49-F238E27FC236}">
                <a16:creationId xmlns:a16="http://schemas.microsoft.com/office/drawing/2014/main" id="{464AB804-5D89-EB2A-D98E-F3DBE8C086AD}"/>
              </a:ext>
            </a:extLst>
          </p:cNvPr>
          <p:cNvSpPr/>
          <p:nvPr userDrawn="1"/>
        </p:nvSpPr>
        <p:spPr>
          <a:xfrm>
            <a:off x="495300" y="0"/>
            <a:ext cx="8153400" cy="953589"/>
          </a:xfrm>
          <a:prstGeom prst="rect">
            <a:avLst/>
          </a:prstGeom>
          <a:solidFill>
            <a:srgbClr val="003256"/>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8935445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6" r:id="rId6"/>
    <p:sldLayoutId id="2147483697" r:id="rId7"/>
    <p:sldLayoutId id="2147483698" r:id="rId8"/>
    <p:sldLayoutId id="2147483699" r:id="rId9"/>
    <p:sldLayoutId id="2147483700" r:id="rId10"/>
    <p:sldLayoutId id="2147483681" r:id="rId11"/>
    <p:sldLayoutId id="2147483682" r:id="rId12"/>
    <p:sldLayoutId id="2147483683" r:id="rId13"/>
  </p:sldLayoutIdLst>
  <p:hf hdr="0" dt="0"/>
  <p:txStyles>
    <p:titleStyle>
      <a:lvl1pPr algn="l" defTabSz="457200" rtl="0" eaLnBrk="1" latinLnBrk="0" hangingPunct="1">
        <a:spcBef>
          <a:spcPct val="0"/>
        </a:spcBef>
        <a:buNone/>
        <a:defRPr sz="3600" b="0" i="0" u="none" kern="1200">
          <a:solidFill>
            <a:schemeClr val="bg1"/>
          </a:solidFill>
          <a:latin typeface="Source Sans Pro SemiBold" panose="020B0603030403020204" pitchFamily="34" charset="0"/>
          <a:ea typeface="Source Sans Pro SemiBold" panose="020B0603030403020204" pitchFamily="34" charset="0"/>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Source Sans Pro" panose="020B0503030403020204" pitchFamily="34" charset="0"/>
          <a:ea typeface="Source Sans Pro" panose="020B0503030403020204" pitchFamily="34" charset="0"/>
          <a:cs typeface="+mn-cs"/>
        </a:defRPr>
      </a:lvl1pPr>
      <a:lvl2pPr marL="742950" indent="-285750" algn="l" defTabSz="457200" rtl="0" eaLnBrk="1" latinLnBrk="0" hangingPunct="1">
        <a:spcBef>
          <a:spcPct val="20000"/>
        </a:spcBef>
        <a:buFont typeface="Arial" panose="020B0604020202020204" pitchFamily="34" charset="0"/>
        <a:buChar char="•"/>
        <a:defRPr sz="2400" b="0" i="0" u="none"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457200" rtl="0" eaLnBrk="1" latinLnBrk="0" hangingPunct="1">
        <a:spcBef>
          <a:spcPct val="20000"/>
        </a:spcBef>
        <a:buFont typeface="Arial"/>
        <a:buChar char="•"/>
        <a:defRPr sz="20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457200" rtl="0" eaLnBrk="1" latinLnBrk="0" hangingPunct="1">
        <a:spcBef>
          <a:spcPct val="20000"/>
        </a:spcBef>
        <a:buFont typeface="Arial"/>
        <a:buChar char="–"/>
        <a:defRPr sz="20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457200" rtl="0" eaLnBrk="1" latinLnBrk="0" hangingPunct="1">
        <a:spcBef>
          <a:spcPct val="20000"/>
        </a:spcBef>
        <a:buFont typeface="Arial"/>
        <a:buChar char="»"/>
        <a:defRPr sz="20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8.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8.png"/><Relationship Id="rId1" Type="http://schemas.openxmlformats.org/officeDocument/2006/relationships/slideLayout" Target="../slideLayouts/slideLayout18.xml"/><Relationship Id="rId5" Type="http://schemas.openxmlformats.org/officeDocument/2006/relationships/image" Target="../media/image29.png"/><Relationship Id="rId4" Type="http://schemas.openxmlformats.org/officeDocument/2006/relationships/image" Target="../media/image28.jpeg"/></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3.png"/><Relationship Id="rId1" Type="http://schemas.openxmlformats.org/officeDocument/2006/relationships/slideLayout" Target="../slideLayouts/slideLayout18.xml"/><Relationship Id="rId4" Type="http://schemas.openxmlformats.org/officeDocument/2006/relationships/image" Target="../media/image30.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8.png"/><Relationship Id="rId1" Type="http://schemas.openxmlformats.org/officeDocument/2006/relationships/slideLayout" Target="../slideLayouts/slideLayout19.xml"/><Relationship Id="rId4" Type="http://schemas.openxmlformats.org/officeDocument/2006/relationships/image" Target="../media/image3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7.png"/><Relationship Id="rId2" Type="http://schemas.openxmlformats.org/officeDocument/2006/relationships/image" Target="../media/image8.png"/><Relationship Id="rId1" Type="http://schemas.openxmlformats.org/officeDocument/2006/relationships/slideLayout" Target="../slideLayouts/slideLayout19.xml"/><Relationship Id="rId6" Type="http://schemas.openxmlformats.org/officeDocument/2006/relationships/image" Target="../media/image36.jpeg"/><Relationship Id="rId5" Type="http://schemas.openxmlformats.org/officeDocument/2006/relationships/image" Target="../media/image34.png"/><Relationship Id="rId4" Type="http://schemas.microsoft.com/office/2007/relationships/hdphoto" Target="../media/hdphoto1.wdp"/></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24.png"/><Relationship Id="rId1" Type="http://schemas.openxmlformats.org/officeDocument/2006/relationships/slideLayout" Target="../slideLayouts/slideLayout20.xml"/><Relationship Id="rId4" Type="http://schemas.openxmlformats.org/officeDocument/2006/relationships/image" Target="../media/image39.jpeg"/></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8.png"/><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0.jpeg"/><Relationship Id="rId1" Type="http://schemas.openxmlformats.org/officeDocument/2006/relationships/slideLayout" Target="../slideLayouts/slideLayout19.xml"/><Relationship Id="rId4" Type="http://schemas.openxmlformats.org/officeDocument/2006/relationships/image" Target="../media/image24.png"/></Relationships>
</file>

<file path=ppt/slides/_rels/slide4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4.png"/><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1.xml"/></Relationships>
</file>

<file path=ppt/slides/_rels/slide4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24.png"/><Relationship Id="rId1" Type="http://schemas.openxmlformats.org/officeDocument/2006/relationships/slideLayout" Target="../slideLayouts/slideLayout20.xml"/></Relationships>
</file>

<file path=ppt/slides/_rels/slide5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8.png"/><Relationship Id="rId1" Type="http://schemas.openxmlformats.org/officeDocument/2006/relationships/slideLayout" Target="../slideLayouts/slideLayout21.xml"/></Relationships>
</file>

<file path=ppt/slides/_rels/slide52.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emf"/><Relationship Id="rId1" Type="http://schemas.openxmlformats.org/officeDocument/2006/relationships/slideLayout" Target="../slideLayouts/slideLayout20.xml"/></Relationships>
</file>

<file path=ppt/slides/_rels/slide53.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5.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23.xml"/></Relationships>
</file>

<file path=ppt/slides/_rels/slide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5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5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5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7.xml"/></Relationships>
</file>

<file path=ppt/slides/_rels/slide60.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028D0A4-E7FA-6AAE-DC45-B0A8988B3A56}"/>
              </a:ext>
            </a:extLst>
          </p:cNvPr>
          <p:cNvSpPr>
            <a:spLocks noGrp="1"/>
          </p:cNvSpPr>
          <p:nvPr>
            <p:ph type="title" idx="4294967295"/>
          </p:nvPr>
        </p:nvSpPr>
        <p:spPr>
          <a:xfrm>
            <a:off x="495300" y="-1143000"/>
            <a:ext cx="8153400" cy="1143000"/>
          </a:xfrm>
        </p:spPr>
        <p:txBody>
          <a:bodyPr vert="horz" lIns="91440" tIns="45720" rIns="91440" bIns="45720" rtlCol="0" anchor="b" anchorCtr="0">
            <a:normAutofit/>
          </a:bodyPr>
          <a:lstStyle/>
          <a:p>
            <a:r>
              <a:rPr lang="en-US" dirty="0"/>
              <a:t>FDIC Money Smart for Small Business</a:t>
            </a:r>
          </a:p>
        </p:txBody>
      </p:sp>
      <p:sp>
        <p:nvSpPr>
          <p:cNvPr id="2" name="Text Placeholder 1">
            <a:extLst>
              <a:ext uri="{FF2B5EF4-FFF2-40B4-BE49-F238E27FC236}">
                <a16:creationId xmlns:a16="http://schemas.microsoft.com/office/drawing/2014/main" id="{3520E89C-0475-D188-C0AF-484C97A4BC0B}"/>
              </a:ext>
            </a:extLst>
          </p:cNvPr>
          <p:cNvSpPr>
            <a:spLocks noGrp="1"/>
          </p:cNvSpPr>
          <p:nvPr>
            <p:ph type="body" sz="quarter" idx="12"/>
          </p:nvPr>
        </p:nvSpPr>
        <p:spPr/>
        <p:txBody>
          <a:bodyPr/>
          <a:lstStyle/>
          <a:p>
            <a:r>
              <a:rPr lang="en-US" dirty="0"/>
              <a:t>2019</a:t>
            </a:r>
          </a:p>
        </p:txBody>
      </p:sp>
      <p:sp>
        <p:nvSpPr>
          <p:cNvPr id="3" name="Text Placeholder 2">
            <a:extLst>
              <a:ext uri="{FF2B5EF4-FFF2-40B4-BE49-F238E27FC236}">
                <a16:creationId xmlns:a16="http://schemas.microsoft.com/office/drawing/2014/main" id="{592671D3-3EF3-3DBA-1DCB-0721665482C7}"/>
              </a:ext>
            </a:extLst>
          </p:cNvPr>
          <p:cNvSpPr>
            <a:spLocks noGrp="1"/>
          </p:cNvSpPr>
          <p:nvPr>
            <p:ph type="body" sz="quarter" idx="11"/>
          </p:nvPr>
        </p:nvSpPr>
        <p:spPr/>
        <p:txBody>
          <a:bodyPr/>
          <a:lstStyle/>
          <a:p>
            <a:r>
              <a:rPr lang="en-US" dirty="0"/>
              <a:t>Building credit</a:t>
            </a:r>
          </a:p>
        </p:txBody>
      </p:sp>
      <p:pic>
        <p:nvPicPr>
          <p:cNvPr id="9" name="Picture Placeholder 8" descr="Detail of credit report document">
            <a:extLst>
              <a:ext uri="{FF2B5EF4-FFF2-40B4-BE49-F238E27FC236}">
                <a16:creationId xmlns:a16="http://schemas.microsoft.com/office/drawing/2014/main" id="{D4C08C57-0789-4C8E-E97E-BD556D22D4A3}"/>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1857" b="1857"/>
          <a:stretch>
            <a:fillRect/>
          </a:stretch>
        </p:blipFill>
        <p:spPr/>
      </p:pic>
    </p:spTree>
    <p:extLst>
      <p:ext uri="{BB962C8B-B14F-4D97-AF65-F5344CB8AC3E}">
        <p14:creationId xmlns:p14="http://schemas.microsoft.com/office/powerpoint/2010/main" val="2514881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660E5CB-E82E-5277-F55E-CCBE8A6C5DE7}"/>
              </a:ext>
            </a:extLst>
          </p:cNvPr>
          <p:cNvSpPr>
            <a:spLocks noGrp="1"/>
          </p:cNvSpPr>
          <p:nvPr>
            <p:ph type="title"/>
          </p:nvPr>
        </p:nvSpPr>
        <p:spPr>
          <a:xfrm>
            <a:off x="1143646" y="926432"/>
            <a:ext cx="7519835" cy="628221"/>
          </a:xfrm>
        </p:spPr>
        <p:txBody>
          <a:bodyPr>
            <a:normAutofit fontScale="90000"/>
          </a:bodyPr>
          <a:lstStyle/>
          <a:p>
            <a:r>
              <a:rPr lang="en-US" dirty="0"/>
              <a:t>The Importance of Credit for a Business</a:t>
            </a:r>
          </a:p>
        </p:txBody>
      </p:sp>
      <p:pic>
        <p:nvPicPr>
          <p:cNvPr id="6" name="Picture 5" descr="chat icon">
            <a:extLst>
              <a:ext uri="{FF2B5EF4-FFF2-40B4-BE49-F238E27FC236}">
                <a16:creationId xmlns:a16="http://schemas.microsoft.com/office/drawing/2014/main" id="{32E11C49-4BC8-6367-7A11-85BADD8BCC3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53772" y="999155"/>
            <a:ext cx="689875" cy="679422"/>
          </a:xfrm>
          <a:prstGeom prst="rect">
            <a:avLst/>
          </a:prstGeom>
        </p:spPr>
      </p:pic>
      <p:grpSp>
        <p:nvGrpSpPr>
          <p:cNvPr id="7" name="Group 6" descr="Chart showing a process with four boxes labeled access financing, acquire or manufacture inventory, purchase necessary equipment and materials, and manage working capital. In the center it says Support Business Growth and Sustainability.">
            <a:extLst>
              <a:ext uri="{FF2B5EF4-FFF2-40B4-BE49-F238E27FC236}">
                <a16:creationId xmlns:a16="http://schemas.microsoft.com/office/drawing/2014/main" id="{2ADCA312-02E9-52E0-8DB3-A9CF88437ACE}"/>
              </a:ext>
            </a:extLst>
          </p:cNvPr>
          <p:cNvGrpSpPr/>
          <p:nvPr/>
        </p:nvGrpSpPr>
        <p:grpSpPr>
          <a:xfrm>
            <a:off x="1312482" y="1884534"/>
            <a:ext cx="6519036" cy="4395116"/>
            <a:chOff x="1149593" y="832632"/>
            <a:chExt cx="7033675" cy="5522994"/>
          </a:xfrm>
        </p:grpSpPr>
        <p:sp>
          <p:nvSpPr>
            <p:cNvPr id="8" name="Freeform 16">
              <a:extLst>
                <a:ext uri="{FF2B5EF4-FFF2-40B4-BE49-F238E27FC236}">
                  <a16:creationId xmlns:a16="http://schemas.microsoft.com/office/drawing/2014/main" id="{15AF61B2-0FFB-3E0F-4DEF-AD6CDFA26C5F}"/>
                </a:ext>
              </a:extLst>
            </p:cNvPr>
            <p:cNvSpPr/>
            <p:nvPr/>
          </p:nvSpPr>
          <p:spPr>
            <a:xfrm>
              <a:off x="3483453" y="832632"/>
              <a:ext cx="2177089" cy="1382796"/>
            </a:xfrm>
            <a:custGeom>
              <a:avLst/>
              <a:gdLst>
                <a:gd name="connsiteX0" fmla="*/ 0 w 1848822"/>
                <a:gd name="connsiteY0" fmla="*/ 200293 h 1201734"/>
                <a:gd name="connsiteX1" fmla="*/ 200293 w 1848822"/>
                <a:gd name="connsiteY1" fmla="*/ 0 h 1201734"/>
                <a:gd name="connsiteX2" fmla="*/ 1648529 w 1848822"/>
                <a:gd name="connsiteY2" fmla="*/ 0 h 1201734"/>
                <a:gd name="connsiteX3" fmla="*/ 1848822 w 1848822"/>
                <a:gd name="connsiteY3" fmla="*/ 200293 h 1201734"/>
                <a:gd name="connsiteX4" fmla="*/ 1848822 w 1848822"/>
                <a:gd name="connsiteY4" fmla="*/ 1001441 h 1201734"/>
                <a:gd name="connsiteX5" fmla="*/ 1648529 w 1848822"/>
                <a:gd name="connsiteY5" fmla="*/ 1201734 h 1201734"/>
                <a:gd name="connsiteX6" fmla="*/ 200293 w 1848822"/>
                <a:gd name="connsiteY6" fmla="*/ 1201734 h 1201734"/>
                <a:gd name="connsiteX7" fmla="*/ 0 w 1848822"/>
                <a:gd name="connsiteY7" fmla="*/ 1001441 h 1201734"/>
                <a:gd name="connsiteX8" fmla="*/ 0 w 1848822"/>
                <a:gd name="connsiteY8" fmla="*/ 200293 h 1201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8822" h="1201734">
                  <a:moveTo>
                    <a:pt x="0" y="200293"/>
                  </a:moveTo>
                  <a:cubicBezTo>
                    <a:pt x="0" y="89674"/>
                    <a:pt x="89674" y="0"/>
                    <a:pt x="200293" y="0"/>
                  </a:cubicBezTo>
                  <a:lnTo>
                    <a:pt x="1648529" y="0"/>
                  </a:lnTo>
                  <a:cubicBezTo>
                    <a:pt x="1759148" y="0"/>
                    <a:pt x="1848822" y="89674"/>
                    <a:pt x="1848822" y="200293"/>
                  </a:cubicBezTo>
                  <a:lnTo>
                    <a:pt x="1848822" y="1001441"/>
                  </a:lnTo>
                  <a:cubicBezTo>
                    <a:pt x="1848822" y="1112060"/>
                    <a:pt x="1759148" y="1201734"/>
                    <a:pt x="1648529" y="1201734"/>
                  </a:cubicBezTo>
                  <a:lnTo>
                    <a:pt x="200293" y="1201734"/>
                  </a:lnTo>
                  <a:cubicBezTo>
                    <a:pt x="89674" y="1201734"/>
                    <a:pt x="0" y="1112060"/>
                    <a:pt x="0" y="1001441"/>
                  </a:cubicBezTo>
                  <a:lnTo>
                    <a:pt x="0" y="200293"/>
                  </a:lnTo>
                  <a:close/>
                </a:path>
              </a:pathLst>
            </a:custGeom>
            <a:solidFill>
              <a:srgbClr val="003256"/>
            </a:solidFill>
            <a:ln>
              <a:solidFill>
                <a:srgbClr val="003256"/>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27244" tIns="127244" rIns="127244" bIns="127244" numCol="1" spcCol="1270" anchor="ctr" anchorCtr="0">
              <a:noAutofit/>
            </a:bodyPr>
            <a:lstStyle/>
            <a:p>
              <a:pPr lvl="0" algn="ctr" defTabSz="800100">
                <a:lnSpc>
                  <a:spcPct val="90000"/>
                </a:lnSpc>
                <a:spcBef>
                  <a:spcPct val="0"/>
                </a:spcBef>
                <a:spcAft>
                  <a:spcPct val="35000"/>
                </a:spcAft>
              </a:pPr>
              <a:r>
                <a:rPr lang="en-US" altLang="en-US" sz="1800" kern="1200" dirty="0">
                  <a:latin typeface="Source Sans Pro SemiBold" panose="020B0603030403020204" pitchFamily="34" charset="0"/>
                  <a:ea typeface="Source Sans Pro SemiBold" panose="020B0603030403020204" pitchFamily="34" charset="0"/>
                </a:rPr>
                <a:t>Access financing</a:t>
              </a:r>
              <a:endParaRPr lang="en-US" sz="1800" kern="1200" dirty="0">
                <a:latin typeface="Source Sans Pro SemiBold" panose="020B0603030403020204" pitchFamily="34" charset="0"/>
                <a:ea typeface="Source Sans Pro SemiBold" panose="020B0603030403020204" pitchFamily="34" charset="0"/>
              </a:endParaRPr>
            </a:p>
          </p:txBody>
        </p:sp>
        <p:sp>
          <p:nvSpPr>
            <p:cNvPr id="9" name="Freeform 17">
              <a:extLst>
                <a:ext uri="{FF2B5EF4-FFF2-40B4-BE49-F238E27FC236}">
                  <a16:creationId xmlns:a16="http://schemas.microsoft.com/office/drawing/2014/main" id="{43CBA6C0-A28C-2003-6335-80040AD5CFC1}"/>
                </a:ext>
              </a:extLst>
            </p:cNvPr>
            <p:cNvSpPr/>
            <p:nvPr/>
          </p:nvSpPr>
          <p:spPr>
            <a:xfrm>
              <a:off x="2694028" y="1079318"/>
              <a:ext cx="3968394" cy="3968395"/>
            </a:xfrm>
            <a:custGeom>
              <a:avLst/>
              <a:gdLst/>
              <a:ahLst/>
              <a:cxnLst/>
              <a:rect l="0" t="0" r="0" b="0"/>
              <a:pathLst>
                <a:path>
                  <a:moveTo>
                    <a:pt x="3163469" y="388466"/>
                  </a:moveTo>
                  <a:arcTo wR="1984197" hR="1984197" stAng="18387902" swAng="1632607"/>
                </a:path>
              </a:pathLst>
            </a:custGeom>
            <a:noFill/>
            <a:ln>
              <a:solidFill>
                <a:srgbClr val="003256"/>
              </a:solidFill>
              <a:tailEnd type="arrow"/>
            </a:ln>
          </p:spPr>
          <p:style>
            <a:lnRef idx="1">
              <a:schemeClr val="accent2">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sp>
          <p:nvSpPr>
            <p:cNvPr id="10" name="Freeform 18">
              <a:extLst>
                <a:ext uri="{FF2B5EF4-FFF2-40B4-BE49-F238E27FC236}">
                  <a16:creationId xmlns:a16="http://schemas.microsoft.com/office/drawing/2014/main" id="{6DEA3A81-B037-7102-C52A-7EBC5D7906A8}"/>
                </a:ext>
              </a:extLst>
            </p:cNvPr>
            <p:cNvSpPr/>
            <p:nvPr/>
          </p:nvSpPr>
          <p:spPr>
            <a:xfrm>
              <a:off x="6006179" y="2904069"/>
              <a:ext cx="2177089" cy="1382796"/>
            </a:xfrm>
            <a:custGeom>
              <a:avLst/>
              <a:gdLst>
                <a:gd name="connsiteX0" fmla="*/ 0 w 1848822"/>
                <a:gd name="connsiteY0" fmla="*/ 200293 h 1201734"/>
                <a:gd name="connsiteX1" fmla="*/ 200293 w 1848822"/>
                <a:gd name="connsiteY1" fmla="*/ 0 h 1201734"/>
                <a:gd name="connsiteX2" fmla="*/ 1648529 w 1848822"/>
                <a:gd name="connsiteY2" fmla="*/ 0 h 1201734"/>
                <a:gd name="connsiteX3" fmla="*/ 1848822 w 1848822"/>
                <a:gd name="connsiteY3" fmla="*/ 200293 h 1201734"/>
                <a:gd name="connsiteX4" fmla="*/ 1848822 w 1848822"/>
                <a:gd name="connsiteY4" fmla="*/ 1001441 h 1201734"/>
                <a:gd name="connsiteX5" fmla="*/ 1648529 w 1848822"/>
                <a:gd name="connsiteY5" fmla="*/ 1201734 h 1201734"/>
                <a:gd name="connsiteX6" fmla="*/ 200293 w 1848822"/>
                <a:gd name="connsiteY6" fmla="*/ 1201734 h 1201734"/>
                <a:gd name="connsiteX7" fmla="*/ 0 w 1848822"/>
                <a:gd name="connsiteY7" fmla="*/ 1001441 h 1201734"/>
                <a:gd name="connsiteX8" fmla="*/ 0 w 1848822"/>
                <a:gd name="connsiteY8" fmla="*/ 200293 h 1201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8822" h="1201734">
                  <a:moveTo>
                    <a:pt x="0" y="200293"/>
                  </a:moveTo>
                  <a:cubicBezTo>
                    <a:pt x="0" y="89674"/>
                    <a:pt x="89674" y="0"/>
                    <a:pt x="200293" y="0"/>
                  </a:cubicBezTo>
                  <a:lnTo>
                    <a:pt x="1648529" y="0"/>
                  </a:lnTo>
                  <a:cubicBezTo>
                    <a:pt x="1759148" y="0"/>
                    <a:pt x="1848822" y="89674"/>
                    <a:pt x="1848822" y="200293"/>
                  </a:cubicBezTo>
                  <a:lnTo>
                    <a:pt x="1848822" y="1001441"/>
                  </a:lnTo>
                  <a:cubicBezTo>
                    <a:pt x="1848822" y="1112060"/>
                    <a:pt x="1759148" y="1201734"/>
                    <a:pt x="1648529" y="1201734"/>
                  </a:cubicBezTo>
                  <a:lnTo>
                    <a:pt x="200293" y="1201734"/>
                  </a:lnTo>
                  <a:cubicBezTo>
                    <a:pt x="89674" y="1201734"/>
                    <a:pt x="0" y="1112060"/>
                    <a:pt x="0" y="1001441"/>
                  </a:cubicBezTo>
                  <a:lnTo>
                    <a:pt x="0" y="200293"/>
                  </a:lnTo>
                  <a:close/>
                </a:path>
              </a:pathLst>
            </a:custGeom>
            <a:solidFill>
              <a:srgbClr val="003256"/>
            </a:solidFill>
            <a:ln>
              <a:solidFill>
                <a:srgbClr val="003256"/>
              </a:solid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27244" tIns="127244" rIns="127244" bIns="127244" numCol="1" spcCol="1270" anchor="ctr" anchorCtr="0">
              <a:noAutofit/>
            </a:bodyPr>
            <a:lstStyle/>
            <a:p>
              <a:pPr lvl="0" algn="ctr" defTabSz="800100">
                <a:lnSpc>
                  <a:spcPct val="90000"/>
                </a:lnSpc>
                <a:spcBef>
                  <a:spcPct val="0"/>
                </a:spcBef>
                <a:spcAft>
                  <a:spcPct val="35000"/>
                </a:spcAft>
              </a:pPr>
              <a:r>
                <a:rPr lang="en-US" altLang="en-US" sz="1800" kern="1200" dirty="0">
                  <a:latin typeface="Source Sans Pro SemiBold" panose="020B0603030403020204" pitchFamily="34" charset="0"/>
                  <a:ea typeface="Source Sans Pro SemiBold" panose="020B0603030403020204" pitchFamily="34" charset="0"/>
                </a:rPr>
                <a:t>Acquire </a:t>
              </a:r>
              <a:br>
                <a:rPr lang="en-US" altLang="en-US" sz="1800" kern="1200" dirty="0">
                  <a:latin typeface="Source Sans Pro SemiBold" panose="020B0603030403020204" pitchFamily="34" charset="0"/>
                  <a:ea typeface="Source Sans Pro SemiBold" panose="020B0603030403020204" pitchFamily="34" charset="0"/>
                </a:rPr>
              </a:br>
              <a:r>
                <a:rPr lang="en-US" altLang="en-US" sz="1800" kern="1200" dirty="0">
                  <a:latin typeface="Source Sans Pro SemiBold" panose="020B0603030403020204" pitchFamily="34" charset="0"/>
                  <a:ea typeface="Source Sans Pro SemiBold" panose="020B0603030403020204" pitchFamily="34" charset="0"/>
                </a:rPr>
                <a:t>or manufacture inventory</a:t>
              </a:r>
              <a:endParaRPr lang="en-US" sz="1800" kern="1200" dirty="0">
                <a:latin typeface="Source Sans Pro SemiBold" panose="020B0603030403020204" pitchFamily="34" charset="0"/>
                <a:ea typeface="Source Sans Pro SemiBold" panose="020B0603030403020204" pitchFamily="34" charset="0"/>
              </a:endParaRPr>
            </a:p>
          </p:txBody>
        </p:sp>
        <p:sp>
          <p:nvSpPr>
            <p:cNvPr id="11" name="Freeform 19">
              <a:extLst>
                <a:ext uri="{FF2B5EF4-FFF2-40B4-BE49-F238E27FC236}">
                  <a16:creationId xmlns:a16="http://schemas.microsoft.com/office/drawing/2014/main" id="{21246FAD-552F-7130-E086-3AEADB6868AF}"/>
                </a:ext>
              </a:extLst>
            </p:cNvPr>
            <p:cNvSpPr/>
            <p:nvPr/>
          </p:nvSpPr>
          <p:spPr>
            <a:xfrm>
              <a:off x="2662161" y="1314368"/>
              <a:ext cx="3968394" cy="3968395"/>
            </a:xfrm>
            <a:custGeom>
              <a:avLst/>
              <a:gdLst/>
              <a:ahLst/>
              <a:cxnLst/>
              <a:rect l="0" t="0" r="0" b="0"/>
              <a:pathLst>
                <a:path>
                  <a:moveTo>
                    <a:pt x="3762621" y="2864109"/>
                  </a:moveTo>
                  <a:arcTo wR="1984197" hR="1984197" stAng="1579491" swAng="1632607"/>
                </a:path>
              </a:pathLst>
            </a:custGeom>
            <a:noFill/>
            <a:ln>
              <a:solidFill>
                <a:srgbClr val="003256"/>
              </a:solidFill>
              <a:tailEnd type="arrow"/>
            </a:ln>
          </p:spPr>
          <p:style>
            <a:lnRef idx="1">
              <a:schemeClr val="accent3">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sp>
          <p:nvSpPr>
            <p:cNvPr id="12" name="Freeform 20">
              <a:extLst>
                <a:ext uri="{FF2B5EF4-FFF2-40B4-BE49-F238E27FC236}">
                  <a16:creationId xmlns:a16="http://schemas.microsoft.com/office/drawing/2014/main" id="{C80635FD-CE56-25C5-F7C1-8806D9A761D4}"/>
                </a:ext>
              </a:extLst>
            </p:cNvPr>
            <p:cNvSpPr/>
            <p:nvPr/>
          </p:nvSpPr>
          <p:spPr>
            <a:xfrm>
              <a:off x="3483454" y="4972830"/>
              <a:ext cx="2177089" cy="1382796"/>
            </a:xfrm>
            <a:custGeom>
              <a:avLst/>
              <a:gdLst>
                <a:gd name="connsiteX0" fmla="*/ 0 w 1848822"/>
                <a:gd name="connsiteY0" fmla="*/ 200293 h 1201734"/>
                <a:gd name="connsiteX1" fmla="*/ 200293 w 1848822"/>
                <a:gd name="connsiteY1" fmla="*/ 0 h 1201734"/>
                <a:gd name="connsiteX2" fmla="*/ 1648529 w 1848822"/>
                <a:gd name="connsiteY2" fmla="*/ 0 h 1201734"/>
                <a:gd name="connsiteX3" fmla="*/ 1848822 w 1848822"/>
                <a:gd name="connsiteY3" fmla="*/ 200293 h 1201734"/>
                <a:gd name="connsiteX4" fmla="*/ 1848822 w 1848822"/>
                <a:gd name="connsiteY4" fmla="*/ 1001441 h 1201734"/>
                <a:gd name="connsiteX5" fmla="*/ 1648529 w 1848822"/>
                <a:gd name="connsiteY5" fmla="*/ 1201734 h 1201734"/>
                <a:gd name="connsiteX6" fmla="*/ 200293 w 1848822"/>
                <a:gd name="connsiteY6" fmla="*/ 1201734 h 1201734"/>
                <a:gd name="connsiteX7" fmla="*/ 0 w 1848822"/>
                <a:gd name="connsiteY7" fmla="*/ 1001441 h 1201734"/>
                <a:gd name="connsiteX8" fmla="*/ 0 w 1848822"/>
                <a:gd name="connsiteY8" fmla="*/ 200293 h 1201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8822" h="1201734">
                  <a:moveTo>
                    <a:pt x="0" y="200293"/>
                  </a:moveTo>
                  <a:cubicBezTo>
                    <a:pt x="0" y="89674"/>
                    <a:pt x="89674" y="0"/>
                    <a:pt x="200293" y="0"/>
                  </a:cubicBezTo>
                  <a:lnTo>
                    <a:pt x="1648529" y="0"/>
                  </a:lnTo>
                  <a:cubicBezTo>
                    <a:pt x="1759148" y="0"/>
                    <a:pt x="1848822" y="89674"/>
                    <a:pt x="1848822" y="200293"/>
                  </a:cubicBezTo>
                  <a:lnTo>
                    <a:pt x="1848822" y="1001441"/>
                  </a:lnTo>
                  <a:cubicBezTo>
                    <a:pt x="1848822" y="1112060"/>
                    <a:pt x="1759148" y="1201734"/>
                    <a:pt x="1648529" y="1201734"/>
                  </a:cubicBezTo>
                  <a:lnTo>
                    <a:pt x="200293" y="1201734"/>
                  </a:lnTo>
                  <a:cubicBezTo>
                    <a:pt x="89674" y="1201734"/>
                    <a:pt x="0" y="1112060"/>
                    <a:pt x="0" y="1001441"/>
                  </a:cubicBezTo>
                  <a:lnTo>
                    <a:pt x="0" y="200293"/>
                  </a:lnTo>
                  <a:close/>
                </a:path>
              </a:pathLst>
            </a:custGeom>
            <a:solidFill>
              <a:srgbClr val="003256"/>
            </a:solidFill>
            <a:ln>
              <a:solidFill>
                <a:srgbClr val="003256"/>
              </a:solidFill>
            </a:ln>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27244" tIns="127244" rIns="127244" bIns="127244" numCol="1" spcCol="1270" anchor="ctr" anchorCtr="0">
              <a:noAutofit/>
            </a:bodyPr>
            <a:lstStyle/>
            <a:p>
              <a:pPr lvl="0" algn="ctr" defTabSz="800100">
                <a:lnSpc>
                  <a:spcPct val="90000"/>
                </a:lnSpc>
                <a:spcBef>
                  <a:spcPct val="0"/>
                </a:spcBef>
                <a:spcAft>
                  <a:spcPct val="35000"/>
                </a:spcAft>
              </a:pPr>
              <a:r>
                <a:rPr lang="en-US" altLang="en-US" sz="1800" kern="1200" dirty="0">
                  <a:latin typeface="Source Sans Pro SemiBold" panose="020B0603030403020204" pitchFamily="34" charset="0"/>
                  <a:ea typeface="Source Sans Pro SemiBold" panose="020B0603030403020204" pitchFamily="34" charset="0"/>
                </a:rPr>
                <a:t>Purchase necessary equipment </a:t>
              </a:r>
              <a:br>
                <a:rPr lang="en-US" altLang="en-US" sz="1800" kern="1200" dirty="0">
                  <a:latin typeface="Source Sans Pro SemiBold" panose="020B0603030403020204" pitchFamily="34" charset="0"/>
                  <a:ea typeface="Source Sans Pro SemiBold" panose="020B0603030403020204" pitchFamily="34" charset="0"/>
                </a:rPr>
              </a:br>
              <a:r>
                <a:rPr lang="en-US" altLang="en-US" sz="1800" kern="1200" dirty="0">
                  <a:latin typeface="Source Sans Pro SemiBold" panose="020B0603030403020204" pitchFamily="34" charset="0"/>
                  <a:ea typeface="Source Sans Pro SemiBold" panose="020B0603030403020204" pitchFamily="34" charset="0"/>
                </a:rPr>
                <a:t>and materials</a:t>
              </a:r>
              <a:endParaRPr lang="en-US" sz="1800" kern="1200" dirty="0">
                <a:latin typeface="Source Sans Pro SemiBold" panose="020B0603030403020204" pitchFamily="34" charset="0"/>
                <a:ea typeface="Source Sans Pro SemiBold" panose="020B0603030403020204" pitchFamily="34" charset="0"/>
              </a:endParaRPr>
            </a:p>
          </p:txBody>
        </p:sp>
        <p:sp>
          <p:nvSpPr>
            <p:cNvPr id="13" name="Freeform 21">
              <a:extLst>
                <a:ext uri="{FF2B5EF4-FFF2-40B4-BE49-F238E27FC236}">
                  <a16:creationId xmlns:a16="http://schemas.microsoft.com/office/drawing/2014/main" id="{E242DE0B-CEA7-FD62-675D-B06594BFF28F}"/>
                </a:ext>
              </a:extLst>
            </p:cNvPr>
            <p:cNvSpPr/>
            <p:nvPr/>
          </p:nvSpPr>
          <p:spPr>
            <a:xfrm>
              <a:off x="2003551" y="1091689"/>
              <a:ext cx="3968394" cy="3968395"/>
            </a:xfrm>
            <a:custGeom>
              <a:avLst/>
              <a:gdLst/>
              <a:ahLst/>
              <a:cxnLst/>
              <a:rect l="0" t="0" r="0" b="0"/>
              <a:pathLst>
                <a:path>
                  <a:moveTo>
                    <a:pt x="804925" y="3579927"/>
                  </a:moveTo>
                  <a:arcTo wR="1984197" hR="1984197" stAng="7587902" swAng="1632607"/>
                </a:path>
              </a:pathLst>
            </a:custGeom>
            <a:noFill/>
            <a:ln>
              <a:solidFill>
                <a:srgbClr val="003256"/>
              </a:solidFill>
              <a:tailEnd type="arrow"/>
            </a:ln>
          </p:spPr>
          <p:style>
            <a:lnRef idx="1">
              <a:schemeClr val="accent4">
                <a:hueOff val="0"/>
                <a:satOff val="0"/>
                <a:lumOff val="0"/>
                <a:alphaOff val="0"/>
              </a:schemeClr>
            </a:lnRef>
            <a:fillRef idx="0">
              <a:scrgbClr r="0" g="0" b="0"/>
            </a:fillRef>
            <a:effectRef idx="0">
              <a:schemeClr val="accent4">
                <a:hueOff val="0"/>
                <a:satOff val="0"/>
                <a:lumOff val="0"/>
                <a:alphaOff val="0"/>
              </a:schemeClr>
            </a:effectRef>
            <a:fontRef idx="minor">
              <a:schemeClr val="tx1">
                <a:hueOff val="0"/>
                <a:satOff val="0"/>
                <a:lumOff val="0"/>
                <a:alphaOff val="0"/>
              </a:schemeClr>
            </a:fontRef>
          </p:style>
        </p:sp>
        <p:sp>
          <p:nvSpPr>
            <p:cNvPr id="14" name="Freeform 22">
              <a:extLst>
                <a:ext uri="{FF2B5EF4-FFF2-40B4-BE49-F238E27FC236}">
                  <a16:creationId xmlns:a16="http://schemas.microsoft.com/office/drawing/2014/main" id="{10E5DAD6-0B43-13B8-596C-B84FA6AB0609}"/>
                </a:ext>
              </a:extLst>
            </p:cNvPr>
            <p:cNvSpPr/>
            <p:nvPr/>
          </p:nvSpPr>
          <p:spPr>
            <a:xfrm>
              <a:off x="1149593" y="2886437"/>
              <a:ext cx="2177089" cy="1382796"/>
            </a:xfrm>
            <a:custGeom>
              <a:avLst/>
              <a:gdLst>
                <a:gd name="connsiteX0" fmla="*/ 0 w 1848822"/>
                <a:gd name="connsiteY0" fmla="*/ 200293 h 1201734"/>
                <a:gd name="connsiteX1" fmla="*/ 200293 w 1848822"/>
                <a:gd name="connsiteY1" fmla="*/ 0 h 1201734"/>
                <a:gd name="connsiteX2" fmla="*/ 1648529 w 1848822"/>
                <a:gd name="connsiteY2" fmla="*/ 0 h 1201734"/>
                <a:gd name="connsiteX3" fmla="*/ 1848822 w 1848822"/>
                <a:gd name="connsiteY3" fmla="*/ 200293 h 1201734"/>
                <a:gd name="connsiteX4" fmla="*/ 1848822 w 1848822"/>
                <a:gd name="connsiteY4" fmla="*/ 1001441 h 1201734"/>
                <a:gd name="connsiteX5" fmla="*/ 1648529 w 1848822"/>
                <a:gd name="connsiteY5" fmla="*/ 1201734 h 1201734"/>
                <a:gd name="connsiteX6" fmla="*/ 200293 w 1848822"/>
                <a:gd name="connsiteY6" fmla="*/ 1201734 h 1201734"/>
                <a:gd name="connsiteX7" fmla="*/ 0 w 1848822"/>
                <a:gd name="connsiteY7" fmla="*/ 1001441 h 1201734"/>
                <a:gd name="connsiteX8" fmla="*/ 0 w 1848822"/>
                <a:gd name="connsiteY8" fmla="*/ 200293 h 1201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8822" h="1201734">
                  <a:moveTo>
                    <a:pt x="0" y="200293"/>
                  </a:moveTo>
                  <a:cubicBezTo>
                    <a:pt x="0" y="89674"/>
                    <a:pt x="89674" y="0"/>
                    <a:pt x="200293" y="0"/>
                  </a:cubicBezTo>
                  <a:lnTo>
                    <a:pt x="1648529" y="0"/>
                  </a:lnTo>
                  <a:cubicBezTo>
                    <a:pt x="1759148" y="0"/>
                    <a:pt x="1848822" y="89674"/>
                    <a:pt x="1848822" y="200293"/>
                  </a:cubicBezTo>
                  <a:lnTo>
                    <a:pt x="1848822" y="1001441"/>
                  </a:lnTo>
                  <a:cubicBezTo>
                    <a:pt x="1848822" y="1112060"/>
                    <a:pt x="1759148" y="1201734"/>
                    <a:pt x="1648529" y="1201734"/>
                  </a:cubicBezTo>
                  <a:lnTo>
                    <a:pt x="200293" y="1201734"/>
                  </a:lnTo>
                  <a:cubicBezTo>
                    <a:pt x="89674" y="1201734"/>
                    <a:pt x="0" y="1112060"/>
                    <a:pt x="0" y="1001441"/>
                  </a:cubicBezTo>
                  <a:lnTo>
                    <a:pt x="0" y="200293"/>
                  </a:lnTo>
                  <a:close/>
                </a:path>
              </a:pathLst>
            </a:custGeom>
            <a:solidFill>
              <a:srgbClr val="003256"/>
            </a:solidFill>
            <a:ln>
              <a:solidFill>
                <a:srgbClr val="003256"/>
              </a:solid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27244" tIns="127244" rIns="127244" bIns="127244" numCol="1" spcCol="1270" anchor="ctr" anchorCtr="0">
              <a:noAutofit/>
            </a:bodyPr>
            <a:lstStyle/>
            <a:p>
              <a:pPr lvl="0" algn="ctr" defTabSz="800100">
                <a:lnSpc>
                  <a:spcPct val="90000"/>
                </a:lnSpc>
                <a:spcBef>
                  <a:spcPct val="0"/>
                </a:spcBef>
                <a:spcAft>
                  <a:spcPct val="35000"/>
                </a:spcAft>
              </a:pPr>
              <a:r>
                <a:rPr lang="en-US" altLang="en-US" sz="1800" kern="1200" dirty="0">
                  <a:latin typeface="Source Sans Pro SemiBold" panose="020B0603030403020204" pitchFamily="34" charset="0"/>
                  <a:ea typeface="Source Sans Pro SemiBold" panose="020B0603030403020204" pitchFamily="34" charset="0"/>
                </a:rPr>
                <a:t>Manage working capital</a:t>
              </a:r>
              <a:endParaRPr lang="en-US" sz="1800" kern="1200" dirty="0">
                <a:latin typeface="Source Sans Pro SemiBold" panose="020B0603030403020204" pitchFamily="34" charset="0"/>
                <a:ea typeface="Source Sans Pro SemiBold" panose="020B0603030403020204" pitchFamily="34" charset="0"/>
              </a:endParaRPr>
            </a:p>
          </p:txBody>
        </p:sp>
        <p:sp>
          <p:nvSpPr>
            <p:cNvPr id="15" name="Freeform 23">
              <a:extLst>
                <a:ext uri="{FF2B5EF4-FFF2-40B4-BE49-F238E27FC236}">
                  <a16:creationId xmlns:a16="http://schemas.microsoft.com/office/drawing/2014/main" id="{F20F5086-685A-9D0A-517E-86457D37B71F}"/>
                </a:ext>
              </a:extLst>
            </p:cNvPr>
            <p:cNvSpPr/>
            <p:nvPr/>
          </p:nvSpPr>
          <p:spPr>
            <a:xfrm>
              <a:off x="2226628" y="1165915"/>
              <a:ext cx="3968394" cy="3968395"/>
            </a:xfrm>
            <a:custGeom>
              <a:avLst/>
              <a:gdLst/>
              <a:ahLst/>
              <a:cxnLst/>
              <a:rect l="0" t="0" r="0" b="0"/>
              <a:pathLst>
                <a:path>
                  <a:moveTo>
                    <a:pt x="205772" y="1104285"/>
                  </a:moveTo>
                  <a:arcTo wR="1984197" hR="1984197" stAng="12379491" swAng="1632607"/>
                </a:path>
              </a:pathLst>
            </a:custGeom>
            <a:noFill/>
            <a:ln>
              <a:solidFill>
                <a:srgbClr val="003256"/>
              </a:solidFill>
              <a:tailEnd type="arrow"/>
            </a:ln>
          </p:spPr>
          <p:style>
            <a:lnRef idx="1">
              <a:schemeClr val="accent5">
                <a:hueOff val="0"/>
                <a:satOff val="0"/>
                <a:lumOff val="0"/>
                <a:alphaOff val="0"/>
              </a:schemeClr>
            </a:lnRef>
            <a:fillRef idx="0">
              <a:scrgbClr r="0" g="0" b="0"/>
            </a:fillRef>
            <a:effectRef idx="0">
              <a:schemeClr val="accent5">
                <a:hueOff val="0"/>
                <a:satOff val="0"/>
                <a:lumOff val="0"/>
                <a:alphaOff val="0"/>
              </a:schemeClr>
            </a:effectRef>
            <a:fontRef idx="minor">
              <a:schemeClr val="tx1">
                <a:hueOff val="0"/>
                <a:satOff val="0"/>
                <a:lumOff val="0"/>
                <a:alphaOff val="0"/>
              </a:schemeClr>
            </a:fontRef>
          </p:style>
        </p:sp>
      </p:grpSp>
      <p:sp>
        <p:nvSpPr>
          <p:cNvPr id="3" name="Footer Placeholder 2">
            <a:extLst>
              <a:ext uri="{FF2B5EF4-FFF2-40B4-BE49-F238E27FC236}">
                <a16:creationId xmlns:a16="http://schemas.microsoft.com/office/drawing/2014/main" id="{26A98454-72DB-EE32-EA89-CFCA4D3A5A88}"/>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E1E7E93C-8397-8BCA-2854-56C3CCCF0542}"/>
              </a:ext>
            </a:extLst>
          </p:cNvPr>
          <p:cNvSpPr>
            <a:spLocks noGrp="1"/>
          </p:cNvSpPr>
          <p:nvPr>
            <p:ph type="sldNum" sz="quarter" idx="10"/>
          </p:nvPr>
        </p:nvSpPr>
        <p:spPr/>
        <p:txBody>
          <a:bodyPr/>
          <a:lstStyle/>
          <a:p>
            <a:fld id="{5744759D-0EFF-4FB2-9CCE-04E00944F0FE}" type="slidenum">
              <a:rPr lang="en-US" smtClean="0"/>
              <a:pPr/>
              <a:t>10</a:t>
            </a:fld>
            <a:endParaRPr lang="en-US" dirty="0"/>
          </a:p>
        </p:txBody>
      </p:sp>
    </p:spTree>
    <p:extLst>
      <p:ext uri="{BB962C8B-B14F-4D97-AF65-F5344CB8AC3E}">
        <p14:creationId xmlns:p14="http://schemas.microsoft.com/office/powerpoint/2010/main" val="30458302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D97C15D-70AC-542E-214F-3D5590943900}"/>
              </a:ext>
            </a:extLst>
          </p:cNvPr>
          <p:cNvSpPr>
            <a:spLocks noGrp="1"/>
          </p:cNvSpPr>
          <p:nvPr>
            <p:ph type="title"/>
          </p:nvPr>
        </p:nvSpPr>
        <p:spPr>
          <a:xfrm>
            <a:off x="1081020" y="926432"/>
            <a:ext cx="7877629" cy="628221"/>
          </a:xfrm>
        </p:spPr>
        <p:txBody>
          <a:bodyPr>
            <a:normAutofit fontScale="90000"/>
          </a:bodyPr>
          <a:lstStyle/>
          <a:p>
            <a:r>
              <a:rPr lang="en-US" dirty="0"/>
              <a:t>The Personal and Business Credit Spectrum</a:t>
            </a:r>
          </a:p>
        </p:txBody>
      </p:sp>
      <p:pic>
        <p:nvPicPr>
          <p:cNvPr id="6" name="Picture 5" descr="star icon">
            <a:extLst>
              <a:ext uri="{FF2B5EF4-FFF2-40B4-BE49-F238E27FC236}">
                <a16:creationId xmlns:a16="http://schemas.microsoft.com/office/drawing/2014/main" id="{26370FB0-CC66-1170-AAC9-D6A15E6E874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80518" y="972711"/>
            <a:ext cx="600502" cy="600502"/>
          </a:xfrm>
          <a:prstGeom prst="rect">
            <a:avLst/>
          </a:prstGeom>
        </p:spPr>
      </p:pic>
      <p:pic>
        <p:nvPicPr>
          <p:cNvPr id="25" name="Picture 24" descr="Diagram that shows, at a high level, the importance of personal credit relative to the importance of business credit over time as a business grows.">
            <a:extLst>
              <a:ext uri="{FF2B5EF4-FFF2-40B4-BE49-F238E27FC236}">
                <a16:creationId xmlns:a16="http://schemas.microsoft.com/office/drawing/2014/main" id="{CFED3D0A-B99E-34BB-D3A7-DF1F4FDCA0F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2468" y="1781117"/>
            <a:ext cx="8479064" cy="4685653"/>
          </a:xfrm>
          <a:prstGeom prst="rect">
            <a:avLst/>
          </a:prstGeom>
        </p:spPr>
      </p:pic>
      <p:sp>
        <p:nvSpPr>
          <p:cNvPr id="3" name="Footer Placeholder 2">
            <a:extLst>
              <a:ext uri="{FF2B5EF4-FFF2-40B4-BE49-F238E27FC236}">
                <a16:creationId xmlns:a16="http://schemas.microsoft.com/office/drawing/2014/main" id="{9E0A96E2-3838-1A56-A9BB-C8D94D829F38}"/>
              </a:ext>
            </a:extLst>
          </p:cNvPr>
          <p:cNvSpPr>
            <a:spLocks noGrp="1"/>
          </p:cNvSpPr>
          <p:nvPr>
            <p:ph type="ftr" sz="quarter" idx="11"/>
          </p:nvPr>
        </p:nvSpPr>
        <p:spPr/>
        <p:txBody>
          <a:bodyPr/>
          <a:lstStyle/>
          <a:p>
            <a:r>
              <a:rPr lang="en-US"/>
              <a:t>Money Smart for Small Business: Banking Services Available for a Small Business</a:t>
            </a:r>
            <a:endParaRPr lang="en-US" dirty="0"/>
          </a:p>
        </p:txBody>
      </p:sp>
      <p:sp>
        <p:nvSpPr>
          <p:cNvPr id="2" name="Slide Number Placeholder 1">
            <a:extLst>
              <a:ext uri="{FF2B5EF4-FFF2-40B4-BE49-F238E27FC236}">
                <a16:creationId xmlns:a16="http://schemas.microsoft.com/office/drawing/2014/main" id="{DE953C59-0A48-EC7B-9650-5CCA8586D062}"/>
              </a:ext>
            </a:extLst>
          </p:cNvPr>
          <p:cNvSpPr>
            <a:spLocks noGrp="1"/>
          </p:cNvSpPr>
          <p:nvPr>
            <p:ph type="sldNum" sz="quarter" idx="10"/>
          </p:nvPr>
        </p:nvSpPr>
        <p:spPr/>
        <p:txBody>
          <a:bodyPr/>
          <a:lstStyle/>
          <a:p>
            <a:fld id="{5744759D-0EFF-4FB2-9CCE-04E00944F0FE}" type="slidenum">
              <a:rPr lang="en-US" smtClean="0"/>
              <a:pPr/>
              <a:t>11</a:t>
            </a:fld>
            <a:endParaRPr lang="en-US" dirty="0"/>
          </a:p>
        </p:txBody>
      </p:sp>
    </p:spTree>
    <p:extLst>
      <p:ext uri="{BB962C8B-B14F-4D97-AF65-F5344CB8AC3E}">
        <p14:creationId xmlns:p14="http://schemas.microsoft.com/office/powerpoint/2010/main" val="9270581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F813406-EB32-3412-659F-921CD0D49AFD}"/>
              </a:ext>
            </a:extLst>
          </p:cNvPr>
          <p:cNvSpPr>
            <a:spLocks noGrp="1"/>
          </p:cNvSpPr>
          <p:nvPr>
            <p:ph type="title"/>
          </p:nvPr>
        </p:nvSpPr>
        <p:spPr>
          <a:xfrm>
            <a:off x="1441370" y="5701629"/>
            <a:ext cx="7222112" cy="628221"/>
          </a:xfrm>
        </p:spPr>
        <p:txBody>
          <a:bodyPr>
            <a:normAutofit fontScale="90000"/>
          </a:bodyPr>
          <a:lstStyle/>
          <a:p>
            <a:r>
              <a:rPr lang="en-US" dirty="0"/>
              <a:t>Case Study: Eco-Grow Solutions</a:t>
            </a:r>
          </a:p>
        </p:txBody>
      </p:sp>
      <p:pic>
        <p:nvPicPr>
          <p:cNvPr id="9" name="Picture 8" descr="A greenhouse in which a woman cares for plants while a man writes on a clipboard">
            <a:extLst>
              <a:ext uri="{FF2B5EF4-FFF2-40B4-BE49-F238E27FC236}">
                <a16:creationId xmlns:a16="http://schemas.microsoft.com/office/drawing/2014/main" id="{E6ACC7CA-2F0E-5C56-D3EF-C6590DDE9713}"/>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93737" y="938314"/>
            <a:ext cx="8163980" cy="4755084"/>
          </a:xfrm>
          <a:prstGeom prst="rect">
            <a:avLst/>
          </a:prstGeom>
          <a:ln w="28575" cmpd="sng">
            <a:noFill/>
          </a:ln>
        </p:spPr>
      </p:pic>
      <p:pic>
        <p:nvPicPr>
          <p:cNvPr id="8" name="Picture 7" descr="open book icon">
            <a:extLst>
              <a:ext uri="{FF2B5EF4-FFF2-40B4-BE49-F238E27FC236}">
                <a16:creationId xmlns:a16="http://schemas.microsoft.com/office/drawing/2014/main" id="{0DEB33BD-BABF-E8B2-7EC8-3DAC0F7F8D60}"/>
              </a:ext>
              <a:ext uri="{C183D7F6-B498-43B3-948B-1728B52AA6E4}">
                <adec:decorative xmlns:adec="http://schemas.microsoft.com/office/drawing/2017/decorative" xmlns="" val="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18565" y="5725546"/>
            <a:ext cx="622805" cy="632535"/>
          </a:xfrm>
          <a:prstGeom prst="rect">
            <a:avLst/>
          </a:prstGeom>
        </p:spPr>
      </p:pic>
      <p:sp>
        <p:nvSpPr>
          <p:cNvPr id="3" name="Footer Placeholder 2">
            <a:extLst>
              <a:ext uri="{FF2B5EF4-FFF2-40B4-BE49-F238E27FC236}">
                <a16:creationId xmlns:a16="http://schemas.microsoft.com/office/drawing/2014/main" id="{28481A90-F5EE-3EFC-3DA5-01495B07ADFB}"/>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6B1F0AE9-7C17-69B9-622C-3FFE7729DEB1}"/>
              </a:ext>
            </a:extLst>
          </p:cNvPr>
          <p:cNvSpPr>
            <a:spLocks noGrp="1"/>
          </p:cNvSpPr>
          <p:nvPr>
            <p:ph type="sldNum" sz="quarter" idx="10"/>
          </p:nvPr>
        </p:nvSpPr>
        <p:spPr/>
        <p:txBody>
          <a:bodyPr/>
          <a:lstStyle/>
          <a:p>
            <a:fld id="{5744759D-0EFF-4FB2-9CCE-04E00944F0FE}" type="slidenum">
              <a:rPr lang="en-US" smtClean="0"/>
              <a:pPr/>
              <a:t>12</a:t>
            </a:fld>
            <a:endParaRPr lang="en-US" dirty="0"/>
          </a:p>
        </p:txBody>
      </p:sp>
    </p:spTree>
    <p:extLst>
      <p:ext uri="{BB962C8B-B14F-4D97-AF65-F5344CB8AC3E}">
        <p14:creationId xmlns:p14="http://schemas.microsoft.com/office/powerpoint/2010/main" val="10686684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ABFDB39-CE4B-9BC0-CD73-01C2A7AA1ECD}"/>
              </a:ext>
            </a:extLst>
          </p:cNvPr>
          <p:cNvSpPr>
            <a:spLocks noGrp="1"/>
          </p:cNvSpPr>
          <p:nvPr>
            <p:ph type="title"/>
          </p:nvPr>
        </p:nvSpPr>
        <p:spPr>
          <a:xfrm>
            <a:off x="1169466" y="926432"/>
            <a:ext cx="7494016" cy="628221"/>
          </a:xfrm>
        </p:spPr>
        <p:txBody>
          <a:bodyPr>
            <a:normAutofit fontScale="90000"/>
          </a:bodyPr>
          <a:lstStyle/>
          <a:p>
            <a:r>
              <a:rPr lang="en-US" dirty="0"/>
              <a:t>Credit and Your Business</a:t>
            </a:r>
          </a:p>
        </p:txBody>
      </p:sp>
      <p:pic>
        <p:nvPicPr>
          <p:cNvPr id="6" name="Picture 5" descr="chat icon">
            <a:extLst>
              <a:ext uri="{FF2B5EF4-FFF2-40B4-BE49-F238E27FC236}">
                <a16:creationId xmlns:a16="http://schemas.microsoft.com/office/drawing/2014/main" id="{C31E1B57-549D-CE82-D61C-2700B32E0959}"/>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42307" y="1030038"/>
            <a:ext cx="627159" cy="617656"/>
          </a:xfrm>
          <a:prstGeom prst="rect">
            <a:avLst/>
          </a:prstGeom>
        </p:spPr>
      </p:pic>
      <p:sp>
        <p:nvSpPr>
          <p:cNvPr id="4" name="Content Placeholder 3">
            <a:extLst>
              <a:ext uri="{FF2B5EF4-FFF2-40B4-BE49-F238E27FC236}">
                <a16:creationId xmlns:a16="http://schemas.microsoft.com/office/drawing/2014/main" id="{75C2EE90-19A7-3181-9E72-1AC533612356}"/>
              </a:ext>
            </a:extLst>
          </p:cNvPr>
          <p:cNvSpPr>
            <a:spLocks noGrp="1"/>
          </p:cNvSpPr>
          <p:nvPr>
            <p:ph sz="quarter" idx="12"/>
          </p:nvPr>
        </p:nvSpPr>
        <p:spPr>
          <a:xfrm>
            <a:off x="509588" y="1917700"/>
            <a:ext cx="7300912" cy="4167188"/>
          </a:xfrm>
        </p:spPr>
        <p:txBody>
          <a:bodyPr/>
          <a:lstStyle/>
          <a:p>
            <a:r>
              <a:rPr lang="en-US" dirty="0"/>
              <a:t>Have you applied for business loans or lines of credit in the past? </a:t>
            </a:r>
          </a:p>
          <a:p>
            <a:r>
              <a:rPr lang="en-US" dirty="0"/>
              <a:t>What information and documentation did the lender obtain or request from you during the loan application process?</a:t>
            </a:r>
          </a:p>
          <a:p>
            <a:r>
              <a:rPr lang="en-US" dirty="0"/>
              <a:t>Did the lender tell you if he or she would need to check your credit history?</a:t>
            </a:r>
          </a:p>
        </p:txBody>
      </p:sp>
      <p:sp>
        <p:nvSpPr>
          <p:cNvPr id="3" name="Footer Placeholder 2">
            <a:extLst>
              <a:ext uri="{FF2B5EF4-FFF2-40B4-BE49-F238E27FC236}">
                <a16:creationId xmlns:a16="http://schemas.microsoft.com/office/drawing/2014/main" id="{EC9D8C0E-2EC4-0D49-068C-D5D8BB41816B}"/>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A101634D-BF23-50C1-375D-F0393D1CC67B}"/>
              </a:ext>
            </a:extLst>
          </p:cNvPr>
          <p:cNvSpPr>
            <a:spLocks noGrp="1"/>
          </p:cNvSpPr>
          <p:nvPr>
            <p:ph type="sldNum" sz="quarter" idx="10"/>
          </p:nvPr>
        </p:nvSpPr>
        <p:spPr/>
        <p:txBody>
          <a:bodyPr/>
          <a:lstStyle/>
          <a:p>
            <a:fld id="{5744759D-0EFF-4FB2-9CCE-04E00944F0FE}" type="slidenum">
              <a:rPr lang="en-US" smtClean="0"/>
              <a:pPr/>
              <a:t>13</a:t>
            </a:fld>
            <a:endParaRPr lang="en-US" dirty="0"/>
          </a:p>
        </p:txBody>
      </p:sp>
    </p:spTree>
    <p:extLst>
      <p:ext uri="{BB962C8B-B14F-4D97-AF65-F5344CB8AC3E}">
        <p14:creationId xmlns:p14="http://schemas.microsoft.com/office/powerpoint/2010/main" val="3963305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1D960AE-4F5D-5590-8510-84B2B8B550FD}"/>
              </a:ext>
            </a:extLst>
          </p:cNvPr>
          <p:cNvSpPr>
            <a:spLocks noGrp="1"/>
          </p:cNvSpPr>
          <p:nvPr>
            <p:ph type="title"/>
          </p:nvPr>
        </p:nvSpPr>
        <p:spPr/>
        <p:txBody>
          <a:bodyPr>
            <a:normAutofit fontScale="90000"/>
          </a:bodyPr>
          <a:lstStyle/>
          <a:p>
            <a:r>
              <a:rPr lang="en-US" dirty="0"/>
              <a:t>SECTION II:</a:t>
            </a:r>
            <a:br>
              <a:rPr lang="en-US" dirty="0"/>
            </a:br>
            <a:r>
              <a:rPr lang="en-US" dirty="0"/>
              <a:t>The Impact of Personal Credit </a:t>
            </a:r>
            <a:br>
              <a:rPr lang="en-US" dirty="0"/>
            </a:br>
            <a:r>
              <a:rPr lang="en-US" dirty="0"/>
              <a:t>on My Business</a:t>
            </a:r>
          </a:p>
        </p:txBody>
      </p:sp>
      <p:pic>
        <p:nvPicPr>
          <p:cNvPr id="10" name="Picture 9" descr="Detail of credit report">
            <a:extLst>
              <a:ext uri="{FF2B5EF4-FFF2-40B4-BE49-F238E27FC236}">
                <a16:creationId xmlns:a16="http://schemas.microsoft.com/office/drawing/2014/main" id="{441534FB-5A5C-EB73-9095-BEAA9D1E8BE7}"/>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t="24940"/>
          <a:stretch/>
        </p:blipFill>
        <p:spPr>
          <a:xfrm>
            <a:off x="523254" y="1935712"/>
            <a:ext cx="8123521" cy="4533237"/>
          </a:xfrm>
          <a:prstGeom prst="rect">
            <a:avLst/>
          </a:prstGeom>
          <a:ln w="28575" cmpd="sng">
            <a:noFill/>
          </a:ln>
        </p:spPr>
      </p:pic>
      <p:sp>
        <p:nvSpPr>
          <p:cNvPr id="3" name="Footer Placeholder 2">
            <a:extLst>
              <a:ext uri="{FF2B5EF4-FFF2-40B4-BE49-F238E27FC236}">
                <a16:creationId xmlns:a16="http://schemas.microsoft.com/office/drawing/2014/main" id="{58CAA8B2-5CC4-50E1-09F1-78CA6486115E}"/>
              </a:ext>
            </a:extLst>
          </p:cNvPr>
          <p:cNvSpPr>
            <a:spLocks noGrp="1"/>
          </p:cNvSpPr>
          <p:nvPr>
            <p:ph type="ftr" sz="quarter" idx="11"/>
          </p:nvPr>
        </p:nvSpPr>
        <p:spPr/>
        <p:txBody>
          <a:bodyPr/>
          <a:lstStyle/>
          <a:p>
            <a:r>
              <a:rPr lang="en-US"/>
              <a:t>Money Smart for Small Business: Banking Services Available for a Small Business</a:t>
            </a:r>
            <a:endParaRPr lang="en-US" dirty="0"/>
          </a:p>
        </p:txBody>
      </p:sp>
      <p:sp>
        <p:nvSpPr>
          <p:cNvPr id="2" name="Slide Number Placeholder 1">
            <a:extLst>
              <a:ext uri="{FF2B5EF4-FFF2-40B4-BE49-F238E27FC236}">
                <a16:creationId xmlns:a16="http://schemas.microsoft.com/office/drawing/2014/main" id="{7538CB96-CB98-E111-7550-574B34FF1992}"/>
              </a:ext>
            </a:extLst>
          </p:cNvPr>
          <p:cNvSpPr>
            <a:spLocks noGrp="1"/>
          </p:cNvSpPr>
          <p:nvPr>
            <p:ph type="sldNum" sz="quarter" idx="10"/>
          </p:nvPr>
        </p:nvSpPr>
        <p:spPr/>
        <p:txBody>
          <a:bodyPr/>
          <a:lstStyle/>
          <a:p>
            <a:fld id="{5744759D-0EFF-4FB2-9CCE-04E00944F0FE}" type="slidenum">
              <a:rPr lang="en-US" smtClean="0"/>
              <a:pPr/>
              <a:t>14</a:t>
            </a:fld>
            <a:endParaRPr lang="en-US" dirty="0"/>
          </a:p>
        </p:txBody>
      </p:sp>
    </p:spTree>
    <p:extLst>
      <p:ext uri="{BB962C8B-B14F-4D97-AF65-F5344CB8AC3E}">
        <p14:creationId xmlns:p14="http://schemas.microsoft.com/office/powerpoint/2010/main" val="13079368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4C349D7-8271-54C0-5A8F-9D996F5C212B}"/>
              </a:ext>
            </a:extLst>
          </p:cNvPr>
          <p:cNvSpPr>
            <a:spLocks noGrp="1"/>
          </p:cNvSpPr>
          <p:nvPr>
            <p:ph type="title"/>
          </p:nvPr>
        </p:nvSpPr>
        <p:spPr>
          <a:xfrm>
            <a:off x="1079456" y="926432"/>
            <a:ext cx="7584025" cy="628221"/>
          </a:xfrm>
        </p:spPr>
        <p:txBody>
          <a:bodyPr>
            <a:normAutofit fontScale="90000"/>
          </a:bodyPr>
          <a:lstStyle/>
          <a:p>
            <a:r>
              <a:rPr lang="en-US" dirty="0"/>
              <a:t>What Is a Personal Credit Report?</a:t>
            </a:r>
          </a:p>
        </p:txBody>
      </p:sp>
      <p:pic>
        <p:nvPicPr>
          <p:cNvPr id="6" name="Picture 5" descr="star icon">
            <a:extLst>
              <a:ext uri="{FF2B5EF4-FFF2-40B4-BE49-F238E27FC236}">
                <a16:creationId xmlns:a16="http://schemas.microsoft.com/office/drawing/2014/main" id="{8A57A601-95F5-E42A-EA2D-4F5AD613874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72950" y="1017533"/>
            <a:ext cx="606507" cy="606507"/>
          </a:xfrm>
          <a:prstGeom prst="rect">
            <a:avLst/>
          </a:prstGeom>
        </p:spPr>
      </p:pic>
      <p:sp>
        <p:nvSpPr>
          <p:cNvPr id="4" name="Content Placeholder 3">
            <a:extLst>
              <a:ext uri="{FF2B5EF4-FFF2-40B4-BE49-F238E27FC236}">
                <a16:creationId xmlns:a16="http://schemas.microsoft.com/office/drawing/2014/main" id="{476300A4-7325-CD53-E0A5-EDD9813DF67F}"/>
              </a:ext>
            </a:extLst>
          </p:cNvPr>
          <p:cNvSpPr>
            <a:spLocks noGrp="1"/>
          </p:cNvSpPr>
          <p:nvPr>
            <p:ph sz="quarter" idx="12"/>
          </p:nvPr>
        </p:nvSpPr>
        <p:spPr/>
        <p:txBody>
          <a:bodyPr/>
          <a:lstStyle/>
          <a:p>
            <a:pPr marL="0" indent="0">
              <a:buNone/>
            </a:pPr>
            <a:r>
              <a:rPr lang="en-US" dirty="0"/>
              <a:t>It tells lenders the following:</a:t>
            </a:r>
          </a:p>
          <a:p>
            <a:r>
              <a:rPr lang="en-US" dirty="0"/>
              <a:t>Who you are</a:t>
            </a:r>
          </a:p>
          <a:p>
            <a:r>
              <a:rPr lang="en-US" dirty="0"/>
              <a:t>How much debt you have — and low long you’ve had it</a:t>
            </a:r>
          </a:p>
          <a:p>
            <a:r>
              <a:rPr lang="en-US" dirty="0"/>
              <a:t>How frequently you have applied for credit</a:t>
            </a:r>
          </a:p>
          <a:p>
            <a:r>
              <a:rPr lang="en-US" dirty="0"/>
              <a:t>How much credit you are using</a:t>
            </a:r>
          </a:p>
          <a:p>
            <a:r>
              <a:rPr lang="en-US" dirty="0"/>
              <a:t>Whether you make on-time or late payments on credit accounts</a:t>
            </a:r>
          </a:p>
          <a:p>
            <a:r>
              <a:rPr lang="en-US" dirty="0"/>
              <a:t>What negative information about you exists in public records, such as bankruptcies and foreclosures</a:t>
            </a:r>
          </a:p>
          <a:p>
            <a:endParaRPr lang="en-US" dirty="0"/>
          </a:p>
        </p:txBody>
      </p:sp>
      <p:sp>
        <p:nvSpPr>
          <p:cNvPr id="3" name="Footer Placeholder 2">
            <a:extLst>
              <a:ext uri="{FF2B5EF4-FFF2-40B4-BE49-F238E27FC236}">
                <a16:creationId xmlns:a16="http://schemas.microsoft.com/office/drawing/2014/main" id="{1B7A649B-9A19-FD39-1C22-1C2030BB3B2C}"/>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F869D143-34BE-BC79-54FB-5008ED8A49B7}"/>
              </a:ext>
            </a:extLst>
          </p:cNvPr>
          <p:cNvSpPr>
            <a:spLocks noGrp="1"/>
          </p:cNvSpPr>
          <p:nvPr>
            <p:ph type="sldNum" sz="quarter" idx="10"/>
          </p:nvPr>
        </p:nvSpPr>
        <p:spPr/>
        <p:txBody>
          <a:bodyPr/>
          <a:lstStyle/>
          <a:p>
            <a:fld id="{5744759D-0EFF-4FB2-9CCE-04E00944F0FE}" type="slidenum">
              <a:rPr lang="en-US" smtClean="0"/>
              <a:pPr/>
              <a:t>15</a:t>
            </a:fld>
            <a:endParaRPr lang="en-US" dirty="0"/>
          </a:p>
        </p:txBody>
      </p:sp>
    </p:spTree>
    <p:extLst>
      <p:ext uri="{BB962C8B-B14F-4D97-AF65-F5344CB8AC3E}">
        <p14:creationId xmlns:p14="http://schemas.microsoft.com/office/powerpoint/2010/main" val="13781996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EDABABD-9D8B-CD78-DAC2-9F494C8DF86B}"/>
              </a:ext>
            </a:extLst>
          </p:cNvPr>
          <p:cNvSpPr>
            <a:spLocks noGrp="1"/>
          </p:cNvSpPr>
          <p:nvPr>
            <p:ph type="title"/>
          </p:nvPr>
        </p:nvSpPr>
        <p:spPr/>
        <p:txBody>
          <a:bodyPr>
            <a:normAutofit fontScale="90000"/>
          </a:bodyPr>
          <a:lstStyle/>
          <a:p>
            <a:r>
              <a:rPr lang="en-US" dirty="0"/>
              <a:t>Major Consumer Credit Reporting Agencies</a:t>
            </a:r>
          </a:p>
        </p:txBody>
      </p:sp>
      <p:grpSp>
        <p:nvGrpSpPr>
          <p:cNvPr id="6" name="Group 5" descr="Colored boxes labeled Equifax, Experian, and TransUnion">
            <a:extLst>
              <a:ext uri="{FF2B5EF4-FFF2-40B4-BE49-F238E27FC236}">
                <a16:creationId xmlns:a16="http://schemas.microsoft.com/office/drawing/2014/main" id="{0B0BAD2A-4315-42B3-EE1B-EECCE022F2EB}"/>
              </a:ext>
            </a:extLst>
          </p:cNvPr>
          <p:cNvGrpSpPr/>
          <p:nvPr/>
        </p:nvGrpSpPr>
        <p:grpSpPr>
          <a:xfrm>
            <a:off x="2879317" y="1938851"/>
            <a:ext cx="3385367" cy="3303665"/>
            <a:chOff x="5184372" y="1938851"/>
            <a:chExt cx="3385367" cy="3303665"/>
          </a:xfrm>
        </p:grpSpPr>
        <p:grpSp>
          <p:nvGrpSpPr>
            <p:cNvPr id="7" name="Group 4">
              <a:extLst>
                <a:ext uri="{FF2B5EF4-FFF2-40B4-BE49-F238E27FC236}">
                  <a16:creationId xmlns:a16="http://schemas.microsoft.com/office/drawing/2014/main" id="{A1D902F3-415F-0593-33A8-5060ECF4C019}"/>
                </a:ext>
              </a:extLst>
            </p:cNvPr>
            <p:cNvGrpSpPr>
              <a:grpSpLocks/>
            </p:cNvGrpSpPr>
            <p:nvPr/>
          </p:nvGrpSpPr>
          <p:grpSpPr bwMode="auto">
            <a:xfrm>
              <a:off x="5216939" y="3118364"/>
              <a:ext cx="3352800" cy="950913"/>
              <a:chOff x="1599747" y="1236277"/>
              <a:chExt cx="5485954" cy="951275"/>
            </a:xfrm>
            <a:solidFill>
              <a:srgbClr val="006699"/>
            </a:solidFill>
            <a:effectLst/>
            <a:scene3d>
              <a:camera prst="orthographicFront">
                <a:rot lat="0" lon="0" rev="0"/>
              </a:camera>
              <a:lightRig rig="glow" dir="t">
                <a:rot lat="0" lon="0" rev="4800000"/>
              </a:lightRig>
            </a:scene3d>
          </p:grpSpPr>
          <p:sp>
            <p:nvSpPr>
              <p:cNvPr id="14" name="Pentagon 5">
                <a:extLst>
                  <a:ext uri="{FF2B5EF4-FFF2-40B4-BE49-F238E27FC236}">
                    <a16:creationId xmlns:a16="http://schemas.microsoft.com/office/drawing/2014/main" id="{40530C26-C0BE-7935-3D35-8A4E58C3835E}"/>
                  </a:ext>
                </a:extLst>
              </p:cNvPr>
              <p:cNvSpPr/>
              <p:nvPr/>
            </p:nvSpPr>
            <p:spPr>
              <a:xfrm rot="10800000">
                <a:off x="1615621" y="1236277"/>
                <a:ext cx="5470080" cy="951275"/>
              </a:xfrm>
              <a:prstGeom prst="roundRect">
                <a:avLst/>
              </a:prstGeom>
              <a:grpFill/>
              <a:ln>
                <a:noFill/>
              </a:ln>
            </p:spPr>
            <p:style>
              <a:lnRef idx="2">
                <a:schemeClr val="accent3">
                  <a:shade val="50000"/>
                </a:schemeClr>
              </a:lnRef>
              <a:fillRef idx="1">
                <a:schemeClr val="accent3"/>
              </a:fillRef>
              <a:effectRef idx="0">
                <a:schemeClr val="accent3"/>
              </a:effectRef>
              <a:fontRef idx="minor">
                <a:schemeClr val="lt1"/>
              </a:fontRef>
            </p:style>
          </p:sp>
          <p:sp>
            <p:nvSpPr>
              <p:cNvPr id="15" name="Pentagon 4">
                <a:extLst>
                  <a:ext uri="{FF2B5EF4-FFF2-40B4-BE49-F238E27FC236}">
                    <a16:creationId xmlns:a16="http://schemas.microsoft.com/office/drawing/2014/main" id="{A9D8CF12-C39A-905E-812A-E75A5B9C3D18}"/>
                  </a:ext>
                </a:extLst>
              </p:cNvPr>
              <p:cNvSpPr/>
              <p:nvPr/>
            </p:nvSpPr>
            <p:spPr>
              <a:xfrm>
                <a:off x="1599747" y="1236277"/>
                <a:ext cx="5485954" cy="951275"/>
              </a:xfrm>
              <a:prstGeom prst="roundRect">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lIns="419486" tIns="76200" rIns="142240" bIns="76200" spcCol="1270" anchor="ctr"/>
              <a:lstStyle/>
              <a:p>
                <a:pPr algn="l" defTabSz="889000">
                  <a:lnSpc>
                    <a:spcPct val="90000"/>
                  </a:lnSpc>
                  <a:spcAft>
                    <a:spcPct val="35000"/>
                  </a:spcAft>
                  <a:defRPr/>
                </a:pPr>
                <a:r>
                  <a:rPr lang="en-US" sz="3600" b="1" dirty="0">
                    <a:solidFill>
                      <a:schemeClr val="bg1"/>
                    </a:solidFill>
                    <a:latin typeface="Arial" panose="020B0604020202020204" pitchFamily="34" charset="0"/>
                    <a:cs typeface="Arial" panose="020B0604020202020204" pitchFamily="34" charset="0"/>
                  </a:rPr>
                  <a:t>  Experian</a:t>
                </a:r>
              </a:p>
            </p:txBody>
          </p:sp>
        </p:grpSp>
        <p:grpSp>
          <p:nvGrpSpPr>
            <p:cNvPr id="8" name="Group 13">
              <a:extLst>
                <a:ext uri="{FF2B5EF4-FFF2-40B4-BE49-F238E27FC236}">
                  <a16:creationId xmlns:a16="http://schemas.microsoft.com/office/drawing/2014/main" id="{2B23B04B-DCA9-B7DC-794E-FE8E9625AA4B}"/>
                </a:ext>
              </a:extLst>
            </p:cNvPr>
            <p:cNvGrpSpPr>
              <a:grpSpLocks/>
            </p:cNvGrpSpPr>
            <p:nvPr/>
          </p:nvGrpSpPr>
          <p:grpSpPr bwMode="auto">
            <a:xfrm>
              <a:off x="5209191" y="1938851"/>
              <a:ext cx="3352800" cy="950913"/>
              <a:chOff x="1615619" y="1236277"/>
              <a:chExt cx="5470082" cy="951275"/>
            </a:xfrm>
            <a:solidFill>
              <a:schemeClr val="accent2">
                <a:lumMod val="75000"/>
              </a:schemeClr>
            </a:solidFill>
            <a:scene3d>
              <a:camera prst="orthographicFront">
                <a:rot lat="0" lon="0" rev="0"/>
              </a:camera>
              <a:lightRig rig="glow" dir="t">
                <a:rot lat="0" lon="0" rev="4800000"/>
              </a:lightRig>
            </a:scene3d>
          </p:grpSpPr>
          <p:sp>
            <p:nvSpPr>
              <p:cNvPr id="12" name="Pentagon 14">
                <a:extLst>
                  <a:ext uri="{FF2B5EF4-FFF2-40B4-BE49-F238E27FC236}">
                    <a16:creationId xmlns:a16="http://schemas.microsoft.com/office/drawing/2014/main" id="{47057A01-2310-C48A-5892-9E9C5CC86B89}"/>
                  </a:ext>
                </a:extLst>
              </p:cNvPr>
              <p:cNvSpPr/>
              <p:nvPr/>
            </p:nvSpPr>
            <p:spPr>
              <a:xfrm rot="10800000">
                <a:off x="1615621" y="1236277"/>
                <a:ext cx="5470080" cy="951275"/>
              </a:xfrm>
              <a:prstGeom prst="roundRect">
                <a:avLst/>
              </a:prstGeom>
              <a:ln>
                <a:noFill/>
              </a:ln>
            </p:spPr>
            <p:style>
              <a:lnRef idx="2">
                <a:schemeClr val="accent5">
                  <a:shade val="50000"/>
                </a:schemeClr>
              </a:lnRef>
              <a:fillRef idx="1">
                <a:schemeClr val="accent5"/>
              </a:fillRef>
              <a:effectRef idx="0">
                <a:schemeClr val="accent5"/>
              </a:effectRef>
              <a:fontRef idx="minor">
                <a:schemeClr val="lt1"/>
              </a:fontRef>
            </p:style>
          </p:sp>
          <p:sp>
            <p:nvSpPr>
              <p:cNvPr id="13" name="Pentagon 4">
                <a:extLst>
                  <a:ext uri="{FF2B5EF4-FFF2-40B4-BE49-F238E27FC236}">
                    <a16:creationId xmlns:a16="http://schemas.microsoft.com/office/drawing/2014/main" id="{737CFBA1-0DC6-64A0-C975-9E0D6AD04083}"/>
                  </a:ext>
                </a:extLst>
              </p:cNvPr>
              <p:cNvSpPr/>
              <p:nvPr/>
            </p:nvSpPr>
            <p:spPr>
              <a:xfrm>
                <a:off x="1615619" y="1236277"/>
                <a:ext cx="5470082" cy="951275"/>
              </a:xfrm>
              <a:prstGeom prst="roundRect">
                <a:avLst/>
              </a:prstGeom>
              <a:solidFill>
                <a:srgbClr val="296D7F"/>
              </a:solidFill>
              <a:ln>
                <a:noFill/>
              </a:ln>
            </p:spPr>
            <p:style>
              <a:lnRef idx="2">
                <a:schemeClr val="accent5">
                  <a:shade val="50000"/>
                </a:schemeClr>
              </a:lnRef>
              <a:fillRef idx="1">
                <a:schemeClr val="accent5"/>
              </a:fillRef>
              <a:effectRef idx="0">
                <a:schemeClr val="accent5"/>
              </a:effectRef>
              <a:fontRef idx="minor">
                <a:schemeClr val="lt1"/>
              </a:fontRef>
            </p:style>
            <p:txBody>
              <a:bodyPr lIns="419486" tIns="76200" rIns="142240" bIns="76200" spcCol="1270" anchor="ctr"/>
              <a:lstStyle/>
              <a:p>
                <a:pPr algn="l" defTabSz="889000">
                  <a:lnSpc>
                    <a:spcPct val="90000"/>
                  </a:lnSpc>
                  <a:spcAft>
                    <a:spcPct val="35000"/>
                  </a:spcAft>
                  <a:defRPr/>
                </a:pPr>
                <a:r>
                  <a:rPr lang="en-US" sz="3600" b="1" dirty="0">
                    <a:solidFill>
                      <a:schemeClr val="bg1"/>
                    </a:solidFill>
                    <a:latin typeface="Helvetica Neue"/>
                  </a:rPr>
                  <a:t>   </a:t>
                </a:r>
                <a:r>
                  <a:rPr lang="en-US" sz="3600" b="1" dirty="0">
                    <a:solidFill>
                      <a:schemeClr val="bg1"/>
                    </a:solidFill>
                    <a:latin typeface="Arial" panose="020B0604020202020204" pitchFamily="34" charset="0"/>
                    <a:cs typeface="Arial" panose="020B0604020202020204" pitchFamily="34" charset="0"/>
                  </a:rPr>
                  <a:t>Equifax</a:t>
                </a:r>
              </a:p>
            </p:txBody>
          </p:sp>
        </p:grpSp>
        <p:grpSp>
          <p:nvGrpSpPr>
            <p:cNvPr id="9" name="Group 16">
              <a:extLst>
                <a:ext uri="{FF2B5EF4-FFF2-40B4-BE49-F238E27FC236}">
                  <a16:creationId xmlns:a16="http://schemas.microsoft.com/office/drawing/2014/main" id="{E71BC382-F33D-0E04-9094-DA93773702FA}"/>
                </a:ext>
              </a:extLst>
            </p:cNvPr>
            <p:cNvGrpSpPr>
              <a:grpSpLocks/>
            </p:cNvGrpSpPr>
            <p:nvPr/>
          </p:nvGrpSpPr>
          <p:grpSpPr bwMode="auto">
            <a:xfrm>
              <a:off x="5184372" y="4291603"/>
              <a:ext cx="3352800" cy="950913"/>
              <a:chOff x="1615621" y="1236639"/>
              <a:chExt cx="5470080" cy="950913"/>
            </a:xfrm>
            <a:solidFill>
              <a:schemeClr val="tx2">
                <a:lumMod val="50000"/>
              </a:schemeClr>
            </a:solidFill>
            <a:effectLst/>
            <a:scene3d>
              <a:camera prst="orthographicFront">
                <a:rot lat="0" lon="0" rev="0"/>
              </a:camera>
              <a:lightRig rig="glow" dir="t">
                <a:rot lat="0" lon="0" rev="4800000"/>
              </a:lightRig>
            </a:scene3d>
          </p:grpSpPr>
          <p:sp>
            <p:nvSpPr>
              <p:cNvPr id="10" name="Pentagon 17">
                <a:extLst>
                  <a:ext uri="{FF2B5EF4-FFF2-40B4-BE49-F238E27FC236}">
                    <a16:creationId xmlns:a16="http://schemas.microsoft.com/office/drawing/2014/main" id="{67014CC9-3AA0-190D-482B-D902095335A2}"/>
                  </a:ext>
                </a:extLst>
              </p:cNvPr>
              <p:cNvSpPr/>
              <p:nvPr/>
            </p:nvSpPr>
            <p:spPr>
              <a:xfrm rot="10800000">
                <a:off x="1615621" y="1236640"/>
                <a:ext cx="5470080" cy="950912"/>
              </a:xfrm>
              <a:prstGeom prst="roundRect">
                <a:avLst/>
              </a:prstGeom>
              <a:ln>
                <a:noFill/>
              </a:ln>
            </p:spPr>
            <p:style>
              <a:lnRef idx="2">
                <a:schemeClr val="accent5">
                  <a:shade val="50000"/>
                </a:schemeClr>
              </a:lnRef>
              <a:fillRef idx="1">
                <a:schemeClr val="accent5"/>
              </a:fillRef>
              <a:effectRef idx="0">
                <a:schemeClr val="accent5"/>
              </a:effectRef>
              <a:fontRef idx="minor">
                <a:schemeClr val="lt1"/>
              </a:fontRef>
            </p:style>
          </p:sp>
          <p:sp>
            <p:nvSpPr>
              <p:cNvPr id="11" name="Pentagon 4">
                <a:extLst>
                  <a:ext uri="{FF2B5EF4-FFF2-40B4-BE49-F238E27FC236}">
                    <a16:creationId xmlns:a16="http://schemas.microsoft.com/office/drawing/2014/main" id="{E4C8CF7A-8D4D-5D77-AEF3-C191DDA6EBE4}"/>
                  </a:ext>
                </a:extLst>
              </p:cNvPr>
              <p:cNvSpPr/>
              <p:nvPr/>
            </p:nvSpPr>
            <p:spPr>
              <a:xfrm>
                <a:off x="1615621" y="1236639"/>
                <a:ext cx="5470080" cy="950913"/>
              </a:xfrm>
              <a:prstGeom prst="roundRect">
                <a:avLst/>
              </a:prstGeom>
              <a:solidFill>
                <a:srgbClr val="296D7F"/>
              </a:solidFill>
              <a:ln>
                <a:noFill/>
              </a:ln>
            </p:spPr>
            <p:style>
              <a:lnRef idx="2">
                <a:schemeClr val="accent5">
                  <a:shade val="50000"/>
                </a:schemeClr>
              </a:lnRef>
              <a:fillRef idx="1">
                <a:schemeClr val="accent5"/>
              </a:fillRef>
              <a:effectRef idx="0">
                <a:schemeClr val="accent5"/>
              </a:effectRef>
              <a:fontRef idx="minor">
                <a:schemeClr val="lt1"/>
              </a:fontRef>
            </p:style>
            <p:txBody>
              <a:bodyPr lIns="419486" tIns="76200" rIns="142240" bIns="76200" spcCol="1270" anchor="ctr"/>
              <a:lstStyle/>
              <a:p>
                <a:pPr algn="l" defTabSz="889000">
                  <a:lnSpc>
                    <a:spcPct val="90000"/>
                  </a:lnSpc>
                  <a:spcAft>
                    <a:spcPct val="35000"/>
                  </a:spcAft>
                </a:pPr>
                <a:r>
                  <a:rPr lang="en-US" sz="3600" b="1" dirty="0">
                    <a:solidFill>
                      <a:schemeClr val="bg1"/>
                    </a:solidFill>
                    <a:latin typeface="Helvetica Neue"/>
                  </a:rPr>
                  <a:t>TransUnion</a:t>
                </a:r>
              </a:p>
            </p:txBody>
          </p:sp>
        </p:grpSp>
      </p:grpSp>
      <p:sp>
        <p:nvSpPr>
          <p:cNvPr id="3" name="Footer Placeholder 2">
            <a:extLst>
              <a:ext uri="{FF2B5EF4-FFF2-40B4-BE49-F238E27FC236}">
                <a16:creationId xmlns:a16="http://schemas.microsoft.com/office/drawing/2014/main" id="{67F46085-19C9-B88A-069A-015A54D34745}"/>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20BFF69B-45E6-4643-A80A-87A9A6A14E81}"/>
              </a:ext>
            </a:extLst>
          </p:cNvPr>
          <p:cNvSpPr>
            <a:spLocks noGrp="1"/>
          </p:cNvSpPr>
          <p:nvPr>
            <p:ph type="sldNum" sz="quarter" idx="10"/>
          </p:nvPr>
        </p:nvSpPr>
        <p:spPr/>
        <p:txBody>
          <a:bodyPr/>
          <a:lstStyle/>
          <a:p>
            <a:fld id="{5744759D-0EFF-4FB2-9CCE-04E00944F0FE}" type="slidenum">
              <a:rPr lang="en-US" smtClean="0"/>
              <a:pPr/>
              <a:t>16</a:t>
            </a:fld>
            <a:endParaRPr lang="en-US" dirty="0"/>
          </a:p>
        </p:txBody>
      </p:sp>
    </p:spTree>
    <p:extLst>
      <p:ext uri="{BB962C8B-B14F-4D97-AF65-F5344CB8AC3E}">
        <p14:creationId xmlns:p14="http://schemas.microsoft.com/office/powerpoint/2010/main" val="20326929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C348F51-70B4-01D4-4F53-49AB03AB756A}"/>
              </a:ext>
            </a:extLst>
          </p:cNvPr>
          <p:cNvSpPr>
            <a:spLocks noGrp="1"/>
          </p:cNvSpPr>
          <p:nvPr>
            <p:ph type="title"/>
          </p:nvPr>
        </p:nvSpPr>
        <p:spPr>
          <a:xfrm>
            <a:off x="1103882" y="926432"/>
            <a:ext cx="7559599" cy="628221"/>
          </a:xfrm>
        </p:spPr>
        <p:txBody>
          <a:bodyPr>
            <a:normAutofit fontScale="90000"/>
          </a:bodyPr>
          <a:lstStyle/>
          <a:p>
            <a:r>
              <a:rPr lang="en-US" dirty="0"/>
              <a:t>Personal Credit Report Information</a:t>
            </a:r>
          </a:p>
        </p:txBody>
      </p:sp>
      <p:pic>
        <p:nvPicPr>
          <p:cNvPr id="7" name="Picture 6" descr="star icon">
            <a:extLst>
              <a:ext uri="{FF2B5EF4-FFF2-40B4-BE49-F238E27FC236}">
                <a16:creationId xmlns:a16="http://schemas.microsoft.com/office/drawing/2014/main" id="{82F2FDDE-14B0-685B-BFC9-69A50A293CD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97376" y="991953"/>
            <a:ext cx="606507" cy="606507"/>
          </a:xfrm>
          <a:prstGeom prst="rect">
            <a:avLst/>
          </a:prstGeom>
        </p:spPr>
      </p:pic>
      <p:graphicFrame>
        <p:nvGraphicFramePr>
          <p:cNvPr id="6" name="Table 5" descr="Table title: Personal Credit Report Information&#10;Table description: Lists examples of data included in a personal credit report">
            <a:extLst>
              <a:ext uri="{FF2B5EF4-FFF2-40B4-BE49-F238E27FC236}">
                <a16:creationId xmlns:a16="http://schemas.microsoft.com/office/drawing/2014/main" id="{CFC41EA9-193E-2047-F0AC-46AA9748869A}"/>
              </a:ext>
            </a:extLst>
          </p:cNvPr>
          <p:cNvGraphicFramePr>
            <a:graphicFrameLocks noGrp="1"/>
          </p:cNvGraphicFramePr>
          <p:nvPr>
            <p:extLst>
              <p:ext uri="{D42A27DB-BD31-4B8C-83A1-F6EECF244321}">
                <p14:modId xmlns:p14="http://schemas.microsoft.com/office/powerpoint/2010/main" val="2488022290"/>
              </p:ext>
            </p:extLst>
          </p:nvPr>
        </p:nvGraphicFramePr>
        <p:xfrm>
          <a:off x="531657" y="2226711"/>
          <a:ext cx="7851648" cy="3315247"/>
        </p:xfrm>
        <a:graphic>
          <a:graphicData uri="http://schemas.openxmlformats.org/drawingml/2006/table">
            <a:tbl>
              <a:tblPr firstRow="1" bandRow="1">
                <a:tableStyleId>{9D7B26C5-4107-4FEC-AEDC-1716B250A1EF}</a:tableStyleId>
              </a:tblPr>
              <a:tblGrid>
                <a:gridCol w="1962912">
                  <a:extLst>
                    <a:ext uri="{9D8B030D-6E8A-4147-A177-3AD203B41FA5}">
                      <a16:colId xmlns:a16="http://schemas.microsoft.com/office/drawing/2014/main" val="2419586113"/>
                    </a:ext>
                  </a:extLst>
                </a:gridCol>
                <a:gridCol w="1962912">
                  <a:extLst>
                    <a:ext uri="{9D8B030D-6E8A-4147-A177-3AD203B41FA5}">
                      <a16:colId xmlns:a16="http://schemas.microsoft.com/office/drawing/2014/main" val="3483949085"/>
                    </a:ext>
                  </a:extLst>
                </a:gridCol>
                <a:gridCol w="1962912">
                  <a:extLst>
                    <a:ext uri="{9D8B030D-6E8A-4147-A177-3AD203B41FA5}">
                      <a16:colId xmlns:a16="http://schemas.microsoft.com/office/drawing/2014/main" val="2447956751"/>
                    </a:ext>
                  </a:extLst>
                </a:gridCol>
                <a:gridCol w="1962912">
                  <a:extLst>
                    <a:ext uri="{9D8B030D-6E8A-4147-A177-3AD203B41FA5}">
                      <a16:colId xmlns:a16="http://schemas.microsoft.com/office/drawing/2014/main" val="1060547944"/>
                    </a:ext>
                  </a:extLst>
                </a:gridCol>
              </a:tblGrid>
              <a:tr h="876847">
                <a:tc>
                  <a:txBody>
                    <a:bodyPr/>
                    <a:lstStyle/>
                    <a:p>
                      <a:pPr algn="ctr"/>
                      <a:r>
                        <a:rPr lang="en-US" sz="1400" dirty="0">
                          <a:solidFill>
                            <a:schemeClr val="bg1"/>
                          </a:solidFill>
                          <a:latin typeface="Source Sans Pro SemiBold" panose="020B0603030403020204" pitchFamily="34" charset="0"/>
                          <a:ea typeface="Source Sans Pro SemiBold" panose="020B0603030403020204" pitchFamily="34" charset="0"/>
                        </a:rPr>
                        <a:t>Personal</a:t>
                      </a:r>
                      <a:r>
                        <a:rPr lang="en-US" sz="1400" baseline="0" dirty="0">
                          <a:solidFill>
                            <a:schemeClr val="bg1"/>
                          </a:solidFill>
                          <a:latin typeface="Source Sans Pro SemiBold" panose="020B0603030403020204" pitchFamily="34" charset="0"/>
                          <a:ea typeface="Source Sans Pro SemiBold" panose="020B0603030403020204" pitchFamily="34" charset="0"/>
                        </a:rPr>
                        <a:t> </a:t>
                      </a:r>
                      <a:r>
                        <a:rPr lang="en-US" sz="1400" dirty="0">
                          <a:solidFill>
                            <a:schemeClr val="bg1"/>
                          </a:solidFill>
                          <a:latin typeface="Source Sans Pro SemiBold" panose="020B0603030403020204" pitchFamily="34" charset="0"/>
                          <a:ea typeface="Source Sans Pro SemiBold" panose="020B0603030403020204" pitchFamily="34" charset="0"/>
                        </a:rPr>
                        <a:t>Identifying</a:t>
                      </a:r>
                      <a:r>
                        <a:rPr lang="en-US" sz="1400" baseline="0" dirty="0">
                          <a:solidFill>
                            <a:schemeClr val="bg1"/>
                          </a:solidFill>
                          <a:latin typeface="Source Sans Pro SemiBold" panose="020B0603030403020204" pitchFamily="34" charset="0"/>
                          <a:ea typeface="Source Sans Pro SemiBold" panose="020B0603030403020204" pitchFamily="34" charset="0"/>
                        </a:rPr>
                        <a:t> Information Examples</a:t>
                      </a:r>
                      <a:endParaRPr lang="en-US" sz="1400" b="1" dirty="0">
                        <a:solidFill>
                          <a:schemeClr val="bg1"/>
                        </a:solidFill>
                        <a:latin typeface="Source Sans Pro SemiBold" panose="020B0603030403020204" pitchFamily="34" charset="0"/>
                        <a:ea typeface="Source Sans Pro SemiBold" panose="020B0603030403020204" pitchFamily="34" charset="0"/>
                      </a:endParaRPr>
                    </a:p>
                  </a:txBody>
                  <a:tcPr anchor="ctr">
                    <a:solidFill>
                      <a:srgbClr val="003256"/>
                    </a:solidFill>
                  </a:tcPr>
                </a:tc>
                <a:tc>
                  <a:txBody>
                    <a:bodyPr/>
                    <a:lstStyle/>
                    <a:p>
                      <a:pPr algn="ctr"/>
                      <a:r>
                        <a:rPr lang="en-US" sz="1400" dirty="0">
                          <a:solidFill>
                            <a:schemeClr val="bg1"/>
                          </a:solidFill>
                          <a:latin typeface="Source Sans Pro SemiBold" panose="020B0603030403020204" pitchFamily="34" charset="0"/>
                          <a:ea typeface="Source Sans Pro SemiBold" panose="020B0603030403020204" pitchFamily="34" charset="0"/>
                        </a:rPr>
                        <a:t>Credit History Examples</a:t>
                      </a:r>
                      <a:endParaRPr lang="en-US" sz="1400" b="1" dirty="0">
                        <a:solidFill>
                          <a:schemeClr val="bg1"/>
                        </a:solidFill>
                        <a:latin typeface="Source Sans Pro SemiBold" panose="020B0603030403020204" pitchFamily="34" charset="0"/>
                        <a:ea typeface="Source Sans Pro SemiBold" panose="020B0603030403020204" pitchFamily="34" charset="0"/>
                      </a:endParaRPr>
                    </a:p>
                  </a:txBody>
                  <a:tcPr anchor="ctr">
                    <a:solidFill>
                      <a:srgbClr val="003256"/>
                    </a:solidFill>
                  </a:tcPr>
                </a:tc>
                <a:tc>
                  <a:txBody>
                    <a:bodyPr/>
                    <a:lstStyle/>
                    <a:p>
                      <a:pPr algn="ctr"/>
                      <a:r>
                        <a:rPr lang="en-US" sz="1400" dirty="0">
                          <a:solidFill>
                            <a:schemeClr val="bg1"/>
                          </a:solidFill>
                          <a:latin typeface="Source Sans Pro SemiBold" panose="020B0603030403020204" pitchFamily="34" charset="0"/>
                          <a:ea typeface="Source Sans Pro SemiBold" panose="020B0603030403020204" pitchFamily="34" charset="0"/>
                        </a:rPr>
                        <a:t>Inquiries Example</a:t>
                      </a:r>
                      <a:endParaRPr lang="en-US" sz="1400" b="1" dirty="0">
                        <a:solidFill>
                          <a:schemeClr val="bg1"/>
                        </a:solidFill>
                        <a:latin typeface="Source Sans Pro SemiBold" panose="020B0603030403020204" pitchFamily="34" charset="0"/>
                        <a:ea typeface="Source Sans Pro SemiBold" panose="020B0603030403020204" pitchFamily="34" charset="0"/>
                      </a:endParaRPr>
                    </a:p>
                  </a:txBody>
                  <a:tcPr anchor="ctr">
                    <a:solidFill>
                      <a:srgbClr val="003256"/>
                    </a:solidFill>
                  </a:tcPr>
                </a:tc>
                <a:tc>
                  <a:txBody>
                    <a:bodyPr/>
                    <a:lstStyle/>
                    <a:p>
                      <a:pPr algn="ctr"/>
                      <a:r>
                        <a:rPr lang="en-US" sz="1400" dirty="0">
                          <a:solidFill>
                            <a:schemeClr val="bg1"/>
                          </a:solidFill>
                          <a:latin typeface="Source Sans Pro SemiBold" panose="020B0603030403020204" pitchFamily="34" charset="0"/>
                          <a:ea typeface="Source Sans Pro SemiBold" panose="020B0603030403020204" pitchFamily="34" charset="0"/>
                        </a:rPr>
                        <a:t>Public</a:t>
                      </a:r>
                      <a:r>
                        <a:rPr lang="en-US" sz="1400" baseline="0" dirty="0">
                          <a:solidFill>
                            <a:schemeClr val="bg1"/>
                          </a:solidFill>
                          <a:latin typeface="Source Sans Pro SemiBold" panose="020B0603030403020204" pitchFamily="34" charset="0"/>
                          <a:ea typeface="Source Sans Pro SemiBold" panose="020B0603030403020204" pitchFamily="34" charset="0"/>
                        </a:rPr>
                        <a:t> Record Information* Example</a:t>
                      </a:r>
                      <a:endParaRPr lang="en-US" sz="1400" b="1" dirty="0">
                        <a:solidFill>
                          <a:schemeClr val="bg1"/>
                        </a:solidFill>
                        <a:latin typeface="Source Sans Pro SemiBold" panose="020B0603030403020204" pitchFamily="34" charset="0"/>
                        <a:ea typeface="Source Sans Pro SemiBold" panose="020B0603030403020204" pitchFamily="34" charset="0"/>
                      </a:endParaRPr>
                    </a:p>
                  </a:txBody>
                  <a:tcPr anchor="ctr">
                    <a:solidFill>
                      <a:srgbClr val="003256"/>
                    </a:solidFill>
                  </a:tcPr>
                </a:tc>
                <a:extLst>
                  <a:ext uri="{0D108BD9-81ED-4DB2-BD59-A6C34878D82A}">
                    <a16:rowId xmlns:a16="http://schemas.microsoft.com/office/drawing/2014/main" val="3754369200"/>
                  </a:ext>
                </a:extLst>
              </a:tr>
              <a:tr h="1585455">
                <a:tc>
                  <a:txBody>
                    <a:bodyPr/>
                    <a:lstStyle/>
                    <a:p>
                      <a:pPr marL="171450" indent="-171450" algn="l">
                        <a:buFont typeface="Arial" panose="020B0604020202020204" pitchFamily="34" charset="0"/>
                        <a:buChar char="•"/>
                      </a:pPr>
                      <a:r>
                        <a:rPr lang="en-US" sz="1400" dirty="0">
                          <a:latin typeface="Source Sans Pro" panose="020B0503030403020204" pitchFamily="34" charset="0"/>
                          <a:ea typeface="Source Sans Pro" panose="020B0503030403020204" pitchFamily="34" charset="0"/>
                        </a:rPr>
                        <a:t>Name</a:t>
                      </a:r>
                    </a:p>
                    <a:p>
                      <a:pPr marL="171450" indent="-171450" algn="l">
                        <a:buFont typeface="Arial" panose="020B0604020202020204" pitchFamily="34" charset="0"/>
                        <a:buChar char="•"/>
                      </a:pPr>
                      <a:r>
                        <a:rPr lang="en-US" sz="1400" dirty="0">
                          <a:latin typeface="Source Sans Pro" panose="020B0503030403020204" pitchFamily="34" charset="0"/>
                          <a:ea typeface="Source Sans Pro" panose="020B0503030403020204" pitchFamily="34" charset="0"/>
                        </a:rPr>
                        <a:t>Social</a:t>
                      </a:r>
                      <a:r>
                        <a:rPr lang="en-US" sz="1400" baseline="0" dirty="0">
                          <a:latin typeface="Source Sans Pro" panose="020B0503030403020204" pitchFamily="34" charset="0"/>
                          <a:ea typeface="Source Sans Pro" panose="020B0503030403020204" pitchFamily="34" charset="0"/>
                        </a:rPr>
                        <a:t> Security number</a:t>
                      </a:r>
                    </a:p>
                    <a:p>
                      <a:pPr marL="171450" indent="-171450" algn="l">
                        <a:buFont typeface="Arial" panose="020B0604020202020204" pitchFamily="34" charset="0"/>
                        <a:buChar char="•"/>
                      </a:pPr>
                      <a:r>
                        <a:rPr lang="en-US" sz="1400" baseline="0" dirty="0">
                          <a:latin typeface="Source Sans Pro" panose="020B0503030403020204" pitchFamily="34" charset="0"/>
                          <a:ea typeface="Source Sans Pro" panose="020B0503030403020204" pitchFamily="34" charset="0"/>
                        </a:rPr>
                        <a:t>Current and previous addresses</a:t>
                      </a:r>
                    </a:p>
                    <a:p>
                      <a:pPr marL="171450" indent="-171450" algn="l">
                        <a:buFont typeface="Arial" panose="020B0604020202020204" pitchFamily="34" charset="0"/>
                        <a:buChar char="•"/>
                      </a:pPr>
                      <a:r>
                        <a:rPr lang="en-US" sz="1400" baseline="0" dirty="0">
                          <a:latin typeface="Source Sans Pro" panose="020B0503030403020204" pitchFamily="34" charset="0"/>
                          <a:ea typeface="Source Sans Pro" panose="020B0503030403020204" pitchFamily="34" charset="0"/>
                        </a:rPr>
                        <a:t>Date of birth</a:t>
                      </a:r>
                    </a:p>
                    <a:p>
                      <a:pPr marL="171450" indent="-171450" algn="l">
                        <a:buFont typeface="Arial" panose="020B0604020202020204" pitchFamily="34" charset="0"/>
                        <a:buChar char="•"/>
                      </a:pPr>
                      <a:r>
                        <a:rPr lang="en-US" sz="1400" baseline="0" dirty="0">
                          <a:latin typeface="Source Sans Pro" panose="020B0503030403020204" pitchFamily="34" charset="0"/>
                          <a:ea typeface="Source Sans Pro" panose="020B0503030403020204" pitchFamily="34" charset="0"/>
                        </a:rPr>
                        <a:t>Telephone number</a:t>
                      </a:r>
                    </a:p>
                    <a:p>
                      <a:pPr marL="171450" indent="-171450" algn="l">
                        <a:buFont typeface="Arial" panose="020B0604020202020204" pitchFamily="34" charset="0"/>
                        <a:buChar char="•"/>
                      </a:pPr>
                      <a:r>
                        <a:rPr lang="en-US" sz="1400" baseline="0" dirty="0">
                          <a:latin typeface="Source Sans Pro" panose="020B0503030403020204" pitchFamily="34" charset="0"/>
                          <a:ea typeface="Source Sans Pro" panose="020B0503030403020204" pitchFamily="34" charset="0"/>
                        </a:rPr>
                        <a:t>Names of current and previous employers</a:t>
                      </a:r>
                    </a:p>
                    <a:p>
                      <a:pPr marL="171450" indent="-171450" algn="l">
                        <a:buFont typeface="Arial" panose="020B0604020202020204" pitchFamily="34" charset="0"/>
                        <a:buChar char="•"/>
                      </a:pPr>
                      <a:r>
                        <a:rPr lang="en-US" sz="1400" baseline="0" dirty="0">
                          <a:latin typeface="Source Sans Pro" panose="020B0503030403020204" pitchFamily="34" charset="0"/>
                          <a:ea typeface="Source Sans Pro" panose="020B0503030403020204" pitchFamily="34" charset="0"/>
                        </a:rPr>
                        <a:t>Spouse (if married)</a:t>
                      </a:r>
                    </a:p>
                    <a:p>
                      <a:pPr marL="171450" indent="-171450" algn="l">
                        <a:buFont typeface="Arial" panose="020B0604020202020204" pitchFamily="34" charset="0"/>
                        <a:buChar char="•"/>
                      </a:pPr>
                      <a:endParaRPr lang="en-US" sz="1400" dirty="0">
                        <a:solidFill>
                          <a:srgbClr val="000000"/>
                        </a:solidFill>
                        <a:latin typeface="Source Sans Pro" panose="020B0503030403020204" pitchFamily="34" charset="0"/>
                        <a:ea typeface="Source Sans Pro" panose="020B0503030403020204" pitchFamily="34" charset="0"/>
                      </a:endParaRPr>
                    </a:p>
                  </a:txBody>
                  <a:tcPr>
                    <a:solidFill>
                      <a:srgbClr val="DCE6F2"/>
                    </a:solidFill>
                  </a:tcPr>
                </a:tc>
                <a:tc>
                  <a:txBody>
                    <a:bodyPr/>
                    <a:lstStyle/>
                    <a:p>
                      <a:pPr marL="285750" indent="-285750" algn="l">
                        <a:buFont typeface="Arial" panose="020B0604020202020204" pitchFamily="34" charset="0"/>
                        <a:buChar char="•"/>
                      </a:pPr>
                      <a:r>
                        <a:rPr lang="en-US" sz="1400" dirty="0">
                          <a:latin typeface="Source Sans Pro" panose="020B0503030403020204" pitchFamily="34" charset="0"/>
                          <a:ea typeface="Source Sans Pro" panose="020B0503030403020204" pitchFamily="34" charset="0"/>
                        </a:rPr>
                        <a:t>Open credit accounts</a:t>
                      </a:r>
                    </a:p>
                    <a:p>
                      <a:pPr marL="285750" indent="-285750" algn="l">
                        <a:buFont typeface="Arial" panose="020B0604020202020204" pitchFamily="34" charset="0"/>
                        <a:buChar char="•"/>
                      </a:pPr>
                      <a:r>
                        <a:rPr lang="en-US" sz="1400" dirty="0">
                          <a:latin typeface="Source Sans Pro" panose="020B0503030403020204" pitchFamily="34" charset="0"/>
                          <a:ea typeface="Source Sans Pro" panose="020B0503030403020204" pitchFamily="34" charset="0"/>
                        </a:rPr>
                        <a:t>Closed credit accounts</a:t>
                      </a:r>
                    </a:p>
                    <a:p>
                      <a:pPr marL="285750" indent="-285750" algn="l">
                        <a:buFont typeface="Arial" panose="020B0604020202020204" pitchFamily="34" charset="0"/>
                        <a:buChar char="•"/>
                      </a:pPr>
                      <a:r>
                        <a:rPr lang="en-US" sz="1400" kern="1200" dirty="0">
                          <a:effectLst/>
                          <a:latin typeface="Source Sans Pro" panose="020B0503030403020204" pitchFamily="34" charset="0"/>
                          <a:ea typeface="Source Sans Pro" panose="020B0503030403020204" pitchFamily="34" charset="0"/>
                        </a:rPr>
                        <a:t>Charged-off accounts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latin typeface="Source Sans Pro" panose="020B0503030403020204" pitchFamily="34" charset="0"/>
                          <a:ea typeface="Source Sans Pro" panose="020B0503030403020204" pitchFamily="34" charset="0"/>
                        </a:rPr>
                        <a:t>Collection accounts </a:t>
                      </a:r>
                    </a:p>
                    <a:p>
                      <a:pPr marL="285750" indent="-285750" algn="l">
                        <a:buFont typeface="Arial" panose="020B0604020202020204" pitchFamily="34" charset="0"/>
                        <a:buChar char="•"/>
                      </a:pPr>
                      <a:r>
                        <a:rPr lang="en-US" sz="1400" kern="1200" dirty="0">
                          <a:effectLst/>
                          <a:latin typeface="Source Sans Pro" panose="020B0503030403020204" pitchFamily="34" charset="0"/>
                          <a:ea typeface="Source Sans Pro" panose="020B0503030403020204" pitchFamily="34" charset="0"/>
                        </a:rPr>
                        <a:t>Consumer statements</a:t>
                      </a:r>
                      <a:endParaRPr lang="en-US" sz="1400" dirty="0">
                        <a:solidFill>
                          <a:srgbClr val="000000"/>
                        </a:solidFill>
                        <a:latin typeface="Source Sans Pro" panose="020B0503030403020204" pitchFamily="34" charset="0"/>
                        <a:ea typeface="Source Sans Pro" panose="020B0503030403020204" pitchFamily="34" charset="0"/>
                      </a:endParaRPr>
                    </a:p>
                  </a:txBody>
                  <a:tcPr>
                    <a:solidFill>
                      <a:srgbClr val="DCE6F2"/>
                    </a:solidFill>
                  </a:tcPr>
                </a:tc>
                <a:tc>
                  <a:txBody>
                    <a:bodyPr/>
                    <a:lstStyle/>
                    <a:p>
                      <a:pPr marL="285750" indent="-285750" algn="l">
                        <a:buFont typeface="Arial" panose="020B0604020202020204" pitchFamily="34" charset="0"/>
                        <a:buChar char="•"/>
                      </a:pPr>
                      <a:r>
                        <a:rPr lang="en-US" sz="1400" dirty="0">
                          <a:latin typeface="Source Sans Pro" panose="020B0503030403020204" pitchFamily="34" charset="0"/>
                          <a:ea typeface="Source Sans Pro" panose="020B0503030403020204" pitchFamily="34" charset="0"/>
                        </a:rPr>
                        <a:t>A list of businesses that viewed</a:t>
                      </a:r>
                      <a:r>
                        <a:rPr lang="en-US" sz="1400" baseline="0" dirty="0">
                          <a:latin typeface="Source Sans Pro" panose="020B0503030403020204" pitchFamily="34" charset="0"/>
                          <a:ea typeface="Source Sans Pro" panose="020B0503030403020204" pitchFamily="34" charset="0"/>
                        </a:rPr>
                        <a:t> your credit report in the last 24 months, when you applied for credit</a:t>
                      </a:r>
                      <a:endParaRPr lang="en-US" sz="1400" dirty="0">
                        <a:solidFill>
                          <a:srgbClr val="000000"/>
                        </a:solidFill>
                        <a:latin typeface="Source Sans Pro" panose="020B0503030403020204" pitchFamily="34" charset="0"/>
                        <a:ea typeface="Source Sans Pro" panose="020B0503030403020204" pitchFamily="34" charset="0"/>
                      </a:endParaRPr>
                    </a:p>
                  </a:txBody>
                  <a:tcPr>
                    <a:solidFill>
                      <a:srgbClr val="DCE6F2"/>
                    </a:solidFill>
                  </a:tcPr>
                </a:tc>
                <a:tc>
                  <a:txBody>
                    <a:bodyPr/>
                    <a:lstStyle/>
                    <a:p>
                      <a:pPr marL="285750" indent="-285750" algn="l">
                        <a:buFont typeface="Arial" panose="020B0604020202020204" pitchFamily="34" charset="0"/>
                        <a:buChar char="•"/>
                      </a:pPr>
                      <a:r>
                        <a:rPr lang="en-US" sz="1400" dirty="0">
                          <a:latin typeface="Source Sans Pro" panose="020B0503030403020204" pitchFamily="34" charset="0"/>
                          <a:ea typeface="Source Sans Pro" panose="020B0503030403020204" pitchFamily="34" charset="0"/>
                        </a:rPr>
                        <a:t>Bankruptcies</a:t>
                      </a:r>
                    </a:p>
                    <a:p>
                      <a:pPr marL="285750" indent="-285750" algn="l">
                        <a:buFont typeface="Arial" panose="020B0604020202020204" pitchFamily="34" charset="0"/>
                        <a:buChar char="•"/>
                      </a:pPr>
                      <a:r>
                        <a:rPr lang="en-US" sz="1400" dirty="0">
                          <a:latin typeface="Source Sans Pro" panose="020B0503030403020204" pitchFamily="34" charset="0"/>
                          <a:ea typeface="Source Sans Pro" panose="020B0503030403020204" pitchFamily="34" charset="0"/>
                        </a:rPr>
                        <a:t>Foreclosures</a:t>
                      </a:r>
                    </a:p>
                    <a:p>
                      <a:pPr marL="0" indent="0" algn="l">
                        <a:buFont typeface="Arial" panose="020B0604020202020204" pitchFamily="34" charset="0"/>
                        <a:buNone/>
                      </a:pPr>
                      <a:endParaRPr lang="en-US" sz="1400" dirty="0">
                        <a:solidFill>
                          <a:srgbClr val="000000"/>
                        </a:solidFill>
                        <a:latin typeface="Source Sans Pro" panose="020B0503030403020204" pitchFamily="34" charset="0"/>
                        <a:ea typeface="Source Sans Pro" panose="020B0503030403020204" pitchFamily="34" charset="0"/>
                      </a:endParaRPr>
                    </a:p>
                  </a:txBody>
                  <a:tcPr>
                    <a:solidFill>
                      <a:srgbClr val="DCE6F2"/>
                    </a:solidFill>
                  </a:tcPr>
                </a:tc>
                <a:extLst>
                  <a:ext uri="{0D108BD9-81ED-4DB2-BD59-A6C34878D82A}">
                    <a16:rowId xmlns:a16="http://schemas.microsoft.com/office/drawing/2014/main" val="3689585936"/>
                  </a:ext>
                </a:extLst>
              </a:tr>
            </a:tbl>
          </a:graphicData>
        </a:graphic>
      </p:graphicFrame>
      <p:sp>
        <p:nvSpPr>
          <p:cNvPr id="3" name="Footer Placeholder 2">
            <a:extLst>
              <a:ext uri="{FF2B5EF4-FFF2-40B4-BE49-F238E27FC236}">
                <a16:creationId xmlns:a16="http://schemas.microsoft.com/office/drawing/2014/main" id="{59683D44-6F15-FCF6-51DB-4E7FE0C72B79}"/>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75C59DB9-0945-E24A-B31A-5139F1A92FA2}"/>
              </a:ext>
            </a:extLst>
          </p:cNvPr>
          <p:cNvSpPr>
            <a:spLocks noGrp="1"/>
          </p:cNvSpPr>
          <p:nvPr>
            <p:ph type="sldNum" sz="quarter" idx="10"/>
          </p:nvPr>
        </p:nvSpPr>
        <p:spPr/>
        <p:txBody>
          <a:bodyPr/>
          <a:lstStyle/>
          <a:p>
            <a:fld id="{5744759D-0EFF-4FB2-9CCE-04E00944F0FE}" type="slidenum">
              <a:rPr lang="en-US" smtClean="0"/>
              <a:pPr/>
              <a:t>17</a:t>
            </a:fld>
            <a:endParaRPr lang="en-US" dirty="0"/>
          </a:p>
        </p:txBody>
      </p:sp>
    </p:spTree>
    <p:extLst>
      <p:ext uri="{BB962C8B-B14F-4D97-AF65-F5344CB8AC3E}">
        <p14:creationId xmlns:p14="http://schemas.microsoft.com/office/powerpoint/2010/main" val="24973255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B61F6F9-039D-E82E-58D4-0436B98A9880}"/>
              </a:ext>
            </a:extLst>
          </p:cNvPr>
          <p:cNvSpPr>
            <a:spLocks noGrp="1"/>
          </p:cNvSpPr>
          <p:nvPr>
            <p:ph type="title"/>
          </p:nvPr>
        </p:nvSpPr>
        <p:spPr>
          <a:xfrm>
            <a:off x="1169466" y="926432"/>
            <a:ext cx="6491723" cy="1099212"/>
          </a:xfrm>
        </p:spPr>
        <p:txBody>
          <a:bodyPr>
            <a:normAutofit fontScale="90000"/>
          </a:bodyPr>
          <a:lstStyle/>
          <a:p>
            <a:r>
              <a:rPr lang="en-US" dirty="0"/>
              <a:t>What Does NOT Appear on a Personal Credit Report?</a:t>
            </a:r>
          </a:p>
        </p:txBody>
      </p:sp>
      <p:pic>
        <p:nvPicPr>
          <p:cNvPr id="10" name="Picture 9" descr="chat icon">
            <a:extLst>
              <a:ext uri="{FF2B5EF4-FFF2-40B4-BE49-F238E27FC236}">
                <a16:creationId xmlns:a16="http://schemas.microsoft.com/office/drawing/2014/main" id="{33A9E27B-6885-C89E-5B24-0ADC9089F79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10082" y="1167210"/>
            <a:ext cx="627159" cy="617656"/>
          </a:xfrm>
          <a:prstGeom prst="rect">
            <a:avLst/>
          </a:prstGeom>
        </p:spPr>
      </p:pic>
      <p:sp>
        <p:nvSpPr>
          <p:cNvPr id="11" name="Content Placeholder 2">
            <a:extLst>
              <a:ext uri="{FF2B5EF4-FFF2-40B4-BE49-F238E27FC236}">
                <a16:creationId xmlns:a16="http://schemas.microsoft.com/office/drawing/2014/main" id="{3E5B544C-0D90-DDF5-E2BE-FB89D854B784}"/>
              </a:ext>
            </a:extLst>
          </p:cNvPr>
          <p:cNvSpPr>
            <a:spLocks noGrp="1"/>
          </p:cNvSpPr>
          <p:nvPr>
            <p:ph sz="quarter" idx="12"/>
          </p:nvPr>
        </p:nvSpPr>
        <p:spPr>
          <a:xfrm>
            <a:off x="307563" y="2391197"/>
            <a:ext cx="4459457" cy="3692562"/>
          </a:xfrm>
        </p:spPr>
        <p:txBody>
          <a:bodyPr>
            <a:noAutofit/>
          </a:bodyPr>
          <a:lstStyle/>
          <a:p>
            <a:pPr marL="457200" indent="-457200">
              <a:buNone/>
            </a:pPr>
            <a:r>
              <a:rPr lang="en-US" altLang="en-US" dirty="0">
                <a:sym typeface="Webdings" panose="05030102010509060703" pitchFamily="18" charset="2"/>
              </a:rPr>
              <a:t> </a:t>
            </a:r>
            <a:r>
              <a:rPr lang="en-US" altLang="en-US" sz="2800" dirty="0"/>
              <a:t>Checking and savings account balances</a:t>
            </a:r>
          </a:p>
          <a:p>
            <a:pPr marL="0" indent="0">
              <a:buNone/>
            </a:pPr>
            <a:r>
              <a:rPr lang="en-US" altLang="en-US" sz="2800" dirty="0">
                <a:sym typeface="Webdings" panose="05030102010509060703" pitchFamily="18" charset="2"/>
              </a:rPr>
              <a:t>  </a:t>
            </a:r>
            <a:r>
              <a:rPr lang="en-US" altLang="en-US" sz="2800" dirty="0"/>
              <a:t>Income</a:t>
            </a:r>
          </a:p>
          <a:p>
            <a:pPr marL="0" indent="0">
              <a:buNone/>
            </a:pPr>
            <a:r>
              <a:rPr lang="en-US" altLang="en-US" sz="2800" dirty="0">
                <a:sym typeface="Webdings" panose="05030102010509060703" pitchFamily="18" charset="2"/>
              </a:rPr>
              <a:t>  </a:t>
            </a:r>
            <a:r>
              <a:rPr lang="en-US" altLang="en-US" sz="2800" dirty="0"/>
              <a:t>Medical history</a:t>
            </a:r>
          </a:p>
          <a:p>
            <a:pPr marL="457200" indent="-339725">
              <a:buNone/>
            </a:pPr>
            <a:r>
              <a:rPr lang="en-US" altLang="en-US" sz="2800" dirty="0">
                <a:sym typeface="Wingdings" panose="05000000000000000000" pitchFamily="2" charset="2"/>
              </a:rPr>
              <a:t> </a:t>
            </a:r>
            <a:r>
              <a:rPr lang="en-US" altLang="en-US" sz="2800" b="1" dirty="0">
                <a:sym typeface="Wingdings" panose="05000000000000000000" pitchFamily="2" charset="2"/>
              </a:rPr>
              <a:t>$</a:t>
            </a:r>
            <a:r>
              <a:rPr lang="en-US" altLang="en-US" sz="2800" dirty="0">
                <a:sym typeface="Wingdings" panose="05000000000000000000" pitchFamily="2" charset="2"/>
              </a:rPr>
              <a:t> </a:t>
            </a:r>
            <a:r>
              <a:rPr lang="en-US" altLang="en-US" sz="2800" dirty="0"/>
              <a:t>Purchases made with cash, check, or debit card</a:t>
            </a:r>
          </a:p>
        </p:txBody>
      </p:sp>
      <p:sp>
        <p:nvSpPr>
          <p:cNvPr id="12" name="Content Placeholder 2">
            <a:extLst>
              <a:ext uri="{FF2B5EF4-FFF2-40B4-BE49-F238E27FC236}">
                <a16:creationId xmlns:a16="http://schemas.microsoft.com/office/drawing/2014/main" id="{EBFE39B5-CD37-A5EC-870E-3FFADFAC8D60}"/>
              </a:ext>
            </a:extLst>
          </p:cNvPr>
          <p:cNvSpPr txBox="1">
            <a:spLocks/>
          </p:cNvSpPr>
          <p:nvPr/>
        </p:nvSpPr>
        <p:spPr>
          <a:xfrm>
            <a:off x="4767020" y="2391196"/>
            <a:ext cx="4228905" cy="3142639"/>
          </a:xfrm>
          <a:prstGeom prst="rect">
            <a:avLst/>
          </a:prstGeom>
          <a:ln w="12700">
            <a:noFill/>
            <a:miter lim="400000"/>
          </a:ln>
          <a:extLst>
            <a:ext uri="{C572A759-6A51-4108-AA02-DFA0A04FC94B}">
              <ma14:wrappingTextBoxFlag xmlns:ma14="http://schemas.microsoft.com/office/mac/drawingml/2011/main" xmlns="" val="1"/>
            </a:ext>
          </a:extLst>
        </p:spPr>
        <p:txBody>
          <a:bodyPr lIns="91440" rIns="91440"/>
          <a:lstStyle>
            <a:lvl1pPr marL="342900" indent="-342900" algn="l">
              <a:spcBef>
                <a:spcPts val="700"/>
              </a:spcBef>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1pPr>
            <a:lvl2pPr marL="763360" indent="-306160" algn="l">
              <a:spcBef>
                <a:spcPts val="700"/>
              </a:spcBef>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2pPr>
            <a:lvl3pPr marL="1159328" indent="-244928" algn="l">
              <a:spcBef>
                <a:spcPts val="700"/>
              </a:spcBef>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3pPr>
            <a:lvl4pPr marL="1616528" indent="-244928" algn="l">
              <a:spcBef>
                <a:spcPts val="700"/>
              </a:spcBef>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4pPr>
            <a:lvl5pPr marL="2073728" indent="-244928" algn="l">
              <a:spcBef>
                <a:spcPts val="700"/>
              </a:spcBef>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5pPr>
            <a:lvl6pPr indent="2286000" algn="ctr">
              <a:spcBef>
                <a:spcPts val="700"/>
              </a:spcBef>
              <a:defRPr sz="3200">
                <a:solidFill>
                  <a:srgbClr val="888888"/>
                </a:solidFill>
                <a:latin typeface="Calibri"/>
                <a:ea typeface="Calibri"/>
                <a:cs typeface="Calibri"/>
                <a:sym typeface="Calibri"/>
              </a:defRPr>
            </a:lvl6pPr>
            <a:lvl7pPr indent="2743200" algn="ctr">
              <a:spcBef>
                <a:spcPts val="700"/>
              </a:spcBef>
              <a:defRPr sz="3200">
                <a:solidFill>
                  <a:srgbClr val="888888"/>
                </a:solidFill>
                <a:latin typeface="Calibri"/>
                <a:ea typeface="Calibri"/>
                <a:cs typeface="Calibri"/>
                <a:sym typeface="Calibri"/>
              </a:defRPr>
            </a:lvl7pPr>
            <a:lvl8pPr indent="3200400" algn="ctr">
              <a:spcBef>
                <a:spcPts val="700"/>
              </a:spcBef>
              <a:defRPr sz="3200">
                <a:solidFill>
                  <a:srgbClr val="888888"/>
                </a:solidFill>
                <a:latin typeface="Calibri"/>
                <a:ea typeface="Calibri"/>
                <a:cs typeface="Calibri"/>
                <a:sym typeface="Calibri"/>
              </a:defRPr>
            </a:lvl8pPr>
            <a:lvl9pPr indent="3657600" algn="ctr">
              <a:spcBef>
                <a:spcPts val="700"/>
              </a:spcBef>
              <a:defRPr sz="3200">
                <a:solidFill>
                  <a:srgbClr val="888888"/>
                </a:solidFill>
                <a:latin typeface="Calibri"/>
                <a:ea typeface="Calibri"/>
                <a:cs typeface="Calibri"/>
                <a:sym typeface="Calibri"/>
              </a:defRPr>
            </a:lvl9pPr>
          </a:lstStyle>
          <a:p>
            <a:pPr marL="0" indent="0">
              <a:buFont typeface="Arial"/>
              <a:buNone/>
            </a:pPr>
            <a:r>
              <a:rPr lang="en-US" altLang="en-US" sz="2800" b="1" dirty="0">
                <a:solidFill>
                  <a:schemeClr val="tx1"/>
                </a:solidFill>
                <a:latin typeface="Source Sans Pro" panose="020B0503030403020204" pitchFamily="34" charset="0"/>
                <a:ea typeface="Source Sans Pro" panose="020B0503030403020204" pitchFamily="34" charset="0"/>
                <a:sym typeface="Wingdings" panose="05000000000000000000" pitchFamily="2" charset="2"/>
              </a:rPr>
              <a:t> </a:t>
            </a:r>
            <a:r>
              <a:rPr lang="en-US" altLang="en-US" sz="3600" b="1" dirty="0">
                <a:solidFill>
                  <a:schemeClr val="tx1"/>
                </a:solidFill>
                <a:latin typeface="Source Sans Pro SemiBold" panose="020B0603030403020204" pitchFamily="34" charset="0"/>
                <a:ea typeface="Source Sans Pro SemiBold" panose="020B0603030403020204" pitchFamily="34" charset="0"/>
                <a:sym typeface="Wingdings" panose="05000000000000000000" pitchFamily="2" charset="2"/>
              </a:rPr>
              <a:t></a:t>
            </a:r>
            <a:r>
              <a:rPr lang="en-US" altLang="en-US" sz="2800" b="1" dirty="0">
                <a:solidFill>
                  <a:schemeClr val="tx1"/>
                </a:solidFill>
                <a:latin typeface="Source Sans Pro SemiBold" panose="020B0603030403020204" pitchFamily="34" charset="0"/>
                <a:ea typeface="Source Sans Pro SemiBold" panose="020B0603030403020204" pitchFamily="34" charset="0"/>
                <a:sym typeface="Wingdings" panose="05000000000000000000" pitchFamily="2" charset="2"/>
              </a:rPr>
              <a:t> </a:t>
            </a:r>
            <a:r>
              <a:rPr lang="en-US" altLang="en-US" sz="2800" dirty="0">
                <a:solidFill>
                  <a:schemeClr val="tx1"/>
                </a:solidFill>
                <a:latin typeface="Source Sans Pro" panose="020B0503030403020204" pitchFamily="34" charset="0"/>
                <a:ea typeface="Source Sans Pro" panose="020B0503030403020204" pitchFamily="34" charset="0"/>
                <a:sym typeface="Wingdings" panose="05000000000000000000" pitchFamily="2" charset="2"/>
              </a:rPr>
              <a:t> </a:t>
            </a:r>
            <a:r>
              <a:rPr lang="en-US" altLang="en-US" sz="2800" dirty="0">
                <a:solidFill>
                  <a:schemeClr val="tx1"/>
                </a:solidFill>
                <a:latin typeface="Source Sans Pro" panose="020B0503030403020204" pitchFamily="34" charset="0"/>
                <a:ea typeface="Source Sans Pro" panose="020B0503030403020204" pitchFamily="34" charset="0"/>
              </a:rPr>
              <a:t>Business account</a:t>
            </a:r>
            <a:br>
              <a:rPr lang="en-US" altLang="en-US" sz="2800" dirty="0">
                <a:solidFill>
                  <a:schemeClr val="tx1"/>
                </a:solidFill>
                <a:latin typeface="Source Sans Pro" panose="020B0503030403020204" pitchFamily="34" charset="0"/>
                <a:ea typeface="Source Sans Pro" panose="020B0503030403020204" pitchFamily="34" charset="0"/>
              </a:rPr>
            </a:br>
            <a:r>
              <a:rPr lang="en-US" altLang="en-US" sz="2800" dirty="0">
                <a:solidFill>
                  <a:schemeClr val="tx1"/>
                </a:solidFill>
                <a:latin typeface="Source Sans Pro" panose="020B0503030403020204" pitchFamily="34" charset="0"/>
                <a:ea typeface="Source Sans Pro" panose="020B0503030403020204" pitchFamily="34" charset="0"/>
              </a:rPr>
              <a:t>      information</a:t>
            </a:r>
          </a:p>
          <a:p>
            <a:pPr marL="0" indent="0">
              <a:buFont typeface="Arial"/>
              <a:buNone/>
            </a:pPr>
            <a:r>
              <a:rPr lang="en-US" altLang="en-US" sz="2800" b="1" dirty="0">
                <a:solidFill>
                  <a:schemeClr val="tx1"/>
                </a:solidFill>
                <a:latin typeface="Source Sans Pro" panose="020B0503030403020204" pitchFamily="34" charset="0"/>
                <a:ea typeface="Source Sans Pro" panose="020B0503030403020204" pitchFamily="34" charset="0"/>
                <a:sym typeface="Wingdings" panose="05000000000000000000" pitchFamily="2" charset="2"/>
              </a:rPr>
              <a:t> </a:t>
            </a:r>
            <a:r>
              <a:rPr lang="en-US" altLang="en-US" sz="3600" b="1" dirty="0">
                <a:solidFill>
                  <a:schemeClr val="tx1"/>
                </a:solidFill>
                <a:latin typeface="Source Sans Pro SemiBold" panose="020B0603030403020204" pitchFamily="34" charset="0"/>
                <a:ea typeface="Source Sans Pro SemiBold" panose="020B0603030403020204" pitchFamily="34" charset="0"/>
                <a:sym typeface="Wingdings" panose="05000000000000000000" pitchFamily="2" charset="2"/>
              </a:rPr>
              <a:t></a:t>
            </a:r>
            <a:r>
              <a:rPr lang="en-US" altLang="en-US" sz="3600" dirty="0">
                <a:solidFill>
                  <a:schemeClr val="tx1"/>
                </a:solidFill>
                <a:latin typeface="Source Sans Pro" panose="020B0503030403020204" pitchFamily="34" charset="0"/>
                <a:ea typeface="Source Sans Pro" panose="020B0503030403020204" pitchFamily="34" charset="0"/>
                <a:sym typeface="Wingdings" panose="05000000000000000000" pitchFamily="2" charset="2"/>
              </a:rPr>
              <a:t>  </a:t>
            </a:r>
            <a:r>
              <a:rPr lang="en-US" altLang="en-US" sz="2800" dirty="0">
                <a:solidFill>
                  <a:schemeClr val="tx1"/>
                </a:solidFill>
                <a:latin typeface="Source Sans Pro" panose="020B0503030403020204" pitchFamily="34" charset="0"/>
                <a:ea typeface="Source Sans Pro" panose="020B0503030403020204" pitchFamily="34" charset="0"/>
              </a:rPr>
              <a:t>Race, gender, religion, </a:t>
            </a:r>
            <a:br>
              <a:rPr lang="en-US" altLang="en-US" sz="2800" dirty="0">
                <a:solidFill>
                  <a:schemeClr val="tx1"/>
                </a:solidFill>
                <a:latin typeface="Source Sans Pro" panose="020B0503030403020204" pitchFamily="34" charset="0"/>
                <a:ea typeface="Source Sans Pro" panose="020B0503030403020204" pitchFamily="34" charset="0"/>
              </a:rPr>
            </a:br>
            <a:r>
              <a:rPr lang="en-US" altLang="en-US" sz="2800" dirty="0">
                <a:solidFill>
                  <a:schemeClr val="tx1"/>
                </a:solidFill>
                <a:latin typeface="Source Sans Pro" panose="020B0503030403020204" pitchFamily="34" charset="0"/>
                <a:ea typeface="Source Sans Pro" panose="020B0503030403020204" pitchFamily="34" charset="0"/>
              </a:rPr>
              <a:t>       or national origin</a:t>
            </a:r>
          </a:p>
          <a:p>
            <a:pPr>
              <a:buFont typeface="Webdings" panose="05030102010509060703" pitchFamily="18" charset="2"/>
              <a:buChar char=""/>
            </a:pPr>
            <a:r>
              <a:rPr lang="en-US" altLang="en-US" sz="2800" dirty="0">
                <a:solidFill>
                  <a:schemeClr val="tx1"/>
                </a:solidFill>
                <a:latin typeface="Source Sans Pro" panose="020B0503030403020204" pitchFamily="34" charset="0"/>
                <a:ea typeface="Source Sans Pro" panose="020B0503030403020204" pitchFamily="34" charset="0"/>
              </a:rPr>
              <a:t>  Driving record</a:t>
            </a:r>
          </a:p>
          <a:p>
            <a:pPr indent="-282575">
              <a:buBlip>
                <a:blip r:embed="rId3"/>
              </a:buBlip>
            </a:pPr>
            <a:r>
              <a:rPr lang="en-US" altLang="en-US" sz="3600" dirty="0">
                <a:solidFill>
                  <a:schemeClr val="tx1"/>
                </a:solidFill>
                <a:latin typeface="Source Sans Pro" panose="020B0503030403020204" pitchFamily="34" charset="0"/>
                <a:ea typeface="Source Sans Pro" panose="020B0503030403020204" pitchFamily="34" charset="0"/>
              </a:rPr>
              <a:t> </a:t>
            </a:r>
            <a:r>
              <a:rPr lang="en-US" altLang="en-US" sz="2800" dirty="0">
                <a:solidFill>
                  <a:schemeClr val="tx1"/>
                </a:solidFill>
                <a:latin typeface="Source Sans Pro" panose="020B0503030403020204" pitchFamily="34" charset="0"/>
                <a:ea typeface="Source Sans Pro" panose="020B0503030403020204" pitchFamily="34" charset="0"/>
              </a:rPr>
              <a:t> Marital status</a:t>
            </a:r>
          </a:p>
        </p:txBody>
      </p:sp>
      <p:sp>
        <p:nvSpPr>
          <p:cNvPr id="3" name="Footer Placeholder 2">
            <a:extLst>
              <a:ext uri="{FF2B5EF4-FFF2-40B4-BE49-F238E27FC236}">
                <a16:creationId xmlns:a16="http://schemas.microsoft.com/office/drawing/2014/main" id="{3F5D17A7-39A4-3417-B9D3-C5425E42F3B9}"/>
              </a:ext>
            </a:extLst>
          </p:cNvPr>
          <p:cNvSpPr>
            <a:spLocks noGrp="1"/>
          </p:cNvSpPr>
          <p:nvPr>
            <p:ph type="ftr" sz="quarter" idx="11"/>
          </p:nvPr>
        </p:nvSpPr>
        <p:spPr/>
        <p:txBody>
          <a:bodyPr/>
          <a:lstStyle/>
          <a:p>
            <a:r>
              <a:rPr lang="en-US"/>
              <a:t>Money Smart for Small Business: Banking Services Available for a Small Business</a:t>
            </a:r>
            <a:endParaRPr lang="en-US" dirty="0"/>
          </a:p>
        </p:txBody>
      </p:sp>
      <p:sp>
        <p:nvSpPr>
          <p:cNvPr id="2" name="Slide Number Placeholder 1">
            <a:extLst>
              <a:ext uri="{FF2B5EF4-FFF2-40B4-BE49-F238E27FC236}">
                <a16:creationId xmlns:a16="http://schemas.microsoft.com/office/drawing/2014/main" id="{9C220BAA-51D4-370A-664E-E2029A565A7B}"/>
              </a:ext>
            </a:extLst>
          </p:cNvPr>
          <p:cNvSpPr>
            <a:spLocks noGrp="1"/>
          </p:cNvSpPr>
          <p:nvPr>
            <p:ph type="sldNum" sz="quarter" idx="10"/>
          </p:nvPr>
        </p:nvSpPr>
        <p:spPr/>
        <p:txBody>
          <a:bodyPr/>
          <a:lstStyle/>
          <a:p>
            <a:fld id="{5744759D-0EFF-4FB2-9CCE-04E00944F0FE}" type="slidenum">
              <a:rPr lang="en-US" smtClean="0"/>
              <a:pPr/>
              <a:t>18</a:t>
            </a:fld>
            <a:endParaRPr lang="en-US" dirty="0"/>
          </a:p>
        </p:txBody>
      </p:sp>
    </p:spTree>
    <p:extLst>
      <p:ext uri="{BB962C8B-B14F-4D97-AF65-F5344CB8AC3E}">
        <p14:creationId xmlns:p14="http://schemas.microsoft.com/office/powerpoint/2010/main" val="103165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linds(horizontal)">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blinds(horizontal)">
                                      <p:cBhvr>
                                        <p:cTn id="12" dur="500"/>
                                        <p:tgtEl>
                                          <p:spTgt spid="11">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animEffect transition="in" filter="blinds(horizontal)">
                                      <p:cBhvr>
                                        <p:cTn id="15" dur="500"/>
                                        <p:tgtEl>
                                          <p:spTgt spid="11">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11">
                                            <p:txEl>
                                              <p:pRg st="3" end="3"/>
                                            </p:txEl>
                                          </p:spTgt>
                                        </p:tgtEl>
                                        <p:attrNameLst>
                                          <p:attrName>style.visibility</p:attrName>
                                        </p:attrNameLst>
                                      </p:cBhvr>
                                      <p:to>
                                        <p:strVal val="visible"/>
                                      </p:to>
                                    </p:set>
                                    <p:animEffect transition="in" filter="blinds(horizontal)">
                                      <p:cBhvr>
                                        <p:cTn id="18" dur="500"/>
                                        <p:tgtEl>
                                          <p:spTgt spid="11">
                                            <p:txEl>
                                              <p:pRg st="3" end="3"/>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12">
                                            <p:txEl>
                                              <p:pRg st="0" end="0"/>
                                            </p:txEl>
                                          </p:spTgt>
                                        </p:tgtEl>
                                        <p:attrNameLst>
                                          <p:attrName>style.visibility</p:attrName>
                                        </p:attrNameLst>
                                      </p:cBhvr>
                                      <p:to>
                                        <p:strVal val="visible"/>
                                      </p:to>
                                    </p:set>
                                    <p:animEffect transition="in" filter="blinds(horizontal)">
                                      <p:cBhvr>
                                        <p:cTn id="21" dur="500"/>
                                        <p:tgtEl>
                                          <p:spTgt spid="12">
                                            <p:txEl>
                                              <p:pRg st="0" end="0"/>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12">
                                            <p:txEl>
                                              <p:pRg st="1" end="1"/>
                                            </p:txEl>
                                          </p:spTgt>
                                        </p:tgtEl>
                                        <p:attrNameLst>
                                          <p:attrName>style.visibility</p:attrName>
                                        </p:attrNameLst>
                                      </p:cBhvr>
                                      <p:to>
                                        <p:strVal val="visible"/>
                                      </p:to>
                                    </p:set>
                                    <p:animEffect transition="in" filter="blinds(horizontal)">
                                      <p:cBhvr>
                                        <p:cTn id="24" dur="500"/>
                                        <p:tgtEl>
                                          <p:spTgt spid="12">
                                            <p:txEl>
                                              <p:pRg st="1" end="1"/>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12">
                                            <p:txEl>
                                              <p:pRg st="2" end="2"/>
                                            </p:txEl>
                                          </p:spTgt>
                                        </p:tgtEl>
                                        <p:attrNameLst>
                                          <p:attrName>style.visibility</p:attrName>
                                        </p:attrNameLst>
                                      </p:cBhvr>
                                      <p:to>
                                        <p:strVal val="visible"/>
                                      </p:to>
                                    </p:set>
                                    <p:animEffect transition="in" filter="blinds(horizontal)">
                                      <p:cBhvr>
                                        <p:cTn id="27" dur="500"/>
                                        <p:tgtEl>
                                          <p:spTgt spid="12">
                                            <p:txEl>
                                              <p:pRg st="2" end="2"/>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12">
                                            <p:txEl>
                                              <p:pRg st="3" end="3"/>
                                            </p:txEl>
                                          </p:spTgt>
                                        </p:tgtEl>
                                        <p:attrNameLst>
                                          <p:attrName>style.visibility</p:attrName>
                                        </p:attrNameLst>
                                      </p:cBhvr>
                                      <p:to>
                                        <p:strVal val="visible"/>
                                      </p:to>
                                    </p:set>
                                    <p:animEffect transition="in" filter="blinds(horizontal)">
                                      <p:cBhvr>
                                        <p:cTn id="30" dur="500"/>
                                        <p:tgtEl>
                                          <p:spTgt spid="1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A3555A-8534-CA1C-4FD2-6D3DD44156C7}"/>
              </a:ext>
            </a:extLst>
          </p:cNvPr>
          <p:cNvSpPr>
            <a:spLocks noGrp="1"/>
          </p:cNvSpPr>
          <p:nvPr>
            <p:ph type="title"/>
          </p:nvPr>
        </p:nvSpPr>
        <p:spPr/>
        <p:txBody>
          <a:bodyPr>
            <a:normAutofit fontScale="90000"/>
          </a:bodyPr>
          <a:lstStyle/>
          <a:p>
            <a:r>
              <a:rPr lang="en-US" dirty="0"/>
              <a:t>What Is a Personal Credit Score?</a:t>
            </a:r>
          </a:p>
        </p:txBody>
      </p:sp>
      <p:sp>
        <p:nvSpPr>
          <p:cNvPr id="4" name="Content Placeholder 3">
            <a:extLst>
              <a:ext uri="{FF2B5EF4-FFF2-40B4-BE49-F238E27FC236}">
                <a16:creationId xmlns:a16="http://schemas.microsoft.com/office/drawing/2014/main" id="{79009901-8C5C-3B18-19D9-56F11F819536}"/>
              </a:ext>
            </a:extLst>
          </p:cNvPr>
          <p:cNvSpPr>
            <a:spLocks noGrp="1"/>
          </p:cNvSpPr>
          <p:nvPr>
            <p:ph sz="quarter" idx="12"/>
          </p:nvPr>
        </p:nvSpPr>
        <p:spPr>
          <a:xfrm>
            <a:off x="509588" y="1917700"/>
            <a:ext cx="4692607" cy="4167188"/>
          </a:xfrm>
        </p:spPr>
        <p:txBody>
          <a:bodyPr/>
          <a:lstStyle/>
          <a:p>
            <a:r>
              <a:rPr lang="en-US" dirty="0"/>
              <a:t>A number that helps lenders determine your credit risk</a:t>
            </a:r>
          </a:p>
          <a:p>
            <a:r>
              <a:rPr lang="en-US" dirty="0"/>
              <a:t>Frequently used score models:</a:t>
            </a:r>
          </a:p>
          <a:p>
            <a:pPr lvl="1"/>
            <a:r>
              <a:rPr lang="en-US" dirty="0"/>
              <a:t>FICO® Score</a:t>
            </a:r>
          </a:p>
          <a:p>
            <a:pPr lvl="1"/>
            <a:r>
              <a:rPr lang="en-US" dirty="0" err="1"/>
              <a:t>VantageScore</a:t>
            </a:r>
            <a:r>
              <a:rPr lang="en-US" dirty="0"/>
              <a:t>®</a:t>
            </a:r>
          </a:p>
          <a:p>
            <a:pPr lvl="1"/>
            <a:r>
              <a:rPr lang="en-US" dirty="0"/>
              <a:t>Many lenders also use their own credit scores.</a:t>
            </a:r>
          </a:p>
        </p:txBody>
      </p:sp>
      <p:sp>
        <p:nvSpPr>
          <p:cNvPr id="29" name="TextBox 28">
            <a:extLst>
              <a:ext uri="{FF2B5EF4-FFF2-40B4-BE49-F238E27FC236}">
                <a16:creationId xmlns:a16="http://schemas.microsoft.com/office/drawing/2014/main" id="{9C2E6736-AD2D-8D97-123A-5415AD0FDF41}"/>
              </a:ext>
            </a:extLst>
          </p:cNvPr>
          <p:cNvSpPr txBox="1"/>
          <p:nvPr/>
        </p:nvSpPr>
        <p:spPr>
          <a:xfrm>
            <a:off x="2856433" y="4991737"/>
            <a:ext cx="3612428" cy="646331"/>
          </a:xfrm>
          <a:prstGeom prst="rect">
            <a:avLst/>
          </a:prstGeom>
          <a:noFill/>
        </p:spPr>
        <p:txBody>
          <a:bodyPr wrap="square">
            <a:spAutoFit/>
          </a:bodyPr>
          <a:lstStyle/>
          <a:p>
            <a:pPr algn="r"/>
            <a:r>
              <a:rPr lang="en-US" dirty="0">
                <a:latin typeface="Source Sans Pro SemiBold" panose="020B0603030403020204" pitchFamily="34" charset="0"/>
                <a:ea typeface="Source Sans Pro SemiBold" panose="020B0603030403020204" pitchFamily="34" charset="0"/>
              </a:rPr>
              <a:t>Circles labeled 520, 685, and 750, representing credit scores</a:t>
            </a:r>
          </a:p>
        </p:txBody>
      </p:sp>
      <p:pic>
        <p:nvPicPr>
          <p:cNvPr id="28" name="Picture 27" descr="Circles labeled 520, 685, and 750, representing credit scores">
            <a:extLst>
              <a:ext uri="{FF2B5EF4-FFF2-40B4-BE49-F238E27FC236}">
                <a16:creationId xmlns:a16="http://schemas.microsoft.com/office/drawing/2014/main" id="{F5AA1BFD-9126-8CDD-8543-D8E5FE0D5D5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12031" y="2748727"/>
            <a:ext cx="3821121" cy="3036946"/>
          </a:xfrm>
          <a:prstGeom prst="rect">
            <a:avLst/>
          </a:prstGeom>
        </p:spPr>
      </p:pic>
      <p:sp>
        <p:nvSpPr>
          <p:cNvPr id="3" name="Footer Placeholder 2">
            <a:extLst>
              <a:ext uri="{FF2B5EF4-FFF2-40B4-BE49-F238E27FC236}">
                <a16:creationId xmlns:a16="http://schemas.microsoft.com/office/drawing/2014/main" id="{26C0FDFF-D322-A3AB-C4F0-6FE0576EFBDB}"/>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7C6CBE57-23DB-FF9C-1035-3D6702386D24}"/>
              </a:ext>
            </a:extLst>
          </p:cNvPr>
          <p:cNvSpPr>
            <a:spLocks noGrp="1"/>
          </p:cNvSpPr>
          <p:nvPr>
            <p:ph type="sldNum" sz="quarter" idx="10"/>
          </p:nvPr>
        </p:nvSpPr>
        <p:spPr/>
        <p:txBody>
          <a:bodyPr/>
          <a:lstStyle/>
          <a:p>
            <a:fld id="{5744759D-0EFF-4FB2-9CCE-04E00944F0FE}" type="slidenum">
              <a:rPr lang="en-US" smtClean="0"/>
              <a:pPr/>
              <a:t>19</a:t>
            </a:fld>
            <a:endParaRPr lang="en-US" dirty="0"/>
          </a:p>
        </p:txBody>
      </p:sp>
    </p:spTree>
    <p:extLst>
      <p:ext uri="{BB962C8B-B14F-4D97-AF65-F5344CB8AC3E}">
        <p14:creationId xmlns:p14="http://schemas.microsoft.com/office/powerpoint/2010/main" val="4197211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0FB9B-9AD4-B8A6-48F6-5390F30FE39C}"/>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AF98A3F6-CC41-2E6C-32A8-86AB7BB26776}"/>
              </a:ext>
            </a:extLst>
          </p:cNvPr>
          <p:cNvSpPr>
            <a:spLocks noGrp="1"/>
          </p:cNvSpPr>
          <p:nvPr>
            <p:ph sz="quarter" idx="12"/>
          </p:nvPr>
        </p:nvSpPr>
        <p:spPr/>
        <p:txBody>
          <a:bodyPr>
            <a:normAutofit fontScale="92500" lnSpcReduction="10000"/>
          </a:bodyPr>
          <a:lstStyle/>
          <a:p>
            <a:r>
              <a:rPr lang="en-US" dirty="0"/>
              <a:t>Welcome, Pre-Survey and Learning Objectives</a:t>
            </a:r>
          </a:p>
          <a:p>
            <a:r>
              <a:rPr lang="en-US" dirty="0"/>
              <a:t>SECTION I: The Big Picture: Credit Reporting and My Business</a:t>
            </a:r>
          </a:p>
          <a:p>
            <a:r>
              <a:rPr lang="en-US" dirty="0"/>
              <a:t>SECTION II: The Impact of Personal Credit on My Business</a:t>
            </a:r>
          </a:p>
          <a:p>
            <a:r>
              <a:rPr lang="en-US" dirty="0"/>
              <a:t>SECTION III: Business Credit Reporting</a:t>
            </a:r>
          </a:p>
          <a:p>
            <a:r>
              <a:rPr lang="en-US" dirty="0"/>
              <a:t>SECTION IV: How Lenders Evaluate Your Creditworthiness</a:t>
            </a:r>
          </a:p>
          <a:p>
            <a:r>
              <a:rPr lang="en-US" dirty="0"/>
              <a:t>SECTION V: Credit Reporting and Business Operations</a:t>
            </a:r>
          </a:p>
          <a:p>
            <a:r>
              <a:rPr lang="en-US" dirty="0"/>
              <a:t>Summary, Post-Survey, Evaluation</a:t>
            </a:r>
          </a:p>
        </p:txBody>
      </p:sp>
      <p:sp>
        <p:nvSpPr>
          <p:cNvPr id="4" name="Footer Placeholder 3">
            <a:extLst>
              <a:ext uri="{FF2B5EF4-FFF2-40B4-BE49-F238E27FC236}">
                <a16:creationId xmlns:a16="http://schemas.microsoft.com/office/drawing/2014/main" id="{61B09E70-9C4B-610A-2E87-5EBBFD425BE0}"/>
              </a:ext>
            </a:extLst>
          </p:cNvPr>
          <p:cNvSpPr>
            <a:spLocks noGrp="1"/>
          </p:cNvSpPr>
          <p:nvPr>
            <p:ph type="ftr" sz="quarter" idx="11"/>
          </p:nvPr>
        </p:nvSpPr>
        <p:spPr/>
        <p:txBody>
          <a:bodyPr/>
          <a:lstStyle/>
          <a:p>
            <a:r>
              <a:rPr lang="en-US"/>
              <a:t>Money Smart for Small Business: Building Credit</a:t>
            </a:r>
            <a:endParaRPr lang="en-US" dirty="0"/>
          </a:p>
        </p:txBody>
      </p:sp>
      <p:sp>
        <p:nvSpPr>
          <p:cNvPr id="5" name="Slide Number Placeholder 4">
            <a:extLst>
              <a:ext uri="{FF2B5EF4-FFF2-40B4-BE49-F238E27FC236}">
                <a16:creationId xmlns:a16="http://schemas.microsoft.com/office/drawing/2014/main" id="{6F25559F-96B6-045A-5E0B-96A0AD2CD408}"/>
              </a:ext>
            </a:extLst>
          </p:cNvPr>
          <p:cNvSpPr>
            <a:spLocks noGrp="1"/>
          </p:cNvSpPr>
          <p:nvPr>
            <p:ph type="sldNum" sz="quarter" idx="10"/>
          </p:nvPr>
        </p:nvSpPr>
        <p:spPr/>
        <p:txBody>
          <a:bodyPr/>
          <a:lstStyle/>
          <a:p>
            <a:fld id="{5744759D-0EFF-4FB2-9CCE-04E00944F0FE}" type="slidenum">
              <a:rPr lang="en-US" smtClean="0"/>
              <a:pPr/>
              <a:t>2</a:t>
            </a:fld>
            <a:endParaRPr lang="en-US" dirty="0"/>
          </a:p>
        </p:txBody>
      </p:sp>
    </p:spTree>
    <p:extLst>
      <p:ext uri="{BB962C8B-B14F-4D97-AF65-F5344CB8AC3E}">
        <p14:creationId xmlns:p14="http://schemas.microsoft.com/office/powerpoint/2010/main" val="721734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4598F16-E78F-B8E3-CD51-1FB1D946ED30}"/>
              </a:ext>
            </a:extLst>
          </p:cNvPr>
          <p:cNvSpPr>
            <a:spLocks noGrp="1"/>
          </p:cNvSpPr>
          <p:nvPr>
            <p:ph type="title"/>
          </p:nvPr>
        </p:nvSpPr>
        <p:spPr>
          <a:xfrm>
            <a:off x="1029744" y="926432"/>
            <a:ext cx="7633737" cy="628221"/>
          </a:xfrm>
        </p:spPr>
        <p:txBody>
          <a:bodyPr>
            <a:normAutofit fontScale="90000"/>
          </a:bodyPr>
          <a:lstStyle/>
          <a:p>
            <a:r>
              <a:rPr lang="en-US" dirty="0"/>
              <a:t>FICO® Score and </a:t>
            </a:r>
            <a:r>
              <a:rPr lang="en-US" dirty="0" err="1"/>
              <a:t>VantageScore</a:t>
            </a:r>
            <a:r>
              <a:rPr lang="en-US" dirty="0"/>
              <a:t>®</a:t>
            </a:r>
          </a:p>
        </p:txBody>
      </p:sp>
      <p:pic>
        <p:nvPicPr>
          <p:cNvPr id="6" name="Picture 5" descr="star icon">
            <a:extLst>
              <a:ext uri="{FF2B5EF4-FFF2-40B4-BE49-F238E27FC236}">
                <a16:creationId xmlns:a16="http://schemas.microsoft.com/office/drawing/2014/main" id="{E84BE2FE-B72D-868B-2EB0-8496CA94015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23238" y="991953"/>
            <a:ext cx="606507" cy="606507"/>
          </a:xfrm>
          <a:prstGeom prst="rect">
            <a:avLst/>
          </a:prstGeom>
        </p:spPr>
      </p:pic>
      <p:sp>
        <p:nvSpPr>
          <p:cNvPr id="4" name="Content Placeholder 3">
            <a:extLst>
              <a:ext uri="{FF2B5EF4-FFF2-40B4-BE49-F238E27FC236}">
                <a16:creationId xmlns:a16="http://schemas.microsoft.com/office/drawing/2014/main" id="{2BB70F26-7463-FCC9-F296-C1CE87667724}"/>
              </a:ext>
            </a:extLst>
          </p:cNvPr>
          <p:cNvSpPr>
            <a:spLocks noGrp="1"/>
          </p:cNvSpPr>
          <p:nvPr>
            <p:ph sz="quarter" idx="12"/>
          </p:nvPr>
        </p:nvSpPr>
        <p:spPr>
          <a:xfrm>
            <a:off x="509588" y="1917700"/>
            <a:ext cx="4470185" cy="1072635"/>
          </a:xfrm>
        </p:spPr>
        <p:txBody>
          <a:bodyPr/>
          <a:lstStyle/>
          <a:p>
            <a:r>
              <a:rPr lang="en-US" dirty="0"/>
              <a:t>Typical score range: 300 to 850</a:t>
            </a:r>
          </a:p>
          <a:p>
            <a:r>
              <a:rPr lang="en-US" dirty="0"/>
              <a:t>Score factors:</a:t>
            </a:r>
          </a:p>
        </p:txBody>
      </p:sp>
      <p:sp>
        <p:nvSpPr>
          <p:cNvPr id="7" name="TextBox 6">
            <a:extLst>
              <a:ext uri="{FF2B5EF4-FFF2-40B4-BE49-F238E27FC236}">
                <a16:creationId xmlns:a16="http://schemas.microsoft.com/office/drawing/2014/main" id="{A7D585CF-0659-261B-CF6F-5452309FA8F5}"/>
              </a:ext>
            </a:extLst>
          </p:cNvPr>
          <p:cNvSpPr txBox="1"/>
          <p:nvPr/>
        </p:nvSpPr>
        <p:spPr>
          <a:xfrm>
            <a:off x="1834289" y="3133434"/>
            <a:ext cx="904546" cy="369332"/>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en-US" sz="1800" b="1" dirty="0">
                <a:latin typeface="Source Sans Pro SemiBold" panose="020B0603030403020204" pitchFamily="34" charset="0"/>
                <a:ea typeface="Source Sans Pro SemiBold" panose="020B0603030403020204" pitchFamily="34" charset="0"/>
              </a:rPr>
              <a:t>FICO</a:t>
            </a:r>
            <a:r>
              <a:rPr lang="en-US" sz="1800" strike="noStrike" baseline="30000" dirty="0">
                <a:solidFill>
                  <a:schemeClr val="tx1"/>
                </a:solidFill>
                <a:latin typeface="Source Sans Pro SemiBold" panose="020B0603030403020204" pitchFamily="34" charset="0"/>
                <a:ea typeface="Source Sans Pro SemiBold" panose="020B0603030403020204" pitchFamily="34" charset="0"/>
              </a:rPr>
              <a:t>®</a:t>
            </a:r>
            <a:endParaRPr lang="en-US" sz="1800" b="1" strike="noStrike" dirty="0">
              <a:solidFill>
                <a:schemeClr val="tx1"/>
              </a:solidFill>
              <a:latin typeface="Source Sans Pro SemiBold" panose="020B0603030403020204" pitchFamily="34" charset="0"/>
              <a:ea typeface="Source Sans Pro SemiBold" panose="020B0603030403020204" pitchFamily="34" charset="0"/>
            </a:endParaRPr>
          </a:p>
        </p:txBody>
      </p:sp>
      <p:graphicFrame>
        <p:nvGraphicFramePr>
          <p:cNvPr id="8" name="Table 7" descr="FICO">
            <a:extLst>
              <a:ext uri="{FF2B5EF4-FFF2-40B4-BE49-F238E27FC236}">
                <a16:creationId xmlns:a16="http://schemas.microsoft.com/office/drawing/2014/main" id="{836CBF24-D0E3-A4DF-612C-BCC9E0B8CA63}"/>
              </a:ext>
            </a:extLst>
          </p:cNvPr>
          <p:cNvGraphicFramePr>
            <a:graphicFrameLocks noGrp="1"/>
          </p:cNvGraphicFramePr>
          <p:nvPr>
            <p:extLst>
              <p:ext uri="{D42A27DB-BD31-4B8C-83A1-F6EECF244321}">
                <p14:modId xmlns:p14="http://schemas.microsoft.com/office/powerpoint/2010/main" val="4023648766"/>
              </p:ext>
            </p:extLst>
          </p:nvPr>
        </p:nvGraphicFramePr>
        <p:xfrm>
          <a:off x="746771" y="3515645"/>
          <a:ext cx="3079582" cy="2574656"/>
        </p:xfrm>
        <a:graphic>
          <a:graphicData uri="http://schemas.openxmlformats.org/drawingml/2006/table">
            <a:tbl>
              <a:tblPr firstRow="1" bandRow="1">
                <a:tableStyleId>{5940675A-B579-460E-94D1-54222C63F5DA}</a:tableStyleId>
              </a:tblPr>
              <a:tblGrid>
                <a:gridCol w="2338603">
                  <a:extLst>
                    <a:ext uri="{9D8B030D-6E8A-4147-A177-3AD203B41FA5}">
                      <a16:colId xmlns:a16="http://schemas.microsoft.com/office/drawing/2014/main" val="20000"/>
                    </a:ext>
                  </a:extLst>
                </a:gridCol>
                <a:gridCol w="740979">
                  <a:extLst>
                    <a:ext uri="{9D8B030D-6E8A-4147-A177-3AD203B41FA5}">
                      <a16:colId xmlns:a16="http://schemas.microsoft.com/office/drawing/2014/main" val="20001"/>
                    </a:ext>
                  </a:extLst>
                </a:gridCol>
              </a:tblGrid>
              <a:tr h="400416">
                <a:tc>
                  <a:txBody>
                    <a:bodyPr/>
                    <a:lstStyle/>
                    <a:p>
                      <a:pPr algn="l"/>
                      <a:r>
                        <a:rPr lang="en-US" altLang="en-US" dirty="0">
                          <a:solidFill>
                            <a:schemeClr val="bg1"/>
                          </a:solidFill>
                          <a:latin typeface="Source Sans Pro SemiBold" panose="020B0603030403020204" pitchFamily="34" charset="0"/>
                          <a:ea typeface="Source Sans Pro SemiBold" panose="020B0603030403020204" pitchFamily="34" charset="0"/>
                        </a:rPr>
                        <a:t>Past payment history </a:t>
                      </a:r>
                      <a:endParaRPr lang="en-US" dirty="0">
                        <a:solidFill>
                          <a:schemeClr val="bg1"/>
                        </a:solidFill>
                        <a:latin typeface="Source Sans Pro SemiBold" panose="020B0603030403020204" pitchFamily="34" charset="0"/>
                        <a:ea typeface="Source Sans Pro SemiBold" panose="020B0603030403020204" pitchFamily="34" charset="0"/>
                      </a:endParaRPr>
                    </a:p>
                  </a:txBody>
                  <a:tcPr anchor="ctr">
                    <a:solidFill>
                      <a:srgbClr val="003256"/>
                    </a:solidFill>
                  </a:tcPr>
                </a:tc>
                <a:tc>
                  <a:txBody>
                    <a:bodyPr/>
                    <a:lstStyle/>
                    <a:p>
                      <a:r>
                        <a:rPr lang="en-US" altLang="en-US" dirty="0">
                          <a:solidFill>
                            <a:schemeClr val="tx1"/>
                          </a:solidFill>
                          <a:latin typeface="Source Sans Pro SemiBold" panose="020B0603030403020204" pitchFamily="34" charset="0"/>
                          <a:ea typeface="Source Sans Pro SemiBold" panose="020B0603030403020204" pitchFamily="34" charset="0"/>
                        </a:rPr>
                        <a:t>35%</a:t>
                      </a:r>
                      <a:endParaRPr lang="en-US" dirty="0">
                        <a:solidFill>
                          <a:schemeClr val="tx1"/>
                        </a:solidFill>
                        <a:latin typeface="Source Sans Pro SemiBold" panose="020B0603030403020204" pitchFamily="34" charset="0"/>
                        <a:ea typeface="Source Sans Pro SemiBold" panose="020B0603030403020204" pitchFamily="34" charset="0"/>
                      </a:endParaRPr>
                    </a:p>
                  </a:txBody>
                  <a:tcPr anchor="ctr">
                    <a:noFill/>
                  </a:tcPr>
                </a:tc>
                <a:extLst>
                  <a:ext uri="{0D108BD9-81ED-4DB2-BD59-A6C34878D82A}">
                    <a16:rowId xmlns:a16="http://schemas.microsoft.com/office/drawing/2014/main" val="10001"/>
                  </a:ext>
                </a:extLst>
              </a:tr>
              <a:tr h="400416">
                <a:tc>
                  <a:txBody>
                    <a:bodyPr/>
                    <a:lstStyle/>
                    <a:p>
                      <a:pPr algn="l"/>
                      <a:r>
                        <a:rPr lang="en-US" altLang="en-US" dirty="0">
                          <a:solidFill>
                            <a:schemeClr val="bg1"/>
                          </a:solidFill>
                          <a:latin typeface="Source Sans Pro SemiBold" panose="020B0603030403020204" pitchFamily="34" charset="0"/>
                          <a:ea typeface="Source Sans Pro SemiBold" panose="020B0603030403020204" pitchFamily="34" charset="0"/>
                        </a:rPr>
                        <a:t>Outstanding debt</a:t>
                      </a:r>
                      <a:endParaRPr lang="en-US" dirty="0">
                        <a:solidFill>
                          <a:schemeClr val="bg1"/>
                        </a:solidFill>
                        <a:latin typeface="Source Sans Pro SemiBold" panose="020B0603030403020204" pitchFamily="34" charset="0"/>
                        <a:ea typeface="Source Sans Pro SemiBold" panose="020B0603030403020204" pitchFamily="34" charset="0"/>
                      </a:endParaRPr>
                    </a:p>
                  </a:txBody>
                  <a:tcPr anchor="ctr">
                    <a:solidFill>
                      <a:srgbClr val="003256"/>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altLang="en-US" dirty="0">
                          <a:latin typeface="Source Sans Pro SemiBold" panose="020B0603030403020204" pitchFamily="34" charset="0"/>
                          <a:ea typeface="Source Sans Pro SemiBold" panose="020B0603030403020204" pitchFamily="34" charset="0"/>
                        </a:rPr>
                        <a:t>30%</a:t>
                      </a:r>
                    </a:p>
                  </a:txBody>
                  <a:tcPr anchor="ctr">
                    <a:noFill/>
                  </a:tcPr>
                </a:tc>
                <a:extLst>
                  <a:ext uri="{0D108BD9-81ED-4DB2-BD59-A6C34878D82A}">
                    <a16:rowId xmlns:a16="http://schemas.microsoft.com/office/drawing/2014/main" val="10002"/>
                  </a:ext>
                </a:extLst>
              </a:tr>
              <a:tr h="493664">
                <a:tc>
                  <a:txBody>
                    <a:bodyPr/>
                    <a:lstStyle/>
                    <a:p>
                      <a:pPr algn="l"/>
                      <a:r>
                        <a:rPr lang="en-US" altLang="en-US" dirty="0">
                          <a:solidFill>
                            <a:schemeClr val="bg1"/>
                          </a:solidFill>
                          <a:latin typeface="Source Sans Pro SemiBold" panose="020B0603030403020204" pitchFamily="34" charset="0"/>
                          <a:ea typeface="Source Sans Pro SemiBold" panose="020B0603030403020204" pitchFamily="34" charset="0"/>
                        </a:rPr>
                        <a:t>How long you have had credit</a:t>
                      </a:r>
                      <a:endParaRPr lang="en-US" dirty="0">
                        <a:solidFill>
                          <a:schemeClr val="bg1"/>
                        </a:solidFill>
                        <a:latin typeface="Source Sans Pro SemiBold" panose="020B0603030403020204" pitchFamily="34" charset="0"/>
                        <a:ea typeface="Source Sans Pro SemiBold" panose="020B0603030403020204" pitchFamily="34" charset="0"/>
                      </a:endParaRPr>
                    </a:p>
                  </a:txBody>
                  <a:tcPr anchor="ctr">
                    <a:solidFill>
                      <a:srgbClr val="003256"/>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altLang="en-US" dirty="0">
                          <a:latin typeface="Source Sans Pro SemiBold" panose="020B0603030403020204" pitchFamily="34" charset="0"/>
                          <a:ea typeface="Source Sans Pro SemiBold" panose="020B0603030403020204" pitchFamily="34" charset="0"/>
                        </a:rPr>
                        <a:t>15%</a:t>
                      </a:r>
                    </a:p>
                  </a:txBody>
                  <a:tcPr anchor="ctr">
                    <a:noFill/>
                  </a:tcPr>
                </a:tc>
                <a:extLst>
                  <a:ext uri="{0D108BD9-81ED-4DB2-BD59-A6C34878D82A}">
                    <a16:rowId xmlns:a16="http://schemas.microsoft.com/office/drawing/2014/main" val="10003"/>
                  </a:ext>
                </a:extLst>
              </a:tr>
              <a:tr h="493664">
                <a:tc>
                  <a:txBody>
                    <a:bodyPr/>
                    <a:lstStyle/>
                    <a:p>
                      <a:pPr algn="l"/>
                      <a:r>
                        <a:rPr lang="en-US" altLang="en-US" dirty="0">
                          <a:solidFill>
                            <a:schemeClr val="bg1"/>
                          </a:solidFill>
                          <a:latin typeface="Source Sans Pro SemiBold" panose="020B0603030403020204" pitchFamily="34" charset="0"/>
                          <a:ea typeface="Source Sans Pro SemiBold" panose="020B0603030403020204" pitchFamily="34" charset="0"/>
                        </a:rPr>
                        <a:t>New applications </a:t>
                      </a:r>
                      <a:br>
                        <a:rPr lang="en-US" altLang="en-US" dirty="0">
                          <a:solidFill>
                            <a:schemeClr val="bg1"/>
                          </a:solidFill>
                          <a:latin typeface="Source Sans Pro SemiBold" panose="020B0603030403020204" pitchFamily="34" charset="0"/>
                          <a:ea typeface="Source Sans Pro SemiBold" panose="020B0603030403020204" pitchFamily="34" charset="0"/>
                        </a:rPr>
                      </a:br>
                      <a:r>
                        <a:rPr lang="en-US" altLang="en-US" dirty="0">
                          <a:solidFill>
                            <a:schemeClr val="bg1"/>
                          </a:solidFill>
                          <a:latin typeface="Source Sans Pro SemiBold" panose="020B0603030403020204" pitchFamily="34" charset="0"/>
                          <a:ea typeface="Source Sans Pro SemiBold" panose="020B0603030403020204" pitchFamily="34" charset="0"/>
                        </a:rPr>
                        <a:t>for credit</a:t>
                      </a:r>
                      <a:endParaRPr lang="en-US" dirty="0">
                        <a:solidFill>
                          <a:schemeClr val="bg1"/>
                        </a:solidFill>
                        <a:latin typeface="Source Sans Pro SemiBold" panose="020B0603030403020204" pitchFamily="34" charset="0"/>
                        <a:ea typeface="Source Sans Pro SemiBold" panose="020B0603030403020204" pitchFamily="34" charset="0"/>
                      </a:endParaRPr>
                    </a:p>
                  </a:txBody>
                  <a:tcPr anchor="ctr">
                    <a:solidFill>
                      <a:srgbClr val="003256"/>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altLang="en-US" dirty="0">
                          <a:latin typeface="Source Sans Pro SemiBold" panose="020B0603030403020204" pitchFamily="34" charset="0"/>
                          <a:ea typeface="Source Sans Pro SemiBold" panose="020B0603030403020204" pitchFamily="34" charset="0"/>
                        </a:rPr>
                        <a:t>10%</a:t>
                      </a:r>
                    </a:p>
                  </a:txBody>
                  <a:tcPr anchor="ctr">
                    <a:noFill/>
                  </a:tcPr>
                </a:tc>
                <a:extLst>
                  <a:ext uri="{0D108BD9-81ED-4DB2-BD59-A6C34878D82A}">
                    <a16:rowId xmlns:a16="http://schemas.microsoft.com/office/drawing/2014/main" val="10004"/>
                  </a:ext>
                </a:extLst>
              </a:tr>
              <a:tr h="493664">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altLang="en-US" dirty="0">
                          <a:solidFill>
                            <a:schemeClr val="bg1"/>
                          </a:solidFill>
                          <a:latin typeface="Source Sans Pro SemiBold" panose="020B0603030403020204" pitchFamily="34" charset="0"/>
                          <a:ea typeface="Source Sans Pro SemiBold" panose="020B0603030403020204" pitchFamily="34" charset="0"/>
                        </a:rPr>
                        <a:t>Types of credit</a:t>
                      </a:r>
                      <a:endParaRPr lang="en-US" dirty="0">
                        <a:solidFill>
                          <a:schemeClr val="bg1"/>
                        </a:solidFill>
                        <a:latin typeface="Source Sans Pro SemiBold" panose="020B0603030403020204" pitchFamily="34" charset="0"/>
                        <a:ea typeface="Source Sans Pro SemiBold" panose="020B0603030403020204" pitchFamily="34" charset="0"/>
                      </a:endParaRPr>
                    </a:p>
                  </a:txBody>
                  <a:tcPr anchor="ctr">
                    <a:solidFill>
                      <a:srgbClr val="003256"/>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altLang="en-US" dirty="0">
                          <a:latin typeface="Source Sans Pro SemiBold" panose="020B0603030403020204" pitchFamily="34" charset="0"/>
                          <a:ea typeface="Source Sans Pro SemiBold" panose="020B0603030403020204" pitchFamily="34" charset="0"/>
                        </a:rPr>
                        <a:t>10%</a:t>
                      </a:r>
                      <a:endParaRPr lang="en-US" altLang="en-US" sz="1100" dirty="0">
                        <a:latin typeface="Source Sans Pro SemiBold" panose="020B0603030403020204" pitchFamily="34" charset="0"/>
                        <a:ea typeface="Source Sans Pro SemiBold" panose="020B0603030403020204" pitchFamily="34" charset="0"/>
                      </a:endParaRPr>
                    </a:p>
                  </a:txBody>
                  <a:tcPr anchor="ctr">
                    <a:noFill/>
                  </a:tcPr>
                </a:tc>
                <a:extLst>
                  <a:ext uri="{0D108BD9-81ED-4DB2-BD59-A6C34878D82A}">
                    <a16:rowId xmlns:a16="http://schemas.microsoft.com/office/drawing/2014/main" val="10005"/>
                  </a:ext>
                </a:extLst>
              </a:tr>
            </a:tbl>
          </a:graphicData>
        </a:graphic>
      </p:graphicFrame>
      <p:sp>
        <p:nvSpPr>
          <p:cNvPr id="9" name="TextBox 8">
            <a:extLst>
              <a:ext uri="{FF2B5EF4-FFF2-40B4-BE49-F238E27FC236}">
                <a16:creationId xmlns:a16="http://schemas.microsoft.com/office/drawing/2014/main" id="{AC522606-1616-6E50-8566-E506674A022A}"/>
              </a:ext>
            </a:extLst>
          </p:cNvPr>
          <p:cNvSpPr txBox="1"/>
          <p:nvPr/>
        </p:nvSpPr>
        <p:spPr>
          <a:xfrm>
            <a:off x="5613607" y="2499007"/>
            <a:ext cx="1602459" cy="646331"/>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en-US" sz="1800" b="1" dirty="0" err="1">
                <a:latin typeface="Source Sans Pro SemiBold" panose="020B0603030403020204" pitchFamily="34" charset="0"/>
                <a:ea typeface="Source Sans Pro SemiBold" panose="020B0603030403020204" pitchFamily="34" charset="0"/>
              </a:rPr>
              <a:t>VantageScore</a:t>
            </a:r>
            <a:r>
              <a:rPr lang="en-US" sz="1800" strike="noStrike" baseline="30000" dirty="0">
                <a:solidFill>
                  <a:schemeClr val="tx1"/>
                </a:solidFill>
                <a:latin typeface="Source Sans Pro SemiBold" panose="020B0603030403020204" pitchFamily="34" charset="0"/>
                <a:ea typeface="Source Sans Pro SemiBold" panose="020B0603030403020204" pitchFamily="34" charset="0"/>
              </a:rPr>
              <a:t>®</a:t>
            </a:r>
            <a:endParaRPr lang="en-US" sz="1800" b="1" strike="noStrike" dirty="0">
              <a:solidFill>
                <a:schemeClr val="tx1"/>
              </a:solidFill>
              <a:latin typeface="Source Sans Pro SemiBold" panose="020B0603030403020204" pitchFamily="34" charset="0"/>
              <a:ea typeface="Source Sans Pro SemiBold" panose="020B0603030403020204" pitchFamily="34" charset="0"/>
            </a:endParaRPr>
          </a:p>
        </p:txBody>
      </p:sp>
      <p:graphicFrame>
        <p:nvGraphicFramePr>
          <p:cNvPr id="10" name="Table 9" descr="VantageScore">
            <a:extLst>
              <a:ext uri="{FF2B5EF4-FFF2-40B4-BE49-F238E27FC236}">
                <a16:creationId xmlns:a16="http://schemas.microsoft.com/office/drawing/2014/main" id="{FFA6BBD5-12C4-59CF-32C4-63F3C9A7F7B1}"/>
              </a:ext>
            </a:extLst>
          </p:cNvPr>
          <p:cNvGraphicFramePr>
            <a:graphicFrameLocks noGrp="1"/>
          </p:cNvGraphicFramePr>
          <p:nvPr>
            <p:extLst>
              <p:ext uri="{D42A27DB-BD31-4B8C-83A1-F6EECF244321}">
                <p14:modId xmlns:p14="http://schemas.microsoft.com/office/powerpoint/2010/main" val="524744869"/>
              </p:ext>
            </p:extLst>
          </p:nvPr>
        </p:nvGraphicFramePr>
        <p:xfrm>
          <a:off x="4145764" y="2877674"/>
          <a:ext cx="4538145" cy="3307080"/>
        </p:xfrm>
        <a:graphic>
          <a:graphicData uri="http://schemas.openxmlformats.org/drawingml/2006/table">
            <a:tbl>
              <a:tblPr firstRow="1" bandRow="1">
                <a:tableStyleId>{5940675A-B579-460E-94D1-54222C63F5DA}</a:tableStyleId>
              </a:tblPr>
              <a:tblGrid>
                <a:gridCol w="2378269">
                  <a:extLst>
                    <a:ext uri="{9D8B030D-6E8A-4147-A177-3AD203B41FA5}">
                      <a16:colId xmlns:a16="http://schemas.microsoft.com/office/drawing/2014/main" val="20000"/>
                    </a:ext>
                  </a:extLst>
                </a:gridCol>
                <a:gridCol w="2159876">
                  <a:extLst>
                    <a:ext uri="{9D8B030D-6E8A-4147-A177-3AD203B41FA5}">
                      <a16:colId xmlns:a16="http://schemas.microsoft.com/office/drawing/2014/main" val="20001"/>
                    </a:ext>
                  </a:extLst>
                </a:gridCol>
              </a:tblGrid>
              <a:tr h="370840">
                <a:tc>
                  <a:txBody>
                    <a:bodyPr/>
                    <a:lstStyle/>
                    <a:p>
                      <a:r>
                        <a:rPr lang="en-US" altLang="en-US" dirty="0">
                          <a:solidFill>
                            <a:schemeClr val="bg1"/>
                          </a:solidFill>
                          <a:latin typeface="Source Sans Pro SemiBold" panose="020B0603030403020204" pitchFamily="34" charset="0"/>
                          <a:ea typeface="Source Sans Pro SemiBold" panose="020B0603030403020204" pitchFamily="34" charset="0"/>
                        </a:rPr>
                        <a:t>Past payment history </a:t>
                      </a:r>
                      <a:endParaRPr lang="en-US" dirty="0">
                        <a:solidFill>
                          <a:schemeClr val="bg1"/>
                        </a:solidFill>
                        <a:latin typeface="Source Sans Pro SemiBold" panose="020B0603030403020204" pitchFamily="34" charset="0"/>
                        <a:ea typeface="Source Sans Pro SemiBold" panose="020B0603030403020204" pitchFamily="34" charset="0"/>
                      </a:endParaRPr>
                    </a:p>
                  </a:txBody>
                  <a:tcPr anchor="ctr">
                    <a:solidFill>
                      <a:srgbClr val="003256"/>
                    </a:solidFill>
                  </a:tcPr>
                </a:tc>
                <a:tc>
                  <a:txBody>
                    <a:bodyPr/>
                    <a:lstStyle/>
                    <a:p>
                      <a:pPr algn="r"/>
                      <a:r>
                        <a:rPr lang="en-US" altLang="en-US" dirty="0">
                          <a:latin typeface="Source Sans Pro SemiBold" panose="020B0603030403020204" pitchFamily="34" charset="0"/>
                          <a:ea typeface="Source Sans Pro SemiBold" panose="020B0603030403020204" pitchFamily="34" charset="0"/>
                        </a:rPr>
                        <a:t>Extremely influential</a:t>
                      </a:r>
                      <a:endParaRPr lang="en-US" dirty="0">
                        <a:latin typeface="Source Sans Pro SemiBold" panose="020B0603030403020204" pitchFamily="34" charset="0"/>
                        <a:ea typeface="Source Sans Pro SemiBold" panose="020B0603030403020204" pitchFamily="34" charset="0"/>
                      </a:endParaRPr>
                    </a:p>
                  </a:txBody>
                  <a:tcPr anchor="ctr">
                    <a:noFill/>
                  </a:tcPr>
                </a:tc>
                <a:extLst>
                  <a:ext uri="{0D108BD9-81ED-4DB2-BD59-A6C34878D82A}">
                    <a16:rowId xmlns:a16="http://schemas.microsoft.com/office/drawing/2014/main" val="10001"/>
                  </a:ext>
                </a:extLst>
              </a:tr>
              <a:tr h="370840">
                <a:tc>
                  <a:txBody>
                    <a:bodyPr/>
                    <a:lstStyle/>
                    <a:p>
                      <a:r>
                        <a:rPr lang="en-US" altLang="en-US" dirty="0">
                          <a:solidFill>
                            <a:schemeClr val="bg1"/>
                          </a:solidFill>
                          <a:latin typeface="Source Sans Pro SemiBold" panose="020B0603030403020204" pitchFamily="34" charset="0"/>
                          <a:ea typeface="Source Sans Pro SemiBold" panose="020B0603030403020204" pitchFamily="34" charset="0"/>
                        </a:rPr>
                        <a:t>Age</a:t>
                      </a:r>
                      <a:r>
                        <a:rPr lang="en-US" altLang="en-US" baseline="0" dirty="0">
                          <a:solidFill>
                            <a:schemeClr val="bg1"/>
                          </a:solidFill>
                          <a:latin typeface="Source Sans Pro SemiBold" panose="020B0603030403020204" pitchFamily="34" charset="0"/>
                          <a:ea typeface="Source Sans Pro SemiBold" panose="020B0603030403020204" pitchFamily="34" charset="0"/>
                        </a:rPr>
                        <a:t> and type of credit</a:t>
                      </a:r>
                      <a:endParaRPr lang="en-US" dirty="0">
                        <a:solidFill>
                          <a:schemeClr val="bg1"/>
                        </a:solidFill>
                        <a:latin typeface="Source Sans Pro SemiBold" panose="020B0603030403020204" pitchFamily="34" charset="0"/>
                        <a:ea typeface="Source Sans Pro SemiBold" panose="020B0603030403020204" pitchFamily="34" charset="0"/>
                      </a:endParaRPr>
                    </a:p>
                  </a:txBody>
                  <a:tcPr anchor="ctr">
                    <a:solidFill>
                      <a:srgbClr val="003256"/>
                    </a:solidFill>
                  </a:tcPr>
                </a:tc>
                <a:tc>
                  <a:txBody>
                    <a:bodyPr/>
                    <a:lstStyle/>
                    <a:p>
                      <a:pPr marL="0" marR="0" lvl="0" indent="0" algn="r" defTabSz="914400" eaLnBrk="1" fontAlgn="auto" latinLnBrk="0" hangingPunct="1">
                        <a:lnSpc>
                          <a:spcPct val="100000"/>
                        </a:lnSpc>
                        <a:spcBef>
                          <a:spcPts val="0"/>
                        </a:spcBef>
                        <a:spcAft>
                          <a:spcPts val="0"/>
                        </a:spcAft>
                        <a:buClrTx/>
                        <a:buSzTx/>
                        <a:buFontTx/>
                        <a:buNone/>
                        <a:tabLst/>
                        <a:defRPr/>
                      </a:pPr>
                      <a:r>
                        <a:rPr lang="en-US" altLang="en-US" dirty="0">
                          <a:latin typeface="Source Sans Pro SemiBold" panose="020B0603030403020204" pitchFamily="34" charset="0"/>
                          <a:ea typeface="Source Sans Pro SemiBold" panose="020B0603030403020204" pitchFamily="34" charset="0"/>
                        </a:rPr>
                        <a:t>Highly influential</a:t>
                      </a:r>
                    </a:p>
                  </a:txBody>
                  <a:tcPr anchor="ctr">
                    <a:noFill/>
                  </a:tcPr>
                </a:tc>
                <a:extLst>
                  <a:ext uri="{0D108BD9-81ED-4DB2-BD59-A6C34878D82A}">
                    <a16:rowId xmlns:a16="http://schemas.microsoft.com/office/drawing/2014/main" val="10002"/>
                  </a:ext>
                </a:extLst>
              </a:tr>
              <a:tr h="370840">
                <a:tc>
                  <a:txBody>
                    <a:bodyPr/>
                    <a:lstStyle/>
                    <a:p>
                      <a:r>
                        <a:rPr lang="en-US" altLang="en-US" dirty="0">
                          <a:solidFill>
                            <a:schemeClr val="bg1"/>
                          </a:solidFill>
                          <a:latin typeface="Source Sans Pro SemiBold" panose="020B0603030403020204" pitchFamily="34" charset="0"/>
                          <a:ea typeface="Source Sans Pro SemiBold" panose="020B0603030403020204" pitchFamily="34" charset="0"/>
                        </a:rPr>
                        <a:t>% of credit</a:t>
                      </a:r>
                      <a:r>
                        <a:rPr lang="en-US" altLang="en-US" baseline="0" dirty="0">
                          <a:solidFill>
                            <a:schemeClr val="bg1"/>
                          </a:solidFill>
                          <a:latin typeface="Source Sans Pro SemiBold" panose="020B0603030403020204" pitchFamily="34" charset="0"/>
                          <a:ea typeface="Source Sans Pro SemiBold" panose="020B0603030403020204" pitchFamily="34" charset="0"/>
                        </a:rPr>
                        <a:t> used</a:t>
                      </a:r>
                      <a:r>
                        <a:rPr lang="en-US" altLang="en-US" dirty="0">
                          <a:solidFill>
                            <a:schemeClr val="bg1"/>
                          </a:solidFill>
                          <a:latin typeface="Source Sans Pro SemiBold" panose="020B0603030403020204" pitchFamily="34" charset="0"/>
                          <a:ea typeface="Source Sans Pro SemiBold" panose="020B0603030403020204" pitchFamily="34" charset="0"/>
                        </a:rPr>
                        <a:t> </a:t>
                      </a:r>
                      <a:endParaRPr lang="en-US" dirty="0">
                        <a:solidFill>
                          <a:schemeClr val="bg1"/>
                        </a:solidFill>
                        <a:latin typeface="Source Sans Pro SemiBold" panose="020B0603030403020204" pitchFamily="34" charset="0"/>
                        <a:ea typeface="Source Sans Pro SemiBold" panose="020B0603030403020204" pitchFamily="34" charset="0"/>
                      </a:endParaRPr>
                    </a:p>
                  </a:txBody>
                  <a:tcPr anchor="ctr">
                    <a:solidFill>
                      <a:srgbClr val="003256"/>
                    </a:solidFill>
                  </a:tcPr>
                </a:tc>
                <a:tc>
                  <a:txBody>
                    <a:bodyPr/>
                    <a:lstStyle/>
                    <a:p>
                      <a:pPr marL="0" marR="0" lvl="0" indent="0" algn="r" defTabSz="914400" eaLnBrk="1" fontAlgn="auto" latinLnBrk="0" hangingPunct="1">
                        <a:lnSpc>
                          <a:spcPct val="100000"/>
                        </a:lnSpc>
                        <a:spcBef>
                          <a:spcPts val="0"/>
                        </a:spcBef>
                        <a:spcAft>
                          <a:spcPts val="0"/>
                        </a:spcAft>
                        <a:buClrTx/>
                        <a:buSzTx/>
                        <a:buFontTx/>
                        <a:buNone/>
                        <a:tabLst/>
                        <a:defRPr/>
                      </a:pPr>
                      <a:r>
                        <a:rPr lang="en-US" altLang="en-US" dirty="0">
                          <a:latin typeface="Source Sans Pro SemiBold" panose="020B0603030403020204" pitchFamily="34" charset="0"/>
                          <a:ea typeface="Source Sans Pro SemiBold" panose="020B0603030403020204" pitchFamily="34" charset="0"/>
                        </a:rPr>
                        <a:t>Highly influential</a:t>
                      </a:r>
                    </a:p>
                  </a:txBody>
                  <a:tcPr anchor="ctr">
                    <a:noFill/>
                  </a:tcPr>
                </a:tc>
                <a:extLst>
                  <a:ext uri="{0D108BD9-81ED-4DB2-BD59-A6C34878D82A}">
                    <a16:rowId xmlns:a16="http://schemas.microsoft.com/office/drawing/2014/main" val="10003"/>
                  </a:ext>
                </a:extLst>
              </a:tr>
              <a:tr h="370840">
                <a:tc>
                  <a:txBody>
                    <a:bodyPr/>
                    <a:lstStyle/>
                    <a:p>
                      <a:r>
                        <a:rPr lang="en-US" altLang="en-US" dirty="0">
                          <a:solidFill>
                            <a:schemeClr val="bg1"/>
                          </a:solidFill>
                          <a:latin typeface="Source Sans Pro SemiBold" panose="020B0603030403020204" pitchFamily="34" charset="0"/>
                          <a:ea typeface="Source Sans Pro SemiBold" panose="020B0603030403020204" pitchFamily="34" charset="0"/>
                        </a:rPr>
                        <a:t>Total balances</a:t>
                      </a:r>
                      <a:r>
                        <a:rPr lang="en-US" altLang="en-US" baseline="0" dirty="0">
                          <a:solidFill>
                            <a:schemeClr val="bg1"/>
                          </a:solidFill>
                          <a:latin typeface="Source Sans Pro SemiBold" panose="020B0603030403020204" pitchFamily="34" charset="0"/>
                          <a:ea typeface="Source Sans Pro SemiBold" panose="020B0603030403020204" pitchFamily="34" charset="0"/>
                        </a:rPr>
                        <a:t>/debt</a:t>
                      </a:r>
                      <a:endParaRPr lang="en-US" dirty="0">
                        <a:solidFill>
                          <a:schemeClr val="bg1"/>
                        </a:solidFill>
                        <a:latin typeface="Source Sans Pro SemiBold" panose="020B0603030403020204" pitchFamily="34" charset="0"/>
                        <a:ea typeface="Source Sans Pro SemiBold" panose="020B0603030403020204" pitchFamily="34" charset="0"/>
                      </a:endParaRPr>
                    </a:p>
                  </a:txBody>
                  <a:tcPr anchor="ctr">
                    <a:solidFill>
                      <a:srgbClr val="003256"/>
                    </a:solidFill>
                  </a:tcPr>
                </a:tc>
                <a:tc>
                  <a:txBody>
                    <a:bodyPr/>
                    <a:lstStyle/>
                    <a:p>
                      <a:pPr marL="0" marR="0" lvl="0" indent="0" algn="r" defTabSz="914400" eaLnBrk="1" fontAlgn="auto" latinLnBrk="0" hangingPunct="1">
                        <a:lnSpc>
                          <a:spcPct val="100000"/>
                        </a:lnSpc>
                        <a:spcBef>
                          <a:spcPts val="0"/>
                        </a:spcBef>
                        <a:spcAft>
                          <a:spcPts val="0"/>
                        </a:spcAft>
                        <a:buClrTx/>
                        <a:buSzTx/>
                        <a:buFontTx/>
                        <a:buNone/>
                        <a:tabLst/>
                        <a:defRPr/>
                      </a:pPr>
                      <a:r>
                        <a:rPr lang="en-US" altLang="en-US" dirty="0">
                          <a:latin typeface="Source Sans Pro SemiBold" panose="020B0603030403020204" pitchFamily="34" charset="0"/>
                          <a:ea typeface="Source Sans Pro SemiBold" panose="020B0603030403020204" pitchFamily="34" charset="0"/>
                        </a:rPr>
                        <a:t>Moderately influential</a:t>
                      </a:r>
                      <a:endParaRPr lang="en-US" dirty="0">
                        <a:latin typeface="Source Sans Pro SemiBold" panose="020B0603030403020204" pitchFamily="34" charset="0"/>
                        <a:ea typeface="Source Sans Pro SemiBold" panose="020B0603030403020204" pitchFamily="34" charset="0"/>
                      </a:endParaRPr>
                    </a:p>
                  </a:txBody>
                  <a:tcPr anchor="ctr">
                    <a:noFill/>
                  </a:tcPr>
                </a:tc>
                <a:extLst>
                  <a:ext uri="{0D108BD9-81ED-4DB2-BD59-A6C34878D82A}">
                    <a16:rowId xmlns:a16="http://schemas.microsoft.com/office/drawing/2014/main" val="10004"/>
                  </a:ext>
                </a:extLst>
              </a:tr>
              <a:tr h="37084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altLang="en-US" dirty="0">
                          <a:solidFill>
                            <a:schemeClr val="bg1"/>
                          </a:solidFill>
                          <a:latin typeface="Source Sans Pro SemiBold" panose="020B0603030403020204" pitchFamily="34" charset="0"/>
                          <a:ea typeface="Source Sans Pro SemiBold" panose="020B0603030403020204" pitchFamily="34" charset="0"/>
                        </a:rPr>
                        <a:t>Recent credit behavior and inquiries</a:t>
                      </a:r>
                      <a:endParaRPr lang="en-US" dirty="0">
                        <a:solidFill>
                          <a:schemeClr val="bg1"/>
                        </a:solidFill>
                        <a:latin typeface="Source Sans Pro SemiBold" panose="020B0603030403020204" pitchFamily="34" charset="0"/>
                        <a:ea typeface="Source Sans Pro SemiBold" panose="020B0603030403020204" pitchFamily="34" charset="0"/>
                      </a:endParaRPr>
                    </a:p>
                  </a:txBody>
                  <a:tcPr anchor="ctr">
                    <a:solidFill>
                      <a:srgbClr val="003256"/>
                    </a:solidFill>
                  </a:tcPr>
                </a:tc>
                <a:tc>
                  <a:txBody>
                    <a:bodyPr/>
                    <a:lstStyle/>
                    <a:p>
                      <a:pPr marL="0" marR="0" lvl="0" indent="0" algn="r" defTabSz="914400" eaLnBrk="1" fontAlgn="auto" latinLnBrk="0" hangingPunct="1">
                        <a:lnSpc>
                          <a:spcPct val="100000"/>
                        </a:lnSpc>
                        <a:spcBef>
                          <a:spcPts val="0"/>
                        </a:spcBef>
                        <a:spcAft>
                          <a:spcPts val="0"/>
                        </a:spcAft>
                        <a:buClrTx/>
                        <a:buSzTx/>
                        <a:buFontTx/>
                        <a:buNone/>
                        <a:tabLst/>
                        <a:defRPr/>
                      </a:pPr>
                      <a:r>
                        <a:rPr lang="en-US" altLang="en-US" dirty="0">
                          <a:latin typeface="Source Sans Pro SemiBold" panose="020B0603030403020204" pitchFamily="34" charset="0"/>
                          <a:ea typeface="Source Sans Pro SemiBold" panose="020B0603030403020204" pitchFamily="34" charset="0"/>
                        </a:rPr>
                        <a:t>Less influential</a:t>
                      </a:r>
                      <a:endParaRPr lang="en-US" altLang="en-US" sz="1100" dirty="0">
                        <a:latin typeface="Source Sans Pro SemiBold" panose="020B0603030403020204" pitchFamily="34" charset="0"/>
                        <a:ea typeface="Source Sans Pro SemiBold" panose="020B0603030403020204" pitchFamily="34" charset="0"/>
                      </a:endParaRPr>
                    </a:p>
                  </a:txBody>
                  <a:tcPr anchor="ctr">
                    <a:noFill/>
                  </a:tcPr>
                </a:tc>
                <a:extLst>
                  <a:ext uri="{0D108BD9-81ED-4DB2-BD59-A6C34878D82A}">
                    <a16:rowId xmlns:a16="http://schemas.microsoft.com/office/drawing/2014/main" val="10005"/>
                  </a:ext>
                </a:extLst>
              </a:tr>
              <a:tr h="37084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dirty="0">
                          <a:solidFill>
                            <a:schemeClr val="bg1"/>
                          </a:solidFill>
                          <a:latin typeface="Source Sans Pro SemiBold" panose="020B0603030403020204" pitchFamily="34" charset="0"/>
                          <a:ea typeface="Source Sans Pro SemiBold" panose="020B0603030403020204" pitchFamily="34" charset="0"/>
                        </a:rPr>
                        <a:t>Available credit</a:t>
                      </a:r>
                    </a:p>
                  </a:txBody>
                  <a:tcPr anchor="ctr">
                    <a:solidFill>
                      <a:srgbClr val="003256"/>
                    </a:solidFill>
                  </a:tcPr>
                </a:tc>
                <a:tc>
                  <a:txBody>
                    <a:bodyPr/>
                    <a:lstStyle/>
                    <a:p>
                      <a:pPr marL="0" marR="0" lvl="0" indent="0" algn="r" defTabSz="914400" eaLnBrk="1" fontAlgn="auto" latinLnBrk="0" hangingPunct="1">
                        <a:lnSpc>
                          <a:spcPct val="100000"/>
                        </a:lnSpc>
                        <a:spcBef>
                          <a:spcPts val="0"/>
                        </a:spcBef>
                        <a:spcAft>
                          <a:spcPts val="0"/>
                        </a:spcAft>
                        <a:buClrTx/>
                        <a:buSzTx/>
                        <a:buFontTx/>
                        <a:buNone/>
                        <a:tabLst/>
                        <a:defRPr/>
                      </a:pPr>
                      <a:r>
                        <a:rPr lang="en-US" altLang="en-US" dirty="0">
                          <a:latin typeface="Source Sans Pro SemiBold" panose="020B0603030403020204" pitchFamily="34" charset="0"/>
                          <a:ea typeface="Source Sans Pro SemiBold" panose="020B0603030403020204" pitchFamily="34" charset="0"/>
                        </a:rPr>
                        <a:t>Less influential</a:t>
                      </a:r>
                      <a:endParaRPr lang="en-US" altLang="en-US" sz="1100" dirty="0">
                        <a:latin typeface="Source Sans Pro SemiBold" panose="020B0603030403020204" pitchFamily="34" charset="0"/>
                        <a:ea typeface="Source Sans Pro SemiBold" panose="020B0603030403020204" pitchFamily="34" charset="0"/>
                      </a:endParaRPr>
                    </a:p>
                  </a:txBody>
                  <a:tcPr anchor="ctr">
                    <a:noFill/>
                  </a:tcPr>
                </a:tc>
                <a:extLst>
                  <a:ext uri="{0D108BD9-81ED-4DB2-BD59-A6C34878D82A}">
                    <a16:rowId xmlns:a16="http://schemas.microsoft.com/office/drawing/2014/main" val="3679086293"/>
                  </a:ext>
                </a:extLst>
              </a:tr>
            </a:tbl>
          </a:graphicData>
        </a:graphic>
      </p:graphicFrame>
      <p:sp>
        <p:nvSpPr>
          <p:cNvPr id="3" name="Footer Placeholder 2">
            <a:extLst>
              <a:ext uri="{FF2B5EF4-FFF2-40B4-BE49-F238E27FC236}">
                <a16:creationId xmlns:a16="http://schemas.microsoft.com/office/drawing/2014/main" id="{B36F3EE5-CCA8-2361-759D-A36D0287D3A8}"/>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824AF11B-B815-713B-5D90-82322564FABE}"/>
              </a:ext>
            </a:extLst>
          </p:cNvPr>
          <p:cNvSpPr>
            <a:spLocks noGrp="1"/>
          </p:cNvSpPr>
          <p:nvPr>
            <p:ph type="sldNum" sz="quarter" idx="10"/>
          </p:nvPr>
        </p:nvSpPr>
        <p:spPr/>
        <p:txBody>
          <a:bodyPr/>
          <a:lstStyle/>
          <a:p>
            <a:fld id="{5744759D-0EFF-4FB2-9CCE-04E00944F0FE}" type="slidenum">
              <a:rPr lang="en-US" smtClean="0"/>
              <a:pPr/>
              <a:t>20</a:t>
            </a:fld>
            <a:endParaRPr lang="en-US" dirty="0"/>
          </a:p>
        </p:txBody>
      </p:sp>
    </p:spTree>
    <p:extLst>
      <p:ext uri="{BB962C8B-B14F-4D97-AF65-F5344CB8AC3E}">
        <p14:creationId xmlns:p14="http://schemas.microsoft.com/office/powerpoint/2010/main" val="36706794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F7B6BFA-14D3-0C34-F538-2D996737B4E0}"/>
              </a:ext>
            </a:extLst>
          </p:cNvPr>
          <p:cNvSpPr>
            <a:spLocks noGrp="1"/>
          </p:cNvSpPr>
          <p:nvPr>
            <p:ph type="title"/>
          </p:nvPr>
        </p:nvSpPr>
        <p:spPr/>
        <p:txBody>
          <a:bodyPr>
            <a:normAutofit fontScale="90000"/>
          </a:bodyPr>
          <a:lstStyle/>
          <a:p>
            <a:r>
              <a:rPr lang="en-US" dirty="0"/>
              <a:t>What Is a Good Personal Credit Score?</a:t>
            </a:r>
          </a:p>
        </p:txBody>
      </p:sp>
      <p:pic>
        <p:nvPicPr>
          <p:cNvPr id="7" name="Content Placeholder 6" descr="Chart showing a range of credit scores from 300 to 850. The lower numbers are associated with poor credit, high risk borrowers, more likely to be denied credit, and if approved may pay high interest rates. The highest numbers are associated with excellent credit, low risk borrowers, eligible for the best rates and terms on credit products. Fair credit sits between poor and excellent credit">
            <a:extLst>
              <a:ext uri="{FF2B5EF4-FFF2-40B4-BE49-F238E27FC236}">
                <a16:creationId xmlns:a16="http://schemas.microsoft.com/office/drawing/2014/main" id="{2DC1B199-77A7-D21F-3DFE-96BDF213BE34}"/>
              </a:ext>
            </a:extLst>
          </p:cNvPr>
          <p:cNvPicPr>
            <a:picLocks noGrp="1" noChangeAspect="1"/>
          </p:cNvPicPr>
          <p:nvPr>
            <p:ph sz="quarter" idx="12"/>
          </p:nvPr>
        </p:nvPicPr>
        <p:blipFill>
          <a:blip r:embed="rId2" cstate="print">
            <a:extLst>
              <a:ext uri="{28A0092B-C50C-407E-A947-70E740481C1C}">
                <a14:useLocalDpi xmlns:a14="http://schemas.microsoft.com/office/drawing/2010/main" val="0"/>
              </a:ext>
            </a:extLst>
          </a:blip>
          <a:stretch>
            <a:fillRect/>
          </a:stretch>
        </p:blipFill>
        <p:spPr>
          <a:xfrm>
            <a:off x="640799" y="2174484"/>
            <a:ext cx="7876689" cy="3653620"/>
          </a:xfrm>
        </p:spPr>
      </p:pic>
      <p:sp>
        <p:nvSpPr>
          <p:cNvPr id="3" name="Footer Placeholder 2">
            <a:extLst>
              <a:ext uri="{FF2B5EF4-FFF2-40B4-BE49-F238E27FC236}">
                <a16:creationId xmlns:a16="http://schemas.microsoft.com/office/drawing/2014/main" id="{32F3F0E3-ACC6-0978-5A5E-303873B64AC2}"/>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D25603A9-66E3-A672-A92D-39B6E5DA571B}"/>
              </a:ext>
            </a:extLst>
          </p:cNvPr>
          <p:cNvSpPr>
            <a:spLocks noGrp="1"/>
          </p:cNvSpPr>
          <p:nvPr>
            <p:ph type="sldNum" sz="quarter" idx="10"/>
          </p:nvPr>
        </p:nvSpPr>
        <p:spPr/>
        <p:txBody>
          <a:bodyPr/>
          <a:lstStyle/>
          <a:p>
            <a:fld id="{5744759D-0EFF-4FB2-9CCE-04E00944F0FE}" type="slidenum">
              <a:rPr lang="en-US" smtClean="0"/>
              <a:pPr/>
              <a:t>21</a:t>
            </a:fld>
            <a:endParaRPr lang="en-US" dirty="0"/>
          </a:p>
        </p:txBody>
      </p:sp>
    </p:spTree>
    <p:extLst>
      <p:ext uri="{BB962C8B-B14F-4D97-AF65-F5344CB8AC3E}">
        <p14:creationId xmlns:p14="http://schemas.microsoft.com/office/powerpoint/2010/main" val="17408368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E761B4C-6FE3-ACD8-B417-2EE51175A258}"/>
              </a:ext>
            </a:extLst>
          </p:cNvPr>
          <p:cNvSpPr>
            <a:spLocks noGrp="1"/>
          </p:cNvSpPr>
          <p:nvPr>
            <p:ph type="title"/>
          </p:nvPr>
        </p:nvSpPr>
        <p:spPr>
          <a:xfrm>
            <a:off x="1091984" y="963008"/>
            <a:ext cx="7571497" cy="991268"/>
          </a:xfrm>
        </p:spPr>
        <p:txBody>
          <a:bodyPr>
            <a:normAutofit fontScale="90000"/>
          </a:bodyPr>
          <a:lstStyle/>
          <a:p>
            <a:r>
              <a:rPr lang="en-US" dirty="0"/>
              <a:t>Keeping Up With Your Personal Credit Report (1 of 3)</a:t>
            </a:r>
          </a:p>
        </p:txBody>
      </p:sp>
      <p:pic>
        <p:nvPicPr>
          <p:cNvPr id="12" name="Picture 11" descr="action icon">
            <a:extLst>
              <a:ext uri="{FF2B5EF4-FFF2-40B4-BE49-F238E27FC236}">
                <a16:creationId xmlns:a16="http://schemas.microsoft.com/office/drawing/2014/main" id="{195F0365-C3E1-F5AB-CF02-E6F7F77DAA9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15476" y="1060544"/>
            <a:ext cx="676508" cy="666099"/>
          </a:xfrm>
          <a:prstGeom prst="rect">
            <a:avLst/>
          </a:prstGeom>
        </p:spPr>
      </p:pic>
      <p:sp>
        <p:nvSpPr>
          <p:cNvPr id="4" name="Content Placeholder 3">
            <a:extLst>
              <a:ext uri="{FF2B5EF4-FFF2-40B4-BE49-F238E27FC236}">
                <a16:creationId xmlns:a16="http://schemas.microsoft.com/office/drawing/2014/main" id="{6E5EE74C-6C0D-531D-D526-38588AA9DCEB}"/>
              </a:ext>
            </a:extLst>
          </p:cNvPr>
          <p:cNvSpPr>
            <a:spLocks noGrp="1"/>
          </p:cNvSpPr>
          <p:nvPr>
            <p:ph sz="quarter" idx="12"/>
          </p:nvPr>
        </p:nvSpPr>
        <p:spPr>
          <a:xfrm>
            <a:off x="509588" y="1892986"/>
            <a:ext cx="4976812" cy="1888181"/>
          </a:xfrm>
        </p:spPr>
        <p:txBody>
          <a:bodyPr>
            <a:normAutofit lnSpcReduction="10000"/>
          </a:bodyPr>
          <a:lstStyle/>
          <a:p>
            <a:pPr marL="0" indent="0">
              <a:buNone/>
            </a:pPr>
            <a:r>
              <a:rPr lang="en-US" dirty="0"/>
              <a:t>Receive one free personal credit report every 12 months from each of the three major credit reporting agencies through www.annualcreditreport.com. </a:t>
            </a:r>
          </a:p>
        </p:txBody>
      </p:sp>
      <p:grpSp>
        <p:nvGrpSpPr>
          <p:cNvPr id="6" name="Group 5" descr="Get your reports regularly">
            <a:extLst>
              <a:ext uri="{FF2B5EF4-FFF2-40B4-BE49-F238E27FC236}">
                <a16:creationId xmlns:a16="http://schemas.microsoft.com/office/drawing/2014/main" id="{170888E1-7FED-7501-B84B-9C958B6E6BB4}"/>
              </a:ext>
            </a:extLst>
          </p:cNvPr>
          <p:cNvGrpSpPr/>
          <p:nvPr/>
        </p:nvGrpSpPr>
        <p:grpSpPr>
          <a:xfrm>
            <a:off x="5947941" y="1398224"/>
            <a:ext cx="2422775" cy="2423144"/>
            <a:chOff x="555270" y="785584"/>
            <a:chExt cx="2582041" cy="2582434"/>
          </a:xfrm>
        </p:grpSpPr>
        <p:sp>
          <p:nvSpPr>
            <p:cNvPr id="7" name="Circular Arrow 20">
              <a:extLst>
                <a:ext uri="{FF2B5EF4-FFF2-40B4-BE49-F238E27FC236}">
                  <a16:creationId xmlns:a16="http://schemas.microsoft.com/office/drawing/2014/main" id="{43E6A6A2-E6FF-27B2-8119-3C38A238FDEC}"/>
                </a:ext>
                <a:ext uri="{C183D7F6-B498-43B3-948B-1728B52AA6E4}">
                  <adec:decorative xmlns:adec="http://schemas.microsoft.com/office/drawing/2017/decorative" xmlns="" val="1"/>
                </a:ext>
              </a:extLst>
            </p:cNvPr>
            <p:cNvSpPr/>
            <p:nvPr/>
          </p:nvSpPr>
          <p:spPr>
            <a:xfrm>
              <a:off x="555270" y="785584"/>
              <a:ext cx="2582041" cy="2582434"/>
            </a:xfrm>
            <a:prstGeom prst="circularArrow">
              <a:avLst>
                <a:gd name="adj1" fmla="val 10980"/>
                <a:gd name="adj2" fmla="val 1142322"/>
                <a:gd name="adj3" fmla="val 4500000"/>
                <a:gd name="adj4" fmla="val 10800000"/>
                <a:gd name="adj5" fmla="val 12500"/>
              </a:avLst>
            </a:prstGeom>
            <a:solidFill>
              <a:srgbClr val="00B0F0"/>
            </a:solidFill>
            <a:ln>
              <a:noFill/>
            </a:ln>
          </p:spPr>
          <p:style>
            <a:lnRef idx="2">
              <a:schemeClr val="accent5">
                <a:shade val="50000"/>
              </a:schemeClr>
            </a:lnRef>
            <a:fillRef idx="1">
              <a:schemeClr val="accent5"/>
            </a:fillRef>
            <a:effectRef idx="0">
              <a:schemeClr val="accent5"/>
            </a:effectRef>
            <a:fontRef idx="minor">
              <a:schemeClr val="lt1"/>
            </a:fontRef>
          </p:style>
        </p:sp>
        <p:sp>
          <p:nvSpPr>
            <p:cNvPr id="8" name="Freeform 21">
              <a:extLst>
                <a:ext uri="{FF2B5EF4-FFF2-40B4-BE49-F238E27FC236}">
                  <a16:creationId xmlns:a16="http://schemas.microsoft.com/office/drawing/2014/main" id="{61F8C997-359B-3A77-448B-7D6FF025A326}"/>
                </a:ext>
              </a:extLst>
            </p:cNvPr>
            <p:cNvSpPr/>
            <p:nvPr/>
          </p:nvSpPr>
          <p:spPr>
            <a:xfrm>
              <a:off x="1125986" y="1559087"/>
              <a:ext cx="1434790" cy="918363"/>
            </a:xfrm>
            <a:custGeom>
              <a:avLst/>
              <a:gdLst>
                <a:gd name="connsiteX0" fmla="*/ 0 w 1434790"/>
                <a:gd name="connsiteY0" fmla="*/ 0 h 717223"/>
                <a:gd name="connsiteX1" fmla="*/ 1434790 w 1434790"/>
                <a:gd name="connsiteY1" fmla="*/ 0 h 717223"/>
                <a:gd name="connsiteX2" fmla="*/ 1434790 w 1434790"/>
                <a:gd name="connsiteY2" fmla="*/ 717223 h 717223"/>
                <a:gd name="connsiteX3" fmla="*/ 0 w 1434790"/>
                <a:gd name="connsiteY3" fmla="*/ 717223 h 717223"/>
                <a:gd name="connsiteX4" fmla="*/ 0 w 1434790"/>
                <a:gd name="connsiteY4" fmla="*/ 0 h 717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4790" h="717223">
                  <a:moveTo>
                    <a:pt x="0" y="0"/>
                  </a:moveTo>
                  <a:lnTo>
                    <a:pt x="1434790" y="0"/>
                  </a:lnTo>
                  <a:lnTo>
                    <a:pt x="1434790" y="717223"/>
                  </a:lnTo>
                  <a:lnTo>
                    <a:pt x="0" y="71722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2000" kern="1200" dirty="0">
                  <a:latin typeface="Source Sans Pro SemiBold" panose="020B0603030403020204" pitchFamily="34" charset="0"/>
                  <a:ea typeface="Source Sans Pro SemiBold" panose="020B0603030403020204" pitchFamily="34" charset="0"/>
                </a:rPr>
                <a:t>Get your reports regularly</a:t>
              </a:r>
            </a:p>
          </p:txBody>
        </p:sp>
      </p:grpSp>
      <p:pic>
        <p:nvPicPr>
          <p:cNvPr id="9" name="Picture 8" descr="Yearly calendar with labels Equifax, Transunion, and Experian attached">
            <a:extLst>
              <a:ext uri="{FF2B5EF4-FFF2-40B4-BE49-F238E27FC236}">
                <a16:creationId xmlns:a16="http://schemas.microsoft.com/office/drawing/2014/main" id="{320C28FD-6538-0A37-39D9-C0B8EFB6AEE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76885" y="3600296"/>
            <a:ext cx="4482634" cy="2826735"/>
          </a:xfrm>
          <a:prstGeom prst="rect">
            <a:avLst/>
          </a:prstGeom>
          <a:ln w="28575" cmpd="sng">
            <a:noFill/>
          </a:ln>
        </p:spPr>
      </p:pic>
      <p:pic>
        <p:nvPicPr>
          <p:cNvPr id="10" name="Picture 2" descr="Checklist icon">
            <a:extLst>
              <a:ext uri="{FF2B5EF4-FFF2-40B4-BE49-F238E27FC236}">
                <a16:creationId xmlns:a16="http://schemas.microsoft.com/office/drawing/2014/main" id="{B20FFF9C-3312-0523-65BA-EFB44570D67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06983" y="4321354"/>
            <a:ext cx="451084" cy="64930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C93BE9B0-43D9-0DEB-A6EE-CBE571A57ED9}"/>
              </a:ext>
            </a:extLst>
          </p:cNvPr>
          <p:cNvSpPr txBox="1"/>
          <p:nvPr/>
        </p:nvSpPr>
        <p:spPr>
          <a:xfrm>
            <a:off x="6058067" y="4272918"/>
            <a:ext cx="2576346" cy="1323439"/>
          </a:xfrm>
          <a:prstGeom prst="rect">
            <a:avLst/>
          </a:prstGeom>
          <a:noFill/>
        </p:spPr>
        <p:txBody>
          <a:bodyPr wrap="none" rtlCol="0">
            <a:spAutoFit/>
          </a:bodyPr>
          <a:lstStyle/>
          <a:p>
            <a:pPr algn="l" rtl="0"/>
            <a:r>
              <a:rPr lang="en-US" sz="2000" b="1" dirty="0">
                <a:solidFill>
                  <a:schemeClr val="tx1"/>
                </a:solidFill>
                <a:latin typeface="Source Sans Pro SemiBold" panose="020B0603030403020204" pitchFamily="34" charset="0"/>
                <a:ea typeface="Source Sans Pro SemiBold" panose="020B0603030403020204" pitchFamily="34" charset="0"/>
              </a:rPr>
              <a:t>TIP: Order one report </a:t>
            </a:r>
            <a:br>
              <a:rPr lang="en-US" sz="2000" b="1" dirty="0">
                <a:solidFill>
                  <a:schemeClr val="tx1"/>
                </a:solidFill>
                <a:latin typeface="Source Sans Pro SemiBold" panose="020B0603030403020204" pitchFamily="34" charset="0"/>
                <a:ea typeface="Source Sans Pro SemiBold" panose="020B0603030403020204" pitchFamily="34" charset="0"/>
              </a:rPr>
            </a:br>
            <a:r>
              <a:rPr lang="en-US" sz="2000" b="1" dirty="0">
                <a:solidFill>
                  <a:schemeClr val="tx1"/>
                </a:solidFill>
                <a:latin typeface="Source Sans Pro SemiBold" panose="020B0603030403020204" pitchFamily="34" charset="0"/>
                <a:ea typeface="Source Sans Pro SemiBold" panose="020B0603030403020204" pitchFamily="34" charset="0"/>
              </a:rPr>
              <a:t>every four months to </a:t>
            </a:r>
            <a:br>
              <a:rPr lang="en-US" sz="2000" b="1" dirty="0">
                <a:solidFill>
                  <a:schemeClr val="tx1"/>
                </a:solidFill>
                <a:latin typeface="Source Sans Pro SemiBold" panose="020B0603030403020204" pitchFamily="34" charset="0"/>
                <a:ea typeface="Source Sans Pro SemiBold" panose="020B0603030403020204" pitchFamily="34" charset="0"/>
              </a:rPr>
            </a:br>
            <a:r>
              <a:rPr lang="en-US" sz="2000" b="1" dirty="0">
                <a:solidFill>
                  <a:schemeClr val="tx1"/>
                </a:solidFill>
                <a:latin typeface="Source Sans Pro SemiBold" panose="020B0603030403020204" pitchFamily="34" charset="0"/>
                <a:ea typeface="Source Sans Pro SemiBold" panose="020B0603030403020204" pitchFamily="34" charset="0"/>
              </a:rPr>
              <a:t>review your credit </a:t>
            </a:r>
            <a:br>
              <a:rPr lang="en-US" sz="2000" b="1" dirty="0">
                <a:solidFill>
                  <a:schemeClr val="tx1"/>
                </a:solidFill>
                <a:latin typeface="Source Sans Pro SemiBold" panose="020B0603030403020204" pitchFamily="34" charset="0"/>
                <a:ea typeface="Source Sans Pro SemiBold" panose="020B0603030403020204" pitchFamily="34" charset="0"/>
              </a:rPr>
            </a:br>
            <a:r>
              <a:rPr lang="en-US" sz="2000" b="1" dirty="0">
                <a:solidFill>
                  <a:schemeClr val="tx1"/>
                </a:solidFill>
                <a:latin typeface="Source Sans Pro SemiBold" panose="020B0603030403020204" pitchFamily="34" charset="0"/>
                <a:ea typeface="Source Sans Pro SemiBold" panose="020B0603030403020204" pitchFamily="34" charset="0"/>
              </a:rPr>
              <a:t>throughout the year.</a:t>
            </a:r>
            <a:endParaRPr lang="en-US" sz="2000" dirty="0">
              <a:solidFill>
                <a:schemeClr val="tx1"/>
              </a:solidFill>
              <a:latin typeface="Source Sans Pro SemiBold" panose="020B0603030403020204" pitchFamily="34" charset="0"/>
              <a:ea typeface="Source Sans Pro SemiBold" panose="020B0603030403020204" pitchFamily="34" charset="0"/>
            </a:endParaRPr>
          </a:p>
        </p:txBody>
      </p:sp>
      <p:sp>
        <p:nvSpPr>
          <p:cNvPr id="3" name="Footer Placeholder 2">
            <a:extLst>
              <a:ext uri="{FF2B5EF4-FFF2-40B4-BE49-F238E27FC236}">
                <a16:creationId xmlns:a16="http://schemas.microsoft.com/office/drawing/2014/main" id="{4E0D4D05-3B0A-BE3E-191B-F5DC405B142F}"/>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69884DA8-6D43-65D7-F49F-80AEBA6729EF}"/>
              </a:ext>
            </a:extLst>
          </p:cNvPr>
          <p:cNvSpPr>
            <a:spLocks noGrp="1"/>
          </p:cNvSpPr>
          <p:nvPr>
            <p:ph type="sldNum" sz="quarter" idx="10"/>
          </p:nvPr>
        </p:nvSpPr>
        <p:spPr/>
        <p:txBody>
          <a:bodyPr/>
          <a:lstStyle/>
          <a:p>
            <a:fld id="{5744759D-0EFF-4FB2-9CCE-04E00944F0FE}" type="slidenum">
              <a:rPr lang="en-US" smtClean="0"/>
              <a:pPr/>
              <a:t>22</a:t>
            </a:fld>
            <a:endParaRPr lang="en-US" dirty="0"/>
          </a:p>
        </p:txBody>
      </p:sp>
    </p:spTree>
    <p:extLst>
      <p:ext uri="{BB962C8B-B14F-4D97-AF65-F5344CB8AC3E}">
        <p14:creationId xmlns:p14="http://schemas.microsoft.com/office/powerpoint/2010/main" val="17937093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E761B4C-6FE3-ACD8-B417-2EE51175A258}"/>
              </a:ext>
            </a:extLst>
          </p:cNvPr>
          <p:cNvSpPr>
            <a:spLocks noGrp="1"/>
          </p:cNvSpPr>
          <p:nvPr>
            <p:ph type="title"/>
          </p:nvPr>
        </p:nvSpPr>
        <p:spPr>
          <a:xfrm>
            <a:off x="1091984" y="972309"/>
            <a:ext cx="7571497" cy="1002795"/>
          </a:xfrm>
        </p:spPr>
        <p:txBody>
          <a:bodyPr>
            <a:normAutofit fontScale="90000"/>
          </a:bodyPr>
          <a:lstStyle/>
          <a:p>
            <a:r>
              <a:rPr lang="en-US" dirty="0"/>
              <a:t>Keeping Up With Your Personal Credit Report (2 of 3)</a:t>
            </a:r>
          </a:p>
        </p:txBody>
      </p:sp>
      <p:pic>
        <p:nvPicPr>
          <p:cNvPr id="12" name="Picture 11" descr="action icon">
            <a:extLst>
              <a:ext uri="{FF2B5EF4-FFF2-40B4-BE49-F238E27FC236}">
                <a16:creationId xmlns:a16="http://schemas.microsoft.com/office/drawing/2014/main" id="{195F0365-C3E1-F5AB-CF02-E6F7F77DAA9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01089" y="1100077"/>
            <a:ext cx="676508" cy="666099"/>
          </a:xfrm>
          <a:prstGeom prst="rect">
            <a:avLst/>
          </a:prstGeom>
        </p:spPr>
      </p:pic>
      <p:sp>
        <p:nvSpPr>
          <p:cNvPr id="4" name="Content Placeholder 3">
            <a:extLst>
              <a:ext uri="{FF2B5EF4-FFF2-40B4-BE49-F238E27FC236}">
                <a16:creationId xmlns:a16="http://schemas.microsoft.com/office/drawing/2014/main" id="{6E5EE74C-6C0D-531D-D526-38588AA9DCEB}"/>
              </a:ext>
            </a:extLst>
          </p:cNvPr>
          <p:cNvSpPr>
            <a:spLocks noGrp="1"/>
          </p:cNvSpPr>
          <p:nvPr>
            <p:ph sz="quarter" idx="12"/>
          </p:nvPr>
        </p:nvSpPr>
        <p:spPr>
          <a:xfrm>
            <a:off x="509588" y="2230400"/>
            <a:ext cx="4445471" cy="3132432"/>
          </a:xfrm>
        </p:spPr>
        <p:txBody>
          <a:bodyPr/>
          <a:lstStyle/>
          <a:p>
            <a:r>
              <a:rPr lang="en-US" dirty="0"/>
              <a:t>TIP: Use a checklist to make sure you are reviewing your report in detail.</a:t>
            </a:r>
          </a:p>
        </p:txBody>
      </p:sp>
      <p:pic>
        <p:nvPicPr>
          <p:cNvPr id="11" name="Picture 10" descr="Get your reports regularly, review for accuracy">
            <a:extLst>
              <a:ext uri="{FF2B5EF4-FFF2-40B4-BE49-F238E27FC236}">
                <a16:creationId xmlns:a16="http://schemas.microsoft.com/office/drawing/2014/main" id="{A92ABDFE-A965-B130-BBC8-ED32967B9BD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00290" y="1769224"/>
            <a:ext cx="2488301" cy="3873769"/>
          </a:xfrm>
          <a:prstGeom prst="rect">
            <a:avLst/>
          </a:prstGeom>
        </p:spPr>
      </p:pic>
      <p:sp>
        <p:nvSpPr>
          <p:cNvPr id="3" name="Footer Placeholder 2">
            <a:extLst>
              <a:ext uri="{FF2B5EF4-FFF2-40B4-BE49-F238E27FC236}">
                <a16:creationId xmlns:a16="http://schemas.microsoft.com/office/drawing/2014/main" id="{4E0D4D05-3B0A-BE3E-191B-F5DC405B142F}"/>
              </a:ext>
            </a:extLst>
          </p:cNvPr>
          <p:cNvSpPr>
            <a:spLocks noGrp="1"/>
          </p:cNvSpPr>
          <p:nvPr>
            <p:ph type="ftr" sz="quarter" idx="11"/>
          </p:nvPr>
        </p:nvSpPr>
        <p:spPr/>
        <p:txBody>
          <a:bodyPr/>
          <a:lstStyle/>
          <a:p>
            <a:r>
              <a:rPr lang="en-US"/>
              <a:t>Money Smart for Small Business: Banking Services Available for a Small Business</a:t>
            </a:r>
            <a:endParaRPr lang="en-US" dirty="0"/>
          </a:p>
        </p:txBody>
      </p:sp>
      <p:sp>
        <p:nvSpPr>
          <p:cNvPr id="2" name="Slide Number Placeholder 1">
            <a:extLst>
              <a:ext uri="{FF2B5EF4-FFF2-40B4-BE49-F238E27FC236}">
                <a16:creationId xmlns:a16="http://schemas.microsoft.com/office/drawing/2014/main" id="{69884DA8-6D43-65D7-F49F-80AEBA6729EF}"/>
              </a:ext>
            </a:extLst>
          </p:cNvPr>
          <p:cNvSpPr>
            <a:spLocks noGrp="1"/>
          </p:cNvSpPr>
          <p:nvPr>
            <p:ph type="sldNum" sz="quarter" idx="10"/>
          </p:nvPr>
        </p:nvSpPr>
        <p:spPr/>
        <p:txBody>
          <a:bodyPr/>
          <a:lstStyle/>
          <a:p>
            <a:fld id="{5744759D-0EFF-4FB2-9CCE-04E00944F0FE}" type="slidenum">
              <a:rPr lang="en-US" smtClean="0"/>
              <a:pPr/>
              <a:t>23</a:t>
            </a:fld>
            <a:endParaRPr lang="en-US" dirty="0"/>
          </a:p>
        </p:txBody>
      </p:sp>
    </p:spTree>
    <p:extLst>
      <p:ext uri="{BB962C8B-B14F-4D97-AF65-F5344CB8AC3E}">
        <p14:creationId xmlns:p14="http://schemas.microsoft.com/office/powerpoint/2010/main" val="13601307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E761B4C-6FE3-ACD8-B417-2EE51175A258}"/>
              </a:ext>
            </a:extLst>
          </p:cNvPr>
          <p:cNvSpPr>
            <a:spLocks noGrp="1"/>
          </p:cNvSpPr>
          <p:nvPr>
            <p:ph type="title"/>
          </p:nvPr>
        </p:nvSpPr>
        <p:spPr>
          <a:xfrm>
            <a:off x="1091984" y="926432"/>
            <a:ext cx="7571497" cy="1085812"/>
          </a:xfrm>
        </p:spPr>
        <p:txBody>
          <a:bodyPr>
            <a:normAutofit fontScale="90000"/>
          </a:bodyPr>
          <a:lstStyle/>
          <a:p>
            <a:r>
              <a:rPr lang="en-US" dirty="0"/>
              <a:t>Keeping Up With Your Personal Credit Report (3 of 3)</a:t>
            </a:r>
          </a:p>
        </p:txBody>
      </p:sp>
      <p:pic>
        <p:nvPicPr>
          <p:cNvPr id="31" name="Picture 30" descr="action icon">
            <a:extLst>
              <a:ext uri="{FF2B5EF4-FFF2-40B4-BE49-F238E27FC236}">
                <a16:creationId xmlns:a16="http://schemas.microsoft.com/office/drawing/2014/main" id="{28A3C751-24A5-AF05-FDF2-B8925CC685C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88897" y="1136653"/>
            <a:ext cx="676508" cy="666099"/>
          </a:xfrm>
          <a:prstGeom prst="rect">
            <a:avLst/>
          </a:prstGeom>
        </p:spPr>
      </p:pic>
      <p:sp>
        <p:nvSpPr>
          <p:cNvPr id="4" name="Content Placeholder 3">
            <a:extLst>
              <a:ext uri="{FF2B5EF4-FFF2-40B4-BE49-F238E27FC236}">
                <a16:creationId xmlns:a16="http://schemas.microsoft.com/office/drawing/2014/main" id="{6E5EE74C-6C0D-531D-D526-38588AA9DCEB}"/>
              </a:ext>
            </a:extLst>
          </p:cNvPr>
          <p:cNvSpPr>
            <a:spLocks noGrp="1"/>
          </p:cNvSpPr>
          <p:nvPr>
            <p:ph sz="quarter" idx="12"/>
          </p:nvPr>
        </p:nvSpPr>
        <p:spPr>
          <a:xfrm>
            <a:off x="509588" y="2012244"/>
            <a:ext cx="4445471" cy="3350588"/>
          </a:xfrm>
        </p:spPr>
        <p:txBody>
          <a:bodyPr>
            <a:normAutofit lnSpcReduction="10000"/>
          </a:bodyPr>
          <a:lstStyle/>
          <a:p>
            <a:r>
              <a:rPr lang="en-US" dirty="0"/>
              <a:t>Provide copies (never originals) of documentation to support claim</a:t>
            </a:r>
          </a:p>
          <a:p>
            <a:r>
              <a:rPr lang="en-US" dirty="0"/>
              <a:t>Send disputes to credit reporting agencies and creditors </a:t>
            </a:r>
          </a:p>
          <a:p>
            <a:r>
              <a:rPr lang="en-US" dirty="0"/>
              <a:t>Request a new credit report to</a:t>
            </a:r>
            <a:br>
              <a:rPr lang="en-US" dirty="0"/>
            </a:br>
            <a:r>
              <a:rPr lang="en-US" dirty="0"/>
              <a:t> verify that the  correction was made</a:t>
            </a:r>
          </a:p>
        </p:txBody>
      </p:sp>
      <p:pic>
        <p:nvPicPr>
          <p:cNvPr id="30" name="Picture 29" descr="Get your reports regularly, review for accuracy, dispute errors quickly">
            <a:extLst>
              <a:ext uri="{FF2B5EF4-FFF2-40B4-BE49-F238E27FC236}">
                <a16:creationId xmlns:a16="http://schemas.microsoft.com/office/drawing/2014/main" id="{6ABF01B4-80DE-1361-64E7-F2FFB049DE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5059" y="1687075"/>
            <a:ext cx="3859914" cy="4497229"/>
          </a:xfrm>
          <a:prstGeom prst="rect">
            <a:avLst/>
          </a:prstGeom>
        </p:spPr>
      </p:pic>
      <p:sp>
        <p:nvSpPr>
          <p:cNvPr id="3" name="Footer Placeholder 2">
            <a:extLst>
              <a:ext uri="{FF2B5EF4-FFF2-40B4-BE49-F238E27FC236}">
                <a16:creationId xmlns:a16="http://schemas.microsoft.com/office/drawing/2014/main" id="{4E0D4D05-3B0A-BE3E-191B-F5DC405B142F}"/>
              </a:ext>
            </a:extLst>
          </p:cNvPr>
          <p:cNvSpPr>
            <a:spLocks noGrp="1"/>
          </p:cNvSpPr>
          <p:nvPr>
            <p:ph type="ftr" sz="quarter" idx="11"/>
          </p:nvPr>
        </p:nvSpPr>
        <p:spPr/>
        <p:txBody>
          <a:bodyPr/>
          <a:lstStyle/>
          <a:p>
            <a:r>
              <a:rPr lang="en-US"/>
              <a:t>Money Smart for Small Business: Banking Services Available for a Small Business</a:t>
            </a:r>
            <a:endParaRPr lang="en-US" dirty="0"/>
          </a:p>
        </p:txBody>
      </p:sp>
      <p:sp>
        <p:nvSpPr>
          <p:cNvPr id="2" name="Slide Number Placeholder 1">
            <a:extLst>
              <a:ext uri="{FF2B5EF4-FFF2-40B4-BE49-F238E27FC236}">
                <a16:creationId xmlns:a16="http://schemas.microsoft.com/office/drawing/2014/main" id="{69884DA8-6D43-65D7-F49F-80AEBA6729EF}"/>
              </a:ext>
            </a:extLst>
          </p:cNvPr>
          <p:cNvSpPr>
            <a:spLocks noGrp="1"/>
          </p:cNvSpPr>
          <p:nvPr>
            <p:ph type="sldNum" sz="quarter" idx="10"/>
          </p:nvPr>
        </p:nvSpPr>
        <p:spPr/>
        <p:txBody>
          <a:bodyPr/>
          <a:lstStyle/>
          <a:p>
            <a:fld id="{5744759D-0EFF-4FB2-9CCE-04E00944F0FE}" type="slidenum">
              <a:rPr lang="en-US" smtClean="0"/>
              <a:pPr/>
              <a:t>24</a:t>
            </a:fld>
            <a:endParaRPr lang="en-US" dirty="0"/>
          </a:p>
        </p:txBody>
      </p:sp>
    </p:spTree>
    <p:extLst>
      <p:ext uri="{BB962C8B-B14F-4D97-AF65-F5344CB8AC3E}">
        <p14:creationId xmlns:p14="http://schemas.microsoft.com/office/powerpoint/2010/main" val="30177052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DD773E8-4659-F812-2F38-616674F990E9}"/>
              </a:ext>
            </a:extLst>
          </p:cNvPr>
          <p:cNvSpPr>
            <a:spLocks noGrp="1"/>
          </p:cNvSpPr>
          <p:nvPr>
            <p:ph type="title"/>
          </p:nvPr>
        </p:nvSpPr>
        <p:spPr>
          <a:xfrm>
            <a:off x="869293" y="926432"/>
            <a:ext cx="7965787" cy="991268"/>
          </a:xfrm>
        </p:spPr>
        <p:txBody>
          <a:bodyPr>
            <a:normAutofit fontScale="90000"/>
          </a:bodyPr>
          <a:lstStyle/>
          <a:p>
            <a:r>
              <a:rPr lang="en-US" dirty="0"/>
              <a:t>Fair Credit Reporting Act (FCRA) and Fair and Accurate Credit Transaction Act (FACTA)</a:t>
            </a:r>
          </a:p>
        </p:txBody>
      </p:sp>
      <p:pic>
        <p:nvPicPr>
          <p:cNvPr id="6" name="Picture 5" descr="star icon">
            <a:extLst>
              <a:ext uri="{FF2B5EF4-FFF2-40B4-BE49-F238E27FC236}">
                <a16:creationId xmlns:a16="http://schemas.microsoft.com/office/drawing/2014/main" id="{CA53376C-3B4B-D6A6-6F59-9A7EB11C9FB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49881" y="1062360"/>
            <a:ext cx="719413" cy="719413"/>
          </a:xfrm>
          <a:prstGeom prst="rect">
            <a:avLst/>
          </a:prstGeom>
        </p:spPr>
      </p:pic>
      <p:sp>
        <p:nvSpPr>
          <p:cNvPr id="4" name="Content Placeholder 3">
            <a:extLst>
              <a:ext uri="{FF2B5EF4-FFF2-40B4-BE49-F238E27FC236}">
                <a16:creationId xmlns:a16="http://schemas.microsoft.com/office/drawing/2014/main" id="{36D00593-94E7-F727-79FA-6C2507F60474}"/>
              </a:ext>
            </a:extLst>
          </p:cNvPr>
          <p:cNvSpPr>
            <a:spLocks noGrp="1"/>
          </p:cNvSpPr>
          <p:nvPr>
            <p:ph sz="quarter" idx="12"/>
          </p:nvPr>
        </p:nvSpPr>
        <p:spPr/>
        <p:txBody>
          <a:bodyPr/>
          <a:lstStyle/>
          <a:p>
            <a:r>
              <a:rPr lang="en-US" dirty="0"/>
              <a:t>Define regulations for personal credit bureau reporting, including: </a:t>
            </a:r>
          </a:p>
          <a:p>
            <a:pPr lvl="1"/>
            <a:r>
              <a:rPr lang="en-US" dirty="0"/>
              <a:t>The purposes for which lenders and other businesses can obtain your personal credit report;</a:t>
            </a:r>
          </a:p>
          <a:p>
            <a:pPr lvl="1"/>
            <a:r>
              <a:rPr lang="en-US" dirty="0"/>
              <a:t>When you need to give permission for others to see your personal credit report;</a:t>
            </a:r>
          </a:p>
          <a:p>
            <a:pPr lvl="1"/>
            <a:r>
              <a:rPr lang="en-US" dirty="0"/>
              <a:t>Your rights to see your personal credit report; and</a:t>
            </a:r>
          </a:p>
          <a:p>
            <a:pPr lvl="1"/>
            <a:r>
              <a:rPr lang="en-US" dirty="0"/>
              <a:t>Your rights to dispute information on your personal credit report that you judge to be incorrect.</a:t>
            </a:r>
          </a:p>
          <a:p>
            <a:endParaRPr lang="en-US" dirty="0"/>
          </a:p>
        </p:txBody>
      </p:sp>
      <p:pic>
        <p:nvPicPr>
          <p:cNvPr id="7" name="Picture 6" descr="Illustration of scales of justice">
            <a:extLst>
              <a:ext uri="{FF2B5EF4-FFF2-40B4-BE49-F238E27FC236}">
                <a16:creationId xmlns:a16="http://schemas.microsoft.com/office/drawing/2014/main" id="{C28392D2-477A-2392-1031-554391B067E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962651" y="4435476"/>
            <a:ext cx="2285999" cy="2285999"/>
          </a:xfrm>
          <a:prstGeom prst="rect">
            <a:avLst/>
          </a:prstGeom>
        </p:spPr>
      </p:pic>
      <p:sp>
        <p:nvSpPr>
          <p:cNvPr id="3" name="Footer Placeholder 2">
            <a:extLst>
              <a:ext uri="{FF2B5EF4-FFF2-40B4-BE49-F238E27FC236}">
                <a16:creationId xmlns:a16="http://schemas.microsoft.com/office/drawing/2014/main" id="{2FAEA5A5-CD57-1C88-190B-E6E24BCB310B}"/>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10F65649-D9E1-E8EC-6AD2-1A8A6688F066}"/>
              </a:ext>
            </a:extLst>
          </p:cNvPr>
          <p:cNvSpPr>
            <a:spLocks noGrp="1"/>
          </p:cNvSpPr>
          <p:nvPr>
            <p:ph type="sldNum" sz="quarter" idx="10"/>
          </p:nvPr>
        </p:nvSpPr>
        <p:spPr/>
        <p:txBody>
          <a:bodyPr/>
          <a:lstStyle/>
          <a:p>
            <a:fld id="{5744759D-0EFF-4FB2-9CCE-04E00944F0FE}" type="slidenum">
              <a:rPr lang="en-US" smtClean="0"/>
              <a:pPr/>
              <a:t>25</a:t>
            </a:fld>
            <a:endParaRPr lang="en-US" dirty="0"/>
          </a:p>
        </p:txBody>
      </p:sp>
    </p:spTree>
    <p:extLst>
      <p:ext uri="{BB962C8B-B14F-4D97-AF65-F5344CB8AC3E}">
        <p14:creationId xmlns:p14="http://schemas.microsoft.com/office/powerpoint/2010/main" val="40656431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D77B996-7641-5ECB-C257-75080262152C}"/>
              </a:ext>
            </a:extLst>
          </p:cNvPr>
          <p:cNvSpPr/>
          <p:nvPr/>
        </p:nvSpPr>
        <p:spPr>
          <a:xfrm>
            <a:off x="521780" y="279639"/>
            <a:ext cx="4937504" cy="646331"/>
          </a:xfrm>
          <a:prstGeom prst="rect">
            <a:avLst/>
          </a:prstGeom>
        </p:spPr>
        <p:txBody>
          <a:bodyPr wrap="square">
            <a:spAutoFit/>
          </a:bodyPr>
          <a:lstStyle/>
          <a:p>
            <a:r>
              <a:rPr lang="en-US" dirty="0">
                <a:solidFill>
                  <a:schemeClr val="bg1"/>
                </a:solidFill>
                <a:latin typeface="Source Sans Pro SemiBold" panose="020B0603030403020204" pitchFamily="34" charset="0"/>
                <a:ea typeface="Source Sans Pro SemiBold" panose="020B0603030403020204" pitchFamily="34" charset="0"/>
              </a:rPr>
              <a:t>SECTION II:</a:t>
            </a:r>
            <a:r>
              <a:rPr lang="en-US" b="1" dirty="0">
                <a:solidFill>
                  <a:schemeClr val="bg1"/>
                </a:solidFill>
                <a:latin typeface="Source Sans Pro SemiBold" panose="020B0603030403020204" pitchFamily="34" charset="0"/>
                <a:ea typeface="Source Sans Pro SemiBold" panose="020B0603030403020204" pitchFamily="34" charset="0"/>
              </a:rPr>
              <a:t/>
            </a:r>
            <a:br>
              <a:rPr lang="en-US" b="1" dirty="0">
                <a:solidFill>
                  <a:schemeClr val="bg1"/>
                </a:solidFill>
                <a:latin typeface="Source Sans Pro SemiBold" panose="020B0603030403020204" pitchFamily="34" charset="0"/>
                <a:ea typeface="Source Sans Pro SemiBold" panose="020B0603030403020204" pitchFamily="34" charset="0"/>
              </a:rPr>
            </a:br>
            <a:r>
              <a:rPr lang="en-US" dirty="0">
                <a:solidFill>
                  <a:schemeClr val="bg1"/>
                </a:solidFill>
                <a:latin typeface="Source Sans Pro SemiBold" panose="020B0603030403020204" pitchFamily="34" charset="0"/>
                <a:ea typeface="Source Sans Pro SemiBold" panose="020B0603030403020204" pitchFamily="34" charset="0"/>
              </a:rPr>
              <a:t>The Impact of Personal Credit on My Business</a:t>
            </a:r>
            <a:r>
              <a:rPr lang="en-US" dirty="0">
                <a:solidFill>
                  <a:schemeClr val="bg1"/>
                </a:solidFill>
                <a:latin typeface="+mj-lt"/>
              </a:rPr>
              <a:t>	</a:t>
            </a:r>
            <a:endParaRPr lang="en-US" dirty="0">
              <a:latin typeface="+mj-lt"/>
            </a:endParaRPr>
          </a:p>
        </p:txBody>
      </p:sp>
      <p:sp>
        <p:nvSpPr>
          <p:cNvPr id="5" name="Title 4">
            <a:extLst>
              <a:ext uri="{FF2B5EF4-FFF2-40B4-BE49-F238E27FC236}">
                <a16:creationId xmlns:a16="http://schemas.microsoft.com/office/drawing/2014/main" id="{FC9DEFB7-9E80-708A-ACD2-09242A089503}"/>
              </a:ext>
            </a:extLst>
          </p:cNvPr>
          <p:cNvSpPr>
            <a:spLocks noGrp="1"/>
          </p:cNvSpPr>
          <p:nvPr>
            <p:ph type="title"/>
          </p:nvPr>
        </p:nvSpPr>
        <p:spPr>
          <a:xfrm>
            <a:off x="1524034" y="774241"/>
            <a:ext cx="7124665" cy="1143000"/>
          </a:xfrm>
        </p:spPr>
        <p:txBody>
          <a:bodyPr/>
          <a:lstStyle/>
          <a:p>
            <a:r>
              <a:rPr lang="en-US" dirty="0">
                <a:solidFill>
                  <a:schemeClr val="tx1"/>
                </a:solidFill>
              </a:rPr>
              <a:t>Exercise 1</a:t>
            </a:r>
          </a:p>
        </p:txBody>
      </p:sp>
      <p:grpSp>
        <p:nvGrpSpPr>
          <p:cNvPr id="6" name="Group 5" descr="group activity icon">
            <a:extLst>
              <a:ext uri="{FF2B5EF4-FFF2-40B4-BE49-F238E27FC236}">
                <a16:creationId xmlns:a16="http://schemas.microsoft.com/office/drawing/2014/main" id="{1D88627B-D71F-943C-347D-7C93A9E747B8}"/>
              </a:ext>
            </a:extLst>
          </p:cNvPr>
          <p:cNvGrpSpPr>
            <a:grpSpLocks noChangeAspect="1"/>
          </p:cNvGrpSpPr>
          <p:nvPr/>
        </p:nvGrpSpPr>
        <p:grpSpPr>
          <a:xfrm>
            <a:off x="748052" y="1077700"/>
            <a:ext cx="775983" cy="775349"/>
            <a:chOff x="838149" y="3629489"/>
            <a:chExt cx="2470892" cy="2510742"/>
          </a:xfrm>
        </p:grpSpPr>
        <p:pic>
          <p:nvPicPr>
            <p:cNvPr id="7" name="Picture 6" descr="A group of light bulbs&#10;&#10;Description automatically generated with low confidence">
              <a:extLst>
                <a:ext uri="{FF2B5EF4-FFF2-40B4-BE49-F238E27FC236}">
                  <a16:creationId xmlns:a16="http://schemas.microsoft.com/office/drawing/2014/main" id="{B668FD38-87CC-9F39-D347-B4ADD2C21E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149" y="3629489"/>
              <a:ext cx="2470892" cy="2510742"/>
            </a:xfrm>
            <a:prstGeom prst="rect">
              <a:avLst/>
            </a:prstGeom>
          </p:spPr>
        </p:pic>
        <p:grpSp>
          <p:nvGrpSpPr>
            <p:cNvPr id="8" name="Group 7">
              <a:extLst>
                <a:ext uri="{FF2B5EF4-FFF2-40B4-BE49-F238E27FC236}">
                  <a16:creationId xmlns:a16="http://schemas.microsoft.com/office/drawing/2014/main" id="{742E0D6E-549E-2122-205C-652923E35C42}"/>
                </a:ext>
              </a:extLst>
            </p:cNvPr>
            <p:cNvGrpSpPr/>
            <p:nvPr/>
          </p:nvGrpSpPr>
          <p:grpSpPr>
            <a:xfrm>
              <a:off x="1805040" y="4678326"/>
              <a:ext cx="569227" cy="686975"/>
              <a:chOff x="1805040" y="4678326"/>
              <a:chExt cx="569227" cy="686975"/>
            </a:xfrm>
          </p:grpSpPr>
          <p:cxnSp>
            <p:nvCxnSpPr>
              <p:cNvPr id="9" name="Straight Connector 8">
                <a:extLst>
                  <a:ext uri="{FF2B5EF4-FFF2-40B4-BE49-F238E27FC236}">
                    <a16:creationId xmlns:a16="http://schemas.microsoft.com/office/drawing/2014/main" id="{B629E123-6C4A-CA66-79A9-7CA48BB766D3}"/>
                  </a:ext>
                </a:extLst>
              </p:cNvPr>
              <p:cNvCxnSpPr/>
              <p:nvPr/>
            </p:nvCxnSpPr>
            <p:spPr>
              <a:xfrm>
                <a:off x="2094861" y="4678326"/>
                <a:ext cx="0" cy="404037"/>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F13062B0-3AD0-E8E0-48D8-893B75B6C5CF}"/>
                  </a:ext>
                </a:extLst>
              </p:cNvPr>
              <p:cNvCxnSpPr>
                <a:cxnSpLocks/>
              </p:cNvCxnSpPr>
              <p:nvPr/>
            </p:nvCxnSpPr>
            <p:spPr>
              <a:xfrm flipV="1">
                <a:off x="1805040" y="5036399"/>
                <a:ext cx="283534" cy="286370"/>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3788E733-71B5-321F-16BA-888FD7814432}"/>
                  </a:ext>
                </a:extLst>
              </p:cNvPr>
              <p:cNvCxnSpPr>
                <a:cxnSpLocks/>
              </p:cNvCxnSpPr>
              <p:nvPr/>
            </p:nvCxnSpPr>
            <p:spPr>
              <a:xfrm flipH="1" flipV="1">
                <a:off x="2109840" y="5063523"/>
                <a:ext cx="264427" cy="301778"/>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grpSp>
      </p:grpSp>
      <p:sp>
        <p:nvSpPr>
          <p:cNvPr id="4" name="Content Placeholder 3">
            <a:extLst>
              <a:ext uri="{FF2B5EF4-FFF2-40B4-BE49-F238E27FC236}">
                <a16:creationId xmlns:a16="http://schemas.microsoft.com/office/drawing/2014/main" id="{FE96E644-CDAD-1C33-1C91-6290F7B2384C}"/>
              </a:ext>
            </a:extLst>
          </p:cNvPr>
          <p:cNvSpPr>
            <a:spLocks noGrp="1"/>
          </p:cNvSpPr>
          <p:nvPr>
            <p:ph sz="quarter" idx="12"/>
          </p:nvPr>
        </p:nvSpPr>
        <p:spPr>
          <a:xfrm>
            <a:off x="509588" y="1917700"/>
            <a:ext cx="4146332" cy="4167188"/>
          </a:xfrm>
        </p:spPr>
        <p:txBody>
          <a:bodyPr/>
          <a:lstStyle/>
          <a:p>
            <a:r>
              <a:rPr lang="en-US" dirty="0"/>
              <a:t>Review a Sample Personal Credit Report</a:t>
            </a:r>
          </a:p>
        </p:txBody>
      </p:sp>
      <p:pic>
        <p:nvPicPr>
          <p:cNvPr id="12" name="Picture 11" descr="Image of a personal credit report labeled with numbers 1 - personal information, 2 - accounts in good standing, 3 - requests for credit history, and 4 - public records">
            <a:extLst>
              <a:ext uri="{FF2B5EF4-FFF2-40B4-BE49-F238E27FC236}">
                <a16:creationId xmlns:a16="http://schemas.microsoft.com/office/drawing/2014/main" id="{84D0E042-9C76-3C67-6E8F-49FE871DF94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910348" y="1028700"/>
            <a:ext cx="4146332" cy="5365840"/>
          </a:xfrm>
          <a:prstGeom prst="rect">
            <a:avLst/>
          </a:prstGeom>
          <a:solidFill>
            <a:srgbClr val="FFFFFF">
              <a:shade val="85000"/>
            </a:srgbClr>
          </a:solidFill>
          <a:ln w="28575" cap="rnd" cmpd="sng">
            <a:noFill/>
          </a:ln>
          <a:effectLst/>
          <a:scene3d>
            <a:camera prst="orthographicFront"/>
            <a:lightRig rig="twoPt" dir="t">
              <a:rot lat="0" lon="0" rev="7800000"/>
            </a:lightRig>
          </a:scene3d>
          <a:sp3d contourW="6350">
            <a:bevelT w="50800" h="16510"/>
            <a:contourClr>
              <a:srgbClr val="C0C0C0"/>
            </a:contourClr>
          </a:sp3d>
        </p:spPr>
      </p:pic>
      <p:sp>
        <p:nvSpPr>
          <p:cNvPr id="3" name="Footer Placeholder 2">
            <a:extLst>
              <a:ext uri="{FF2B5EF4-FFF2-40B4-BE49-F238E27FC236}">
                <a16:creationId xmlns:a16="http://schemas.microsoft.com/office/drawing/2014/main" id="{BB2AC2CC-D53E-8D38-5BE4-D2F623A0438D}"/>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3BD96439-4051-57AB-F229-DAA3AC27049B}"/>
              </a:ext>
            </a:extLst>
          </p:cNvPr>
          <p:cNvSpPr>
            <a:spLocks noGrp="1"/>
          </p:cNvSpPr>
          <p:nvPr>
            <p:ph type="sldNum" sz="quarter" idx="10"/>
          </p:nvPr>
        </p:nvSpPr>
        <p:spPr/>
        <p:txBody>
          <a:bodyPr/>
          <a:lstStyle/>
          <a:p>
            <a:fld id="{5744759D-0EFF-4FB2-9CCE-04E00944F0FE}" type="slidenum">
              <a:rPr lang="en-US" smtClean="0"/>
              <a:pPr/>
              <a:t>26</a:t>
            </a:fld>
            <a:endParaRPr lang="en-US" dirty="0"/>
          </a:p>
        </p:txBody>
      </p:sp>
    </p:spTree>
    <p:extLst>
      <p:ext uri="{BB962C8B-B14F-4D97-AF65-F5344CB8AC3E}">
        <p14:creationId xmlns:p14="http://schemas.microsoft.com/office/powerpoint/2010/main" val="39768758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A849E3C-71C8-C9D4-222D-A1BA23EC9F7D}"/>
              </a:ext>
            </a:extLst>
          </p:cNvPr>
          <p:cNvSpPr>
            <a:spLocks noGrp="1"/>
          </p:cNvSpPr>
          <p:nvPr>
            <p:ph type="title"/>
          </p:nvPr>
        </p:nvSpPr>
        <p:spPr>
          <a:xfrm>
            <a:off x="1158246" y="926432"/>
            <a:ext cx="7505235" cy="991268"/>
          </a:xfrm>
        </p:spPr>
        <p:txBody>
          <a:bodyPr>
            <a:normAutofit fontScale="90000"/>
          </a:bodyPr>
          <a:lstStyle/>
          <a:p>
            <a:r>
              <a:rPr lang="en-US" dirty="0"/>
              <a:t>Best Practices for Building a Strong Personal Credit History</a:t>
            </a:r>
          </a:p>
        </p:txBody>
      </p:sp>
      <p:pic>
        <p:nvPicPr>
          <p:cNvPr id="6" name="Picture 5" descr="action icon">
            <a:extLst>
              <a:ext uri="{FF2B5EF4-FFF2-40B4-BE49-F238E27FC236}">
                <a16:creationId xmlns:a16="http://schemas.microsoft.com/office/drawing/2014/main" id="{7C377522-F32D-6965-551C-CF4E41D4CAB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81739" y="1026135"/>
            <a:ext cx="676508" cy="666100"/>
          </a:xfrm>
          <a:prstGeom prst="rect">
            <a:avLst/>
          </a:prstGeom>
        </p:spPr>
      </p:pic>
      <p:sp>
        <p:nvSpPr>
          <p:cNvPr id="4" name="Content Placeholder 3">
            <a:extLst>
              <a:ext uri="{FF2B5EF4-FFF2-40B4-BE49-F238E27FC236}">
                <a16:creationId xmlns:a16="http://schemas.microsoft.com/office/drawing/2014/main" id="{C0724A6D-1B24-651A-9496-9A4797D66027}"/>
              </a:ext>
            </a:extLst>
          </p:cNvPr>
          <p:cNvSpPr>
            <a:spLocks noGrp="1"/>
          </p:cNvSpPr>
          <p:nvPr>
            <p:ph sz="quarter" idx="12"/>
          </p:nvPr>
        </p:nvSpPr>
        <p:spPr>
          <a:xfrm>
            <a:off x="1252062" y="1917700"/>
            <a:ext cx="7101105" cy="4167188"/>
          </a:xfrm>
        </p:spPr>
        <p:txBody>
          <a:bodyPr>
            <a:normAutofit lnSpcReduction="10000"/>
          </a:bodyPr>
          <a:lstStyle/>
          <a:p>
            <a:pPr marL="0" indent="0">
              <a:buNone/>
            </a:pPr>
            <a:r>
              <a:rPr lang="en-US" dirty="0"/>
              <a:t>Maintain healthy credit: Pay your loans and other bills on time.</a:t>
            </a:r>
          </a:p>
          <a:p>
            <a:pPr marL="0" indent="0">
              <a:buNone/>
            </a:pPr>
            <a:r>
              <a:rPr lang="en-US" dirty="0"/>
              <a:t>Keep outstanding revolving debt balances low.</a:t>
            </a:r>
          </a:p>
          <a:p>
            <a:pPr marL="0" indent="0">
              <a:buNone/>
            </a:pPr>
            <a:r>
              <a:rPr lang="en-US" dirty="0"/>
              <a:t>Pay off outstanding collection accounts and other debts.</a:t>
            </a:r>
          </a:p>
          <a:p>
            <a:pPr marL="0" indent="0">
              <a:buNone/>
            </a:pPr>
            <a:r>
              <a:rPr lang="en-US" dirty="0"/>
              <a:t>Avoid negative events that could result in public records, such as bankruptcy or foreclosure.</a:t>
            </a:r>
          </a:p>
          <a:p>
            <a:pPr marL="0" indent="0">
              <a:buNone/>
            </a:pPr>
            <a:r>
              <a:rPr lang="en-US" dirty="0"/>
              <a:t>Comparison shop for major loans within a 45-day window.</a:t>
            </a:r>
          </a:p>
          <a:p>
            <a:pPr marL="0" indent="0">
              <a:buNone/>
            </a:pPr>
            <a:r>
              <a:rPr lang="en-US" dirty="0"/>
              <a:t>Maintain a mix of credit accounts.</a:t>
            </a:r>
          </a:p>
          <a:p>
            <a:pPr marL="0" indent="0">
              <a:buNone/>
            </a:pPr>
            <a:r>
              <a:rPr lang="en-US" dirty="0"/>
              <a:t>Avoid closing older accounts in good standing.</a:t>
            </a:r>
          </a:p>
        </p:txBody>
      </p:sp>
      <p:grpSp>
        <p:nvGrpSpPr>
          <p:cNvPr id="7" name="Group 6" descr="icons">
            <a:extLst>
              <a:ext uri="{FF2B5EF4-FFF2-40B4-BE49-F238E27FC236}">
                <a16:creationId xmlns:a16="http://schemas.microsoft.com/office/drawing/2014/main" id="{84358C3F-95EC-87A8-9F14-1D46AF635AAE}"/>
              </a:ext>
              <a:ext uri="{C183D7F6-B498-43B3-948B-1728B52AA6E4}">
                <adec:decorative xmlns:adec="http://schemas.microsoft.com/office/drawing/2017/decorative" xmlns="" val="1"/>
              </a:ext>
            </a:extLst>
          </p:cNvPr>
          <p:cNvGrpSpPr/>
          <p:nvPr/>
        </p:nvGrpSpPr>
        <p:grpSpPr>
          <a:xfrm>
            <a:off x="468542" y="1881197"/>
            <a:ext cx="830520" cy="4355867"/>
            <a:chOff x="468542" y="1881197"/>
            <a:chExt cx="830520" cy="4355867"/>
          </a:xfrm>
        </p:grpSpPr>
        <p:pic>
          <p:nvPicPr>
            <p:cNvPr id="8" name="Picture 7" descr="gavel icon">
              <a:extLst>
                <a:ext uri="{FF2B5EF4-FFF2-40B4-BE49-F238E27FC236}">
                  <a16:creationId xmlns:a16="http://schemas.microsoft.com/office/drawing/2014/main" id="{1948D70F-2636-4C35-F3DC-6442F6E9687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66875" y="3728601"/>
              <a:ext cx="633854" cy="521809"/>
            </a:xfrm>
            <a:prstGeom prst="rect">
              <a:avLst/>
            </a:prstGeom>
          </p:spPr>
        </p:pic>
        <p:sp>
          <p:nvSpPr>
            <p:cNvPr id="9" name="TextBox 8" descr="checkmark in a checkbox icon">
              <a:extLst>
                <a:ext uri="{FF2B5EF4-FFF2-40B4-BE49-F238E27FC236}">
                  <a16:creationId xmlns:a16="http://schemas.microsoft.com/office/drawing/2014/main" id="{89571588-1441-8C1C-E8C3-9B6B8D39EA26}"/>
                </a:ext>
              </a:extLst>
            </p:cNvPr>
            <p:cNvSpPr txBox="1"/>
            <p:nvPr/>
          </p:nvSpPr>
          <p:spPr>
            <a:xfrm>
              <a:off x="651715" y="1881197"/>
              <a:ext cx="464175" cy="707886"/>
            </a:xfrm>
            <a:prstGeom prst="rect">
              <a:avLst/>
            </a:prstGeom>
            <a:noFill/>
          </p:spPr>
          <p:txBody>
            <a:bodyPr wrap="square">
              <a:spAutoFit/>
            </a:bodyPr>
            <a:lstStyle/>
            <a:p>
              <a:pPr algn="ctr"/>
              <a:r>
                <a:rPr lang="en-US" sz="4000" dirty="0">
                  <a:solidFill>
                    <a:srgbClr val="000000"/>
                  </a:solidFill>
                  <a:sym typeface="Wingdings" panose="05000000000000000000" pitchFamily="2" charset="2"/>
                </a:rPr>
                <a:t></a:t>
              </a:r>
              <a:endParaRPr lang="en-US" sz="4000" dirty="0">
                <a:solidFill>
                  <a:srgbClr val="000000"/>
                </a:solidFill>
              </a:endParaRPr>
            </a:p>
          </p:txBody>
        </p:sp>
        <p:sp>
          <p:nvSpPr>
            <p:cNvPr id="10" name="TextBox 9" descr="down arrow in a circle icon">
              <a:extLst>
                <a:ext uri="{FF2B5EF4-FFF2-40B4-BE49-F238E27FC236}">
                  <a16:creationId xmlns:a16="http://schemas.microsoft.com/office/drawing/2014/main" id="{76BDB7FD-BA00-AB07-2B12-B30398F2E3E8}"/>
                </a:ext>
              </a:extLst>
            </p:cNvPr>
            <p:cNvSpPr txBox="1"/>
            <p:nvPr/>
          </p:nvSpPr>
          <p:spPr>
            <a:xfrm>
              <a:off x="703049" y="2570533"/>
              <a:ext cx="361507" cy="707886"/>
            </a:xfrm>
            <a:prstGeom prst="rect">
              <a:avLst/>
            </a:prstGeom>
            <a:noFill/>
          </p:spPr>
          <p:txBody>
            <a:bodyPr wrap="square">
              <a:spAutoFit/>
            </a:bodyPr>
            <a:lstStyle/>
            <a:p>
              <a:pPr algn="ctr"/>
              <a:r>
                <a:rPr lang="en-US" sz="4000" dirty="0">
                  <a:solidFill>
                    <a:srgbClr val="000000"/>
                  </a:solidFill>
                  <a:sym typeface="Wingdings" panose="05000000000000000000" pitchFamily="2" charset="2"/>
                </a:rPr>
                <a:t></a:t>
              </a:r>
              <a:endParaRPr lang="en-US" sz="4000" dirty="0">
                <a:solidFill>
                  <a:srgbClr val="000000"/>
                </a:solidFill>
              </a:endParaRPr>
            </a:p>
          </p:txBody>
        </p:sp>
        <p:sp>
          <p:nvSpPr>
            <p:cNvPr id="11" name="TextBox 10" descr="money bag $ icon">
              <a:extLst>
                <a:ext uri="{FF2B5EF4-FFF2-40B4-BE49-F238E27FC236}">
                  <a16:creationId xmlns:a16="http://schemas.microsoft.com/office/drawing/2014/main" id="{C3516C8F-6BCE-F1B5-A645-5ADA24F47EA7}"/>
                </a:ext>
              </a:extLst>
            </p:cNvPr>
            <p:cNvSpPr txBox="1"/>
            <p:nvPr/>
          </p:nvSpPr>
          <p:spPr>
            <a:xfrm>
              <a:off x="651714" y="3012373"/>
              <a:ext cx="464176" cy="707886"/>
            </a:xfrm>
            <a:prstGeom prst="rect">
              <a:avLst/>
            </a:prstGeom>
            <a:noFill/>
          </p:spPr>
          <p:txBody>
            <a:bodyPr wrap="square">
              <a:spAutoFit/>
            </a:bodyPr>
            <a:lstStyle/>
            <a:p>
              <a:pPr algn="ctr"/>
              <a:r>
                <a:rPr lang="en-US" sz="4000" dirty="0">
                  <a:solidFill>
                    <a:srgbClr val="000000"/>
                  </a:solidFill>
                  <a:sym typeface="Webdings" panose="05030102010509060703" pitchFamily="18" charset="2"/>
                </a:rPr>
                <a:t></a:t>
              </a:r>
            </a:p>
          </p:txBody>
        </p:sp>
        <p:sp>
          <p:nvSpPr>
            <p:cNvPr id="12" name="TextBox 11" descr="calendar icon">
              <a:extLst>
                <a:ext uri="{FF2B5EF4-FFF2-40B4-BE49-F238E27FC236}">
                  <a16:creationId xmlns:a16="http://schemas.microsoft.com/office/drawing/2014/main" id="{EBF068E4-B328-9658-23B9-51C0D5D48E03}"/>
                </a:ext>
              </a:extLst>
            </p:cNvPr>
            <p:cNvSpPr txBox="1"/>
            <p:nvPr/>
          </p:nvSpPr>
          <p:spPr>
            <a:xfrm>
              <a:off x="718998" y="4393860"/>
              <a:ext cx="329609" cy="769441"/>
            </a:xfrm>
            <a:prstGeom prst="rect">
              <a:avLst/>
            </a:prstGeom>
            <a:noFill/>
          </p:spPr>
          <p:txBody>
            <a:bodyPr wrap="square">
              <a:spAutoFit/>
            </a:bodyPr>
            <a:lstStyle/>
            <a:p>
              <a:pPr algn="ctr"/>
              <a:r>
                <a:rPr lang="en-US" sz="4400" dirty="0">
                  <a:solidFill>
                    <a:srgbClr val="000000"/>
                  </a:solidFill>
                  <a:sym typeface="Webdings" panose="05030102010509060703" pitchFamily="18" charset="2"/>
                </a:rPr>
                <a:t></a:t>
              </a:r>
              <a:endParaRPr lang="en-US" sz="4400" dirty="0">
                <a:solidFill>
                  <a:srgbClr val="000000"/>
                </a:solidFill>
              </a:endParaRPr>
            </a:p>
          </p:txBody>
        </p:sp>
        <p:sp>
          <p:nvSpPr>
            <p:cNvPr id="13" name="TextBox 12" descr="stack of papers icon">
              <a:extLst>
                <a:ext uri="{FF2B5EF4-FFF2-40B4-BE49-F238E27FC236}">
                  <a16:creationId xmlns:a16="http://schemas.microsoft.com/office/drawing/2014/main" id="{A7DC912D-92C4-5453-79D8-B899CC0FC826}"/>
                </a:ext>
              </a:extLst>
            </p:cNvPr>
            <p:cNvSpPr txBox="1"/>
            <p:nvPr/>
          </p:nvSpPr>
          <p:spPr>
            <a:xfrm>
              <a:off x="468542" y="4987388"/>
              <a:ext cx="830520" cy="707886"/>
            </a:xfrm>
            <a:prstGeom prst="rect">
              <a:avLst/>
            </a:prstGeom>
            <a:noFill/>
          </p:spPr>
          <p:txBody>
            <a:bodyPr wrap="square">
              <a:spAutoFit/>
            </a:bodyPr>
            <a:lstStyle/>
            <a:p>
              <a:pPr algn="ctr"/>
              <a:r>
                <a:rPr lang="en-US" sz="4000" dirty="0">
                  <a:solidFill>
                    <a:srgbClr val="000000"/>
                  </a:solidFill>
                  <a:sym typeface="Wingdings" panose="05000000000000000000" pitchFamily="2" charset="2"/>
                </a:rPr>
                <a:t></a:t>
              </a:r>
              <a:endParaRPr lang="en-US" sz="4000" dirty="0">
                <a:solidFill>
                  <a:srgbClr val="000000"/>
                </a:solidFill>
              </a:endParaRPr>
            </a:p>
          </p:txBody>
        </p:sp>
        <p:sp>
          <p:nvSpPr>
            <p:cNvPr id="14" name="TextBox 13" descr="clockwise icon">
              <a:extLst>
                <a:ext uri="{FF2B5EF4-FFF2-40B4-BE49-F238E27FC236}">
                  <a16:creationId xmlns:a16="http://schemas.microsoft.com/office/drawing/2014/main" id="{40A863CD-46DB-5510-A67E-36899EB28576}"/>
                </a:ext>
              </a:extLst>
            </p:cNvPr>
            <p:cNvSpPr txBox="1"/>
            <p:nvPr/>
          </p:nvSpPr>
          <p:spPr>
            <a:xfrm>
              <a:off x="660519" y="5467623"/>
              <a:ext cx="446567" cy="769441"/>
            </a:xfrm>
            <a:prstGeom prst="rect">
              <a:avLst/>
            </a:prstGeom>
            <a:noFill/>
          </p:spPr>
          <p:txBody>
            <a:bodyPr wrap="square">
              <a:spAutoFit/>
            </a:bodyPr>
            <a:lstStyle/>
            <a:p>
              <a:pPr algn="ctr"/>
              <a:r>
                <a:rPr lang="en-US" sz="4400" dirty="0">
                  <a:solidFill>
                    <a:srgbClr val="000000"/>
                  </a:solidFill>
                  <a:sym typeface="Webdings" panose="05030102010509060703" pitchFamily="18" charset="2"/>
                </a:rPr>
                <a:t></a:t>
              </a:r>
              <a:endParaRPr lang="en-US" sz="4400" dirty="0">
                <a:solidFill>
                  <a:srgbClr val="000000"/>
                </a:solidFill>
              </a:endParaRPr>
            </a:p>
          </p:txBody>
        </p:sp>
      </p:grpSp>
      <p:sp>
        <p:nvSpPr>
          <p:cNvPr id="3" name="Footer Placeholder 2">
            <a:extLst>
              <a:ext uri="{FF2B5EF4-FFF2-40B4-BE49-F238E27FC236}">
                <a16:creationId xmlns:a16="http://schemas.microsoft.com/office/drawing/2014/main" id="{7C8B2B30-CF6E-7C5F-7D05-C4E47C9483FC}"/>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492ECD6D-6350-0AE4-B026-E3F71CC90347}"/>
              </a:ext>
            </a:extLst>
          </p:cNvPr>
          <p:cNvSpPr>
            <a:spLocks noGrp="1"/>
          </p:cNvSpPr>
          <p:nvPr>
            <p:ph type="sldNum" sz="quarter" idx="10"/>
          </p:nvPr>
        </p:nvSpPr>
        <p:spPr/>
        <p:txBody>
          <a:bodyPr/>
          <a:lstStyle/>
          <a:p>
            <a:fld id="{5744759D-0EFF-4FB2-9CCE-04E00944F0FE}" type="slidenum">
              <a:rPr lang="en-US" smtClean="0"/>
              <a:pPr/>
              <a:t>27</a:t>
            </a:fld>
            <a:endParaRPr lang="en-US" dirty="0"/>
          </a:p>
        </p:txBody>
      </p:sp>
    </p:spTree>
    <p:extLst>
      <p:ext uri="{BB962C8B-B14F-4D97-AF65-F5344CB8AC3E}">
        <p14:creationId xmlns:p14="http://schemas.microsoft.com/office/powerpoint/2010/main" val="28684413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D9EF481-725F-A1C5-C73F-30B2B58FE766}"/>
              </a:ext>
            </a:extLst>
          </p:cNvPr>
          <p:cNvSpPr>
            <a:spLocks noGrp="1"/>
          </p:cNvSpPr>
          <p:nvPr>
            <p:ph type="title"/>
          </p:nvPr>
        </p:nvSpPr>
        <p:spPr>
          <a:xfrm>
            <a:off x="1200858" y="926432"/>
            <a:ext cx="7462624" cy="991268"/>
          </a:xfrm>
        </p:spPr>
        <p:txBody>
          <a:bodyPr>
            <a:normAutofit fontScale="90000"/>
          </a:bodyPr>
          <a:lstStyle/>
          <a:p>
            <a:r>
              <a:rPr lang="en-US" dirty="0"/>
              <a:t>When Personal Credit History </a:t>
            </a:r>
            <a:br>
              <a:rPr lang="en-US" dirty="0"/>
            </a:br>
            <a:r>
              <a:rPr lang="en-US" dirty="0"/>
              <a:t>Is Important for Your Business</a:t>
            </a:r>
          </a:p>
        </p:txBody>
      </p:sp>
      <p:pic>
        <p:nvPicPr>
          <p:cNvPr id="6" name="Picture 5" descr="star icon">
            <a:extLst>
              <a:ext uri="{FF2B5EF4-FFF2-40B4-BE49-F238E27FC236}">
                <a16:creationId xmlns:a16="http://schemas.microsoft.com/office/drawing/2014/main" id="{026AE9D4-A9E2-C355-2674-F234E6CE8A0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33700" y="1023014"/>
            <a:ext cx="667158" cy="667158"/>
          </a:xfrm>
          <a:prstGeom prst="rect">
            <a:avLst/>
          </a:prstGeom>
        </p:spPr>
      </p:pic>
      <p:pic>
        <p:nvPicPr>
          <p:cNvPr id="17" name="Picture 16" descr="Illustration labeled business plan">
            <a:extLst>
              <a:ext uri="{FF2B5EF4-FFF2-40B4-BE49-F238E27FC236}">
                <a16:creationId xmlns:a16="http://schemas.microsoft.com/office/drawing/2014/main" id="{76F7830B-01C7-6835-FF21-86C3B02A593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94988" y="4086297"/>
            <a:ext cx="1983478" cy="1539674"/>
          </a:xfrm>
          <a:prstGeom prst="rect">
            <a:avLst/>
          </a:prstGeom>
        </p:spPr>
      </p:pic>
      <p:pic>
        <p:nvPicPr>
          <p:cNvPr id="18" name="Picture 17" descr="Hand stamp &quot;loan approved&quot;">
            <a:extLst>
              <a:ext uri="{FF2B5EF4-FFF2-40B4-BE49-F238E27FC236}">
                <a16:creationId xmlns:a16="http://schemas.microsoft.com/office/drawing/2014/main" id="{8D68C2A3-1D8A-57EE-DA13-B26D8BD83CA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019057" y="2632441"/>
            <a:ext cx="2178123" cy="1450799"/>
          </a:xfrm>
          <a:prstGeom prst="rect">
            <a:avLst/>
          </a:prstGeom>
        </p:spPr>
      </p:pic>
      <p:pic>
        <p:nvPicPr>
          <p:cNvPr id="19" name="Picture 18" descr="Upward curving arrow above the word growth">
            <a:extLst>
              <a:ext uri="{FF2B5EF4-FFF2-40B4-BE49-F238E27FC236}">
                <a16:creationId xmlns:a16="http://schemas.microsoft.com/office/drawing/2014/main" id="{C0661F52-2277-428A-4A32-400270495E89}"/>
              </a:ext>
            </a:extLst>
          </p:cNvPr>
          <p:cNvPicPr>
            <a:picLocks noChangeAspect="1"/>
          </p:cNvPicPr>
          <p:nvPr/>
        </p:nvPicPr>
        <p:blipFill>
          <a:blip r:embed="rId5"/>
          <a:stretch>
            <a:fillRect/>
          </a:stretch>
        </p:blipFill>
        <p:spPr>
          <a:xfrm>
            <a:off x="4780376" y="1794357"/>
            <a:ext cx="2008160" cy="1408502"/>
          </a:xfrm>
          <a:prstGeom prst="rect">
            <a:avLst/>
          </a:prstGeom>
        </p:spPr>
      </p:pic>
      <p:grpSp>
        <p:nvGrpSpPr>
          <p:cNvPr id="7" name="Group 6" descr="Arrow curving upwards and to the right, growing progressively larger. Circles mark process points corresponding to establishing a new business, Personally guaranteeing or cosigning on a business loan, Accessing financing and/or trade credit to grow a business, and Qualifying for other business opportunities">
            <a:extLst>
              <a:ext uri="{FF2B5EF4-FFF2-40B4-BE49-F238E27FC236}">
                <a16:creationId xmlns:a16="http://schemas.microsoft.com/office/drawing/2014/main" id="{A9BABA8E-CFA2-8E20-0EF2-DFEF08813220}"/>
              </a:ext>
            </a:extLst>
          </p:cNvPr>
          <p:cNvGrpSpPr/>
          <p:nvPr/>
        </p:nvGrpSpPr>
        <p:grpSpPr>
          <a:xfrm>
            <a:off x="2221808" y="3066121"/>
            <a:ext cx="6464992" cy="3472643"/>
            <a:chOff x="1903535" y="3164569"/>
            <a:chExt cx="6464992" cy="3472643"/>
          </a:xfrm>
        </p:grpSpPr>
        <p:grpSp>
          <p:nvGrpSpPr>
            <p:cNvPr id="8" name="Group 7" descr="Arrow curving upwards and to the right, growing progressively larger">
              <a:extLst>
                <a:ext uri="{FF2B5EF4-FFF2-40B4-BE49-F238E27FC236}">
                  <a16:creationId xmlns:a16="http://schemas.microsoft.com/office/drawing/2014/main" id="{0613DF5C-3438-5090-22DA-298837006812}"/>
                </a:ext>
              </a:extLst>
            </p:cNvPr>
            <p:cNvGrpSpPr/>
            <p:nvPr/>
          </p:nvGrpSpPr>
          <p:grpSpPr>
            <a:xfrm>
              <a:off x="1903535" y="3164569"/>
              <a:ext cx="6464992" cy="3472643"/>
              <a:chOff x="425163" y="1474018"/>
              <a:chExt cx="10301037" cy="5533159"/>
            </a:xfrm>
          </p:grpSpPr>
          <p:sp>
            <p:nvSpPr>
              <p:cNvPr id="10" name="Shape 9">
                <a:extLst>
                  <a:ext uri="{FF2B5EF4-FFF2-40B4-BE49-F238E27FC236}">
                    <a16:creationId xmlns:a16="http://schemas.microsoft.com/office/drawing/2014/main" id="{36C5A8AC-1E54-9360-182A-EC250A982229}"/>
                  </a:ext>
                </a:extLst>
              </p:cNvPr>
              <p:cNvSpPr/>
              <p:nvPr/>
            </p:nvSpPr>
            <p:spPr>
              <a:xfrm>
                <a:off x="425163" y="1474018"/>
                <a:ext cx="7770105" cy="4856316"/>
              </a:xfrm>
              <a:prstGeom prst="swooshArrow">
                <a:avLst>
                  <a:gd name="adj1" fmla="val 25000"/>
                  <a:gd name="adj2" fmla="val 25000"/>
                </a:avLst>
              </a:prstGeom>
              <a:solidFill>
                <a:srgbClr val="9BBB59"/>
              </a:solidFill>
              <a:ln>
                <a:noFill/>
              </a:ln>
            </p:spPr>
            <p:style>
              <a:lnRef idx="2">
                <a:schemeClr val="accent3">
                  <a:shade val="50000"/>
                </a:schemeClr>
              </a:lnRef>
              <a:fillRef idx="1">
                <a:schemeClr val="accent3"/>
              </a:fillRef>
              <a:effectRef idx="0">
                <a:schemeClr val="accent3"/>
              </a:effectRef>
              <a:fontRef idx="minor">
                <a:schemeClr val="lt1"/>
              </a:fontRef>
            </p:style>
          </p:sp>
          <p:sp>
            <p:nvSpPr>
              <p:cNvPr id="11" name="Oval 10">
                <a:extLst>
                  <a:ext uri="{FF2B5EF4-FFF2-40B4-BE49-F238E27FC236}">
                    <a16:creationId xmlns:a16="http://schemas.microsoft.com/office/drawing/2014/main" id="{2D991B86-0961-2D72-D335-29CD16995538}"/>
                  </a:ext>
                </a:extLst>
              </p:cNvPr>
              <p:cNvSpPr/>
              <p:nvPr/>
            </p:nvSpPr>
            <p:spPr>
              <a:xfrm>
                <a:off x="1135696" y="5131234"/>
                <a:ext cx="202022" cy="20202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9">
                <a:extLst>
                  <a:ext uri="{FF2B5EF4-FFF2-40B4-BE49-F238E27FC236}">
                    <a16:creationId xmlns:a16="http://schemas.microsoft.com/office/drawing/2014/main" id="{3E1A6C2F-376B-23E1-220B-CF7E78EDCD2A}"/>
                  </a:ext>
                </a:extLst>
              </p:cNvPr>
              <p:cNvSpPr/>
              <p:nvPr/>
            </p:nvSpPr>
            <p:spPr>
              <a:xfrm>
                <a:off x="1011563" y="5502411"/>
                <a:ext cx="4698845" cy="1335787"/>
              </a:xfrm>
              <a:custGeom>
                <a:avLst/>
                <a:gdLst>
                  <a:gd name="connsiteX0" fmla="*/ 0 w 2028990"/>
                  <a:gd name="connsiteY0" fmla="*/ 0 h 1403475"/>
                  <a:gd name="connsiteX1" fmla="*/ 2028990 w 2028990"/>
                  <a:gd name="connsiteY1" fmla="*/ 0 h 1403475"/>
                  <a:gd name="connsiteX2" fmla="*/ 2028990 w 2028990"/>
                  <a:gd name="connsiteY2" fmla="*/ 1403475 h 1403475"/>
                  <a:gd name="connsiteX3" fmla="*/ 0 w 2028990"/>
                  <a:gd name="connsiteY3" fmla="*/ 1403475 h 1403475"/>
                  <a:gd name="connsiteX4" fmla="*/ 0 w 2028990"/>
                  <a:gd name="connsiteY4" fmla="*/ 0 h 1403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8990" h="1403475">
                    <a:moveTo>
                      <a:pt x="0" y="0"/>
                    </a:moveTo>
                    <a:lnTo>
                      <a:pt x="2028990" y="0"/>
                    </a:lnTo>
                    <a:lnTo>
                      <a:pt x="2028990" y="1403475"/>
                    </a:lnTo>
                    <a:lnTo>
                      <a:pt x="0" y="1403475"/>
                    </a:lnTo>
                    <a:lnTo>
                      <a:pt x="0" y="0"/>
                    </a:lnTo>
                    <a:close/>
                  </a:path>
                </a:pathLst>
              </a:custGeom>
              <a:noFill/>
              <a:ln>
                <a:noFill/>
              </a:ln>
            </p:spPr>
            <p:style>
              <a:lnRef idx="2">
                <a:schemeClr val="accent3">
                  <a:shade val="50000"/>
                </a:schemeClr>
              </a:lnRef>
              <a:fillRef idx="1">
                <a:schemeClr val="accent3"/>
              </a:fillRef>
              <a:effectRef idx="0">
                <a:schemeClr val="accent3"/>
              </a:effectRef>
              <a:fontRef idx="minor">
                <a:schemeClr val="lt1"/>
              </a:fontRef>
            </p:style>
            <p:txBody>
              <a:bodyPr spcFirstLastPara="0" vert="horz" wrap="square" lIns="107048" tIns="0" rIns="0" bIns="0" numCol="1" spcCol="1270" anchor="t" anchorCtr="0">
                <a:noAutofit/>
              </a:bodyPr>
              <a:lstStyle/>
              <a:p>
                <a:pPr lvl="0" algn="l" defTabSz="1066800">
                  <a:lnSpc>
                    <a:spcPct val="90000"/>
                  </a:lnSpc>
                  <a:spcBef>
                    <a:spcPct val="0"/>
                  </a:spcBef>
                  <a:spcAft>
                    <a:spcPct val="35000"/>
                  </a:spcAft>
                </a:pPr>
                <a:r>
                  <a:rPr lang="en-US" kern="1200" dirty="0">
                    <a:solidFill>
                      <a:schemeClr val="tx1"/>
                    </a:solidFill>
                    <a:latin typeface="Source Sans Pro SemiBold" panose="020B0603030403020204" pitchFamily="34" charset="0"/>
                    <a:ea typeface="Source Sans Pro SemiBold" panose="020B0603030403020204" pitchFamily="34" charset="0"/>
                  </a:rPr>
                  <a:t>Establishing a new business</a:t>
                </a:r>
              </a:p>
            </p:txBody>
          </p:sp>
          <p:sp>
            <p:nvSpPr>
              <p:cNvPr id="13" name="Oval 12">
                <a:extLst>
                  <a:ext uri="{FF2B5EF4-FFF2-40B4-BE49-F238E27FC236}">
                    <a16:creationId xmlns:a16="http://schemas.microsoft.com/office/drawing/2014/main" id="{8F111A3A-4A21-3897-46DE-76E7F127481C}"/>
                  </a:ext>
                </a:extLst>
              </p:cNvPr>
              <p:cNvSpPr/>
              <p:nvPr/>
            </p:nvSpPr>
            <p:spPr>
              <a:xfrm>
                <a:off x="2659251" y="3819888"/>
                <a:ext cx="365194" cy="36519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11">
                <a:extLst>
                  <a:ext uri="{FF2B5EF4-FFF2-40B4-BE49-F238E27FC236}">
                    <a16:creationId xmlns:a16="http://schemas.microsoft.com/office/drawing/2014/main" id="{FDCBB11A-D6EE-58FA-04D9-4B6E5B4E3D88}"/>
                  </a:ext>
                </a:extLst>
              </p:cNvPr>
              <p:cNvSpPr/>
              <p:nvPr/>
            </p:nvSpPr>
            <p:spPr>
              <a:xfrm>
                <a:off x="2359875" y="4365342"/>
                <a:ext cx="4851582" cy="2641835"/>
              </a:xfrm>
              <a:custGeom>
                <a:avLst/>
                <a:gdLst>
                  <a:gd name="connsiteX0" fmla="*/ 0 w 2315497"/>
                  <a:gd name="connsiteY0" fmla="*/ 0 h 2641835"/>
                  <a:gd name="connsiteX1" fmla="*/ 2315497 w 2315497"/>
                  <a:gd name="connsiteY1" fmla="*/ 0 h 2641835"/>
                  <a:gd name="connsiteX2" fmla="*/ 2315497 w 2315497"/>
                  <a:gd name="connsiteY2" fmla="*/ 2641835 h 2641835"/>
                  <a:gd name="connsiteX3" fmla="*/ 0 w 2315497"/>
                  <a:gd name="connsiteY3" fmla="*/ 2641835 h 2641835"/>
                  <a:gd name="connsiteX4" fmla="*/ 0 w 2315497"/>
                  <a:gd name="connsiteY4" fmla="*/ 0 h 26418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5497" h="2641835">
                    <a:moveTo>
                      <a:pt x="0" y="0"/>
                    </a:moveTo>
                    <a:lnTo>
                      <a:pt x="2315497" y="0"/>
                    </a:lnTo>
                    <a:lnTo>
                      <a:pt x="2315497" y="2641835"/>
                    </a:lnTo>
                    <a:lnTo>
                      <a:pt x="0" y="2641835"/>
                    </a:lnTo>
                    <a:lnTo>
                      <a:pt x="0" y="0"/>
                    </a:lnTo>
                    <a:close/>
                  </a:path>
                </a:pathLst>
              </a:custGeom>
              <a:noFill/>
              <a:ln>
                <a:noFill/>
              </a:ln>
            </p:spPr>
            <p:style>
              <a:lnRef idx="2">
                <a:schemeClr val="accent3">
                  <a:shade val="50000"/>
                </a:schemeClr>
              </a:lnRef>
              <a:fillRef idx="1">
                <a:schemeClr val="accent3"/>
              </a:fillRef>
              <a:effectRef idx="0">
                <a:schemeClr val="accent3"/>
              </a:effectRef>
              <a:fontRef idx="minor">
                <a:schemeClr val="lt1"/>
              </a:fontRef>
            </p:style>
            <p:txBody>
              <a:bodyPr spcFirstLastPara="0" vert="horz" wrap="square" lIns="193509" tIns="0" rIns="0" bIns="0" numCol="1" spcCol="1270" anchor="t" anchorCtr="0">
                <a:noAutofit/>
              </a:bodyPr>
              <a:lstStyle/>
              <a:p>
                <a:pPr lvl="0" algn="l" defTabSz="1066800">
                  <a:lnSpc>
                    <a:spcPct val="90000"/>
                  </a:lnSpc>
                  <a:spcBef>
                    <a:spcPct val="0"/>
                  </a:spcBef>
                  <a:spcAft>
                    <a:spcPct val="35000"/>
                  </a:spcAft>
                </a:pPr>
                <a:r>
                  <a:rPr lang="en-US" kern="1200" dirty="0">
                    <a:solidFill>
                      <a:srgbClr val="000000"/>
                    </a:solidFill>
                    <a:latin typeface="Source Sans Pro SemiBold" panose="020B0603030403020204" pitchFamily="34" charset="0"/>
                    <a:ea typeface="Source Sans Pro SemiBold" panose="020B0603030403020204" pitchFamily="34" charset="0"/>
                  </a:rPr>
                  <a:t>Personally guaranteeing or cosigning on a business loan	</a:t>
                </a:r>
              </a:p>
            </p:txBody>
          </p:sp>
          <p:sp>
            <p:nvSpPr>
              <p:cNvPr id="15" name="Oval 14">
                <a:extLst>
                  <a:ext uri="{FF2B5EF4-FFF2-40B4-BE49-F238E27FC236}">
                    <a16:creationId xmlns:a16="http://schemas.microsoft.com/office/drawing/2014/main" id="{DEAFE306-619A-80D6-AAAF-E05244064227}"/>
                  </a:ext>
                </a:extLst>
              </p:cNvPr>
              <p:cNvSpPr/>
              <p:nvPr/>
            </p:nvSpPr>
            <p:spPr>
              <a:xfrm>
                <a:off x="4785182" y="2937790"/>
                <a:ext cx="505056" cy="50505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Freeform 13">
                <a:extLst>
                  <a:ext uri="{FF2B5EF4-FFF2-40B4-BE49-F238E27FC236}">
                    <a16:creationId xmlns:a16="http://schemas.microsoft.com/office/drawing/2014/main" id="{87536CFF-9587-084B-AFA7-710FC63E7198}"/>
                  </a:ext>
                </a:extLst>
              </p:cNvPr>
              <p:cNvSpPr/>
              <p:nvPr/>
            </p:nvSpPr>
            <p:spPr>
              <a:xfrm>
                <a:off x="4676979" y="3539058"/>
                <a:ext cx="6049221" cy="1502105"/>
              </a:xfrm>
              <a:custGeom>
                <a:avLst/>
                <a:gdLst>
                  <a:gd name="connsiteX0" fmla="*/ 0 w 2576517"/>
                  <a:gd name="connsiteY0" fmla="*/ 0 h 1502105"/>
                  <a:gd name="connsiteX1" fmla="*/ 2576517 w 2576517"/>
                  <a:gd name="connsiteY1" fmla="*/ 0 h 1502105"/>
                  <a:gd name="connsiteX2" fmla="*/ 2576517 w 2576517"/>
                  <a:gd name="connsiteY2" fmla="*/ 1502105 h 1502105"/>
                  <a:gd name="connsiteX3" fmla="*/ 0 w 2576517"/>
                  <a:gd name="connsiteY3" fmla="*/ 1502105 h 1502105"/>
                  <a:gd name="connsiteX4" fmla="*/ 0 w 2576517"/>
                  <a:gd name="connsiteY4" fmla="*/ 0 h 15021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6517" h="1502105">
                    <a:moveTo>
                      <a:pt x="0" y="0"/>
                    </a:moveTo>
                    <a:lnTo>
                      <a:pt x="2576517" y="0"/>
                    </a:lnTo>
                    <a:lnTo>
                      <a:pt x="2576517" y="1502105"/>
                    </a:lnTo>
                    <a:lnTo>
                      <a:pt x="0" y="1502105"/>
                    </a:lnTo>
                    <a:lnTo>
                      <a:pt x="0" y="0"/>
                    </a:lnTo>
                    <a:close/>
                  </a:path>
                </a:pathLst>
              </a:custGeom>
              <a:noFill/>
              <a:ln>
                <a:noFill/>
              </a:ln>
            </p:spPr>
            <p:style>
              <a:lnRef idx="2">
                <a:schemeClr val="accent3">
                  <a:shade val="50000"/>
                </a:schemeClr>
              </a:lnRef>
              <a:fillRef idx="1">
                <a:schemeClr val="accent3"/>
              </a:fillRef>
              <a:effectRef idx="0">
                <a:schemeClr val="accent3"/>
              </a:effectRef>
              <a:fontRef idx="minor">
                <a:schemeClr val="lt1"/>
              </a:fontRef>
            </p:style>
            <p:txBody>
              <a:bodyPr spcFirstLastPara="0" vert="horz" wrap="square" lIns="267619" tIns="0" rIns="0" bIns="0" numCol="1" spcCol="1270" anchor="t" anchorCtr="0">
                <a:noAutofit/>
              </a:bodyPr>
              <a:lstStyle/>
              <a:p>
                <a:pPr lvl="0" algn="l" defTabSz="1022350">
                  <a:lnSpc>
                    <a:spcPct val="90000"/>
                  </a:lnSpc>
                  <a:spcBef>
                    <a:spcPct val="0"/>
                  </a:spcBef>
                  <a:spcAft>
                    <a:spcPct val="35000"/>
                  </a:spcAft>
                </a:pPr>
                <a:r>
                  <a:rPr lang="en-US" kern="1200" dirty="0">
                    <a:solidFill>
                      <a:srgbClr val="000000"/>
                    </a:solidFill>
                    <a:latin typeface="Source Sans Pro SemiBold" panose="020B0603030403020204" pitchFamily="34" charset="0"/>
                    <a:ea typeface="Source Sans Pro SemiBold" panose="020B0603030403020204" pitchFamily="34" charset="0"/>
                  </a:rPr>
                  <a:t>Accessing financing and/or trade credit to grow a business</a:t>
                </a:r>
              </a:p>
            </p:txBody>
          </p:sp>
        </p:grpSp>
        <p:sp>
          <p:nvSpPr>
            <p:cNvPr id="9" name="Oval 8">
              <a:extLst>
                <a:ext uri="{FF2B5EF4-FFF2-40B4-BE49-F238E27FC236}">
                  <a16:creationId xmlns:a16="http://schemas.microsoft.com/office/drawing/2014/main" id="{7B1DDFF8-2D93-C4DF-A1F0-459CDE7E5EB9}"/>
                </a:ext>
              </a:extLst>
            </p:cNvPr>
            <p:cNvSpPr/>
            <p:nvPr/>
          </p:nvSpPr>
          <p:spPr>
            <a:xfrm>
              <a:off x="6051572" y="3637191"/>
              <a:ext cx="457030" cy="46223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Footer Placeholder 2">
            <a:extLst>
              <a:ext uri="{FF2B5EF4-FFF2-40B4-BE49-F238E27FC236}">
                <a16:creationId xmlns:a16="http://schemas.microsoft.com/office/drawing/2014/main" id="{E17FCC8C-F868-2538-C638-F1DE5767BB3A}"/>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62EAB4F4-67F3-A0A8-C4AD-CEC9161BD91F}"/>
              </a:ext>
            </a:extLst>
          </p:cNvPr>
          <p:cNvSpPr>
            <a:spLocks noGrp="1"/>
          </p:cNvSpPr>
          <p:nvPr>
            <p:ph type="sldNum" sz="quarter" idx="10"/>
          </p:nvPr>
        </p:nvSpPr>
        <p:spPr/>
        <p:txBody>
          <a:bodyPr/>
          <a:lstStyle/>
          <a:p>
            <a:fld id="{5744759D-0EFF-4FB2-9CCE-04E00944F0FE}" type="slidenum">
              <a:rPr lang="en-US" smtClean="0"/>
              <a:pPr/>
              <a:t>28</a:t>
            </a:fld>
            <a:endParaRPr lang="en-US" dirty="0"/>
          </a:p>
        </p:txBody>
      </p:sp>
    </p:spTree>
    <p:extLst>
      <p:ext uri="{BB962C8B-B14F-4D97-AF65-F5344CB8AC3E}">
        <p14:creationId xmlns:p14="http://schemas.microsoft.com/office/powerpoint/2010/main" val="19211688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62333C5-1C7F-9847-8D95-85F31F665783}"/>
              </a:ext>
            </a:extLst>
          </p:cNvPr>
          <p:cNvSpPr>
            <a:spLocks noGrp="1"/>
          </p:cNvSpPr>
          <p:nvPr>
            <p:ph type="title"/>
          </p:nvPr>
        </p:nvSpPr>
        <p:spPr>
          <a:xfrm>
            <a:off x="2146498" y="5647288"/>
            <a:ext cx="6516489" cy="628221"/>
          </a:xfrm>
        </p:spPr>
        <p:txBody>
          <a:bodyPr>
            <a:normAutofit fontScale="90000"/>
          </a:bodyPr>
          <a:lstStyle/>
          <a:p>
            <a:r>
              <a:rPr lang="en-US" dirty="0"/>
              <a:t>Check-In With Rosa and Albert</a:t>
            </a:r>
          </a:p>
        </p:txBody>
      </p:sp>
      <p:pic>
        <p:nvPicPr>
          <p:cNvPr id="6" name="Picture 5" descr="open book icon">
            <a:extLst>
              <a:ext uri="{FF2B5EF4-FFF2-40B4-BE49-F238E27FC236}">
                <a16:creationId xmlns:a16="http://schemas.microsoft.com/office/drawing/2014/main" id="{34D2A3E1-7953-174D-5C0F-FB4E1EEB1383}"/>
              </a:ext>
              <a:ext uri="{C183D7F6-B498-43B3-948B-1728B52AA6E4}">
                <adec:decorative xmlns:adec="http://schemas.microsoft.com/office/drawing/2017/decorative" xmlns="" val="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55356" y="5603409"/>
            <a:ext cx="638991" cy="648975"/>
          </a:xfrm>
          <a:prstGeom prst="rect">
            <a:avLst/>
          </a:prstGeom>
        </p:spPr>
      </p:pic>
      <p:grpSp>
        <p:nvGrpSpPr>
          <p:cNvPr id="7" name="Group 6" descr="group activity icon">
            <a:extLst>
              <a:ext uri="{FF2B5EF4-FFF2-40B4-BE49-F238E27FC236}">
                <a16:creationId xmlns:a16="http://schemas.microsoft.com/office/drawing/2014/main" id="{61044CCF-2C6B-722A-D818-3B4AA32A3A60}"/>
              </a:ext>
              <a:ext uri="{C183D7F6-B498-43B3-948B-1728B52AA6E4}">
                <adec:decorative xmlns:adec="http://schemas.microsoft.com/office/drawing/2017/decorative" xmlns="" val="1"/>
              </a:ext>
            </a:extLst>
          </p:cNvPr>
          <p:cNvGrpSpPr>
            <a:grpSpLocks noChangeAspect="1"/>
          </p:cNvGrpSpPr>
          <p:nvPr/>
        </p:nvGrpSpPr>
        <p:grpSpPr>
          <a:xfrm>
            <a:off x="1424495" y="5613223"/>
            <a:ext cx="641308" cy="640785"/>
            <a:chOff x="838149" y="3629489"/>
            <a:chExt cx="2470892" cy="2510742"/>
          </a:xfrm>
        </p:grpSpPr>
        <p:pic>
          <p:nvPicPr>
            <p:cNvPr id="8" name="Picture 7" descr="A group of light bulbs&#10;&#10;Description automatically generated with low confidence">
              <a:extLst>
                <a:ext uri="{FF2B5EF4-FFF2-40B4-BE49-F238E27FC236}">
                  <a16:creationId xmlns:a16="http://schemas.microsoft.com/office/drawing/2014/main" id="{F1A685DD-F1E8-503C-1E65-BBCF08D368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149" y="3629489"/>
              <a:ext cx="2470892" cy="2510742"/>
            </a:xfrm>
            <a:prstGeom prst="rect">
              <a:avLst/>
            </a:prstGeom>
          </p:spPr>
        </p:pic>
        <p:grpSp>
          <p:nvGrpSpPr>
            <p:cNvPr id="9" name="Group 8">
              <a:extLst>
                <a:ext uri="{FF2B5EF4-FFF2-40B4-BE49-F238E27FC236}">
                  <a16:creationId xmlns:a16="http://schemas.microsoft.com/office/drawing/2014/main" id="{494A7484-29E6-CC7A-26C9-9019906D3382}"/>
                </a:ext>
              </a:extLst>
            </p:cNvPr>
            <p:cNvGrpSpPr/>
            <p:nvPr/>
          </p:nvGrpSpPr>
          <p:grpSpPr>
            <a:xfrm>
              <a:off x="1805040" y="4678326"/>
              <a:ext cx="569227" cy="686975"/>
              <a:chOff x="1805040" y="4678326"/>
              <a:chExt cx="569227" cy="686975"/>
            </a:xfrm>
          </p:grpSpPr>
          <p:cxnSp>
            <p:nvCxnSpPr>
              <p:cNvPr id="10" name="Straight Connector 9">
                <a:extLst>
                  <a:ext uri="{FF2B5EF4-FFF2-40B4-BE49-F238E27FC236}">
                    <a16:creationId xmlns:a16="http://schemas.microsoft.com/office/drawing/2014/main" id="{E546B10C-46F0-3E6D-7E78-F399CAB2A2FC}"/>
                  </a:ext>
                </a:extLst>
              </p:cNvPr>
              <p:cNvCxnSpPr/>
              <p:nvPr/>
            </p:nvCxnSpPr>
            <p:spPr>
              <a:xfrm>
                <a:off x="2094861" y="4678326"/>
                <a:ext cx="0" cy="404037"/>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F9B9EE8-8B2D-7B97-07F3-606EF0C0514C}"/>
                  </a:ext>
                </a:extLst>
              </p:cNvPr>
              <p:cNvCxnSpPr>
                <a:cxnSpLocks/>
              </p:cNvCxnSpPr>
              <p:nvPr/>
            </p:nvCxnSpPr>
            <p:spPr>
              <a:xfrm flipV="1">
                <a:off x="1805040" y="5036399"/>
                <a:ext cx="283534" cy="286370"/>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EE0EF536-43C9-BA98-B59D-EA6FF20222E3}"/>
                  </a:ext>
                </a:extLst>
              </p:cNvPr>
              <p:cNvCxnSpPr>
                <a:cxnSpLocks/>
              </p:cNvCxnSpPr>
              <p:nvPr/>
            </p:nvCxnSpPr>
            <p:spPr>
              <a:xfrm flipH="1" flipV="1">
                <a:off x="2109840" y="5063523"/>
                <a:ext cx="264427" cy="301778"/>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grpSp>
      </p:grpSp>
      <p:pic>
        <p:nvPicPr>
          <p:cNvPr id="13" name="Picture 12" descr="Image of man holding clipboard and pencil, standing in a greenhourse">
            <a:extLst>
              <a:ext uri="{FF2B5EF4-FFF2-40B4-BE49-F238E27FC236}">
                <a16:creationId xmlns:a16="http://schemas.microsoft.com/office/drawing/2014/main" id="{0D1CF09D-CB17-38D5-1B3F-3C4EBC9E89D1}"/>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b="5828"/>
          <a:stretch/>
        </p:blipFill>
        <p:spPr>
          <a:xfrm>
            <a:off x="491242" y="967038"/>
            <a:ext cx="8163979" cy="4477947"/>
          </a:xfrm>
          <a:prstGeom prst="rect">
            <a:avLst/>
          </a:prstGeom>
          <a:ln w="28575" cmpd="sng">
            <a:noFill/>
          </a:ln>
        </p:spPr>
      </p:pic>
      <p:sp>
        <p:nvSpPr>
          <p:cNvPr id="3" name="Footer Placeholder 2">
            <a:extLst>
              <a:ext uri="{FF2B5EF4-FFF2-40B4-BE49-F238E27FC236}">
                <a16:creationId xmlns:a16="http://schemas.microsoft.com/office/drawing/2014/main" id="{AFC008EC-948B-A8F3-F7D5-38EC7356FDDA}"/>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A17A8CD0-9E38-CD7F-077B-D981F337C6AF}"/>
              </a:ext>
            </a:extLst>
          </p:cNvPr>
          <p:cNvSpPr>
            <a:spLocks noGrp="1"/>
          </p:cNvSpPr>
          <p:nvPr>
            <p:ph type="sldNum" sz="quarter" idx="10"/>
          </p:nvPr>
        </p:nvSpPr>
        <p:spPr/>
        <p:txBody>
          <a:bodyPr/>
          <a:lstStyle/>
          <a:p>
            <a:fld id="{5744759D-0EFF-4FB2-9CCE-04E00944F0FE}" type="slidenum">
              <a:rPr lang="en-US" smtClean="0"/>
              <a:pPr/>
              <a:t>29</a:t>
            </a:fld>
            <a:endParaRPr lang="en-US" dirty="0"/>
          </a:p>
        </p:txBody>
      </p:sp>
    </p:spTree>
    <p:extLst>
      <p:ext uri="{BB962C8B-B14F-4D97-AF65-F5344CB8AC3E}">
        <p14:creationId xmlns:p14="http://schemas.microsoft.com/office/powerpoint/2010/main" val="23876823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465CF-7CCF-2382-C61F-3B3D1A5C66A2}"/>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a16="http://schemas.microsoft.com/office/drawing/2014/main" id="{07B7A1B1-F8F2-0FC1-2417-6FBD8991E3E0}"/>
              </a:ext>
            </a:extLst>
          </p:cNvPr>
          <p:cNvSpPr>
            <a:spLocks noGrp="1"/>
          </p:cNvSpPr>
          <p:nvPr>
            <p:ph sz="quarter" idx="12"/>
          </p:nvPr>
        </p:nvSpPr>
        <p:spPr/>
        <p:txBody>
          <a:bodyPr>
            <a:normAutofit/>
          </a:bodyPr>
          <a:lstStyle/>
          <a:p>
            <a:r>
              <a:rPr lang="en-US" sz="2800" dirty="0"/>
              <a:t>Understand how the personal and business credit reporting landscape relates to your business</a:t>
            </a:r>
          </a:p>
          <a:p>
            <a:r>
              <a:rPr lang="en-US" sz="2800" dirty="0"/>
              <a:t>Identify what goes into personal and business credit reports and scores</a:t>
            </a:r>
          </a:p>
          <a:p>
            <a:r>
              <a:rPr lang="en-US" sz="2800" dirty="0"/>
              <a:t>Learn how to establish and build strong personal and business credit histories</a:t>
            </a:r>
          </a:p>
          <a:p>
            <a:r>
              <a:rPr lang="en-US" sz="2800" dirty="0"/>
              <a:t>Understand how lenders and others may use your personal and business credit information</a:t>
            </a:r>
          </a:p>
        </p:txBody>
      </p:sp>
      <p:sp>
        <p:nvSpPr>
          <p:cNvPr id="4" name="Footer Placeholder 3">
            <a:extLst>
              <a:ext uri="{FF2B5EF4-FFF2-40B4-BE49-F238E27FC236}">
                <a16:creationId xmlns:a16="http://schemas.microsoft.com/office/drawing/2014/main" id="{9CD8813D-986E-F5DA-C2F3-7885513B0E4B}"/>
              </a:ext>
            </a:extLst>
          </p:cNvPr>
          <p:cNvSpPr>
            <a:spLocks noGrp="1"/>
          </p:cNvSpPr>
          <p:nvPr>
            <p:ph type="ftr" sz="quarter" idx="11"/>
          </p:nvPr>
        </p:nvSpPr>
        <p:spPr/>
        <p:txBody>
          <a:bodyPr/>
          <a:lstStyle/>
          <a:p>
            <a:r>
              <a:rPr lang="en-US" cap="all">
                <a:solidFill>
                  <a:prstClr val="black"/>
                </a:solidFill>
              </a:rPr>
              <a:t>Money Smart for Small Business: Building Credit</a:t>
            </a:r>
            <a:endParaRPr lang="en-US" dirty="0">
              <a:solidFill>
                <a:prstClr val="black"/>
              </a:solidFill>
            </a:endParaRPr>
          </a:p>
        </p:txBody>
      </p:sp>
      <p:sp>
        <p:nvSpPr>
          <p:cNvPr id="5" name="Slide Number Placeholder 4">
            <a:extLst>
              <a:ext uri="{FF2B5EF4-FFF2-40B4-BE49-F238E27FC236}">
                <a16:creationId xmlns:a16="http://schemas.microsoft.com/office/drawing/2014/main" id="{CBFD50CB-74B2-B56C-7225-A40FAB9F80DB}"/>
              </a:ext>
            </a:extLst>
          </p:cNvPr>
          <p:cNvSpPr>
            <a:spLocks noGrp="1"/>
          </p:cNvSpPr>
          <p:nvPr>
            <p:ph type="sldNum" sz="quarter" idx="10"/>
          </p:nvPr>
        </p:nvSpPr>
        <p:spPr/>
        <p:txBody>
          <a:bodyPr/>
          <a:lstStyle/>
          <a:p>
            <a:fld id="{5744759D-0EFF-4FB2-9CCE-04E00944F0FE}"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4702709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A7F96BC-E882-3C22-0FFA-9EAD7A9FC5B8}"/>
              </a:ext>
            </a:extLst>
          </p:cNvPr>
          <p:cNvSpPr>
            <a:spLocks noGrp="1"/>
          </p:cNvSpPr>
          <p:nvPr>
            <p:ph type="title"/>
          </p:nvPr>
        </p:nvSpPr>
        <p:spPr/>
        <p:txBody>
          <a:bodyPr/>
          <a:lstStyle/>
          <a:p>
            <a:r>
              <a:rPr lang="en-US" dirty="0"/>
              <a:t>SECTION III</a:t>
            </a:r>
            <a:br>
              <a:rPr lang="en-US" dirty="0"/>
            </a:br>
            <a:r>
              <a:rPr lang="en-US" dirty="0"/>
              <a:t>Business Credit Reporting</a:t>
            </a:r>
          </a:p>
        </p:txBody>
      </p:sp>
      <p:pic>
        <p:nvPicPr>
          <p:cNvPr id="6" name="Content Placeholder 6" descr="Illustration of clipboard with credit report, wallet with credit cards, a calendar, and a magnifier">
            <a:extLst>
              <a:ext uri="{FF2B5EF4-FFF2-40B4-BE49-F238E27FC236}">
                <a16:creationId xmlns:a16="http://schemas.microsoft.com/office/drawing/2014/main" id="{7DD137FF-E59C-FF7C-C8DB-B590EE862E9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t="30175"/>
          <a:stretch/>
        </p:blipFill>
        <p:spPr>
          <a:xfrm>
            <a:off x="482600" y="1916113"/>
            <a:ext cx="8178800" cy="4433886"/>
          </a:xfrm>
          <a:prstGeom prst="rect">
            <a:avLst/>
          </a:prstGeom>
          <a:ln w="28575" cmpd="sng">
            <a:noFill/>
          </a:ln>
        </p:spPr>
      </p:pic>
      <p:sp>
        <p:nvSpPr>
          <p:cNvPr id="3" name="Footer Placeholder 2">
            <a:extLst>
              <a:ext uri="{FF2B5EF4-FFF2-40B4-BE49-F238E27FC236}">
                <a16:creationId xmlns:a16="http://schemas.microsoft.com/office/drawing/2014/main" id="{FF83B225-80A0-BAD9-6708-D9C6E8D099E6}"/>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18AFC61A-BAA2-DE43-747C-666A4E23AC84}"/>
              </a:ext>
            </a:extLst>
          </p:cNvPr>
          <p:cNvSpPr>
            <a:spLocks noGrp="1"/>
          </p:cNvSpPr>
          <p:nvPr>
            <p:ph type="sldNum" sz="quarter" idx="10"/>
          </p:nvPr>
        </p:nvSpPr>
        <p:spPr/>
        <p:txBody>
          <a:bodyPr/>
          <a:lstStyle/>
          <a:p>
            <a:fld id="{5744759D-0EFF-4FB2-9CCE-04E00944F0FE}" type="slidenum">
              <a:rPr lang="en-US" smtClean="0"/>
              <a:pPr/>
              <a:t>30</a:t>
            </a:fld>
            <a:endParaRPr lang="en-US" dirty="0"/>
          </a:p>
        </p:txBody>
      </p:sp>
    </p:spTree>
    <p:extLst>
      <p:ext uri="{BB962C8B-B14F-4D97-AF65-F5344CB8AC3E}">
        <p14:creationId xmlns:p14="http://schemas.microsoft.com/office/powerpoint/2010/main" val="36441125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E33CB73-7864-EE5B-098D-06D80D25B7A4}"/>
              </a:ext>
            </a:extLst>
          </p:cNvPr>
          <p:cNvSpPr>
            <a:spLocks noGrp="1"/>
          </p:cNvSpPr>
          <p:nvPr>
            <p:ph type="title"/>
          </p:nvPr>
        </p:nvSpPr>
        <p:spPr/>
        <p:txBody>
          <a:bodyPr>
            <a:normAutofit fontScale="90000"/>
          </a:bodyPr>
          <a:lstStyle/>
          <a:p>
            <a:r>
              <a:rPr lang="en-US" dirty="0"/>
              <a:t>What Are Business Credit Reports?	</a:t>
            </a:r>
          </a:p>
        </p:txBody>
      </p:sp>
      <p:sp>
        <p:nvSpPr>
          <p:cNvPr id="4" name="Content Placeholder 3">
            <a:extLst>
              <a:ext uri="{FF2B5EF4-FFF2-40B4-BE49-F238E27FC236}">
                <a16:creationId xmlns:a16="http://schemas.microsoft.com/office/drawing/2014/main" id="{3CD4C838-0BF1-2B30-660C-9415CF5491CC}"/>
              </a:ext>
            </a:extLst>
          </p:cNvPr>
          <p:cNvSpPr>
            <a:spLocks noGrp="1"/>
          </p:cNvSpPr>
          <p:nvPr>
            <p:ph sz="quarter" idx="12"/>
          </p:nvPr>
        </p:nvSpPr>
        <p:spPr>
          <a:xfrm>
            <a:off x="509588" y="1917700"/>
            <a:ext cx="4729677" cy="4167188"/>
          </a:xfrm>
        </p:spPr>
        <p:txBody>
          <a:bodyPr/>
          <a:lstStyle/>
          <a:p>
            <a:r>
              <a:rPr lang="en-US" sz="2400" dirty="0">
                <a:solidFill>
                  <a:srgbClr val="000000"/>
                </a:solidFill>
              </a:rPr>
              <a:t>Risk-assessment tools used to evaluate the risk of lending, extending trade credit, or contracting with a business</a:t>
            </a:r>
          </a:p>
        </p:txBody>
      </p:sp>
      <p:pic>
        <p:nvPicPr>
          <p:cNvPr id="6" name="Picture 5" descr="Magnifier showing document title, business credit report">
            <a:extLst>
              <a:ext uri="{FF2B5EF4-FFF2-40B4-BE49-F238E27FC236}">
                <a16:creationId xmlns:a16="http://schemas.microsoft.com/office/drawing/2014/main" id="{1438AFD7-980D-EE0E-B0F0-FAC50D73729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15494" y="1944062"/>
            <a:ext cx="3505055" cy="4140826"/>
          </a:xfrm>
          <a:prstGeom prst="rect">
            <a:avLst/>
          </a:prstGeom>
        </p:spPr>
      </p:pic>
      <p:sp>
        <p:nvSpPr>
          <p:cNvPr id="3" name="Footer Placeholder 2">
            <a:extLst>
              <a:ext uri="{FF2B5EF4-FFF2-40B4-BE49-F238E27FC236}">
                <a16:creationId xmlns:a16="http://schemas.microsoft.com/office/drawing/2014/main" id="{5261E04A-A61E-C94D-57A3-4300E0803D73}"/>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43073143-BB6F-BDF3-EEC8-49B62D0ECFBC}"/>
              </a:ext>
            </a:extLst>
          </p:cNvPr>
          <p:cNvSpPr>
            <a:spLocks noGrp="1"/>
          </p:cNvSpPr>
          <p:nvPr>
            <p:ph type="sldNum" sz="quarter" idx="10"/>
          </p:nvPr>
        </p:nvSpPr>
        <p:spPr/>
        <p:txBody>
          <a:bodyPr/>
          <a:lstStyle/>
          <a:p>
            <a:fld id="{5744759D-0EFF-4FB2-9CCE-04E00944F0FE}" type="slidenum">
              <a:rPr lang="en-US" smtClean="0"/>
              <a:pPr/>
              <a:t>31</a:t>
            </a:fld>
            <a:endParaRPr lang="en-US" dirty="0"/>
          </a:p>
        </p:txBody>
      </p:sp>
    </p:spTree>
    <p:extLst>
      <p:ext uri="{BB962C8B-B14F-4D97-AF65-F5344CB8AC3E}">
        <p14:creationId xmlns:p14="http://schemas.microsoft.com/office/powerpoint/2010/main" val="18368823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C28DD98-6F25-37EA-73DA-2A99EC924C24}"/>
              </a:ext>
            </a:extLst>
          </p:cNvPr>
          <p:cNvSpPr>
            <a:spLocks noGrp="1"/>
          </p:cNvSpPr>
          <p:nvPr>
            <p:ph type="title"/>
          </p:nvPr>
        </p:nvSpPr>
        <p:spPr>
          <a:xfrm>
            <a:off x="1093764" y="926432"/>
            <a:ext cx="7569718" cy="751383"/>
          </a:xfrm>
        </p:spPr>
        <p:txBody>
          <a:bodyPr>
            <a:normAutofit fontScale="90000"/>
          </a:bodyPr>
          <a:lstStyle/>
          <a:p>
            <a:r>
              <a:rPr lang="en-US" dirty="0"/>
              <a:t>Personal Versus Business Credit Reports</a:t>
            </a:r>
          </a:p>
        </p:txBody>
      </p:sp>
      <p:pic>
        <p:nvPicPr>
          <p:cNvPr id="6" name="Picture 5" descr="star icon">
            <a:extLst>
              <a:ext uri="{FF2B5EF4-FFF2-40B4-BE49-F238E27FC236}">
                <a16:creationId xmlns:a16="http://schemas.microsoft.com/office/drawing/2014/main" id="{A95D16C8-7E35-A527-4C1B-B9C570FE0F9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56932" y="1053065"/>
            <a:ext cx="606507" cy="606507"/>
          </a:xfrm>
          <a:prstGeom prst="rect">
            <a:avLst/>
          </a:prstGeom>
        </p:spPr>
      </p:pic>
      <p:graphicFrame>
        <p:nvGraphicFramePr>
          <p:cNvPr id="11" name="Table 10" descr="Table title: Personal vs Business Credit Reports&#10;Table Description: Compares features of personal and business credit reports">
            <a:extLst>
              <a:ext uri="{FF2B5EF4-FFF2-40B4-BE49-F238E27FC236}">
                <a16:creationId xmlns:a16="http://schemas.microsoft.com/office/drawing/2014/main" id="{D3E87556-91D6-79E3-B88F-5066DF9CAB7C}"/>
              </a:ext>
            </a:extLst>
          </p:cNvPr>
          <p:cNvGraphicFramePr>
            <a:graphicFrameLocks noGrp="1"/>
          </p:cNvGraphicFramePr>
          <p:nvPr>
            <p:extLst>
              <p:ext uri="{D42A27DB-BD31-4B8C-83A1-F6EECF244321}">
                <p14:modId xmlns:p14="http://schemas.microsoft.com/office/powerpoint/2010/main" val="2596496261"/>
              </p:ext>
            </p:extLst>
          </p:nvPr>
        </p:nvGraphicFramePr>
        <p:xfrm>
          <a:off x="927100" y="2362200"/>
          <a:ext cx="7759700" cy="3780530"/>
        </p:xfrm>
        <a:graphic>
          <a:graphicData uri="http://schemas.openxmlformats.org/drawingml/2006/table">
            <a:tbl>
              <a:tblPr firstRow="1" bandRow="1">
                <a:tableStyleId>{9D7B26C5-4107-4FEC-AEDC-1716B250A1EF}</a:tableStyleId>
              </a:tblPr>
              <a:tblGrid>
                <a:gridCol w="1551940">
                  <a:extLst>
                    <a:ext uri="{9D8B030D-6E8A-4147-A177-3AD203B41FA5}">
                      <a16:colId xmlns:a16="http://schemas.microsoft.com/office/drawing/2014/main" val="4039003873"/>
                    </a:ext>
                  </a:extLst>
                </a:gridCol>
                <a:gridCol w="1551940">
                  <a:extLst>
                    <a:ext uri="{9D8B030D-6E8A-4147-A177-3AD203B41FA5}">
                      <a16:colId xmlns:a16="http://schemas.microsoft.com/office/drawing/2014/main" val="2419586113"/>
                    </a:ext>
                  </a:extLst>
                </a:gridCol>
                <a:gridCol w="1551940">
                  <a:extLst>
                    <a:ext uri="{9D8B030D-6E8A-4147-A177-3AD203B41FA5}">
                      <a16:colId xmlns:a16="http://schemas.microsoft.com/office/drawing/2014/main" val="3483949085"/>
                    </a:ext>
                  </a:extLst>
                </a:gridCol>
                <a:gridCol w="1551940">
                  <a:extLst>
                    <a:ext uri="{9D8B030D-6E8A-4147-A177-3AD203B41FA5}">
                      <a16:colId xmlns:a16="http://schemas.microsoft.com/office/drawing/2014/main" val="2447956751"/>
                    </a:ext>
                  </a:extLst>
                </a:gridCol>
                <a:gridCol w="1551940">
                  <a:extLst>
                    <a:ext uri="{9D8B030D-6E8A-4147-A177-3AD203B41FA5}">
                      <a16:colId xmlns:a16="http://schemas.microsoft.com/office/drawing/2014/main" val="1060547944"/>
                    </a:ext>
                  </a:extLst>
                </a:gridCol>
              </a:tblGrid>
              <a:tr h="1451943">
                <a:tc>
                  <a:txBody>
                    <a:bodyPr/>
                    <a:lstStyle/>
                    <a:p>
                      <a:pPr algn="ctr"/>
                      <a:r>
                        <a:rPr lang="en-US" sz="1600" dirty="0">
                          <a:latin typeface="Source Sans Pro SemiBold" panose="020B0603030403020204" pitchFamily="34" charset="0"/>
                          <a:ea typeface="Source Sans Pro SemiBold" panose="020B0603030403020204" pitchFamily="34" charset="0"/>
                        </a:rPr>
                        <a:t>PERSONAL</a:t>
                      </a:r>
                      <a:r>
                        <a:rPr lang="en-US" sz="1600" baseline="0" dirty="0">
                          <a:latin typeface="Source Sans Pro SemiBold" panose="020B0603030403020204" pitchFamily="34" charset="0"/>
                          <a:ea typeface="Source Sans Pro SemiBold" panose="020B0603030403020204" pitchFamily="34" charset="0"/>
                        </a:rPr>
                        <a:t> CREDIT REPORT</a:t>
                      </a:r>
                    </a:p>
                    <a:p>
                      <a:pPr algn="ctr"/>
                      <a:endParaRPr lang="en-US" sz="1600" b="1" dirty="0">
                        <a:solidFill>
                          <a:schemeClr val="tx1">
                            <a:lumMod val="65000"/>
                            <a:lumOff val="35000"/>
                          </a:schemeClr>
                        </a:solidFill>
                        <a:latin typeface="Source Sans Pro SemiBold" panose="020B0603030403020204" pitchFamily="34" charset="0"/>
                        <a:ea typeface="Source Sans Pro SemiBold" panose="020B0603030403020204" pitchFamily="34" charset="0"/>
                      </a:endParaRPr>
                    </a:p>
                  </a:txBody>
                  <a:tcPr anchor="ctr"/>
                </a:tc>
                <a:tc>
                  <a:txBody>
                    <a:bodyPr/>
                    <a:lstStyle/>
                    <a:p>
                      <a:pPr algn="ctr"/>
                      <a:r>
                        <a:rPr lang="en-US" sz="1600" dirty="0">
                          <a:latin typeface="Source Sans Pro SemiBold" panose="020B0603030403020204" pitchFamily="34" charset="0"/>
                          <a:ea typeface="Source Sans Pro SemiBold" panose="020B0603030403020204" pitchFamily="34" charset="0"/>
                        </a:rPr>
                        <a:t>Personal</a:t>
                      </a:r>
                      <a:r>
                        <a:rPr lang="en-US" sz="1600" baseline="0" dirty="0">
                          <a:latin typeface="Source Sans Pro SemiBold" panose="020B0603030403020204" pitchFamily="34" charset="0"/>
                          <a:ea typeface="Source Sans Pro SemiBold" panose="020B0603030403020204" pitchFamily="34" charset="0"/>
                        </a:rPr>
                        <a:t> </a:t>
                      </a:r>
                      <a:r>
                        <a:rPr lang="en-US" sz="1600" dirty="0">
                          <a:latin typeface="Source Sans Pro SemiBold" panose="020B0603030403020204" pitchFamily="34" charset="0"/>
                          <a:ea typeface="Source Sans Pro SemiBold" panose="020B0603030403020204" pitchFamily="34" charset="0"/>
                        </a:rPr>
                        <a:t>Identifying</a:t>
                      </a:r>
                      <a:r>
                        <a:rPr lang="en-US" sz="1600" baseline="0" dirty="0">
                          <a:latin typeface="Source Sans Pro SemiBold" panose="020B0603030403020204" pitchFamily="34" charset="0"/>
                          <a:ea typeface="Source Sans Pro SemiBold" panose="020B0603030403020204" pitchFamily="34" charset="0"/>
                        </a:rPr>
                        <a:t> Information </a:t>
                      </a:r>
                      <a:endParaRPr lang="en-US" sz="1600" b="1" dirty="0">
                        <a:solidFill>
                          <a:schemeClr val="tx1">
                            <a:lumMod val="65000"/>
                            <a:lumOff val="35000"/>
                          </a:schemeClr>
                        </a:solidFill>
                        <a:latin typeface="Source Sans Pro SemiBold" panose="020B0603030403020204" pitchFamily="34" charset="0"/>
                        <a:ea typeface="Source Sans Pro SemiBold" panose="020B0603030403020204" pitchFamily="34" charset="0"/>
                      </a:endParaRPr>
                    </a:p>
                  </a:txBody>
                  <a:tcPr anchor="ctr"/>
                </a:tc>
                <a:tc>
                  <a:txBody>
                    <a:bodyPr/>
                    <a:lstStyle/>
                    <a:p>
                      <a:pPr algn="ctr"/>
                      <a:r>
                        <a:rPr lang="en-US" sz="1600" dirty="0">
                          <a:latin typeface="Source Sans Pro SemiBold" panose="020B0603030403020204" pitchFamily="34" charset="0"/>
                          <a:ea typeface="Source Sans Pro SemiBold" panose="020B0603030403020204" pitchFamily="34" charset="0"/>
                        </a:rPr>
                        <a:t>Credit History</a:t>
                      </a:r>
                      <a:endParaRPr lang="en-US" sz="1600" b="1" dirty="0">
                        <a:solidFill>
                          <a:schemeClr val="tx1">
                            <a:lumMod val="65000"/>
                            <a:lumOff val="35000"/>
                          </a:schemeClr>
                        </a:solidFill>
                        <a:latin typeface="Source Sans Pro SemiBold" panose="020B0603030403020204" pitchFamily="34" charset="0"/>
                        <a:ea typeface="Source Sans Pro SemiBold" panose="020B0603030403020204" pitchFamily="34" charset="0"/>
                      </a:endParaRPr>
                    </a:p>
                  </a:txBody>
                  <a:tcPr anchor="ctr"/>
                </a:tc>
                <a:tc>
                  <a:txBody>
                    <a:bodyPr/>
                    <a:lstStyle/>
                    <a:p>
                      <a:pPr algn="ctr"/>
                      <a:r>
                        <a:rPr lang="en-US" sz="1600" dirty="0">
                          <a:latin typeface="Source Sans Pro SemiBold" panose="020B0603030403020204" pitchFamily="34" charset="0"/>
                          <a:ea typeface="Source Sans Pro SemiBold" panose="020B0603030403020204" pitchFamily="34" charset="0"/>
                        </a:rPr>
                        <a:t>Inquiries</a:t>
                      </a:r>
                      <a:endParaRPr lang="en-US" sz="1600" b="1" dirty="0">
                        <a:solidFill>
                          <a:schemeClr val="tx1">
                            <a:lumMod val="65000"/>
                            <a:lumOff val="35000"/>
                          </a:schemeClr>
                        </a:solidFill>
                        <a:latin typeface="Source Sans Pro SemiBold" panose="020B0603030403020204" pitchFamily="34" charset="0"/>
                        <a:ea typeface="Source Sans Pro SemiBold" panose="020B0603030403020204" pitchFamily="34" charset="0"/>
                      </a:endParaRPr>
                    </a:p>
                  </a:txBody>
                  <a:tcPr anchor="ctr"/>
                </a:tc>
                <a:tc>
                  <a:txBody>
                    <a:bodyPr/>
                    <a:lstStyle/>
                    <a:p>
                      <a:pPr algn="ctr"/>
                      <a:r>
                        <a:rPr lang="en-US" sz="1600" dirty="0">
                          <a:latin typeface="Source Sans Pro SemiBold" panose="020B0603030403020204" pitchFamily="34" charset="0"/>
                          <a:ea typeface="Source Sans Pro SemiBold" panose="020B0603030403020204" pitchFamily="34" charset="0"/>
                        </a:rPr>
                        <a:t>Public</a:t>
                      </a:r>
                      <a:r>
                        <a:rPr lang="en-US" sz="1600" baseline="0" dirty="0">
                          <a:latin typeface="Source Sans Pro SemiBold" panose="020B0603030403020204" pitchFamily="34" charset="0"/>
                          <a:ea typeface="Source Sans Pro SemiBold" panose="020B0603030403020204" pitchFamily="34" charset="0"/>
                        </a:rPr>
                        <a:t> Record Information</a:t>
                      </a:r>
                      <a:endParaRPr lang="en-US" sz="1600" b="1" dirty="0">
                        <a:solidFill>
                          <a:schemeClr val="tx1">
                            <a:lumMod val="65000"/>
                            <a:lumOff val="35000"/>
                          </a:schemeClr>
                        </a:solidFill>
                        <a:latin typeface="Source Sans Pro SemiBold" panose="020B0603030403020204" pitchFamily="34" charset="0"/>
                        <a:ea typeface="Source Sans Pro SemiBold" panose="020B0603030403020204" pitchFamily="34" charset="0"/>
                      </a:endParaRPr>
                    </a:p>
                  </a:txBody>
                  <a:tcPr anchor="ctr"/>
                </a:tc>
                <a:extLst>
                  <a:ext uri="{0D108BD9-81ED-4DB2-BD59-A6C34878D82A}">
                    <a16:rowId xmlns:a16="http://schemas.microsoft.com/office/drawing/2014/main" val="3320685297"/>
                  </a:ext>
                </a:extLst>
              </a:tr>
              <a:tr h="2328587">
                <a:tc>
                  <a:txBody>
                    <a:bodyPr/>
                    <a:lstStyle/>
                    <a:p>
                      <a:pPr algn="ctr"/>
                      <a:r>
                        <a:rPr lang="en-US" sz="1600" b="1" dirty="0">
                          <a:latin typeface="Source Sans Pro SemiBold" panose="020B0603030403020204" pitchFamily="34" charset="0"/>
                          <a:ea typeface="Source Sans Pro SemiBold" panose="020B0603030403020204" pitchFamily="34" charset="0"/>
                        </a:rPr>
                        <a:t>BUSINESS CREDIT REPORT</a:t>
                      </a:r>
                    </a:p>
                  </a:txBody>
                  <a:tcPr anchor="ctr">
                    <a:solidFill>
                      <a:srgbClr val="DCE6F2">
                        <a:alpha val="20000"/>
                      </a:srgbClr>
                    </a:solidFill>
                  </a:tcPr>
                </a:tc>
                <a:tc>
                  <a:txBody>
                    <a:bodyPr/>
                    <a:lstStyle/>
                    <a:p>
                      <a:pPr algn="ctr"/>
                      <a:r>
                        <a:rPr lang="en-US" sz="1600" b="1" dirty="0">
                          <a:latin typeface="Source Sans Pro SemiBold" panose="020B0603030403020204" pitchFamily="34" charset="0"/>
                          <a:ea typeface="Source Sans Pro SemiBold" panose="020B0603030403020204" pitchFamily="34" charset="0"/>
                        </a:rPr>
                        <a:t>Business Identifying</a:t>
                      </a:r>
                      <a:r>
                        <a:rPr lang="en-US" sz="1600" b="1" baseline="0" dirty="0">
                          <a:latin typeface="Source Sans Pro SemiBold" panose="020B0603030403020204" pitchFamily="34" charset="0"/>
                          <a:ea typeface="Source Sans Pro SemiBold" panose="020B0603030403020204" pitchFamily="34" charset="0"/>
                        </a:rPr>
                        <a:t> Information </a:t>
                      </a:r>
                      <a:endParaRPr lang="en-US" sz="1600" b="1" dirty="0">
                        <a:latin typeface="Source Sans Pro SemiBold" panose="020B0603030403020204" pitchFamily="34" charset="0"/>
                        <a:ea typeface="Source Sans Pro SemiBold" panose="020B0603030403020204" pitchFamily="34" charset="0"/>
                      </a:endParaRPr>
                    </a:p>
                  </a:txBody>
                  <a:tcPr anchor="ctr">
                    <a:solidFill>
                      <a:srgbClr val="DCE6F2">
                        <a:alpha val="20000"/>
                      </a:srgbClr>
                    </a:solidFill>
                  </a:tcPr>
                </a:tc>
                <a:tc>
                  <a:txBody>
                    <a:bodyPr/>
                    <a:lstStyle/>
                    <a:p>
                      <a:pPr algn="ctr"/>
                      <a:r>
                        <a:rPr lang="en-US" sz="1600" b="1" dirty="0">
                          <a:latin typeface="Source Sans Pro SemiBold" panose="020B0603030403020204" pitchFamily="34" charset="0"/>
                          <a:ea typeface="Source Sans Pro SemiBold" panose="020B0603030403020204" pitchFamily="34" charset="0"/>
                        </a:rPr>
                        <a:t>Business Credit History</a:t>
                      </a:r>
                    </a:p>
                  </a:txBody>
                  <a:tcPr anchor="ctr">
                    <a:solidFill>
                      <a:srgbClr val="DCE6F2">
                        <a:alpha val="20000"/>
                      </a:srgbClr>
                    </a:solidFill>
                  </a:tcPr>
                </a:tc>
                <a:tc>
                  <a:txBody>
                    <a:bodyPr/>
                    <a:lstStyle/>
                    <a:p>
                      <a:pPr algn="ctr"/>
                      <a:r>
                        <a:rPr lang="en-US" sz="1600" b="1" dirty="0">
                          <a:latin typeface="Source Sans Pro SemiBold" panose="020B0603030403020204" pitchFamily="34" charset="0"/>
                          <a:ea typeface="Source Sans Pro SemiBold" panose="020B0603030403020204" pitchFamily="34" charset="0"/>
                        </a:rPr>
                        <a:t>Business</a:t>
                      </a:r>
                      <a:r>
                        <a:rPr lang="en-US" sz="1600" b="1" baseline="0" dirty="0">
                          <a:latin typeface="Source Sans Pro SemiBold" panose="020B0603030403020204" pitchFamily="34" charset="0"/>
                          <a:ea typeface="Source Sans Pro SemiBold" panose="020B0603030403020204" pitchFamily="34" charset="0"/>
                        </a:rPr>
                        <a:t> Background, Registration, and Financial Information</a:t>
                      </a:r>
                      <a:endParaRPr lang="en-US" sz="1600" b="1" dirty="0">
                        <a:latin typeface="Source Sans Pro SemiBold" panose="020B0603030403020204" pitchFamily="34" charset="0"/>
                        <a:ea typeface="Source Sans Pro SemiBold" panose="020B0603030403020204" pitchFamily="34" charset="0"/>
                      </a:endParaRPr>
                    </a:p>
                  </a:txBody>
                  <a:tcPr anchor="ctr">
                    <a:solidFill>
                      <a:srgbClr val="DCE6F2">
                        <a:alpha val="20000"/>
                      </a:srgbClr>
                    </a:solidFill>
                  </a:tcPr>
                </a:tc>
                <a:tc>
                  <a:txBody>
                    <a:bodyPr/>
                    <a:lstStyle/>
                    <a:p>
                      <a:pPr algn="ctr"/>
                      <a:r>
                        <a:rPr lang="en-US" sz="1600" b="1" dirty="0">
                          <a:latin typeface="Source Sans Pro SemiBold" panose="020B0603030403020204" pitchFamily="34" charset="0"/>
                          <a:ea typeface="Source Sans Pro SemiBold" panose="020B0603030403020204" pitchFamily="34" charset="0"/>
                        </a:rPr>
                        <a:t>Public</a:t>
                      </a:r>
                      <a:r>
                        <a:rPr lang="en-US" sz="1600" b="1" baseline="0" dirty="0">
                          <a:latin typeface="Source Sans Pro SemiBold" panose="020B0603030403020204" pitchFamily="34" charset="0"/>
                          <a:ea typeface="Source Sans Pro SemiBold" panose="020B0603030403020204" pitchFamily="34" charset="0"/>
                        </a:rPr>
                        <a:t> Record Information</a:t>
                      </a:r>
                      <a:endParaRPr lang="en-US" sz="1600" b="1" dirty="0">
                        <a:latin typeface="Source Sans Pro SemiBold" panose="020B0603030403020204" pitchFamily="34" charset="0"/>
                        <a:ea typeface="Source Sans Pro SemiBold" panose="020B0603030403020204" pitchFamily="34" charset="0"/>
                      </a:endParaRPr>
                    </a:p>
                  </a:txBody>
                  <a:tcPr anchor="ctr">
                    <a:solidFill>
                      <a:srgbClr val="DCE6F2">
                        <a:alpha val="20000"/>
                      </a:srgbClr>
                    </a:solidFill>
                  </a:tcPr>
                </a:tc>
                <a:extLst>
                  <a:ext uri="{0D108BD9-81ED-4DB2-BD59-A6C34878D82A}">
                    <a16:rowId xmlns:a16="http://schemas.microsoft.com/office/drawing/2014/main" val="3754369200"/>
                  </a:ext>
                </a:extLst>
              </a:tr>
            </a:tbl>
          </a:graphicData>
        </a:graphic>
      </p:graphicFrame>
      <p:pic>
        <p:nvPicPr>
          <p:cNvPr id="12" name="Picture 2" descr="person icon">
            <a:extLst>
              <a:ext uri="{FF2B5EF4-FFF2-40B4-BE49-F238E27FC236}">
                <a16:creationId xmlns:a16="http://schemas.microsoft.com/office/drawing/2014/main" id="{AAEFA0BF-62A0-63E6-2B13-B495550D60D3}"/>
              </a:ext>
              <a:ext uri="{C183D7F6-B498-43B3-948B-1728B52AA6E4}">
                <adec:decorative xmlns:adec="http://schemas.microsoft.com/office/drawing/2017/decorative" xmlns="" val="1"/>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88564" y="3127007"/>
            <a:ext cx="785279" cy="78527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building icon">
            <a:extLst>
              <a:ext uri="{FF2B5EF4-FFF2-40B4-BE49-F238E27FC236}">
                <a16:creationId xmlns:a16="http://schemas.microsoft.com/office/drawing/2014/main" id="{EFD17B42-CD71-8F57-FD60-FF860AC19F8D}"/>
              </a:ext>
              <a:ext uri="{C183D7F6-B498-43B3-948B-1728B52AA6E4}">
                <adec:decorative xmlns:adec="http://schemas.microsoft.com/office/drawing/2017/decorative" xmlns="" val="1"/>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913238" y="5370166"/>
            <a:ext cx="734625" cy="734625"/>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a:extLst>
              <a:ext uri="{FF2B5EF4-FFF2-40B4-BE49-F238E27FC236}">
                <a16:creationId xmlns:a16="http://schemas.microsoft.com/office/drawing/2014/main" id="{A39A9AA2-DD35-3ED3-20FA-C8C186EB178E}"/>
              </a:ext>
            </a:extLst>
          </p:cNvPr>
          <p:cNvSpPr>
            <a:spLocks noGrp="1"/>
          </p:cNvSpPr>
          <p:nvPr>
            <p:ph type="ftr" sz="quarter" idx="11"/>
          </p:nvPr>
        </p:nvSpPr>
        <p:spPr/>
        <p:txBody>
          <a:bodyPr/>
          <a:lstStyle/>
          <a:p>
            <a:r>
              <a:rPr lang="en-US"/>
              <a:t>Money Smart for Small Business: Banking Services Available for a Small Business</a:t>
            </a:r>
            <a:endParaRPr lang="en-US" dirty="0"/>
          </a:p>
        </p:txBody>
      </p:sp>
      <p:sp>
        <p:nvSpPr>
          <p:cNvPr id="2" name="Slide Number Placeholder 1">
            <a:extLst>
              <a:ext uri="{FF2B5EF4-FFF2-40B4-BE49-F238E27FC236}">
                <a16:creationId xmlns:a16="http://schemas.microsoft.com/office/drawing/2014/main" id="{F7C23A03-8346-22CA-76F8-56D90666EED1}"/>
              </a:ext>
            </a:extLst>
          </p:cNvPr>
          <p:cNvSpPr>
            <a:spLocks noGrp="1"/>
          </p:cNvSpPr>
          <p:nvPr>
            <p:ph type="sldNum" sz="quarter" idx="10"/>
          </p:nvPr>
        </p:nvSpPr>
        <p:spPr/>
        <p:txBody>
          <a:bodyPr/>
          <a:lstStyle/>
          <a:p>
            <a:fld id="{5744759D-0EFF-4FB2-9CCE-04E00944F0FE}" type="slidenum">
              <a:rPr lang="en-US" smtClean="0"/>
              <a:pPr/>
              <a:t>32</a:t>
            </a:fld>
            <a:endParaRPr lang="en-US" dirty="0"/>
          </a:p>
        </p:txBody>
      </p:sp>
    </p:spTree>
    <p:extLst>
      <p:ext uri="{BB962C8B-B14F-4D97-AF65-F5344CB8AC3E}">
        <p14:creationId xmlns:p14="http://schemas.microsoft.com/office/powerpoint/2010/main" val="35681329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E3ED45E-3F33-EC69-435B-AF8BBD3AEF9D}"/>
              </a:ext>
            </a:extLst>
          </p:cNvPr>
          <p:cNvSpPr>
            <a:spLocks noGrp="1"/>
          </p:cNvSpPr>
          <p:nvPr>
            <p:ph type="title"/>
          </p:nvPr>
        </p:nvSpPr>
        <p:spPr/>
        <p:txBody>
          <a:bodyPr>
            <a:normAutofit fontScale="90000"/>
          </a:bodyPr>
          <a:lstStyle/>
          <a:p>
            <a:r>
              <a:rPr lang="en-US" dirty="0"/>
              <a:t>The Major Players in Business Reporting</a:t>
            </a:r>
          </a:p>
        </p:txBody>
      </p:sp>
      <p:graphicFrame>
        <p:nvGraphicFramePr>
          <p:cNvPr id="6" name="Table 5" descr="Table title: Major Players in Business Reporting&#10;Table Description: Provides a short description of the focus of Dun and Bradstreet, Equifax, and Experian Business">
            <a:extLst>
              <a:ext uri="{FF2B5EF4-FFF2-40B4-BE49-F238E27FC236}">
                <a16:creationId xmlns:a16="http://schemas.microsoft.com/office/drawing/2014/main" id="{921A3587-E0D4-A602-2B66-18F786FFFF23}"/>
              </a:ext>
            </a:extLst>
          </p:cNvPr>
          <p:cNvGraphicFramePr>
            <a:graphicFrameLocks noGrp="1"/>
          </p:cNvGraphicFramePr>
          <p:nvPr>
            <p:extLst>
              <p:ext uri="{D42A27DB-BD31-4B8C-83A1-F6EECF244321}">
                <p14:modId xmlns:p14="http://schemas.microsoft.com/office/powerpoint/2010/main" val="2324509373"/>
              </p:ext>
            </p:extLst>
          </p:nvPr>
        </p:nvGraphicFramePr>
        <p:xfrm>
          <a:off x="838200" y="1960355"/>
          <a:ext cx="7578310" cy="3906519"/>
        </p:xfrm>
        <a:graphic>
          <a:graphicData uri="http://schemas.openxmlformats.org/drawingml/2006/table">
            <a:tbl>
              <a:tblPr firstRow="1" bandRow="1">
                <a:tableStyleId>{4C3C2611-4C71-4FC5-86AE-919BDF0F9419}</a:tableStyleId>
              </a:tblPr>
              <a:tblGrid>
                <a:gridCol w="2524760">
                  <a:extLst>
                    <a:ext uri="{9D8B030D-6E8A-4147-A177-3AD203B41FA5}">
                      <a16:colId xmlns:a16="http://schemas.microsoft.com/office/drawing/2014/main" val="4092275709"/>
                    </a:ext>
                  </a:extLst>
                </a:gridCol>
                <a:gridCol w="5053550">
                  <a:extLst>
                    <a:ext uri="{9D8B030D-6E8A-4147-A177-3AD203B41FA5}">
                      <a16:colId xmlns:a16="http://schemas.microsoft.com/office/drawing/2014/main" val="2430277844"/>
                    </a:ext>
                  </a:extLst>
                </a:gridCol>
              </a:tblGrid>
              <a:tr h="1302173">
                <a:tc>
                  <a:txBody>
                    <a:bodyPr/>
                    <a:lstStyle/>
                    <a:p>
                      <a:pPr algn="ctr"/>
                      <a:r>
                        <a:rPr lang="en-US" sz="2400" b="0" i="0" dirty="0">
                          <a:latin typeface="Source Sans Pro SemiBold" panose="020B0603030403020204" pitchFamily="34" charset="0"/>
                          <a:ea typeface="Source Sans Pro SemiBold" panose="020B0603030403020204" pitchFamily="34" charset="0"/>
                        </a:rPr>
                        <a:t>Dun</a:t>
                      </a:r>
                      <a:r>
                        <a:rPr lang="en-US" sz="2400" b="0" i="0" baseline="0" dirty="0">
                          <a:latin typeface="Source Sans Pro SemiBold" panose="020B0603030403020204" pitchFamily="34" charset="0"/>
                          <a:ea typeface="Source Sans Pro SemiBold" panose="020B0603030403020204" pitchFamily="34" charset="0"/>
                        </a:rPr>
                        <a:t> &amp; Bradstreet (D&amp;B)</a:t>
                      </a:r>
                      <a:endParaRPr lang="en-US" sz="2400" b="0" i="0" baseline="0" dirty="0">
                        <a:solidFill>
                          <a:schemeClr val="tx1"/>
                        </a:solidFill>
                        <a:latin typeface="Source Sans Pro SemiBold" panose="020B0603030403020204" pitchFamily="34" charset="0"/>
                        <a:ea typeface="Source Sans Pro SemiBold" panose="020B0603030403020204" pitchFamily="34" charset="0"/>
                      </a:endParaRPr>
                    </a:p>
                  </a:txBody>
                  <a:tcPr anchor="ctr"/>
                </a:tc>
                <a:tc>
                  <a:txBody>
                    <a:bodyPr/>
                    <a:lstStyle/>
                    <a:p>
                      <a:pPr algn="l"/>
                      <a:r>
                        <a:rPr lang="en-US" sz="2400" b="0" i="0" dirty="0">
                          <a:latin typeface="Source Sans Pro" panose="020B0503030403020204" pitchFamily="34" charset="0"/>
                          <a:ea typeface="Source Sans Pro" panose="020B0503030403020204" pitchFamily="34" charset="0"/>
                        </a:rPr>
                        <a:t>Focus is on how</a:t>
                      </a:r>
                      <a:r>
                        <a:rPr lang="en-US" sz="2400" b="0" i="0" baseline="0" dirty="0">
                          <a:latin typeface="Source Sans Pro" panose="020B0503030403020204" pitchFamily="34" charset="0"/>
                          <a:ea typeface="Source Sans Pro" panose="020B0503030403020204" pitchFamily="34" charset="0"/>
                        </a:rPr>
                        <a:t> your business interacts with vendors and suppliers (trade credit performance)</a:t>
                      </a:r>
                      <a:endParaRPr lang="en-US" sz="2400" b="0" i="0" dirty="0">
                        <a:solidFill>
                          <a:srgbClr val="000000"/>
                        </a:solidFill>
                        <a:latin typeface="Source Sans Pro" panose="020B0503030403020204" pitchFamily="34" charset="0"/>
                        <a:ea typeface="Source Sans Pro" panose="020B0503030403020204" pitchFamily="34" charset="0"/>
                      </a:endParaRPr>
                    </a:p>
                  </a:txBody>
                  <a:tcPr anchor="ctr"/>
                </a:tc>
                <a:extLst>
                  <a:ext uri="{0D108BD9-81ED-4DB2-BD59-A6C34878D82A}">
                    <a16:rowId xmlns:a16="http://schemas.microsoft.com/office/drawing/2014/main" val="262928433"/>
                  </a:ext>
                </a:extLst>
              </a:tr>
              <a:tr h="1302173">
                <a:tc>
                  <a:txBody>
                    <a:bodyPr/>
                    <a:lstStyle/>
                    <a:p>
                      <a:pPr algn="ctr"/>
                      <a:r>
                        <a:rPr lang="en-US" sz="2400" b="0" i="0" dirty="0">
                          <a:latin typeface="Source Sans Pro SemiBold" panose="020B0603030403020204" pitchFamily="34" charset="0"/>
                          <a:ea typeface="Source Sans Pro SemiBold" panose="020B0603030403020204" pitchFamily="34" charset="0"/>
                        </a:rPr>
                        <a:t>Equifax</a:t>
                      </a:r>
                    </a:p>
                  </a:txBody>
                  <a:tcPr anchor="ctr"/>
                </a:tc>
                <a:tc>
                  <a:txBody>
                    <a:bodyPr/>
                    <a:lstStyle/>
                    <a:p>
                      <a:pPr algn="l"/>
                      <a:r>
                        <a:rPr lang="en-US" sz="2400" b="0" i="0" dirty="0">
                          <a:latin typeface="Source Sans Pro" panose="020B0503030403020204" pitchFamily="34" charset="0"/>
                          <a:ea typeface="Source Sans Pro" panose="020B0503030403020204" pitchFamily="34" charset="0"/>
                        </a:rPr>
                        <a:t>Focus is on how</a:t>
                      </a:r>
                      <a:r>
                        <a:rPr lang="en-US" sz="2400" b="0" i="0" baseline="0" dirty="0">
                          <a:latin typeface="Source Sans Pro" panose="020B0503030403020204" pitchFamily="34" charset="0"/>
                          <a:ea typeface="Source Sans Pro" panose="020B0503030403020204" pitchFamily="34" charset="0"/>
                        </a:rPr>
                        <a:t> your business has managed business lines of credit and loans</a:t>
                      </a:r>
                      <a:endParaRPr lang="en-US" sz="2400" b="0" i="0" dirty="0">
                        <a:latin typeface="Source Sans Pro" panose="020B0503030403020204" pitchFamily="34" charset="0"/>
                        <a:ea typeface="Source Sans Pro" panose="020B0503030403020204" pitchFamily="34" charset="0"/>
                      </a:endParaRPr>
                    </a:p>
                  </a:txBody>
                  <a:tcPr anchor="ctr"/>
                </a:tc>
                <a:extLst>
                  <a:ext uri="{0D108BD9-81ED-4DB2-BD59-A6C34878D82A}">
                    <a16:rowId xmlns:a16="http://schemas.microsoft.com/office/drawing/2014/main" val="3520852795"/>
                  </a:ext>
                </a:extLst>
              </a:tr>
              <a:tr h="1302173">
                <a:tc>
                  <a:txBody>
                    <a:bodyPr/>
                    <a:lstStyle/>
                    <a:p>
                      <a:pPr algn="ctr"/>
                      <a:r>
                        <a:rPr lang="en-US" sz="2400" b="0" i="0" dirty="0">
                          <a:latin typeface="Source Sans Pro SemiBold" panose="020B0603030403020204" pitchFamily="34" charset="0"/>
                          <a:ea typeface="Source Sans Pro SemiBold" panose="020B0603030403020204" pitchFamily="34" charset="0"/>
                        </a:rPr>
                        <a:t>Experian Business</a:t>
                      </a:r>
                    </a:p>
                  </a:txBody>
                  <a:tcPr anchor="ctr"/>
                </a:tc>
                <a:tc>
                  <a:txBody>
                    <a:bodyPr/>
                    <a:lstStyle/>
                    <a:p>
                      <a:pPr algn="l"/>
                      <a:r>
                        <a:rPr lang="en-US" sz="2400" b="0" i="0" dirty="0">
                          <a:latin typeface="Source Sans Pro" panose="020B0503030403020204" pitchFamily="34" charset="0"/>
                          <a:ea typeface="Source Sans Pro" panose="020B0503030403020204" pitchFamily="34" charset="0"/>
                        </a:rPr>
                        <a:t>Focus is on </a:t>
                      </a:r>
                      <a:r>
                        <a:rPr lang="en-US" sz="2400" b="0" i="0" baseline="0" dirty="0">
                          <a:latin typeface="Source Sans Pro" panose="020B0503030403020204" pitchFamily="34" charset="0"/>
                          <a:ea typeface="Source Sans Pro" panose="020B0503030403020204" pitchFamily="34" charset="0"/>
                        </a:rPr>
                        <a:t>credit information from both lenders and business vendors</a:t>
                      </a:r>
                      <a:endParaRPr lang="en-US" sz="2400" b="0" i="0" dirty="0">
                        <a:latin typeface="Source Sans Pro" panose="020B0503030403020204" pitchFamily="34" charset="0"/>
                        <a:ea typeface="Source Sans Pro" panose="020B0503030403020204" pitchFamily="34" charset="0"/>
                      </a:endParaRPr>
                    </a:p>
                  </a:txBody>
                  <a:tcPr anchor="ctr"/>
                </a:tc>
                <a:extLst>
                  <a:ext uri="{0D108BD9-81ED-4DB2-BD59-A6C34878D82A}">
                    <a16:rowId xmlns:a16="http://schemas.microsoft.com/office/drawing/2014/main" val="3915678558"/>
                  </a:ext>
                </a:extLst>
              </a:tr>
            </a:tbl>
          </a:graphicData>
        </a:graphic>
      </p:graphicFrame>
      <p:sp>
        <p:nvSpPr>
          <p:cNvPr id="3" name="Footer Placeholder 2">
            <a:extLst>
              <a:ext uri="{FF2B5EF4-FFF2-40B4-BE49-F238E27FC236}">
                <a16:creationId xmlns:a16="http://schemas.microsoft.com/office/drawing/2014/main" id="{74AB4A1A-08DC-3FC0-D61A-9DF9BEA034AB}"/>
              </a:ext>
            </a:extLst>
          </p:cNvPr>
          <p:cNvSpPr>
            <a:spLocks noGrp="1"/>
          </p:cNvSpPr>
          <p:nvPr>
            <p:ph type="ftr" sz="quarter" idx="11"/>
          </p:nvPr>
        </p:nvSpPr>
        <p:spPr/>
        <p:txBody>
          <a:bodyPr/>
          <a:lstStyle/>
          <a:p>
            <a:r>
              <a:rPr lang="en-US"/>
              <a:t>Money Smart for Small Business: Banking Services Available for a Small Business</a:t>
            </a:r>
            <a:endParaRPr lang="en-US" dirty="0"/>
          </a:p>
        </p:txBody>
      </p:sp>
      <p:sp>
        <p:nvSpPr>
          <p:cNvPr id="2" name="Slide Number Placeholder 1">
            <a:extLst>
              <a:ext uri="{FF2B5EF4-FFF2-40B4-BE49-F238E27FC236}">
                <a16:creationId xmlns:a16="http://schemas.microsoft.com/office/drawing/2014/main" id="{7E630DBE-A39B-414D-5728-F926BD687124}"/>
              </a:ext>
            </a:extLst>
          </p:cNvPr>
          <p:cNvSpPr>
            <a:spLocks noGrp="1"/>
          </p:cNvSpPr>
          <p:nvPr>
            <p:ph type="sldNum" sz="quarter" idx="10"/>
          </p:nvPr>
        </p:nvSpPr>
        <p:spPr/>
        <p:txBody>
          <a:bodyPr/>
          <a:lstStyle/>
          <a:p>
            <a:fld id="{5744759D-0EFF-4FB2-9CCE-04E00944F0FE}" type="slidenum">
              <a:rPr lang="en-US" smtClean="0"/>
              <a:pPr/>
              <a:t>33</a:t>
            </a:fld>
            <a:endParaRPr lang="en-US" dirty="0"/>
          </a:p>
        </p:txBody>
      </p:sp>
    </p:spTree>
    <p:extLst>
      <p:ext uri="{BB962C8B-B14F-4D97-AF65-F5344CB8AC3E}">
        <p14:creationId xmlns:p14="http://schemas.microsoft.com/office/powerpoint/2010/main" val="34470202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88D9773-2DD0-886F-6BC4-E2AFE89CA45C}"/>
              </a:ext>
            </a:extLst>
          </p:cNvPr>
          <p:cNvSpPr>
            <a:spLocks noGrp="1"/>
          </p:cNvSpPr>
          <p:nvPr>
            <p:ph type="title"/>
          </p:nvPr>
        </p:nvSpPr>
        <p:spPr>
          <a:xfrm>
            <a:off x="1063438" y="926432"/>
            <a:ext cx="7600043" cy="991268"/>
          </a:xfrm>
        </p:spPr>
        <p:txBody>
          <a:bodyPr>
            <a:normAutofit fontScale="90000"/>
          </a:bodyPr>
          <a:lstStyle/>
          <a:p>
            <a:r>
              <a:rPr lang="en-US" dirty="0"/>
              <a:t>What Information Do </a:t>
            </a:r>
            <a:br>
              <a:rPr lang="en-US" dirty="0"/>
            </a:br>
            <a:r>
              <a:rPr lang="en-US" dirty="0"/>
              <a:t>Business Credit Reports Contain?</a:t>
            </a:r>
          </a:p>
        </p:txBody>
      </p:sp>
      <p:pic>
        <p:nvPicPr>
          <p:cNvPr id="6" name="Picture 5" descr="star icon">
            <a:extLst>
              <a:ext uri="{FF2B5EF4-FFF2-40B4-BE49-F238E27FC236}">
                <a16:creationId xmlns:a16="http://schemas.microsoft.com/office/drawing/2014/main" id="{04997187-69D6-FAD1-ABCD-DB0302F6D22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56932" y="1053065"/>
            <a:ext cx="606507" cy="606507"/>
          </a:xfrm>
          <a:prstGeom prst="rect">
            <a:avLst/>
          </a:prstGeom>
        </p:spPr>
      </p:pic>
      <p:graphicFrame>
        <p:nvGraphicFramePr>
          <p:cNvPr id="7" name="Table 6" descr="Table Title: Information in Business Credit Reports&#10;Table Description: Lists examples of data provided in a business credit report">
            <a:extLst>
              <a:ext uri="{FF2B5EF4-FFF2-40B4-BE49-F238E27FC236}">
                <a16:creationId xmlns:a16="http://schemas.microsoft.com/office/drawing/2014/main" id="{228C630E-022E-2FB5-968E-2739B35D02F2}"/>
              </a:ext>
            </a:extLst>
          </p:cNvPr>
          <p:cNvGraphicFramePr>
            <a:graphicFrameLocks noGrp="1"/>
          </p:cNvGraphicFramePr>
          <p:nvPr>
            <p:extLst>
              <p:ext uri="{D42A27DB-BD31-4B8C-83A1-F6EECF244321}">
                <p14:modId xmlns:p14="http://schemas.microsoft.com/office/powerpoint/2010/main" val="594042227"/>
              </p:ext>
            </p:extLst>
          </p:nvPr>
        </p:nvGraphicFramePr>
        <p:xfrm>
          <a:off x="334645" y="1877459"/>
          <a:ext cx="8563610" cy="4567047"/>
        </p:xfrm>
        <a:graphic>
          <a:graphicData uri="http://schemas.openxmlformats.org/drawingml/2006/table">
            <a:tbl>
              <a:tblPr firstRow="1" bandRow="1">
                <a:tableStyleId>{9D7B26C5-4107-4FEC-AEDC-1716B250A1EF}</a:tableStyleId>
              </a:tblPr>
              <a:tblGrid>
                <a:gridCol w="1972202">
                  <a:extLst>
                    <a:ext uri="{9D8B030D-6E8A-4147-A177-3AD203B41FA5}">
                      <a16:colId xmlns:a16="http://schemas.microsoft.com/office/drawing/2014/main" val="2419586113"/>
                    </a:ext>
                  </a:extLst>
                </a:gridCol>
                <a:gridCol w="1938449">
                  <a:extLst>
                    <a:ext uri="{9D8B030D-6E8A-4147-A177-3AD203B41FA5}">
                      <a16:colId xmlns:a16="http://schemas.microsoft.com/office/drawing/2014/main" val="3483949085"/>
                    </a:ext>
                  </a:extLst>
                </a:gridCol>
                <a:gridCol w="2455823">
                  <a:extLst>
                    <a:ext uri="{9D8B030D-6E8A-4147-A177-3AD203B41FA5}">
                      <a16:colId xmlns:a16="http://schemas.microsoft.com/office/drawing/2014/main" val="2447956751"/>
                    </a:ext>
                  </a:extLst>
                </a:gridCol>
                <a:gridCol w="2197136">
                  <a:extLst>
                    <a:ext uri="{9D8B030D-6E8A-4147-A177-3AD203B41FA5}">
                      <a16:colId xmlns:a16="http://schemas.microsoft.com/office/drawing/2014/main" val="1060547944"/>
                    </a:ext>
                  </a:extLst>
                </a:gridCol>
              </a:tblGrid>
              <a:tr h="1106599">
                <a:tc>
                  <a:txBody>
                    <a:bodyPr/>
                    <a:lstStyle/>
                    <a:p>
                      <a:pPr algn="ctr"/>
                      <a:r>
                        <a:rPr lang="en-US" sz="1600" dirty="0">
                          <a:latin typeface="Source Sans Pro SemiBold" panose="020B0603030403020204" pitchFamily="34" charset="0"/>
                          <a:ea typeface="Source Sans Pro SemiBold" panose="020B0603030403020204" pitchFamily="34" charset="0"/>
                        </a:rPr>
                        <a:t>Business Identifying</a:t>
                      </a:r>
                      <a:r>
                        <a:rPr lang="en-US" sz="1600" baseline="0" dirty="0">
                          <a:latin typeface="Source Sans Pro SemiBold" panose="020B0603030403020204" pitchFamily="34" charset="0"/>
                          <a:ea typeface="Source Sans Pro SemiBold" panose="020B0603030403020204" pitchFamily="34" charset="0"/>
                        </a:rPr>
                        <a:t> Information Examples</a:t>
                      </a:r>
                      <a:endParaRPr lang="en-US" sz="1600" b="1" dirty="0">
                        <a:latin typeface="Source Sans Pro SemiBold" panose="020B0603030403020204" pitchFamily="34" charset="0"/>
                        <a:ea typeface="Source Sans Pro SemiBold" panose="020B0603030403020204" pitchFamily="34" charset="0"/>
                      </a:endParaRPr>
                    </a:p>
                  </a:txBody>
                  <a:tcPr marL="84886" marR="84886" marT="38584" marB="38584" anchor="ctr"/>
                </a:tc>
                <a:tc>
                  <a:txBody>
                    <a:bodyPr/>
                    <a:lstStyle/>
                    <a:p>
                      <a:pPr algn="ctr"/>
                      <a:r>
                        <a:rPr lang="en-US" sz="1600" dirty="0">
                          <a:latin typeface="Source Sans Pro SemiBold" panose="020B0603030403020204" pitchFamily="34" charset="0"/>
                          <a:ea typeface="Source Sans Pro SemiBold" panose="020B0603030403020204" pitchFamily="34" charset="0"/>
                        </a:rPr>
                        <a:t>Business Credit History Examples</a:t>
                      </a:r>
                      <a:endParaRPr lang="en-US" sz="1600" b="1" dirty="0">
                        <a:latin typeface="Source Sans Pro SemiBold" panose="020B0603030403020204" pitchFamily="34" charset="0"/>
                        <a:ea typeface="Source Sans Pro SemiBold" panose="020B0603030403020204" pitchFamily="34" charset="0"/>
                      </a:endParaRPr>
                    </a:p>
                  </a:txBody>
                  <a:tcPr marL="84886" marR="84886" marT="38584" marB="38584" anchor="ctr"/>
                </a:tc>
                <a:tc>
                  <a:txBody>
                    <a:bodyPr/>
                    <a:lstStyle/>
                    <a:p>
                      <a:pPr algn="ctr"/>
                      <a:r>
                        <a:rPr lang="en-US" sz="1600" dirty="0">
                          <a:latin typeface="Source Sans Pro SemiBold" panose="020B0603030403020204" pitchFamily="34" charset="0"/>
                          <a:ea typeface="Source Sans Pro SemiBold" panose="020B0603030403020204" pitchFamily="34" charset="0"/>
                        </a:rPr>
                        <a:t>Business</a:t>
                      </a:r>
                      <a:r>
                        <a:rPr lang="en-US" sz="1600" baseline="0" dirty="0">
                          <a:latin typeface="Source Sans Pro SemiBold" panose="020B0603030403020204" pitchFamily="34" charset="0"/>
                          <a:ea typeface="Source Sans Pro SemiBold" panose="020B0603030403020204" pitchFamily="34" charset="0"/>
                        </a:rPr>
                        <a:t> Background, Registration, and Financial Information Examples</a:t>
                      </a:r>
                      <a:endParaRPr lang="en-US" sz="1600" b="1" dirty="0">
                        <a:latin typeface="Source Sans Pro SemiBold" panose="020B0603030403020204" pitchFamily="34" charset="0"/>
                        <a:ea typeface="Source Sans Pro SemiBold" panose="020B0603030403020204" pitchFamily="34" charset="0"/>
                      </a:endParaRPr>
                    </a:p>
                  </a:txBody>
                  <a:tcPr marL="84886" marR="84886" marT="38584" marB="38584" anchor="ctr"/>
                </a:tc>
                <a:tc>
                  <a:txBody>
                    <a:bodyPr/>
                    <a:lstStyle/>
                    <a:p>
                      <a:pPr algn="ctr"/>
                      <a:r>
                        <a:rPr lang="en-US" sz="1600" dirty="0">
                          <a:latin typeface="Source Sans Pro SemiBold" panose="020B0603030403020204" pitchFamily="34" charset="0"/>
                          <a:ea typeface="Source Sans Pro SemiBold" panose="020B0603030403020204" pitchFamily="34" charset="0"/>
                        </a:rPr>
                        <a:t>Public</a:t>
                      </a:r>
                      <a:r>
                        <a:rPr lang="en-US" sz="1600" baseline="0" dirty="0">
                          <a:latin typeface="Source Sans Pro SemiBold" panose="020B0603030403020204" pitchFamily="34" charset="0"/>
                          <a:ea typeface="Source Sans Pro SemiBold" panose="020B0603030403020204" pitchFamily="34" charset="0"/>
                        </a:rPr>
                        <a:t> Record Information Examples</a:t>
                      </a:r>
                      <a:endParaRPr lang="en-US" sz="1600" b="1" dirty="0">
                        <a:latin typeface="Source Sans Pro SemiBold" panose="020B0603030403020204" pitchFamily="34" charset="0"/>
                        <a:ea typeface="Source Sans Pro SemiBold" panose="020B0603030403020204" pitchFamily="34" charset="0"/>
                      </a:endParaRPr>
                    </a:p>
                  </a:txBody>
                  <a:tcPr marL="84886" marR="84886" marT="38584" marB="38584" anchor="ctr"/>
                </a:tc>
                <a:extLst>
                  <a:ext uri="{0D108BD9-81ED-4DB2-BD59-A6C34878D82A}">
                    <a16:rowId xmlns:a16="http://schemas.microsoft.com/office/drawing/2014/main" val="3754369200"/>
                  </a:ext>
                </a:extLst>
              </a:tr>
              <a:tr h="2723632">
                <a:tc>
                  <a:txBody>
                    <a:bodyPr/>
                    <a:lstStyle/>
                    <a:p>
                      <a:pPr marL="285750" indent="-285750" algn="l">
                        <a:buFont typeface="Arial" panose="020B0604020202020204" pitchFamily="34" charset="0"/>
                        <a:buChar char="•"/>
                      </a:pPr>
                      <a:r>
                        <a:rPr lang="en-US" sz="1600" dirty="0">
                          <a:latin typeface="Source Sans Pro" panose="020B0503030403020204" pitchFamily="34" charset="0"/>
                          <a:ea typeface="Source Sans Pro" panose="020B0503030403020204" pitchFamily="34" charset="0"/>
                        </a:rPr>
                        <a:t>Business names and aliases</a:t>
                      </a:r>
                    </a:p>
                    <a:p>
                      <a:pPr marL="285750" indent="-285750" algn="l">
                        <a:buFont typeface="Arial" panose="020B0604020202020204" pitchFamily="34" charset="0"/>
                        <a:buChar char="•"/>
                      </a:pPr>
                      <a:r>
                        <a:rPr lang="en-US" sz="1600" dirty="0">
                          <a:latin typeface="Source Sans Pro" panose="020B0503030403020204" pitchFamily="34" charset="0"/>
                          <a:ea typeface="Source Sans Pro" panose="020B0503030403020204" pitchFamily="34" charset="0"/>
                        </a:rPr>
                        <a:t>Business</a:t>
                      </a:r>
                      <a:r>
                        <a:rPr lang="en-US" sz="1600" baseline="0" dirty="0">
                          <a:latin typeface="Source Sans Pro" panose="020B0503030403020204" pitchFamily="34" charset="0"/>
                          <a:ea typeface="Source Sans Pro" panose="020B0503030403020204" pitchFamily="34" charset="0"/>
                        </a:rPr>
                        <a:t> addresses, phone numbers, and web presence</a:t>
                      </a:r>
                    </a:p>
                    <a:p>
                      <a:pPr marL="285750" indent="-285750" algn="l">
                        <a:buFont typeface="Arial" panose="020B0604020202020204" pitchFamily="34" charset="0"/>
                        <a:buChar char="•"/>
                      </a:pPr>
                      <a:r>
                        <a:rPr lang="en-US" sz="1600" baseline="0" dirty="0">
                          <a:latin typeface="Source Sans Pro" panose="020B0503030403020204" pitchFamily="34" charset="0"/>
                          <a:ea typeface="Source Sans Pro" panose="020B0503030403020204" pitchFamily="34" charset="0"/>
                        </a:rPr>
                        <a:t>DUNS number</a:t>
                      </a:r>
                    </a:p>
                    <a:p>
                      <a:pPr marL="285750" indent="-285750" algn="l">
                        <a:buFont typeface="Arial" panose="020B0604020202020204" pitchFamily="34" charset="0"/>
                        <a:buChar char="•"/>
                      </a:pPr>
                      <a:r>
                        <a:rPr lang="en-US" sz="1600" baseline="0" dirty="0">
                          <a:latin typeface="Source Sans Pro" panose="020B0503030403020204" pitchFamily="34" charset="0"/>
                          <a:ea typeface="Source Sans Pro" panose="020B0503030403020204" pitchFamily="34" charset="0"/>
                        </a:rPr>
                        <a:t>Industry classification codes</a:t>
                      </a:r>
                      <a:endParaRPr lang="en-US" sz="1600" dirty="0">
                        <a:latin typeface="Source Sans Pro" panose="020B0503030403020204" pitchFamily="34" charset="0"/>
                        <a:ea typeface="Source Sans Pro" panose="020B0503030403020204" pitchFamily="34" charset="0"/>
                      </a:endParaRPr>
                    </a:p>
                  </a:txBody>
                  <a:tcPr marL="84886" marR="84886" marT="38584" marB="38584">
                    <a:solidFill>
                      <a:srgbClr val="DCE6F2">
                        <a:alpha val="74902"/>
                      </a:srgbClr>
                    </a:solidFill>
                  </a:tcPr>
                </a:tc>
                <a:tc>
                  <a:txBody>
                    <a:bodyPr/>
                    <a:lstStyle/>
                    <a:p>
                      <a:pPr marL="285750" indent="-285750" algn="l">
                        <a:buFont typeface="Arial" panose="020B0604020202020204" pitchFamily="34" charset="0"/>
                        <a:buChar char="•"/>
                      </a:pPr>
                      <a:r>
                        <a:rPr lang="en-US" sz="1600" dirty="0">
                          <a:latin typeface="Source Sans Pro" panose="020B0503030403020204" pitchFamily="34" charset="0"/>
                          <a:ea typeface="Source Sans Pro" panose="020B0503030403020204" pitchFamily="34" charset="0"/>
                        </a:rPr>
                        <a:t>Companies that have granted credit</a:t>
                      </a:r>
                    </a:p>
                    <a:p>
                      <a:pPr marL="285750" marR="0" indent="-28575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latin typeface="Source Sans Pro" panose="020B0503030403020204" pitchFamily="34" charset="0"/>
                          <a:ea typeface="Source Sans Pro" panose="020B0503030403020204" pitchFamily="34" charset="0"/>
                        </a:rPr>
                        <a:t>Payment data from suppliers and creditors</a:t>
                      </a:r>
                    </a:p>
                    <a:p>
                      <a:pPr marL="285750" indent="-285750" algn="l">
                        <a:buFont typeface="Arial" panose="020B0604020202020204" pitchFamily="34" charset="0"/>
                        <a:buChar char="•"/>
                      </a:pPr>
                      <a:r>
                        <a:rPr lang="en-US" sz="1600" dirty="0">
                          <a:latin typeface="Source Sans Pro" panose="020B0503030403020204" pitchFamily="34" charset="0"/>
                          <a:ea typeface="Source Sans Pro" panose="020B0503030403020204" pitchFamily="34" charset="0"/>
                        </a:rPr>
                        <a:t>Risk scores and ratings</a:t>
                      </a:r>
                    </a:p>
                    <a:p>
                      <a:pPr marL="0" indent="0" algn="l">
                        <a:buFont typeface="Arial" panose="020B0604020202020204" pitchFamily="34" charset="0"/>
                        <a:buNone/>
                      </a:pPr>
                      <a:endParaRPr lang="en-US" sz="1600" dirty="0">
                        <a:latin typeface="Source Sans Pro" panose="020B0503030403020204" pitchFamily="34" charset="0"/>
                        <a:ea typeface="Source Sans Pro" panose="020B0503030403020204" pitchFamily="34" charset="0"/>
                      </a:endParaRPr>
                    </a:p>
                  </a:txBody>
                  <a:tcPr marL="84886" marR="84886" marT="38584" marB="38584">
                    <a:solidFill>
                      <a:srgbClr val="DCE6F2">
                        <a:alpha val="74902"/>
                      </a:srgbClr>
                    </a:solidFill>
                  </a:tcPr>
                </a:tc>
                <a:tc>
                  <a:txBody>
                    <a:bodyPr/>
                    <a:lstStyle/>
                    <a:p>
                      <a:pPr marL="285750" indent="-285750" algn="l">
                        <a:buFont typeface="Arial" panose="020B0604020202020204" pitchFamily="34" charset="0"/>
                        <a:buChar char="•"/>
                      </a:pPr>
                      <a:r>
                        <a:rPr lang="en-US" sz="1600" dirty="0">
                          <a:latin typeface="Source Sans Pro" panose="020B0503030403020204" pitchFamily="34" charset="0"/>
                          <a:ea typeface="Source Sans Pro" panose="020B0503030403020204" pitchFamily="34" charset="0"/>
                        </a:rPr>
                        <a:t>Registration</a:t>
                      </a:r>
                      <a:r>
                        <a:rPr lang="en-US" sz="1600" baseline="0" dirty="0">
                          <a:latin typeface="Source Sans Pro" panose="020B0503030403020204" pitchFamily="34" charset="0"/>
                          <a:ea typeface="Source Sans Pro" panose="020B0503030403020204" pitchFamily="34" charset="0"/>
                        </a:rPr>
                        <a:t> and incorporation data</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latin typeface="Source Sans Pro" panose="020B0503030403020204" pitchFamily="34" charset="0"/>
                          <a:ea typeface="Source Sans Pro" panose="020B0503030403020204" pitchFamily="34" charset="0"/>
                        </a:rPr>
                        <a:t>Legal</a:t>
                      </a:r>
                      <a:r>
                        <a:rPr lang="en-US" sz="1600" baseline="0" dirty="0">
                          <a:latin typeface="Source Sans Pro" panose="020B0503030403020204" pitchFamily="34" charset="0"/>
                          <a:ea typeface="Source Sans Pro" panose="020B0503030403020204" pitchFamily="34" charset="0"/>
                        </a:rPr>
                        <a:t> structure and ownership</a:t>
                      </a:r>
                    </a:p>
                    <a:p>
                      <a:pPr marL="285750" indent="-285750" algn="l">
                        <a:buFont typeface="Arial" panose="020B0604020202020204" pitchFamily="34" charset="0"/>
                        <a:buChar char="•"/>
                      </a:pPr>
                      <a:r>
                        <a:rPr lang="en-US" sz="1600" baseline="0" dirty="0">
                          <a:latin typeface="Source Sans Pro" panose="020B0503030403020204" pitchFamily="34" charset="0"/>
                          <a:ea typeface="Source Sans Pro" panose="020B0503030403020204" pitchFamily="34" charset="0"/>
                        </a:rPr>
                        <a:t>History of business</a:t>
                      </a:r>
                    </a:p>
                    <a:p>
                      <a:pPr marL="285750" indent="-285750" algn="l">
                        <a:buFont typeface="Arial" panose="020B0604020202020204" pitchFamily="34" charset="0"/>
                        <a:buChar char="•"/>
                      </a:pPr>
                      <a:r>
                        <a:rPr lang="en-US" sz="1600" baseline="0" dirty="0">
                          <a:latin typeface="Source Sans Pro" panose="020B0503030403020204" pitchFamily="34" charset="0"/>
                          <a:ea typeface="Source Sans Pro" panose="020B0503030403020204" pitchFamily="34" charset="0"/>
                        </a:rPr>
                        <a:t>Affiliations</a:t>
                      </a:r>
                    </a:p>
                    <a:p>
                      <a:pPr marL="285750" indent="-285750" algn="l">
                        <a:buFont typeface="Arial" panose="020B0604020202020204" pitchFamily="34" charset="0"/>
                        <a:buChar char="•"/>
                      </a:pPr>
                      <a:r>
                        <a:rPr lang="en-US" sz="1600" dirty="0">
                          <a:latin typeface="Source Sans Pro" panose="020B0503030403020204" pitchFamily="34" charset="0"/>
                          <a:ea typeface="Source Sans Pro" panose="020B0503030403020204" pitchFamily="34" charset="0"/>
                        </a:rPr>
                        <a:t>Corporate financial reports</a:t>
                      </a:r>
                    </a:p>
                    <a:p>
                      <a:pPr marL="285750" indent="-285750" algn="l">
                        <a:buFont typeface="Arial" panose="020B0604020202020204" pitchFamily="34" charset="0"/>
                        <a:buChar char="•"/>
                      </a:pPr>
                      <a:r>
                        <a:rPr lang="en-US" sz="1600" dirty="0">
                          <a:latin typeface="Source Sans Pro" panose="020B0503030403020204" pitchFamily="34" charset="0"/>
                          <a:ea typeface="Source Sans Pro" panose="020B0503030403020204" pitchFamily="34" charset="0"/>
                        </a:rPr>
                        <a:t>Contracts, grants, loans, and debarments from the federal government</a:t>
                      </a:r>
                    </a:p>
                    <a:p>
                      <a:pPr marL="285750" marR="0" indent="-28575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latin typeface="Source Sans Pro" panose="020B0503030403020204" pitchFamily="34" charset="0"/>
                          <a:ea typeface="Source Sans Pro" panose="020B0503030403020204" pitchFamily="34" charset="0"/>
                        </a:rPr>
                        <a:t>Self-reported</a:t>
                      </a:r>
                      <a:r>
                        <a:rPr lang="en-US" sz="1600" baseline="0" dirty="0">
                          <a:latin typeface="Source Sans Pro" panose="020B0503030403020204" pitchFamily="34" charset="0"/>
                          <a:ea typeface="Source Sans Pro" panose="020B0503030403020204" pitchFamily="34" charset="0"/>
                        </a:rPr>
                        <a:t> data</a:t>
                      </a:r>
                    </a:p>
                  </a:txBody>
                  <a:tcPr marL="84886" marR="84886" marT="38584" marB="38584">
                    <a:solidFill>
                      <a:srgbClr val="DCE6F2">
                        <a:alpha val="74902"/>
                      </a:srgbClr>
                    </a:solidFill>
                  </a:tcPr>
                </a:tc>
                <a:tc>
                  <a:txBody>
                    <a:bodyPr/>
                    <a:lstStyle/>
                    <a:p>
                      <a:pPr marL="285750" marR="0" indent="-28575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latin typeface="Source Sans Pro" panose="020B0503030403020204" pitchFamily="34" charset="0"/>
                          <a:ea typeface="Source Sans Pro" panose="020B0503030403020204" pitchFamily="34" charset="0"/>
                        </a:rPr>
                        <a:t>Uniform Commercial Code filings</a:t>
                      </a:r>
                    </a:p>
                    <a:p>
                      <a:pPr marL="285750" marR="0" indent="-28575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latin typeface="Source Sans Pro" panose="020B0503030403020204" pitchFamily="34" charset="0"/>
                          <a:ea typeface="Source Sans Pro" panose="020B0503030403020204" pitchFamily="34" charset="0"/>
                        </a:rPr>
                        <a:t>Lawsuits, liens, and judgments</a:t>
                      </a:r>
                    </a:p>
                    <a:p>
                      <a:pPr marL="285750" indent="-285750" algn="l">
                        <a:buFont typeface="Arial" panose="020B0604020202020204" pitchFamily="34" charset="0"/>
                        <a:buChar char="•"/>
                      </a:pPr>
                      <a:r>
                        <a:rPr lang="en-US" sz="1600" dirty="0">
                          <a:latin typeface="Source Sans Pro" panose="020B0503030403020204" pitchFamily="34" charset="0"/>
                          <a:ea typeface="Source Sans Pro" panose="020B0503030403020204" pitchFamily="34" charset="0"/>
                        </a:rPr>
                        <a:t>Business registrations (state, city, county courts)</a:t>
                      </a:r>
                    </a:p>
                    <a:p>
                      <a:pPr marL="285750" indent="-285750" algn="l">
                        <a:buFont typeface="Arial" panose="020B0604020202020204" pitchFamily="34" charset="0"/>
                        <a:buChar char="•"/>
                      </a:pPr>
                      <a:r>
                        <a:rPr lang="en-US" sz="1600" dirty="0">
                          <a:latin typeface="Source Sans Pro" panose="020B0503030403020204" pitchFamily="34" charset="0"/>
                          <a:ea typeface="Source Sans Pro" panose="020B0503030403020204" pitchFamily="34" charset="0"/>
                        </a:rPr>
                        <a:t>Incorporation and current</a:t>
                      </a:r>
                      <a:r>
                        <a:rPr lang="en-US" sz="1600" baseline="0" dirty="0">
                          <a:latin typeface="Source Sans Pro" panose="020B0503030403020204" pitchFamily="34" charset="0"/>
                          <a:ea typeface="Source Sans Pro" panose="020B0503030403020204" pitchFamily="34" charset="0"/>
                        </a:rPr>
                        <a:t> and past </a:t>
                      </a:r>
                      <a:r>
                        <a:rPr lang="en-US" sz="1600" dirty="0">
                          <a:latin typeface="Source Sans Pro" panose="020B0503030403020204" pitchFamily="34" charset="0"/>
                          <a:ea typeface="Source Sans Pro" panose="020B0503030403020204" pitchFamily="34" charset="0"/>
                        </a:rPr>
                        <a:t>bankruptcy filings from state and county courts</a:t>
                      </a:r>
                    </a:p>
                    <a:p>
                      <a:pPr marL="0" indent="0" algn="l">
                        <a:buFont typeface="Arial" panose="020B0604020202020204" pitchFamily="34" charset="0"/>
                        <a:buNone/>
                      </a:pPr>
                      <a:endParaRPr lang="en-US" sz="1400" dirty="0">
                        <a:solidFill>
                          <a:srgbClr val="000000"/>
                        </a:solidFill>
                        <a:latin typeface="Source Sans Pro" panose="020B0503030403020204" pitchFamily="34" charset="0"/>
                        <a:ea typeface="Source Sans Pro" panose="020B0503030403020204" pitchFamily="34" charset="0"/>
                      </a:endParaRPr>
                    </a:p>
                  </a:txBody>
                  <a:tcPr marL="84886" marR="84886" marT="38584" marB="38584">
                    <a:solidFill>
                      <a:srgbClr val="DCE6F2">
                        <a:alpha val="74902"/>
                      </a:srgbClr>
                    </a:solidFill>
                  </a:tcPr>
                </a:tc>
                <a:extLst>
                  <a:ext uri="{0D108BD9-81ED-4DB2-BD59-A6C34878D82A}">
                    <a16:rowId xmlns:a16="http://schemas.microsoft.com/office/drawing/2014/main" val="3689585936"/>
                  </a:ext>
                </a:extLst>
              </a:tr>
            </a:tbl>
          </a:graphicData>
        </a:graphic>
      </p:graphicFrame>
      <p:sp>
        <p:nvSpPr>
          <p:cNvPr id="3" name="Footer Placeholder 2">
            <a:extLst>
              <a:ext uri="{FF2B5EF4-FFF2-40B4-BE49-F238E27FC236}">
                <a16:creationId xmlns:a16="http://schemas.microsoft.com/office/drawing/2014/main" id="{C8B806D7-3A64-C77D-1FF5-4EE544EFFE22}"/>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8A158273-97BB-45CE-89D6-03CF00ACFFDD}"/>
              </a:ext>
            </a:extLst>
          </p:cNvPr>
          <p:cNvSpPr>
            <a:spLocks noGrp="1"/>
          </p:cNvSpPr>
          <p:nvPr>
            <p:ph type="sldNum" sz="quarter" idx="10"/>
          </p:nvPr>
        </p:nvSpPr>
        <p:spPr/>
        <p:txBody>
          <a:bodyPr/>
          <a:lstStyle/>
          <a:p>
            <a:fld id="{5744759D-0EFF-4FB2-9CCE-04E00944F0FE}" type="slidenum">
              <a:rPr lang="en-US" smtClean="0"/>
              <a:pPr/>
              <a:t>34</a:t>
            </a:fld>
            <a:endParaRPr lang="en-US" dirty="0"/>
          </a:p>
        </p:txBody>
      </p:sp>
    </p:spTree>
    <p:extLst>
      <p:ext uri="{BB962C8B-B14F-4D97-AF65-F5344CB8AC3E}">
        <p14:creationId xmlns:p14="http://schemas.microsoft.com/office/powerpoint/2010/main" val="12151148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F20D5B6-6DCB-953D-77E4-EA8A16F89E9C}"/>
              </a:ext>
            </a:extLst>
          </p:cNvPr>
          <p:cNvSpPr>
            <a:spLocks noGrp="1"/>
          </p:cNvSpPr>
          <p:nvPr>
            <p:ph type="title"/>
          </p:nvPr>
        </p:nvSpPr>
        <p:spPr/>
        <p:txBody>
          <a:bodyPr>
            <a:normAutofit fontScale="90000"/>
          </a:bodyPr>
          <a:lstStyle/>
          <a:p>
            <a:r>
              <a:rPr lang="en-US" dirty="0"/>
              <a:t>Regulation of Business Credit</a:t>
            </a:r>
          </a:p>
        </p:txBody>
      </p:sp>
      <p:sp>
        <p:nvSpPr>
          <p:cNvPr id="4" name="Content Placeholder 3">
            <a:extLst>
              <a:ext uri="{FF2B5EF4-FFF2-40B4-BE49-F238E27FC236}">
                <a16:creationId xmlns:a16="http://schemas.microsoft.com/office/drawing/2014/main" id="{34AE694E-BA7F-8C4D-C376-A2922E93AEF7}"/>
              </a:ext>
            </a:extLst>
          </p:cNvPr>
          <p:cNvSpPr>
            <a:spLocks noGrp="1"/>
          </p:cNvSpPr>
          <p:nvPr>
            <p:ph sz="quarter" idx="12"/>
          </p:nvPr>
        </p:nvSpPr>
        <p:spPr/>
        <p:txBody>
          <a:bodyPr/>
          <a:lstStyle/>
          <a:p>
            <a:r>
              <a:rPr lang="en-US" dirty="0"/>
              <a:t>Many consumer lending regulations, such as the FCRA/FACTA, do not apply to business credit reporting. </a:t>
            </a:r>
          </a:p>
          <a:p>
            <a:endParaRPr lang="en-US" dirty="0"/>
          </a:p>
          <a:p>
            <a:r>
              <a:rPr lang="en-US" dirty="0"/>
              <a:t>Business credit reporting agencies still have procedures in place for the following:</a:t>
            </a:r>
          </a:p>
          <a:p>
            <a:pPr lvl="1"/>
            <a:r>
              <a:rPr lang="en-US" dirty="0"/>
              <a:t>Providing access to reports</a:t>
            </a:r>
          </a:p>
          <a:p>
            <a:pPr lvl="1"/>
            <a:r>
              <a:rPr lang="en-US" dirty="0"/>
              <a:t>Managing disputes</a:t>
            </a:r>
          </a:p>
          <a:p>
            <a:pPr lvl="1"/>
            <a:r>
              <a:rPr lang="en-US" dirty="0"/>
              <a:t>Determining how long information </a:t>
            </a:r>
            <a:br>
              <a:rPr lang="en-US" dirty="0"/>
            </a:br>
            <a:r>
              <a:rPr lang="en-US" dirty="0"/>
              <a:t>stays on the report </a:t>
            </a:r>
          </a:p>
        </p:txBody>
      </p:sp>
      <p:pic>
        <p:nvPicPr>
          <p:cNvPr id="6" name="Picture 5" descr="Illustration of the scales of justice">
            <a:extLst>
              <a:ext uri="{FF2B5EF4-FFF2-40B4-BE49-F238E27FC236}">
                <a16:creationId xmlns:a16="http://schemas.microsoft.com/office/drawing/2014/main" id="{A2D307EE-0F74-E60F-218B-7A97F06D5EAE}"/>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413933" y="3831048"/>
            <a:ext cx="2099272" cy="2099272"/>
          </a:xfrm>
          <a:prstGeom prst="rect">
            <a:avLst/>
          </a:prstGeom>
        </p:spPr>
      </p:pic>
      <p:sp>
        <p:nvSpPr>
          <p:cNvPr id="3" name="Footer Placeholder 2">
            <a:extLst>
              <a:ext uri="{FF2B5EF4-FFF2-40B4-BE49-F238E27FC236}">
                <a16:creationId xmlns:a16="http://schemas.microsoft.com/office/drawing/2014/main" id="{82C66802-62B6-81EA-E912-12FE05585574}"/>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6224E0B9-6868-28CD-CD2D-DB1672C6F5CC}"/>
              </a:ext>
            </a:extLst>
          </p:cNvPr>
          <p:cNvSpPr>
            <a:spLocks noGrp="1"/>
          </p:cNvSpPr>
          <p:nvPr>
            <p:ph type="sldNum" sz="quarter" idx="10"/>
          </p:nvPr>
        </p:nvSpPr>
        <p:spPr/>
        <p:txBody>
          <a:bodyPr/>
          <a:lstStyle/>
          <a:p>
            <a:fld id="{5744759D-0EFF-4FB2-9CCE-04E00944F0FE}" type="slidenum">
              <a:rPr lang="en-US" smtClean="0"/>
              <a:pPr/>
              <a:t>35</a:t>
            </a:fld>
            <a:endParaRPr lang="en-US" dirty="0"/>
          </a:p>
        </p:txBody>
      </p:sp>
    </p:spTree>
    <p:extLst>
      <p:ext uri="{BB962C8B-B14F-4D97-AF65-F5344CB8AC3E}">
        <p14:creationId xmlns:p14="http://schemas.microsoft.com/office/powerpoint/2010/main" val="39422804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C095595-3285-953C-5EC6-0D9DD0F58E52}"/>
              </a:ext>
            </a:extLst>
          </p:cNvPr>
          <p:cNvSpPr>
            <a:spLocks noGrp="1"/>
          </p:cNvSpPr>
          <p:nvPr>
            <p:ph type="title"/>
          </p:nvPr>
        </p:nvSpPr>
        <p:spPr>
          <a:xfrm>
            <a:off x="1063439" y="980551"/>
            <a:ext cx="7600043" cy="628221"/>
          </a:xfrm>
        </p:spPr>
        <p:txBody>
          <a:bodyPr>
            <a:normAutofit fontScale="90000"/>
          </a:bodyPr>
          <a:lstStyle/>
          <a:p>
            <a:r>
              <a:rPr lang="en-US" dirty="0"/>
              <a:t>Business Credit Scores</a:t>
            </a:r>
          </a:p>
        </p:txBody>
      </p:sp>
      <p:pic>
        <p:nvPicPr>
          <p:cNvPr id="6" name="Picture 5" descr="star icon">
            <a:extLst>
              <a:ext uri="{FF2B5EF4-FFF2-40B4-BE49-F238E27FC236}">
                <a16:creationId xmlns:a16="http://schemas.microsoft.com/office/drawing/2014/main" id="{9E083C3A-C621-7A1A-B922-22F49262947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56932" y="1002265"/>
            <a:ext cx="606507" cy="606507"/>
          </a:xfrm>
          <a:prstGeom prst="rect">
            <a:avLst/>
          </a:prstGeom>
        </p:spPr>
      </p:pic>
      <p:graphicFrame>
        <p:nvGraphicFramePr>
          <p:cNvPr id="10" name="Table 9" descr="Table Title: Business Credit Scores&#10;Table description: Comparison of main characteristics of personal and business credit scores">
            <a:extLst>
              <a:ext uri="{FF2B5EF4-FFF2-40B4-BE49-F238E27FC236}">
                <a16:creationId xmlns:a16="http://schemas.microsoft.com/office/drawing/2014/main" id="{2AB3F9A9-FA29-773B-7128-25AB4B73E60A}"/>
              </a:ext>
            </a:extLst>
          </p:cNvPr>
          <p:cNvGraphicFramePr>
            <a:graphicFrameLocks noGrp="1"/>
          </p:cNvGraphicFramePr>
          <p:nvPr>
            <p:extLst>
              <p:ext uri="{D42A27DB-BD31-4B8C-83A1-F6EECF244321}">
                <p14:modId xmlns:p14="http://schemas.microsoft.com/office/powerpoint/2010/main" val="2506317503"/>
              </p:ext>
            </p:extLst>
          </p:nvPr>
        </p:nvGraphicFramePr>
        <p:xfrm>
          <a:off x="98612" y="1879602"/>
          <a:ext cx="8866094" cy="3488410"/>
        </p:xfrm>
        <a:graphic>
          <a:graphicData uri="http://schemas.openxmlformats.org/drawingml/2006/table">
            <a:tbl>
              <a:tblPr firstRow="1" bandRow="1"/>
              <a:tblGrid>
                <a:gridCol w="4433047">
                  <a:extLst>
                    <a:ext uri="{9D8B030D-6E8A-4147-A177-3AD203B41FA5}">
                      <a16:colId xmlns:a16="http://schemas.microsoft.com/office/drawing/2014/main" val="2648328003"/>
                    </a:ext>
                  </a:extLst>
                </a:gridCol>
                <a:gridCol w="4433047">
                  <a:extLst>
                    <a:ext uri="{9D8B030D-6E8A-4147-A177-3AD203B41FA5}">
                      <a16:colId xmlns:a16="http://schemas.microsoft.com/office/drawing/2014/main" val="818130140"/>
                    </a:ext>
                  </a:extLst>
                </a:gridCol>
              </a:tblGrid>
              <a:tr h="710009">
                <a:tc>
                  <a:txBody>
                    <a:bodyPr/>
                    <a:lstStyle>
                      <a:lvl1pPr marL="0" algn="l" defTabSz="457200" rtl="0" eaLnBrk="1" latinLnBrk="0" hangingPunct="1">
                        <a:defRPr sz="1800" b="1" kern="1200">
                          <a:solidFill>
                            <a:schemeClr val="tx1"/>
                          </a:solidFill>
                          <a:latin typeface="Franklin Gothic Book"/>
                        </a:defRPr>
                      </a:lvl1pPr>
                      <a:lvl2pPr marL="457200" algn="l" defTabSz="457200" rtl="0" eaLnBrk="1" latinLnBrk="0" hangingPunct="1">
                        <a:defRPr sz="1800" b="1" kern="1200">
                          <a:solidFill>
                            <a:schemeClr val="tx1"/>
                          </a:solidFill>
                          <a:latin typeface="Franklin Gothic Book"/>
                        </a:defRPr>
                      </a:lvl2pPr>
                      <a:lvl3pPr marL="914400" algn="l" defTabSz="457200" rtl="0" eaLnBrk="1" latinLnBrk="0" hangingPunct="1">
                        <a:defRPr sz="1800" b="1" kern="1200">
                          <a:solidFill>
                            <a:schemeClr val="tx1"/>
                          </a:solidFill>
                          <a:latin typeface="Franklin Gothic Book"/>
                        </a:defRPr>
                      </a:lvl3pPr>
                      <a:lvl4pPr marL="1371600" algn="l" defTabSz="457200" rtl="0" eaLnBrk="1" latinLnBrk="0" hangingPunct="1">
                        <a:defRPr sz="1800" b="1" kern="1200">
                          <a:solidFill>
                            <a:schemeClr val="tx1"/>
                          </a:solidFill>
                          <a:latin typeface="Franklin Gothic Book"/>
                        </a:defRPr>
                      </a:lvl4pPr>
                      <a:lvl5pPr marL="1828800" algn="l" defTabSz="457200" rtl="0" eaLnBrk="1" latinLnBrk="0" hangingPunct="1">
                        <a:defRPr sz="1800" b="1" kern="1200">
                          <a:solidFill>
                            <a:schemeClr val="tx1"/>
                          </a:solidFill>
                          <a:latin typeface="Franklin Gothic Book"/>
                        </a:defRPr>
                      </a:lvl5pPr>
                      <a:lvl6pPr marL="2286000" algn="l" defTabSz="457200" rtl="0" eaLnBrk="1" latinLnBrk="0" hangingPunct="1">
                        <a:defRPr sz="1800" b="1" kern="1200">
                          <a:solidFill>
                            <a:schemeClr val="tx1"/>
                          </a:solidFill>
                          <a:latin typeface="Franklin Gothic Book"/>
                        </a:defRPr>
                      </a:lvl6pPr>
                      <a:lvl7pPr marL="2743200" algn="l" defTabSz="457200" rtl="0" eaLnBrk="1" latinLnBrk="0" hangingPunct="1">
                        <a:defRPr sz="1800" b="1" kern="1200">
                          <a:solidFill>
                            <a:schemeClr val="tx1"/>
                          </a:solidFill>
                          <a:latin typeface="Franklin Gothic Book"/>
                        </a:defRPr>
                      </a:lvl7pPr>
                      <a:lvl8pPr marL="3200400" algn="l" defTabSz="457200" rtl="0" eaLnBrk="1" latinLnBrk="0" hangingPunct="1">
                        <a:defRPr sz="1800" b="1" kern="1200">
                          <a:solidFill>
                            <a:schemeClr val="tx1"/>
                          </a:solidFill>
                          <a:latin typeface="Franklin Gothic Book"/>
                        </a:defRPr>
                      </a:lvl8pPr>
                      <a:lvl9pPr marL="3657600" algn="l" defTabSz="457200" rtl="0" eaLnBrk="1" latinLnBrk="0" hangingPunct="1">
                        <a:defRPr sz="1800" b="1" kern="1200">
                          <a:solidFill>
                            <a:schemeClr val="tx1"/>
                          </a:solidFill>
                          <a:latin typeface="Franklin Gothic Book"/>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000" dirty="0">
                          <a:latin typeface="Source Sans Pro" panose="020B0503030403020204" pitchFamily="34" charset="0"/>
                          <a:ea typeface="Source Sans Pro" panose="020B0503030403020204" pitchFamily="34" charset="0"/>
                        </a:rPr>
                        <a:t>Personal</a:t>
                      </a:r>
                      <a:r>
                        <a:rPr lang="en-US" sz="2000" baseline="0" dirty="0">
                          <a:latin typeface="Source Sans Pro" panose="020B0503030403020204" pitchFamily="34" charset="0"/>
                          <a:ea typeface="Source Sans Pro" panose="020B0503030403020204" pitchFamily="34" charset="0"/>
                        </a:rPr>
                        <a:t> Credit Scores</a:t>
                      </a:r>
                      <a:endParaRPr lang="en-US" sz="2000" dirty="0">
                        <a:solidFill>
                          <a:srgbClr val="000000"/>
                        </a:solidFill>
                        <a:latin typeface="Source Sans Pro" panose="020B0503030403020204" pitchFamily="34" charset="0"/>
                        <a:ea typeface="Source Sans Pro" panose="020B0503030403020204" pitchFamily="34" charset="0"/>
                      </a:endParaRPr>
                    </a:p>
                  </a:txBody>
                  <a:tcPr anchor="ctr">
                    <a:lnL>
                      <a:noFill/>
                    </a:lnL>
                    <a:lnR>
                      <a:noFill/>
                    </a:lnR>
                    <a:lnT w="12700" cmpd="sng">
                      <a:solidFill>
                        <a:srgbClr val="4F81BD"/>
                      </a:solidFill>
                    </a:lnT>
                    <a:lnB w="12700" cmpd="sng">
                      <a:solidFill>
                        <a:srgbClr val="4F81BD"/>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tx1"/>
                          </a:solidFill>
                          <a:latin typeface="Franklin Gothic Book"/>
                        </a:defRPr>
                      </a:lvl1pPr>
                      <a:lvl2pPr marL="457200" algn="l" defTabSz="457200" rtl="0" eaLnBrk="1" latinLnBrk="0" hangingPunct="1">
                        <a:defRPr sz="1800" b="1" kern="1200">
                          <a:solidFill>
                            <a:schemeClr val="tx1"/>
                          </a:solidFill>
                          <a:latin typeface="Franklin Gothic Book"/>
                        </a:defRPr>
                      </a:lvl2pPr>
                      <a:lvl3pPr marL="914400" algn="l" defTabSz="457200" rtl="0" eaLnBrk="1" latinLnBrk="0" hangingPunct="1">
                        <a:defRPr sz="1800" b="1" kern="1200">
                          <a:solidFill>
                            <a:schemeClr val="tx1"/>
                          </a:solidFill>
                          <a:latin typeface="Franklin Gothic Book"/>
                        </a:defRPr>
                      </a:lvl3pPr>
                      <a:lvl4pPr marL="1371600" algn="l" defTabSz="457200" rtl="0" eaLnBrk="1" latinLnBrk="0" hangingPunct="1">
                        <a:defRPr sz="1800" b="1" kern="1200">
                          <a:solidFill>
                            <a:schemeClr val="tx1"/>
                          </a:solidFill>
                          <a:latin typeface="Franklin Gothic Book"/>
                        </a:defRPr>
                      </a:lvl4pPr>
                      <a:lvl5pPr marL="1828800" algn="l" defTabSz="457200" rtl="0" eaLnBrk="1" latinLnBrk="0" hangingPunct="1">
                        <a:defRPr sz="1800" b="1" kern="1200">
                          <a:solidFill>
                            <a:schemeClr val="tx1"/>
                          </a:solidFill>
                          <a:latin typeface="Franklin Gothic Book"/>
                        </a:defRPr>
                      </a:lvl5pPr>
                      <a:lvl6pPr marL="2286000" algn="l" defTabSz="457200" rtl="0" eaLnBrk="1" latinLnBrk="0" hangingPunct="1">
                        <a:defRPr sz="1800" b="1" kern="1200">
                          <a:solidFill>
                            <a:schemeClr val="tx1"/>
                          </a:solidFill>
                          <a:latin typeface="Franklin Gothic Book"/>
                        </a:defRPr>
                      </a:lvl6pPr>
                      <a:lvl7pPr marL="2743200" algn="l" defTabSz="457200" rtl="0" eaLnBrk="1" latinLnBrk="0" hangingPunct="1">
                        <a:defRPr sz="1800" b="1" kern="1200">
                          <a:solidFill>
                            <a:schemeClr val="tx1"/>
                          </a:solidFill>
                          <a:latin typeface="Franklin Gothic Book"/>
                        </a:defRPr>
                      </a:lvl7pPr>
                      <a:lvl8pPr marL="3200400" algn="l" defTabSz="457200" rtl="0" eaLnBrk="1" latinLnBrk="0" hangingPunct="1">
                        <a:defRPr sz="1800" b="1" kern="1200">
                          <a:solidFill>
                            <a:schemeClr val="tx1"/>
                          </a:solidFill>
                          <a:latin typeface="Franklin Gothic Book"/>
                        </a:defRPr>
                      </a:lvl8pPr>
                      <a:lvl9pPr marL="3657600" algn="l" defTabSz="457200" rtl="0" eaLnBrk="1" latinLnBrk="0" hangingPunct="1">
                        <a:defRPr sz="1800" b="1" kern="1200">
                          <a:solidFill>
                            <a:schemeClr val="tx1"/>
                          </a:solidFill>
                          <a:latin typeface="Franklin Gothic Book"/>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000" dirty="0">
                          <a:latin typeface="Source Sans Pro" panose="020B0503030403020204" pitchFamily="34" charset="0"/>
                          <a:ea typeface="Source Sans Pro" panose="020B0503030403020204" pitchFamily="34" charset="0"/>
                        </a:rPr>
                        <a:t>Business</a:t>
                      </a:r>
                      <a:r>
                        <a:rPr lang="en-US" sz="2000" baseline="0" dirty="0">
                          <a:latin typeface="Source Sans Pro" panose="020B0503030403020204" pitchFamily="34" charset="0"/>
                          <a:ea typeface="Source Sans Pro" panose="020B0503030403020204" pitchFamily="34" charset="0"/>
                        </a:rPr>
                        <a:t> Credit Scores</a:t>
                      </a:r>
                      <a:endParaRPr lang="en-US" sz="2000" dirty="0">
                        <a:solidFill>
                          <a:srgbClr val="000000"/>
                        </a:solidFill>
                        <a:latin typeface="Source Sans Pro" panose="020B0503030403020204" pitchFamily="34" charset="0"/>
                        <a:ea typeface="Source Sans Pro" panose="020B0503030403020204" pitchFamily="34" charset="0"/>
                      </a:endParaRPr>
                    </a:p>
                  </a:txBody>
                  <a:tcPr anchor="ctr">
                    <a:lnL>
                      <a:noFill/>
                    </a:lnL>
                    <a:lnR>
                      <a:noFill/>
                    </a:lnR>
                    <a:lnT w="12700" cmpd="sng">
                      <a:solidFill>
                        <a:srgbClr val="4F81BD"/>
                      </a:solidFill>
                    </a:lnT>
                    <a:lnB w="12700" cmpd="sng">
                      <a:solidFill>
                        <a:srgbClr val="4F81BD"/>
                      </a:solidFill>
                    </a:lnB>
                    <a:lnTlToBr w="12700" cmpd="sng">
                      <a:noFill/>
                      <a:prstDash val="solid"/>
                    </a:lnTlToBr>
                    <a:lnBlToTr w="12700" cmpd="sng">
                      <a:noFill/>
                      <a:prstDash val="solid"/>
                    </a:lnBlToTr>
                    <a:noFill/>
                  </a:tcPr>
                </a:tc>
                <a:extLst>
                  <a:ext uri="{0D108BD9-81ED-4DB2-BD59-A6C34878D82A}">
                    <a16:rowId xmlns:a16="http://schemas.microsoft.com/office/drawing/2014/main" val="2595354794"/>
                  </a:ext>
                </a:extLst>
              </a:tr>
              <a:tr h="832018">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000" dirty="0">
                          <a:latin typeface="Source Sans Pro" panose="020B0503030403020204" pitchFamily="34" charset="0"/>
                          <a:ea typeface="Source Sans Pro" panose="020B0503030403020204" pitchFamily="34" charset="0"/>
                        </a:rPr>
                        <a:t>Created</a:t>
                      </a:r>
                      <a:r>
                        <a:rPr lang="en-US" sz="2000" baseline="0" dirty="0">
                          <a:latin typeface="Source Sans Pro" panose="020B0503030403020204" pitchFamily="34" charset="0"/>
                          <a:ea typeface="Source Sans Pro" panose="020B0503030403020204" pitchFamily="34" charset="0"/>
                        </a:rPr>
                        <a:t> by consumer credit reporting agencies and credit scoring companies</a:t>
                      </a:r>
                      <a:endParaRPr lang="en-US" sz="2000" strike="sngStrike" dirty="0">
                        <a:solidFill>
                          <a:srgbClr val="000000"/>
                        </a:solidFill>
                        <a:latin typeface="Source Sans Pro" panose="020B0503030403020204" pitchFamily="34" charset="0"/>
                        <a:ea typeface="Source Sans Pro" panose="020B0503030403020204" pitchFamily="34" charset="0"/>
                      </a:endParaRPr>
                    </a:p>
                  </a:txBody>
                  <a:tcPr anchor="ctr">
                    <a:lnL>
                      <a:noFill/>
                    </a:lnL>
                    <a:lnR>
                      <a:noFill/>
                    </a:lnR>
                    <a:lnT w="12700" cmpd="sng">
                      <a:solidFill>
                        <a:srgbClr val="4F81BD"/>
                      </a:solidFill>
                    </a:lnT>
                    <a:lnB>
                      <a:noFill/>
                    </a:lnB>
                    <a:lnTlToBr w="12700" cmpd="sng">
                      <a:noFill/>
                      <a:prstDash val="solid"/>
                    </a:lnTlToBr>
                    <a:lnBlToTr w="12700" cmpd="sng">
                      <a:noFill/>
                      <a:prstDash val="solid"/>
                    </a:lnBlToTr>
                    <a:solidFill>
                      <a:srgbClr val="DCE6F2">
                        <a:alpha val="20000"/>
                      </a:srgbClr>
                    </a:solidFill>
                  </a:tcPr>
                </a:tc>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000" dirty="0">
                          <a:latin typeface="Source Sans Pro" panose="020B0503030403020204" pitchFamily="34" charset="0"/>
                          <a:ea typeface="Source Sans Pro" panose="020B0503030403020204" pitchFamily="34" charset="0"/>
                        </a:rPr>
                        <a:t>Created</a:t>
                      </a:r>
                      <a:r>
                        <a:rPr lang="en-US" sz="2000" baseline="0" dirty="0">
                          <a:latin typeface="Source Sans Pro" panose="020B0503030403020204" pitchFamily="34" charset="0"/>
                          <a:ea typeface="Source Sans Pro" panose="020B0503030403020204" pitchFamily="34" charset="0"/>
                        </a:rPr>
                        <a:t> by business credit reporting agencies and credit scoring companies</a:t>
                      </a:r>
                      <a:endParaRPr lang="en-US" sz="1600" strike="sngStrike" baseline="30000" dirty="0">
                        <a:solidFill>
                          <a:srgbClr val="000000"/>
                        </a:solidFill>
                        <a:latin typeface="Source Sans Pro" panose="020B0503030403020204" pitchFamily="34" charset="0"/>
                        <a:ea typeface="Source Sans Pro" panose="020B0503030403020204" pitchFamily="34" charset="0"/>
                      </a:endParaRPr>
                    </a:p>
                  </a:txBody>
                  <a:tcPr anchor="ctr">
                    <a:lnL>
                      <a:noFill/>
                    </a:lnL>
                    <a:lnR>
                      <a:noFill/>
                    </a:lnR>
                    <a:lnT w="12700" cmpd="sng">
                      <a:solidFill>
                        <a:srgbClr val="4F81BD"/>
                      </a:solidFill>
                    </a:lnT>
                    <a:lnB>
                      <a:noFill/>
                    </a:lnB>
                    <a:lnTlToBr w="12700" cmpd="sng">
                      <a:noFill/>
                      <a:prstDash val="solid"/>
                    </a:lnTlToBr>
                    <a:lnBlToTr w="12700" cmpd="sng">
                      <a:noFill/>
                      <a:prstDash val="solid"/>
                    </a:lnBlToTr>
                    <a:solidFill>
                      <a:srgbClr val="DCE6F2">
                        <a:alpha val="20000"/>
                      </a:srgbClr>
                    </a:solidFill>
                  </a:tcPr>
                </a:tc>
                <a:extLst>
                  <a:ext uri="{0D108BD9-81ED-4DB2-BD59-A6C34878D82A}">
                    <a16:rowId xmlns:a16="http://schemas.microsoft.com/office/drawing/2014/main" val="2715213955"/>
                  </a:ext>
                </a:extLst>
              </a:tr>
              <a:tr h="610111">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000" dirty="0">
                          <a:latin typeface="Source Sans Pro" panose="020B0503030403020204" pitchFamily="34" charset="0"/>
                          <a:ea typeface="Source Sans Pro" panose="020B0503030403020204" pitchFamily="34" charset="0"/>
                        </a:rPr>
                        <a:t>Many types available</a:t>
                      </a:r>
                      <a:endParaRPr lang="en-US" sz="2000" dirty="0">
                        <a:solidFill>
                          <a:srgbClr val="000000"/>
                        </a:solidFill>
                        <a:latin typeface="Source Sans Pro" panose="020B0503030403020204" pitchFamily="34" charset="0"/>
                        <a:ea typeface="Source Sans Pro" panose="020B0503030403020204" pitchFamily="34" charset="0"/>
                      </a:endParaRPr>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000" dirty="0">
                          <a:latin typeface="Source Sans Pro" panose="020B0503030403020204" pitchFamily="34" charset="0"/>
                          <a:ea typeface="Source Sans Pro" panose="020B0503030403020204" pitchFamily="34" charset="0"/>
                        </a:rPr>
                        <a:t>Many types available</a:t>
                      </a:r>
                      <a:endParaRPr lang="en-US" sz="2000" dirty="0">
                        <a:solidFill>
                          <a:srgbClr val="000000"/>
                        </a:solidFill>
                        <a:latin typeface="Source Sans Pro" panose="020B0503030403020204" pitchFamily="34" charset="0"/>
                        <a:ea typeface="Source Sans Pro" panose="020B0503030403020204" pitchFamily="34" charset="0"/>
                      </a:endParaRPr>
                    </a:p>
                  </a:txBody>
                  <a:tcPr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209028038"/>
                  </a:ext>
                </a:extLst>
              </a:tr>
              <a:tr h="1336272">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lvl="0" algn="ctr">
                        <a:buFontTx/>
                        <a:buNone/>
                        <a:defRPr sz="1800">
                          <a:solidFill>
                            <a:srgbClr val="000000"/>
                          </a:solidFill>
                        </a:defRPr>
                      </a:pPr>
                      <a:r>
                        <a:rPr lang="en-US" sz="2000" dirty="0">
                          <a:latin typeface="Source Sans Pro" panose="020B0503030403020204" pitchFamily="34" charset="0"/>
                          <a:ea typeface="Source Sans Pro" panose="020B0503030403020204" pitchFamily="34" charset="0"/>
                        </a:rPr>
                        <a:t>Generally</a:t>
                      </a:r>
                      <a:r>
                        <a:rPr lang="en-US" sz="2000" baseline="0" dirty="0">
                          <a:latin typeface="Source Sans Pro" panose="020B0503030403020204" pitchFamily="34" charset="0"/>
                          <a:ea typeface="Source Sans Pro" panose="020B0503030403020204" pitchFamily="34" charset="0"/>
                        </a:rPr>
                        <a:t> have similar ranges and measure similar factors</a:t>
                      </a:r>
                    </a:p>
                    <a:p>
                      <a:pPr lvl="0" algn="ctr">
                        <a:buFontTx/>
                        <a:buNone/>
                        <a:defRPr sz="1800">
                          <a:solidFill>
                            <a:srgbClr val="000000"/>
                          </a:solidFill>
                        </a:defRPr>
                      </a:pPr>
                      <a:endParaRPr lang="en-US" sz="2000" dirty="0">
                        <a:solidFill>
                          <a:srgbClr val="000000"/>
                        </a:solidFill>
                        <a:latin typeface="Source Sans Pro" panose="020B0503030403020204" pitchFamily="34" charset="0"/>
                        <a:ea typeface="Source Sans Pro" panose="020B0503030403020204" pitchFamily="34" charset="0"/>
                      </a:endParaRPr>
                    </a:p>
                  </a:txBody>
                  <a:tcPr anchor="ctr">
                    <a:lnL>
                      <a:noFill/>
                    </a:lnL>
                    <a:lnR>
                      <a:noFill/>
                    </a:lnR>
                    <a:lnT>
                      <a:noFill/>
                    </a:lnT>
                    <a:lnB w="12700" cmpd="sng">
                      <a:solidFill>
                        <a:srgbClr val="4F81BD"/>
                      </a:solidFill>
                    </a:lnB>
                    <a:lnTlToBr w="12700" cmpd="sng">
                      <a:noFill/>
                      <a:prstDash val="solid"/>
                    </a:lnTlToBr>
                    <a:lnBlToTr w="12700" cmpd="sng">
                      <a:noFill/>
                      <a:prstDash val="solid"/>
                    </a:lnBlToTr>
                    <a:solidFill>
                      <a:srgbClr val="4F81BD">
                        <a:lumMod val="20000"/>
                        <a:lumOff val="80000"/>
                        <a:alpha val="20000"/>
                      </a:srgbClr>
                    </a:solidFill>
                  </a:tcPr>
                </a:tc>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000" dirty="0">
                          <a:latin typeface="Source Sans Pro" panose="020B0503030403020204" pitchFamily="34" charset="0"/>
                          <a:ea typeface="Source Sans Pro" panose="020B0503030403020204" pitchFamily="34" charset="0"/>
                        </a:rPr>
                        <a:t>Have wide variety</a:t>
                      </a:r>
                      <a:r>
                        <a:rPr lang="en-US" sz="2000" baseline="0" dirty="0">
                          <a:latin typeface="Source Sans Pro" panose="020B0503030403020204" pitchFamily="34" charset="0"/>
                          <a:ea typeface="Source Sans Pro" panose="020B0503030403020204" pitchFamily="34" charset="0"/>
                        </a:rPr>
                        <a:t> of scoring ranges and </a:t>
                      </a:r>
                    </a:p>
                    <a:p>
                      <a:pPr marL="0" marR="0" lvl="0" indent="0" algn="ctr" defTabSz="914400" eaLnBrk="1" fontAlgn="auto" latinLnBrk="0" hangingPunct="1">
                        <a:lnSpc>
                          <a:spcPct val="100000"/>
                        </a:lnSpc>
                        <a:spcBef>
                          <a:spcPts val="0"/>
                        </a:spcBef>
                        <a:spcAft>
                          <a:spcPts val="0"/>
                        </a:spcAft>
                        <a:buClrTx/>
                        <a:buSzTx/>
                        <a:buFontTx/>
                        <a:buNone/>
                        <a:tabLst/>
                        <a:defRPr/>
                      </a:pPr>
                      <a:r>
                        <a:rPr lang="en-US" sz="2000" baseline="0" dirty="0">
                          <a:latin typeface="Source Sans Pro" panose="020B0503030403020204" pitchFamily="34" charset="0"/>
                          <a:ea typeface="Source Sans Pro" panose="020B0503030403020204" pitchFamily="34" charset="0"/>
                        </a:rPr>
                        <a:t>rating systems; emphasize</a:t>
                      </a:r>
                      <a:r>
                        <a:rPr lang="en-US" sz="2000" strike="noStrike" baseline="0" dirty="0">
                          <a:latin typeface="Source Sans Pro" panose="020B0503030403020204" pitchFamily="34" charset="0"/>
                          <a:ea typeface="Source Sans Pro" panose="020B0503030403020204" pitchFamily="34" charset="0"/>
                        </a:rPr>
                        <a:t> </a:t>
                      </a:r>
                      <a:r>
                        <a:rPr lang="en-US" sz="2000" baseline="0" dirty="0">
                          <a:latin typeface="Source Sans Pro" panose="020B0503030403020204" pitchFamily="34" charset="0"/>
                          <a:ea typeface="Source Sans Pro" panose="020B0503030403020204" pitchFamily="34" charset="0"/>
                        </a:rPr>
                        <a:t>different factors </a:t>
                      </a:r>
                    </a:p>
                    <a:p>
                      <a:pPr marL="0" marR="0" lvl="0" indent="0" algn="ctr" defTabSz="914400" eaLnBrk="1" fontAlgn="auto" latinLnBrk="0" hangingPunct="1">
                        <a:lnSpc>
                          <a:spcPct val="100000"/>
                        </a:lnSpc>
                        <a:spcBef>
                          <a:spcPts val="0"/>
                        </a:spcBef>
                        <a:spcAft>
                          <a:spcPts val="0"/>
                        </a:spcAft>
                        <a:buClrTx/>
                        <a:buSzTx/>
                        <a:buFontTx/>
                        <a:buNone/>
                        <a:tabLst/>
                        <a:defRPr/>
                      </a:pPr>
                      <a:endParaRPr lang="en-US" sz="2000" dirty="0">
                        <a:solidFill>
                          <a:srgbClr val="000000"/>
                        </a:solidFill>
                        <a:latin typeface="Source Sans Pro" panose="020B0503030403020204" pitchFamily="34" charset="0"/>
                        <a:ea typeface="Source Sans Pro" panose="020B0503030403020204" pitchFamily="34" charset="0"/>
                      </a:endParaRPr>
                    </a:p>
                  </a:txBody>
                  <a:tcPr anchor="ctr">
                    <a:lnL>
                      <a:noFill/>
                    </a:lnL>
                    <a:lnR>
                      <a:noFill/>
                    </a:lnR>
                    <a:lnT>
                      <a:noFill/>
                    </a:lnT>
                    <a:lnB w="12700" cmpd="sng">
                      <a:solidFill>
                        <a:srgbClr val="4F81BD"/>
                      </a:solidFill>
                    </a:lnB>
                    <a:lnTlToBr w="12700" cmpd="sng">
                      <a:noFill/>
                      <a:prstDash val="solid"/>
                    </a:lnTlToBr>
                    <a:lnBlToTr w="12700" cmpd="sng">
                      <a:noFill/>
                      <a:prstDash val="solid"/>
                    </a:lnBlToTr>
                    <a:solidFill>
                      <a:srgbClr val="4F81BD">
                        <a:lumMod val="20000"/>
                        <a:lumOff val="80000"/>
                        <a:alpha val="20000"/>
                      </a:srgbClr>
                    </a:solidFill>
                  </a:tcPr>
                </a:tc>
                <a:extLst>
                  <a:ext uri="{0D108BD9-81ED-4DB2-BD59-A6C34878D82A}">
                    <a16:rowId xmlns:a16="http://schemas.microsoft.com/office/drawing/2014/main" val="16543352"/>
                  </a:ext>
                </a:extLst>
              </a:tr>
            </a:tbl>
          </a:graphicData>
        </a:graphic>
      </p:graphicFrame>
      <p:pic>
        <p:nvPicPr>
          <p:cNvPr id="11" name="Picture 2" descr="person icon">
            <a:extLst>
              <a:ext uri="{FF2B5EF4-FFF2-40B4-BE49-F238E27FC236}">
                <a16:creationId xmlns:a16="http://schemas.microsoft.com/office/drawing/2014/main" id="{2A9A7620-3463-A835-3BA3-C214A0ADD5B2}"/>
              </a:ext>
              <a:ext uri="{C183D7F6-B498-43B3-948B-1728B52AA6E4}">
                <adec:decorative xmlns:adec="http://schemas.microsoft.com/office/drawing/2017/decorative" xmlns="" val="1"/>
              </a:ext>
            </a:extLst>
          </p:cNvPr>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bwMode="auto">
          <a:xfrm>
            <a:off x="0" y="1750355"/>
            <a:ext cx="983029" cy="98302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building icon">
            <a:extLst>
              <a:ext uri="{FF2B5EF4-FFF2-40B4-BE49-F238E27FC236}">
                <a16:creationId xmlns:a16="http://schemas.microsoft.com/office/drawing/2014/main" id="{24A5FE88-8603-6780-2A1B-311DD0D748AD}"/>
              </a:ext>
              <a:ext uri="{C183D7F6-B498-43B3-948B-1728B52AA6E4}">
                <adec:decorative xmlns:adec="http://schemas.microsoft.com/office/drawing/2017/decorative" xmlns="" val="1"/>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flipH="1">
            <a:off x="8328211" y="1912202"/>
            <a:ext cx="649661" cy="649661"/>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descr="A group of apples representing the similarities among personal credit reporting agencies, and a group of mixed fruits illustrating the variety of scoring ranges and systems among business reporting agencies">
            <a:extLst>
              <a:ext uri="{FF2B5EF4-FFF2-40B4-BE49-F238E27FC236}">
                <a16:creationId xmlns:a16="http://schemas.microsoft.com/office/drawing/2014/main" id="{541B38BF-4D11-0B62-6E70-11DC4EFD74E7}"/>
              </a:ext>
            </a:extLst>
          </p:cNvPr>
          <p:cNvGrpSpPr/>
          <p:nvPr/>
        </p:nvGrpSpPr>
        <p:grpSpPr>
          <a:xfrm>
            <a:off x="1410738" y="4955634"/>
            <a:ext cx="6399762" cy="1328947"/>
            <a:chOff x="1410738" y="4955634"/>
            <a:chExt cx="6399762" cy="1328947"/>
          </a:xfrm>
        </p:grpSpPr>
        <p:pic>
          <p:nvPicPr>
            <p:cNvPr id="14" name="Picture 13" descr="Three apples">
              <a:extLst>
                <a:ext uri="{FF2B5EF4-FFF2-40B4-BE49-F238E27FC236}">
                  <a16:creationId xmlns:a16="http://schemas.microsoft.com/office/drawing/2014/main" id="{C2BC4396-2F34-B4A9-6242-E4BD6C7401E9}"/>
                </a:ext>
              </a:extLst>
            </p:cNvPr>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10738" y="4955634"/>
              <a:ext cx="1673225" cy="110967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A variety of fruits">
              <a:extLst>
                <a:ext uri="{FF2B5EF4-FFF2-40B4-BE49-F238E27FC236}">
                  <a16:creationId xmlns:a16="http://schemas.microsoft.com/office/drawing/2014/main" id="{92D59441-DCF0-DA2A-1086-CD70B085006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46116" y="4955634"/>
              <a:ext cx="2064384" cy="1328947"/>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Footer Placeholder 2">
            <a:extLst>
              <a:ext uri="{FF2B5EF4-FFF2-40B4-BE49-F238E27FC236}">
                <a16:creationId xmlns:a16="http://schemas.microsoft.com/office/drawing/2014/main" id="{1F370EE7-A825-FA2B-5276-7D8FAADC1BE6}"/>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9F25F64E-B344-7B45-65B0-97FA2F81681B}"/>
              </a:ext>
            </a:extLst>
          </p:cNvPr>
          <p:cNvSpPr>
            <a:spLocks noGrp="1"/>
          </p:cNvSpPr>
          <p:nvPr>
            <p:ph type="sldNum" sz="quarter" idx="10"/>
          </p:nvPr>
        </p:nvSpPr>
        <p:spPr/>
        <p:txBody>
          <a:bodyPr/>
          <a:lstStyle/>
          <a:p>
            <a:fld id="{5744759D-0EFF-4FB2-9CCE-04E00944F0FE}" type="slidenum">
              <a:rPr lang="en-US" smtClean="0"/>
              <a:pPr/>
              <a:t>36</a:t>
            </a:fld>
            <a:endParaRPr lang="en-US" dirty="0"/>
          </a:p>
        </p:txBody>
      </p:sp>
    </p:spTree>
    <p:extLst>
      <p:ext uri="{BB962C8B-B14F-4D97-AF65-F5344CB8AC3E}">
        <p14:creationId xmlns:p14="http://schemas.microsoft.com/office/powerpoint/2010/main" val="5514870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90C6643-4940-CD71-6E9A-124393397286}"/>
              </a:ext>
            </a:extLst>
          </p:cNvPr>
          <p:cNvSpPr>
            <a:spLocks noGrp="1"/>
          </p:cNvSpPr>
          <p:nvPr>
            <p:ph type="title"/>
          </p:nvPr>
        </p:nvSpPr>
        <p:spPr>
          <a:xfrm>
            <a:off x="1019852" y="967072"/>
            <a:ext cx="7643630" cy="628221"/>
          </a:xfrm>
        </p:spPr>
        <p:txBody>
          <a:bodyPr>
            <a:normAutofit fontScale="90000"/>
          </a:bodyPr>
          <a:lstStyle/>
          <a:p>
            <a:r>
              <a:rPr lang="en-US" noProof="0" dirty="0">
                <a:sym typeface="Calibri"/>
              </a:rPr>
              <a:t>Checking Your Business Credit Report</a:t>
            </a:r>
            <a:endParaRPr lang="en-US" dirty="0"/>
          </a:p>
        </p:txBody>
      </p:sp>
      <p:pic>
        <p:nvPicPr>
          <p:cNvPr id="6" name="Picture 2" descr="Checklist icon">
            <a:extLst>
              <a:ext uri="{FF2B5EF4-FFF2-40B4-BE49-F238E27FC236}">
                <a16:creationId xmlns:a16="http://schemas.microsoft.com/office/drawing/2014/main" id="{F8A4942A-0D10-059C-DF87-4BBDA4EC757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955" y="1002673"/>
            <a:ext cx="489897" cy="657671"/>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a:extLst>
              <a:ext uri="{FF2B5EF4-FFF2-40B4-BE49-F238E27FC236}">
                <a16:creationId xmlns:a16="http://schemas.microsoft.com/office/drawing/2014/main" id="{8D64598E-43D8-1A1F-B920-623375787A3D}"/>
              </a:ext>
            </a:extLst>
          </p:cNvPr>
          <p:cNvSpPr>
            <a:spLocks noGrp="1"/>
          </p:cNvSpPr>
          <p:nvPr>
            <p:ph sz="quarter" idx="12"/>
          </p:nvPr>
        </p:nvSpPr>
        <p:spPr/>
        <p:txBody>
          <a:bodyPr>
            <a:normAutofit lnSpcReduction="10000"/>
          </a:bodyPr>
          <a:lstStyle/>
          <a:p>
            <a:r>
              <a:rPr lang="en-US" sz="2400" dirty="0"/>
              <a:t>Check your business credit report to make sure the information is accurate. </a:t>
            </a:r>
          </a:p>
          <a:p>
            <a:r>
              <a:rPr lang="en-US" sz="2400" dirty="0"/>
              <a:t>You can create an account with Dun &amp; Bradstreet to access your D&amp;B business credit report and update basic information.</a:t>
            </a:r>
            <a:r>
              <a:rPr lang="en-US" sz="3600" dirty="0">
                <a:solidFill>
                  <a:srgbClr val="C00000"/>
                </a:solidFill>
              </a:rPr>
              <a:t>*</a:t>
            </a:r>
            <a:r>
              <a:rPr lang="en-US" sz="2400" dirty="0"/>
              <a:t> </a:t>
            </a:r>
          </a:p>
          <a:p>
            <a:r>
              <a:rPr lang="en-US" sz="2400" dirty="0"/>
              <a:t>Some businesses use credit monitoring services to receive alerts and check business credit scores.</a:t>
            </a:r>
            <a:r>
              <a:rPr lang="en-US" sz="2400" dirty="0">
                <a:solidFill>
                  <a:srgbClr val="C00000"/>
                </a:solidFill>
              </a:rPr>
              <a:t> </a:t>
            </a:r>
            <a:r>
              <a:rPr lang="en-US" sz="3600" dirty="0">
                <a:solidFill>
                  <a:srgbClr val="C00000"/>
                </a:solidFill>
              </a:rPr>
              <a:t>*</a:t>
            </a:r>
            <a:endParaRPr lang="en-US" sz="2400" dirty="0"/>
          </a:p>
          <a:p>
            <a:endParaRPr lang="en-US" sz="2400" dirty="0"/>
          </a:p>
          <a:p>
            <a:pPr marL="400050" lvl="1" indent="0">
              <a:buNone/>
            </a:pPr>
            <a:r>
              <a:rPr lang="en-US" sz="3200" dirty="0">
                <a:solidFill>
                  <a:srgbClr val="C00000"/>
                </a:solidFill>
              </a:rPr>
              <a:t>*</a:t>
            </a:r>
            <a:r>
              <a:rPr lang="en-US" sz="2000" dirty="0"/>
              <a:t>Some services are free; others are subject to fees.</a:t>
            </a:r>
          </a:p>
        </p:txBody>
      </p:sp>
      <p:sp>
        <p:nvSpPr>
          <p:cNvPr id="3" name="Footer Placeholder 2">
            <a:extLst>
              <a:ext uri="{FF2B5EF4-FFF2-40B4-BE49-F238E27FC236}">
                <a16:creationId xmlns:a16="http://schemas.microsoft.com/office/drawing/2014/main" id="{2F946305-A5EA-E28B-1016-485A45778979}"/>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A0A36D3D-AB6E-3906-8193-5781973921BC}"/>
              </a:ext>
            </a:extLst>
          </p:cNvPr>
          <p:cNvSpPr>
            <a:spLocks noGrp="1"/>
          </p:cNvSpPr>
          <p:nvPr>
            <p:ph type="sldNum" sz="quarter" idx="10"/>
          </p:nvPr>
        </p:nvSpPr>
        <p:spPr/>
        <p:txBody>
          <a:bodyPr/>
          <a:lstStyle/>
          <a:p>
            <a:fld id="{5744759D-0EFF-4FB2-9CCE-04E00944F0FE}" type="slidenum">
              <a:rPr lang="en-US" smtClean="0"/>
              <a:pPr/>
              <a:t>37</a:t>
            </a:fld>
            <a:endParaRPr lang="en-US" dirty="0"/>
          </a:p>
        </p:txBody>
      </p:sp>
    </p:spTree>
    <p:extLst>
      <p:ext uri="{BB962C8B-B14F-4D97-AF65-F5344CB8AC3E}">
        <p14:creationId xmlns:p14="http://schemas.microsoft.com/office/powerpoint/2010/main" val="42278171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308BB535-2228-07F1-CD0E-05085BD53E0D}"/>
              </a:ext>
            </a:extLst>
          </p:cNvPr>
          <p:cNvSpPr/>
          <p:nvPr/>
        </p:nvSpPr>
        <p:spPr>
          <a:xfrm>
            <a:off x="521780" y="279639"/>
            <a:ext cx="4937504" cy="646331"/>
          </a:xfrm>
          <a:prstGeom prst="rect">
            <a:avLst/>
          </a:prstGeom>
        </p:spPr>
        <p:txBody>
          <a:bodyPr wrap="square">
            <a:spAutoFit/>
          </a:bodyPr>
          <a:lstStyle/>
          <a:p>
            <a:r>
              <a:rPr lang="en-US" dirty="0">
                <a:solidFill>
                  <a:schemeClr val="bg1"/>
                </a:solidFill>
                <a:latin typeface="Source Sans Pro SemiBold" panose="020B0603030403020204" pitchFamily="34" charset="0"/>
                <a:ea typeface="Source Sans Pro SemiBold" panose="020B0603030403020204" pitchFamily="34" charset="0"/>
              </a:rPr>
              <a:t>SECTION III:</a:t>
            </a:r>
            <a:r>
              <a:rPr lang="en-US" b="1" dirty="0">
                <a:solidFill>
                  <a:schemeClr val="bg1"/>
                </a:solidFill>
                <a:latin typeface="Source Sans Pro SemiBold" panose="020B0603030403020204" pitchFamily="34" charset="0"/>
                <a:ea typeface="Source Sans Pro SemiBold" panose="020B0603030403020204" pitchFamily="34" charset="0"/>
              </a:rPr>
              <a:t/>
            </a:r>
            <a:br>
              <a:rPr lang="en-US" b="1" dirty="0">
                <a:solidFill>
                  <a:schemeClr val="bg1"/>
                </a:solidFill>
                <a:latin typeface="Source Sans Pro SemiBold" panose="020B0603030403020204" pitchFamily="34" charset="0"/>
                <a:ea typeface="Source Sans Pro SemiBold" panose="020B0603030403020204" pitchFamily="34" charset="0"/>
              </a:rPr>
            </a:br>
            <a:r>
              <a:rPr lang="en-US" dirty="0">
                <a:solidFill>
                  <a:schemeClr val="bg1"/>
                </a:solidFill>
                <a:latin typeface="Source Sans Pro SemiBold" panose="020B0603030403020204" pitchFamily="34" charset="0"/>
                <a:ea typeface="Source Sans Pro SemiBold" panose="020B0603030403020204" pitchFamily="34" charset="0"/>
              </a:rPr>
              <a:t>Business Credit Reporting</a:t>
            </a:r>
            <a:r>
              <a:rPr lang="en-US" dirty="0">
                <a:solidFill>
                  <a:schemeClr val="bg1"/>
                </a:solidFill>
                <a:latin typeface="+mj-lt"/>
              </a:rPr>
              <a:t>	</a:t>
            </a:r>
            <a:endParaRPr lang="en-US" dirty="0">
              <a:latin typeface="+mj-lt"/>
            </a:endParaRPr>
          </a:p>
        </p:txBody>
      </p:sp>
      <p:sp>
        <p:nvSpPr>
          <p:cNvPr id="5" name="Title 4">
            <a:extLst>
              <a:ext uri="{FF2B5EF4-FFF2-40B4-BE49-F238E27FC236}">
                <a16:creationId xmlns:a16="http://schemas.microsoft.com/office/drawing/2014/main" id="{61D2D4BC-8C00-FEA0-2663-8691A67375D0}"/>
              </a:ext>
            </a:extLst>
          </p:cNvPr>
          <p:cNvSpPr>
            <a:spLocks noGrp="1"/>
          </p:cNvSpPr>
          <p:nvPr>
            <p:ph type="title"/>
          </p:nvPr>
        </p:nvSpPr>
        <p:spPr>
          <a:xfrm>
            <a:off x="1154930" y="773112"/>
            <a:ext cx="7493769" cy="1143000"/>
          </a:xfrm>
        </p:spPr>
        <p:txBody>
          <a:bodyPr/>
          <a:lstStyle/>
          <a:p>
            <a:r>
              <a:rPr lang="en-US" dirty="0">
                <a:solidFill>
                  <a:schemeClr val="tx1"/>
                </a:solidFill>
              </a:rPr>
              <a:t>Exercise 2:</a:t>
            </a:r>
          </a:p>
        </p:txBody>
      </p:sp>
      <p:grpSp>
        <p:nvGrpSpPr>
          <p:cNvPr id="6" name="Group 5" descr="group activity icon">
            <a:extLst>
              <a:ext uri="{FF2B5EF4-FFF2-40B4-BE49-F238E27FC236}">
                <a16:creationId xmlns:a16="http://schemas.microsoft.com/office/drawing/2014/main" id="{E813F400-F429-87A9-84B2-9BCE080CC96F}"/>
              </a:ext>
            </a:extLst>
          </p:cNvPr>
          <p:cNvGrpSpPr>
            <a:grpSpLocks noChangeAspect="1"/>
          </p:cNvGrpSpPr>
          <p:nvPr/>
        </p:nvGrpSpPr>
        <p:grpSpPr>
          <a:xfrm>
            <a:off x="504215" y="1189871"/>
            <a:ext cx="641308" cy="640785"/>
            <a:chOff x="838149" y="3629489"/>
            <a:chExt cx="2470892" cy="2510742"/>
          </a:xfrm>
        </p:grpSpPr>
        <p:pic>
          <p:nvPicPr>
            <p:cNvPr id="7" name="Picture 6" descr="A group of light bulbs&#10;&#10;Description automatically generated with low confidence">
              <a:extLst>
                <a:ext uri="{FF2B5EF4-FFF2-40B4-BE49-F238E27FC236}">
                  <a16:creationId xmlns:a16="http://schemas.microsoft.com/office/drawing/2014/main" id="{05D5A1B0-7FD7-FCA2-F97C-12B3B9AF79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149" y="3629489"/>
              <a:ext cx="2470892" cy="2510742"/>
            </a:xfrm>
            <a:prstGeom prst="rect">
              <a:avLst/>
            </a:prstGeom>
          </p:spPr>
        </p:pic>
        <p:grpSp>
          <p:nvGrpSpPr>
            <p:cNvPr id="8" name="Group 7">
              <a:extLst>
                <a:ext uri="{FF2B5EF4-FFF2-40B4-BE49-F238E27FC236}">
                  <a16:creationId xmlns:a16="http://schemas.microsoft.com/office/drawing/2014/main" id="{E9986E1A-6B1C-6CAB-F82C-2F304F5DD5E5}"/>
                </a:ext>
              </a:extLst>
            </p:cNvPr>
            <p:cNvGrpSpPr/>
            <p:nvPr/>
          </p:nvGrpSpPr>
          <p:grpSpPr>
            <a:xfrm>
              <a:off x="1805040" y="4678326"/>
              <a:ext cx="569227" cy="686975"/>
              <a:chOff x="1805040" y="4678326"/>
              <a:chExt cx="569227" cy="686975"/>
            </a:xfrm>
          </p:grpSpPr>
          <p:cxnSp>
            <p:nvCxnSpPr>
              <p:cNvPr id="9" name="Straight Connector 8">
                <a:extLst>
                  <a:ext uri="{FF2B5EF4-FFF2-40B4-BE49-F238E27FC236}">
                    <a16:creationId xmlns:a16="http://schemas.microsoft.com/office/drawing/2014/main" id="{453DE92B-1D9B-84B2-CEC4-1198745AF644}"/>
                  </a:ext>
                </a:extLst>
              </p:cNvPr>
              <p:cNvCxnSpPr/>
              <p:nvPr/>
            </p:nvCxnSpPr>
            <p:spPr>
              <a:xfrm>
                <a:off x="2094861" y="4678326"/>
                <a:ext cx="0" cy="404037"/>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76B6E7DF-E425-E718-6690-B858FDDF183A}"/>
                  </a:ext>
                </a:extLst>
              </p:cNvPr>
              <p:cNvCxnSpPr>
                <a:cxnSpLocks/>
              </p:cNvCxnSpPr>
              <p:nvPr/>
            </p:nvCxnSpPr>
            <p:spPr>
              <a:xfrm flipV="1">
                <a:off x="1805040" y="5036399"/>
                <a:ext cx="283534" cy="286370"/>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C112EBA9-FFEE-8081-8F2B-DADD2C76F33C}"/>
                  </a:ext>
                </a:extLst>
              </p:cNvPr>
              <p:cNvCxnSpPr>
                <a:cxnSpLocks/>
              </p:cNvCxnSpPr>
              <p:nvPr/>
            </p:nvCxnSpPr>
            <p:spPr>
              <a:xfrm flipH="1" flipV="1">
                <a:off x="2109840" y="5063523"/>
                <a:ext cx="264427" cy="301778"/>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grpSp>
      </p:grpSp>
      <p:sp>
        <p:nvSpPr>
          <p:cNvPr id="4" name="Content Placeholder 3">
            <a:extLst>
              <a:ext uri="{FF2B5EF4-FFF2-40B4-BE49-F238E27FC236}">
                <a16:creationId xmlns:a16="http://schemas.microsoft.com/office/drawing/2014/main" id="{AC92DA68-03FF-71D0-8178-ADE48C057760}"/>
              </a:ext>
            </a:extLst>
          </p:cNvPr>
          <p:cNvSpPr>
            <a:spLocks noGrp="1"/>
          </p:cNvSpPr>
          <p:nvPr>
            <p:ph sz="quarter" idx="12"/>
          </p:nvPr>
        </p:nvSpPr>
        <p:spPr>
          <a:xfrm>
            <a:off x="509588" y="1917700"/>
            <a:ext cx="3838892" cy="4167188"/>
          </a:xfrm>
        </p:spPr>
        <p:txBody>
          <a:bodyPr/>
          <a:lstStyle/>
          <a:p>
            <a:r>
              <a:rPr lang="en-US" dirty="0"/>
              <a:t>Business Credit Report Checklist</a:t>
            </a:r>
          </a:p>
        </p:txBody>
      </p:sp>
      <p:sp>
        <p:nvSpPr>
          <p:cNvPr id="15" name="Rectangle 14" descr="decorative">
            <a:extLst>
              <a:ext uri="{FF2B5EF4-FFF2-40B4-BE49-F238E27FC236}">
                <a16:creationId xmlns:a16="http://schemas.microsoft.com/office/drawing/2014/main" id="{9483C68F-3640-E837-106A-3C283BDFD528}"/>
              </a:ext>
              <a:ext uri="{C183D7F6-B498-43B3-948B-1728B52AA6E4}">
                <adec:decorative xmlns:adec="http://schemas.microsoft.com/office/drawing/2017/decorative" xmlns="" val="1"/>
              </a:ext>
            </a:extLst>
          </p:cNvPr>
          <p:cNvSpPr/>
          <p:nvPr/>
        </p:nvSpPr>
        <p:spPr>
          <a:xfrm>
            <a:off x="8097520" y="1219200"/>
            <a:ext cx="1046480" cy="486568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1" descr="Image of a business credit report review checklist document">
            <a:extLst>
              <a:ext uri="{FF2B5EF4-FFF2-40B4-BE49-F238E27FC236}">
                <a16:creationId xmlns:a16="http://schemas.microsoft.com/office/drawing/2014/main" id="{F572440F-D228-D664-3B82-935A508ECB31}"/>
              </a:ext>
            </a:extLst>
          </p:cNvPr>
          <p:cNvGrpSpPr/>
          <p:nvPr/>
        </p:nvGrpSpPr>
        <p:grpSpPr>
          <a:xfrm>
            <a:off x="4993822" y="1255726"/>
            <a:ext cx="3862472" cy="4839695"/>
            <a:chOff x="4368600" y="592959"/>
            <a:chExt cx="4421234" cy="5539827"/>
          </a:xfrm>
        </p:grpSpPr>
        <p:pic>
          <p:nvPicPr>
            <p:cNvPr id="13" name="Picture 12" descr="Business Credit Report Checklist&#10;">
              <a:extLst>
                <a:ext uri="{FF2B5EF4-FFF2-40B4-BE49-F238E27FC236}">
                  <a16:creationId xmlns:a16="http://schemas.microsoft.com/office/drawing/2014/main" id="{61F2E8E9-BC5E-35C9-9782-BA3C08F2EBE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277977">
              <a:off x="5427479" y="1781504"/>
              <a:ext cx="3362355" cy="4351282"/>
            </a:xfrm>
            <a:prstGeom prst="rect">
              <a:avLst/>
            </a:prstGeom>
            <a:solidFill>
              <a:srgbClr val="FFFFFF">
                <a:shade val="85000"/>
              </a:srgbClr>
            </a:solidFill>
            <a:ln w="9525" cap="sq" cmpd="sng">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Picture 13" descr="Business Credit Report Checklist&#10;">
              <a:extLst>
                <a:ext uri="{FF2B5EF4-FFF2-40B4-BE49-F238E27FC236}">
                  <a16:creationId xmlns:a16="http://schemas.microsoft.com/office/drawing/2014/main" id="{88313594-884F-7BEE-BEF5-A2886EDBF15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368600" y="592959"/>
              <a:ext cx="3362355" cy="4351282"/>
            </a:xfrm>
            <a:prstGeom prst="rect">
              <a:avLst/>
            </a:prstGeom>
            <a:solidFill>
              <a:srgbClr val="FFFFFF">
                <a:shade val="85000"/>
              </a:srgbClr>
            </a:solidFill>
            <a:ln w="12700" cap="sq" cmpd="sng">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
        <p:nvSpPr>
          <p:cNvPr id="3" name="Footer Placeholder 2">
            <a:extLst>
              <a:ext uri="{FF2B5EF4-FFF2-40B4-BE49-F238E27FC236}">
                <a16:creationId xmlns:a16="http://schemas.microsoft.com/office/drawing/2014/main" id="{E91557F8-00B3-0E9B-24F8-CC86E0BF7644}"/>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F473B360-5E15-74B8-4B76-F7494A84EC33}"/>
              </a:ext>
            </a:extLst>
          </p:cNvPr>
          <p:cNvSpPr>
            <a:spLocks noGrp="1"/>
          </p:cNvSpPr>
          <p:nvPr>
            <p:ph type="sldNum" sz="quarter" idx="10"/>
          </p:nvPr>
        </p:nvSpPr>
        <p:spPr/>
        <p:txBody>
          <a:bodyPr/>
          <a:lstStyle/>
          <a:p>
            <a:fld id="{5744759D-0EFF-4FB2-9CCE-04E00944F0FE}" type="slidenum">
              <a:rPr lang="en-US" smtClean="0"/>
              <a:pPr/>
              <a:t>38</a:t>
            </a:fld>
            <a:endParaRPr lang="en-US" dirty="0"/>
          </a:p>
        </p:txBody>
      </p:sp>
    </p:spTree>
    <p:extLst>
      <p:ext uri="{BB962C8B-B14F-4D97-AF65-F5344CB8AC3E}">
        <p14:creationId xmlns:p14="http://schemas.microsoft.com/office/powerpoint/2010/main" val="30813232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A505A65-75F0-A9F9-46F1-3DCE23FBAF8A}"/>
              </a:ext>
            </a:extLst>
          </p:cNvPr>
          <p:cNvSpPr>
            <a:spLocks noGrp="1"/>
          </p:cNvSpPr>
          <p:nvPr>
            <p:ph type="title"/>
          </p:nvPr>
        </p:nvSpPr>
        <p:spPr>
          <a:xfrm>
            <a:off x="1063438" y="926432"/>
            <a:ext cx="7600043" cy="628221"/>
          </a:xfrm>
        </p:spPr>
        <p:txBody>
          <a:bodyPr>
            <a:normAutofit fontScale="90000"/>
          </a:bodyPr>
          <a:lstStyle/>
          <a:p>
            <a:r>
              <a:rPr lang="en-US" noProof="0" dirty="0">
                <a:sym typeface="Calibri"/>
              </a:rPr>
              <a:t>Why Should I Establish Business Credit?</a:t>
            </a:r>
            <a:endParaRPr lang="en-US" dirty="0"/>
          </a:p>
        </p:txBody>
      </p:sp>
      <p:pic>
        <p:nvPicPr>
          <p:cNvPr id="6" name="Picture 5" descr="star icon">
            <a:extLst>
              <a:ext uri="{FF2B5EF4-FFF2-40B4-BE49-F238E27FC236}">
                <a16:creationId xmlns:a16="http://schemas.microsoft.com/office/drawing/2014/main" id="{CF79B7CE-F547-AD69-9B70-0E1071F3C97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56932" y="1002265"/>
            <a:ext cx="606507" cy="606507"/>
          </a:xfrm>
          <a:prstGeom prst="rect">
            <a:avLst/>
          </a:prstGeom>
        </p:spPr>
      </p:pic>
      <p:graphicFrame>
        <p:nvGraphicFramePr>
          <p:cNvPr id="7" name="Table 6" descr="Table title: Why Establish Business Credit&#10;Table description: Describes how several different entities use credit reports">
            <a:extLst>
              <a:ext uri="{FF2B5EF4-FFF2-40B4-BE49-F238E27FC236}">
                <a16:creationId xmlns:a16="http://schemas.microsoft.com/office/drawing/2014/main" id="{1091FEAE-02BD-E496-1796-C408DEE96894}"/>
              </a:ext>
            </a:extLst>
          </p:cNvPr>
          <p:cNvGraphicFramePr>
            <a:graphicFrameLocks noGrp="1"/>
          </p:cNvGraphicFramePr>
          <p:nvPr>
            <p:extLst>
              <p:ext uri="{D42A27DB-BD31-4B8C-83A1-F6EECF244321}">
                <p14:modId xmlns:p14="http://schemas.microsoft.com/office/powerpoint/2010/main" val="2258167956"/>
              </p:ext>
            </p:extLst>
          </p:nvPr>
        </p:nvGraphicFramePr>
        <p:xfrm>
          <a:off x="749300" y="2031267"/>
          <a:ext cx="8209642" cy="4065821"/>
        </p:xfrm>
        <a:graphic>
          <a:graphicData uri="http://schemas.openxmlformats.org/drawingml/2006/table">
            <a:tbl>
              <a:tblPr firstRow="1" bandRow="1"/>
              <a:tblGrid>
                <a:gridCol w="2336342">
                  <a:extLst>
                    <a:ext uri="{9D8B030D-6E8A-4147-A177-3AD203B41FA5}">
                      <a16:colId xmlns:a16="http://schemas.microsoft.com/office/drawing/2014/main" val="20000"/>
                    </a:ext>
                  </a:extLst>
                </a:gridCol>
                <a:gridCol w="5873300">
                  <a:extLst>
                    <a:ext uri="{9D8B030D-6E8A-4147-A177-3AD203B41FA5}">
                      <a16:colId xmlns:a16="http://schemas.microsoft.com/office/drawing/2014/main" val="20001"/>
                    </a:ext>
                  </a:extLst>
                </a:gridCol>
              </a:tblGrid>
              <a:tr h="517775">
                <a:tc>
                  <a:txBody>
                    <a:bodyPr/>
                    <a:lstStyle>
                      <a:lvl1pPr marL="0" algn="l" defTabSz="457200" rtl="0" eaLnBrk="1" latinLnBrk="0" hangingPunct="1">
                        <a:defRPr sz="1800" b="1" kern="1200">
                          <a:solidFill>
                            <a:schemeClr val="tx1"/>
                          </a:solidFill>
                          <a:latin typeface="Franklin Gothic Book"/>
                        </a:defRPr>
                      </a:lvl1pPr>
                      <a:lvl2pPr marL="457200" algn="l" defTabSz="457200" rtl="0" eaLnBrk="1" latinLnBrk="0" hangingPunct="1">
                        <a:defRPr sz="1800" b="1" kern="1200">
                          <a:solidFill>
                            <a:schemeClr val="tx1"/>
                          </a:solidFill>
                          <a:latin typeface="Franklin Gothic Book"/>
                        </a:defRPr>
                      </a:lvl2pPr>
                      <a:lvl3pPr marL="914400" algn="l" defTabSz="457200" rtl="0" eaLnBrk="1" latinLnBrk="0" hangingPunct="1">
                        <a:defRPr sz="1800" b="1" kern="1200">
                          <a:solidFill>
                            <a:schemeClr val="tx1"/>
                          </a:solidFill>
                          <a:latin typeface="Franklin Gothic Book"/>
                        </a:defRPr>
                      </a:lvl3pPr>
                      <a:lvl4pPr marL="1371600" algn="l" defTabSz="457200" rtl="0" eaLnBrk="1" latinLnBrk="0" hangingPunct="1">
                        <a:defRPr sz="1800" b="1" kern="1200">
                          <a:solidFill>
                            <a:schemeClr val="tx1"/>
                          </a:solidFill>
                          <a:latin typeface="Franklin Gothic Book"/>
                        </a:defRPr>
                      </a:lvl4pPr>
                      <a:lvl5pPr marL="1828800" algn="l" defTabSz="457200" rtl="0" eaLnBrk="1" latinLnBrk="0" hangingPunct="1">
                        <a:defRPr sz="1800" b="1" kern="1200">
                          <a:solidFill>
                            <a:schemeClr val="tx1"/>
                          </a:solidFill>
                          <a:latin typeface="Franklin Gothic Book"/>
                        </a:defRPr>
                      </a:lvl5pPr>
                      <a:lvl6pPr marL="2286000" algn="l" defTabSz="457200" rtl="0" eaLnBrk="1" latinLnBrk="0" hangingPunct="1">
                        <a:defRPr sz="1800" b="1" kern="1200">
                          <a:solidFill>
                            <a:schemeClr val="tx1"/>
                          </a:solidFill>
                          <a:latin typeface="Franklin Gothic Book"/>
                        </a:defRPr>
                      </a:lvl6pPr>
                      <a:lvl7pPr marL="2743200" algn="l" defTabSz="457200" rtl="0" eaLnBrk="1" latinLnBrk="0" hangingPunct="1">
                        <a:defRPr sz="1800" b="1" kern="1200">
                          <a:solidFill>
                            <a:schemeClr val="tx1"/>
                          </a:solidFill>
                          <a:latin typeface="Franklin Gothic Book"/>
                        </a:defRPr>
                      </a:lvl7pPr>
                      <a:lvl8pPr marL="3200400" algn="l" defTabSz="457200" rtl="0" eaLnBrk="1" latinLnBrk="0" hangingPunct="1">
                        <a:defRPr sz="1800" b="1" kern="1200">
                          <a:solidFill>
                            <a:schemeClr val="tx1"/>
                          </a:solidFill>
                          <a:latin typeface="Franklin Gothic Book"/>
                        </a:defRPr>
                      </a:lvl8pPr>
                      <a:lvl9pPr marL="3657600" algn="l" defTabSz="457200" rtl="0" eaLnBrk="1" latinLnBrk="0" hangingPunct="1">
                        <a:defRPr sz="1800" b="1" kern="1200">
                          <a:solidFill>
                            <a:schemeClr val="tx1"/>
                          </a:solidFill>
                          <a:latin typeface="Franklin Gothic Book"/>
                        </a:defRPr>
                      </a:lvl9pPr>
                    </a:lstStyle>
                    <a:p>
                      <a:pPr algn="l"/>
                      <a:r>
                        <a:rPr lang="en-US" sz="2000" b="0" dirty="0">
                          <a:solidFill>
                            <a:srgbClr val="000000"/>
                          </a:solidFill>
                          <a:latin typeface="Source Sans Pro SemiBold" panose="020B0603030403020204" pitchFamily="34" charset="0"/>
                          <a:ea typeface="Source Sans Pro SemiBold" panose="020B0603030403020204" pitchFamily="34" charset="0"/>
                        </a:rPr>
                        <a:t>Entity</a:t>
                      </a:r>
                    </a:p>
                  </a:txBody>
                  <a:tcPr>
                    <a:lnL>
                      <a:noFill/>
                    </a:lnL>
                    <a:lnR>
                      <a:noFill/>
                    </a:lnR>
                    <a:lnT w="12700" cmpd="sng">
                      <a:solidFill>
                        <a:srgbClr val="4F81BD"/>
                      </a:solidFill>
                    </a:lnT>
                    <a:lnB w="12700" cmpd="sng">
                      <a:solidFill>
                        <a:srgbClr val="4F81BD"/>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tx1"/>
                          </a:solidFill>
                          <a:latin typeface="Franklin Gothic Book"/>
                        </a:defRPr>
                      </a:lvl1pPr>
                      <a:lvl2pPr marL="457200" algn="l" defTabSz="457200" rtl="0" eaLnBrk="1" latinLnBrk="0" hangingPunct="1">
                        <a:defRPr sz="1800" b="1" kern="1200">
                          <a:solidFill>
                            <a:schemeClr val="tx1"/>
                          </a:solidFill>
                          <a:latin typeface="Franklin Gothic Book"/>
                        </a:defRPr>
                      </a:lvl2pPr>
                      <a:lvl3pPr marL="914400" algn="l" defTabSz="457200" rtl="0" eaLnBrk="1" latinLnBrk="0" hangingPunct="1">
                        <a:defRPr sz="1800" b="1" kern="1200">
                          <a:solidFill>
                            <a:schemeClr val="tx1"/>
                          </a:solidFill>
                          <a:latin typeface="Franklin Gothic Book"/>
                        </a:defRPr>
                      </a:lvl3pPr>
                      <a:lvl4pPr marL="1371600" algn="l" defTabSz="457200" rtl="0" eaLnBrk="1" latinLnBrk="0" hangingPunct="1">
                        <a:defRPr sz="1800" b="1" kern="1200">
                          <a:solidFill>
                            <a:schemeClr val="tx1"/>
                          </a:solidFill>
                          <a:latin typeface="Franklin Gothic Book"/>
                        </a:defRPr>
                      </a:lvl4pPr>
                      <a:lvl5pPr marL="1828800" algn="l" defTabSz="457200" rtl="0" eaLnBrk="1" latinLnBrk="0" hangingPunct="1">
                        <a:defRPr sz="1800" b="1" kern="1200">
                          <a:solidFill>
                            <a:schemeClr val="tx1"/>
                          </a:solidFill>
                          <a:latin typeface="Franklin Gothic Book"/>
                        </a:defRPr>
                      </a:lvl5pPr>
                      <a:lvl6pPr marL="2286000" algn="l" defTabSz="457200" rtl="0" eaLnBrk="1" latinLnBrk="0" hangingPunct="1">
                        <a:defRPr sz="1800" b="1" kern="1200">
                          <a:solidFill>
                            <a:schemeClr val="tx1"/>
                          </a:solidFill>
                          <a:latin typeface="Franklin Gothic Book"/>
                        </a:defRPr>
                      </a:lvl6pPr>
                      <a:lvl7pPr marL="2743200" algn="l" defTabSz="457200" rtl="0" eaLnBrk="1" latinLnBrk="0" hangingPunct="1">
                        <a:defRPr sz="1800" b="1" kern="1200">
                          <a:solidFill>
                            <a:schemeClr val="tx1"/>
                          </a:solidFill>
                          <a:latin typeface="Franklin Gothic Book"/>
                        </a:defRPr>
                      </a:lvl7pPr>
                      <a:lvl8pPr marL="3200400" algn="l" defTabSz="457200" rtl="0" eaLnBrk="1" latinLnBrk="0" hangingPunct="1">
                        <a:defRPr sz="1800" b="1" kern="1200">
                          <a:solidFill>
                            <a:schemeClr val="tx1"/>
                          </a:solidFill>
                          <a:latin typeface="Franklin Gothic Book"/>
                        </a:defRPr>
                      </a:lvl8pPr>
                      <a:lvl9pPr marL="3657600" algn="l" defTabSz="457200" rtl="0" eaLnBrk="1" latinLnBrk="0" hangingPunct="1">
                        <a:defRPr sz="1800" b="1" kern="1200">
                          <a:solidFill>
                            <a:schemeClr val="tx1"/>
                          </a:solidFill>
                          <a:latin typeface="Franklin Gothic Book"/>
                        </a:defRPr>
                      </a:lvl9pPr>
                    </a:lstStyle>
                    <a:p>
                      <a:pPr algn="l"/>
                      <a:r>
                        <a:rPr lang="en-US" sz="2000" b="1" dirty="0">
                          <a:latin typeface="Source Sans Pro SemiBold" panose="020B0603030403020204" pitchFamily="34" charset="0"/>
                          <a:ea typeface="Source Sans Pro SemiBold" panose="020B0603030403020204" pitchFamily="34" charset="0"/>
                        </a:rPr>
                        <a:t>Use credit reports to…</a:t>
                      </a:r>
                      <a:endParaRPr lang="en-US" sz="2000" b="1" dirty="0">
                        <a:solidFill>
                          <a:srgbClr val="000000"/>
                        </a:solidFill>
                        <a:latin typeface="Source Sans Pro SemiBold" panose="020B0603030403020204" pitchFamily="34" charset="0"/>
                        <a:ea typeface="Source Sans Pro SemiBold" panose="020B0603030403020204" pitchFamily="34" charset="0"/>
                      </a:endParaRPr>
                    </a:p>
                  </a:txBody>
                  <a:tcPr>
                    <a:lnL>
                      <a:noFill/>
                    </a:lnL>
                    <a:lnR>
                      <a:noFill/>
                    </a:lnR>
                    <a:lnT w="12700" cmpd="sng">
                      <a:solidFill>
                        <a:srgbClr val="4F81BD"/>
                      </a:solidFill>
                    </a:lnT>
                    <a:lnB w="12700" cmpd="sng">
                      <a:solidFill>
                        <a:srgbClr val="4F81BD"/>
                      </a:solid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39086">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algn="l"/>
                      <a:r>
                        <a:rPr lang="en-US" sz="2000" dirty="0">
                          <a:latin typeface="Source Sans Pro SemiBold" panose="020B0603030403020204" pitchFamily="34" charset="0"/>
                          <a:ea typeface="Source Sans Pro SemiBold" panose="020B0603030403020204" pitchFamily="34" charset="0"/>
                        </a:rPr>
                        <a:t>Lenders </a:t>
                      </a:r>
                      <a:endParaRPr lang="en-US" sz="2000" dirty="0">
                        <a:solidFill>
                          <a:srgbClr val="000000"/>
                        </a:solidFill>
                        <a:latin typeface="Source Sans Pro SemiBold" panose="020B0603030403020204" pitchFamily="34" charset="0"/>
                        <a:ea typeface="Source Sans Pro SemiBold" panose="020B0603030403020204" pitchFamily="34" charset="0"/>
                      </a:endParaRPr>
                    </a:p>
                  </a:txBody>
                  <a:tcPr>
                    <a:lnL>
                      <a:noFill/>
                    </a:lnL>
                    <a:lnR>
                      <a:noFill/>
                    </a:lnR>
                    <a:lnT w="12700" cmpd="sng">
                      <a:solidFill>
                        <a:srgbClr val="4F81BD"/>
                      </a:solidFill>
                    </a:lnT>
                    <a:lnB>
                      <a:noFill/>
                    </a:lnB>
                    <a:lnTlToBr w="12700" cmpd="sng">
                      <a:noFill/>
                      <a:prstDash val="solid"/>
                    </a:lnTlToBr>
                    <a:lnBlToTr w="12700" cmpd="sng">
                      <a:noFill/>
                      <a:prstDash val="solid"/>
                    </a:lnBlToTr>
                    <a:solidFill>
                      <a:srgbClr val="4F81BD">
                        <a:alpha val="20000"/>
                      </a:srgbClr>
                    </a:solidFill>
                  </a:tcPr>
                </a:tc>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marL="0" marR="0" indent="0" algn="l" defTabSz="914400" eaLnBrk="1" fontAlgn="auto" latinLnBrk="0" hangingPunct="1">
                        <a:lnSpc>
                          <a:spcPct val="100000"/>
                        </a:lnSpc>
                        <a:spcBef>
                          <a:spcPts val="0"/>
                        </a:spcBef>
                        <a:spcAft>
                          <a:spcPts val="0"/>
                        </a:spcAft>
                        <a:buClrTx/>
                        <a:buSzTx/>
                        <a:buFontTx/>
                        <a:buNone/>
                        <a:tabLst/>
                        <a:defRPr/>
                      </a:pPr>
                      <a:r>
                        <a:rPr lang="en-US" sz="2000" dirty="0">
                          <a:latin typeface="Source Sans Pro" panose="020B0503030403020204" pitchFamily="34" charset="0"/>
                          <a:ea typeface="Source Sans Pro" panose="020B0503030403020204" pitchFamily="34" charset="0"/>
                        </a:rPr>
                        <a:t>Help determine approval and terms of financing</a:t>
                      </a:r>
                      <a:endParaRPr lang="en-US" sz="2000" dirty="0">
                        <a:solidFill>
                          <a:srgbClr val="000000"/>
                        </a:solidFill>
                        <a:latin typeface="Source Sans Pro" panose="020B0503030403020204" pitchFamily="34" charset="0"/>
                        <a:ea typeface="Source Sans Pro" panose="020B0503030403020204" pitchFamily="34" charset="0"/>
                      </a:endParaRPr>
                    </a:p>
                  </a:txBody>
                  <a:tcPr>
                    <a:lnL>
                      <a:noFill/>
                    </a:lnL>
                    <a:lnR>
                      <a:noFill/>
                    </a:lnR>
                    <a:lnT w="12700" cmpd="sng">
                      <a:solidFill>
                        <a:srgbClr val="4F81BD"/>
                      </a:solidFill>
                    </a:lnT>
                    <a:lnB>
                      <a:noFill/>
                    </a:lnB>
                    <a:lnTlToBr w="12700" cmpd="sng">
                      <a:noFill/>
                      <a:prstDash val="solid"/>
                    </a:lnTlToBr>
                    <a:lnBlToTr w="12700" cmpd="sng">
                      <a:noFill/>
                      <a:prstDash val="solid"/>
                    </a:lnBlToTr>
                    <a:solidFill>
                      <a:srgbClr val="4F81BD">
                        <a:alpha val="20000"/>
                      </a:srgbClr>
                    </a:solidFill>
                  </a:tcPr>
                </a:tc>
                <a:extLst>
                  <a:ext uri="{0D108BD9-81ED-4DB2-BD59-A6C34878D82A}">
                    <a16:rowId xmlns:a16="http://schemas.microsoft.com/office/drawing/2014/main" val="10001"/>
                  </a:ext>
                </a:extLst>
              </a:tr>
              <a:tr h="964515">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algn="l"/>
                      <a:r>
                        <a:rPr lang="en-US" sz="2000" dirty="0">
                          <a:latin typeface="Source Sans Pro SemiBold" panose="020B0603030403020204" pitchFamily="34" charset="0"/>
                          <a:ea typeface="Source Sans Pro SemiBold" panose="020B0603030403020204" pitchFamily="34" charset="0"/>
                        </a:rPr>
                        <a:t>Suppliers and shipping companies </a:t>
                      </a:r>
                      <a:endParaRPr lang="en-US" sz="2000" dirty="0">
                        <a:solidFill>
                          <a:srgbClr val="000000"/>
                        </a:solidFill>
                        <a:latin typeface="Source Sans Pro SemiBold" panose="020B0603030403020204" pitchFamily="34" charset="0"/>
                        <a:ea typeface="Source Sans Pro SemiBold" panose="020B0603030403020204" pitchFamily="34" charset="0"/>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marL="0" marR="0" indent="0" algn="l" defTabSz="914400" eaLnBrk="1" fontAlgn="auto" latinLnBrk="0" hangingPunct="1">
                        <a:lnSpc>
                          <a:spcPct val="100000"/>
                        </a:lnSpc>
                        <a:spcBef>
                          <a:spcPts val="0"/>
                        </a:spcBef>
                        <a:spcAft>
                          <a:spcPts val="0"/>
                        </a:spcAft>
                        <a:buClrTx/>
                        <a:buSzTx/>
                        <a:buFontTx/>
                        <a:buNone/>
                        <a:tabLst/>
                        <a:defRPr/>
                      </a:pPr>
                      <a:r>
                        <a:rPr lang="en-US" sz="2000" dirty="0">
                          <a:latin typeface="Source Sans Pro" panose="020B0503030403020204" pitchFamily="34" charset="0"/>
                          <a:ea typeface="Source Sans Pro" panose="020B0503030403020204" pitchFamily="34" charset="0"/>
                        </a:rPr>
                        <a:t>Decide whether to grant a </a:t>
                      </a:r>
                      <a:r>
                        <a:rPr lang="en-US" sz="2000" strike="noStrike" dirty="0">
                          <a:latin typeface="Source Sans Pro" panose="020B0503030403020204" pitchFamily="34" charset="0"/>
                          <a:ea typeface="Source Sans Pro" panose="020B0503030403020204" pitchFamily="34" charset="0"/>
                        </a:rPr>
                        <a:t>deferral of payment for good</a:t>
                      </a:r>
                      <a:r>
                        <a:rPr lang="en-US" sz="2000" strike="noStrike" baseline="0" dirty="0">
                          <a:latin typeface="Source Sans Pro" panose="020B0503030403020204" pitchFamily="34" charset="0"/>
                          <a:ea typeface="Source Sans Pro" panose="020B0503030403020204" pitchFamily="34" charset="0"/>
                        </a:rPr>
                        <a:t>s and services</a:t>
                      </a:r>
                      <a:endParaRPr lang="en-US" sz="2000" strike="sngStrike" dirty="0">
                        <a:latin typeface="Source Sans Pro" panose="020B0503030403020204" pitchFamily="34" charset="0"/>
                        <a:ea typeface="Source Sans Pro" panose="020B0503030403020204" pitchFamily="34" charset="0"/>
                      </a:endParaRPr>
                    </a:p>
                    <a:p>
                      <a:pPr algn="l"/>
                      <a:endParaRPr lang="en-US" sz="2000" dirty="0">
                        <a:solidFill>
                          <a:srgbClr val="000000"/>
                        </a:solidFill>
                        <a:latin typeface="Source Sans Pro" panose="020B0503030403020204" pitchFamily="34" charset="0"/>
                        <a:ea typeface="Source Sans Pro" panose="020B0503030403020204" pitchFamily="34" charset="0"/>
                      </a:endParaRPr>
                    </a:p>
                  </a:txBody>
                  <a:tcP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672238">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algn="l"/>
                      <a:r>
                        <a:rPr lang="en-US" sz="2000" dirty="0">
                          <a:latin typeface="Source Sans Pro SemiBold" panose="020B0603030403020204" pitchFamily="34" charset="0"/>
                          <a:ea typeface="Source Sans Pro SemiBold" panose="020B0603030403020204" pitchFamily="34" charset="0"/>
                        </a:rPr>
                        <a:t>Customers </a:t>
                      </a:r>
                      <a:endParaRPr lang="en-US" sz="2000" dirty="0">
                        <a:solidFill>
                          <a:srgbClr val="000000"/>
                        </a:solidFill>
                        <a:latin typeface="Source Sans Pro SemiBold" panose="020B0603030403020204" pitchFamily="34" charset="0"/>
                        <a:ea typeface="Source Sans Pro SemiBold" panose="020B0603030403020204" pitchFamily="34" charset="0"/>
                      </a:endParaRPr>
                    </a:p>
                  </a:txBody>
                  <a:tcPr>
                    <a:lnL>
                      <a:noFill/>
                    </a:lnL>
                    <a:lnR>
                      <a:noFill/>
                    </a:lnR>
                    <a:lnT>
                      <a:noFill/>
                    </a:lnT>
                    <a:lnB>
                      <a:noFill/>
                    </a:lnB>
                    <a:lnTlToBr w="12700" cmpd="sng">
                      <a:noFill/>
                      <a:prstDash val="solid"/>
                    </a:lnTlToBr>
                    <a:lnBlToTr w="12700" cmpd="sng">
                      <a:noFill/>
                      <a:prstDash val="solid"/>
                    </a:lnBlToTr>
                    <a:solidFill>
                      <a:srgbClr val="4F81BD">
                        <a:alpha val="20000"/>
                      </a:srgbClr>
                    </a:solidFill>
                  </a:tcPr>
                </a:tc>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marL="0" marR="0" indent="0" algn="l" defTabSz="914400" eaLnBrk="1" fontAlgn="auto" latinLnBrk="0" hangingPunct="1">
                        <a:lnSpc>
                          <a:spcPct val="100000"/>
                        </a:lnSpc>
                        <a:spcBef>
                          <a:spcPts val="0"/>
                        </a:spcBef>
                        <a:spcAft>
                          <a:spcPts val="0"/>
                        </a:spcAft>
                        <a:buClrTx/>
                        <a:buSzTx/>
                        <a:buFontTx/>
                        <a:buNone/>
                        <a:tabLst/>
                        <a:defRPr/>
                      </a:pPr>
                      <a:r>
                        <a:rPr lang="en-US" sz="2000" strike="noStrike" dirty="0">
                          <a:latin typeface="Source Sans Pro" panose="020B0503030403020204" pitchFamily="34" charset="0"/>
                          <a:ea typeface="Source Sans Pro" panose="020B0503030403020204" pitchFamily="34" charset="0"/>
                        </a:rPr>
                        <a:t>Determine</a:t>
                      </a:r>
                      <a:r>
                        <a:rPr lang="en-US" sz="2000" strike="noStrike" baseline="0" dirty="0">
                          <a:latin typeface="Source Sans Pro" panose="020B0503030403020204" pitchFamily="34" charset="0"/>
                          <a:ea typeface="Source Sans Pro" panose="020B0503030403020204" pitchFamily="34" charset="0"/>
                        </a:rPr>
                        <a:t> </a:t>
                      </a:r>
                      <a:r>
                        <a:rPr lang="en-US" sz="2000" dirty="0">
                          <a:latin typeface="Source Sans Pro" panose="020B0503030403020204" pitchFamily="34" charset="0"/>
                          <a:ea typeface="Source Sans Pro" panose="020B0503030403020204" pitchFamily="34" charset="0"/>
                        </a:rPr>
                        <a:t>if your company is a legal entity and reputable</a:t>
                      </a:r>
                      <a:endParaRPr lang="en-US" sz="2000" dirty="0">
                        <a:solidFill>
                          <a:srgbClr val="000000"/>
                        </a:solidFill>
                        <a:latin typeface="Source Sans Pro" panose="020B0503030403020204" pitchFamily="34" charset="0"/>
                        <a:ea typeface="Source Sans Pro" panose="020B0503030403020204" pitchFamily="34" charset="0"/>
                      </a:endParaRPr>
                    </a:p>
                  </a:txBody>
                  <a:tcPr>
                    <a:lnL>
                      <a:noFill/>
                    </a:lnL>
                    <a:lnR>
                      <a:noFill/>
                    </a:lnR>
                    <a:lnT>
                      <a:noFill/>
                    </a:lnT>
                    <a:lnB>
                      <a:noFill/>
                    </a:lnB>
                    <a:lnTlToBr w="12700" cmpd="sng">
                      <a:noFill/>
                      <a:prstDash val="solid"/>
                    </a:lnTlToBr>
                    <a:lnBlToTr w="12700" cmpd="sng">
                      <a:noFill/>
                      <a:prstDash val="solid"/>
                    </a:lnBlToTr>
                    <a:solidFill>
                      <a:srgbClr val="4F81BD">
                        <a:alpha val="20000"/>
                      </a:srgbClr>
                    </a:solidFill>
                  </a:tcPr>
                </a:tc>
                <a:extLst>
                  <a:ext uri="{0D108BD9-81ED-4DB2-BD59-A6C34878D82A}">
                    <a16:rowId xmlns:a16="http://schemas.microsoft.com/office/drawing/2014/main" val="10003"/>
                  </a:ext>
                </a:extLst>
              </a:tr>
              <a:tr h="672238">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algn="l"/>
                      <a:r>
                        <a:rPr lang="en-US" sz="2000" dirty="0">
                          <a:latin typeface="Source Sans Pro SemiBold" panose="020B0603030403020204" pitchFamily="34" charset="0"/>
                          <a:ea typeface="Source Sans Pro SemiBold" panose="020B0603030403020204" pitchFamily="34" charset="0"/>
                        </a:rPr>
                        <a:t>Insurance companies </a:t>
                      </a:r>
                      <a:endParaRPr lang="en-US" sz="2000" dirty="0">
                        <a:solidFill>
                          <a:srgbClr val="000000"/>
                        </a:solidFill>
                        <a:latin typeface="Source Sans Pro SemiBold" panose="020B0603030403020204" pitchFamily="34" charset="0"/>
                        <a:ea typeface="Source Sans Pro SemiBold" panose="020B0603030403020204" pitchFamily="34" charset="0"/>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marL="0" marR="0" indent="0" algn="l" defTabSz="914400" eaLnBrk="1" fontAlgn="auto" latinLnBrk="0" hangingPunct="1">
                        <a:lnSpc>
                          <a:spcPct val="100000"/>
                        </a:lnSpc>
                        <a:spcBef>
                          <a:spcPts val="0"/>
                        </a:spcBef>
                        <a:spcAft>
                          <a:spcPts val="0"/>
                        </a:spcAft>
                        <a:buClrTx/>
                        <a:buSzTx/>
                        <a:buFontTx/>
                        <a:buNone/>
                        <a:tabLst/>
                        <a:defRPr/>
                      </a:pPr>
                      <a:r>
                        <a:rPr lang="en-US" sz="2000" dirty="0">
                          <a:latin typeface="Source Sans Pro" panose="020B0503030403020204" pitchFamily="34" charset="0"/>
                          <a:ea typeface="Source Sans Pro" panose="020B0503030403020204" pitchFamily="34" charset="0"/>
                        </a:rPr>
                        <a:t>Help determine the price of your insurance policies</a:t>
                      </a:r>
                    </a:p>
                    <a:p>
                      <a:pPr algn="l"/>
                      <a:endParaRPr lang="en-US" sz="2000" dirty="0">
                        <a:solidFill>
                          <a:srgbClr val="000000"/>
                        </a:solidFill>
                        <a:latin typeface="Source Sans Pro" panose="020B0503030403020204" pitchFamily="34" charset="0"/>
                        <a:ea typeface="Source Sans Pro" panose="020B0503030403020204" pitchFamily="34" charset="0"/>
                      </a:endParaRPr>
                    </a:p>
                  </a:txBody>
                  <a:tcP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672238">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algn="l"/>
                      <a:r>
                        <a:rPr lang="en-US" sz="2000" dirty="0">
                          <a:latin typeface="Source Sans Pro SemiBold" panose="020B0603030403020204" pitchFamily="34" charset="0"/>
                          <a:ea typeface="Source Sans Pro SemiBold" panose="020B0603030403020204" pitchFamily="34" charset="0"/>
                        </a:rPr>
                        <a:t>Procurement officers </a:t>
                      </a:r>
                      <a:endParaRPr lang="en-US" sz="2000" dirty="0">
                        <a:solidFill>
                          <a:srgbClr val="000000"/>
                        </a:solidFill>
                        <a:latin typeface="Source Sans Pro SemiBold" panose="020B0603030403020204" pitchFamily="34" charset="0"/>
                        <a:ea typeface="Source Sans Pro SemiBold" panose="020B0603030403020204" pitchFamily="34" charset="0"/>
                      </a:endParaRPr>
                    </a:p>
                  </a:txBody>
                  <a:tcPr>
                    <a:lnL>
                      <a:noFill/>
                    </a:lnL>
                    <a:lnR>
                      <a:noFill/>
                    </a:lnR>
                    <a:lnT>
                      <a:noFill/>
                    </a:lnT>
                    <a:lnB w="12700" cmpd="sng">
                      <a:solidFill>
                        <a:srgbClr val="4F81BD"/>
                      </a:solidFill>
                    </a:lnB>
                    <a:lnTlToBr w="12700" cmpd="sng">
                      <a:noFill/>
                      <a:prstDash val="solid"/>
                    </a:lnTlToBr>
                    <a:lnBlToTr w="12700" cmpd="sng">
                      <a:noFill/>
                      <a:prstDash val="solid"/>
                    </a:lnBlToTr>
                    <a:solidFill>
                      <a:srgbClr val="4F81BD">
                        <a:alpha val="20000"/>
                      </a:srgbClr>
                    </a:solidFill>
                  </a:tcPr>
                </a:tc>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marL="0" marR="0" indent="0" algn="l" defTabSz="914400" eaLnBrk="1" fontAlgn="auto" latinLnBrk="0" hangingPunct="1">
                        <a:lnSpc>
                          <a:spcPct val="100000"/>
                        </a:lnSpc>
                        <a:spcBef>
                          <a:spcPts val="0"/>
                        </a:spcBef>
                        <a:spcAft>
                          <a:spcPts val="0"/>
                        </a:spcAft>
                        <a:buClrTx/>
                        <a:buSzTx/>
                        <a:buFontTx/>
                        <a:buNone/>
                        <a:tabLst/>
                        <a:defRPr/>
                      </a:pPr>
                      <a:r>
                        <a:rPr lang="en-US" sz="2000" dirty="0">
                          <a:latin typeface="Source Sans Pro" panose="020B0503030403020204" pitchFamily="34" charset="0"/>
                          <a:ea typeface="Source Sans Pro" panose="020B0503030403020204" pitchFamily="34" charset="0"/>
                        </a:rPr>
                        <a:t>Help evaluate your ability to execute government contracts</a:t>
                      </a:r>
                      <a:endParaRPr lang="en-US" sz="2000" dirty="0">
                        <a:solidFill>
                          <a:srgbClr val="000000"/>
                        </a:solidFill>
                        <a:latin typeface="Source Sans Pro" panose="020B0503030403020204" pitchFamily="34" charset="0"/>
                        <a:ea typeface="Source Sans Pro" panose="020B0503030403020204" pitchFamily="34" charset="0"/>
                      </a:endParaRPr>
                    </a:p>
                  </a:txBody>
                  <a:tcPr>
                    <a:lnL>
                      <a:noFill/>
                    </a:lnL>
                    <a:lnR>
                      <a:noFill/>
                    </a:lnR>
                    <a:lnT>
                      <a:noFill/>
                    </a:lnT>
                    <a:lnB w="12700" cmpd="sng">
                      <a:solidFill>
                        <a:srgbClr val="4F81BD"/>
                      </a:solidFill>
                    </a:lnB>
                    <a:lnTlToBr w="12700" cmpd="sng">
                      <a:noFill/>
                      <a:prstDash val="solid"/>
                    </a:lnTlToBr>
                    <a:lnBlToTr w="12700" cmpd="sng">
                      <a:noFill/>
                      <a:prstDash val="solid"/>
                    </a:lnBlToTr>
                    <a:solidFill>
                      <a:srgbClr val="4F81BD">
                        <a:alpha val="20000"/>
                      </a:srgbClr>
                    </a:solidFill>
                  </a:tcPr>
                </a:tc>
                <a:extLst>
                  <a:ext uri="{0D108BD9-81ED-4DB2-BD59-A6C34878D82A}">
                    <a16:rowId xmlns:a16="http://schemas.microsoft.com/office/drawing/2014/main" val="10005"/>
                  </a:ext>
                </a:extLst>
              </a:tr>
            </a:tbl>
          </a:graphicData>
        </a:graphic>
      </p:graphicFrame>
      <p:sp>
        <p:nvSpPr>
          <p:cNvPr id="3" name="Footer Placeholder 2">
            <a:extLst>
              <a:ext uri="{FF2B5EF4-FFF2-40B4-BE49-F238E27FC236}">
                <a16:creationId xmlns:a16="http://schemas.microsoft.com/office/drawing/2014/main" id="{04DC4B2B-B102-22BE-AA78-6CCBD541FE7F}"/>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9A39E744-8E7C-4C17-7948-6EC0693D8A98}"/>
              </a:ext>
            </a:extLst>
          </p:cNvPr>
          <p:cNvSpPr>
            <a:spLocks noGrp="1"/>
          </p:cNvSpPr>
          <p:nvPr>
            <p:ph type="sldNum" sz="quarter" idx="10"/>
          </p:nvPr>
        </p:nvSpPr>
        <p:spPr/>
        <p:txBody>
          <a:bodyPr/>
          <a:lstStyle/>
          <a:p>
            <a:fld id="{5744759D-0EFF-4FB2-9CCE-04E00944F0FE}" type="slidenum">
              <a:rPr lang="en-US" smtClean="0"/>
              <a:pPr/>
              <a:t>39</a:t>
            </a:fld>
            <a:endParaRPr lang="en-US" dirty="0"/>
          </a:p>
        </p:txBody>
      </p:sp>
    </p:spTree>
    <p:extLst>
      <p:ext uri="{BB962C8B-B14F-4D97-AF65-F5344CB8AC3E}">
        <p14:creationId xmlns:p14="http://schemas.microsoft.com/office/powerpoint/2010/main" val="3783150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465CF-7CCF-2382-C61F-3B3D1A5C66A2}"/>
              </a:ext>
            </a:extLst>
          </p:cNvPr>
          <p:cNvSpPr>
            <a:spLocks noGrp="1"/>
          </p:cNvSpPr>
          <p:nvPr>
            <p:ph type="title"/>
          </p:nvPr>
        </p:nvSpPr>
        <p:spPr/>
        <p:txBody>
          <a:bodyPr/>
          <a:lstStyle/>
          <a:p>
            <a:r>
              <a:rPr lang="en-US" dirty="0"/>
              <a:t>Learning Objectives (continued)</a:t>
            </a:r>
          </a:p>
        </p:txBody>
      </p:sp>
      <p:sp>
        <p:nvSpPr>
          <p:cNvPr id="3" name="Content Placeholder 2">
            <a:extLst>
              <a:ext uri="{FF2B5EF4-FFF2-40B4-BE49-F238E27FC236}">
                <a16:creationId xmlns:a16="http://schemas.microsoft.com/office/drawing/2014/main" id="{07B7A1B1-F8F2-0FC1-2417-6FBD8991E3E0}"/>
              </a:ext>
            </a:extLst>
          </p:cNvPr>
          <p:cNvSpPr>
            <a:spLocks noGrp="1"/>
          </p:cNvSpPr>
          <p:nvPr>
            <p:ph sz="quarter" idx="12"/>
          </p:nvPr>
        </p:nvSpPr>
        <p:spPr/>
        <p:txBody>
          <a:bodyPr>
            <a:normAutofit/>
          </a:bodyPr>
          <a:lstStyle/>
          <a:p>
            <a:pPr lvl="0"/>
            <a:r>
              <a:rPr lang="en-US" sz="2800" dirty="0"/>
              <a:t>Learn how credit reporting services may benefit your business</a:t>
            </a:r>
          </a:p>
          <a:p>
            <a:pPr lvl="0"/>
            <a:r>
              <a:rPr lang="en-US" sz="2800" dirty="0"/>
              <a:t>Leverage strong personal and business credit histories for better financing terms</a:t>
            </a:r>
          </a:p>
          <a:p>
            <a:pPr lvl="0"/>
            <a:r>
              <a:rPr lang="en-US" sz="2800" dirty="0"/>
              <a:t>Recognize when business credit history may become a bigger factor in accessing financing</a:t>
            </a:r>
          </a:p>
        </p:txBody>
      </p:sp>
      <p:sp>
        <p:nvSpPr>
          <p:cNvPr id="4" name="Footer Placeholder 3">
            <a:extLst>
              <a:ext uri="{FF2B5EF4-FFF2-40B4-BE49-F238E27FC236}">
                <a16:creationId xmlns:a16="http://schemas.microsoft.com/office/drawing/2014/main" id="{9CD8813D-986E-F5DA-C2F3-7885513B0E4B}"/>
              </a:ext>
            </a:extLst>
          </p:cNvPr>
          <p:cNvSpPr>
            <a:spLocks noGrp="1"/>
          </p:cNvSpPr>
          <p:nvPr>
            <p:ph type="ftr" sz="quarter" idx="11"/>
          </p:nvPr>
        </p:nvSpPr>
        <p:spPr/>
        <p:txBody>
          <a:bodyPr/>
          <a:lstStyle/>
          <a:p>
            <a:r>
              <a:rPr lang="en-US" cap="all" dirty="0">
                <a:solidFill>
                  <a:prstClr val="black"/>
                </a:solidFill>
              </a:rPr>
              <a:t>Money Smart for Small Business: Building Credit</a:t>
            </a:r>
            <a:endParaRPr lang="en-US" dirty="0">
              <a:solidFill>
                <a:prstClr val="black"/>
              </a:solidFill>
            </a:endParaRPr>
          </a:p>
        </p:txBody>
      </p:sp>
      <p:sp>
        <p:nvSpPr>
          <p:cNvPr id="5" name="Slide Number Placeholder 4">
            <a:extLst>
              <a:ext uri="{FF2B5EF4-FFF2-40B4-BE49-F238E27FC236}">
                <a16:creationId xmlns:a16="http://schemas.microsoft.com/office/drawing/2014/main" id="{CBFD50CB-74B2-B56C-7225-A40FAB9F80DB}"/>
              </a:ext>
            </a:extLst>
          </p:cNvPr>
          <p:cNvSpPr>
            <a:spLocks noGrp="1"/>
          </p:cNvSpPr>
          <p:nvPr>
            <p:ph type="sldNum" sz="quarter" idx="10"/>
          </p:nvPr>
        </p:nvSpPr>
        <p:spPr/>
        <p:txBody>
          <a:bodyPr/>
          <a:lstStyle/>
          <a:p>
            <a:fld id="{5744759D-0EFF-4FB2-9CCE-04E00944F0FE}"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7731583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4D4B388-E9AF-21F4-BB2E-926A55E4A690}"/>
              </a:ext>
            </a:extLst>
          </p:cNvPr>
          <p:cNvSpPr>
            <a:spLocks noGrp="1"/>
          </p:cNvSpPr>
          <p:nvPr>
            <p:ph type="title"/>
          </p:nvPr>
        </p:nvSpPr>
        <p:spPr>
          <a:xfrm>
            <a:off x="1129146" y="926432"/>
            <a:ext cx="7534335" cy="628221"/>
          </a:xfrm>
        </p:spPr>
        <p:txBody>
          <a:bodyPr>
            <a:normAutofit fontScale="90000"/>
          </a:bodyPr>
          <a:lstStyle/>
          <a:p>
            <a:r>
              <a:rPr lang="en-US" dirty="0"/>
              <a:t>Establishing Business Credit</a:t>
            </a:r>
          </a:p>
        </p:txBody>
      </p:sp>
      <p:pic>
        <p:nvPicPr>
          <p:cNvPr id="6" name="Picture 5" descr="action icon">
            <a:extLst>
              <a:ext uri="{FF2B5EF4-FFF2-40B4-BE49-F238E27FC236}">
                <a16:creationId xmlns:a16="http://schemas.microsoft.com/office/drawing/2014/main" id="{97245876-8802-720D-10B5-B195FCE0D8C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14140" y="1020714"/>
            <a:ext cx="615007" cy="605545"/>
          </a:xfrm>
          <a:prstGeom prst="rect">
            <a:avLst/>
          </a:prstGeom>
        </p:spPr>
      </p:pic>
      <p:graphicFrame>
        <p:nvGraphicFramePr>
          <p:cNvPr id="7" name="Table 6" descr="Table title: Establishing Business Credit&#10;Table Description: Lists necessary data and documents and how to obtain them">
            <a:extLst>
              <a:ext uri="{FF2B5EF4-FFF2-40B4-BE49-F238E27FC236}">
                <a16:creationId xmlns:a16="http://schemas.microsoft.com/office/drawing/2014/main" id="{5A6ACBC1-54E8-4DFB-E5C4-28904F419E3C}"/>
              </a:ext>
            </a:extLst>
          </p:cNvPr>
          <p:cNvGraphicFramePr>
            <a:graphicFrameLocks noGrp="1"/>
          </p:cNvGraphicFramePr>
          <p:nvPr>
            <p:extLst>
              <p:ext uri="{D42A27DB-BD31-4B8C-83A1-F6EECF244321}">
                <p14:modId xmlns:p14="http://schemas.microsoft.com/office/powerpoint/2010/main" val="3133958483"/>
              </p:ext>
            </p:extLst>
          </p:nvPr>
        </p:nvGraphicFramePr>
        <p:xfrm>
          <a:off x="535462" y="1857373"/>
          <a:ext cx="8067235" cy="3975651"/>
        </p:xfrm>
        <a:graphic>
          <a:graphicData uri="http://schemas.openxmlformats.org/drawingml/2006/table">
            <a:tbl>
              <a:tblPr firstRow="1" bandRow="1"/>
              <a:tblGrid>
                <a:gridCol w="3956869">
                  <a:extLst>
                    <a:ext uri="{9D8B030D-6E8A-4147-A177-3AD203B41FA5}">
                      <a16:colId xmlns:a16="http://schemas.microsoft.com/office/drawing/2014/main" val="2648328003"/>
                    </a:ext>
                  </a:extLst>
                </a:gridCol>
                <a:gridCol w="4110366">
                  <a:extLst>
                    <a:ext uri="{9D8B030D-6E8A-4147-A177-3AD203B41FA5}">
                      <a16:colId xmlns:a16="http://schemas.microsoft.com/office/drawing/2014/main" val="818130140"/>
                    </a:ext>
                  </a:extLst>
                </a:gridCol>
              </a:tblGrid>
              <a:tr h="1021194">
                <a:tc>
                  <a:txBody>
                    <a:bodyPr/>
                    <a:lstStyle>
                      <a:lvl1pPr marL="0" algn="l" defTabSz="457200" rtl="0" eaLnBrk="1" latinLnBrk="0" hangingPunct="1">
                        <a:defRPr sz="1800" b="1" kern="1200">
                          <a:solidFill>
                            <a:schemeClr val="lt1"/>
                          </a:solidFill>
                          <a:latin typeface="Franklin Gothic Book"/>
                        </a:defRPr>
                      </a:lvl1pPr>
                      <a:lvl2pPr marL="457200" algn="l" defTabSz="457200" rtl="0" eaLnBrk="1" latinLnBrk="0" hangingPunct="1">
                        <a:defRPr sz="1800" b="1" kern="1200">
                          <a:solidFill>
                            <a:schemeClr val="lt1"/>
                          </a:solidFill>
                          <a:latin typeface="Franklin Gothic Book"/>
                        </a:defRPr>
                      </a:lvl2pPr>
                      <a:lvl3pPr marL="914400" algn="l" defTabSz="457200" rtl="0" eaLnBrk="1" latinLnBrk="0" hangingPunct="1">
                        <a:defRPr sz="1800" b="1" kern="1200">
                          <a:solidFill>
                            <a:schemeClr val="lt1"/>
                          </a:solidFill>
                          <a:latin typeface="Franklin Gothic Book"/>
                        </a:defRPr>
                      </a:lvl3pPr>
                      <a:lvl4pPr marL="1371600" algn="l" defTabSz="457200" rtl="0" eaLnBrk="1" latinLnBrk="0" hangingPunct="1">
                        <a:defRPr sz="1800" b="1" kern="1200">
                          <a:solidFill>
                            <a:schemeClr val="lt1"/>
                          </a:solidFill>
                          <a:latin typeface="Franklin Gothic Book"/>
                        </a:defRPr>
                      </a:lvl4pPr>
                      <a:lvl5pPr marL="1828800" algn="l" defTabSz="457200" rtl="0" eaLnBrk="1" latinLnBrk="0" hangingPunct="1">
                        <a:defRPr sz="1800" b="1" kern="1200">
                          <a:solidFill>
                            <a:schemeClr val="lt1"/>
                          </a:solidFill>
                          <a:latin typeface="Franklin Gothic Book"/>
                        </a:defRPr>
                      </a:lvl5pPr>
                      <a:lvl6pPr marL="2286000" algn="l" defTabSz="457200" rtl="0" eaLnBrk="1" latinLnBrk="0" hangingPunct="1">
                        <a:defRPr sz="1800" b="1" kern="1200">
                          <a:solidFill>
                            <a:schemeClr val="lt1"/>
                          </a:solidFill>
                          <a:latin typeface="Franklin Gothic Book"/>
                        </a:defRPr>
                      </a:lvl6pPr>
                      <a:lvl7pPr marL="2743200" algn="l" defTabSz="457200" rtl="0" eaLnBrk="1" latinLnBrk="0" hangingPunct="1">
                        <a:defRPr sz="1800" b="1" kern="1200">
                          <a:solidFill>
                            <a:schemeClr val="lt1"/>
                          </a:solidFill>
                          <a:latin typeface="Franklin Gothic Book"/>
                        </a:defRPr>
                      </a:lvl7pPr>
                      <a:lvl8pPr marL="3200400" algn="l" defTabSz="457200" rtl="0" eaLnBrk="1" latinLnBrk="0" hangingPunct="1">
                        <a:defRPr sz="1800" b="1" kern="1200">
                          <a:solidFill>
                            <a:schemeClr val="lt1"/>
                          </a:solidFill>
                          <a:latin typeface="Franklin Gothic Book"/>
                        </a:defRPr>
                      </a:lvl8pPr>
                      <a:lvl9pPr marL="3657600" algn="l" defTabSz="457200" rtl="0" eaLnBrk="1" latinLnBrk="0" hangingPunct="1">
                        <a:defRPr sz="1800" b="1" kern="1200">
                          <a:solidFill>
                            <a:schemeClr val="lt1"/>
                          </a:solidFill>
                          <a:latin typeface="Franklin Gothic Book"/>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lang="en-US" sz="2400" b="0" dirty="0">
                          <a:solidFill>
                            <a:schemeClr val="tx1"/>
                          </a:solidFill>
                          <a:latin typeface="Source Sans Pro SemiBold" panose="020B0603030403020204" pitchFamily="34" charset="0"/>
                          <a:ea typeface="Source Sans Pro SemiBold" panose="020B0603030403020204" pitchFamily="34" charset="0"/>
                        </a:rPr>
                        <a:t>What you should have</a:t>
                      </a:r>
                    </a:p>
                  </a:txBody>
                  <a:tcPr anchor="ctr">
                    <a:lnL w="12700" cmpd="sng">
                      <a:solidFill>
                        <a:srgbClr val="4F81BD"/>
                      </a:solidFill>
                    </a:lnL>
                    <a:lnR>
                      <a:noFill/>
                    </a:lnR>
                    <a:lnT w="12700" cmpd="sng">
                      <a:solidFill>
                        <a:srgbClr val="4F81BD"/>
                      </a:solidFill>
                    </a:lnT>
                    <a:lnB w="12700" cmpd="sng">
                      <a:solidFill>
                        <a:srgbClr val="4F81BD"/>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Franklin Gothic Book"/>
                        </a:defRPr>
                      </a:lvl1pPr>
                      <a:lvl2pPr marL="457200" algn="l" defTabSz="457200" rtl="0" eaLnBrk="1" latinLnBrk="0" hangingPunct="1">
                        <a:defRPr sz="1800" b="1" kern="1200">
                          <a:solidFill>
                            <a:schemeClr val="lt1"/>
                          </a:solidFill>
                          <a:latin typeface="Franklin Gothic Book"/>
                        </a:defRPr>
                      </a:lvl2pPr>
                      <a:lvl3pPr marL="914400" algn="l" defTabSz="457200" rtl="0" eaLnBrk="1" latinLnBrk="0" hangingPunct="1">
                        <a:defRPr sz="1800" b="1" kern="1200">
                          <a:solidFill>
                            <a:schemeClr val="lt1"/>
                          </a:solidFill>
                          <a:latin typeface="Franklin Gothic Book"/>
                        </a:defRPr>
                      </a:lvl3pPr>
                      <a:lvl4pPr marL="1371600" algn="l" defTabSz="457200" rtl="0" eaLnBrk="1" latinLnBrk="0" hangingPunct="1">
                        <a:defRPr sz="1800" b="1" kern="1200">
                          <a:solidFill>
                            <a:schemeClr val="lt1"/>
                          </a:solidFill>
                          <a:latin typeface="Franklin Gothic Book"/>
                        </a:defRPr>
                      </a:lvl4pPr>
                      <a:lvl5pPr marL="1828800" algn="l" defTabSz="457200" rtl="0" eaLnBrk="1" latinLnBrk="0" hangingPunct="1">
                        <a:defRPr sz="1800" b="1" kern="1200">
                          <a:solidFill>
                            <a:schemeClr val="lt1"/>
                          </a:solidFill>
                          <a:latin typeface="Franklin Gothic Book"/>
                        </a:defRPr>
                      </a:lvl5pPr>
                      <a:lvl6pPr marL="2286000" algn="l" defTabSz="457200" rtl="0" eaLnBrk="1" latinLnBrk="0" hangingPunct="1">
                        <a:defRPr sz="1800" b="1" kern="1200">
                          <a:solidFill>
                            <a:schemeClr val="lt1"/>
                          </a:solidFill>
                          <a:latin typeface="Franklin Gothic Book"/>
                        </a:defRPr>
                      </a:lvl6pPr>
                      <a:lvl7pPr marL="2743200" algn="l" defTabSz="457200" rtl="0" eaLnBrk="1" latinLnBrk="0" hangingPunct="1">
                        <a:defRPr sz="1800" b="1" kern="1200">
                          <a:solidFill>
                            <a:schemeClr val="lt1"/>
                          </a:solidFill>
                          <a:latin typeface="Franklin Gothic Book"/>
                        </a:defRPr>
                      </a:lvl7pPr>
                      <a:lvl8pPr marL="3200400" algn="l" defTabSz="457200" rtl="0" eaLnBrk="1" latinLnBrk="0" hangingPunct="1">
                        <a:defRPr sz="1800" b="1" kern="1200">
                          <a:solidFill>
                            <a:schemeClr val="lt1"/>
                          </a:solidFill>
                          <a:latin typeface="Franklin Gothic Book"/>
                        </a:defRPr>
                      </a:lvl8pPr>
                      <a:lvl9pPr marL="3657600" algn="l" defTabSz="457200" rtl="0" eaLnBrk="1" latinLnBrk="0" hangingPunct="1">
                        <a:defRPr sz="1800" b="1" kern="1200">
                          <a:solidFill>
                            <a:schemeClr val="lt1"/>
                          </a:solidFill>
                          <a:latin typeface="Franklin Gothic Book"/>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400" b="0" dirty="0">
                          <a:solidFill>
                            <a:schemeClr val="tx1"/>
                          </a:solidFill>
                          <a:latin typeface="Source Sans Pro SemiBold" panose="020B0603030403020204" pitchFamily="34" charset="0"/>
                          <a:ea typeface="Source Sans Pro SemiBold" panose="020B0603030403020204" pitchFamily="34" charset="0"/>
                        </a:rPr>
                        <a:t>What you should do</a:t>
                      </a:r>
                    </a:p>
                  </a:txBody>
                  <a:tcPr anchor="ctr">
                    <a:lnL>
                      <a:noFill/>
                    </a:lnL>
                    <a:lnR w="12700" cmpd="sng">
                      <a:solidFill>
                        <a:srgbClr val="4F81BD"/>
                      </a:solidFill>
                    </a:lnR>
                    <a:lnT w="12700" cmpd="sng">
                      <a:solidFill>
                        <a:srgbClr val="4F81BD"/>
                      </a:solidFill>
                    </a:lnT>
                    <a:lnB w="12700" cmpd="sng">
                      <a:solidFill>
                        <a:srgbClr val="4F81BD"/>
                      </a:solidFill>
                    </a:lnB>
                    <a:lnTlToBr w="12700" cmpd="sng">
                      <a:noFill/>
                      <a:prstDash val="solid"/>
                    </a:lnTlToBr>
                    <a:lnBlToTr w="12700" cmpd="sng">
                      <a:noFill/>
                      <a:prstDash val="solid"/>
                    </a:lnBlToTr>
                    <a:noFill/>
                  </a:tcPr>
                </a:tc>
                <a:extLst>
                  <a:ext uri="{0D108BD9-81ED-4DB2-BD59-A6C34878D82A}">
                    <a16:rowId xmlns:a16="http://schemas.microsoft.com/office/drawing/2014/main" val="2595354794"/>
                  </a:ext>
                </a:extLst>
              </a:tr>
              <a:tr h="1036418">
                <a:tc>
                  <a:txBody>
                    <a:bodyPr/>
                    <a:lstStyle>
                      <a:lvl1pPr marL="0" algn="l" defTabSz="457200" rtl="0" eaLnBrk="1" latinLnBrk="0" hangingPunct="1">
                        <a:defRPr sz="1800" kern="1200">
                          <a:solidFill>
                            <a:schemeClr val="dk1"/>
                          </a:solidFill>
                          <a:latin typeface="Franklin Gothic Book"/>
                        </a:defRPr>
                      </a:lvl1pPr>
                      <a:lvl2pPr marL="457200" algn="l" defTabSz="457200" rtl="0" eaLnBrk="1" latinLnBrk="0" hangingPunct="1">
                        <a:defRPr sz="1800" kern="1200">
                          <a:solidFill>
                            <a:schemeClr val="dk1"/>
                          </a:solidFill>
                          <a:latin typeface="Franklin Gothic Book"/>
                        </a:defRPr>
                      </a:lvl2pPr>
                      <a:lvl3pPr marL="914400" algn="l" defTabSz="457200" rtl="0" eaLnBrk="1" latinLnBrk="0" hangingPunct="1">
                        <a:defRPr sz="1800" kern="1200">
                          <a:solidFill>
                            <a:schemeClr val="dk1"/>
                          </a:solidFill>
                          <a:latin typeface="Franklin Gothic Book"/>
                        </a:defRPr>
                      </a:lvl3pPr>
                      <a:lvl4pPr marL="1371600" algn="l" defTabSz="457200" rtl="0" eaLnBrk="1" latinLnBrk="0" hangingPunct="1">
                        <a:defRPr sz="1800" kern="1200">
                          <a:solidFill>
                            <a:schemeClr val="dk1"/>
                          </a:solidFill>
                          <a:latin typeface="Franklin Gothic Book"/>
                        </a:defRPr>
                      </a:lvl4pPr>
                      <a:lvl5pPr marL="1828800" algn="l" defTabSz="457200" rtl="0" eaLnBrk="1" latinLnBrk="0" hangingPunct="1">
                        <a:defRPr sz="1800" kern="1200">
                          <a:solidFill>
                            <a:schemeClr val="dk1"/>
                          </a:solidFill>
                          <a:latin typeface="Franklin Gothic Book"/>
                        </a:defRPr>
                      </a:lvl5pPr>
                      <a:lvl6pPr marL="2286000" algn="l" defTabSz="457200" rtl="0" eaLnBrk="1" latinLnBrk="0" hangingPunct="1">
                        <a:defRPr sz="1800" kern="1200">
                          <a:solidFill>
                            <a:schemeClr val="dk1"/>
                          </a:solidFill>
                          <a:latin typeface="Franklin Gothic Book"/>
                        </a:defRPr>
                      </a:lvl6pPr>
                      <a:lvl7pPr marL="2743200" algn="l" defTabSz="457200" rtl="0" eaLnBrk="1" latinLnBrk="0" hangingPunct="1">
                        <a:defRPr sz="1800" kern="1200">
                          <a:solidFill>
                            <a:schemeClr val="dk1"/>
                          </a:solidFill>
                          <a:latin typeface="Franklin Gothic Book"/>
                        </a:defRPr>
                      </a:lvl7pPr>
                      <a:lvl8pPr marL="3200400" algn="l" defTabSz="457200" rtl="0" eaLnBrk="1" latinLnBrk="0" hangingPunct="1">
                        <a:defRPr sz="1800" kern="1200">
                          <a:solidFill>
                            <a:schemeClr val="dk1"/>
                          </a:solidFill>
                          <a:latin typeface="Franklin Gothic Book"/>
                        </a:defRPr>
                      </a:lvl8pPr>
                      <a:lvl9pPr marL="3657600" algn="l" defTabSz="457200" rtl="0" eaLnBrk="1" latinLnBrk="0" hangingPunct="1">
                        <a:defRPr sz="1800" kern="1200">
                          <a:solidFill>
                            <a:schemeClr val="dk1"/>
                          </a:solidFill>
                          <a:latin typeface="Franklin Gothic Book"/>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1800" dirty="0">
                          <a:latin typeface="Source Sans Pro" panose="020B0503030403020204" pitchFamily="34" charset="0"/>
                          <a:ea typeface="Source Sans Pro" panose="020B0503030403020204" pitchFamily="34" charset="0"/>
                        </a:rPr>
                        <a:t>Employer Identification Number (EIN)</a:t>
                      </a:r>
                      <a:endParaRPr lang="en-US" sz="1800" dirty="0">
                        <a:solidFill>
                          <a:srgbClr val="000000"/>
                        </a:solidFill>
                        <a:latin typeface="Source Sans Pro" panose="020B0503030403020204" pitchFamily="34" charset="0"/>
                        <a:ea typeface="Source Sans Pro" panose="020B0503030403020204" pitchFamily="34" charset="0"/>
                      </a:endParaRPr>
                    </a:p>
                  </a:txBody>
                  <a:tcPr anchor="ctr">
                    <a:lnL w="12700" cmpd="sng">
                      <a:solidFill>
                        <a:srgbClr val="4F81BD"/>
                      </a:solidFill>
                    </a:lnL>
                    <a:lnR>
                      <a:noFill/>
                    </a:lnR>
                    <a:lnT w="12700" cmpd="sng">
                      <a:solidFill>
                        <a:srgbClr val="4F81BD"/>
                      </a:solidFill>
                    </a:lnT>
                    <a:lnB w="12700" cmpd="sng">
                      <a:solidFill>
                        <a:srgbClr val="4F81BD"/>
                      </a:solidFill>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Franklin Gothic Book"/>
                        </a:defRPr>
                      </a:lvl1pPr>
                      <a:lvl2pPr marL="457200" algn="l" defTabSz="457200" rtl="0" eaLnBrk="1" latinLnBrk="0" hangingPunct="1">
                        <a:defRPr sz="1800" kern="1200">
                          <a:solidFill>
                            <a:schemeClr val="dk1"/>
                          </a:solidFill>
                          <a:latin typeface="Franklin Gothic Book"/>
                        </a:defRPr>
                      </a:lvl2pPr>
                      <a:lvl3pPr marL="914400" algn="l" defTabSz="457200" rtl="0" eaLnBrk="1" latinLnBrk="0" hangingPunct="1">
                        <a:defRPr sz="1800" kern="1200">
                          <a:solidFill>
                            <a:schemeClr val="dk1"/>
                          </a:solidFill>
                          <a:latin typeface="Franklin Gothic Book"/>
                        </a:defRPr>
                      </a:lvl3pPr>
                      <a:lvl4pPr marL="1371600" algn="l" defTabSz="457200" rtl="0" eaLnBrk="1" latinLnBrk="0" hangingPunct="1">
                        <a:defRPr sz="1800" kern="1200">
                          <a:solidFill>
                            <a:schemeClr val="dk1"/>
                          </a:solidFill>
                          <a:latin typeface="Franklin Gothic Book"/>
                        </a:defRPr>
                      </a:lvl4pPr>
                      <a:lvl5pPr marL="1828800" algn="l" defTabSz="457200" rtl="0" eaLnBrk="1" latinLnBrk="0" hangingPunct="1">
                        <a:defRPr sz="1800" kern="1200">
                          <a:solidFill>
                            <a:schemeClr val="dk1"/>
                          </a:solidFill>
                          <a:latin typeface="Franklin Gothic Book"/>
                        </a:defRPr>
                      </a:lvl5pPr>
                      <a:lvl6pPr marL="2286000" algn="l" defTabSz="457200" rtl="0" eaLnBrk="1" latinLnBrk="0" hangingPunct="1">
                        <a:defRPr sz="1800" kern="1200">
                          <a:solidFill>
                            <a:schemeClr val="dk1"/>
                          </a:solidFill>
                          <a:latin typeface="Franklin Gothic Book"/>
                        </a:defRPr>
                      </a:lvl6pPr>
                      <a:lvl7pPr marL="2743200" algn="l" defTabSz="457200" rtl="0" eaLnBrk="1" latinLnBrk="0" hangingPunct="1">
                        <a:defRPr sz="1800" kern="1200">
                          <a:solidFill>
                            <a:schemeClr val="dk1"/>
                          </a:solidFill>
                          <a:latin typeface="Franklin Gothic Book"/>
                        </a:defRPr>
                      </a:lvl7pPr>
                      <a:lvl8pPr marL="3200400" algn="l" defTabSz="457200" rtl="0" eaLnBrk="1" latinLnBrk="0" hangingPunct="1">
                        <a:defRPr sz="1800" kern="1200">
                          <a:solidFill>
                            <a:schemeClr val="dk1"/>
                          </a:solidFill>
                          <a:latin typeface="Franklin Gothic Book"/>
                        </a:defRPr>
                      </a:lvl8pPr>
                      <a:lvl9pPr marL="3657600" algn="l" defTabSz="457200" rtl="0" eaLnBrk="1" latinLnBrk="0" hangingPunct="1">
                        <a:defRPr sz="1800" kern="1200">
                          <a:solidFill>
                            <a:schemeClr val="dk1"/>
                          </a:solidFill>
                          <a:latin typeface="Franklin Gothic Book"/>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lang="en-US" sz="1800" strike="noStrike" baseline="0" dirty="0">
                        <a:latin typeface="Source Sans Pro" panose="020B0503030403020204" pitchFamily="34" charset="0"/>
                        <a:ea typeface="Source Sans Pro" panose="020B0503030403020204" pitchFamily="34" charset="0"/>
                      </a:endParaRPr>
                    </a:p>
                    <a:p>
                      <a:pPr marL="0" marR="0" lvl="0" indent="0" algn="l" defTabSz="914400" eaLnBrk="1" fontAlgn="auto" latinLnBrk="0" hangingPunct="1">
                        <a:lnSpc>
                          <a:spcPct val="100000"/>
                        </a:lnSpc>
                        <a:spcBef>
                          <a:spcPts val="0"/>
                        </a:spcBef>
                        <a:spcAft>
                          <a:spcPts val="0"/>
                        </a:spcAft>
                        <a:buClrTx/>
                        <a:buSzTx/>
                        <a:buFontTx/>
                        <a:buNone/>
                        <a:tabLst/>
                        <a:defRPr/>
                      </a:pPr>
                      <a:r>
                        <a:rPr lang="en-US" sz="1800" strike="noStrike" baseline="0" dirty="0">
                          <a:latin typeface="Source Sans Pro" panose="020B0503030403020204" pitchFamily="34" charset="0"/>
                          <a:ea typeface="Source Sans Pro" panose="020B0503030403020204" pitchFamily="34" charset="0"/>
                        </a:rPr>
                        <a:t>Get a copy of your EIN if you don’t have one already and keep it in a safe place.</a:t>
                      </a:r>
                      <a:endParaRPr lang="en-US" sz="1800" strike="sngStrike" dirty="0">
                        <a:solidFill>
                          <a:srgbClr val="000000"/>
                        </a:solidFill>
                        <a:latin typeface="Source Sans Pro" panose="020B0503030403020204" pitchFamily="34" charset="0"/>
                        <a:ea typeface="Source Sans Pro" panose="020B0503030403020204" pitchFamily="34" charset="0"/>
                      </a:endParaRPr>
                    </a:p>
                  </a:txBody>
                  <a:tcPr anchor="ctr">
                    <a:lnL>
                      <a:noFill/>
                    </a:lnL>
                    <a:lnR w="12700" cmpd="sng">
                      <a:solidFill>
                        <a:srgbClr val="4F81BD"/>
                      </a:solidFill>
                    </a:lnR>
                    <a:lnT w="12700" cmpd="sng">
                      <a:solidFill>
                        <a:srgbClr val="4F81BD"/>
                      </a:solidFill>
                    </a:lnT>
                    <a:lnB w="12700" cmpd="sng">
                      <a:solidFill>
                        <a:srgbClr val="4F81BD"/>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209028038"/>
                  </a:ext>
                </a:extLst>
              </a:tr>
              <a:tr h="934271">
                <a:tc>
                  <a:txBody>
                    <a:bodyPr/>
                    <a:lstStyle>
                      <a:lvl1pPr marL="0" algn="l" defTabSz="457200" rtl="0" eaLnBrk="1" latinLnBrk="0" hangingPunct="1">
                        <a:defRPr sz="1800" kern="1200">
                          <a:solidFill>
                            <a:schemeClr val="dk1"/>
                          </a:solidFill>
                          <a:latin typeface="Franklin Gothic Book"/>
                        </a:defRPr>
                      </a:lvl1pPr>
                      <a:lvl2pPr marL="457200" algn="l" defTabSz="457200" rtl="0" eaLnBrk="1" latinLnBrk="0" hangingPunct="1">
                        <a:defRPr sz="1800" kern="1200">
                          <a:solidFill>
                            <a:schemeClr val="dk1"/>
                          </a:solidFill>
                          <a:latin typeface="Franklin Gothic Book"/>
                        </a:defRPr>
                      </a:lvl2pPr>
                      <a:lvl3pPr marL="914400" algn="l" defTabSz="457200" rtl="0" eaLnBrk="1" latinLnBrk="0" hangingPunct="1">
                        <a:defRPr sz="1800" kern="1200">
                          <a:solidFill>
                            <a:schemeClr val="dk1"/>
                          </a:solidFill>
                          <a:latin typeface="Franklin Gothic Book"/>
                        </a:defRPr>
                      </a:lvl3pPr>
                      <a:lvl4pPr marL="1371600" algn="l" defTabSz="457200" rtl="0" eaLnBrk="1" latinLnBrk="0" hangingPunct="1">
                        <a:defRPr sz="1800" kern="1200">
                          <a:solidFill>
                            <a:schemeClr val="dk1"/>
                          </a:solidFill>
                          <a:latin typeface="Franklin Gothic Book"/>
                        </a:defRPr>
                      </a:lvl4pPr>
                      <a:lvl5pPr marL="1828800" algn="l" defTabSz="457200" rtl="0" eaLnBrk="1" latinLnBrk="0" hangingPunct="1">
                        <a:defRPr sz="1800" kern="1200">
                          <a:solidFill>
                            <a:schemeClr val="dk1"/>
                          </a:solidFill>
                          <a:latin typeface="Franklin Gothic Book"/>
                        </a:defRPr>
                      </a:lvl5pPr>
                      <a:lvl6pPr marL="2286000" algn="l" defTabSz="457200" rtl="0" eaLnBrk="1" latinLnBrk="0" hangingPunct="1">
                        <a:defRPr sz="1800" kern="1200">
                          <a:solidFill>
                            <a:schemeClr val="dk1"/>
                          </a:solidFill>
                          <a:latin typeface="Franklin Gothic Book"/>
                        </a:defRPr>
                      </a:lvl6pPr>
                      <a:lvl7pPr marL="2743200" algn="l" defTabSz="457200" rtl="0" eaLnBrk="1" latinLnBrk="0" hangingPunct="1">
                        <a:defRPr sz="1800" kern="1200">
                          <a:solidFill>
                            <a:schemeClr val="dk1"/>
                          </a:solidFill>
                          <a:latin typeface="Franklin Gothic Book"/>
                        </a:defRPr>
                      </a:lvl7pPr>
                      <a:lvl8pPr marL="3200400" algn="l" defTabSz="457200" rtl="0" eaLnBrk="1" latinLnBrk="0" hangingPunct="1">
                        <a:defRPr sz="1800" kern="1200">
                          <a:solidFill>
                            <a:schemeClr val="dk1"/>
                          </a:solidFill>
                          <a:latin typeface="Franklin Gothic Book"/>
                        </a:defRPr>
                      </a:lvl8pPr>
                      <a:lvl9pPr marL="3657600" algn="l" defTabSz="457200" rtl="0" eaLnBrk="1" latinLnBrk="0" hangingPunct="1">
                        <a:defRPr sz="1800" kern="1200">
                          <a:solidFill>
                            <a:schemeClr val="dk1"/>
                          </a:solidFill>
                          <a:latin typeface="Franklin Gothic Book"/>
                        </a:defRPr>
                      </a:lvl9pPr>
                    </a:lstStyle>
                    <a:p>
                      <a:pPr lvl="0" algn="l">
                        <a:buFontTx/>
                        <a:buNone/>
                        <a:defRPr sz="1800">
                          <a:solidFill>
                            <a:srgbClr val="000000"/>
                          </a:solidFill>
                        </a:defRPr>
                      </a:pPr>
                      <a:r>
                        <a:rPr lang="en-US" sz="1800" strike="noStrike" dirty="0">
                          <a:latin typeface="Source Sans Pro" panose="020B0503030403020204" pitchFamily="34" charset="0"/>
                          <a:ea typeface="Source Sans Pro" panose="020B0503030403020204" pitchFamily="34" charset="0"/>
                        </a:rPr>
                        <a:t>Business</a:t>
                      </a:r>
                      <a:r>
                        <a:rPr lang="en-US" sz="1800" strike="noStrike" baseline="0" dirty="0">
                          <a:latin typeface="Source Sans Pro" panose="020B0503030403020204" pitchFamily="34" charset="0"/>
                          <a:ea typeface="Source Sans Pro" panose="020B0503030403020204" pitchFamily="34" charset="0"/>
                        </a:rPr>
                        <a:t> credit report</a:t>
                      </a:r>
                      <a:endParaRPr lang="en-US" sz="1800" strike="noStrike" dirty="0">
                        <a:solidFill>
                          <a:srgbClr val="000000"/>
                        </a:solidFill>
                        <a:latin typeface="Source Sans Pro" panose="020B0503030403020204" pitchFamily="34" charset="0"/>
                        <a:ea typeface="Source Sans Pro" panose="020B0503030403020204" pitchFamily="34" charset="0"/>
                      </a:endParaRPr>
                    </a:p>
                  </a:txBody>
                  <a:tcPr>
                    <a:lnL w="12700" cmpd="sng">
                      <a:solidFill>
                        <a:srgbClr val="4F81BD"/>
                      </a:solidFill>
                    </a:lnL>
                    <a:lnR>
                      <a:noFill/>
                    </a:lnR>
                    <a:lnT w="12700" cmpd="sng">
                      <a:solidFill>
                        <a:srgbClr val="4F81BD"/>
                      </a:solidFill>
                    </a:lnT>
                    <a:lnB w="12700" cmpd="sng">
                      <a:solidFill>
                        <a:srgbClr val="4F81BD"/>
                      </a:solidFill>
                    </a:lnB>
                    <a:lnTlToBr w="12700" cmpd="sng">
                      <a:noFill/>
                      <a:prstDash val="solid"/>
                    </a:lnTlToBr>
                    <a:lnBlToTr w="12700" cmpd="sng">
                      <a:noFill/>
                      <a:prstDash val="solid"/>
                    </a:lnBlToTr>
                    <a:solidFill>
                      <a:sysClr val="window" lastClr="FFFFFF"/>
                    </a:solidFill>
                  </a:tcPr>
                </a:tc>
                <a:tc>
                  <a:txBody>
                    <a:bodyPr/>
                    <a:lstStyle>
                      <a:lvl1pPr marL="0" algn="l" defTabSz="457200" rtl="0" eaLnBrk="1" latinLnBrk="0" hangingPunct="1">
                        <a:defRPr sz="1800" kern="1200">
                          <a:solidFill>
                            <a:schemeClr val="dk1"/>
                          </a:solidFill>
                          <a:latin typeface="Franklin Gothic Book"/>
                        </a:defRPr>
                      </a:lvl1pPr>
                      <a:lvl2pPr marL="457200" algn="l" defTabSz="457200" rtl="0" eaLnBrk="1" latinLnBrk="0" hangingPunct="1">
                        <a:defRPr sz="1800" kern="1200">
                          <a:solidFill>
                            <a:schemeClr val="dk1"/>
                          </a:solidFill>
                          <a:latin typeface="Franklin Gothic Book"/>
                        </a:defRPr>
                      </a:lvl2pPr>
                      <a:lvl3pPr marL="914400" algn="l" defTabSz="457200" rtl="0" eaLnBrk="1" latinLnBrk="0" hangingPunct="1">
                        <a:defRPr sz="1800" kern="1200">
                          <a:solidFill>
                            <a:schemeClr val="dk1"/>
                          </a:solidFill>
                          <a:latin typeface="Franklin Gothic Book"/>
                        </a:defRPr>
                      </a:lvl3pPr>
                      <a:lvl4pPr marL="1371600" algn="l" defTabSz="457200" rtl="0" eaLnBrk="1" latinLnBrk="0" hangingPunct="1">
                        <a:defRPr sz="1800" kern="1200">
                          <a:solidFill>
                            <a:schemeClr val="dk1"/>
                          </a:solidFill>
                          <a:latin typeface="Franklin Gothic Book"/>
                        </a:defRPr>
                      </a:lvl4pPr>
                      <a:lvl5pPr marL="1828800" algn="l" defTabSz="457200" rtl="0" eaLnBrk="1" latinLnBrk="0" hangingPunct="1">
                        <a:defRPr sz="1800" kern="1200">
                          <a:solidFill>
                            <a:schemeClr val="dk1"/>
                          </a:solidFill>
                          <a:latin typeface="Franklin Gothic Book"/>
                        </a:defRPr>
                      </a:lvl5pPr>
                      <a:lvl6pPr marL="2286000" algn="l" defTabSz="457200" rtl="0" eaLnBrk="1" latinLnBrk="0" hangingPunct="1">
                        <a:defRPr sz="1800" kern="1200">
                          <a:solidFill>
                            <a:schemeClr val="dk1"/>
                          </a:solidFill>
                          <a:latin typeface="Franklin Gothic Book"/>
                        </a:defRPr>
                      </a:lvl6pPr>
                      <a:lvl7pPr marL="2743200" algn="l" defTabSz="457200" rtl="0" eaLnBrk="1" latinLnBrk="0" hangingPunct="1">
                        <a:defRPr sz="1800" kern="1200">
                          <a:solidFill>
                            <a:schemeClr val="dk1"/>
                          </a:solidFill>
                          <a:latin typeface="Franklin Gothic Book"/>
                        </a:defRPr>
                      </a:lvl7pPr>
                      <a:lvl8pPr marL="3200400" algn="l" defTabSz="457200" rtl="0" eaLnBrk="1" latinLnBrk="0" hangingPunct="1">
                        <a:defRPr sz="1800" kern="1200">
                          <a:solidFill>
                            <a:schemeClr val="dk1"/>
                          </a:solidFill>
                          <a:latin typeface="Franklin Gothic Book"/>
                        </a:defRPr>
                      </a:lvl8pPr>
                      <a:lvl9pPr marL="3657600" algn="l" defTabSz="457200" rtl="0" eaLnBrk="1" latinLnBrk="0" hangingPunct="1">
                        <a:defRPr sz="1800" kern="1200">
                          <a:solidFill>
                            <a:schemeClr val="dk1"/>
                          </a:solidFill>
                          <a:latin typeface="Franklin Gothic Book"/>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1800" strike="noStrike" dirty="0">
                          <a:latin typeface="Source Sans Pro" panose="020B0503030403020204" pitchFamily="34" charset="0"/>
                          <a:ea typeface="Source Sans Pro" panose="020B0503030403020204" pitchFamily="34" charset="0"/>
                        </a:rPr>
                        <a:t>Verify whether you already have one.</a:t>
                      </a:r>
                      <a:endParaRPr lang="en-US" sz="1800" strike="noStrike" dirty="0">
                        <a:solidFill>
                          <a:srgbClr val="000000"/>
                        </a:solidFill>
                        <a:latin typeface="Source Sans Pro" panose="020B0503030403020204" pitchFamily="34" charset="0"/>
                        <a:ea typeface="Source Sans Pro" panose="020B0503030403020204" pitchFamily="34" charset="0"/>
                      </a:endParaRPr>
                    </a:p>
                  </a:txBody>
                  <a:tcPr>
                    <a:lnL>
                      <a:noFill/>
                    </a:lnL>
                    <a:lnR w="12700" cmpd="sng">
                      <a:solidFill>
                        <a:srgbClr val="4F81BD"/>
                      </a:solidFill>
                    </a:lnR>
                    <a:lnT w="12700" cmpd="sng">
                      <a:solidFill>
                        <a:srgbClr val="4F81BD"/>
                      </a:solidFill>
                    </a:lnT>
                    <a:lnB w="12700" cmpd="sng">
                      <a:solidFill>
                        <a:srgbClr val="4F81BD"/>
                      </a:solidFill>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6543352"/>
                  </a:ext>
                </a:extLst>
              </a:tr>
              <a:tr h="983768">
                <a:tc>
                  <a:txBody>
                    <a:bodyPr/>
                    <a:lstStyle>
                      <a:lvl1pPr marL="0" algn="l" defTabSz="457200" rtl="0" eaLnBrk="1" latinLnBrk="0" hangingPunct="1">
                        <a:defRPr sz="1800" kern="1200">
                          <a:solidFill>
                            <a:schemeClr val="dk1"/>
                          </a:solidFill>
                          <a:latin typeface="Franklin Gothic Book"/>
                        </a:defRPr>
                      </a:lvl1pPr>
                      <a:lvl2pPr marL="457200" algn="l" defTabSz="457200" rtl="0" eaLnBrk="1" latinLnBrk="0" hangingPunct="1">
                        <a:defRPr sz="1800" kern="1200">
                          <a:solidFill>
                            <a:schemeClr val="dk1"/>
                          </a:solidFill>
                          <a:latin typeface="Franklin Gothic Book"/>
                        </a:defRPr>
                      </a:lvl2pPr>
                      <a:lvl3pPr marL="914400" algn="l" defTabSz="457200" rtl="0" eaLnBrk="1" latinLnBrk="0" hangingPunct="1">
                        <a:defRPr sz="1800" kern="1200">
                          <a:solidFill>
                            <a:schemeClr val="dk1"/>
                          </a:solidFill>
                          <a:latin typeface="Franklin Gothic Book"/>
                        </a:defRPr>
                      </a:lvl3pPr>
                      <a:lvl4pPr marL="1371600" algn="l" defTabSz="457200" rtl="0" eaLnBrk="1" latinLnBrk="0" hangingPunct="1">
                        <a:defRPr sz="1800" kern="1200">
                          <a:solidFill>
                            <a:schemeClr val="dk1"/>
                          </a:solidFill>
                          <a:latin typeface="Franklin Gothic Book"/>
                        </a:defRPr>
                      </a:lvl4pPr>
                      <a:lvl5pPr marL="1828800" algn="l" defTabSz="457200" rtl="0" eaLnBrk="1" latinLnBrk="0" hangingPunct="1">
                        <a:defRPr sz="1800" kern="1200">
                          <a:solidFill>
                            <a:schemeClr val="dk1"/>
                          </a:solidFill>
                          <a:latin typeface="Franklin Gothic Book"/>
                        </a:defRPr>
                      </a:lvl5pPr>
                      <a:lvl6pPr marL="2286000" algn="l" defTabSz="457200" rtl="0" eaLnBrk="1" latinLnBrk="0" hangingPunct="1">
                        <a:defRPr sz="1800" kern="1200">
                          <a:solidFill>
                            <a:schemeClr val="dk1"/>
                          </a:solidFill>
                          <a:latin typeface="Franklin Gothic Book"/>
                        </a:defRPr>
                      </a:lvl6pPr>
                      <a:lvl7pPr marL="2743200" algn="l" defTabSz="457200" rtl="0" eaLnBrk="1" latinLnBrk="0" hangingPunct="1">
                        <a:defRPr sz="1800" kern="1200">
                          <a:solidFill>
                            <a:schemeClr val="dk1"/>
                          </a:solidFill>
                          <a:latin typeface="Franklin Gothic Book"/>
                        </a:defRPr>
                      </a:lvl7pPr>
                      <a:lvl8pPr marL="3200400" algn="l" defTabSz="457200" rtl="0" eaLnBrk="1" latinLnBrk="0" hangingPunct="1">
                        <a:defRPr sz="1800" kern="1200">
                          <a:solidFill>
                            <a:schemeClr val="dk1"/>
                          </a:solidFill>
                          <a:latin typeface="Franklin Gothic Book"/>
                        </a:defRPr>
                      </a:lvl8pPr>
                      <a:lvl9pPr marL="3657600" algn="l" defTabSz="457200" rtl="0" eaLnBrk="1" latinLnBrk="0" hangingPunct="1">
                        <a:defRPr sz="1800" kern="1200">
                          <a:solidFill>
                            <a:schemeClr val="dk1"/>
                          </a:solidFill>
                          <a:latin typeface="Franklin Gothic Book"/>
                        </a:defRPr>
                      </a:lvl9pPr>
                    </a:lstStyle>
                    <a:p>
                      <a:pPr algn="l"/>
                      <a:r>
                        <a:rPr lang="en-US" sz="1800" dirty="0">
                          <a:latin typeface="Source Sans Pro" panose="020B0503030403020204" pitchFamily="34" charset="0"/>
                          <a:ea typeface="Source Sans Pro" panose="020B0503030403020204" pitchFamily="34" charset="0"/>
                        </a:rPr>
                        <a:t>Businesses/lenders reporting your credit information </a:t>
                      </a:r>
                      <a:endParaRPr lang="en-US" sz="1800" dirty="0">
                        <a:solidFill>
                          <a:srgbClr val="000000"/>
                        </a:solidFill>
                        <a:latin typeface="Source Sans Pro" panose="020B0503030403020204" pitchFamily="34" charset="0"/>
                        <a:ea typeface="Source Sans Pro" panose="020B0503030403020204" pitchFamily="34" charset="0"/>
                      </a:endParaRPr>
                    </a:p>
                  </a:txBody>
                  <a:tcPr anchor="ctr">
                    <a:lnL w="12700" cmpd="sng">
                      <a:solidFill>
                        <a:srgbClr val="4F81BD"/>
                      </a:solidFill>
                    </a:lnL>
                    <a:lnR>
                      <a:noFill/>
                    </a:lnR>
                    <a:lnT w="12700" cmpd="sng">
                      <a:solidFill>
                        <a:srgbClr val="4F81BD"/>
                      </a:solidFill>
                    </a:lnT>
                    <a:lnB w="12700" cmpd="sng">
                      <a:solidFill>
                        <a:srgbClr val="4F81BD"/>
                      </a:solidFill>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Franklin Gothic Book"/>
                        </a:defRPr>
                      </a:lvl1pPr>
                      <a:lvl2pPr marL="457200" algn="l" defTabSz="457200" rtl="0" eaLnBrk="1" latinLnBrk="0" hangingPunct="1">
                        <a:defRPr sz="1800" kern="1200">
                          <a:solidFill>
                            <a:schemeClr val="dk1"/>
                          </a:solidFill>
                          <a:latin typeface="Franklin Gothic Book"/>
                        </a:defRPr>
                      </a:lvl2pPr>
                      <a:lvl3pPr marL="914400" algn="l" defTabSz="457200" rtl="0" eaLnBrk="1" latinLnBrk="0" hangingPunct="1">
                        <a:defRPr sz="1800" kern="1200">
                          <a:solidFill>
                            <a:schemeClr val="dk1"/>
                          </a:solidFill>
                          <a:latin typeface="Franklin Gothic Book"/>
                        </a:defRPr>
                      </a:lvl3pPr>
                      <a:lvl4pPr marL="1371600" algn="l" defTabSz="457200" rtl="0" eaLnBrk="1" latinLnBrk="0" hangingPunct="1">
                        <a:defRPr sz="1800" kern="1200">
                          <a:solidFill>
                            <a:schemeClr val="dk1"/>
                          </a:solidFill>
                          <a:latin typeface="Franklin Gothic Book"/>
                        </a:defRPr>
                      </a:lvl4pPr>
                      <a:lvl5pPr marL="1828800" algn="l" defTabSz="457200" rtl="0" eaLnBrk="1" latinLnBrk="0" hangingPunct="1">
                        <a:defRPr sz="1800" kern="1200">
                          <a:solidFill>
                            <a:schemeClr val="dk1"/>
                          </a:solidFill>
                          <a:latin typeface="Franklin Gothic Book"/>
                        </a:defRPr>
                      </a:lvl5pPr>
                      <a:lvl6pPr marL="2286000" algn="l" defTabSz="457200" rtl="0" eaLnBrk="1" latinLnBrk="0" hangingPunct="1">
                        <a:defRPr sz="1800" kern="1200">
                          <a:solidFill>
                            <a:schemeClr val="dk1"/>
                          </a:solidFill>
                          <a:latin typeface="Franklin Gothic Book"/>
                        </a:defRPr>
                      </a:lvl6pPr>
                      <a:lvl7pPr marL="2743200" algn="l" defTabSz="457200" rtl="0" eaLnBrk="1" latinLnBrk="0" hangingPunct="1">
                        <a:defRPr sz="1800" kern="1200">
                          <a:solidFill>
                            <a:schemeClr val="dk1"/>
                          </a:solidFill>
                          <a:latin typeface="Franklin Gothic Book"/>
                        </a:defRPr>
                      </a:lvl7pPr>
                      <a:lvl8pPr marL="3200400" algn="l" defTabSz="457200" rtl="0" eaLnBrk="1" latinLnBrk="0" hangingPunct="1">
                        <a:defRPr sz="1800" kern="1200">
                          <a:solidFill>
                            <a:schemeClr val="dk1"/>
                          </a:solidFill>
                          <a:latin typeface="Franklin Gothic Book"/>
                        </a:defRPr>
                      </a:lvl8pPr>
                      <a:lvl9pPr marL="3657600" algn="l" defTabSz="457200" rtl="0" eaLnBrk="1" latinLnBrk="0" hangingPunct="1">
                        <a:defRPr sz="1800" kern="1200">
                          <a:solidFill>
                            <a:schemeClr val="dk1"/>
                          </a:solidFill>
                          <a:latin typeface="Franklin Gothic Book"/>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1800" dirty="0">
                          <a:latin typeface="Source Sans Pro" panose="020B0503030403020204" pitchFamily="34" charset="0"/>
                          <a:ea typeface="Source Sans Pro" panose="020B0503030403020204" pitchFamily="34" charset="0"/>
                        </a:rPr>
                        <a:t>Ask lenders/suppliers to report information about you, and</a:t>
                      </a:r>
                      <a:r>
                        <a:rPr lang="en-US" sz="1800" baseline="0" dirty="0">
                          <a:latin typeface="Source Sans Pro" panose="020B0503030403020204" pitchFamily="34" charset="0"/>
                          <a:ea typeface="Source Sans Pro" panose="020B0503030403020204" pitchFamily="34" charset="0"/>
                        </a:rPr>
                        <a:t> self-report financial and credit data as feasible.</a:t>
                      </a:r>
                      <a:endParaRPr lang="en-US" sz="1800" dirty="0">
                        <a:solidFill>
                          <a:srgbClr val="000000"/>
                        </a:solidFill>
                        <a:latin typeface="Source Sans Pro" panose="020B0503030403020204" pitchFamily="34" charset="0"/>
                        <a:ea typeface="Source Sans Pro" panose="020B0503030403020204" pitchFamily="34" charset="0"/>
                      </a:endParaRPr>
                    </a:p>
                  </a:txBody>
                  <a:tcPr anchor="ctr">
                    <a:lnL>
                      <a:noFill/>
                    </a:lnL>
                    <a:lnR w="12700" cmpd="sng">
                      <a:solidFill>
                        <a:srgbClr val="4F81BD"/>
                      </a:solidFill>
                    </a:lnR>
                    <a:lnT w="12700" cmpd="sng">
                      <a:solidFill>
                        <a:srgbClr val="4F81BD"/>
                      </a:solidFill>
                    </a:lnT>
                    <a:lnB w="12700" cmpd="sng">
                      <a:solidFill>
                        <a:srgbClr val="4F81BD"/>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446271587"/>
                  </a:ext>
                </a:extLst>
              </a:tr>
            </a:tbl>
          </a:graphicData>
        </a:graphic>
      </p:graphicFrame>
      <p:pic>
        <p:nvPicPr>
          <p:cNvPr id="8" name="Picture 2" descr="clipboard check icon">
            <a:extLst>
              <a:ext uri="{FF2B5EF4-FFF2-40B4-BE49-F238E27FC236}">
                <a16:creationId xmlns:a16="http://schemas.microsoft.com/office/drawing/2014/main" id="{39F8667C-E4B8-E713-8B0B-515B76F54241}"/>
              </a:ext>
              <a:ext uri="{C183D7F6-B498-43B3-948B-1728B52AA6E4}">
                <adec:decorative xmlns:adec="http://schemas.microsoft.com/office/drawing/2017/decorative" xmlns="" val="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7240" y="1926875"/>
            <a:ext cx="538887" cy="723438"/>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9" name="Picture 2" descr="clipboard check icon">
            <a:extLst>
              <a:ext uri="{FF2B5EF4-FFF2-40B4-BE49-F238E27FC236}">
                <a16:creationId xmlns:a16="http://schemas.microsoft.com/office/drawing/2014/main" id="{49B15AA2-2EDB-4288-CCCA-474024D3F5E5}"/>
              </a:ext>
              <a:ext uri="{C183D7F6-B498-43B3-948B-1728B52AA6E4}">
                <adec:decorative xmlns:adec="http://schemas.microsoft.com/office/drawing/2017/decorative" xmlns="" val="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06323" y="1901102"/>
            <a:ext cx="538887" cy="72343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3" name="Footer Placeholder 2">
            <a:extLst>
              <a:ext uri="{FF2B5EF4-FFF2-40B4-BE49-F238E27FC236}">
                <a16:creationId xmlns:a16="http://schemas.microsoft.com/office/drawing/2014/main" id="{3CF3999C-CCC8-C11C-336E-A8CD8335E4BE}"/>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E96DFBB4-85A7-2F82-34C3-0FB31B2FE543}"/>
              </a:ext>
            </a:extLst>
          </p:cNvPr>
          <p:cNvSpPr>
            <a:spLocks noGrp="1"/>
          </p:cNvSpPr>
          <p:nvPr>
            <p:ph type="sldNum" sz="quarter" idx="10"/>
          </p:nvPr>
        </p:nvSpPr>
        <p:spPr/>
        <p:txBody>
          <a:bodyPr/>
          <a:lstStyle/>
          <a:p>
            <a:fld id="{5744759D-0EFF-4FB2-9CCE-04E00944F0FE}" type="slidenum">
              <a:rPr lang="en-US" smtClean="0"/>
              <a:pPr/>
              <a:t>40</a:t>
            </a:fld>
            <a:endParaRPr lang="en-US" dirty="0"/>
          </a:p>
        </p:txBody>
      </p:sp>
    </p:spTree>
    <p:extLst>
      <p:ext uri="{BB962C8B-B14F-4D97-AF65-F5344CB8AC3E}">
        <p14:creationId xmlns:p14="http://schemas.microsoft.com/office/powerpoint/2010/main" val="281197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53BE782-F7C9-BFC9-39ED-CC5560AF1D51}"/>
              </a:ext>
            </a:extLst>
          </p:cNvPr>
          <p:cNvSpPr>
            <a:spLocks noGrp="1"/>
          </p:cNvSpPr>
          <p:nvPr>
            <p:ph type="title"/>
          </p:nvPr>
        </p:nvSpPr>
        <p:spPr>
          <a:xfrm>
            <a:off x="1063438" y="926432"/>
            <a:ext cx="7600043" cy="628221"/>
          </a:xfrm>
        </p:spPr>
        <p:txBody>
          <a:bodyPr>
            <a:normAutofit fontScale="90000"/>
          </a:bodyPr>
          <a:lstStyle/>
          <a:p>
            <a:r>
              <a:rPr lang="en-US" dirty="0"/>
              <a:t>Best Practices for Strong Business Credit</a:t>
            </a:r>
          </a:p>
        </p:txBody>
      </p:sp>
      <p:pic>
        <p:nvPicPr>
          <p:cNvPr id="6" name="Picture 5" descr="star icon">
            <a:extLst>
              <a:ext uri="{FF2B5EF4-FFF2-40B4-BE49-F238E27FC236}">
                <a16:creationId xmlns:a16="http://schemas.microsoft.com/office/drawing/2014/main" id="{5506FDAD-1559-4913-CC22-D9A1E057BCF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56932" y="1002265"/>
            <a:ext cx="606507" cy="606507"/>
          </a:xfrm>
          <a:prstGeom prst="rect">
            <a:avLst/>
          </a:prstGeom>
        </p:spPr>
      </p:pic>
      <p:graphicFrame>
        <p:nvGraphicFramePr>
          <p:cNvPr id="8" name="Table 7" descr="Table title: Best Practices for Strong Business Credit&#10;Table description: List of actions accompanied by symbolic icon for each action">
            <a:extLst>
              <a:ext uri="{FF2B5EF4-FFF2-40B4-BE49-F238E27FC236}">
                <a16:creationId xmlns:a16="http://schemas.microsoft.com/office/drawing/2014/main" id="{96636BDB-3EEA-8FAE-4335-07BFE4149902}"/>
              </a:ext>
            </a:extLst>
          </p:cNvPr>
          <p:cNvGraphicFramePr>
            <a:graphicFrameLocks noGrp="1"/>
          </p:cNvGraphicFramePr>
          <p:nvPr>
            <p:extLst>
              <p:ext uri="{D42A27DB-BD31-4B8C-83A1-F6EECF244321}">
                <p14:modId xmlns:p14="http://schemas.microsoft.com/office/powerpoint/2010/main" val="1801651050"/>
              </p:ext>
            </p:extLst>
          </p:nvPr>
        </p:nvGraphicFramePr>
        <p:xfrm>
          <a:off x="626505" y="1856617"/>
          <a:ext cx="7988300" cy="4134919"/>
        </p:xfrm>
        <a:graphic>
          <a:graphicData uri="http://schemas.openxmlformats.org/drawingml/2006/table">
            <a:tbl>
              <a:tblPr firstRow="1" bandRow="1"/>
              <a:tblGrid>
                <a:gridCol w="2023959">
                  <a:extLst>
                    <a:ext uri="{9D8B030D-6E8A-4147-A177-3AD203B41FA5}">
                      <a16:colId xmlns:a16="http://schemas.microsoft.com/office/drawing/2014/main" val="4063579924"/>
                    </a:ext>
                  </a:extLst>
                </a:gridCol>
                <a:gridCol w="5964341">
                  <a:extLst>
                    <a:ext uri="{9D8B030D-6E8A-4147-A177-3AD203B41FA5}">
                      <a16:colId xmlns:a16="http://schemas.microsoft.com/office/drawing/2014/main" val="3513987220"/>
                    </a:ext>
                  </a:extLst>
                </a:gridCol>
              </a:tblGrid>
              <a:tr h="707325">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algn="ctr"/>
                      <a:r>
                        <a:rPr lang="en-US" sz="4800" dirty="0">
                          <a:latin typeface="Source Sans Pro" panose="020B0503030403020204" pitchFamily="34" charset="0"/>
                          <a:ea typeface="Source Sans Pro" panose="020B0503030403020204" pitchFamily="34" charset="0"/>
                          <a:sym typeface="Wingdings" panose="05000000000000000000" pitchFamily="2" charset="2"/>
                        </a:rPr>
                        <a:t></a:t>
                      </a:r>
                      <a:endParaRPr lang="en-US" sz="4800" dirty="0">
                        <a:latin typeface="Source Sans Pro" panose="020B0503030403020204" pitchFamily="34" charset="0"/>
                        <a:ea typeface="Source Sans Pro" panose="020B0503030403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2400" dirty="0">
                          <a:solidFill>
                            <a:srgbClr val="000000"/>
                          </a:solidFill>
                          <a:latin typeface="Source Sans Pro" panose="020B0503030403020204" pitchFamily="34" charset="0"/>
                          <a:ea typeface="Source Sans Pro" panose="020B0503030403020204" pitchFamily="34" charset="0"/>
                        </a:rPr>
                        <a:t>Maintain healthy credit: Pay your loans, bills, and taxes on 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4F81BD">
                        <a:lumMod val="20000"/>
                        <a:lumOff val="80000"/>
                      </a:srgbClr>
                    </a:solidFill>
                  </a:tcPr>
                </a:tc>
                <a:extLst>
                  <a:ext uri="{0D108BD9-81ED-4DB2-BD59-A6C34878D82A}">
                    <a16:rowId xmlns:a16="http://schemas.microsoft.com/office/drawing/2014/main" val="3290674256"/>
                  </a:ext>
                </a:extLst>
              </a:tr>
              <a:tr h="707325">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algn="ctr"/>
                      <a:r>
                        <a:rPr lang="en-US" sz="4800" dirty="0">
                          <a:latin typeface="Source Sans Pro" panose="020B0503030403020204" pitchFamily="34" charset="0"/>
                          <a:ea typeface="Source Sans Pro" panose="020B0503030403020204" pitchFamily="34" charset="0"/>
                          <a:sym typeface="Webdings" panose="05030102010509060703" pitchFamily="18" charset="2"/>
                        </a:rPr>
                        <a:t></a:t>
                      </a:r>
                      <a:endParaRPr lang="en-US" sz="4800" dirty="0">
                        <a:latin typeface="Source Sans Pro" panose="020B0503030403020204" pitchFamily="34" charset="0"/>
                        <a:ea typeface="Source Sans Pro" panose="020B0503030403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2400" dirty="0">
                          <a:latin typeface="Source Sans Pro" panose="020B0503030403020204" pitchFamily="34" charset="0"/>
                          <a:ea typeface="Source Sans Pro" panose="020B0503030403020204" pitchFamily="34" charset="0"/>
                        </a:rPr>
                        <a:t>Make</a:t>
                      </a:r>
                      <a:r>
                        <a:rPr lang="en-US" sz="2400" baseline="0" dirty="0">
                          <a:latin typeface="Source Sans Pro" panose="020B0503030403020204" pitchFamily="34" charset="0"/>
                          <a:ea typeface="Source Sans Pro" panose="020B0503030403020204" pitchFamily="34" charset="0"/>
                        </a:rPr>
                        <a:t> sure your business is visible.</a:t>
                      </a:r>
                      <a:endParaRPr lang="en-US" sz="2400" dirty="0">
                        <a:latin typeface="Source Sans Pro" panose="020B0503030403020204" pitchFamily="34" charset="0"/>
                        <a:ea typeface="Source Sans Pro" panose="020B0503030403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917557201"/>
                  </a:ext>
                </a:extLst>
              </a:tr>
              <a:tr h="843079">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algn="ctr"/>
                      <a:r>
                        <a:rPr lang="en-US" sz="4800" dirty="0">
                          <a:latin typeface="Source Sans Pro" panose="020B0503030403020204" pitchFamily="34" charset="0"/>
                          <a:ea typeface="Source Sans Pro" panose="020B0503030403020204" pitchFamily="34" charset="0"/>
                          <a:sym typeface="Wingdings" panose="05000000000000000000" pitchFamily="2" charset="2"/>
                        </a:rPr>
                        <a:t></a:t>
                      </a:r>
                      <a:endParaRPr lang="en-US" sz="4800" dirty="0">
                        <a:latin typeface="Source Sans Pro" panose="020B0503030403020204" pitchFamily="34" charset="0"/>
                        <a:ea typeface="Source Sans Pro" panose="020B0503030403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2400" dirty="0">
                          <a:latin typeface="Source Sans Pro" panose="020B0503030403020204" pitchFamily="34" charset="0"/>
                          <a:ea typeface="Source Sans Pro" panose="020B0503030403020204" pitchFamily="34" charset="0"/>
                        </a:rPr>
                        <a:t>Maintain good</a:t>
                      </a:r>
                      <a:r>
                        <a:rPr lang="en-US" sz="2400" baseline="0" dirty="0">
                          <a:latin typeface="Source Sans Pro" panose="020B0503030403020204" pitchFamily="34" charset="0"/>
                          <a:ea typeface="Source Sans Pro" panose="020B0503030403020204" pitchFamily="34" charset="0"/>
                        </a:rPr>
                        <a:t> relationships with suppliers and vendors.</a:t>
                      </a:r>
                      <a:endParaRPr lang="en-US" sz="2400" dirty="0">
                        <a:latin typeface="Source Sans Pro" panose="020B0503030403020204" pitchFamily="34" charset="0"/>
                        <a:ea typeface="Source Sans Pro" panose="020B0503030403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36345326"/>
                  </a:ext>
                </a:extLst>
              </a:tr>
              <a:tr h="707325">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algn="ctr"/>
                      <a:r>
                        <a:rPr lang="en-US" sz="4800" dirty="0">
                          <a:latin typeface="Source Sans Pro" panose="020B0503030403020204" pitchFamily="34" charset="0"/>
                          <a:ea typeface="Source Sans Pro" panose="020B0503030403020204" pitchFamily="34" charset="0"/>
                          <a:sym typeface="Wingdings 2" panose="05020102010507070707" pitchFamily="18" charset="2"/>
                        </a:rPr>
                        <a:t></a:t>
                      </a:r>
                      <a:endParaRPr lang="en-US" sz="4800" dirty="0">
                        <a:latin typeface="Source Sans Pro" panose="020B0503030403020204" pitchFamily="34" charset="0"/>
                        <a:ea typeface="Source Sans Pro" panose="020B0503030403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2400" dirty="0">
                          <a:latin typeface="Source Sans Pro" panose="020B0503030403020204" pitchFamily="34" charset="0"/>
                          <a:ea typeface="Source Sans Pro" panose="020B0503030403020204" pitchFamily="34" charset="0"/>
                        </a:rPr>
                        <a:t>Separate</a:t>
                      </a:r>
                      <a:r>
                        <a:rPr lang="en-US" sz="2400" baseline="0" dirty="0">
                          <a:latin typeface="Source Sans Pro" panose="020B0503030403020204" pitchFamily="34" charset="0"/>
                          <a:ea typeface="Source Sans Pro" panose="020B0503030403020204" pitchFamily="34" charset="0"/>
                        </a:rPr>
                        <a:t> personal and business finances.</a:t>
                      </a:r>
                      <a:endParaRPr lang="en-US" sz="2400" dirty="0">
                        <a:latin typeface="Source Sans Pro" panose="020B0503030403020204" pitchFamily="34" charset="0"/>
                        <a:ea typeface="Source Sans Pro" panose="020B0503030403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223409806"/>
                  </a:ext>
                </a:extLst>
              </a:tr>
              <a:tr h="707325">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algn="ctr"/>
                      <a:r>
                        <a:rPr lang="en-US" sz="4800" dirty="0">
                          <a:latin typeface="Source Sans Pro" panose="020B0503030403020204" pitchFamily="34" charset="0"/>
                          <a:ea typeface="Source Sans Pro" panose="020B0503030403020204" pitchFamily="34" charset="0"/>
                          <a:sym typeface="Wingdings" panose="05000000000000000000" pitchFamily="2" charset="2"/>
                        </a:rPr>
                        <a:t></a:t>
                      </a:r>
                      <a:endParaRPr lang="en-US" sz="4800" dirty="0">
                        <a:latin typeface="Source Sans Pro" panose="020B0503030403020204" pitchFamily="34" charset="0"/>
                        <a:ea typeface="Source Sans Pro" panose="020B0503030403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Franklin Gothic Book"/>
                        </a:defRPr>
                      </a:lvl1pPr>
                      <a:lvl2pPr marL="457200" algn="l" defTabSz="457200" rtl="0" eaLnBrk="1" latinLnBrk="0" hangingPunct="1">
                        <a:defRPr sz="1800" kern="1200">
                          <a:solidFill>
                            <a:schemeClr val="tx1"/>
                          </a:solidFill>
                          <a:latin typeface="Franklin Gothic Book"/>
                        </a:defRPr>
                      </a:lvl2pPr>
                      <a:lvl3pPr marL="914400" algn="l" defTabSz="457200" rtl="0" eaLnBrk="1" latinLnBrk="0" hangingPunct="1">
                        <a:defRPr sz="1800" kern="1200">
                          <a:solidFill>
                            <a:schemeClr val="tx1"/>
                          </a:solidFill>
                          <a:latin typeface="Franklin Gothic Book"/>
                        </a:defRPr>
                      </a:lvl3pPr>
                      <a:lvl4pPr marL="1371600" algn="l" defTabSz="457200" rtl="0" eaLnBrk="1" latinLnBrk="0" hangingPunct="1">
                        <a:defRPr sz="1800" kern="1200">
                          <a:solidFill>
                            <a:schemeClr val="tx1"/>
                          </a:solidFill>
                          <a:latin typeface="Franklin Gothic Book"/>
                        </a:defRPr>
                      </a:lvl4pPr>
                      <a:lvl5pPr marL="1828800" algn="l" defTabSz="457200" rtl="0" eaLnBrk="1" latinLnBrk="0" hangingPunct="1">
                        <a:defRPr sz="1800" kern="1200">
                          <a:solidFill>
                            <a:schemeClr val="tx1"/>
                          </a:solidFill>
                          <a:latin typeface="Franklin Gothic Book"/>
                        </a:defRPr>
                      </a:lvl5pPr>
                      <a:lvl6pPr marL="2286000" algn="l" defTabSz="457200" rtl="0" eaLnBrk="1" latinLnBrk="0" hangingPunct="1">
                        <a:defRPr sz="1800" kern="1200">
                          <a:solidFill>
                            <a:schemeClr val="tx1"/>
                          </a:solidFill>
                          <a:latin typeface="Franklin Gothic Book"/>
                        </a:defRPr>
                      </a:lvl6pPr>
                      <a:lvl7pPr marL="2743200" algn="l" defTabSz="457200" rtl="0" eaLnBrk="1" latinLnBrk="0" hangingPunct="1">
                        <a:defRPr sz="1800" kern="1200">
                          <a:solidFill>
                            <a:schemeClr val="tx1"/>
                          </a:solidFill>
                          <a:latin typeface="Franklin Gothic Book"/>
                        </a:defRPr>
                      </a:lvl7pPr>
                      <a:lvl8pPr marL="3200400" algn="l" defTabSz="457200" rtl="0" eaLnBrk="1" latinLnBrk="0" hangingPunct="1">
                        <a:defRPr sz="1800" kern="1200">
                          <a:solidFill>
                            <a:schemeClr val="tx1"/>
                          </a:solidFill>
                          <a:latin typeface="Franklin Gothic Book"/>
                        </a:defRPr>
                      </a:lvl8pPr>
                      <a:lvl9pPr marL="3657600" algn="l" defTabSz="457200" rtl="0" eaLnBrk="1" latinLnBrk="0" hangingPunct="1">
                        <a:defRPr sz="1800" kern="1200">
                          <a:solidFill>
                            <a:schemeClr val="tx1"/>
                          </a:solidFill>
                          <a:latin typeface="Franklin Gothic Book"/>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2400" dirty="0">
                          <a:latin typeface="Source Sans Pro" panose="020B0503030403020204" pitchFamily="34" charset="0"/>
                          <a:ea typeface="Source Sans Pro" panose="020B0503030403020204" pitchFamily="34" charset="0"/>
                        </a:rPr>
                        <a:t>Monitor your personal and business credit histories.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85345119"/>
                  </a:ext>
                </a:extLst>
              </a:tr>
            </a:tbl>
          </a:graphicData>
        </a:graphic>
      </p:graphicFrame>
      <p:sp>
        <p:nvSpPr>
          <p:cNvPr id="3" name="Footer Placeholder 2">
            <a:extLst>
              <a:ext uri="{FF2B5EF4-FFF2-40B4-BE49-F238E27FC236}">
                <a16:creationId xmlns:a16="http://schemas.microsoft.com/office/drawing/2014/main" id="{F0347CC2-B8F2-163C-8CBC-1B69918E241F}"/>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8F3A6755-C3CD-78CE-9E24-BA39FA368021}"/>
              </a:ext>
            </a:extLst>
          </p:cNvPr>
          <p:cNvSpPr>
            <a:spLocks noGrp="1"/>
          </p:cNvSpPr>
          <p:nvPr>
            <p:ph type="sldNum" sz="quarter" idx="10"/>
          </p:nvPr>
        </p:nvSpPr>
        <p:spPr/>
        <p:txBody>
          <a:bodyPr/>
          <a:lstStyle/>
          <a:p>
            <a:fld id="{5744759D-0EFF-4FB2-9CCE-04E00944F0FE}" type="slidenum">
              <a:rPr lang="en-US" smtClean="0"/>
              <a:pPr/>
              <a:t>41</a:t>
            </a:fld>
            <a:endParaRPr lang="en-US" dirty="0"/>
          </a:p>
        </p:txBody>
      </p:sp>
    </p:spTree>
    <p:extLst>
      <p:ext uri="{BB962C8B-B14F-4D97-AF65-F5344CB8AC3E}">
        <p14:creationId xmlns:p14="http://schemas.microsoft.com/office/powerpoint/2010/main" val="23363039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B9EE7D3-8EA6-8213-93D4-0944548234A7}"/>
              </a:ext>
            </a:extLst>
          </p:cNvPr>
          <p:cNvSpPr>
            <a:spLocks noGrp="1"/>
          </p:cNvSpPr>
          <p:nvPr>
            <p:ph type="title"/>
          </p:nvPr>
        </p:nvSpPr>
        <p:spPr>
          <a:xfrm>
            <a:off x="1740404" y="5681312"/>
            <a:ext cx="6908295" cy="628221"/>
          </a:xfrm>
        </p:spPr>
        <p:txBody>
          <a:bodyPr>
            <a:normAutofit fontScale="90000"/>
          </a:bodyPr>
          <a:lstStyle/>
          <a:p>
            <a:r>
              <a:rPr lang="en-US" altLang="en-US" dirty="0"/>
              <a:t>Check-In With Eco-Grow Solutions</a:t>
            </a:r>
            <a:endParaRPr lang="en-US" dirty="0"/>
          </a:p>
        </p:txBody>
      </p:sp>
      <p:pic>
        <p:nvPicPr>
          <p:cNvPr id="6" name="Picture 5" descr="Woman working with a tablet in a greenhouse">
            <a:extLst>
              <a:ext uri="{FF2B5EF4-FFF2-40B4-BE49-F238E27FC236}">
                <a16:creationId xmlns:a16="http://schemas.microsoft.com/office/drawing/2014/main" id="{B28A6FFB-8A73-B080-4A45-58ADEAEF13FF}"/>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19256" y="958654"/>
            <a:ext cx="8116285" cy="4723235"/>
          </a:xfrm>
          <a:prstGeom prst="rect">
            <a:avLst/>
          </a:prstGeom>
          <a:ln w="28575" cmpd="sng">
            <a:noFill/>
          </a:ln>
        </p:spPr>
      </p:pic>
      <p:pic>
        <p:nvPicPr>
          <p:cNvPr id="7" name="Picture 6" descr="open book icon">
            <a:extLst>
              <a:ext uri="{FF2B5EF4-FFF2-40B4-BE49-F238E27FC236}">
                <a16:creationId xmlns:a16="http://schemas.microsoft.com/office/drawing/2014/main" id="{EBEB6991-EDDE-454A-6455-87A596280C91}"/>
              </a:ext>
              <a:ext uri="{C183D7F6-B498-43B3-948B-1728B52AA6E4}">
                <adec:decorative xmlns:adec="http://schemas.microsoft.com/office/drawing/2017/decorative" xmlns="" val="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94147" y="5758975"/>
            <a:ext cx="566186" cy="575032"/>
          </a:xfrm>
          <a:prstGeom prst="rect">
            <a:avLst/>
          </a:prstGeom>
        </p:spPr>
      </p:pic>
      <p:grpSp>
        <p:nvGrpSpPr>
          <p:cNvPr id="8" name="Group 7" descr="group activity icon">
            <a:extLst>
              <a:ext uri="{FF2B5EF4-FFF2-40B4-BE49-F238E27FC236}">
                <a16:creationId xmlns:a16="http://schemas.microsoft.com/office/drawing/2014/main" id="{19274936-5385-9E76-108F-9D564AEBE781}"/>
              </a:ext>
              <a:ext uri="{C183D7F6-B498-43B3-948B-1728B52AA6E4}">
                <adec:decorative xmlns:adec="http://schemas.microsoft.com/office/drawing/2017/decorative" xmlns="" val="1"/>
              </a:ext>
            </a:extLst>
          </p:cNvPr>
          <p:cNvGrpSpPr>
            <a:grpSpLocks noChangeAspect="1"/>
          </p:cNvGrpSpPr>
          <p:nvPr/>
        </p:nvGrpSpPr>
        <p:grpSpPr>
          <a:xfrm>
            <a:off x="1148846" y="5764269"/>
            <a:ext cx="583007" cy="582532"/>
            <a:chOff x="838149" y="3629489"/>
            <a:chExt cx="2470892" cy="2510742"/>
          </a:xfrm>
        </p:grpSpPr>
        <p:pic>
          <p:nvPicPr>
            <p:cNvPr id="9" name="Picture 8" descr="A group of light bulbs&#10;&#10;Description automatically generated with low confidence">
              <a:extLst>
                <a:ext uri="{FF2B5EF4-FFF2-40B4-BE49-F238E27FC236}">
                  <a16:creationId xmlns:a16="http://schemas.microsoft.com/office/drawing/2014/main" id="{0192BF4E-23E3-4DD9-ED80-870C2E33A2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149" y="3629489"/>
              <a:ext cx="2470892" cy="2510742"/>
            </a:xfrm>
            <a:prstGeom prst="rect">
              <a:avLst/>
            </a:prstGeom>
          </p:spPr>
        </p:pic>
        <p:grpSp>
          <p:nvGrpSpPr>
            <p:cNvPr id="10" name="Group 9">
              <a:extLst>
                <a:ext uri="{FF2B5EF4-FFF2-40B4-BE49-F238E27FC236}">
                  <a16:creationId xmlns:a16="http://schemas.microsoft.com/office/drawing/2014/main" id="{C369867D-2606-2804-FFB4-FBD2BF22D0B8}"/>
                </a:ext>
              </a:extLst>
            </p:cNvPr>
            <p:cNvGrpSpPr/>
            <p:nvPr/>
          </p:nvGrpSpPr>
          <p:grpSpPr>
            <a:xfrm>
              <a:off x="1805040" y="4678326"/>
              <a:ext cx="569227" cy="686975"/>
              <a:chOff x="1805040" y="4678326"/>
              <a:chExt cx="569227" cy="686975"/>
            </a:xfrm>
          </p:grpSpPr>
          <p:cxnSp>
            <p:nvCxnSpPr>
              <p:cNvPr id="11" name="Straight Connector 10">
                <a:extLst>
                  <a:ext uri="{FF2B5EF4-FFF2-40B4-BE49-F238E27FC236}">
                    <a16:creationId xmlns:a16="http://schemas.microsoft.com/office/drawing/2014/main" id="{C3528628-9085-8A43-AE8B-D53E4135A4FF}"/>
                  </a:ext>
                </a:extLst>
              </p:cNvPr>
              <p:cNvCxnSpPr/>
              <p:nvPr/>
            </p:nvCxnSpPr>
            <p:spPr>
              <a:xfrm>
                <a:off x="2094861" y="4678326"/>
                <a:ext cx="0" cy="404037"/>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36232D1F-84E3-7408-8B90-6115D32F73D5}"/>
                  </a:ext>
                </a:extLst>
              </p:cNvPr>
              <p:cNvCxnSpPr>
                <a:cxnSpLocks/>
              </p:cNvCxnSpPr>
              <p:nvPr/>
            </p:nvCxnSpPr>
            <p:spPr>
              <a:xfrm flipV="1">
                <a:off x="1805040" y="5036399"/>
                <a:ext cx="283534" cy="286370"/>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985CFB65-6622-CAFA-87AF-B9D7A4707F73}"/>
                  </a:ext>
                </a:extLst>
              </p:cNvPr>
              <p:cNvCxnSpPr>
                <a:cxnSpLocks/>
              </p:cNvCxnSpPr>
              <p:nvPr/>
            </p:nvCxnSpPr>
            <p:spPr>
              <a:xfrm flipH="1" flipV="1">
                <a:off x="2109840" y="5063523"/>
                <a:ext cx="264427" cy="301778"/>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grpSp>
      </p:grpSp>
      <p:sp>
        <p:nvSpPr>
          <p:cNvPr id="3" name="Footer Placeholder 2">
            <a:extLst>
              <a:ext uri="{FF2B5EF4-FFF2-40B4-BE49-F238E27FC236}">
                <a16:creationId xmlns:a16="http://schemas.microsoft.com/office/drawing/2014/main" id="{3DB2F367-0CB4-8268-6A7D-33041625F898}"/>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45CA7F97-4FB4-A5C4-CE91-34CF83F73CC0}"/>
              </a:ext>
            </a:extLst>
          </p:cNvPr>
          <p:cNvSpPr>
            <a:spLocks noGrp="1"/>
          </p:cNvSpPr>
          <p:nvPr>
            <p:ph type="sldNum" sz="quarter" idx="10"/>
          </p:nvPr>
        </p:nvSpPr>
        <p:spPr/>
        <p:txBody>
          <a:bodyPr/>
          <a:lstStyle/>
          <a:p>
            <a:fld id="{5744759D-0EFF-4FB2-9CCE-04E00944F0FE}" type="slidenum">
              <a:rPr lang="en-US" smtClean="0"/>
              <a:pPr/>
              <a:t>42</a:t>
            </a:fld>
            <a:endParaRPr lang="en-US" dirty="0"/>
          </a:p>
        </p:txBody>
      </p:sp>
    </p:spTree>
    <p:extLst>
      <p:ext uri="{BB962C8B-B14F-4D97-AF65-F5344CB8AC3E}">
        <p14:creationId xmlns:p14="http://schemas.microsoft.com/office/powerpoint/2010/main" val="4316079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8433BCC-C3C9-8860-F74F-91D29915E1B4}"/>
              </a:ext>
            </a:extLst>
          </p:cNvPr>
          <p:cNvSpPr>
            <a:spLocks noGrp="1"/>
          </p:cNvSpPr>
          <p:nvPr>
            <p:ph type="title"/>
          </p:nvPr>
        </p:nvSpPr>
        <p:spPr>
          <a:xfrm>
            <a:off x="1713316" y="1007712"/>
            <a:ext cx="6950165" cy="646781"/>
          </a:xfrm>
        </p:spPr>
        <p:txBody>
          <a:bodyPr>
            <a:normAutofit fontScale="90000"/>
          </a:bodyPr>
          <a:lstStyle/>
          <a:p>
            <a:r>
              <a:rPr lang="en-US" dirty="0"/>
              <a:t>Building Your Business Credit History</a:t>
            </a:r>
          </a:p>
        </p:txBody>
      </p:sp>
      <p:grpSp>
        <p:nvGrpSpPr>
          <p:cNvPr id="6" name="Group 5" descr="group activity icon">
            <a:extLst>
              <a:ext uri="{FF2B5EF4-FFF2-40B4-BE49-F238E27FC236}">
                <a16:creationId xmlns:a16="http://schemas.microsoft.com/office/drawing/2014/main" id="{504409A2-EE65-81F9-EAF3-B8803371D5AD}"/>
              </a:ext>
            </a:extLst>
          </p:cNvPr>
          <p:cNvGrpSpPr>
            <a:grpSpLocks noChangeAspect="1"/>
          </p:cNvGrpSpPr>
          <p:nvPr/>
        </p:nvGrpSpPr>
        <p:grpSpPr>
          <a:xfrm>
            <a:off x="457796" y="1081483"/>
            <a:ext cx="583007" cy="582532"/>
            <a:chOff x="838149" y="3629489"/>
            <a:chExt cx="2470892" cy="2510742"/>
          </a:xfrm>
        </p:grpSpPr>
        <p:pic>
          <p:nvPicPr>
            <p:cNvPr id="7" name="Picture 6" descr="A group of light bulbs&#10;&#10;Description automatically generated with low confidence">
              <a:extLst>
                <a:ext uri="{FF2B5EF4-FFF2-40B4-BE49-F238E27FC236}">
                  <a16:creationId xmlns:a16="http://schemas.microsoft.com/office/drawing/2014/main" id="{F45CB5DD-356A-75DD-D7F2-64208C2D50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149" y="3629489"/>
              <a:ext cx="2470892" cy="2510742"/>
            </a:xfrm>
            <a:prstGeom prst="rect">
              <a:avLst/>
            </a:prstGeom>
          </p:spPr>
        </p:pic>
        <p:grpSp>
          <p:nvGrpSpPr>
            <p:cNvPr id="8" name="Group 7">
              <a:extLst>
                <a:ext uri="{FF2B5EF4-FFF2-40B4-BE49-F238E27FC236}">
                  <a16:creationId xmlns:a16="http://schemas.microsoft.com/office/drawing/2014/main" id="{79399AB5-8040-EA50-07EF-E360860D573F}"/>
                </a:ext>
              </a:extLst>
            </p:cNvPr>
            <p:cNvGrpSpPr/>
            <p:nvPr/>
          </p:nvGrpSpPr>
          <p:grpSpPr>
            <a:xfrm>
              <a:off x="1805040" y="4678326"/>
              <a:ext cx="569227" cy="686975"/>
              <a:chOff x="1805040" y="4678326"/>
              <a:chExt cx="569227" cy="686975"/>
            </a:xfrm>
          </p:grpSpPr>
          <p:cxnSp>
            <p:nvCxnSpPr>
              <p:cNvPr id="9" name="Straight Connector 8">
                <a:extLst>
                  <a:ext uri="{FF2B5EF4-FFF2-40B4-BE49-F238E27FC236}">
                    <a16:creationId xmlns:a16="http://schemas.microsoft.com/office/drawing/2014/main" id="{9EFC17A1-D72B-4DB4-7F31-49FA4B4341FA}"/>
                  </a:ext>
                </a:extLst>
              </p:cNvPr>
              <p:cNvCxnSpPr/>
              <p:nvPr/>
            </p:nvCxnSpPr>
            <p:spPr>
              <a:xfrm>
                <a:off x="2094861" y="4678326"/>
                <a:ext cx="0" cy="404037"/>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84C9B2E2-D360-11A1-62CE-64BA0DCD2E9B}"/>
                  </a:ext>
                </a:extLst>
              </p:cNvPr>
              <p:cNvCxnSpPr>
                <a:cxnSpLocks/>
              </p:cNvCxnSpPr>
              <p:nvPr/>
            </p:nvCxnSpPr>
            <p:spPr>
              <a:xfrm flipV="1">
                <a:off x="1805040" y="5036399"/>
                <a:ext cx="283534" cy="286370"/>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544FFC57-8C48-093B-2EC5-844F7BBD8195}"/>
                  </a:ext>
                </a:extLst>
              </p:cNvPr>
              <p:cNvCxnSpPr>
                <a:cxnSpLocks/>
              </p:cNvCxnSpPr>
              <p:nvPr/>
            </p:nvCxnSpPr>
            <p:spPr>
              <a:xfrm flipH="1" flipV="1">
                <a:off x="2109840" y="5063523"/>
                <a:ext cx="264427" cy="301778"/>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grpSp>
      </p:grpSp>
      <p:pic>
        <p:nvPicPr>
          <p:cNvPr id="12" name="Picture 11" descr="action icon">
            <a:extLst>
              <a:ext uri="{FF2B5EF4-FFF2-40B4-BE49-F238E27FC236}">
                <a16:creationId xmlns:a16="http://schemas.microsoft.com/office/drawing/2014/main" id="{D1383AB7-C006-9490-4518-33EE7B80856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098310" y="1065192"/>
            <a:ext cx="615007" cy="605545"/>
          </a:xfrm>
          <a:prstGeom prst="rect">
            <a:avLst/>
          </a:prstGeom>
        </p:spPr>
      </p:pic>
      <p:sp>
        <p:nvSpPr>
          <p:cNvPr id="4" name="Content Placeholder 3">
            <a:extLst>
              <a:ext uri="{FF2B5EF4-FFF2-40B4-BE49-F238E27FC236}">
                <a16:creationId xmlns:a16="http://schemas.microsoft.com/office/drawing/2014/main" id="{1B7AD0B0-2F24-E55F-C51A-D9C6DDDCC0FD}"/>
              </a:ext>
            </a:extLst>
          </p:cNvPr>
          <p:cNvSpPr>
            <a:spLocks noGrp="1"/>
          </p:cNvSpPr>
          <p:nvPr>
            <p:ph sz="quarter" idx="12"/>
          </p:nvPr>
        </p:nvSpPr>
        <p:spPr/>
        <p:txBody>
          <a:bodyPr/>
          <a:lstStyle/>
          <a:p>
            <a:pPr lvl="0"/>
            <a:r>
              <a:rPr lang="en-US" sz="2400" dirty="0"/>
              <a:t>In the next year, how do you think having a healthy business credit report could help your business?</a:t>
            </a:r>
          </a:p>
          <a:p>
            <a:pPr lvl="0"/>
            <a:r>
              <a:rPr lang="en-US" sz="2400" dirty="0"/>
              <a:t>In the next five years, how do you think having a healthy business credit report could help your business?</a:t>
            </a:r>
          </a:p>
        </p:txBody>
      </p:sp>
      <p:sp>
        <p:nvSpPr>
          <p:cNvPr id="3" name="Footer Placeholder 2">
            <a:extLst>
              <a:ext uri="{FF2B5EF4-FFF2-40B4-BE49-F238E27FC236}">
                <a16:creationId xmlns:a16="http://schemas.microsoft.com/office/drawing/2014/main" id="{0FEE3B2F-E457-D895-0E31-E095BC15A260}"/>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BD4E4019-FC0F-74E0-B5F7-F001B70E47BA}"/>
              </a:ext>
            </a:extLst>
          </p:cNvPr>
          <p:cNvSpPr>
            <a:spLocks noGrp="1"/>
          </p:cNvSpPr>
          <p:nvPr>
            <p:ph type="sldNum" sz="quarter" idx="10"/>
          </p:nvPr>
        </p:nvSpPr>
        <p:spPr/>
        <p:txBody>
          <a:bodyPr/>
          <a:lstStyle/>
          <a:p>
            <a:fld id="{5744759D-0EFF-4FB2-9CCE-04E00944F0FE}" type="slidenum">
              <a:rPr lang="en-US" smtClean="0"/>
              <a:pPr/>
              <a:t>43</a:t>
            </a:fld>
            <a:endParaRPr lang="en-US" dirty="0"/>
          </a:p>
        </p:txBody>
      </p:sp>
    </p:spTree>
    <p:extLst>
      <p:ext uri="{BB962C8B-B14F-4D97-AF65-F5344CB8AC3E}">
        <p14:creationId xmlns:p14="http://schemas.microsoft.com/office/powerpoint/2010/main" val="11820024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BF983D7-056A-8428-42E6-375C82DF3367}"/>
              </a:ext>
            </a:extLst>
          </p:cNvPr>
          <p:cNvSpPr>
            <a:spLocks noGrp="1"/>
          </p:cNvSpPr>
          <p:nvPr>
            <p:ph type="title"/>
          </p:nvPr>
        </p:nvSpPr>
        <p:spPr/>
        <p:txBody>
          <a:bodyPr>
            <a:normAutofit fontScale="90000"/>
          </a:bodyPr>
          <a:lstStyle/>
          <a:p>
            <a:r>
              <a:rPr lang="en-US" sz="3600" dirty="0">
                <a:solidFill>
                  <a:schemeClr val="bg1"/>
                </a:solidFill>
              </a:rPr>
              <a:t>SECTION IV:</a:t>
            </a:r>
            <a:br>
              <a:rPr lang="en-US" sz="3600" dirty="0">
                <a:solidFill>
                  <a:schemeClr val="bg1"/>
                </a:solidFill>
              </a:rPr>
            </a:br>
            <a:r>
              <a:rPr lang="en-US" sz="3600" dirty="0">
                <a:solidFill>
                  <a:schemeClr val="bg1"/>
                </a:solidFill>
              </a:rPr>
              <a:t>How Lenders Evaluate </a:t>
            </a:r>
            <a:br>
              <a:rPr lang="en-US" sz="3600" dirty="0">
                <a:solidFill>
                  <a:schemeClr val="bg1"/>
                </a:solidFill>
              </a:rPr>
            </a:br>
            <a:r>
              <a:rPr lang="en-US" sz="3600" dirty="0">
                <a:solidFill>
                  <a:schemeClr val="bg1"/>
                </a:solidFill>
              </a:rPr>
              <a:t>Your Creditworthiness</a:t>
            </a:r>
            <a:endParaRPr lang="en-US" dirty="0"/>
          </a:p>
        </p:txBody>
      </p:sp>
      <p:pic>
        <p:nvPicPr>
          <p:cNvPr id="6" name="Picture 5" descr="A man and a woman work at a table, reading highlighted print matter">
            <a:extLst>
              <a:ext uri="{FF2B5EF4-FFF2-40B4-BE49-F238E27FC236}">
                <a16:creationId xmlns:a16="http://schemas.microsoft.com/office/drawing/2014/main" id="{310DF699-E6B6-E18F-8DA5-5B9BF214DFBF}"/>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t="25202"/>
          <a:stretch/>
        </p:blipFill>
        <p:spPr>
          <a:xfrm>
            <a:off x="502920" y="1917240"/>
            <a:ext cx="8153400" cy="4521659"/>
          </a:xfrm>
          <a:prstGeom prst="rect">
            <a:avLst/>
          </a:prstGeom>
          <a:ln w="28575" cmpd="sng">
            <a:noFill/>
          </a:ln>
        </p:spPr>
      </p:pic>
      <p:sp>
        <p:nvSpPr>
          <p:cNvPr id="3" name="Footer Placeholder 2">
            <a:extLst>
              <a:ext uri="{FF2B5EF4-FFF2-40B4-BE49-F238E27FC236}">
                <a16:creationId xmlns:a16="http://schemas.microsoft.com/office/drawing/2014/main" id="{361554BE-3DF9-1726-C8C5-D139F944A452}"/>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287D4BAF-7220-ECB3-D296-9F5A97E78239}"/>
              </a:ext>
            </a:extLst>
          </p:cNvPr>
          <p:cNvSpPr>
            <a:spLocks noGrp="1"/>
          </p:cNvSpPr>
          <p:nvPr>
            <p:ph type="sldNum" sz="quarter" idx="10"/>
          </p:nvPr>
        </p:nvSpPr>
        <p:spPr/>
        <p:txBody>
          <a:bodyPr/>
          <a:lstStyle/>
          <a:p>
            <a:fld id="{5744759D-0EFF-4FB2-9CCE-04E00944F0FE}" type="slidenum">
              <a:rPr lang="en-US" smtClean="0"/>
              <a:pPr/>
              <a:t>44</a:t>
            </a:fld>
            <a:endParaRPr lang="en-US" dirty="0"/>
          </a:p>
        </p:txBody>
      </p:sp>
    </p:spTree>
    <p:extLst>
      <p:ext uri="{BB962C8B-B14F-4D97-AF65-F5344CB8AC3E}">
        <p14:creationId xmlns:p14="http://schemas.microsoft.com/office/powerpoint/2010/main" val="36426118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9FE4EE-C4BF-79E9-3930-B21C3C852F85}"/>
              </a:ext>
            </a:extLst>
          </p:cNvPr>
          <p:cNvSpPr>
            <a:spLocks noGrp="1"/>
          </p:cNvSpPr>
          <p:nvPr>
            <p:ph type="title"/>
          </p:nvPr>
        </p:nvSpPr>
        <p:spPr>
          <a:xfrm>
            <a:off x="510082" y="926432"/>
            <a:ext cx="8153400" cy="991268"/>
          </a:xfrm>
        </p:spPr>
        <p:txBody>
          <a:bodyPr>
            <a:normAutofit fontScale="90000"/>
          </a:bodyPr>
          <a:lstStyle/>
          <a:p>
            <a:r>
              <a:rPr lang="en-US" dirty="0"/>
              <a:t>The Current Landscape of Business Credit Reporting</a:t>
            </a:r>
          </a:p>
        </p:txBody>
      </p:sp>
      <p:graphicFrame>
        <p:nvGraphicFramePr>
          <p:cNvPr id="6" name="Diagram 5" descr="Chart labeled small businesses, showing four quadrants: Lenders and businesses that use credit reports and report to credit reporting agencies, Consumer and business credit reporting agencies, Federal and state laws, and&#10;Companies that provide credit reporting, analytics, and scores&#10;">
            <a:extLst>
              <a:ext uri="{FF2B5EF4-FFF2-40B4-BE49-F238E27FC236}">
                <a16:creationId xmlns:a16="http://schemas.microsoft.com/office/drawing/2014/main" id="{475FF946-9929-8696-001D-C44F465BBBF6}"/>
              </a:ext>
            </a:extLst>
          </p:cNvPr>
          <p:cNvGraphicFramePr/>
          <p:nvPr>
            <p:extLst>
              <p:ext uri="{D42A27DB-BD31-4B8C-83A1-F6EECF244321}">
                <p14:modId xmlns:p14="http://schemas.microsoft.com/office/powerpoint/2010/main" val="430038621"/>
              </p:ext>
            </p:extLst>
          </p:nvPr>
        </p:nvGraphicFramePr>
        <p:xfrm>
          <a:off x="2375780" y="2404375"/>
          <a:ext cx="4763964" cy="32620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72D8C159-CF3C-0D8D-4910-F29CD4C876AA}"/>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5A357102-26FE-45B2-CA4C-177E28F1CD3C}"/>
              </a:ext>
            </a:extLst>
          </p:cNvPr>
          <p:cNvSpPr>
            <a:spLocks noGrp="1"/>
          </p:cNvSpPr>
          <p:nvPr>
            <p:ph type="sldNum" sz="quarter" idx="10"/>
          </p:nvPr>
        </p:nvSpPr>
        <p:spPr/>
        <p:txBody>
          <a:bodyPr/>
          <a:lstStyle/>
          <a:p>
            <a:fld id="{5744759D-0EFF-4FB2-9CCE-04E00944F0FE}" type="slidenum">
              <a:rPr lang="en-US" smtClean="0"/>
              <a:pPr/>
              <a:t>45</a:t>
            </a:fld>
            <a:endParaRPr lang="en-US" dirty="0"/>
          </a:p>
        </p:txBody>
      </p:sp>
    </p:spTree>
    <p:extLst>
      <p:ext uri="{BB962C8B-B14F-4D97-AF65-F5344CB8AC3E}">
        <p14:creationId xmlns:p14="http://schemas.microsoft.com/office/powerpoint/2010/main" val="10310588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FEB85D4-1FF3-26DA-938B-F9CBDC9FF8E7}"/>
              </a:ext>
            </a:extLst>
          </p:cNvPr>
          <p:cNvSpPr>
            <a:spLocks noGrp="1"/>
          </p:cNvSpPr>
          <p:nvPr>
            <p:ph type="title"/>
          </p:nvPr>
        </p:nvSpPr>
        <p:spPr/>
        <p:txBody>
          <a:bodyPr>
            <a:normAutofit fontScale="90000"/>
          </a:bodyPr>
          <a:lstStyle/>
          <a:p>
            <a:r>
              <a:rPr lang="en-US" dirty="0"/>
              <a:t>Putting It All Together</a:t>
            </a:r>
          </a:p>
        </p:txBody>
      </p:sp>
      <p:sp>
        <p:nvSpPr>
          <p:cNvPr id="6" name="Rectangle: Rounded Corners 5">
            <a:extLst>
              <a:ext uri="{FF2B5EF4-FFF2-40B4-BE49-F238E27FC236}">
                <a16:creationId xmlns:a16="http://schemas.microsoft.com/office/drawing/2014/main" id="{3877FA8F-C8CA-FABE-CC6C-4E447AF8EA25}"/>
              </a:ext>
              <a:ext uri="{C183D7F6-B498-43B3-948B-1728B52AA6E4}">
                <adec:decorative xmlns:adec="http://schemas.microsoft.com/office/drawing/2017/decorative" xmlns="" val="1"/>
              </a:ext>
            </a:extLst>
          </p:cNvPr>
          <p:cNvSpPr/>
          <p:nvPr/>
        </p:nvSpPr>
        <p:spPr>
          <a:xfrm>
            <a:off x="483912" y="1627214"/>
            <a:ext cx="8191500" cy="536895"/>
          </a:xfrm>
          <a:prstGeom prst="roundRect">
            <a:avLst/>
          </a:prstGeom>
          <a:solidFill>
            <a:srgbClr val="00325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a:ln>
                  <a:noFill/>
                </a:ln>
                <a:solidFill>
                  <a:prstClr val="white"/>
                </a:solidFill>
                <a:effectLst/>
                <a:uLnTx/>
                <a:uFillTx/>
                <a:latin typeface="Source Sans Pro SemiBold" panose="020B0603030403020204" pitchFamily="34" charset="0"/>
                <a:ea typeface="Source Sans Pro SemiBold" panose="020B0603030403020204" pitchFamily="34" charset="0"/>
                <a:cs typeface="+mn-cs"/>
              </a:rPr>
              <a:t>Putting It All Together</a:t>
            </a:r>
          </a:p>
        </p:txBody>
      </p:sp>
      <p:pic>
        <p:nvPicPr>
          <p:cNvPr id="21" name="Picture 20" descr="Chart entitled putting it all together. It shows capacity and collateral underlaid by traditional loan underwriting, or the five Cs of credit. Credit history is underlaid by personal and business credit and some nontraditional credit data, which is growing in use, and underlies conditions as well. Character is last in the set of criteria">
            <a:extLst>
              <a:ext uri="{FF2B5EF4-FFF2-40B4-BE49-F238E27FC236}">
                <a16:creationId xmlns:a16="http://schemas.microsoft.com/office/drawing/2014/main" id="{55FFC15C-3474-EB23-3232-865FCEF6D7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9884" y="2236681"/>
            <a:ext cx="8279557" cy="3920874"/>
          </a:xfrm>
          <a:prstGeom prst="rect">
            <a:avLst/>
          </a:prstGeom>
        </p:spPr>
      </p:pic>
      <p:sp>
        <p:nvSpPr>
          <p:cNvPr id="3" name="Footer Placeholder 2">
            <a:extLst>
              <a:ext uri="{FF2B5EF4-FFF2-40B4-BE49-F238E27FC236}">
                <a16:creationId xmlns:a16="http://schemas.microsoft.com/office/drawing/2014/main" id="{B691C53E-A7D5-CEB3-8791-00A2F218C2FE}"/>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4558F9F8-3EC9-7C96-F82C-40461E284F82}"/>
              </a:ext>
            </a:extLst>
          </p:cNvPr>
          <p:cNvSpPr>
            <a:spLocks noGrp="1"/>
          </p:cNvSpPr>
          <p:nvPr>
            <p:ph type="sldNum" sz="quarter" idx="10"/>
          </p:nvPr>
        </p:nvSpPr>
        <p:spPr/>
        <p:txBody>
          <a:bodyPr/>
          <a:lstStyle/>
          <a:p>
            <a:fld id="{5744759D-0EFF-4FB2-9CCE-04E00944F0FE}" type="slidenum">
              <a:rPr lang="en-US" smtClean="0"/>
              <a:pPr/>
              <a:t>46</a:t>
            </a:fld>
            <a:endParaRPr lang="en-US" dirty="0"/>
          </a:p>
        </p:txBody>
      </p:sp>
    </p:spTree>
    <p:extLst>
      <p:ext uri="{BB962C8B-B14F-4D97-AF65-F5344CB8AC3E}">
        <p14:creationId xmlns:p14="http://schemas.microsoft.com/office/powerpoint/2010/main" val="27124946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812DDD7-E36C-F109-7348-3A9B3E89F816}"/>
              </a:ext>
            </a:extLst>
          </p:cNvPr>
          <p:cNvSpPr>
            <a:spLocks noGrp="1"/>
          </p:cNvSpPr>
          <p:nvPr>
            <p:ph type="title"/>
          </p:nvPr>
        </p:nvSpPr>
        <p:spPr/>
        <p:txBody>
          <a:bodyPr>
            <a:normAutofit fontScale="90000"/>
          </a:bodyPr>
          <a:lstStyle/>
          <a:p>
            <a:r>
              <a:rPr lang="en-US" dirty="0"/>
              <a:t>Nontraditional Data</a:t>
            </a:r>
          </a:p>
        </p:txBody>
      </p:sp>
      <p:sp>
        <p:nvSpPr>
          <p:cNvPr id="4" name="Content Placeholder 3">
            <a:extLst>
              <a:ext uri="{FF2B5EF4-FFF2-40B4-BE49-F238E27FC236}">
                <a16:creationId xmlns:a16="http://schemas.microsoft.com/office/drawing/2014/main" id="{04FFF7F1-D92A-3039-D4C6-091BEBBA84CF}"/>
              </a:ext>
            </a:extLst>
          </p:cNvPr>
          <p:cNvSpPr>
            <a:spLocks noGrp="1"/>
          </p:cNvSpPr>
          <p:nvPr>
            <p:ph sz="quarter" idx="12"/>
          </p:nvPr>
        </p:nvSpPr>
        <p:spPr>
          <a:xfrm>
            <a:off x="509588" y="1917700"/>
            <a:ext cx="5540230" cy="4167188"/>
          </a:xfrm>
        </p:spPr>
        <p:txBody>
          <a:bodyPr/>
          <a:lstStyle/>
          <a:p>
            <a:pPr marL="0" lvl="0" indent="0">
              <a:buNone/>
            </a:pPr>
            <a:r>
              <a:rPr lang="en-US" noProof="0" dirty="0">
                <a:sym typeface="Calibri"/>
              </a:rPr>
              <a:t>What Is Nontraditional Data?</a:t>
            </a:r>
            <a:br>
              <a:rPr lang="en-US" noProof="0" dirty="0">
                <a:sym typeface="Calibri"/>
              </a:rPr>
            </a:br>
            <a:r>
              <a:rPr lang="en-US" noProof="0" dirty="0">
                <a:sym typeface="Calibri"/>
              </a:rPr>
              <a:t>Typically, non-loan data that may still help lenders predict risk</a:t>
            </a:r>
            <a:endParaRPr lang="en-US" dirty="0"/>
          </a:p>
          <a:p>
            <a:pPr lvl="0"/>
            <a:r>
              <a:rPr lang="en-US" sz="2000" dirty="0"/>
              <a:t>Personal</a:t>
            </a:r>
            <a:r>
              <a:rPr lang="en-US" sz="2000" noProof="0" dirty="0">
                <a:sym typeface="Calibri"/>
              </a:rPr>
              <a:t> credit reporting examples: </a:t>
            </a:r>
            <a:br>
              <a:rPr lang="en-US" sz="2000" noProof="0" dirty="0">
                <a:sym typeface="Calibri"/>
              </a:rPr>
            </a:br>
            <a:r>
              <a:rPr lang="en-US" sz="2000" noProof="0" dirty="0">
                <a:sym typeface="Calibri"/>
              </a:rPr>
              <a:t>Utilities, telephone services, rental data</a:t>
            </a:r>
          </a:p>
          <a:p>
            <a:pPr lvl="0"/>
            <a:r>
              <a:rPr lang="en-US" sz="2000" noProof="0" dirty="0">
                <a:sym typeface="Calibri"/>
              </a:rPr>
              <a:t>Business credit reporting examples: </a:t>
            </a:r>
            <a:br>
              <a:rPr lang="en-US" sz="2000" noProof="0" dirty="0">
                <a:sym typeface="Calibri"/>
              </a:rPr>
            </a:br>
            <a:r>
              <a:rPr lang="en-US" sz="2000" noProof="0" dirty="0">
                <a:sym typeface="Calibri"/>
              </a:rPr>
              <a:t>Online business reviews, shipment volume, </a:t>
            </a:r>
            <a:br>
              <a:rPr lang="en-US" sz="2000" noProof="0" dirty="0">
                <a:sym typeface="Calibri"/>
              </a:rPr>
            </a:br>
            <a:r>
              <a:rPr lang="en-US" sz="2000" noProof="0" dirty="0">
                <a:sym typeface="Calibri"/>
              </a:rPr>
              <a:t>e-commerce trade, and merchant account transactions</a:t>
            </a:r>
          </a:p>
          <a:p>
            <a:pPr lvl="0"/>
            <a:endParaRPr lang="en-US" sz="2000" dirty="0">
              <a:sym typeface="Calibri"/>
            </a:endParaRPr>
          </a:p>
          <a:p>
            <a:pPr marL="0" lvl="0" indent="0">
              <a:buNone/>
            </a:pPr>
            <a:r>
              <a:rPr lang="en-US" sz="2000" noProof="0" dirty="0">
                <a:sym typeface="Calibri"/>
              </a:rPr>
              <a:t>*</a:t>
            </a:r>
            <a:r>
              <a:rPr lang="en-US" sz="1600" dirty="0">
                <a:solidFill>
                  <a:schemeClr val="tx1"/>
                </a:solidFill>
                <a:latin typeface="Source Sans Pro SemiBold" panose="020B0603030403020204" pitchFamily="34" charset="0"/>
                <a:ea typeface="Source Sans Pro SemiBold" panose="020B0603030403020204" pitchFamily="34" charset="0"/>
              </a:rPr>
              <a:t> Nontraditional data is not as prevalent as traditional data.</a:t>
            </a:r>
            <a:endParaRPr lang="en-US" sz="2000" noProof="0" dirty="0">
              <a:sym typeface="Calibri"/>
            </a:endParaRPr>
          </a:p>
        </p:txBody>
      </p:sp>
      <p:sp>
        <p:nvSpPr>
          <p:cNvPr id="6" name="Freeform 7">
            <a:extLst>
              <a:ext uri="{FF2B5EF4-FFF2-40B4-BE49-F238E27FC236}">
                <a16:creationId xmlns:a16="http://schemas.microsoft.com/office/drawing/2014/main" id="{E6A262C9-FE91-42BD-4D2D-7C8B9C08A2BB}"/>
              </a:ext>
            </a:extLst>
          </p:cNvPr>
          <p:cNvSpPr/>
          <p:nvPr/>
        </p:nvSpPr>
        <p:spPr>
          <a:xfrm>
            <a:off x="6197600" y="3429000"/>
            <a:ext cx="1770616" cy="2528093"/>
          </a:xfrm>
          <a:custGeom>
            <a:avLst/>
            <a:gdLst>
              <a:gd name="connsiteX0" fmla="*/ 0 w 1322858"/>
              <a:gd name="connsiteY0" fmla="*/ 132286 h 2528093"/>
              <a:gd name="connsiteX1" fmla="*/ 132286 w 1322858"/>
              <a:gd name="connsiteY1" fmla="*/ 0 h 2528093"/>
              <a:gd name="connsiteX2" fmla="*/ 1190572 w 1322858"/>
              <a:gd name="connsiteY2" fmla="*/ 0 h 2528093"/>
              <a:gd name="connsiteX3" fmla="*/ 1322858 w 1322858"/>
              <a:gd name="connsiteY3" fmla="*/ 132286 h 2528093"/>
              <a:gd name="connsiteX4" fmla="*/ 1322858 w 1322858"/>
              <a:gd name="connsiteY4" fmla="*/ 2395807 h 2528093"/>
              <a:gd name="connsiteX5" fmla="*/ 1190572 w 1322858"/>
              <a:gd name="connsiteY5" fmla="*/ 2528093 h 2528093"/>
              <a:gd name="connsiteX6" fmla="*/ 132286 w 1322858"/>
              <a:gd name="connsiteY6" fmla="*/ 2528093 h 2528093"/>
              <a:gd name="connsiteX7" fmla="*/ 0 w 1322858"/>
              <a:gd name="connsiteY7" fmla="*/ 2395807 h 2528093"/>
              <a:gd name="connsiteX8" fmla="*/ 0 w 1322858"/>
              <a:gd name="connsiteY8" fmla="*/ 132286 h 2528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2858" h="2528093">
                <a:moveTo>
                  <a:pt x="0" y="132286"/>
                </a:moveTo>
                <a:cubicBezTo>
                  <a:pt x="0" y="59226"/>
                  <a:pt x="59226" y="0"/>
                  <a:pt x="132286" y="0"/>
                </a:cubicBezTo>
                <a:lnTo>
                  <a:pt x="1190572" y="0"/>
                </a:lnTo>
                <a:cubicBezTo>
                  <a:pt x="1263632" y="0"/>
                  <a:pt x="1322858" y="59226"/>
                  <a:pt x="1322858" y="132286"/>
                </a:cubicBezTo>
                <a:lnTo>
                  <a:pt x="1322858" y="2395807"/>
                </a:lnTo>
                <a:cubicBezTo>
                  <a:pt x="1322858" y="2468867"/>
                  <a:pt x="1263632" y="2528093"/>
                  <a:pt x="1190572" y="2528093"/>
                </a:cubicBezTo>
                <a:lnTo>
                  <a:pt x="132286" y="2528093"/>
                </a:lnTo>
                <a:cubicBezTo>
                  <a:pt x="59226" y="2528093"/>
                  <a:pt x="0" y="2468867"/>
                  <a:pt x="0" y="2395807"/>
                </a:cubicBezTo>
                <a:lnTo>
                  <a:pt x="0" y="132286"/>
                </a:lnTo>
                <a:close/>
              </a:path>
            </a:pathLst>
          </a:custGeom>
          <a:ln>
            <a:solidFill>
              <a:srgbClr val="38B6FF"/>
            </a:solidFill>
          </a:ln>
        </p:spPr>
        <p:style>
          <a:lnRef idx="2">
            <a:schemeClr val="accent6"/>
          </a:lnRef>
          <a:fillRef idx="1">
            <a:schemeClr val="lt1"/>
          </a:fillRef>
          <a:effectRef idx="0">
            <a:schemeClr val="accent6"/>
          </a:effectRef>
          <a:fontRef idx="minor">
            <a:schemeClr val="dk1"/>
          </a:fontRef>
        </p:style>
        <p:txBody>
          <a:bodyPr spcFirstLastPara="0" vert="horz" wrap="square" lIns="107325" tIns="107325" rIns="107325" bIns="107325" numCol="1" spcCol="1270" anchor="ctr" anchorCtr="0">
            <a:noAutofit/>
          </a:bodyPr>
          <a:lstStyle/>
          <a:p>
            <a:pPr marL="0" marR="0" lvl="0" indent="0" algn="ctr" defTabSz="800100" eaLnBrk="1" fontAlgn="auto" latinLnBrk="0" hangingPunct="1">
              <a:lnSpc>
                <a:spcPct val="90000"/>
              </a:lnSpc>
              <a:spcBef>
                <a:spcPct val="0"/>
              </a:spcBef>
              <a:spcAft>
                <a:spcPct val="35000"/>
              </a:spcAft>
              <a:buClrTx/>
              <a:buSzTx/>
              <a:buFontTx/>
              <a:buNone/>
              <a:tabLst/>
              <a:defRPr/>
            </a:pPr>
            <a:r>
              <a:rPr kumimoji="0" lang="en-US" sz="1800" b="0" i="0" u="none" strike="noStrike" kern="1200" cap="none" spc="0" normalizeH="0" baseline="0" noProof="0" dirty="0">
                <a:ln>
                  <a:noFill/>
                </a:ln>
                <a:solidFill>
                  <a:schemeClr val="tx1"/>
                </a:solidFill>
                <a:effectLst/>
                <a:uLnTx/>
                <a:uFillTx/>
                <a:latin typeface="Source Sans Pro SemiBold" panose="020B0603030403020204" pitchFamily="34" charset="0"/>
                <a:ea typeface="Source Sans Pro SemiBold" panose="020B0603030403020204" pitchFamily="34" charset="0"/>
                <a:cs typeface="Helvetica"/>
                <a:sym typeface="Calibri"/>
              </a:rPr>
              <a:t>Nontraditional Credit Data</a:t>
            </a:r>
            <a:r>
              <a:rPr kumimoji="0" lang="en-US" sz="2000" b="0"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Source Sans Pro SemiBold" panose="020B0603030403020204" pitchFamily="34" charset="0"/>
                <a:ea typeface="Source Sans Pro SemiBold" panose="020B0603030403020204" pitchFamily="34" charset="0"/>
                <a:cs typeface="Helvetica"/>
                <a:sym typeface="Calibri"/>
              </a:rPr>
              <a:t>*</a:t>
            </a:r>
            <a:endParaRPr kumimoji="0" lang="en-US" sz="1800" b="0"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Source Sans Pro SemiBold" panose="020B0603030403020204" pitchFamily="34" charset="0"/>
              <a:ea typeface="Source Sans Pro SemiBold" panose="020B0603030403020204" pitchFamily="34" charset="0"/>
              <a:cs typeface="Helvetica"/>
              <a:sym typeface="Calibri"/>
            </a:endParaRPr>
          </a:p>
        </p:txBody>
      </p:sp>
      <p:sp>
        <p:nvSpPr>
          <p:cNvPr id="3" name="Footer Placeholder 2">
            <a:extLst>
              <a:ext uri="{FF2B5EF4-FFF2-40B4-BE49-F238E27FC236}">
                <a16:creationId xmlns:a16="http://schemas.microsoft.com/office/drawing/2014/main" id="{E857E022-EE14-452B-45E0-0BE9775CEC81}"/>
              </a:ext>
            </a:extLst>
          </p:cNvPr>
          <p:cNvSpPr>
            <a:spLocks noGrp="1"/>
          </p:cNvSpPr>
          <p:nvPr>
            <p:ph type="ftr" sz="quarter" idx="11"/>
          </p:nvPr>
        </p:nvSpPr>
        <p:spPr/>
        <p:txBody>
          <a:bodyPr/>
          <a:lstStyle/>
          <a:p>
            <a:r>
              <a:rPr lang="en-US"/>
              <a:t>Money Smart for Small Business: Banking Services Available for a Small Business</a:t>
            </a:r>
            <a:endParaRPr lang="en-US" dirty="0"/>
          </a:p>
        </p:txBody>
      </p:sp>
      <p:sp>
        <p:nvSpPr>
          <p:cNvPr id="2" name="Slide Number Placeholder 1">
            <a:extLst>
              <a:ext uri="{FF2B5EF4-FFF2-40B4-BE49-F238E27FC236}">
                <a16:creationId xmlns:a16="http://schemas.microsoft.com/office/drawing/2014/main" id="{32941231-1C72-0AB3-36F1-67640EFB2589}"/>
              </a:ext>
            </a:extLst>
          </p:cNvPr>
          <p:cNvSpPr>
            <a:spLocks noGrp="1"/>
          </p:cNvSpPr>
          <p:nvPr>
            <p:ph type="sldNum" sz="quarter" idx="10"/>
          </p:nvPr>
        </p:nvSpPr>
        <p:spPr/>
        <p:txBody>
          <a:bodyPr/>
          <a:lstStyle/>
          <a:p>
            <a:fld id="{5744759D-0EFF-4FB2-9CCE-04E00944F0FE}" type="slidenum">
              <a:rPr lang="en-US" smtClean="0"/>
              <a:pPr/>
              <a:t>47</a:t>
            </a:fld>
            <a:endParaRPr lang="en-US" dirty="0"/>
          </a:p>
        </p:txBody>
      </p:sp>
    </p:spTree>
    <p:extLst>
      <p:ext uri="{BB962C8B-B14F-4D97-AF65-F5344CB8AC3E}">
        <p14:creationId xmlns:p14="http://schemas.microsoft.com/office/powerpoint/2010/main" val="293617063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FEB85D4-1FF3-26DA-938B-F9CBDC9FF8E7}"/>
              </a:ext>
            </a:extLst>
          </p:cNvPr>
          <p:cNvSpPr>
            <a:spLocks noGrp="1"/>
          </p:cNvSpPr>
          <p:nvPr>
            <p:ph type="title"/>
          </p:nvPr>
        </p:nvSpPr>
        <p:spPr/>
        <p:txBody>
          <a:bodyPr>
            <a:normAutofit fontScale="90000"/>
          </a:bodyPr>
          <a:lstStyle/>
          <a:p>
            <a:r>
              <a:rPr lang="en-US" dirty="0"/>
              <a:t>Different Lenders, Different Priorities (1 of 2)</a:t>
            </a:r>
          </a:p>
        </p:txBody>
      </p:sp>
      <p:sp>
        <p:nvSpPr>
          <p:cNvPr id="6" name="Rectangle: Rounded Corners 5">
            <a:extLst>
              <a:ext uri="{FF2B5EF4-FFF2-40B4-BE49-F238E27FC236}">
                <a16:creationId xmlns:a16="http://schemas.microsoft.com/office/drawing/2014/main" id="{3877FA8F-C8CA-FABE-CC6C-4E447AF8EA25}"/>
              </a:ext>
              <a:ext uri="{C183D7F6-B498-43B3-948B-1728B52AA6E4}">
                <adec:decorative xmlns:adec="http://schemas.microsoft.com/office/drawing/2017/decorative" xmlns="" val="1"/>
              </a:ext>
            </a:extLst>
          </p:cNvPr>
          <p:cNvSpPr/>
          <p:nvPr/>
        </p:nvSpPr>
        <p:spPr>
          <a:xfrm>
            <a:off x="483912" y="1627214"/>
            <a:ext cx="8191500" cy="536895"/>
          </a:xfrm>
          <a:prstGeom prst="roundRect">
            <a:avLst/>
          </a:prstGeom>
          <a:solidFill>
            <a:srgbClr val="00325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a:ln>
                  <a:noFill/>
                </a:ln>
                <a:solidFill>
                  <a:prstClr val="white"/>
                </a:solidFill>
                <a:effectLst/>
                <a:uLnTx/>
                <a:uFillTx/>
                <a:latin typeface="Source Sans Pro SemiBold" panose="020B0603030403020204" pitchFamily="34" charset="0"/>
                <a:ea typeface="Source Sans Pro SemiBold" panose="020B0603030403020204" pitchFamily="34" charset="0"/>
                <a:cs typeface="+mn-cs"/>
              </a:rPr>
              <a:t>Potential Factors in Underwriting</a:t>
            </a:r>
          </a:p>
        </p:txBody>
      </p:sp>
      <p:pic>
        <p:nvPicPr>
          <p:cNvPr id="7" name="Picture 6" descr="Chart showing potential factors considered when underwriting credit: personal, business, and non-traditional credit data. In this example, Lender A considers all five Cs and emphasizes personal credit and collateral when providing start-up loans.">
            <a:extLst>
              <a:ext uri="{FF2B5EF4-FFF2-40B4-BE49-F238E27FC236}">
                <a16:creationId xmlns:a16="http://schemas.microsoft.com/office/drawing/2014/main" id="{7D001C92-9A94-A2A1-9A91-7FD93B01E16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0780" y="2264275"/>
            <a:ext cx="8462439" cy="3641010"/>
          </a:xfrm>
          <a:prstGeom prst="rect">
            <a:avLst/>
          </a:prstGeom>
        </p:spPr>
      </p:pic>
      <p:sp>
        <p:nvSpPr>
          <p:cNvPr id="3" name="Footer Placeholder 2">
            <a:extLst>
              <a:ext uri="{FF2B5EF4-FFF2-40B4-BE49-F238E27FC236}">
                <a16:creationId xmlns:a16="http://schemas.microsoft.com/office/drawing/2014/main" id="{B691C53E-A7D5-CEB3-8791-00A2F218C2FE}"/>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4558F9F8-3EC9-7C96-F82C-40461E284F82}"/>
              </a:ext>
            </a:extLst>
          </p:cNvPr>
          <p:cNvSpPr>
            <a:spLocks noGrp="1"/>
          </p:cNvSpPr>
          <p:nvPr>
            <p:ph type="sldNum" sz="quarter" idx="10"/>
          </p:nvPr>
        </p:nvSpPr>
        <p:spPr/>
        <p:txBody>
          <a:bodyPr/>
          <a:lstStyle/>
          <a:p>
            <a:fld id="{5744759D-0EFF-4FB2-9CCE-04E00944F0FE}" type="slidenum">
              <a:rPr lang="en-US" smtClean="0"/>
              <a:pPr/>
              <a:t>48</a:t>
            </a:fld>
            <a:endParaRPr lang="en-US" dirty="0"/>
          </a:p>
        </p:txBody>
      </p:sp>
    </p:spTree>
    <p:extLst>
      <p:ext uri="{BB962C8B-B14F-4D97-AF65-F5344CB8AC3E}">
        <p14:creationId xmlns:p14="http://schemas.microsoft.com/office/powerpoint/2010/main" val="18537421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4E14720-3FAE-DC38-2E35-38ADB3BEA2C6}"/>
              </a:ext>
            </a:extLst>
          </p:cNvPr>
          <p:cNvSpPr>
            <a:spLocks noGrp="1"/>
          </p:cNvSpPr>
          <p:nvPr>
            <p:ph type="title"/>
          </p:nvPr>
        </p:nvSpPr>
        <p:spPr/>
        <p:txBody>
          <a:bodyPr>
            <a:normAutofit fontScale="90000"/>
          </a:bodyPr>
          <a:lstStyle/>
          <a:p>
            <a:r>
              <a:rPr lang="en-US" dirty="0"/>
              <a:t>Different Lenders, Different Priorities (2 of 2)</a:t>
            </a:r>
          </a:p>
        </p:txBody>
      </p:sp>
      <p:sp>
        <p:nvSpPr>
          <p:cNvPr id="7" name="Rectangle: Rounded Corners 6">
            <a:extLst>
              <a:ext uri="{FF2B5EF4-FFF2-40B4-BE49-F238E27FC236}">
                <a16:creationId xmlns:a16="http://schemas.microsoft.com/office/drawing/2014/main" id="{30B36737-5AB1-0F97-8893-E0D878257F53}"/>
              </a:ext>
              <a:ext uri="{C183D7F6-B498-43B3-948B-1728B52AA6E4}">
                <adec:decorative xmlns:adec="http://schemas.microsoft.com/office/drawing/2017/decorative" xmlns="" val="1"/>
              </a:ext>
            </a:extLst>
          </p:cNvPr>
          <p:cNvSpPr/>
          <p:nvPr/>
        </p:nvSpPr>
        <p:spPr>
          <a:xfrm>
            <a:off x="483912" y="1627214"/>
            <a:ext cx="8191500" cy="536895"/>
          </a:xfrm>
          <a:prstGeom prst="roundRect">
            <a:avLst/>
          </a:prstGeom>
          <a:solidFill>
            <a:srgbClr val="00325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a:ln>
                  <a:noFill/>
                </a:ln>
                <a:solidFill>
                  <a:prstClr val="white"/>
                </a:solidFill>
                <a:effectLst/>
                <a:uLnTx/>
                <a:uFillTx/>
                <a:latin typeface="Source Sans Pro SemiBold" panose="020B0603030403020204" pitchFamily="34" charset="0"/>
                <a:ea typeface="Source Sans Pro SemiBold" panose="020B0603030403020204" pitchFamily="34" charset="0"/>
                <a:cs typeface="+mn-cs"/>
              </a:rPr>
              <a:t>Potential Factors in Underwriting</a:t>
            </a:r>
          </a:p>
        </p:txBody>
      </p:sp>
      <p:pic>
        <p:nvPicPr>
          <p:cNvPr id="9" name="Picture 8" descr="Chart showing potential factors considered when underwriting credit: personal, business, and non-traditional credit data. In this example, Lender A considers all five Cs and emphasizes personal credit and collateral when providing start-up loans.">
            <a:extLst>
              <a:ext uri="{FF2B5EF4-FFF2-40B4-BE49-F238E27FC236}">
                <a16:creationId xmlns:a16="http://schemas.microsoft.com/office/drawing/2014/main" id="{39A6D4AE-7118-3DB3-7132-CAAD41B9CCC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3925" y="2300762"/>
            <a:ext cx="8767241" cy="3785099"/>
          </a:xfrm>
          <a:prstGeom prst="rect">
            <a:avLst/>
          </a:prstGeom>
        </p:spPr>
      </p:pic>
      <p:sp>
        <p:nvSpPr>
          <p:cNvPr id="3" name="Footer Placeholder 2">
            <a:extLst>
              <a:ext uri="{FF2B5EF4-FFF2-40B4-BE49-F238E27FC236}">
                <a16:creationId xmlns:a16="http://schemas.microsoft.com/office/drawing/2014/main" id="{B7066F90-E3B5-AD16-1175-28F23A4D91C1}"/>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A497C04E-9060-2ED8-7962-E918708A0D53}"/>
              </a:ext>
            </a:extLst>
          </p:cNvPr>
          <p:cNvSpPr>
            <a:spLocks noGrp="1"/>
          </p:cNvSpPr>
          <p:nvPr>
            <p:ph type="sldNum" sz="quarter" idx="10"/>
          </p:nvPr>
        </p:nvSpPr>
        <p:spPr/>
        <p:txBody>
          <a:bodyPr/>
          <a:lstStyle/>
          <a:p>
            <a:fld id="{5744759D-0EFF-4FB2-9CCE-04E00944F0FE}" type="slidenum">
              <a:rPr lang="en-US" smtClean="0"/>
              <a:pPr/>
              <a:t>49</a:t>
            </a:fld>
            <a:endParaRPr lang="en-US" dirty="0"/>
          </a:p>
        </p:txBody>
      </p:sp>
    </p:spTree>
    <p:extLst>
      <p:ext uri="{BB962C8B-B14F-4D97-AF65-F5344CB8AC3E}">
        <p14:creationId xmlns:p14="http://schemas.microsoft.com/office/powerpoint/2010/main" val="2469831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41AB2-A5D5-5E93-CF32-2364D0947F7C}"/>
              </a:ext>
            </a:extLst>
          </p:cNvPr>
          <p:cNvSpPr>
            <a:spLocks noGrp="1"/>
          </p:cNvSpPr>
          <p:nvPr>
            <p:ph type="title"/>
          </p:nvPr>
        </p:nvSpPr>
        <p:spPr/>
        <p:txBody>
          <a:bodyPr>
            <a:normAutofit fontScale="90000"/>
          </a:bodyPr>
          <a:lstStyle/>
          <a:p>
            <a:r>
              <a:rPr lang="en-US" dirty="0"/>
              <a:t>Introductions: </a:t>
            </a:r>
            <a:br>
              <a:rPr lang="en-US" dirty="0"/>
            </a:br>
            <a:r>
              <a:rPr lang="en-US" dirty="0"/>
              <a:t>What Do You Know?</a:t>
            </a:r>
          </a:p>
        </p:txBody>
      </p:sp>
      <p:sp>
        <p:nvSpPr>
          <p:cNvPr id="3" name="Content Placeholder 2">
            <a:extLst>
              <a:ext uri="{FF2B5EF4-FFF2-40B4-BE49-F238E27FC236}">
                <a16:creationId xmlns:a16="http://schemas.microsoft.com/office/drawing/2014/main" id="{D37BE348-34F4-7E7A-8979-BFDC686B5985}"/>
              </a:ext>
            </a:extLst>
          </p:cNvPr>
          <p:cNvSpPr>
            <a:spLocks noGrp="1"/>
          </p:cNvSpPr>
          <p:nvPr>
            <p:ph sz="quarter" idx="12"/>
          </p:nvPr>
        </p:nvSpPr>
        <p:spPr>
          <a:xfrm>
            <a:off x="509588" y="1917700"/>
            <a:ext cx="4699721" cy="4167188"/>
          </a:xfrm>
        </p:spPr>
        <p:txBody>
          <a:bodyPr/>
          <a:lstStyle/>
          <a:p>
            <a:r>
              <a:rPr lang="en-US" dirty="0"/>
              <a:t>What do you currently know, and what do you want to learn?</a:t>
            </a:r>
          </a:p>
          <a:p>
            <a:r>
              <a:rPr lang="en-US" dirty="0"/>
              <a:t>Complete the What Do You Know? form or Pre-Survey and discuss the results.</a:t>
            </a:r>
          </a:p>
        </p:txBody>
      </p:sp>
      <p:pic>
        <p:nvPicPr>
          <p:cNvPr id="6" name="Picture Placeholder 4" descr="Image of people attending an event. A woman is raising her hand.">
            <a:extLst>
              <a:ext uri="{FF2B5EF4-FFF2-40B4-BE49-F238E27FC236}">
                <a16:creationId xmlns:a16="http://schemas.microsoft.com/office/drawing/2014/main" id="{3795C429-4686-BD8F-BC79-4E80EA581007}"/>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279319" y="2107406"/>
            <a:ext cx="3209925" cy="3787775"/>
          </a:xfrm>
          <a:prstGeom prst="rect">
            <a:avLst/>
          </a:prstGeom>
          <a:ln w="12700" cmpd="sng">
            <a:noFill/>
          </a:ln>
        </p:spPr>
      </p:pic>
      <p:sp>
        <p:nvSpPr>
          <p:cNvPr id="4" name="Footer Placeholder 3">
            <a:extLst>
              <a:ext uri="{FF2B5EF4-FFF2-40B4-BE49-F238E27FC236}">
                <a16:creationId xmlns:a16="http://schemas.microsoft.com/office/drawing/2014/main" id="{4FED3C4B-C25E-626B-1AD1-9AE411F0CB03}"/>
              </a:ext>
            </a:extLst>
          </p:cNvPr>
          <p:cNvSpPr>
            <a:spLocks noGrp="1"/>
          </p:cNvSpPr>
          <p:nvPr>
            <p:ph type="ftr" sz="quarter" idx="11"/>
          </p:nvPr>
        </p:nvSpPr>
        <p:spPr/>
        <p:txBody>
          <a:bodyPr/>
          <a:lstStyle/>
          <a:p>
            <a:r>
              <a:rPr lang="en-US"/>
              <a:t>Money Smart for Small Business: Building Credit</a:t>
            </a:r>
            <a:endParaRPr lang="en-US" dirty="0"/>
          </a:p>
        </p:txBody>
      </p:sp>
      <p:sp>
        <p:nvSpPr>
          <p:cNvPr id="5" name="Slide Number Placeholder 4">
            <a:extLst>
              <a:ext uri="{FF2B5EF4-FFF2-40B4-BE49-F238E27FC236}">
                <a16:creationId xmlns:a16="http://schemas.microsoft.com/office/drawing/2014/main" id="{AA527259-8117-E773-5104-1BD0D4660D2F}"/>
              </a:ext>
            </a:extLst>
          </p:cNvPr>
          <p:cNvSpPr>
            <a:spLocks noGrp="1"/>
          </p:cNvSpPr>
          <p:nvPr>
            <p:ph type="sldNum" sz="quarter" idx="10"/>
          </p:nvPr>
        </p:nvSpPr>
        <p:spPr/>
        <p:txBody>
          <a:bodyPr/>
          <a:lstStyle/>
          <a:p>
            <a:fld id="{5744759D-0EFF-4FB2-9CCE-04E00944F0FE}" type="slidenum">
              <a:rPr lang="en-US" smtClean="0"/>
              <a:pPr/>
              <a:t>5</a:t>
            </a:fld>
            <a:endParaRPr lang="en-US" dirty="0"/>
          </a:p>
        </p:txBody>
      </p:sp>
    </p:spTree>
    <p:extLst>
      <p:ext uri="{BB962C8B-B14F-4D97-AF65-F5344CB8AC3E}">
        <p14:creationId xmlns:p14="http://schemas.microsoft.com/office/powerpoint/2010/main" val="96800114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5F7B4F5-2AE1-3FA3-09FC-80DF9B1B9C1D}"/>
              </a:ext>
            </a:extLst>
          </p:cNvPr>
          <p:cNvSpPr/>
          <p:nvPr/>
        </p:nvSpPr>
        <p:spPr>
          <a:xfrm>
            <a:off x="527635" y="286323"/>
            <a:ext cx="4917853" cy="646331"/>
          </a:xfrm>
          <a:prstGeom prst="rect">
            <a:avLst/>
          </a:prstGeom>
        </p:spPr>
        <p:txBody>
          <a:bodyPr wrap="square">
            <a:spAutoFit/>
          </a:bodyPr>
          <a:lstStyle/>
          <a:p>
            <a:r>
              <a:rPr lang="en-US" dirty="0">
                <a:solidFill>
                  <a:schemeClr val="bg1"/>
                </a:solidFill>
                <a:latin typeface="Source Sans Pro SemiBold" panose="020B0603030403020204" pitchFamily="34" charset="0"/>
                <a:ea typeface="Source Sans Pro SemiBold" panose="020B0603030403020204" pitchFamily="34" charset="0"/>
              </a:rPr>
              <a:t>SECTION IV:</a:t>
            </a:r>
            <a:r>
              <a:rPr lang="en-US" b="1" dirty="0">
                <a:solidFill>
                  <a:schemeClr val="bg1"/>
                </a:solidFill>
                <a:latin typeface="Source Sans Pro SemiBold" panose="020B0603030403020204" pitchFamily="34" charset="0"/>
                <a:ea typeface="Source Sans Pro SemiBold" panose="020B0603030403020204" pitchFamily="34" charset="0"/>
              </a:rPr>
              <a:t/>
            </a:r>
            <a:br>
              <a:rPr lang="en-US" b="1" dirty="0">
                <a:solidFill>
                  <a:schemeClr val="bg1"/>
                </a:solidFill>
                <a:latin typeface="Source Sans Pro SemiBold" panose="020B0603030403020204" pitchFamily="34" charset="0"/>
                <a:ea typeface="Source Sans Pro SemiBold" panose="020B0603030403020204" pitchFamily="34" charset="0"/>
              </a:rPr>
            </a:br>
            <a:r>
              <a:rPr lang="en-US" dirty="0">
                <a:solidFill>
                  <a:schemeClr val="bg1"/>
                </a:solidFill>
                <a:latin typeface="Source Sans Pro SemiBold" panose="020B0603030403020204" pitchFamily="34" charset="0"/>
                <a:ea typeface="Source Sans Pro SemiBold" panose="020B0603030403020204" pitchFamily="34" charset="0"/>
              </a:rPr>
              <a:t>How Lenders Evaluate Your Creditworthiness</a:t>
            </a:r>
            <a:endParaRPr lang="en-US" dirty="0">
              <a:latin typeface="Source Sans Pro SemiBold" panose="020B0603030403020204" pitchFamily="34" charset="0"/>
              <a:ea typeface="Source Sans Pro SemiBold" panose="020B0603030403020204" pitchFamily="34" charset="0"/>
            </a:endParaRPr>
          </a:p>
        </p:txBody>
      </p:sp>
      <p:sp>
        <p:nvSpPr>
          <p:cNvPr id="6" name="Title 5">
            <a:extLst>
              <a:ext uri="{FF2B5EF4-FFF2-40B4-BE49-F238E27FC236}">
                <a16:creationId xmlns:a16="http://schemas.microsoft.com/office/drawing/2014/main" id="{2E7D3A15-2FC0-95B0-4BB5-EE60DB61C774}"/>
              </a:ext>
            </a:extLst>
          </p:cNvPr>
          <p:cNvSpPr>
            <a:spLocks noGrp="1"/>
          </p:cNvSpPr>
          <p:nvPr>
            <p:ph type="title"/>
          </p:nvPr>
        </p:nvSpPr>
        <p:spPr>
          <a:xfrm>
            <a:off x="1049354" y="774241"/>
            <a:ext cx="7599345" cy="1143000"/>
          </a:xfrm>
        </p:spPr>
        <p:txBody>
          <a:bodyPr/>
          <a:lstStyle/>
          <a:p>
            <a:r>
              <a:rPr lang="en-US" dirty="0">
                <a:solidFill>
                  <a:schemeClr val="tx1"/>
                </a:solidFill>
              </a:rPr>
              <a:t>Exercise 3:</a:t>
            </a:r>
          </a:p>
        </p:txBody>
      </p:sp>
      <p:grpSp>
        <p:nvGrpSpPr>
          <p:cNvPr id="9" name="Group 8" descr="group activity icon">
            <a:extLst>
              <a:ext uri="{FF2B5EF4-FFF2-40B4-BE49-F238E27FC236}">
                <a16:creationId xmlns:a16="http://schemas.microsoft.com/office/drawing/2014/main" id="{53B76DD1-0223-E0C3-7E6D-4104CA08F711}"/>
              </a:ext>
            </a:extLst>
          </p:cNvPr>
          <p:cNvGrpSpPr>
            <a:grpSpLocks noChangeAspect="1"/>
          </p:cNvGrpSpPr>
          <p:nvPr/>
        </p:nvGrpSpPr>
        <p:grpSpPr>
          <a:xfrm>
            <a:off x="457796" y="1266203"/>
            <a:ext cx="583007" cy="582532"/>
            <a:chOff x="838149" y="3629489"/>
            <a:chExt cx="2470892" cy="2510742"/>
          </a:xfrm>
        </p:grpSpPr>
        <p:pic>
          <p:nvPicPr>
            <p:cNvPr id="10" name="Picture 9" descr="A group of light bulbs&#10;&#10;Description automatically generated with low confidence">
              <a:extLst>
                <a:ext uri="{FF2B5EF4-FFF2-40B4-BE49-F238E27FC236}">
                  <a16:creationId xmlns:a16="http://schemas.microsoft.com/office/drawing/2014/main" id="{F8A33B1D-1414-108D-B80D-4B0DAAD1B8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149" y="3629489"/>
              <a:ext cx="2470892" cy="2510742"/>
            </a:xfrm>
            <a:prstGeom prst="rect">
              <a:avLst/>
            </a:prstGeom>
          </p:spPr>
        </p:pic>
        <p:grpSp>
          <p:nvGrpSpPr>
            <p:cNvPr id="11" name="Group 10">
              <a:extLst>
                <a:ext uri="{FF2B5EF4-FFF2-40B4-BE49-F238E27FC236}">
                  <a16:creationId xmlns:a16="http://schemas.microsoft.com/office/drawing/2014/main" id="{8261FF61-FC09-087D-5C57-C62AC4A7FD82}"/>
                </a:ext>
              </a:extLst>
            </p:cNvPr>
            <p:cNvGrpSpPr/>
            <p:nvPr/>
          </p:nvGrpSpPr>
          <p:grpSpPr>
            <a:xfrm>
              <a:off x="1805040" y="4678326"/>
              <a:ext cx="569227" cy="686975"/>
              <a:chOff x="1805040" y="4678326"/>
              <a:chExt cx="569227" cy="686975"/>
            </a:xfrm>
          </p:grpSpPr>
          <p:cxnSp>
            <p:nvCxnSpPr>
              <p:cNvPr id="12" name="Straight Connector 11">
                <a:extLst>
                  <a:ext uri="{FF2B5EF4-FFF2-40B4-BE49-F238E27FC236}">
                    <a16:creationId xmlns:a16="http://schemas.microsoft.com/office/drawing/2014/main" id="{51F7CFEF-00BF-148D-533A-A934C852476C}"/>
                  </a:ext>
                </a:extLst>
              </p:cNvPr>
              <p:cNvCxnSpPr/>
              <p:nvPr/>
            </p:nvCxnSpPr>
            <p:spPr>
              <a:xfrm>
                <a:off x="2094861" y="4678326"/>
                <a:ext cx="0" cy="404037"/>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39B30D5-2CA3-D5BC-67E0-223CB50A3AC2}"/>
                  </a:ext>
                </a:extLst>
              </p:cNvPr>
              <p:cNvCxnSpPr>
                <a:cxnSpLocks/>
              </p:cNvCxnSpPr>
              <p:nvPr/>
            </p:nvCxnSpPr>
            <p:spPr>
              <a:xfrm flipV="1">
                <a:off x="1805040" y="5036399"/>
                <a:ext cx="283534" cy="286370"/>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952E5FDC-4BAF-F7DC-493F-61CE0882C841}"/>
                  </a:ext>
                </a:extLst>
              </p:cNvPr>
              <p:cNvCxnSpPr>
                <a:cxnSpLocks/>
              </p:cNvCxnSpPr>
              <p:nvPr/>
            </p:nvCxnSpPr>
            <p:spPr>
              <a:xfrm flipH="1" flipV="1">
                <a:off x="2109840" y="5063523"/>
                <a:ext cx="264427" cy="301778"/>
              </a:xfrm>
              <a:prstGeom prst="line">
                <a:avLst/>
              </a:prstGeom>
              <a:ln w="38100">
                <a:solidFill>
                  <a:schemeClr val="bg1"/>
                </a:solidFill>
              </a:ln>
            </p:spPr>
            <p:style>
              <a:lnRef idx="2">
                <a:schemeClr val="accent1"/>
              </a:lnRef>
              <a:fillRef idx="0">
                <a:schemeClr val="accent1"/>
              </a:fillRef>
              <a:effectRef idx="1">
                <a:schemeClr val="accent1"/>
              </a:effectRef>
              <a:fontRef idx="minor">
                <a:schemeClr val="tx1"/>
              </a:fontRef>
            </p:style>
          </p:cxnSp>
        </p:grpSp>
      </p:grpSp>
      <p:sp>
        <p:nvSpPr>
          <p:cNvPr id="7" name="Content Placeholder 6">
            <a:extLst>
              <a:ext uri="{FF2B5EF4-FFF2-40B4-BE49-F238E27FC236}">
                <a16:creationId xmlns:a16="http://schemas.microsoft.com/office/drawing/2014/main" id="{2A54CBC0-FBFE-DC4D-AE3B-33E28FA22959}"/>
              </a:ext>
            </a:extLst>
          </p:cNvPr>
          <p:cNvSpPr>
            <a:spLocks noGrp="1"/>
          </p:cNvSpPr>
          <p:nvPr>
            <p:ph sz="quarter" idx="12"/>
          </p:nvPr>
        </p:nvSpPr>
        <p:spPr>
          <a:xfrm>
            <a:off x="509588" y="1917700"/>
            <a:ext cx="4274848" cy="4167188"/>
          </a:xfrm>
        </p:spPr>
        <p:txBody>
          <a:bodyPr/>
          <a:lstStyle/>
          <a:p>
            <a:r>
              <a:rPr lang="en-US" sz="2800" dirty="0"/>
              <a:t>Compare Lender Criteria and Financing Options </a:t>
            </a:r>
          </a:p>
        </p:txBody>
      </p:sp>
      <p:pic>
        <p:nvPicPr>
          <p:cNvPr id="15" name="Picture 14" descr="A woman tending plants in a greenhouse, while a man nearby reads off a clipboard.">
            <a:extLst>
              <a:ext uri="{FF2B5EF4-FFF2-40B4-BE49-F238E27FC236}">
                <a16:creationId xmlns:a16="http://schemas.microsoft.com/office/drawing/2014/main" id="{970F7E0F-3CF4-BF29-6677-FAE24994344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898820" y="1339972"/>
            <a:ext cx="4138556" cy="4735187"/>
          </a:xfrm>
          <a:prstGeom prst="rect">
            <a:avLst/>
          </a:prstGeom>
          <a:ln w="28575" cmpd="sng">
            <a:noFill/>
          </a:ln>
        </p:spPr>
      </p:pic>
      <p:sp>
        <p:nvSpPr>
          <p:cNvPr id="3" name="Footer Placeholder 2">
            <a:extLst>
              <a:ext uri="{FF2B5EF4-FFF2-40B4-BE49-F238E27FC236}">
                <a16:creationId xmlns:a16="http://schemas.microsoft.com/office/drawing/2014/main" id="{5FBCF4D3-A186-682A-F2C4-C31619757E5F}"/>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06679BAA-BEC8-ED51-496F-0C55721C8EA7}"/>
              </a:ext>
            </a:extLst>
          </p:cNvPr>
          <p:cNvSpPr>
            <a:spLocks noGrp="1"/>
          </p:cNvSpPr>
          <p:nvPr>
            <p:ph type="sldNum" sz="quarter" idx="10"/>
          </p:nvPr>
        </p:nvSpPr>
        <p:spPr/>
        <p:txBody>
          <a:bodyPr/>
          <a:lstStyle/>
          <a:p>
            <a:fld id="{5744759D-0EFF-4FB2-9CCE-04E00944F0FE}" type="slidenum">
              <a:rPr lang="en-US" smtClean="0"/>
              <a:pPr/>
              <a:t>50</a:t>
            </a:fld>
            <a:endParaRPr lang="en-US" dirty="0"/>
          </a:p>
        </p:txBody>
      </p:sp>
    </p:spTree>
    <p:extLst>
      <p:ext uri="{BB962C8B-B14F-4D97-AF65-F5344CB8AC3E}">
        <p14:creationId xmlns:p14="http://schemas.microsoft.com/office/powerpoint/2010/main" val="228937928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3D1C5FE-C070-5B28-B2B2-41D95F60511E}"/>
              </a:ext>
            </a:extLst>
          </p:cNvPr>
          <p:cNvSpPr>
            <a:spLocks noGrp="1"/>
          </p:cNvSpPr>
          <p:nvPr>
            <p:ph type="title"/>
          </p:nvPr>
        </p:nvSpPr>
        <p:spPr>
          <a:xfrm>
            <a:off x="1142964" y="926432"/>
            <a:ext cx="7520517" cy="628221"/>
          </a:xfrm>
        </p:spPr>
        <p:txBody>
          <a:bodyPr>
            <a:normAutofit fontScale="90000"/>
          </a:bodyPr>
          <a:lstStyle/>
          <a:p>
            <a:r>
              <a:rPr lang="en-US" dirty="0"/>
              <a:t>Best Practices for Entrepreneurs</a:t>
            </a:r>
          </a:p>
        </p:txBody>
      </p:sp>
      <p:pic>
        <p:nvPicPr>
          <p:cNvPr id="6" name="Picture 5" descr="star icon">
            <a:extLst>
              <a:ext uri="{FF2B5EF4-FFF2-40B4-BE49-F238E27FC236}">
                <a16:creationId xmlns:a16="http://schemas.microsoft.com/office/drawing/2014/main" id="{061ECBB9-B419-F49E-D393-195C655FAC8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91594" y="1022117"/>
            <a:ext cx="551370" cy="551370"/>
          </a:xfrm>
          <a:prstGeom prst="rect">
            <a:avLst/>
          </a:prstGeom>
        </p:spPr>
      </p:pic>
      <p:pic>
        <p:nvPicPr>
          <p:cNvPr id="7" name="Picture 2" descr="Checklist icon">
            <a:extLst>
              <a:ext uri="{FF2B5EF4-FFF2-40B4-BE49-F238E27FC236}">
                <a16:creationId xmlns:a16="http://schemas.microsoft.com/office/drawing/2014/main" id="{B894F48C-CCA9-709D-843C-4B67A7D1EB4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4841" y="2101697"/>
            <a:ext cx="404874" cy="543530"/>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a:extLst>
              <a:ext uri="{FF2B5EF4-FFF2-40B4-BE49-F238E27FC236}">
                <a16:creationId xmlns:a16="http://schemas.microsoft.com/office/drawing/2014/main" id="{032BF713-78E6-72F5-9E13-4F3FE56DA670}"/>
              </a:ext>
            </a:extLst>
          </p:cNvPr>
          <p:cNvSpPr>
            <a:spLocks noGrp="1"/>
          </p:cNvSpPr>
          <p:nvPr>
            <p:ph sz="quarter" idx="12"/>
          </p:nvPr>
        </p:nvSpPr>
        <p:spPr>
          <a:xfrm>
            <a:off x="1069714" y="1917700"/>
            <a:ext cx="7578985" cy="4167188"/>
          </a:xfrm>
        </p:spPr>
        <p:txBody>
          <a:bodyPr/>
          <a:lstStyle/>
          <a:p>
            <a:r>
              <a:rPr lang="en-US" sz="2400" dirty="0"/>
              <a:t>Know your CREDIT</a:t>
            </a:r>
          </a:p>
          <a:p>
            <a:r>
              <a:rPr lang="en-US" sz="2400" dirty="0"/>
              <a:t>Know your LENDER</a:t>
            </a:r>
          </a:p>
          <a:p>
            <a:r>
              <a:rPr lang="en-US" sz="2400" dirty="0"/>
              <a:t>Know your RIGHTS</a:t>
            </a:r>
          </a:p>
        </p:txBody>
      </p:sp>
      <p:sp>
        <p:nvSpPr>
          <p:cNvPr id="3" name="Footer Placeholder 2">
            <a:extLst>
              <a:ext uri="{FF2B5EF4-FFF2-40B4-BE49-F238E27FC236}">
                <a16:creationId xmlns:a16="http://schemas.microsoft.com/office/drawing/2014/main" id="{3657250B-7AAE-17EA-0E6A-2DF18DDF914C}"/>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3DC7D144-539B-1B1E-556D-4FBDB9EEDC29}"/>
              </a:ext>
            </a:extLst>
          </p:cNvPr>
          <p:cNvSpPr>
            <a:spLocks noGrp="1"/>
          </p:cNvSpPr>
          <p:nvPr>
            <p:ph type="sldNum" sz="quarter" idx="10"/>
          </p:nvPr>
        </p:nvSpPr>
        <p:spPr/>
        <p:txBody>
          <a:bodyPr/>
          <a:lstStyle/>
          <a:p>
            <a:fld id="{5744759D-0EFF-4FB2-9CCE-04E00944F0FE}" type="slidenum">
              <a:rPr lang="en-US" smtClean="0"/>
              <a:pPr/>
              <a:t>51</a:t>
            </a:fld>
            <a:endParaRPr lang="en-US" dirty="0"/>
          </a:p>
        </p:txBody>
      </p:sp>
    </p:spTree>
    <p:extLst>
      <p:ext uri="{BB962C8B-B14F-4D97-AF65-F5344CB8AC3E}">
        <p14:creationId xmlns:p14="http://schemas.microsoft.com/office/powerpoint/2010/main" val="198664086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C2A0A0D-ABE3-3356-077B-DD73950C8B07}"/>
              </a:ext>
            </a:extLst>
          </p:cNvPr>
          <p:cNvSpPr/>
          <p:nvPr/>
        </p:nvSpPr>
        <p:spPr>
          <a:xfrm>
            <a:off x="527635" y="286323"/>
            <a:ext cx="4917853" cy="646331"/>
          </a:xfrm>
          <a:prstGeom prst="rect">
            <a:avLst/>
          </a:prstGeom>
        </p:spPr>
        <p:txBody>
          <a:bodyPr wrap="square">
            <a:spAutoFit/>
          </a:bodyPr>
          <a:lstStyle/>
          <a:p>
            <a:r>
              <a:rPr lang="en-US" dirty="0">
                <a:solidFill>
                  <a:schemeClr val="bg1"/>
                </a:solidFill>
                <a:latin typeface="Source Sans Pro SemiBold" panose="020B0603030403020204" pitchFamily="34" charset="0"/>
                <a:ea typeface="Source Sans Pro SemiBold" panose="020B0603030403020204" pitchFamily="34" charset="0"/>
              </a:rPr>
              <a:t>SECTION IV:</a:t>
            </a:r>
            <a:r>
              <a:rPr lang="en-US" b="1" dirty="0">
                <a:solidFill>
                  <a:schemeClr val="bg1"/>
                </a:solidFill>
                <a:latin typeface="Source Sans Pro SemiBold" panose="020B0603030403020204" pitchFamily="34" charset="0"/>
                <a:ea typeface="Source Sans Pro SemiBold" panose="020B0603030403020204" pitchFamily="34" charset="0"/>
              </a:rPr>
              <a:t/>
            </a:r>
            <a:br>
              <a:rPr lang="en-US" b="1" dirty="0">
                <a:solidFill>
                  <a:schemeClr val="bg1"/>
                </a:solidFill>
                <a:latin typeface="Source Sans Pro SemiBold" panose="020B0603030403020204" pitchFamily="34" charset="0"/>
                <a:ea typeface="Source Sans Pro SemiBold" panose="020B0603030403020204" pitchFamily="34" charset="0"/>
              </a:rPr>
            </a:br>
            <a:r>
              <a:rPr lang="en-US" dirty="0">
                <a:solidFill>
                  <a:schemeClr val="bg1"/>
                </a:solidFill>
                <a:latin typeface="Source Sans Pro SemiBold" panose="020B0603030403020204" pitchFamily="34" charset="0"/>
                <a:ea typeface="Source Sans Pro SemiBold" panose="020B0603030403020204" pitchFamily="34" charset="0"/>
              </a:rPr>
              <a:t>How Lenders Evaluate Your Creditworthiness</a:t>
            </a:r>
            <a:endParaRPr lang="en-US" dirty="0">
              <a:latin typeface="Source Sans Pro SemiBold" panose="020B0603030403020204" pitchFamily="34" charset="0"/>
              <a:ea typeface="Source Sans Pro SemiBold" panose="020B0603030403020204" pitchFamily="34" charset="0"/>
            </a:endParaRPr>
          </a:p>
        </p:txBody>
      </p:sp>
      <p:sp>
        <p:nvSpPr>
          <p:cNvPr id="6" name="Title 5">
            <a:extLst>
              <a:ext uri="{FF2B5EF4-FFF2-40B4-BE49-F238E27FC236}">
                <a16:creationId xmlns:a16="http://schemas.microsoft.com/office/drawing/2014/main" id="{1436F5C6-A6E6-2C34-4A5A-5E9F1B93BB53}"/>
              </a:ext>
            </a:extLst>
          </p:cNvPr>
          <p:cNvSpPr>
            <a:spLocks noGrp="1"/>
          </p:cNvSpPr>
          <p:nvPr>
            <p:ph type="title"/>
          </p:nvPr>
        </p:nvSpPr>
        <p:spPr/>
        <p:txBody>
          <a:bodyPr/>
          <a:lstStyle/>
          <a:p>
            <a:r>
              <a:rPr lang="en-US" dirty="0">
                <a:solidFill>
                  <a:schemeClr val="tx1"/>
                </a:solidFill>
              </a:rPr>
              <a:t>Exercise 4:</a:t>
            </a:r>
          </a:p>
        </p:txBody>
      </p:sp>
      <p:sp>
        <p:nvSpPr>
          <p:cNvPr id="7" name="Content Placeholder 6">
            <a:extLst>
              <a:ext uri="{FF2B5EF4-FFF2-40B4-BE49-F238E27FC236}">
                <a16:creationId xmlns:a16="http://schemas.microsoft.com/office/drawing/2014/main" id="{2B017CFD-6996-A67A-A5A1-4AD86AE926D7}"/>
              </a:ext>
            </a:extLst>
          </p:cNvPr>
          <p:cNvSpPr>
            <a:spLocks noGrp="1"/>
          </p:cNvSpPr>
          <p:nvPr>
            <p:ph sz="quarter" idx="12"/>
          </p:nvPr>
        </p:nvSpPr>
        <p:spPr/>
        <p:txBody>
          <a:bodyPr/>
          <a:lstStyle/>
          <a:p>
            <a:pPr marL="0" indent="0">
              <a:buNone/>
            </a:pPr>
            <a:r>
              <a:rPr lang="en-US" dirty="0"/>
              <a:t>Self-Assessment</a:t>
            </a:r>
          </a:p>
        </p:txBody>
      </p:sp>
      <p:sp>
        <p:nvSpPr>
          <p:cNvPr id="13" name="Rectangle 12" descr="decorative">
            <a:extLst>
              <a:ext uri="{FF2B5EF4-FFF2-40B4-BE49-F238E27FC236}">
                <a16:creationId xmlns:a16="http://schemas.microsoft.com/office/drawing/2014/main" id="{E52EB81C-F38D-3C3A-1F55-4EF74C3DAD1A}"/>
              </a:ext>
              <a:ext uri="{C183D7F6-B498-43B3-948B-1728B52AA6E4}">
                <adec:decorative xmlns:adec="http://schemas.microsoft.com/office/drawing/2017/decorative" xmlns="" val="1"/>
              </a:ext>
            </a:extLst>
          </p:cNvPr>
          <p:cNvSpPr/>
          <p:nvPr/>
        </p:nvSpPr>
        <p:spPr>
          <a:xfrm>
            <a:off x="8044873" y="1153303"/>
            <a:ext cx="1099127" cy="494211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7" descr="Screenshots of assessment from participant's guide">
            <a:extLst>
              <a:ext uri="{FF2B5EF4-FFF2-40B4-BE49-F238E27FC236}">
                <a16:creationId xmlns:a16="http://schemas.microsoft.com/office/drawing/2014/main" id="{DC986B3F-FD2E-B89E-526B-7585E2E7C10C}"/>
              </a:ext>
            </a:extLst>
          </p:cNvPr>
          <p:cNvGrpSpPr/>
          <p:nvPr/>
        </p:nvGrpSpPr>
        <p:grpSpPr>
          <a:xfrm>
            <a:off x="3927478" y="1093462"/>
            <a:ext cx="4638085" cy="4671075"/>
            <a:chOff x="4010605" y="1096964"/>
            <a:chExt cx="4638085" cy="4671075"/>
          </a:xfrm>
          <a:solidFill>
            <a:schemeClr val="bg1"/>
          </a:solidFill>
        </p:grpSpPr>
        <p:sp>
          <p:nvSpPr>
            <p:cNvPr id="9" name="Rectangle 8">
              <a:extLst>
                <a:ext uri="{FF2B5EF4-FFF2-40B4-BE49-F238E27FC236}">
                  <a16:creationId xmlns:a16="http://schemas.microsoft.com/office/drawing/2014/main" id="{330C91C9-681B-F313-542E-D8B202CF5DBD}"/>
                </a:ext>
              </a:extLst>
            </p:cNvPr>
            <p:cNvSpPr/>
            <p:nvPr/>
          </p:nvSpPr>
          <p:spPr>
            <a:xfrm>
              <a:off x="4010605" y="1156805"/>
              <a:ext cx="2993310" cy="4456055"/>
            </a:xfrm>
            <a:prstGeom prst="rect">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ln w="22225">
                  <a:solidFill>
                    <a:schemeClr val="accent2"/>
                  </a:solidFill>
                  <a:prstDash val="solid"/>
                </a:ln>
                <a:solidFill>
                  <a:schemeClr val="accent2">
                    <a:lumMod val="40000"/>
                    <a:lumOff val="60000"/>
                  </a:schemeClr>
                </a:solidFill>
              </a:endParaRPr>
            </a:p>
          </p:txBody>
        </p:sp>
        <p:grpSp>
          <p:nvGrpSpPr>
            <p:cNvPr id="10" name="Group 9">
              <a:extLst>
                <a:ext uri="{FF2B5EF4-FFF2-40B4-BE49-F238E27FC236}">
                  <a16:creationId xmlns:a16="http://schemas.microsoft.com/office/drawing/2014/main" id="{F61131CE-32E7-2D83-1B90-8B2CE9C9188A}"/>
                </a:ext>
              </a:extLst>
            </p:cNvPr>
            <p:cNvGrpSpPr/>
            <p:nvPr/>
          </p:nvGrpSpPr>
          <p:grpSpPr>
            <a:xfrm>
              <a:off x="4010605" y="1096964"/>
              <a:ext cx="4638085" cy="4671075"/>
              <a:chOff x="4010605" y="1096964"/>
              <a:chExt cx="4638085" cy="4671075"/>
            </a:xfrm>
            <a:grpFill/>
          </p:grpSpPr>
          <p:pic>
            <p:nvPicPr>
              <p:cNvPr id="11" name="Picture 10" descr="Self-Assessment forms">
                <a:extLst>
                  <a:ext uri="{FF2B5EF4-FFF2-40B4-BE49-F238E27FC236}">
                    <a16:creationId xmlns:a16="http://schemas.microsoft.com/office/drawing/2014/main" id="{764B9BEE-4362-4648-68B9-7904FA0FF79F}"/>
                  </a:ext>
                </a:extLst>
              </p:cNvPr>
              <p:cNvPicPr>
                <a:picLocks noChangeAspect="1"/>
              </p:cNvPicPr>
              <p:nvPr/>
            </p:nvPicPr>
            <p:blipFill rotWithShape="1">
              <a:blip r:embed="rId2">
                <a:extLst>
                  <a:ext uri="{28A0092B-C50C-407E-A947-70E740481C1C}">
                    <a14:useLocalDpi xmlns:a14="http://schemas.microsoft.com/office/drawing/2010/main" val="0"/>
                  </a:ext>
                </a:extLst>
              </a:blip>
              <a:srcRect l="12074" t="7289" r="8628" b="6185"/>
              <a:stretch/>
            </p:blipFill>
            <p:spPr>
              <a:xfrm rot="882174">
                <a:off x="5606622" y="1472526"/>
                <a:ext cx="3042068" cy="4295513"/>
              </a:xfrm>
              <a:prstGeom prst="rect">
                <a:avLst/>
              </a:prstGeom>
              <a:grpFill/>
            </p:spPr>
          </p:pic>
          <p:pic>
            <p:nvPicPr>
              <p:cNvPr id="12" name="Picture 11" descr="Self-Assessment forms">
                <a:extLst>
                  <a:ext uri="{FF2B5EF4-FFF2-40B4-BE49-F238E27FC236}">
                    <a16:creationId xmlns:a16="http://schemas.microsoft.com/office/drawing/2014/main" id="{E0B95B41-A102-7ED4-9600-53B47749892F}"/>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7517" r="10177" b="6097"/>
              <a:stretch/>
            </p:blipFill>
            <p:spPr>
              <a:xfrm>
                <a:off x="4010605" y="1096964"/>
                <a:ext cx="3125930" cy="4592242"/>
              </a:xfrm>
              <a:prstGeom prst="rect">
                <a:avLst/>
              </a:prstGeom>
              <a:grpFill/>
              <a:ln w="6350">
                <a:solidFill>
                  <a:schemeClr val="tx1"/>
                </a:solidFill>
              </a:ln>
            </p:spPr>
          </p:pic>
        </p:grpSp>
      </p:grpSp>
      <p:sp>
        <p:nvSpPr>
          <p:cNvPr id="3" name="Footer Placeholder 2">
            <a:extLst>
              <a:ext uri="{FF2B5EF4-FFF2-40B4-BE49-F238E27FC236}">
                <a16:creationId xmlns:a16="http://schemas.microsoft.com/office/drawing/2014/main" id="{6BDEED8C-CF9D-F275-A868-BF5B472F1E37}"/>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45D7E074-B6F4-49FC-065A-2F3D88C2CC6E}"/>
              </a:ext>
            </a:extLst>
          </p:cNvPr>
          <p:cNvSpPr>
            <a:spLocks noGrp="1"/>
          </p:cNvSpPr>
          <p:nvPr>
            <p:ph type="sldNum" sz="quarter" idx="10"/>
          </p:nvPr>
        </p:nvSpPr>
        <p:spPr/>
        <p:txBody>
          <a:bodyPr/>
          <a:lstStyle/>
          <a:p>
            <a:fld id="{5744759D-0EFF-4FB2-9CCE-04E00944F0FE}" type="slidenum">
              <a:rPr lang="en-US" smtClean="0"/>
              <a:pPr/>
              <a:t>52</a:t>
            </a:fld>
            <a:endParaRPr lang="en-US" dirty="0"/>
          </a:p>
        </p:txBody>
      </p:sp>
    </p:spTree>
    <p:extLst>
      <p:ext uri="{BB962C8B-B14F-4D97-AF65-F5344CB8AC3E}">
        <p14:creationId xmlns:p14="http://schemas.microsoft.com/office/powerpoint/2010/main" val="120500837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4B24B09-39AC-BB71-958C-932D2039D429}"/>
              </a:ext>
            </a:extLst>
          </p:cNvPr>
          <p:cNvSpPr>
            <a:spLocks noGrp="1"/>
          </p:cNvSpPr>
          <p:nvPr>
            <p:ph type="title"/>
          </p:nvPr>
        </p:nvSpPr>
        <p:spPr/>
        <p:txBody>
          <a:bodyPr>
            <a:normAutofit fontScale="90000"/>
          </a:bodyPr>
          <a:lstStyle/>
          <a:p>
            <a:r>
              <a:rPr lang="en-US" dirty="0"/>
              <a:t>SECTION V:</a:t>
            </a:r>
            <a:br>
              <a:rPr lang="en-US" dirty="0"/>
            </a:br>
            <a:r>
              <a:rPr lang="en-US" dirty="0"/>
              <a:t>Credit Reporting </a:t>
            </a:r>
            <a:br>
              <a:rPr lang="en-US" dirty="0"/>
            </a:br>
            <a:r>
              <a:rPr lang="en-US" dirty="0"/>
              <a:t>and Business Operations</a:t>
            </a:r>
          </a:p>
        </p:txBody>
      </p:sp>
      <p:pic>
        <p:nvPicPr>
          <p:cNvPr id="7" name="Picture 6" descr="View from above a desk with a person's hands holding a smart phone, a laptop computer, a calculator, and several documents">
            <a:extLst>
              <a:ext uri="{FF2B5EF4-FFF2-40B4-BE49-F238E27FC236}">
                <a16:creationId xmlns:a16="http://schemas.microsoft.com/office/drawing/2014/main" id="{4B53224B-C514-0F57-305B-509754950886}"/>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t="30246"/>
          <a:stretch/>
        </p:blipFill>
        <p:spPr>
          <a:xfrm>
            <a:off x="488369" y="1889878"/>
            <a:ext cx="8178802" cy="4358522"/>
          </a:xfrm>
          <a:prstGeom prst="rect">
            <a:avLst/>
          </a:prstGeom>
          <a:ln w="28575" cmpd="sng">
            <a:noFill/>
          </a:ln>
        </p:spPr>
      </p:pic>
      <p:sp>
        <p:nvSpPr>
          <p:cNvPr id="3" name="Footer Placeholder 2">
            <a:extLst>
              <a:ext uri="{FF2B5EF4-FFF2-40B4-BE49-F238E27FC236}">
                <a16:creationId xmlns:a16="http://schemas.microsoft.com/office/drawing/2014/main" id="{7D92B9E1-A083-7A6D-7E1C-72BB6E2E2691}"/>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BDF34CE8-11B3-0714-4688-2F18F61CAA6A}"/>
              </a:ext>
            </a:extLst>
          </p:cNvPr>
          <p:cNvSpPr>
            <a:spLocks noGrp="1"/>
          </p:cNvSpPr>
          <p:nvPr>
            <p:ph type="sldNum" sz="quarter" idx="10"/>
          </p:nvPr>
        </p:nvSpPr>
        <p:spPr/>
        <p:txBody>
          <a:bodyPr/>
          <a:lstStyle/>
          <a:p>
            <a:fld id="{5744759D-0EFF-4FB2-9CCE-04E00944F0FE}" type="slidenum">
              <a:rPr lang="en-US" smtClean="0"/>
              <a:pPr/>
              <a:t>53</a:t>
            </a:fld>
            <a:endParaRPr lang="en-US" dirty="0"/>
          </a:p>
        </p:txBody>
      </p:sp>
    </p:spTree>
    <p:extLst>
      <p:ext uri="{BB962C8B-B14F-4D97-AF65-F5344CB8AC3E}">
        <p14:creationId xmlns:p14="http://schemas.microsoft.com/office/powerpoint/2010/main" val="92374394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F624E1C-FA3A-17F1-5D39-9F2A6C1F8CC1}"/>
              </a:ext>
            </a:extLst>
          </p:cNvPr>
          <p:cNvSpPr>
            <a:spLocks noGrp="1"/>
          </p:cNvSpPr>
          <p:nvPr>
            <p:ph type="title"/>
          </p:nvPr>
        </p:nvSpPr>
        <p:spPr/>
        <p:txBody>
          <a:bodyPr>
            <a:normAutofit fontScale="90000"/>
          </a:bodyPr>
          <a:lstStyle/>
          <a:p>
            <a:r>
              <a:rPr lang="en-US" dirty="0"/>
              <a:t>Credit Reporting and Business Operations</a:t>
            </a:r>
          </a:p>
        </p:txBody>
      </p:sp>
      <p:graphicFrame>
        <p:nvGraphicFramePr>
          <p:cNvPr id="6" name="Table 5" descr="Table title: Credit Reporting and Business Operations&#10;Table Description: Two column table that compares the meaning and purpose of accessing credit reports and reporting to credit reporting agencies">
            <a:extLst>
              <a:ext uri="{FF2B5EF4-FFF2-40B4-BE49-F238E27FC236}">
                <a16:creationId xmlns:a16="http://schemas.microsoft.com/office/drawing/2014/main" id="{2660B470-F6BD-EDFE-390E-A1F994EF4BAB}"/>
              </a:ext>
            </a:extLst>
          </p:cNvPr>
          <p:cNvGraphicFramePr>
            <a:graphicFrameLocks noGrp="1"/>
          </p:cNvGraphicFramePr>
          <p:nvPr>
            <p:extLst>
              <p:ext uri="{D42A27DB-BD31-4B8C-83A1-F6EECF244321}">
                <p14:modId xmlns:p14="http://schemas.microsoft.com/office/powerpoint/2010/main" val="2071676806"/>
              </p:ext>
            </p:extLst>
          </p:nvPr>
        </p:nvGraphicFramePr>
        <p:xfrm>
          <a:off x="921332" y="1737460"/>
          <a:ext cx="7189788" cy="4446493"/>
        </p:xfrm>
        <a:graphic>
          <a:graphicData uri="http://schemas.openxmlformats.org/drawingml/2006/table">
            <a:tbl>
              <a:tblPr firstRow="1" bandRow="1">
                <a:tableStyleId>{9D7B26C5-4107-4FEC-AEDC-1716B250A1EF}</a:tableStyleId>
              </a:tblPr>
              <a:tblGrid>
                <a:gridCol w="3406400">
                  <a:extLst>
                    <a:ext uri="{9D8B030D-6E8A-4147-A177-3AD203B41FA5}">
                      <a16:colId xmlns:a16="http://schemas.microsoft.com/office/drawing/2014/main" val="2648328003"/>
                    </a:ext>
                  </a:extLst>
                </a:gridCol>
                <a:gridCol w="3783388">
                  <a:extLst>
                    <a:ext uri="{9D8B030D-6E8A-4147-A177-3AD203B41FA5}">
                      <a16:colId xmlns:a16="http://schemas.microsoft.com/office/drawing/2014/main" val="818130140"/>
                    </a:ext>
                  </a:extLst>
                </a:gridCol>
              </a:tblGrid>
              <a:tr h="679144">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800" dirty="0">
                          <a:solidFill>
                            <a:schemeClr val="bg1"/>
                          </a:solidFill>
                          <a:latin typeface="Source Sans Pro" panose="020B0503030403020204" pitchFamily="34" charset="0"/>
                          <a:ea typeface="Source Sans Pro" panose="020B0503030403020204" pitchFamily="34" charset="0"/>
                        </a:rPr>
                        <a:t>Accessing Credit Reports</a:t>
                      </a:r>
                    </a:p>
                  </a:txBody>
                  <a:tcPr marL="78053" marR="78053" marT="39027" marB="39027" anchor="ctr">
                    <a:solidFill>
                      <a:srgbClr val="003256"/>
                    </a:solid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800" dirty="0">
                          <a:solidFill>
                            <a:schemeClr val="bg1"/>
                          </a:solidFill>
                          <a:latin typeface="Source Sans Pro" panose="020B0503030403020204" pitchFamily="34" charset="0"/>
                          <a:ea typeface="Source Sans Pro" panose="020B0503030403020204" pitchFamily="34" charset="0"/>
                        </a:rPr>
                        <a:t>Reporting to Credit Reporting Agencies</a:t>
                      </a:r>
                    </a:p>
                  </a:txBody>
                  <a:tcPr marL="78053" marR="78053" marT="39027" marB="39027" anchor="ctr">
                    <a:solidFill>
                      <a:srgbClr val="003256"/>
                    </a:solidFill>
                  </a:tcPr>
                </a:tc>
                <a:extLst>
                  <a:ext uri="{0D108BD9-81ED-4DB2-BD59-A6C34878D82A}">
                    <a16:rowId xmlns:a16="http://schemas.microsoft.com/office/drawing/2014/main" val="2595354794"/>
                  </a:ext>
                </a:extLst>
              </a:tr>
              <a:tr h="1899295">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1800" b="1" dirty="0">
                          <a:latin typeface="Source Sans Pro" panose="020B0503030403020204" pitchFamily="34" charset="0"/>
                          <a:ea typeface="Source Sans Pro" panose="020B0503030403020204" pitchFamily="34" charset="0"/>
                        </a:rPr>
                        <a:t>What it means:</a:t>
                      </a:r>
                    </a:p>
                    <a:p>
                      <a:pPr marL="0" marR="0" lvl="0" indent="0" algn="l" defTabSz="914400" eaLnBrk="1" fontAlgn="auto" latinLnBrk="0" hangingPunct="1">
                        <a:lnSpc>
                          <a:spcPct val="100000"/>
                        </a:lnSpc>
                        <a:spcBef>
                          <a:spcPts val="0"/>
                        </a:spcBef>
                        <a:spcAft>
                          <a:spcPts val="0"/>
                        </a:spcAft>
                        <a:buClrTx/>
                        <a:buSzTx/>
                        <a:buFontTx/>
                        <a:buNone/>
                        <a:tabLst/>
                        <a:defRPr/>
                      </a:pPr>
                      <a:r>
                        <a:rPr lang="en-US" sz="1800" dirty="0">
                          <a:latin typeface="Source Sans Pro" panose="020B0503030403020204" pitchFamily="34" charset="0"/>
                          <a:ea typeface="Source Sans Pro" panose="020B0503030403020204" pitchFamily="34" charset="0"/>
                        </a:rPr>
                        <a:t>Your</a:t>
                      </a:r>
                      <a:r>
                        <a:rPr lang="en-US" sz="1800" baseline="0" dirty="0">
                          <a:latin typeface="Source Sans Pro" panose="020B0503030403020204" pitchFamily="34" charset="0"/>
                          <a:ea typeface="Source Sans Pro" panose="020B0503030403020204" pitchFamily="34" charset="0"/>
                        </a:rPr>
                        <a:t> small business pays a fee to access the credit reports of consumers or other businesses. </a:t>
                      </a:r>
                      <a:endParaRPr lang="en-US" sz="1800" dirty="0">
                        <a:solidFill>
                          <a:schemeClr val="tx1"/>
                        </a:solidFill>
                        <a:latin typeface="Source Sans Pro" panose="020B0503030403020204" pitchFamily="34" charset="0"/>
                        <a:ea typeface="Source Sans Pro" panose="020B0503030403020204" pitchFamily="34" charset="0"/>
                      </a:endParaRPr>
                    </a:p>
                  </a:txBody>
                  <a:tcPr marL="78053" marR="78053" marT="39027" marB="39027">
                    <a:solidFill>
                      <a:schemeClr val="tx2">
                        <a:lumMod val="20000"/>
                        <a:lumOff val="80000"/>
                        <a:alpha val="20000"/>
                      </a:schemeClr>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1800" b="1" dirty="0">
                          <a:latin typeface="Source Sans Pro" panose="020B0503030403020204" pitchFamily="34" charset="0"/>
                          <a:ea typeface="Source Sans Pro" panose="020B0503030403020204" pitchFamily="34" charset="0"/>
                        </a:rPr>
                        <a:t>What it means:</a:t>
                      </a:r>
                    </a:p>
                    <a:p>
                      <a:pPr marL="0" marR="0" lvl="0" indent="0" algn="l" defTabSz="914400" eaLnBrk="1" fontAlgn="auto" latinLnBrk="0" hangingPunct="1">
                        <a:lnSpc>
                          <a:spcPct val="100000"/>
                        </a:lnSpc>
                        <a:spcBef>
                          <a:spcPts val="0"/>
                        </a:spcBef>
                        <a:spcAft>
                          <a:spcPts val="0"/>
                        </a:spcAft>
                        <a:buClrTx/>
                        <a:buSzTx/>
                        <a:buFontTx/>
                        <a:buNone/>
                        <a:tabLst/>
                        <a:defRPr/>
                      </a:pPr>
                      <a:r>
                        <a:rPr lang="en-US" sz="1800" dirty="0">
                          <a:latin typeface="Source Sans Pro" panose="020B0503030403020204" pitchFamily="34" charset="0"/>
                          <a:ea typeface="Source Sans Pro" panose="020B0503030403020204" pitchFamily="34" charset="0"/>
                        </a:rPr>
                        <a:t>Your</a:t>
                      </a:r>
                      <a:r>
                        <a:rPr lang="en-US" sz="1800" baseline="0" dirty="0">
                          <a:latin typeface="Source Sans Pro" panose="020B0503030403020204" pitchFamily="34" charset="0"/>
                          <a:ea typeface="Source Sans Pro" panose="020B0503030403020204" pitchFamily="34" charset="0"/>
                        </a:rPr>
                        <a:t> small business reports information (such as outstanding debts) about consumers or other businesses to one or more of the major consumer or business credit reporting agencies. </a:t>
                      </a:r>
                      <a:endParaRPr lang="en-US" sz="1800" dirty="0">
                        <a:solidFill>
                          <a:schemeClr val="tx1"/>
                        </a:solidFill>
                        <a:latin typeface="Source Sans Pro" panose="020B0503030403020204" pitchFamily="34" charset="0"/>
                        <a:ea typeface="Source Sans Pro" panose="020B0503030403020204" pitchFamily="34" charset="0"/>
                      </a:endParaRPr>
                    </a:p>
                  </a:txBody>
                  <a:tcPr marL="78053" marR="78053" marT="39027" marB="39027" anchor="ctr">
                    <a:solidFill>
                      <a:schemeClr val="tx2">
                        <a:lumMod val="20000"/>
                        <a:lumOff val="80000"/>
                        <a:alpha val="20000"/>
                      </a:schemeClr>
                    </a:solidFill>
                  </a:tcPr>
                </a:tc>
                <a:extLst>
                  <a:ext uri="{0D108BD9-81ED-4DB2-BD59-A6C34878D82A}">
                    <a16:rowId xmlns:a16="http://schemas.microsoft.com/office/drawing/2014/main" val="2715213955"/>
                  </a:ext>
                </a:extLst>
              </a:tr>
              <a:tr h="1769055">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1800" b="1" dirty="0">
                          <a:latin typeface="Source Sans Pro" panose="020B0503030403020204" pitchFamily="34" charset="0"/>
                          <a:ea typeface="Source Sans Pro" panose="020B0503030403020204" pitchFamily="34" charset="0"/>
                        </a:rPr>
                        <a:t>Why do this?</a:t>
                      </a:r>
                    </a:p>
                    <a:p>
                      <a:pPr algn="l"/>
                      <a:r>
                        <a:rPr lang="en-US" sz="1800" dirty="0">
                          <a:latin typeface="Source Sans Pro" panose="020B0503030403020204" pitchFamily="34" charset="0"/>
                          <a:ea typeface="Source Sans Pro" panose="020B0503030403020204" pitchFamily="34" charset="0"/>
                        </a:rPr>
                        <a:t>Access to credit reports may be useful</a:t>
                      </a:r>
                      <a:r>
                        <a:rPr lang="en-US" sz="1800" baseline="0" dirty="0">
                          <a:latin typeface="Source Sans Pro" panose="020B0503030403020204" pitchFamily="34" charset="0"/>
                          <a:ea typeface="Source Sans Pro" panose="020B0503030403020204" pitchFamily="34" charset="0"/>
                        </a:rPr>
                        <a:t> </a:t>
                      </a:r>
                      <a:r>
                        <a:rPr lang="en-US" sz="1800" dirty="0">
                          <a:latin typeface="Source Sans Pro" panose="020B0503030403020204" pitchFamily="34" charset="0"/>
                          <a:ea typeface="Source Sans Pro" panose="020B0503030403020204" pitchFamily="34" charset="0"/>
                        </a:rPr>
                        <a:t>in helping you evaluate risks when hiring employees or working with customers, clients, or other businesses. </a:t>
                      </a:r>
                    </a:p>
                  </a:txBody>
                  <a:tcPr marL="78053" marR="78053" marT="39027" marB="39027" anchor="ct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1800" b="1" dirty="0">
                          <a:latin typeface="Source Sans Pro" panose="020B0503030403020204" pitchFamily="34" charset="0"/>
                          <a:ea typeface="Source Sans Pro" panose="020B0503030403020204" pitchFamily="34" charset="0"/>
                        </a:rPr>
                        <a:t>Why do this?</a:t>
                      </a:r>
                    </a:p>
                    <a:p>
                      <a:pPr algn="l"/>
                      <a:r>
                        <a:rPr lang="en-US" sz="1800" dirty="0">
                          <a:latin typeface="Source Sans Pro" panose="020B0503030403020204" pitchFamily="34" charset="0"/>
                          <a:ea typeface="Source Sans Pro" panose="020B0503030403020204" pitchFamily="34" charset="0"/>
                        </a:rPr>
                        <a:t>Reporting to credit reporting agencies may support your ability to manage risk when you have a lot of transactional activity with customers. </a:t>
                      </a:r>
                    </a:p>
                  </a:txBody>
                  <a:tcPr marL="78053" marR="78053" marT="39027" marB="39027" anchor="ctr"/>
                </a:tc>
                <a:extLst>
                  <a:ext uri="{0D108BD9-81ED-4DB2-BD59-A6C34878D82A}">
                    <a16:rowId xmlns:a16="http://schemas.microsoft.com/office/drawing/2014/main" val="1209028038"/>
                  </a:ext>
                </a:extLst>
              </a:tr>
            </a:tbl>
          </a:graphicData>
        </a:graphic>
      </p:graphicFrame>
      <p:sp>
        <p:nvSpPr>
          <p:cNvPr id="3" name="Footer Placeholder 2">
            <a:extLst>
              <a:ext uri="{FF2B5EF4-FFF2-40B4-BE49-F238E27FC236}">
                <a16:creationId xmlns:a16="http://schemas.microsoft.com/office/drawing/2014/main" id="{245CA7B9-376C-E530-F764-4A828A44C79A}"/>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3C820778-055F-DF94-5FBD-85AB4907F822}"/>
              </a:ext>
            </a:extLst>
          </p:cNvPr>
          <p:cNvSpPr>
            <a:spLocks noGrp="1"/>
          </p:cNvSpPr>
          <p:nvPr>
            <p:ph type="sldNum" sz="quarter" idx="10"/>
          </p:nvPr>
        </p:nvSpPr>
        <p:spPr/>
        <p:txBody>
          <a:bodyPr/>
          <a:lstStyle/>
          <a:p>
            <a:fld id="{5744759D-0EFF-4FB2-9CCE-04E00944F0FE}" type="slidenum">
              <a:rPr lang="en-US" smtClean="0"/>
              <a:pPr/>
              <a:t>54</a:t>
            </a:fld>
            <a:endParaRPr lang="en-US" dirty="0"/>
          </a:p>
        </p:txBody>
      </p:sp>
    </p:spTree>
    <p:extLst>
      <p:ext uri="{BB962C8B-B14F-4D97-AF65-F5344CB8AC3E}">
        <p14:creationId xmlns:p14="http://schemas.microsoft.com/office/powerpoint/2010/main" val="196341829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84FCF9A-9A51-E72A-D2C9-7D04F5B7184F}"/>
              </a:ext>
            </a:extLst>
          </p:cNvPr>
          <p:cNvSpPr>
            <a:spLocks noGrp="1"/>
          </p:cNvSpPr>
          <p:nvPr>
            <p:ph type="title"/>
          </p:nvPr>
        </p:nvSpPr>
        <p:spPr/>
        <p:txBody>
          <a:bodyPr>
            <a:normAutofit fontScale="90000"/>
          </a:bodyPr>
          <a:lstStyle/>
          <a:p>
            <a:r>
              <a:rPr lang="en-US" dirty="0"/>
              <a:t>Key Points to Remember</a:t>
            </a:r>
          </a:p>
        </p:txBody>
      </p:sp>
      <p:pic>
        <p:nvPicPr>
          <p:cNvPr id="6" name="Picture 5" descr="Illustration of a star shape comprising many small colorful people viewed from above">
            <a:extLst>
              <a:ext uri="{FF2B5EF4-FFF2-40B4-BE49-F238E27FC236}">
                <a16:creationId xmlns:a16="http://schemas.microsoft.com/office/drawing/2014/main" id="{9D8C4881-FF81-4436-12DB-9C1E8B3C085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3104" t="14685" r="12861" b="13490"/>
          <a:stretch/>
        </p:blipFill>
        <p:spPr>
          <a:xfrm>
            <a:off x="3442897" y="1917241"/>
            <a:ext cx="4467171" cy="4333766"/>
          </a:xfrm>
          <a:prstGeom prst="rect">
            <a:avLst/>
          </a:prstGeom>
        </p:spPr>
      </p:pic>
      <p:sp>
        <p:nvSpPr>
          <p:cNvPr id="3" name="Footer Placeholder 2">
            <a:extLst>
              <a:ext uri="{FF2B5EF4-FFF2-40B4-BE49-F238E27FC236}">
                <a16:creationId xmlns:a16="http://schemas.microsoft.com/office/drawing/2014/main" id="{E50CCDF8-2BCE-8CBE-49C7-9278DA720750}"/>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0C1E3491-51D8-F2B9-6BC1-10968C0251BE}"/>
              </a:ext>
            </a:extLst>
          </p:cNvPr>
          <p:cNvSpPr>
            <a:spLocks noGrp="1"/>
          </p:cNvSpPr>
          <p:nvPr>
            <p:ph type="sldNum" sz="quarter" idx="10"/>
          </p:nvPr>
        </p:nvSpPr>
        <p:spPr/>
        <p:txBody>
          <a:bodyPr/>
          <a:lstStyle/>
          <a:p>
            <a:fld id="{5744759D-0EFF-4FB2-9CCE-04E00944F0FE}" type="slidenum">
              <a:rPr lang="en-US" smtClean="0"/>
              <a:pPr/>
              <a:t>55</a:t>
            </a:fld>
            <a:endParaRPr lang="en-US" dirty="0"/>
          </a:p>
        </p:txBody>
      </p:sp>
    </p:spTree>
    <p:extLst>
      <p:ext uri="{BB962C8B-B14F-4D97-AF65-F5344CB8AC3E}">
        <p14:creationId xmlns:p14="http://schemas.microsoft.com/office/powerpoint/2010/main" val="377002035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D56DFD-68A5-FDDA-2707-6DDD4CCDA366}"/>
              </a:ext>
            </a:extLst>
          </p:cNvPr>
          <p:cNvSpPr>
            <a:spLocks noGrp="1"/>
          </p:cNvSpPr>
          <p:nvPr>
            <p:ph type="title"/>
          </p:nvPr>
        </p:nvSpPr>
        <p:spPr>
          <a:xfrm>
            <a:off x="1170532" y="926432"/>
            <a:ext cx="7492949" cy="628221"/>
          </a:xfrm>
        </p:spPr>
        <p:txBody>
          <a:bodyPr>
            <a:normAutofit fontScale="90000"/>
          </a:bodyPr>
          <a:lstStyle/>
          <a:p>
            <a:r>
              <a:rPr lang="en-US" dirty="0"/>
              <a:t>Key Points to Remember (1 of 3)</a:t>
            </a:r>
          </a:p>
        </p:txBody>
      </p:sp>
      <p:pic>
        <p:nvPicPr>
          <p:cNvPr id="6" name="Picture 5" descr="star icon">
            <a:extLst>
              <a:ext uri="{FF2B5EF4-FFF2-40B4-BE49-F238E27FC236}">
                <a16:creationId xmlns:a16="http://schemas.microsoft.com/office/drawing/2014/main" id="{96A5F0C9-B69A-3B68-5CF2-20FE542895B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64026" y="1003785"/>
            <a:ext cx="606507" cy="606507"/>
          </a:xfrm>
          <a:prstGeom prst="rect">
            <a:avLst/>
          </a:prstGeom>
        </p:spPr>
      </p:pic>
      <p:graphicFrame>
        <p:nvGraphicFramePr>
          <p:cNvPr id="7" name="Table 6" descr="Table title: Review: Personal and Business Credit History&#10;Table Description: Lists main features of personal and business credit histories">
            <a:extLst>
              <a:ext uri="{FF2B5EF4-FFF2-40B4-BE49-F238E27FC236}">
                <a16:creationId xmlns:a16="http://schemas.microsoft.com/office/drawing/2014/main" id="{D2EA588C-8C78-A16E-3863-5555795102A8}"/>
              </a:ext>
            </a:extLst>
          </p:cNvPr>
          <p:cNvGraphicFramePr>
            <a:graphicFrameLocks noGrp="1"/>
          </p:cNvGraphicFramePr>
          <p:nvPr>
            <p:extLst>
              <p:ext uri="{D42A27DB-BD31-4B8C-83A1-F6EECF244321}">
                <p14:modId xmlns:p14="http://schemas.microsoft.com/office/powerpoint/2010/main" val="1571823108"/>
              </p:ext>
            </p:extLst>
          </p:nvPr>
        </p:nvGraphicFramePr>
        <p:xfrm>
          <a:off x="528784" y="1824581"/>
          <a:ext cx="8102600" cy="4106987"/>
        </p:xfrm>
        <a:graphic>
          <a:graphicData uri="http://schemas.openxmlformats.org/drawingml/2006/table">
            <a:tbl>
              <a:tblPr firstRow="1" bandRow="1">
                <a:tableStyleId>{9D7B26C5-4107-4FEC-AEDC-1716B250A1EF}</a:tableStyleId>
              </a:tblPr>
              <a:tblGrid>
                <a:gridCol w="4051300">
                  <a:extLst>
                    <a:ext uri="{9D8B030D-6E8A-4147-A177-3AD203B41FA5}">
                      <a16:colId xmlns:a16="http://schemas.microsoft.com/office/drawing/2014/main" val="2648328003"/>
                    </a:ext>
                  </a:extLst>
                </a:gridCol>
                <a:gridCol w="4051300">
                  <a:extLst>
                    <a:ext uri="{9D8B030D-6E8A-4147-A177-3AD203B41FA5}">
                      <a16:colId xmlns:a16="http://schemas.microsoft.com/office/drawing/2014/main" val="818130140"/>
                    </a:ext>
                  </a:extLst>
                </a:gridCol>
              </a:tblGrid>
              <a:tr h="743632">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000" dirty="0">
                          <a:solidFill>
                            <a:schemeClr val="bg1"/>
                          </a:solidFill>
                          <a:latin typeface="Source Sans Pro SemiBold" panose="020B0603030403020204" pitchFamily="34" charset="0"/>
                          <a:ea typeface="Source Sans Pro SemiBold" panose="020B0603030403020204" pitchFamily="34" charset="0"/>
                        </a:rPr>
                        <a:t>Personal</a:t>
                      </a:r>
                      <a:r>
                        <a:rPr lang="en-US" sz="2000" baseline="0" dirty="0">
                          <a:solidFill>
                            <a:schemeClr val="bg1"/>
                          </a:solidFill>
                          <a:latin typeface="Source Sans Pro SemiBold" panose="020B0603030403020204" pitchFamily="34" charset="0"/>
                          <a:ea typeface="Source Sans Pro SemiBold" panose="020B0603030403020204" pitchFamily="34" charset="0"/>
                        </a:rPr>
                        <a:t> Credit Histories</a:t>
                      </a:r>
                      <a:endParaRPr lang="en-US" sz="2000" dirty="0">
                        <a:solidFill>
                          <a:schemeClr val="bg1"/>
                        </a:solidFill>
                        <a:latin typeface="Source Sans Pro SemiBold" panose="020B0603030403020204" pitchFamily="34" charset="0"/>
                        <a:ea typeface="Source Sans Pro SemiBold" panose="020B0603030403020204" pitchFamily="34" charset="0"/>
                      </a:endParaRPr>
                    </a:p>
                  </a:txBody>
                  <a:tcPr anchor="ctr">
                    <a:solidFill>
                      <a:srgbClr val="003256"/>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tab pos="966788" algn="l"/>
                        </a:tabLst>
                        <a:defRPr/>
                      </a:pPr>
                      <a:r>
                        <a:rPr lang="en-US" sz="2000" dirty="0">
                          <a:solidFill>
                            <a:schemeClr val="bg1"/>
                          </a:solidFill>
                          <a:latin typeface="Source Sans Pro SemiBold" panose="020B0603030403020204" pitchFamily="34" charset="0"/>
                          <a:ea typeface="Source Sans Pro SemiBold" panose="020B0603030403020204" pitchFamily="34" charset="0"/>
                        </a:rPr>
                        <a:t>       Business</a:t>
                      </a:r>
                      <a:r>
                        <a:rPr lang="en-US" sz="2000" baseline="0" dirty="0">
                          <a:solidFill>
                            <a:schemeClr val="bg1"/>
                          </a:solidFill>
                          <a:latin typeface="Source Sans Pro SemiBold" panose="020B0603030403020204" pitchFamily="34" charset="0"/>
                          <a:ea typeface="Source Sans Pro SemiBold" panose="020B0603030403020204" pitchFamily="34" charset="0"/>
                        </a:rPr>
                        <a:t> Credit Histories</a:t>
                      </a:r>
                      <a:endParaRPr lang="en-US" sz="2000" dirty="0">
                        <a:solidFill>
                          <a:schemeClr val="bg1"/>
                        </a:solidFill>
                        <a:latin typeface="Source Sans Pro SemiBold" panose="020B0603030403020204" pitchFamily="34" charset="0"/>
                        <a:ea typeface="Source Sans Pro SemiBold" panose="020B0603030403020204" pitchFamily="34" charset="0"/>
                      </a:endParaRPr>
                    </a:p>
                  </a:txBody>
                  <a:tcPr anchor="ctr">
                    <a:solidFill>
                      <a:srgbClr val="003256"/>
                    </a:solidFill>
                  </a:tcPr>
                </a:tc>
                <a:extLst>
                  <a:ext uri="{0D108BD9-81ED-4DB2-BD59-A6C34878D82A}">
                    <a16:rowId xmlns:a16="http://schemas.microsoft.com/office/drawing/2014/main" val="2595354794"/>
                  </a:ext>
                </a:extLst>
              </a:tr>
              <a:tr h="972871">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aseline="0" dirty="0">
                          <a:latin typeface="Source Sans Pro" panose="020B0503030403020204" pitchFamily="34" charset="0"/>
                          <a:ea typeface="Source Sans Pro" panose="020B0503030403020204" pitchFamily="34" charset="0"/>
                        </a:rPr>
                        <a:t>Credit reports created by consumer credit</a:t>
                      </a:r>
                      <a:r>
                        <a:rPr lang="en-US" sz="1600" baseline="0" dirty="0">
                          <a:solidFill>
                            <a:schemeClr val="tx1"/>
                          </a:solidFill>
                          <a:latin typeface="Source Sans Pro" panose="020B0503030403020204" pitchFamily="34" charset="0"/>
                          <a:ea typeface="Source Sans Pro" panose="020B0503030403020204" pitchFamily="34" charset="0"/>
                        </a:rPr>
                        <a:t> </a:t>
                      </a:r>
                      <a:r>
                        <a:rPr lang="en-US" sz="1600" baseline="0" dirty="0">
                          <a:latin typeface="Source Sans Pro" panose="020B0503030403020204" pitchFamily="34" charset="0"/>
                          <a:ea typeface="Source Sans Pro" panose="020B0503030403020204" pitchFamily="34" charset="0"/>
                        </a:rPr>
                        <a:t>reporting agencies and other companies</a:t>
                      </a:r>
                      <a:endParaRPr lang="en-US" sz="1600" dirty="0">
                        <a:solidFill>
                          <a:schemeClr val="tx1"/>
                        </a:solidFill>
                        <a:latin typeface="Source Sans Pro" panose="020B0503030403020204" pitchFamily="34" charset="0"/>
                        <a:ea typeface="Source Sans Pro" panose="020B0503030403020204" pitchFamily="34" charset="0"/>
                      </a:endParaRPr>
                    </a:p>
                  </a:txBody>
                  <a:tcPr anchor="ctr">
                    <a:solidFill>
                      <a:schemeClr val="tx2">
                        <a:lumMod val="20000"/>
                        <a:lumOff val="80000"/>
                        <a:alpha val="20000"/>
                      </a:schemeClr>
                    </a:solid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dirty="0">
                          <a:latin typeface="Source Sans Pro" panose="020B0503030403020204" pitchFamily="34" charset="0"/>
                          <a:ea typeface="Source Sans Pro" panose="020B0503030403020204" pitchFamily="34" charset="0"/>
                        </a:rPr>
                        <a:t>Credit reports created</a:t>
                      </a:r>
                      <a:r>
                        <a:rPr lang="en-US" sz="1600" baseline="0" dirty="0">
                          <a:latin typeface="Source Sans Pro" panose="020B0503030403020204" pitchFamily="34" charset="0"/>
                          <a:ea typeface="Source Sans Pro" panose="020B0503030403020204" pitchFamily="34" charset="0"/>
                        </a:rPr>
                        <a:t> by business credit reporting agencies and other companies</a:t>
                      </a:r>
                      <a:endParaRPr lang="en-US" sz="1600" dirty="0">
                        <a:solidFill>
                          <a:schemeClr val="tx1"/>
                        </a:solidFill>
                        <a:latin typeface="Source Sans Pro" panose="020B0503030403020204" pitchFamily="34" charset="0"/>
                        <a:ea typeface="Source Sans Pro" panose="020B0503030403020204" pitchFamily="34" charset="0"/>
                      </a:endParaRPr>
                    </a:p>
                  </a:txBody>
                  <a:tcPr anchor="ctr">
                    <a:solidFill>
                      <a:schemeClr val="tx2">
                        <a:lumMod val="20000"/>
                        <a:lumOff val="80000"/>
                        <a:alpha val="20000"/>
                      </a:schemeClr>
                    </a:solidFill>
                  </a:tcPr>
                </a:tc>
                <a:extLst>
                  <a:ext uri="{0D108BD9-81ED-4DB2-BD59-A6C34878D82A}">
                    <a16:rowId xmlns:a16="http://schemas.microsoft.com/office/drawing/2014/main" val="2715213955"/>
                  </a:ext>
                </a:extLst>
              </a:tr>
              <a:tr h="1417613">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dirty="0">
                          <a:latin typeface="Source Sans Pro" panose="020B0503030403020204" pitchFamily="34" charset="0"/>
                          <a:ea typeface="Source Sans Pro" panose="020B0503030403020204" pitchFamily="34" charset="0"/>
                        </a:rPr>
                        <a:t>Credit reports </a:t>
                      </a:r>
                      <a:r>
                        <a:rPr lang="en-US" sz="1600" baseline="0" dirty="0">
                          <a:latin typeface="Source Sans Pro" panose="020B0503030403020204" pitchFamily="34" charset="0"/>
                          <a:ea typeface="Source Sans Pro" panose="020B0503030403020204" pitchFamily="34" charset="0"/>
                        </a:rPr>
                        <a:t>include personal identifying information, personal credit history, inquiries, and personal public records</a:t>
                      </a:r>
                      <a:endParaRPr lang="en-US" sz="1600" dirty="0">
                        <a:solidFill>
                          <a:schemeClr val="tx1"/>
                        </a:solidFill>
                        <a:latin typeface="Source Sans Pro" panose="020B0503030403020204" pitchFamily="34" charset="0"/>
                        <a:ea typeface="Source Sans Pro" panose="020B0503030403020204" pitchFamily="34" charset="0"/>
                      </a:endParaRPr>
                    </a:p>
                  </a:txBody>
                  <a:tcPr anchor="ct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dirty="0">
                          <a:latin typeface="Source Sans Pro" panose="020B0503030403020204" pitchFamily="34" charset="0"/>
                          <a:ea typeface="Source Sans Pro" panose="020B0503030403020204" pitchFamily="34" charset="0"/>
                        </a:rPr>
                        <a:t>Credit reports </a:t>
                      </a:r>
                      <a:r>
                        <a:rPr lang="en-US" sz="1600" baseline="0" dirty="0">
                          <a:latin typeface="Source Sans Pro" panose="020B0503030403020204" pitchFamily="34" charset="0"/>
                          <a:ea typeface="Source Sans Pro" panose="020B0503030403020204" pitchFamily="34" charset="0"/>
                        </a:rPr>
                        <a:t>include business identifying information; business credit history; b</a:t>
                      </a:r>
                      <a:r>
                        <a:rPr lang="en-US" sz="1600" dirty="0">
                          <a:latin typeface="Source Sans Pro" panose="020B0503030403020204" pitchFamily="34" charset="0"/>
                          <a:ea typeface="Source Sans Pro" panose="020B0503030403020204" pitchFamily="34" charset="0"/>
                        </a:rPr>
                        <a:t>usiness</a:t>
                      </a:r>
                      <a:r>
                        <a:rPr lang="en-US" sz="1600" baseline="0" dirty="0">
                          <a:latin typeface="Source Sans Pro" panose="020B0503030403020204" pitchFamily="34" charset="0"/>
                          <a:ea typeface="Source Sans Pro" panose="020B0503030403020204" pitchFamily="34" charset="0"/>
                        </a:rPr>
                        <a:t> background, registration, and financial information; and business public records</a:t>
                      </a:r>
                      <a:endParaRPr lang="en-US" sz="1600" dirty="0">
                        <a:latin typeface="Source Sans Pro" panose="020B0503030403020204" pitchFamily="34" charset="0"/>
                        <a:ea typeface="Source Sans Pro" panose="020B050303040302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endParaRPr lang="en-US" sz="1600" baseline="0" dirty="0">
                        <a:solidFill>
                          <a:schemeClr val="tx1"/>
                        </a:solidFill>
                        <a:latin typeface="Source Sans Pro" panose="020B0503030403020204" pitchFamily="34" charset="0"/>
                        <a:ea typeface="Source Sans Pro" panose="020B0503030403020204" pitchFamily="34" charset="0"/>
                      </a:endParaRPr>
                    </a:p>
                  </a:txBody>
                  <a:tcPr anchor="ctr"/>
                </a:tc>
                <a:extLst>
                  <a:ext uri="{0D108BD9-81ED-4DB2-BD59-A6C34878D82A}">
                    <a16:rowId xmlns:a16="http://schemas.microsoft.com/office/drawing/2014/main" val="1209028038"/>
                  </a:ext>
                </a:extLst>
              </a:tr>
              <a:tr h="972871">
                <a:tc>
                  <a:txBody>
                    <a:bodyPr/>
                    <a:lstStyle/>
                    <a:p>
                      <a:pPr marL="0" marR="0" lvl="0" indent="0" algn="ctr" defTabSz="914400" eaLnBrk="1" fontAlgn="auto" latinLnBrk="0" hangingPunct="1">
                        <a:lnSpc>
                          <a:spcPct val="100000"/>
                        </a:lnSpc>
                        <a:spcBef>
                          <a:spcPts val="0"/>
                        </a:spcBef>
                        <a:spcAft>
                          <a:spcPts val="0"/>
                        </a:spcAft>
                        <a:buClrTx/>
                        <a:buSzTx/>
                        <a:buFontTx/>
                        <a:buNone/>
                        <a:tabLst/>
                        <a:defRPr sz="1800">
                          <a:solidFill>
                            <a:srgbClr val="000000"/>
                          </a:solidFill>
                        </a:defRPr>
                      </a:pPr>
                      <a:r>
                        <a:rPr lang="en-US" sz="1600" dirty="0">
                          <a:latin typeface="Source Sans Pro" panose="020B0503030403020204" pitchFamily="34" charset="0"/>
                          <a:ea typeface="Source Sans Pro" panose="020B0503030403020204" pitchFamily="34" charset="0"/>
                        </a:rPr>
                        <a:t>Many types of scores available </a:t>
                      </a:r>
                      <a:r>
                        <a:rPr lang="en-US" sz="1600" baseline="0" dirty="0">
                          <a:latin typeface="Source Sans Pro" panose="020B0503030403020204" pitchFamily="34" charset="0"/>
                          <a:ea typeface="Source Sans Pro" panose="020B0503030403020204" pitchFamily="34" charset="0"/>
                        </a:rPr>
                        <a:t>with similar ranges and measuring similar factors</a:t>
                      </a:r>
                      <a:endParaRPr lang="en-US" sz="1600" baseline="0" dirty="0">
                        <a:solidFill>
                          <a:schemeClr val="tx1"/>
                        </a:solidFill>
                        <a:latin typeface="Source Sans Pro" panose="020B0503030403020204" pitchFamily="34" charset="0"/>
                        <a:ea typeface="Source Sans Pro" panose="020B0503030403020204" pitchFamily="34" charset="0"/>
                      </a:endParaRPr>
                    </a:p>
                  </a:txBody>
                  <a:tcPr anchor="ctr">
                    <a:solidFill>
                      <a:schemeClr val="tx2">
                        <a:lumMod val="20000"/>
                        <a:lumOff val="80000"/>
                        <a:alpha val="20000"/>
                      </a:schemeClr>
                    </a:solid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dirty="0">
                          <a:latin typeface="Source Sans Pro" panose="020B0503030403020204" pitchFamily="34" charset="0"/>
                          <a:ea typeface="Source Sans Pro" panose="020B0503030403020204" pitchFamily="34" charset="0"/>
                        </a:rPr>
                        <a:t>Many types of scores available </a:t>
                      </a:r>
                      <a:r>
                        <a:rPr lang="en-US" sz="1600" baseline="0" dirty="0">
                          <a:latin typeface="Source Sans Pro" panose="020B0503030403020204" pitchFamily="34" charset="0"/>
                          <a:ea typeface="Source Sans Pro" panose="020B0503030403020204" pitchFamily="34" charset="0"/>
                        </a:rPr>
                        <a:t>with w</a:t>
                      </a:r>
                      <a:r>
                        <a:rPr lang="en-US" sz="1600" dirty="0">
                          <a:latin typeface="Source Sans Pro" panose="020B0503030403020204" pitchFamily="34" charset="0"/>
                          <a:ea typeface="Source Sans Pro" panose="020B0503030403020204" pitchFamily="34" charset="0"/>
                        </a:rPr>
                        <a:t>ide variety</a:t>
                      </a:r>
                      <a:r>
                        <a:rPr lang="en-US" sz="1600" baseline="0" dirty="0">
                          <a:latin typeface="Source Sans Pro" panose="020B0503030403020204" pitchFamily="34" charset="0"/>
                          <a:ea typeface="Source Sans Pro" panose="020B0503030403020204" pitchFamily="34" charset="0"/>
                        </a:rPr>
                        <a:t> of ranges and rating systems, and emphasis on different factors</a:t>
                      </a:r>
                      <a:endParaRPr lang="en-US" sz="1600" baseline="0" dirty="0">
                        <a:solidFill>
                          <a:schemeClr val="tx1"/>
                        </a:solidFill>
                        <a:latin typeface="Source Sans Pro" panose="020B0503030403020204" pitchFamily="34" charset="0"/>
                        <a:ea typeface="Source Sans Pro" panose="020B0503030403020204" pitchFamily="34" charset="0"/>
                      </a:endParaRPr>
                    </a:p>
                  </a:txBody>
                  <a:tcPr anchor="ctr">
                    <a:solidFill>
                      <a:schemeClr val="tx2">
                        <a:lumMod val="20000"/>
                        <a:lumOff val="80000"/>
                        <a:alpha val="20000"/>
                      </a:schemeClr>
                    </a:solidFill>
                  </a:tcPr>
                </a:tc>
                <a:extLst>
                  <a:ext uri="{0D108BD9-81ED-4DB2-BD59-A6C34878D82A}">
                    <a16:rowId xmlns:a16="http://schemas.microsoft.com/office/drawing/2014/main" val="16543352"/>
                  </a:ext>
                </a:extLst>
              </a:tr>
            </a:tbl>
          </a:graphicData>
        </a:graphic>
      </p:graphicFrame>
      <p:sp>
        <p:nvSpPr>
          <p:cNvPr id="3" name="Footer Placeholder 2">
            <a:extLst>
              <a:ext uri="{FF2B5EF4-FFF2-40B4-BE49-F238E27FC236}">
                <a16:creationId xmlns:a16="http://schemas.microsoft.com/office/drawing/2014/main" id="{CC50276E-0B7F-4C10-37E7-2710BF36DC01}"/>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B7C17B86-E11C-F4E5-D7D0-DA1BC6039D7B}"/>
              </a:ext>
            </a:extLst>
          </p:cNvPr>
          <p:cNvSpPr>
            <a:spLocks noGrp="1"/>
          </p:cNvSpPr>
          <p:nvPr>
            <p:ph type="sldNum" sz="quarter" idx="10"/>
          </p:nvPr>
        </p:nvSpPr>
        <p:spPr/>
        <p:txBody>
          <a:bodyPr/>
          <a:lstStyle/>
          <a:p>
            <a:fld id="{5744759D-0EFF-4FB2-9CCE-04E00944F0FE}" type="slidenum">
              <a:rPr lang="en-US" smtClean="0"/>
              <a:pPr/>
              <a:t>56</a:t>
            </a:fld>
            <a:endParaRPr lang="en-US" dirty="0"/>
          </a:p>
        </p:txBody>
      </p:sp>
    </p:spTree>
    <p:extLst>
      <p:ext uri="{BB962C8B-B14F-4D97-AF65-F5344CB8AC3E}">
        <p14:creationId xmlns:p14="http://schemas.microsoft.com/office/powerpoint/2010/main" val="106863824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D56DFD-68A5-FDDA-2707-6DDD4CCDA366}"/>
              </a:ext>
            </a:extLst>
          </p:cNvPr>
          <p:cNvSpPr>
            <a:spLocks noGrp="1"/>
          </p:cNvSpPr>
          <p:nvPr>
            <p:ph type="title"/>
          </p:nvPr>
        </p:nvSpPr>
        <p:spPr>
          <a:xfrm>
            <a:off x="1170532" y="926432"/>
            <a:ext cx="7492949" cy="628221"/>
          </a:xfrm>
        </p:spPr>
        <p:txBody>
          <a:bodyPr>
            <a:normAutofit fontScale="90000"/>
          </a:bodyPr>
          <a:lstStyle/>
          <a:p>
            <a:r>
              <a:rPr lang="en-US" dirty="0"/>
              <a:t>Key Points to Remember (2 of 3)</a:t>
            </a:r>
          </a:p>
        </p:txBody>
      </p:sp>
      <p:pic>
        <p:nvPicPr>
          <p:cNvPr id="6" name="Picture 5" descr="star icon">
            <a:extLst>
              <a:ext uri="{FF2B5EF4-FFF2-40B4-BE49-F238E27FC236}">
                <a16:creationId xmlns:a16="http://schemas.microsoft.com/office/drawing/2014/main" id="{96A5F0C9-B69A-3B68-5CF2-20FE542895B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64026" y="1003785"/>
            <a:ext cx="606507" cy="606507"/>
          </a:xfrm>
          <a:prstGeom prst="rect">
            <a:avLst/>
          </a:prstGeom>
        </p:spPr>
      </p:pic>
      <p:sp>
        <p:nvSpPr>
          <p:cNvPr id="10" name="Content Placeholder 9">
            <a:extLst>
              <a:ext uri="{FF2B5EF4-FFF2-40B4-BE49-F238E27FC236}">
                <a16:creationId xmlns:a16="http://schemas.microsoft.com/office/drawing/2014/main" id="{178FC95D-A245-EBB8-FE3C-55F94158335F}"/>
              </a:ext>
            </a:extLst>
          </p:cNvPr>
          <p:cNvSpPr>
            <a:spLocks noGrp="1"/>
          </p:cNvSpPr>
          <p:nvPr>
            <p:ph sz="quarter" idx="12"/>
          </p:nvPr>
        </p:nvSpPr>
        <p:spPr/>
        <p:txBody>
          <a:bodyPr/>
          <a:lstStyle/>
          <a:p>
            <a:pPr lvl="0"/>
            <a:r>
              <a:rPr lang="en-US" sz="2400" dirty="0"/>
              <a:t>Personal and business credit reporting are important for your business. </a:t>
            </a:r>
          </a:p>
          <a:p>
            <a:pPr lvl="0"/>
            <a:r>
              <a:rPr lang="en-US" sz="2400" dirty="0"/>
              <a:t>Managing your personal and business credit reports and scores can help you establish and build strong credit histories.</a:t>
            </a:r>
          </a:p>
        </p:txBody>
      </p:sp>
      <p:sp>
        <p:nvSpPr>
          <p:cNvPr id="3" name="Footer Placeholder 2">
            <a:extLst>
              <a:ext uri="{FF2B5EF4-FFF2-40B4-BE49-F238E27FC236}">
                <a16:creationId xmlns:a16="http://schemas.microsoft.com/office/drawing/2014/main" id="{CC50276E-0B7F-4C10-37E7-2710BF36DC01}"/>
              </a:ext>
            </a:extLst>
          </p:cNvPr>
          <p:cNvSpPr>
            <a:spLocks noGrp="1"/>
          </p:cNvSpPr>
          <p:nvPr>
            <p:ph type="ftr" sz="quarter" idx="11"/>
          </p:nvPr>
        </p:nvSpPr>
        <p:spPr/>
        <p:txBody>
          <a:bodyPr/>
          <a:lstStyle/>
          <a:p>
            <a:r>
              <a:rPr lang="en-US"/>
              <a:t>Money Smart for Small Business: Banking Services Available for a Small Business</a:t>
            </a:r>
            <a:endParaRPr lang="en-US" dirty="0"/>
          </a:p>
        </p:txBody>
      </p:sp>
      <p:sp>
        <p:nvSpPr>
          <p:cNvPr id="2" name="Slide Number Placeholder 1">
            <a:extLst>
              <a:ext uri="{FF2B5EF4-FFF2-40B4-BE49-F238E27FC236}">
                <a16:creationId xmlns:a16="http://schemas.microsoft.com/office/drawing/2014/main" id="{B7C17B86-E11C-F4E5-D7D0-DA1BC6039D7B}"/>
              </a:ext>
            </a:extLst>
          </p:cNvPr>
          <p:cNvSpPr>
            <a:spLocks noGrp="1"/>
          </p:cNvSpPr>
          <p:nvPr>
            <p:ph type="sldNum" sz="quarter" idx="10"/>
          </p:nvPr>
        </p:nvSpPr>
        <p:spPr/>
        <p:txBody>
          <a:bodyPr/>
          <a:lstStyle/>
          <a:p>
            <a:fld id="{5744759D-0EFF-4FB2-9CCE-04E00944F0FE}" type="slidenum">
              <a:rPr lang="en-US" smtClean="0"/>
              <a:pPr/>
              <a:t>57</a:t>
            </a:fld>
            <a:endParaRPr lang="en-US" dirty="0"/>
          </a:p>
        </p:txBody>
      </p:sp>
    </p:spTree>
    <p:extLst>
      <p:ext uri="{BB962C8B-B14F-4D97-AF65-F5344CB8AC3E}">
        <p14:creationId xmlns:p14="http://schemas.microsoft.com/office/powerpoint/2010/main" val="25118377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D56DFD-68A5-FDDA-2707-6DDD4CCDA366}"/>
              </a:ext>
            </a:extLst>
          </p:cNvPr>
          <p:cNvSpPr>
            <a:spLocks noGrp="1"/>
          </p:cNvSpPr>
          <p:nvPr>
            <p:ph type="title"/>
          </p:nvPr>
        </p:nvSpPr>
        <p:spPr>
          <a:xfrm>
            <a:off x="1170532" y="926432"/>
            <a:ext cx="7492949" cy="628221"/>
          </a:xfrm>
        </p:spPr>
        <p:txBody>
          <a:bodyPr>
            <a:normAutofit fontScale="90000"/>
          </a:bodyPr>
          <a:lstStyle/>
          <a:p>
            <a:r>
              <a:rPr lang="en-US" dirty="0"/>
              <a:t>Key Points to Remember (3 of 3)</a:t>
            </a:r>
          </a:p>
        </p:txBody>
      </p:sp>
      <p:pic>
        <p:nvPicPr>
          <p:cNvPr id="6" name="Picture 5" descr="star icon">
            <a:extLst>
              <a:ext uri="{FF2B5EF4-FFF2-40B4-BE49-F238E27FC236}">
                <a16:creationId xmlns:a16="http://schemas.microsoft.com/office/drawing/2014/main" id="{96A5F0C9-B69A-3B68-5CF2-20FE542895B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64026" y="1003785"/>
            <a:ext cx="606507" cy="606507"/>
          </a:xfrm>
          <a:prstGeom prst="rect">
            <a:avLst/>
          </a:prstGeom>
        </p:spPr>
      </p:pic>
      <p:sp>
        <p:nvSpPr>
          <p:cNvPr id="10" name="Content Placeholder 9">
            <a:extLst>
              <a:ext uri="{FF2B5EF4-FFF2-40B4-BE49-F238E27FC236}">
                <a16:creationId xmlns:a16="http://schemas.microsoft.com/office/drawing/2014/main" id="{178FC95D-A245-EBB8-FE3C-55F94158335F}"/>
              </a:ext>
            </a:extLst>
          </p:cNvPr>
          <p:cNvSpPr>
            <a:spLocks noGrp="1"/>
          </p:cNvSpPr>
          <p:nvPr>
            <p:ph sz="quarter" idx="12"/>
          </p:nvPr>
        </p:nvSpPr>
        <p:spPr/>
        <p:txBody>
          <a:bodyPr/>
          <a:lstStyle/>
          <a:p>
            <a:r>
              <a:rPr lang="en-US" sz="2400" dirty="0"/>
              <a:t>Lenders and others use credit information in different ways to make decisions about your business.</a:t>
            </a:r>
          </a:p>
          <a:p>
            <a:pPr lvl="0"/>
            <a:r>
              <a:rPr lang="en-US" sz="2400" dirty="0"/>
              <a:t>Understanding your credit and achieving a healthy credit history will increase your financing options.</a:t>
            </a:r>
          </a:p>
        </p:txBody>
      </p:sp>
      <p:sp>
        <p:nvSpPr>
          <p:cNvPr id="3" name="Footer Placeholder 2">
            <a:extLst>
              <a:ext uri="{FF2B5EF4-FFF2-40B4-BE49-F238E27FC236}">
                <a16:creationId xmlns:a16="http://schemas.microsoft.com/office/drawing/2014/main" id="{CC50276E-0B7F-4C10-37E7-2710BF36DC01}"/>
              </a:ext>
            </a:extLst>
          </p:cNvPr>
          <p:cNvSpPr>
            <a:spLocks noGrp="1"/>
          </p:cNvSpPr>
          <p:nvPr>
            <p:ph type="ftr" sz="quarter" idx="11"/>
          </p:nvPr>
        </p:nvSpPr>
        <p:spPr/>
        <p:txBody>
          <a:bodyPr/>
          <a:lstStyle/>
          <a:p>
            <a:r>
              <a:rPr lang="en-US"/>
              <a:t>Money Smart for Small Business: Banking Services Available for a Small Business</a:t>
            </a:r>
            <a:endParaRPr lang="en-US" dirty="0"/>
          </a:p>
        </p:txBody>
      </p:sp>
      <p:sp>
        <p:nvSpPr>
          <p:cNvPr id="2" name="Slide Number Placeholder 1">
            <a:extLst>
              <a:ext uri="{FF2B5EF4-FFF2-40B4-BE49-F238E27FC236}">
                <a16:creationId xmlns:a16="http://schemas.microsoft.com/office/drawing/2014/main" id="{B7C17B86-E11C-F4E5-D7D0-DA1BC6039D7B}"/>
              </a:ext>
            </a:extLst>
          </p:cNvPr>
          <p:cNvSpPr>
            <a:spLocks noGrp="1"/>
          </p:cNvSpPr>
          <p:nvPr>
            <p:ph type="sldNum" sz="quarter" idx="10"/>
          </p:nvPr>
        </p:nvSpPr>
        <p:spPr/>
        <p:txBody>
          <a:bodyPr/>
          <a:lstStyle/>
          <a:p>
            <a:fld id="{5744759D-0EFF-4FB2-9CCE-04E00944F0FE}" type="slidenum">
              <a:rPr lang="en-US" smtClean="0"/>
              <a:pPr/>
              <a:t>58</a:t>
            </a:fld>
            <a:endParaRPr lang="en-US" dirty="0"/>
          </a:p>
        </p:txBody>
      </p:sp>
    </p:spTree>
    <p:extLst>
      <p:ext uri="{BB962C8B-B14F-4D97-AF65-F5344CB8AC3E}">
        <p14:creationId xmlns:p14="http://schemas.microsoft.com/office/powerpoint/2010/main" val="130281522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D56DFD-68A5-FDDA-2707-6DDD4CCDA366}"/>
              </a:ext>
            </a:extLst>
          </p:cNvPr>
          <p:cNvSpPr>
            <a:spLocks noGrp="1"/>
          </p:cNvSpPr>
          <p:nvPr>
            <p:ph type="title"/>
          </p:nvPr>
        </p:nvSpPr>
        <p:spPr/>
        <p:txBody>
          <a:bodyPr>
            <a:normAutofit fontScale="90000"/>
          </a:bodyPr>
          <a:lstStyle/>
          <a:p>
            <a:r>
              <a:rPr lang="en-US" dirty="0"/>
              <a:t>Summary</a:t>
            </a:r>
          </a:p>
        </p:txBody>
      </p:sp>
      <p:sp>
        <p:nvSpPr>
          <p:cNvPr id="10" name="Content Placeholder 9">
            <a:extLst>
              <a:ext uri="{FF2B5EF4-FFF2-40B4-BE49-F238E27FC236}">
                <a16:creationId xmlns:a16="http://schemas.microsoft.com/office/drawing/2014/main" id="{178FC95D-A245-EBB8-FE3C-55F94158335F}"/>
              </a:ext>
            </a:extLst>
          </p:cNvPr>
          <p:cNvSpPr>
            <a:spLocks noGrp="1"/>
          </p:cNvSpPr>
          <p:nvPr>
            <p:ph sz="quarter" idx="12"/>
          </p:nvPr>
        </p:nvSpPr>
        <p:spPr>
          <a:xfrm>
            <a:off x="509588" y="1917700"/>
            <a:ext cx="4930630" cy="4167188"/>
          </a:xfrm>
        </p:spPr>
        <p:txBody>
          <a:bodyPr/>
          <a:lstStyle/>
          <a:p>
            <a:r>
              <a:rPr lang="en-US" sz="2400" dirty="0"/>
              <a:t>What final questions do you have?</a:t>
            </a:r>
          </a:p>
          <a:p>
            <a:r>
              <a:rPr lang="en-US" sz="2400" dirty="0"/>
              <a:t>What have you learned?</a:t>
            </a:r>
          </a:p>
          <a:p>
            <a:r>
              <a:rPr lang="en-US" sz="2400" dirty="0"/>
              <a:t>How would you evaluate the training?</a:t>
            </a:r>
          </a:p>
        </p:txBody>
      </p:sp>
      <p:pic>
        <p:nvPicPr>
          <p:cNvPr id="11" name="Picture 10" descr="Illustration of a crowd of brightly dressed people grouped to form a question mark">
            <a:extLst>
              <a:ext uri="{FF2B5EF4-FFF2-40B4-BE49-F238E27FC236}">
                <a16:creationId xmlns:a16="http://schemas.microsoft.com/office/drawing/2014/main" id="{81E29C63-B27B-F5B4-8D5D-7D5D2EEADEBE}"/>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r="5837"/>
          <a:stretch/>
        </p:blipFill>
        <p:spPr>
          <a:xfrm>
            <a:off x="5190872" y="1574140"/>
            <a:ext cx="3837348" cy="4075206"/>
          </a:xfrm>
          <a:prstGeom prst="rect">
            <a:avLst/>
          </a:prstGeom>
        </p:spPr>
      </p:pic>
      <p:sp>
        <p:nvSpPr>
          <p:cNvPr id="3" name="Footer Placeholder 2">
            <a:extLst>
              <a:ext uri="{FF2B5EF4-FFF2-40B4-BE49-F238E27FC236}">
                <a16:creationId xmlns:a16="http://schemas.microsoft.com/office/drawing/2014/main" id="{CC50276E-0B7F-4C10-37E7-2710BF36DC01}"/>
              </a:ext>
            </a:extLst>
          </p:cNvPr>
          <p:cNvSpPr>
            <a:spLocks noGrp="1"/>
          </p:cNvSpPr>
          <p:nvPr>
            <p:ph type="ftr" sz="quarter" idx="11"/>
          </p:nvPr>
        </p:nvSpPr>
        <p:spPr/>
        <p:txBody>
          <a:bodyPr/>
          <a:lstStyle/>
          <a:p>
            <a:r>
              <a:rPr lang="en-US"/>
              <a:t>Money Smart for Small Business: Banking Services Available for a Small Business</a:t>
            </a:r>
            <a:endParaRPr lang="en-US" dirty="0"/>
          </a:p>
        </p:txBody>
      </p:sp>
      <p:sp>
        <p:nvSpPr>
          <p:cNvPr id="2" name="Slide Number Placeholder 1">
            <a:extLst>
              <a:ext uri="{FF2B5EF4-FFF2-40B4-BE49-F238E27FC236}">
                <a16:creationId xmlns:a16="http://schemas.microsoft.com/office/drawing/2014/main" id="{B7C17B86-E11C-F4E5-D7D0-DA1BC6039D7B}"/>
              </a:ext>
            </a:extLst>
          </p:cNvPr>
          <p:cNvSpPr>
            <a:spLocks noGrp="1"/>
          </p:cNvSpPr>
          <p:nvPr>
            <p:ph type="sldNum" sz="quarter" idx="10"/>
          </p:nvPr>
        </p:nvSpPr>
        <p:spPr/>
        <p:txBody>
          <a:bodyPr/>
          <a:lstStyle/>
          <a:p>
            <a:fld id="{5744759D-0EFF-4FB2-9CCE-04E00944F0FE}" type="slidenum">
              <a:rPr lang="en-US" smtClean="0"/>
              <a:pPr/>
              <a:t>59</a:t>
            </a:fld>
            <a:endParaRPr lang="en-US" dirty="0"/>
          </a:p>
        </p:txBody>
      </p:sp>
    </p:spTree>
    <p:extLst>
      <p:ext uri="{BB962C8B-B14F-4D97-AF65-F5344CB8AC3E}">
        <p14:creationId xmlns:p14="http://schemas.microsoft.com/office/powerpoint/2010/main" val="9874707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7C170-D390-A1DA-E6F1-6CA2D416CC72}"/>
              </a:ext>
            </a:extLst>
          </p:cNvPr>
          <p:cNvSpPr>
            <a:spLocks noGrp="1"/>
          </p:cNvSpPr>
          <p:nvPr>
            <p:ph type="title"/>
          </p:nvPr>
        </p:nvSpPr>
        <p:spPr/>
        <p:txBody>
          <a:bodyPr>
            <a:normAutofit fontScale="90000"/>
          </a:bodyPr>
          <a:lstStyle/>
          <a:p>
            <a:r>
              <a:rPr lang="en-US" dirty="0"/>
              <a:t>SECTION I </a:t>
            </a:r>
            <a:br>
              <a:rPr lang="en-US" dirty="0"/>
            </a:br>
            <a:r>
              <a:rPr lang="en-US" dirty="0"/>
              <a:t>The Big Picture: Credit Reporting and My Business</a:t>
            </a:r>
          </a:p>
        </p:txBody>
      </p:sp>
      <p:pic>
        <p:nvPicPr>
          <p:cNvPr id="6" name="Content Placeholder 2" descr="Detail of a small business loan application and a fountain pen">
            <a:extLst>
              <a:ext uri="{FF2B5EF4-FFF2-40B4-BE49-F238E27FC236}">
                <a16:creationId xmlns:a16="http://schemas.microsoft.com/office/drawing/2014/main" id="{FFF3851F-A652-E501-3884-FA25F69A7487}"/>
              </a:ext>
              <a:ext uri="{C183D7F6-B498-43B3-948B-1728B52AA6E4}">
                <adec:decorative xmlns:adec="http://schemas.microsoft.com/office/drawing/2017/decorative" xmlns="" val="0"/>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904" t="29877"/>
          <a:stretch/>
        </p:blipFill>
        <p:spPr>
          <a:xfrm>
            <a:off x="506997" y="1930036"/>
            <a:ext cx="8164786" cy="4511139"/>
          </a:xfrm>
          <a:prstGeom prst="rect">
            <a:avLst/>
          </a:prstGeom>
          <a:ln w="19050" cmpd="sng">
            <a:noFill/>
          </a:ln>
        </p:spPr>
      </p:pic>
      <p:sp>
        <p:nvSpPr>
          <p:cNvPr id="4" name="Footer Placeholder 3">
            <a:extLst>
              <a:ext uri="{FF2B5EF4-FFF2-40B4-BE49-F238E27FC236}">
                <a16:creationId xmlns:a16="http://schemas.microsoft.com/office/drawing/2014/main" id="{C9465D62-2538-8EE5-A49B-C767CE5A20CA}"/>
              </a:ext>
            </a:extLst>
          </p:cNvPr>
          <p:cNvSpPr>
            <a:spLocks noGrp="1"/>
          </p:cNvSpPr>
          <p:nvPr>
            <p:ph type="ftr" sz="quarter" idx="11"/>
          </p:nvPr>
        </p:nvSpPr>
        <p:spPr/>
        <p:txBody>
          <a:bodyPr/>
          <a:lstStyle/>
          <a:p>
            <a:r>
              <a:rPr lang="en-US" cap="all">
                <a:solidFill>
                  <a:prstClr val="black"/>
                </a:solidFill>
              </a:rPr>
              <a:t>Money Smart for Small Business: Building Credit</a:t>
            </a:r>
            <a:endParaRPr lang="en-US" dirty="0">
              <a:solidFill>
                <a:prstClr val="black"/>
              </a:solidFill>
            </a:endParaRPr>
          </a:p>
        </p:txBody>
      </p:sp>
      <p:sp>
        <p:nvSpPr>
          <p:cNvPr id="5" name="Slide Number Placeholder 4">
            <a:extLst>
              <a:ext uri="{FF2B5EF4-FFF2-40B4-BE49-F238E27FC236}">
                <a16:creationId xmlns:a16="http://schemas.microsoft.com/office/drawing/2014/main" id="{2181CEE0-8C92-EBD1-14D0-EC9446282E77}"/>
              </a:ext>
            </a:extLst>
          </p:cNvPr>
          <p:cNvSpPr>
            <a:spLocks noGrp="1"/>
          </p:cNvSpPr>
          <p:nvPr>
            <p:ph type="sldNum" sz="quarter" idx="10"/>
          </p:nvPr>
        </p:nvSpPr>
        <p:spPr/>
        <p:txBody>
          <a:bodyPr/>
          <a:lstStyle/>
          <a:p>
            <a:fld id="{5744759D-0EFF-4FB2-9CCE-04E00944F0FE}"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328689453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D56DFD-68A5-FDDA-2707-6DDD4CCDA366}"/>
              </a:ext>
            </a:extLst>
          </p:cNvPr>
          <p:cNvSpPr>
            <a:spLocks noGrp="1"/>
          </p:cNvSpPr>
          <p:nvPr>
            <p:ph type="title"/>
          </p:nvPr>
        </p:nvSpPr>
        <p:spPr/>
        <p:txBody>
          <a:bodyPr>
            <a:normAutofit fontScale="90000"/>
          </a:bodyPr>
          <a:lstStyle/>
          <a:p>
            <a:r>
              <a:rPr lang="en-US" dirty="0"/>
              <a:t>Post Survey and Evaluation</a:t>
            </a:r>
          </a:p>
        </p:txBody>
      </p:sp>
      <p:sp>
        <p:nvSpPr>
          <p:cNvPr id="10" name="Content Placeholder 9">
            <a:extLst>
              <a:ext uri="{FF2B5EF4-FFF2-40B4-BE49-F238E27FC236}">
                <a16:creationId xmlns:a16="http://schemas.microsoft.com/office/drawing/2014/main" id="{178FC95D-A245-EBB8-FE3C-55F94158335F}"/>
              </a:ext>
            </a:extLst>
          </p:cNvPr>
          <p:cNvSpPr>
            <a:spLocks noGrp="1"/>
          </p:cNvSpPr>
          <p:nvPr>
            <p:ph sz="quarter" idx="12"/>
          </p:nvPr>
        </p:nvSpPr>
        <p:spPr>
          <a:xfrm>
            <a:off x="509588" y="1917700"/>
            <a:ext cx="5530994" cy="4167188"/>
          </a:xfrm>
        </p:spPr>
        <p:txBody>
          <a:bodyPr/>
          <a:lstStyle/>
          <a:p>
            <a:pPr>
              <a:lnSpc>
                <a:spcPts val="2600"/>
              </a:lnSpc>
              <a:spcBef>
                <a:spcPts val="0"/>
              </a:spcBef>
              <a:spcAft>
                <a:spcPts val="1200"/>
              </a:spcAft>
            </a:pPr>
            <a:r>
              <a:rPr lang="en-US" sz="2400" dirty="0"/>
              <a:t>If you have not already done so, assess what your knowledge on this topic was before you participated in this class.</a:t>
            </a:r>
          </a:p>
          <a:p>
            <a:pPr>
              <a:lnSpc>
                <a:spcPts val="2600"/>
              </a:lnSpc>
              <a:spcBef>
                <a:spcPts val="0"/>
              </a:spcBef>
              <a:spcAft>
                <a:spcPts val="1200"/>
              </a:spcAft>
            </a:pPr>
            <a:r>
              <a:rPr lang="en-US" sz="2400" dirty="0"/>
              <a:t>Assess your knowledge on this topic after taking this class.</a:t>
            </a:r>
          </a:p>
          <a:p>
            <a:pPr>
              <a:lnSpc>
                <a:spcPts val="2600"/>
              </a:lnSpc>
              <a:spcBef>
                <a:spcPts val="0"/>
              </a:spcBef>
              <a:spcAft>
                <a:spcPts val="1200"/>
              </a:spcAft>
            </a:pPr>
            <a:r>
              <a:rPr lang="en-US" sz="2400" dirty="0"/>
              <a:t>Complete the Evaluation form. Your feedback is helpful!</a:t>
            </a:r>
          </a:p>
          <a:p>
            <a:pPr>
              <a:lnSpc>
                <a:spcPts val="2600"/>
              </a:lnSpc>
              <a:spcBef>
                <a:spcPts val="0"/>
              </a:spcBef>
              <a:spcAft>
                <a:spcPts val="1200"/>
              </a:spcAft>
            </a:pPr>
            <a:r>
              <a:rPr lang="en-US" sz="2400" dirty="0"/>
              <a:t>Return both forms to the instructor before you leave. </a:t>
            </a:r>
            <a:br>
              <a:rPr lang="en-US" sz="2400" dirty="0"/>
            </a:br>
            <a:r>
              <a:rPr lang="en-US" sz="2400" dirty="0"/>
              <a:t>Thank you!</a:t>
            </a:r>
          </a:p>
        </p:txBody>
      </p:sp>
      <p:pic>
        <p:nvPicPr>
          <p:cNvPr id="9" name="Picture 8" descr="Image of course evaluation form">
            <a:extLst>
              <a:ext uri="{FF2B5EF4-FFF2-40B4-BE49-F238E27FC236}">
                <a16:creationId xmlns:a16="http://schemas.microsoft.com/office/drawing/2014/main" id="{0AB44752-0235-A135-453A-D045B46A712A}"/>
              </a:ext>
            </a:extLst>
          </p:cNvPr>
          <p:cNvPicPr>
            <a:picLocks noChangeAspect="1"/>
          </p:cNvPicPr>
          <p:nvPr/>
        </p:nvPicPr>
        <p:blipFill>
          <a:blip r:embed="rId2" cstate="print">
            <a:alphaModFix/>
            <a:lum bright="20000"/>
            <a:extLst>
              <a:ext uri="{28A0092B-C50C-407E-A947-70E740481C1C}">
                <a14:useLocalDpi xmlns:a14="http://schemas.microsoft.com/office/drawing/2010/main"/>
              </a:ext>
            </a:extLst>
          </a:blip>
          <a:stretch>
            <a:fillRect/>
          </a:stretch>
        </p:blipFill>
        <p:spPr>
          <a:xfrm>
            <a:off x="6127749" y="1907167"/>
            <a:ext cx="2919152" cy="3777726"/>
          </a:xfrm>
          <a:prstGeom prst="rect">
            <a:avLst/>
          </a:prstGeom>
          <a:solidFill>
            <a:srgbClr val="FFFFFF">
              <a:shade val="85000"/>
            </a:srgbClr>
          </a:solidFill>
          <a:ln w="28575" cap="sq" cmpd="sng">
            <a:noFill/>
            <a:miter lim="800000"/>
          </a:ln>
          <a:effectLst>
            <a:outerShdw blurRad="57150" dist="37500" dir="7560000" sy="98000" kx="110000" ky="200000" algn="tl" rotWithShape="0">
              <a:srgbClr val="000000">
                <a:alpha val="20000"/>
              </a:srgbClr>
            </a:outerShdw>
          </a:effectLst>
          <a:scene3d>
            <a:camera prst="perspectiveAbove"/>
            <a:lightRig rig="twoPt" dir="t">
              <a:rot lat="0" lon="0" rev="7200000"/>
            </a:lightRig>
          </a:scene3d>
          <a:sp3d prstMaterial="matte">
            <a:bevelT w="22860" h="12700"/>
            <a:contourClr>
              <a:srgbClr val="FFFFFF"/>
            </a:contourClr>
          </a:sp3d>
        </p:spPr>
      </p:pic>
      <p:sp>
        <p:nvSpPr>
          <p:cNvPr id="3" name="Footer Placeholder 2">
            <a:extLst>
              <a:ext uri="{FF2B5EF4-FFF2-40B4-BE49-F238E27FC236}">
                <a16:creationId xmlns:a16="http://schemas.microsoft.com/office/drawing/2014/main" id="{CC50276E-0B7F-4C10-37E7-2710BF36DC01}"/>
              </a:ext>
            </a:extLst>
          </p:cNvPr>
          <p:cNvSpPr>
            <a:spLocks noGrp="1"/>
          </p:cNvSpPr>
          <p:nvPr>
            <p:ph type="ftr" sz="quarter" idx="11"/>
          </p:nvPr>
        </p:nvSpPr>
        <p:spPr/>
        <p:txBody>
          <a:bodyPr/>
          <a:lstStyle/>
          <a:p>
            <a:r>
              <a:rPr lang="en-US"/>
              <a:t>Money Smart for Small Business: Banking Services Available for a Small Business</a:t>
            </a:r>
            <a:endParaRPr lang="en-US" dirty="0"/>
          </a:p>
        </p:txBody>
      </p:sp>
      <p:sp>
        <p:nvSpPr>
          <p:cNvPr id="2" name="Slide Number Placeholder 1">
            <a:extLst>
              <a:ext uri="{FF2B5EF4-FFF2-40B4-BE49-F238E27FC236}">
                <a16:creationId xmlns:a16="http://schemas.microsoft.com/office/drawing/2014/main" id="{B7C17B86-E11C-F4E5-D7D0-DA1BC6039D7B}"/>
              </a:ext>
            </a:extLst>
          </p:cNvPr>
          <p:cNvSpPr>
            <a:spLocks noGrp="1"/>
          </p:cNvSpPr>
          <p:nvPr>
            <p:ph type="sldNum" sz="quarter" idx="10"/>
          </p:nvPr>
        </p:nvSpPr>
        <p:spPr/>
        <p:txBody>
          <a:bodyPr/>
          <a:lstStyle/>
          <a:p>
            <a:fld id="{5744759D-0EFF-4FB2-9CCE-04E00944F0FE}" type="slidenum">
              <a:rPr lang="en-US" smtClean="0"/>
              <a:pPr/>
              <a:t>60</a:t>
            </a:fld>
            <a:endParaRPr lang="en-US" dirty="0"/>
          </a:p>
        </p:txBody>
      </p:sp>
    </p:spTree>
    <p:extLst>
      <p:ext uri="{BB962C8B-B14F-4D97-AF65-F5344CB8AC3E}">
        <p14:creationId xmlns:p14="http://schemas.microsoft.com/office/powerpoint/2010/main" val="1999097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FC7864-A9FC-0413-5D5A-4DE2E6872F10}"/>
              </a:ext>
            </a:extLst>
          </p:cNvPr>
          <p:cNvSpPr>
            <a:spLocks noGrp="1"/>
          </p:cNvSpPr>
          <p:nvPr>
            <p:ph type="title"/>
          </p:nvPr>
        </p:nvSpPr>
        <p:spPr>
          <a:xfrm>
            <a:off x="510082" y="926432"/>
            <a:ext cx="8153400" cy="1100076"/>
          </a:xfrm>
        </p:spPr>
        <p:txBody>
          <a:bodyPr>
            <a:normAutofit fontScale="90000"/>
          </a:bodyPr>
          <a:lstStyle/>
          <a:p>
            <a:r>
              <a:rPr lang="en-US" dirty="0"/>
              <a:t>Why Are Credit Reporting Agencies Important to My Business?</a:t>
            </a:r>
          </a:p>
        </p:txBody>
      </p:sp>
      <p:sp>
        <p:nvSpPr>
          <p:cNvPr id="4" name="Content Placeholder 3">
            <a:extLst>
              <a:ext uri="{FF2B5EF4-FFF2-40B4-BE49-F238E27FC236}">
                <a16:creationId xmlns:a16="http://schemas.microsoft.com/office/drawing/2014/main" id="{395125F2-2C13-B3D0-8E28-0EC6BA3A8D56}"/>
              </a:ext>
            </a:extLst>
          </p:cNvPr>
          <p:cNvSpPr>
            <a:spLocks noGrp="1"/>
          </p:cNvSpPr>
          <p:nvPr>
            <p:ph sz="quarter" idx="12"/>
          </p:nvPr>
        </p:nvSpPr>
        <p:spPr>
          <a:xfrm>
            <a:off x="509588" y="2037040"/>
            <a:ext cx="8139112" cy="4047847"/>
          </a:xfrm>
        </p:spPr>
        <p:txBody>
          <a:bodyPr/>
          <a:lstStyle/>
          <a:p>
            <a:r>
              <a:rPr lang="en-US" dirty="0"/>
              <a:t>To seek financing </a:t>
            </a:r>
          </a:p>
          <a:p>
            <a:r>
              <a:rPr lang="en-US" dirty="0"/>
              <a:t>To manage debts and obligations</a:t>
            </a:r>
          </a:p>
          <a:p>
            <a:r>
              <a:rPr lang="en-US" dirty="0"/>
              <a:t>To assess and reduce risk before entering into a relationship</a:t>
            </a:r>
          </a:p>
        </p:txBody>
      </p:sp>
      <p:sp>
        <p:nvSpPr>
          <p:cNvPr id="3" name="Footer Placeholder 2">
            <a:extLst>
              <a:ext uri="{FF2B5EF4-FFF2-40B4-BE49-F238E27FC236}">
                <a16:creationId xmlns:a16="http://schemas.microsoft.com/office/drawing/2014/main" id="{9B9F9B62-C5E7-9A92-B4DD-72B0A67F93A0}"/>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06EC0382-9078-86B7-0D72-32EA7BCAF623}"/>
              </a:ext>
            </a:extLst>
          </p:cNvPr>
          <p:cNvSpPr>
            <a:spLocks noGrp="1"/>
          </p:cNvSpPr>
          <p:nvPr>
            <p:ph type="sldNum" sz="quarter" idx="10"/>
          </p:nvPr>
        </p:nvSpPr>
        <p:spPr/>
        <p:txBody>
          <a:bodyPr/>
          <a:lstStyle/>
          <a:p>
            <a:fld id="{5744759D-0EFF-4FB2-9CCE-04E00944F0FE}" type="slidenum">
              <a:rPr lang="en-US" smtClean="0"/>
              <a:pPr/>
              <a:t>7</a:t>
            </a:fld>
            <a:endParaRPr lang="en-US" dirty="0"/>
          </a:p>
        </p:txBody>
      </p:sp>
    </p:spTree>
    <p:extLst>
      <p:ext uri="{BB962C8B-B14F-4D97-AF65-F5344CB8AC3E}">
        <p14:creationId xmlns:p14="http://schemas.microsoft.com/office/powerpoint/2010/main" val="30114679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FC7864-A9FC-0413-5D5A-4DE2E6872F10}"/>
              </a:ext>
            </a:extLst>
          </p:cNvPr>
          <p:cNvSpPr>
            <a:spLocks noGrp="1"/>
          </p:cNvSpPr>
          <p:nvPr>
            <p:ph type="title"/>
          </p:nvPr>
        </p:nvSpPr>
        <p:spPr>
          <a:xfrm>
            <a:off x="1220968" y="926432"/>
            <a:ext cx="7442514" cy="628221"/>
          </a:xfrm>
        </p:spPr>
        <p:txBody>
          <a:bodyPr>
            <a:normAutofit fontScale="90000"/>
          </a:bodyPr>
          <a:lstStyle/>
          <a:p>
            <a:r>
              <a:rPr lang="en-US" altLang="en-US" dirty="0"/>
              <a:t>The Definition of Credit</a:t>
            </a:r>
            <a:endParaRPr lang="en-US" dirty="0"/>
          </a:p>
        </p:txBody>
      </p:sp>
      <p:pic>
        <p:nvPicPr>
          <p:cNvPr id="11" name="Picture 10" descr="star icon">
            <a:extLst>
              <a:ext uri="{FF2B5EF4-FFF2-40B4-BE49-F238E27FC236}">
                <a16:creationId xmlns:a16="http://schemas.microsoft.com/office/drawing/2014/main" id="{120B90AF-7861-6374-763A-2657F5D5BA0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64956" y="1031031"/>
            <a:ext cx="628221" cy="628221"/>
          </a:xfrm>
          <a:prstGeom prst="rect">
            <a:avLst/>
          </a:prstGeom>
        </p:spPr>
      </p:pic>
      <p:sp>
        <p:nvSpPr>
          <p:cNvPr id="4" name="Content Placeholder 3">
            <a:extLst>
              <a:ext uri="{FF2B5EF4-FFF2-40B4-BE49-F238E27FC236}">
                <a16:creationId xmlns:a16="http://schemas.microsoft.com/office/drawing/2014/main" id="{395125F2-2C13-B3D0-8E28-0EC6BA3A8D56}"/>
              </a:ext>
            </a:extLst>
          </p:cNvPr>
          <p:cNvSpPr>
            <a:spLocks noGrp="1"/>
          </p:cNvSpPr>
          <p:nvPr>
            <p:ph sz="quarter" idx="12"/>
          </p:nvPr>
        </p:nvSpPr>
        <p:spPr>
          <a:xfrm>
            <a:off x="509588" y="1917700"/>
            <a:ext cx="4670560" cy="4167188"/>
          </a:xfrm>
        </p:spPr>
        <p:txBody>
          <a:bodyPr/>
          <a:lstStyle/>
          <a:p>
            <a:pPr marL="0" indent="0">
              <a:buNone/>
            </a:pPr>
            <a:r>
              <a:rPr lang="en-US" dirty="0"/>
              <a:t>Credit is:</a:t>
            </a:r>
          </a:p>
          <a:p>
            <a:r>
              <a:rPr lang="en-US" dirty="0"/>
              <a:t>The ability to borrow money or goods based on the promise that it will be paid back; and</a:t>
            </a:r>
          </a:p>
          <a:p>
            <a:r>
              <a:rPr lang="en-US" dirty="0"/>
              <a:t>Important for the financial stability and success of individuals and businesses.</a:t>
            </a:r>
          </a:p>
        </p:txBody>
      </p:sp>
      <p:pic>
        <p:nvPicPr>
          <p:cNvPr id="10" name="Picture 9" descr="Illustration of underground roots with dollar signs at the end of the roots, representing financial stability">
            <a:extLst>
              <a:ext uri="{FF2B5EF4-FFF2-40B4-BE49-F238E27FC236}">
                <a16:creationId xmlns:a16="http://schemas.microsoft.com/office/drawing/2014/main" id="{4C0B306E-6E29-A310-AEE7-DE47C51C55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0148" y="2395300"/>
            <a:ext cx="3434657" cy="3434657"/>
          </a:xfrm>
          <a:prstGeom prst="rect">
            <a:avLst/>
          </a:prstGeom>
          <a:ln>
            <a:noFill/>
          </a:ln>
        </p:spPr>
      </p:pic>
      <p:sp>
        <p:nvSpPr>
          <p:cNvPr id="3" name="Footer Placeholder 2">
            <a:extLst>
              <a:ext uri="{FF2B5EF4-FFF2-40B4-BE49-F238E27FC236}">
                <a16:creationId xmlns:a16="http://schemas.microsoft.com/office/drawing/2014/main" id="{9B9F9B62-C5E7-9A92-B4DD-72B0A67F93A0}"/>
              </a:ext>
            </a:extLst>
          </p:cNvPr>
          <p:cNvSpPr>
            <a:spLocks noGrp="1"/>
          </p:cNvSpPr>
          <p:nvPr>
            <p:ph type="ftr" sz="quarter" idx="11"/>
          </p:nvPr>
        </p:nvSpPr>
        <p:spPr/>
        <p:txBody>
          <a:bodyPr/>
          <a:lstStyle/>
          <a:p>
            <a:r>
              <a:rPr lang="en-US"/>
              <a:t>Money Smart for Small Business: Banking Services Available for a Small Business</a:t>
            </a:r>
            <a:endParaRPr lang="en-US" dirty="0"/>
          </a:p>
        </p:txBody>
      </p:sp>
      <p:sp>
        <p:nvSpPr>
          <p:cNvPr id="2" name="Slide Number Placeholder 1">
            <a:extLst>
              <a:ext uri="{FF2B5EF4-FFF2-40B4-BE49-F238E27FC236}">
                <a16:creationId xmlns:a16="http://schemas.microsoft.com/office/drawing/2014/main" id="{06EC0382-9078-86B7-0D72-32EA7BCAF623}"/>
              </a:ext>
            </a:extLst>
          </p:cNvPr>
          <p:cNvSpPr>
            <a:spLocks noGrp="1"/>
          </p:cNvSpPr>
          <p:nvPr>
            <p:ph type="sldNum" sz="quarter" idx="10"/>
          </p:nvPr>
        </p:nvSpPr>
        <p:spPr/>
        <p:txBody>
          <a:bodyPr/>
          <a:lstStyle/>
          <a:p>
            <a:fld id="{5744759D-0EFF-4FB2-9CCE-04E00944F0FE}" type="slidenum">
              <a:rPr lang="en-US" smtClean="0"/>
              <a:pPr/>
              <a:t>8</a:t>
            </a:fld>
            <a:endParaRPr lang="en-US" dirty="0"/>
          </a:p>
        </p:txBody>
      </p:sp>
    </p:spTree>
    <p:extLst>
      <p:ext uri="{BB962C8B-B14F-4D97-AF65-F5344CB8AC3E}">
        <p14:creationId xmlns:p14="http://schemas.microsoft.com/office/powerpoint/2010/main" val="2384755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835A776-D93E-AA4C-628A-461C88D0D48F}"/>
              </a:ext>
            </a:extLst>
          </p:cNvPr>
          <p:cNvSpPr>
            <a:spLocks noGrp="1"/>
          </p:cNvSpPr>
          <p:nvPr>
            <p:ph type="title"/>
          </p:nvPr>
        </p:nvSpPr>
        <p:spPr>
          <a:xfrm>
            <a:off x="1193176" y="926432"/>
            <a:ext cx="7470305" cy="628221"/>
          </a:xfrm>
        </p:spPr>
        <p:txBody>
          <a:bodyPr>
            <a:normAutofit fontScale="90000"/>
          </a:bodyPr>
          <a:lstStyle/>
          <a:p>
            <a:r>
              <a:rPr lang="en-US" altLang="en-US" dirty="0"/>
              <a:t>Personal Versus Business Credit History</a:t>
            </a:r>
            <a:endParaRPr lang="en-US" dirty="0"/>
          </a:p>
        </p:txBody>
      </p:sp>
      <p:pic>
        <p:nvPicPr>
          <p:cNvPr id="6" name="Picture 5" descr="star icon">
            <a:extLst>
              <a:ext uri="{FF2B5EF4-FFF2-40B4-BE49-F238E27FC236}">
                <a16:creationId xmlns:a16="http://schemas.microsoft.com/office/drawing/2014/main" id="{E53B59BC-DE5A-0ABE-FB46-4BD6E91BC98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64956" y="1031031"/>
            <a:ext cx="628221" cy="628221"/>
          </a:xfrm>
          <a:prstGeom prst="rect">
            <a:avLst/>
          </a:prstGeom>
        </p:spPr>
      </p:pic>
      <p:graphicFrame>
        <p:nvGraphicFramePr>
          <p:cNvPr id="7" name="Table 7" descr="Table title: Personal Versus Business Credit History&#10;Table Description: Provides definitions for personal credit history and business credit history">
            <a:extLst>
              <a:ext uri="{FF2B5EF4-FFF2-40B4-BE49-F238E27FC236}">
                <a16:creationId xmlns:a16="http://schemas.microsoft.com/office/drawing/2014/main" id="{AC5D0BAE-D641-18EB-4DCE-91ECEE1EA4A7}"/>
              </a:ext>
            </a:extLst>
          </p:cNvPr>
          <p:cNvGraphicFramePr>
            <a:graphicFrameLocks noGrp="1"/>
          </p:cNvGraphicFramePr>
          <p:nvPr>
            <p:ph sz="quarter" idx="12"/>
            <p:extLst>
              <p:ext uri="{D42A27DB-BD31-4B8C-83A1-F6EECF244321}">
                <p14:modId xmlns:p14="http://schemas.microsoft.com/office/powerpoint/2010/main" val="1235894514"/>
              </p:ext>
            </p:extLst>
          </p:nvPr>
        </p:nvGraphicFramePr>
        <p:xfrm>
          <a:off x="838200" y="2078340"/>
          <a:ext cx="7563360" cy="3082305"/>
        </p:xfrm>
        <a:graphic>
          <a:graphicData uri="http://schemas.openxmlformats.org/drawingml/2006/table">
            <a:tbl>
              <a:tblPr firstRow="1" bandRow="1">
                <a:tableStyleId>{5940675A-B579-460E-94D1-54222C63F5DA}</a:tableStyleId>
              </a:tblPr>
              <a:tblGrid>
                <a:gridCol w="3781680">
                  <a:extLst>
                    <a:ext uri="{9D8B030D-6E8A-4147-A177-3AD203B41FA5}">
                      <a16:colId xmlns:a16="http://schemas.microsoft.com/office/drawing/2014/main" val="1253700202"/>
                    </a:ext>
                  </a:extLst>
                </a:gridCol>
                <a:gridCol w="3781680">
                  <a:extLst>
                    <a:ext uri="{9D8B030D-6E8A-4147-A177-3AD203B41FA5}">
                      <a16:colId xmlns:a16="http://schemas.microsoft.com/office/drawing/2014/main" val="540703432"/>
                    </a:ext>
                  </a:extLst>
                </a:gridCol>
              </a:tblGrid>
              <a:tr h="640146">
                <a:tc>
                  <a:txBody>
                    <a:bodyPr/>
                    <a:lstStyle/>
                    <a:p>
                      <a:pPr algn="ctr"/>
                      <a:r>
                        <a:rPr lang="en-US" sz="2400" dirty="0">
                          <a:solidFill>
                            <a:schemeClr val="bg1"/>
                          </a:solidFill>
                          <a:latin typeface="Source Sans Pro SemiBold" panose="020B0603030403020204" pitchFamily="34" charset="0"/>
                          <a:ea typeface="Source Sans Pro SemiBold" panose="020B0603030403020204" pitchFamily="34" charset="0"/>
                        </a:rPr>
                        <a:t>Personal Credit History</a:t>
                      </a:r>
                    </a:p>
                  </a:txBody>
                  <a:tcPr anchor="ctr">
                    <a:lnB w="12700" cmpd="sng">
                      <a:noFill/>
                    </a:lnB>
                    <a:solidFill>
                      <a:srgbClr val="003256"/>
                    </a:solidFill>
                  </a:tcPr>
                </a:tc>
                <a:tc>
                  <a:txBody>
                    <a:bodyPr/>
                    <a:lstStyle/>
                    <a:p>
                      <a:pPr algn="ctr"/>
                      <a:r>
                        <a:rPr lang="en-US" sz="2400" dirty="0">
                          <a:solidFill>
                            <a:schemeClr val="bg1"/>
                          </a:solidFill>
                          <a:latin typeface="Source Sans Pro SemiBold" panose="020B0603030403020204" pitchFamily="34" charset="0"/>
                          <a:ea typeface="Source Sans Pro SemiBold" panose="020B0603030403020204" pitchFamily="34" charset="0"/>
                        </a:rPr>
                        <a:t>Business Credit History</a:t>
                      </a:r>
                    </a:p>
                  </a:txBody>
                  <a:tcPr anchor="ctr">
                    <a:lnB w="12700" cmpd="sng">
                      <a:noFill/>
                    </a:lnB>
                    <a:solidFill>
                      <a:srgbClr val="003256"/>
                    </a:solidFill>
                  </a:tcPr>
                </a:tc>
                <a:extLst>
                  <a:ext uri="{0D108BD9-81ED-4DB2-BD59-A6C34878D82A}">
                    <a16:rowId xmlns:a16="http://schemas.microsoft.com/office/drawing/2014/main" val="4225136821"/>
                  </a:ext>
                </a:extLst>
              </a:tr>
              <a:tr h="2442159">
                <a:tc>
                  <a:txBody>
                    <a:bodyPr/>
                    <a:lstStyle/>
                    <a:p>
                      <a:pPr algn="l"/>
                      <a:r>
                        <a:rPr lang="en-US" sz="2400" dirty="0">
                          <a:latin typeface="Source Sans Pro" panose="020B0503030403020204" pitchFamily="34" charset="0"/>
                          <a:ea typeface="Source Sans Pro" panose="020B0503030403020204" pitchFamily="34" charset="0"/>
                        </a:rPr>
                        <a:t>A record of your use of credit reported to consumer credit reporting agencies.</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6F2"/>
                    </a:solidFill>
                  </a:tcPr>
                </a:tc>
                <a:tc>
                  <a:txBody>
                    <a:bodyPr/>
                    <a:lstStyle/>
                    <a:p>
                      <a:pPr algn="l"/>
                      <a:r>
                        <a:rPr lang="en-US" sz="2400" dirty="0">
                          <a:solidFill>
                            <a:schemeClr val="tx1"/>
                          </a:solidFill>
                          <a:latin typeface="Source Sans Pro" panose="020B0503030403020204" pitchFamily="34" charset="0"/>
                          <a:ea typeface="Source Sans Pro" panose="020B0503030403020204" pitchFamily="34" charset="0"/>
                        </a:rPr>
                        <a:t>Y</a:t>
                      </a:r>
                      <a:r>
                        <a:rPr lang="en-US" sz="2400" dirty="0">
                          <a:latin typeface="Source Sans Pro" panose="020B0503030403020204" pitchFamily="34" charset="0"/>
                          <a:ea typeface="Source Sans Pro" panose="020B0503030403020204" pitchFamily="34" charset="0"/>
                        </a:rPr>
                        <a:t>our business’s</a:t>
                      </a:r>
                      <a:r>
                        <a:rPr lang="en-US" sz="2400" baseline="0" dirty="0">
                          <a:latin typeface="Source Sans Pro" panose="020B0503030403020204" pitchFamily="34" charset="0"/>
                          <a:ea typeface="Source Sans Pro" panose="020B0503030403020204" pitchFamily="34" charset="0"/>
                        </a:rPr>
                        <a:t> record of handling debts </a:t>
                      </a:r>
                      <a:r>
                        <a:rPr lang="en-US" sz="2400" dirty="0">
                          <a:latin typeface="Source Sans Pro" panose="020B0503030403020204" pitchFamily="34" charset="0"/>
                          <a:ea typeface="Source Sans Pro" panose="020B0503030403020204" pitchFamily="34" charset="0"/>
                        </a:rPr>
                        <a:t>and financial obligations reported to business credit reporting agencies. </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CE6F2"/>
                    </a:solidFill>
                  </a:tcPr>
                </a:tc>
                <a:extLst>
                  <a:ext uri="{0D108BD9-81ED-4DB2-BD59-A6C34878D82A}">
                    <a16:rowId xmlns:a16="http://schemas.microsoft.com/office/drawing/2014/main" val="3069386160"/>
                  </a:ext>
                </a:extLst>
              </a:tr>
            </a:tbl>
          </a:graphicData>
        </a:graphic>
      </p:graphicFrame>
      <p:sp>
        <p:nvSpPr>
          <p:cNvPr id="3" name="Footer Placeholder 2">
            <a:extLst>
              <a:ext uri="{FF2B5EF4-FFF2-40B4-BE49-F238E27FC236}">
                <a16:creationId xmlns:a16="http://schemas.microsoft.com/office/drawing/2014/main" id="{A6284BE8-FB8D-B886-F7B4-14D1A22D6869}"/>
              </a:ext>
            </a:extLst>
          </p:cNvPr>
          <p:cNvSpPr>
            <a:spLocks noGrp="1"/>
          </p:cNvSpPr>
          <p:nvPr>
            <p:ph type="ftr" sz="quarter" idx="11"/>
          </p:nvPr>
        </p:nvSpPr>
        <p:spPr/>
        <p:txBody>
          <a:bodyPr/>
          <a:lstStyle/>
          <a:p>
            <a:r>
              <a:rPr lang="en-US" cap="all"/>
              <a:t>Money Smart for Small Business: </a:t>
            </a:r>
            <a:r>
              <a:rPr lang="en-US"/>
              <a:t>Banking Services Available for a Small Business</a:t>
            </a:r>
            <a:endParaRPr lang="en-US" dirty="0"/>
          </a:p>
        </p:txBody>
      </p:sp>
      <p:sp>
        <p:nvSpPr>
          <p:cNvPr id="2" name="Slide Number Placeholder 1">
            <a:extLst>
              <a:ext uri="{FF2B5EF4-FFF2-40B4-BE49-F238E27FC236}">
                <a16:creationId xmlns:a16="http://schemas.microsoft.com/office/drawing/2014/main" id="{EAACBF1E-D513-94DF-F12A-1288E8CAEE82}"/>
              </a:ext>
            </a:extLst>
          </p:cNvPr>
          <p:cNvSpPr>
            <a:spLocks noGrp="1"/>
          </p:cNvSpPr>
          <p:nvPr>
            <p:ph type="sldNum" sz="quarter" idx="10"/>
          </p:nvPr>
        </p:nvSpPr>
        <p:spPr/>
        <p:txBody>
          <a:bodyPr/>
          <a:lstStyle/>
          <a:p>
            <a:fld id="{5744759D-0EFF-4FB2-9CCE-04E00944F0FE}" type="slidenum">
              <a:rPr lang="en-US" smtClean="0"/>
              <a:pPr/>
              <a:t>9</a:t>
            </a:fld>
            <a:endParaRPr lang="en-US" dirty="0"/>
          </a:p>
        </p:txBody>
      </p:sp>
    </p:spTree>
    <p:extLst>
      <p:ext uri="{BB962C8B-B14F-4D97-AF65-F5344CB8AC3E}">
        <p14:creationId xmlns:p14="http://schemas.microsoft.com/office/powerpoint/2010/main" val="99247816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ECTOMILLISECCONVERTED" val="1"/>
  <p:tag name="MMPROD_NEXTUNIQUEID" val="10009"/>
  <p:tag name="MMPROD_UIDATA" val="&lt;database version=&quot;11.0&quot;&gt;&lt;object type=&quot;1&quot; unique_id=&quot;10001&quot;&gt;&lt;object type=&quot;2&quot; unique_id=&quot;10002&quot;&gt;&lt;object type=&quot;3&quot; unique_id=&quot;15578&quot;&gt;&lt;property id=&quot;20148&quot; value=&quot;5&quot;/&gt;&lt;property id=&quot;20300&quot; value=&quot;Slide 1 - &amp;quot;FDIC Money Smart for Small Business&amp;quot;&quot;/&gt;&lt;property id=&quot;20307&quot; value=&quot;377&quot;/&gt;&lt;/object&gt;&lt;object type=&quot;3&quot; unique_id=&quot;17026&quot;&gt;&lt;property id=&quot;20148&quot; value=&quot;5&quot;/&gt;&lt;property id=&quot;20300&quot; value=&quot;Slide 2 - &amp;quot;Agenda&amp;quot;&quot;/&gt;&lt;property id=&quot;20307&quot; value=&quot;380&quot;/&gt;&lt;/object&gt;&lt;object type=&quot;3&quot; unique_id=&quot;17027&quot;&gt;&lt;property id=&quot;20148&quot; value=&quot;5&quot;/&gt;&lt;property id=&quot;20300&quot; value=&quot;Slide 3 - &amp;quot;Learning Objectives&amp;quot;&quot;/&gt;&lt;property id=&quot;20307&quot; value=&quot;381&quot;/&gt;&lt;/object&gt;&lt;object type=&quot;3&quot; unique_id=&quot;17028&quot;&gt;&lt;property id=&quot;20148&quot; value=&quot;5&quot;/&gt;&lt;property id=&quot;20300&quot; value=&quot;Slide 5 - &amp;quot;Introductions:  What Do You Know?&amp;quot;&quot;/&gt;&lt;property id=&quot;20307&quot; value=&quot;382&quot;/&gt;&lt;/object&gt;&lt;object type=&quot;3&quot; unique_id=&quot;17029&quot;&gt;&lt;property id=&quot;20148&quot; value=&quot;5&quot;/&gt;&lt;property id=&quot;20300&quot; value=&quot;Slide 6 - &amp;quot;SECTION I  The Big Picture: Credit Reporting and My Business&amp;quot;&quot;/&gt;&lt;property id=&quot;20307&quot; value=&quot;383&quot;/&gt;&lt;/object&gt;&lt;object type=&quot;3&quot; unique_id=&quot;24773&quot;&gt;&lt;property id=&quot;20148&quot; value=&quot;5&quot;/&gt;&lt;property id=&quot;20300&quot; value=&quot;Slide 4 - &amp;quot;Learning Objectives (continued)&amp;quot;&quot;/&gt;&lt;property id=&quot;20307&quot; value=&quot;384&quot;/&gt;&lt;/object&gt;&lt;object type=&quot;3&quot; unique_id=&quot;26557&quot;&gt;&lt;property id=&quot;20148&quot; value=&quot;5&quot;/&gt;&lt;property id=&quot;20300&quot; value=&quot;Slide 7 - &amp;quot;Why Are Credit Reporting Agencies Important to My Business?&amp;quot;&quot;/&gt;&lt;property id=&quot;20307&quot; value=&quot;385&quot;/&gt;&lt;/object&gt;&lt;object type=&quot;3&quot; unique_id=&quot;26558&quot;&gt;&lt;property id=&quot;20148&quot; value=&quot;5&quot;/&gt;&lt;property id=&quot;20300&quot; value=&quot;Slide 8 - &amp;quot;The Definition of Credit&amp;quot;&quot;/&gt;&lt;property id=&quot;20307&quot; value=&quot;386&quot;/&gt;&lt;/object&gt;&lt;object type=&quot;3&quot; unique_id=&quot;26559&quot;&gt;&lt;property id=&quot;20148&quot; value=&quot;5&quot;/&gt;&lt;property id=&quot;20300&quot; value=&quot;Slide 9 - &amp;quot;Personal Versus Business Credit History&amp;quot;&quot;/&gt;&lt;property id=&quot;20307&quot; value=&quot;387&quot;/&gt;&lt;/object&gt;&lt;object type=&quot;3&quot; unique_id=&quot;26560&quot;&gt;&lt;property id=&quot;20148&quot; value=&quot;5&quot;/&gt;&lt;property id=&quot;20300&quot; value=&quot;Slide 10 - &amp;quot;The Importance of Credit for a Business&amp;quot;&quot;/&gt;&lt;property id=&quot;20307&quot; value=&quot;388&quot;/&gt;&lt;/object&gt;&lt;object type=&quot;3&quot; unique_id=&quot;26561&quot;&gt;&lt;property id=&quot;20148&quot; value=&quot;5&quot;/&gt;&lt;property id=&quot;20300&quot; value=&quot;Slide 11 - &amp;quot;The Personal and Business Credit Spectrum&amp;quot;&quot;/&gt;&lt;property id=&quot;20307&quot; value=&quot;390&quot;/&gt;&lt;/object&gt;&lt;object type=&quot;3&quot; unique_id=&quot;26562&quot;&gt;&lt;property id=&quot;20148&quot; value=&quot;5&quot;/&gt;&lt;property id=&quot;20300&quot; value=&quot;Slide 13 - &amp;quot;Credit and Your Business&amp;quot;&quot;/&gt;&lt;property id=&quot;20307&quot; value=&quot;391&quot;/&gt;&lt;/object&gt;&lt;object type=&quot;3&quot; unique_id=&quot;26563&quot;&gt;&lt;property id=&quot;20148&quot; value=&quot;5&quot;/&gt;&lt;property id=&quot;20300&quot; value=&quot;Slide 14 - &amp;quot;SECTION II: The Impact of Personal Credit  on My Business&amp;quot;&quot;/&gt;&lt;property id=&quot;20307&quot; value=&quot;392&quot;/&gt;&lt;/object&gt;&lt;object type=&quot;3&quot; unique_id=&quot;26564&quot;&gt;&lt;property id=&quot;20148&quot; value=&quot;5&quot;/&gt;&lt;property id=&quot;20300&quot; value=&quot;Slide 15 - &amp;quot;What Is a Personal Credit Report?&amp;quot;&quot;/&gt;&lt;property id=&quot;20307&quot; value=&quot;393&quot;/&gt;&lt;/object&gt;&lt;object type=&quot;3&quot; unique_id=&quot;26565&quot;&gt;&lt;property id=&quot;20148&quot; value=&quot;5&quot;/&gt;&lt;property id=&quot;20300&quot; value=&quot;Slide 16 - &amp;quot;Major Consumer Credit Reporting Agencies&amp;quot;&quot;/&gt;&lt;property id=&quot;20307&quot; value=&quot;394&quot;/&gt;&lt;/object&gt;&lt;object type=&quot;3&quot; unique_id=&quot;26566&quot;&gt;&lt;property id=&quot;20148&quot; value=&quot;5&quot;/&gt;&lt;property id=&quot;20300&quot; value=&quot;Slide 17 - &amp;quot;Personal Credit Report Information&amp;quot;&quot;/&gt;&lt;property id=&quot;20307&quot; value=&quot;396&quot;/&gt;&lt;/object&gt;&lt;object type=&quot;3&quot; unique_id=&quot;26567&quot;&gt;&lt;property id=&quot;20148&quot; value=&quot;5&quot;/&gt;&lt;property id=&quot;20300&quot; value=&quot;Slide 18 - &amp;quot;What Does NOT Appear on a Personal Credit Report?&amp;quot;&quot;/&gt;&lt;property id=&quot;20307&quot; value=&quot;397&quot;/&gt;&lt;/object&gt;&lt;object type=&quot;3&quot; unique_id=&quot;26897&quot;&gt;&lt;property id=&quot;20148&quot; value=&quot;5&quot;/&gt;&lt;property id=&quot;20300&quot; value=&quot;Slide 19 - &amp;quot;What Is a Personal Credit Score?&amp;quot;&quot;/&gt;&lt;property id=&quot;20307&quot; value=&quot;398&quot;/&gt;&lt;/object&gt;&lt;object type=&quot;3&quot; unique_id=&quot;26898&quot;&gt;&lt;property id=&quot;20148&quot; value=&quot;5&quot;/&gt;&lt;property id=&quot;20300&quot; value=&quot;Slide 20 - &amp;quot;FICO® Score and VantageScore®&amp;quot;&quot;/&gt;&lt;property id=&quot;20307&quot; value=&quot;399&quot;/&gt;&lt;/object&gt;&lt;object type=&quot;3&quot; unique_id=&quot;26899&quot;&gt;&lt;property id=&quot;20148&quot; value=&quot;5&quot;/&gt;&lt;property id=&quot;20300&quot; value=&quot;Slide 21 - &amp;quot;What Is a Good Personal Credit Score?&amp;quot;&quot;/&gt;&lt;property id=&quot;20307&quot; value=&quot;400&quot;/&gt;&lt;/object&gt;&lt;object type=&quot;3&quot; unique_id=&quot;27735&quot;&gt;&lt;property id=&quot;20148&quot; value=&quot;5&quot;/&gt;&lt;property id=&quot;20300&quot; value=&quot;Slide 22 - &amp;quot;Keeping Up With Your Personal Credit Report (1 of 3)&amp;quot;&quot;/&gt;&lt;property id=&quot;20307&quot; value=&quot;401&quot;/&gt;&lt;/object&gt;&lt;object type=&quot;3&quot; unique_id=&quot;27736&quot;&gt;&lt;property id=&quot;20148&quot; value=&quot;5&quot;/&gt;&lt;property id=&quot;20300&quot; value=&quot;Slide 23 - &amp;quot;Keeping Up With Your Personal Credit Report (2 of 3)&amp;quot;&quot;/&gt;&lt;property id=&quot;20307&quot; value=&quot;403&quot;/&gt;&lt;/object&gt;&lt;object type=&quot;3&quot; unique_id=&quot;27737&quot;&gt;&lt;property id=&quot;20148&quot; value=&quot;5&quot;/&gt;&lt;property id=&quot;20300&quot; value=&quot;Slide 24 - &amp;quot;Keeping Up With Your Personal Credit Report (3 of 3)&amp;quot;&quot;/&gt;&lt;property id=&quot;20307&quot; value=&quot;402&quot;/&gt;&lt;/object&gt;&lt;object type=&quot;3&quot; unique_id=&quot;27738&quot;&gt;&lt;property id=&quot;20148&quot; value=&quot;5&quot;/&gt;&lt;property id=&quot;20300&quot; value=&quot;Slide 25 - &amp;quot;Fair Credit Reporting Act (FCRA) and Fair and Accurate Credit Transaction Act (FACTA)&amp;quot;&quot;/&gt;&lt;property id=&quot;20307&quot; value=&quot;404&quot;/&gt;&lt;/object&gt;&lt;object type=&quot;3&quot; unique_id=&quot;27739&quot;&gt;&lt;property id=&quot;20148&quot; value=&quot;5&quot;/&gt;&lt;property id=&quot;20300&quot; value=&quot;Slide 26 - &amp;quot;Exercise 1&amp;quot;&quot;/&gt;&lt;property id=&quot;20307&quot; value=&quot;406&quot;/&gt;&lt;/object&gt;&lt;object type=&quot;3&quot; unique_id=&quot;27740&quot;&gt;&lt;property id=&quot;20148&quot; value=&quot;5&quot;/&gt;&lt;property id=&quot;20300&quot; value=&quot;Slide 27 - &amp;quot;Best Practices for Building a Strong Personal Credit History&amp;quot;&quot;/&gt;&lt;property id=&quot;20307&quot; value=&quot;407&quot;/&gt;&lt;/object&gt;&lt;object type=&quot;3&quot; unique_id=&quot;27741&quot;&gt;&lt;property id=&quot;20148&quot; value=&quot;5&quot;/&gt;&lt;property id=&quot;20300&quot; value=&quot;Slide 28 - &amp;quot;When Personal Credit History  Is Important for Your Business&amp;quot;&quot;/&gt;&lt;property id=&quot;20307&quot; value=&quot;408&quot;/&gt;&lt;/object&gt;&lt;object type=&quot;3&quot; unique_id=&quot;27742&quot;&gt;&lt;property id=&quot;20148&quot; value=&quot;5&quot;/&gt;&lt;property id=&quot;20300&quot; value=&quot;Slide 29 - &amp;quot;Check-In With Rosa and Albert&amp;quot;&quot;/&gt;&lt;property id=&quot;20307&quot; value=&quot;409&quot;/&gt;&lt;/object&gt;&lt;object type=&quot;3&quot; unique_id=&quot;28071&quot;&gt;&lt;property id=&quot;20148&quot; value=&quot;5&quot;/&gt;&lt;property id=&quot;20300&quot; value=&quot;Slide 30 - &amp;quot;SECTION III Business Credit Reporting&amp;quot;&quot;/&gt;&lt;property id=&quot;20307&quot; value=&quot;410&quot;/&gt;&lt;/object&gt;&lt;object type=&quot;3&quot; unique_id=&quot;28072&quot;&gt;&lt;property id=&quot;20148&quot; value=&quot;5&quot;/&gt;&lt;property id=&quot;20300&quot; value=&quot;Slide 31 - &amp;quot;What Are Business Credit Reports?&amp;amp;#x09;&amp;quot;&quot;/&gt;&lt;property id=&quot;20307&quot; value=&quot;411&quot;/&gt;&lt;/object&gt;&lt;object type=&quot;3&quot; unique_id=&quot;29700&quot;&gt;&lt;property id=&quot;20148&quot; value=&quot;5&quot;/&gt;&lt;property id=&quot;20300&quot; value=&quot;Slide 32 - &amp;quot;Personal Versus Business Credit Reports&amp;quot;&quot;/&gt;&lt;property id=&quot;20307&quot; value=&quot;413&quot;/&gt;&lt;/object&gt;&lt;object type=&quot;3&quot; unique_id=&quot;29701&quot;&gt;&lt;property id=&quot;20148&quot; value=&quot;5&quot;/&gt;&lt;property id=&quot;20300&quot; value=&quot;Slide 33 - &amp;quot;The Major Players in Business Reporting&amp;quot;&quot;/&gt;&lt;property id=&quot;20307&quot; value=&quot;412&quot;/&gt;&lt;/object&gt;&lt;object type=&quot;3&quot; unique_id=&quot;29702&quot;&gt;&lt;property id=&quot;20148&quot; value=&quot;5&quot;/&gt;&lt;property id=&quot;20300&quot; value=&quot;Slide 34 - &amp;quot;What Information Do  Business Credit Reports Contain?&amp;quot;&quot;/&gt;&lt;property id=&quot;20307&quot; value=&quot;414&quot;/&gt;&lt;/object&gt;&lt;object type=&quot;3&quot; unique_id=&quot;29703&quot;&gt;&lt;property id=&quot;20148&quot; value=&quot;5&quot;/&gt;&lt;property id=&quot;20300&quot; value=&quot;Slide 35 - &amp;quot;Regulation of Business Credit&amp;quot;&quot;/&gt;&lt;property id=&quot;20307&quot; value=&quot;415&quot;/&gt;&lt;/object&gt;&lt;object type=&quot;3&quot; unique_id=&quot;29704&quot;&gt;&lt;property id=&quot;20148&quot; value=&quot;5&quot;/&gt;&lt;property id=&quot;20300&quot; value=&quot;Slide 36 - &amp;quot;Business Credit Scores&amp;quot;&quot;/&gt;&lt;property id=&quot;20307&quot; value=&quot;416&quot;/&gt;&lt;/object&gt;&lt;object type=&quot;3&quot; unique_id=&quot;29705&quot;&gt;&lt;property id=&quot;20148&quot; value=&quot;5&quot;/&gt;&lt;property id=&quot;20300&quot; value=&quot;Slide 37 - &amp;quot;Checking Your Business Credit Report&amp;quot;&quot;/&gt;&lt;property id=&quot;20307&quot; value=&quot;417&quot;/&gt;&lt;/object&gt;&lt;object type=&quot;3&quot; unique_id=&quot;29706&quot;&gt;&lt;property id=&quot;20148&quot; value=&quot;5&quot;/&gt;&lt;property id=&quot;20300&quot; value=&quot;Slide 38 - &amp;quot;Exercise 2:&amp;quot;&quot;/&gt;&lt;property id=&quot;20307&quot; value=&quot;418&quot;/&gt;&lt;/object&gt;&lt;object type=&quot;3&quot; unique_id=&quot;29707&quot;&gt;&lt;property id=&quot;20148&quot; value=&quot;5&quot;/&gt;&lt;property id=&quot;20300&quot; value=&quot;Slide 39 - &amp;quot;Why Should I Establish Business Credit?&amp;quot;&quot;/&gt;&lt;property id=&quot;20307&quot; value=&quot;419&quot;/&gt;&lt;/object&gt;&lt;object type=&quot;3&quot; unique_id=&quot;29708&quot;&gt;&lt;property id=&quot;20148&quot; value=&quot;5&quot;/&gt;&lt;property id=&quot;20300&quot; value=&quot;Slide 40 - &amp;quot;Establishing Business Credit&amp;quot;&quot;/&gt;&lt;property id=&quot;20307&quot; value=&quot;420&quot;/&gt;&lt;/object&gt;&lt;object type=&quot;3&quot; unique_id=&quot;29709&quot;&gt;&lt;property id=&quot;20148&quot; value=&quot;5&quot;/&gt;&lt;property id=&quot;20300&quot; value=&quot;Slide 41 - &amp;quot;Best Practices for Strong Business Credit&amp;quot;&quot;/&gt;&lt;property id=&quot;20307&quot; value=&quot;421&quot;/&gt;&lt;/object&gt;&lt;object type=&quot;3&quot; unique_id=&quot;29710&quot;&gt;&lt;property id=&quot;20148&quot; value=&quot;5&quot;/&gt;&lt;property id=&quot;20300&quot; value=&quot;Slide 42 - &amp;quot;Check-In With Eco-Grow Solutions&amp;quot;&quot;/&gt;&lt;property id=&quot;20307&quot; value=&quot;422&quot;/&gt;&lt;/object&gt;&lt;object type=&quot;3&quot; unique_id=&quot;29711&quot;&gt;&lt;property id=&quot;20148&quot; value=&quot;5&quot;/&gt;&lt;property id=&quot;20300&quot; value=&quot;Slide 43 - &amp;quot;Building Your Business Credit History&amp;quot;&quot;/&gt;&lt;property id=&quot;20307&quot; value=&quot;423&quot;/&gt;&lt;/object&gt;&lt;object type=&quot;3&quot; unique_id=&quot;29712&quot;&gt;&lt;property id=&quot;20148&quot; value=&quot;5&quot;/&gt;&lt;property id=&quot;20300&quot; value=&quot;Slide 44 - &amp;quot;SECTION IV: How Lenders Evaluate  Your Creditworthiness&amp;quot;&quot;/&gt;&lt;property id=&quot;20307&quot; value=&quot;424&quot;/&gt;&lt;/object&gt;&lt;object type=&quot;3&quot; unique_id=&quot;29713&quot;&gt;&lt;property id=&quot;20148&quot; value=&quot;5&quot;/&gt;&lt;property id=&quot;20300&quot; value=&quot;Slide 45 - &amp;quot;The Current Landscape of Business Credit Reporting&amp;quot;&quot;/&gt;&lt;property id=&quot;20307&quot; value=&quot;425&quot;/&gt;&lt;/object&gt;&lt;object type=&quot;3&quot; unique_id=&quot;30255&quot;&gt;&lt;property id=&quot;20148&quot; value=&quot;5&quot;/&gt;&lt;property id=&quot;20300&quot; value=&quot;Slide 47 - &amp;quot;Nontraditional Data&amp;quot;&quot;/&gt;&lt;property id=&quot;20307&quot; value=&quot;427&quot;/&gt;&lt;/object&gt;&lt;object type=&quot;3&quot; unique_id=&quot;30256&quot;&gt;&lt;property id=&quot;20148&quot; value=&quot;5&quot;/&gt;&lt;property id=&quot;20300&quot; value=&quot;Slide 48 - &amp;quot;Different Lenders, Different Priorities (1 of 2)&amp;quot;&quot;/&gt;&lt;property id=&quot;20307&quot; value=&quot;428&quot;/&gt;&lt;/object&gt;&lt;object type=&quot;3&quot; unique_id=&quot;30257&quot;&gt;&lt;property id=&quot;20148&quot; value=&quot;5&quot;/&gt;&lt;property id=&quot;20300&quot; value=&quot;Slide 49 - &amp;quot;Different Lenders, Different Priorities (2 of 2)&amp;quot;&quot;/&gt;&lt;property id=&quot;20307&quot; value=&quot;430&quot;/&gt;&lt;/object&gt;&lt;object type=&quot;3&quot; unique_id=&quot;30586&quot;&gt;&lt;property id=&quot;20148&quot; value=&quot;5&quot;/&gt;&lt;property id=&quot;20300&quot; value=&quot;Slide 50 - &amp;quot;Exercise 3:&amp;quot;&quot;/&gt;&lt;property id=&quot;20307&quot; value=&quot;431&quot;/&gt;&lt;/object&gt;&lt;object type=&quot;3&quot; unique_id=&quot;30587&quot;&gt;&lt;property id=&quot;20148&quot; value=&quot;5&quot;/&gt;&lt;property id=&quot;20300&quot; value=&quot;Slide 51 - &amp;quot;Best Practices for Entrepreneurs&amp;quot;&quot;/&gt;&lt;property id=&quot;20307&quot; value=&quot;432&quot;/&gt;&lt;/object&gt;&lt;object type=&quot;3&quot; unique_id=&quot;30588&quot;&gt;&lt;property id=&quot;20148&quot; value=&quot;5&quot;/&gt;&lt;property id=&quot;20300&quot; value=&quot;Slide 52 - &amp;quot;Exercise 4:&amp;quot;&quot;/&gt;&lt;property id=&quot;20307&quot; value=&quot;433&quot;/&gt;&lt;/object&gt;&lt;object type=&quot;3&quot; unique_id=&quot;30849&quot;&gt;&lt;property id=&quot;20148&quot; value=&quot;5&quot;/&gt;&lt;property id=&quot;20300&quot; value=&quot;Slide 53 - &amp;quot;SECTION V: Credit Reporting  and Business Operations&amp;quot;&quot;/&gt;&lt;property id=&quot;20307&quot; value=&quot;434&quot;/&gt;&lt;/object&gt;&lt;object type=&quot;3&quot; unique_id=&quot;30850&quot;&gt;&lt;property id=&quot;20148&quot; value=&quot;5&quot;/&gt;&lt;property id=&quot;20300&quot; value=&quot;Slide 54 - &amp;quot;Credit Reporting and Business Operations&amp;quot;&quot;/&gt;&lt;property id=&quot;20307&quot; value=&quot;435&quot;/&gt;&lt;/object&gt;&lt;object type=&quot;3&quot; unique_id=&quot;31166&quot;&gt;&lt;property id=&quot;20148&quot; value=&quot;5&quot;/&gt;&lt;property id=&quot;20300&quot; value=&quot;Slide 46 - &amp;quot;Putting It All Together&amp;quot;&quot;/&gt;&lt;property id=&quot;20307&quot; value=&quot;426&quot;/&gt;&lt;/object&gt;&lt;object type=&quot;3&quot; unique_id=&quot;31417&quot;&gt;&lt;property id=&quot;20148&quot; value=&quot;5&quot;/&gt;&lt;property id=&quot;20300&quot; value=&quot;Slide 12 - &amp;quot;Case Study: Eco-Grow Solutions&amp;quot;&quot;/&gt;&lt;property id=&quot;20307&quot; value=&quot;436&quot;/&gt;&lt;/object&gt;&lt;object type=&quot;3&quot; unique_id=&quot;31977&quot;&gt;&lt;property id=&quot;20148&quot; value=&quot;5&quot;/&gt;&lt;property id=&quot;20300&quot; value=&quot;Slide 55 - &amp;quot;Key Points to Remember&amp;quot;&quot;/&gt;&lt;property id=&quot;20307&quot; value=&quot;437&quot;/&gt;&lt;/object&gt;&lt;object type=&quot;3&quot; unique_id=&quot;31978&quot;&gt;&lt;property id=&quot;20148&quot; value=&quot;5&quot;/&gt;&lt;property id=&quot;20300&quot; value=&quot;Slide 56 - &amp;quot;Key Points to Remember (1 of 3)&amp;quot;&quot;/&gt;&lt;property id=&quot;20307&quot; value=&quot;438&quot;/&gt;&lt;/object&gt;&lt;object type=&quot;3&quot; unique_id=&quot;31979&quot;&gt;&lt;property id=&quot;20148&quot; value=&quot;5&quot;/&gt;&lt;property id=&quot;20300&quot; value=&quot;Slide 57 - &amp;quot;Key Points to Remember (2 of 3)&amp;quot;&quot;/&gt;&lt;property id=&quot;20307&quot; value=&quot;439&quot;/&gt;&lt;/object&gt;&lt;object type=&quot;3&quot; unique_id=&quot;31980&quot;&gt;&lt;property id=&quot;20148&quot; value=&quot;5&quot;/&gt;&lt;property id=&quot;20300&quot; value=&quot;Slide 58 - &amp;quot;Key Points to Remember (3 of 3)&amp;quot;&quot;/&gt;&lt;property id=&quot;20307&quot; value=&quot;440&quot;/&gt;&lt;/object&gt;&lt;object type=&quot;3&quot; unique_id=&quot;31981&quot;&gt;&lt;property id=&quot;20148&quot; value=&quot;5&quot;/&gt;&lt;property id=&quot;20300&quot; value=&quot;Slide 59 - &amp;quot;Summary&amp;quot;&quot;/&gt;&lt;property id=&quot;20307&quot; value=&quot;441&quot;/&gt;&lt;/object&gt;&lt;object type=&quot;3&quot; unique_id=&quot;31982&quot;&gt;&lt;property id=&quot;20148&quot; value=&quot;5&quot;/&gt;&lt;property id=&quot;20300&quot; value=&quot;Slide 60 - &amp;quot;Post Survey and Evaluation&amp;quot;&quot;/&gt;&lt;property id=&quot;20307&quot; value=&quot;442&quot;/&gt;&lt;/object&gt;&lt;/object&gt;&lt;object type=&quot;8&quot; unique_id=&quot;10124&quot;&gt;&lt;/object&gt;&lt;/object&gt;&lt;/database&gt;"/>
</p:tagLst>
</file>

<file path=ppt/theme/theme1.xml><?xml version="1.0" encoding="utf-8"?>
<a:theme xmlns:a="http://schemas.openxmlformats.org/drawingml/2006/main" name="MS_smallBusiness_slid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3">
            <a:shade val="50000"/>
          </a:schemeClr>
        </a:lnRef>
        <a:fillRef idx="1">
          <a:schemeClr val="accent3"/>
        </a:fillRef>
        <a:effectRef idx="0">
          <a:schemeClr val="accent3"/>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MS_smallBusiness_slides">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140492961C60249A3F065AB78EE45D6" ma:contentTypeVersion="11" ma:contentTypeDescription="Create a new document." ma:contentTypeScope="" ma:versionID="2e342effc97210ee8f1809bcc5fb6d1b">
  <xsd:schema xmlns:xsd="http://www.w3.org/2001/XMLSchema" xmlns:xs="http://www.w3.org/2001/XMLSchema" xmlns:p="http://schemas.microsoft.com/office/2006/metadata/properties" xmlns:ns3="cf31d778-5f55-45b5-ba0d-2c15cafa4197" xmlns:ns4="343c76de-4752-4217-8b23-c2026360b588" targetNamespace="http://schemas.microsoft.com/office/2006/metadata/properties" ma:root="true" ma:fieldsID="9d18067270a655e91da1a0c9e2145548" ns3:_="" ns4:_="">
    <xsd:import namespace="cf31d778-5f55-45b5-ba0d-2c15cafa4197"/>
    <xsd:import namespace="343c76de-4752-4217-8b23-c2026360b588"/>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LengthInSeconds" minOccurs="0"/>
                <xsd:element ref="ns3:MediaServiceDateTaken" minOccurs="0"/>
                <xsd:element ref="ns3:MediaServiceAutoTags"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31d778-5f55-45b5-ba0d-2c15cafa419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3" nillable="true" ma:displayName="MediaLengthInSeconds" ma:hidden="true" ma:internalName="MediaLengthInSeconds" ma:readOnly="true">
      <xsd:simpleType>
        <xsd:restriction base="dms:Unknow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3c76de-4752-4217-8b23-c2026360b58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8E91D05-81FC-4A5E-B9D6-1C3142287D41}">
  <ds:schemaRefs>
    <ds:schemaRef ds:uri="http://purl.org/dc/terms/"/>
    <ds:schemaRef ds:uri="http://schemas.microsoft.com/office/2006/documentManagement/types"/>
    <ds:schemaRef ds:uri="cf31d778-5f55-45b5-ba0d-2c15cafa4197"/>
    <ds:schemaRef ds:uri="http://schemas.openxmlformats.org/package/2006/metadata/core-properties"/>
    <ds:schemaRef ds:uri="http://purl.org/dc/elements/1.1/"/>
    <ds:schemaRef ds:uri="http://schemas.microsoft.com/office/infopath/2007/PartnerControls"/>
    <ds:schemaRef ds:uri="343c76de-4752-4217-8b23-c2026360b588"/>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AE0B23E0-CC99-4463-93FB-8FB92F48C305}">
  <ds:schemaRefs>
    <ds:schemaRef ds:uri="http://schemas.microsoft.com/sharepoint/v3/contenttype/forms"/>
  </ds:schemaRefs>
</ds:datastoreItem>
</file>

<file path=customXml/itemProps3.xml><?xml version="1.0" encoding="utf-8"?>
<ds:datastoreItem xmlns:ds="http://schemas.openxmlformats.org/officeDocument/2006/customXml" ds:itemID="{1C887F16-980F-4A70-9110-B69CF3A92B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f31d778-5f55-45b5-ba0d-2c15cafa4197"/>
    <ds:schemaRef ds:uri="343c76de-4752-4217-8b23-c2026360b58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3205</Words>
  <Application>Microsoft Office PowerPoint</Application>
  <PresentationFormat>On-screen Show (4:3)</PresentationFormat>
  <Paragraphs>457</Paragraphs>
  <Slides>60</Slides>
  <Notes>0</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60</vt:i4>
      </vt:variant>
    </vt:vector>
  </HeadingPairs>
  <TitlesOfParts>
    <vt:vector size="74" baseType="lpstr">
      <vt:lpstr>12 pt. Helvetica* 85 Heavy   08472</vt:lpstr>
      <vt:lpstr>Arial</vt:lpstr>
      <vt:lpstr>Calibri</vt:lpstr>
      <vt:lpstr>Franklin Gothic Book</vt:lpstr>
      <vt:lpstr>Franklin Gothic Medium</vt:lpstr>
      <vt:lpstr>Helvetica</vt:lpstr>
      <vt:lpstr>Helvetica Neue</vt:lpstr>
      <vt:lpstr>Source Sans Pro</vt:lpstr>
      <vt:lpstr>Source Sans Pro SemiBold</vt:lpstr>
      <vt:lpstr>Webdings</vt:lpstr>
      <vt:lpstr>Wingdings</vt:lpstr>
      <vt:lpstr>Wingdings 2</vt:lpstr>
      <vt:lpstr>MS_smallBusiness_slides</vt:lpstr>
      <vt:lpstr>1_MS_smallBusiness_slides</vt:lpstr>
      <vt:lpstr>FDIC Money Smart for Small Business</vt:lpstr>
      <vt:lpstr>Agenda</vt:lpstr>
      <vt:lpstr>Learning Objectives</vt:lpstr>
      <vt:lpstr>Learning Objectives (continued)</vt:lpstr>
      <vt:lpstr>Introductions:  What Do You Know?</vt:lpstr>
      <vt:lpstr>SECTION I  The Big Picture: Credit Reporting and My Business</vt:lpstr>
      <vt:lpstr>Why Are Credit Reporting Agencies Important to My Business?</vt:lpstr>
      <vt:lpstr>The Definition of Credit</vt:lpstr>
      <vt:lpstr>Personal Versus Business Credit History</vt:lpstr>
      <vt:lpstr>The Importance of Credit for a Business</vt:lpstr>
      <vt:lpstr>The Personal and Business Credit Spectrum</vt:lpstr>
      <vt:lpstr>Case Study: Eco-Grow Solutions</vt:lpstr>
      <vt:lpstr>Credit and Your Business</vt:lpstr>
      <vt:lpstr>SECTION II: The Impact of Personal Credit  on My Business</vt:lpstr>
      <vt:lpstr>What Is a Personal Credit Report?</vt:lpstr>
      <vt:lpstr>Major Consumer Credit Reporting Agencies</vt:lpstr>
      <vt:lpstr>Personal Credit Report Information</vt:lpstr>
      <vt:lpstr>What Does NOT Appear on a Personal Credit Report?</vt:lpstr>
      <vt:lpstr>What Is a Personal Credit Score?</vt:lpstr>
      <vt:lpstr>FICO® Score and VantageScore®</vt:lpstr>
      <vt:lpstr>What Is a Good Personal Credit Score?</vt:lpstr>
      <vt:lpstr>Keeping Up With Your Personal Credit Report (1 of 3)</vt:lpstr>
      <vt:lpstr>Keeping Up With Your Personal Credit Report (2 of 3)</vt:lpstr>
      <vt:lpstr>Keeping Up With Your Personal Credit Report (3 of 3)</vt:lpstr>
      <vt:lpstr>Fair Credit Reporting Act (FCRA) and Fair and Accurate Credit Transaction Act (FACTA)</vt:lpstr>
      <vt:lpstr>Exercise 1</vt:lpstr>
      <vt:lpstr>Best Practices for Building a Strong Personal Credit History</vt:lpstr>
      <vt:lpstr>When Personal Credit History  Is Important for Your Business</vt:lpstr>
      <vt:lpstr>Check-In With Rosa and Albert</vt:lpstr>
      <vt:lpstr>SECTION III Business Credit Reporting</vt:lpstr>
      <vt:lpstr>What Are Business Credit Reports? </vt:lpstr>
      <vt:lpstr>Personal Versus Business Credit Reports</vt:lpstr>
      <vt:lpstr>The Major Players in Business Reporting</vt:lpstr>
      <vt:lpstr>What Information Do  Business Credit Reports Contain?</vt:lpstr>
      <vt:lpstr>Regulation of Business Credit</vt:lpstr>
      <vt:lpstr>Business Credit Scores</vt:lpstr>
      <vt:lpstr>Checking Your Business Credit Report</vt:lpstr>
      <vt:lpstr>Exercise 2:</vt:lpstr>
      <vt:lpstr>Why Should I Establish Business Credit?</vt:lpstr>
      <vt:lpstr>Establishing Business Credit</vt:lpstr>
      <vt:lpstr>Best Practices for Strong Business Credit</vt:lpstr>
      <vt:lpstr>Check-In With Eco-Grow Solutions</vt:lpstr>
      <vt:lpstr>Building Your Business Credit History</vt:lpstr>
      <vt:lpstr>SECTION IV: How Lenders Evaluate  Your Creditworthiness</vt:lpstr>
      <vt:lpstr>The Current Landscape of Business Credit Reporting</vt:lpstr>
      <vt:lpstr>Putting It All Together</vt:lpstr>
      <vt:lpstr>Nontraditional Data</vt:lpstr>
      <vt:lpstr>Different Lenders, Different Priorities (1 of 2)</vt:lpstr>
      <vt:lpstr>Different Lenders, Different Priorities (2 of 2)</vt:lpstr>
      <vt:lpstr>Exercise 3:</vt:lpstr>
      <vt:lpstr>Best Practices for Entrepreneurs</vt:lpstr>
      <vt:lpstr>Exercise 4:</vt:lpstr>
      <vt:lpstr>SECTION V: Credit Reporting  and Business Operations</vt:lpstr>
      <vt:lpstr>Credit Reporting and Business Operations</vt:lpstr>
      <vt:lpstr>Key Points to Remember</vt:lpstr>
      <vt:lpstr>Key Points to Remember (1 of 3)</vt:lpstr>
      <vt:lpstr>Key Points to Remember (2 of 3)</vt:lpstr>
      <vt:lpstr>Key Points to Remember (3 of 3)</vt:lpstr>
      <vt:lpstr>Summary</vt:lpstr>
      <vt:lpstr>Post Survey and Evaluation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FDIC Building Credit for a Small Business</dc:title>
  <dc:subject>FDIC Building Credit for a Small Business</dc:subject>
  <dc:creator/>
  <cp:keywords>FDIC Building Credit for a Small Business</cp:keywords>
  <dc:description>FDIC Building Credit for a Small Business</dc:description>
  <cp:lastModifiedBy/>
  <cp:revision>2</cp:revision>
  <dcterms:modified xsi:type="dcterms:W3CDTF">2022-11-03T03:27:01Z</dcterms:modified>
  <cp:category>FDIC Building Credit for a Small Business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0x0101004140492961C60249A3F065AB78EE45D6</vt:lpwstr>
  </property>
</Properties>
</file>