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3" r:id="rId4"/>
  </p:sldMasterIdLst>
  <p:notesMasterIdLst>
    <p:notesMasterId r:id="rId57"/>
  </p:notesMasterIdLst>
  <p:handoutMasterIdLst>
    <p:handoutMasterId r:id="rId58"/>
  </p:handoutMasterIdLst>
  <p:sldIdLst>
    <p:sldId id="256" r:id="rId5"/>
    <p:sldId id="299" r:id="rId6"/>
    <p:sldId id="300" r:id="rId7"/>
    <p:sldId id="301" r:id="rId8"/>
    <p:sldId id="302" r:id="rId9"/>
    <p:sldId id="335" r:id="rId10"/>
    <p:sldId id="381" r:id="rId11"/>
    <p:sldId id="337" r:id="rId12"/>
    <p:sldId id="314" r:id="rId13"/>
    <p:sldId id="313" r:id="rId14"/>
    <p:sldId id="352" r:id="rId15"/>
    <p:sldId id="377" r:id="rId16"/>
    <p:sldId id="306" r:id="rId17"/>
    <p:sldId id="263" r:id="rId18"/>
    <p:sldId id="340" r:id="rId19"/>
    <p:sldId id="305" r:id="rId20"/>
    <p:sldId id="315" r:id="rId21"/>
    <p:sldId id="341" r:id="rId22"/>
    <p:sldId id="378" r:id="rId23"/>
    <p:sldId id="264" r:id="rId24"/>
    <p:sldId id="380" r:id="rId25"/>
    <p:sldId id="318" r:id="rId26"/>
    <p:sldId id="271" r:id="rId27"/>
    <p:sldId id="351" r:id="rId28"/>
    <p:sldId id="342" r:id="rId29"/>
    <p:sldId id="343" r:id="rId30"/>
    <p:sldId id="320" r:id="rId31"/>
    <p:sldId id="368" r:id="rId32"/>
    <p:sldId id="369" r:id="rId33"/>
    <p:sldId id="323" r:id="rId34"/>
    <p:sldId id="370" r:id="rId35"/>
    <p:sldId id="371" r:id="rId36"/>
    <p:sldId id="372" r:id="rId37"/>
    <p:sldId id="373" r:id="rId38"/>
    <p:sldId id="325" r:id="rId39"/>
    <p:sldId id="326" r:id="rId40"/>
    <p:sldId id="374" r:id="rId41"/>
    <p:sldId id="361" r:id="rId42"/>
    <p:sldId id="376" r:id="rId43"/>
    <p:sldId id="327" r:id="rId44"/>
    <p:sldId id="329" r:id="rId45"/>
    <p:sldId id="331" r:id="rId46"/>
    <p:sldId id="310" r:id="rId47"/>
    <p:sldId id="330" r:id="rId48"/>
    <p:sldId id="333" r:id="rId49"/>
    <p:sldId id="344" r:id="rId50"/>
    <p:sldId id="345" r:id="rId51"/>
    <p:sldId id="348" r:id="rId52"/>
    <p:sldId id="272" r:id="rId53"/>
    <p:sldId id="334" r:id="rId54"/>
    <p:sldId id="349" r:id="rId55"/>
    <p:sldId id="290" r:id="rId56"/>
  </p:sldIdLst>
  <p:sldSz cx="9144000" cy="6858000" type="screen4x3"/>
  <p:notesSz cx="7010400" cy="9296400"/>
  <p:custDataLst>
    <p:tags r:id="rId59"/>
  </p:custDataLst>
  <p:defaultTextStyle>
    <a:lvl1pPr>
      <a:defRPr>
        <a:latin typeface="Calibri"/>
        <a:ea typeface="Calibri"/>
        <a:cs typeface="Calibri"/>
        <a:sym typeface="Calibri"/>
      </a:defRPr>
    </a:lvl1pPr>
    <a:lvl2pPr indent="457200">
      <a:defRPr>
        <a:latin typeface="Calibri"/>
        <a:ea typeface="Calibri"/>
        <a:cs typeface="Calibri"/>
        <a:sym typeface="Calibri"/>
      </a:defRPr>
    </a:lvl2pPr>
    <a:lvl3pPr indent="914400">
      <a:defRPr>
        <a:latin typeface="Calibri"/>
        <a:ea typeface="Calibri"/>
        <a:cs typeface="Calibri"/>
        <a:sym typeface="Calibri"/>
      </a:defRPr>
    </a:lvl3pPr>
    <a:lvl4pPr indent="1371600">
      <a:defRPr>
        <a:latin typeface="Calibri"/>
        <a:ea typeface="Calibri"/>
        <a:cs typeface="Calibri"/>
        <a:sym typeface="Calibri"/>
      </a:defRPr>
    </a:lvl4pPr>
    <a:lvl5pPr indent="1828800">
      <a:defRPr>
        <a:latin typeface="Calibri"/>
        <a:ea typeface="Calibri"/>
        <a:cs typeface="Calibri"/>
        <a:sym typeface="Calibri"/>
      </a:defRPr>
    </a:lvl5pPr>
    <a:lvl6pPr indent="2286000">
      <a:defRPr>
        <a:latin typeface="Calibri"/>
        <a:ea typeface="Calibri"/>
        <a:cs typeface="Calibri"/>
        <a:sym typeface="Calibri"/>
      </a:defRPr>
    </a:lvl6pPr>
    <a:lvl7pPr indent="2743200">
      <a:defRPr>
        <a:latin typeface="Calibri"/>
        <a:ea typeface="Calibri"/>
        <a:cs typeface="Calibri"/>
        <a:sym typeface="Calibri"/>
      </a:defRPr>
    </a:lvl7pPr>
    <a:lvl8pPr indent="3200400">
      <a:defRPr>
        <a:latin typeface="Calibri"/>
        <a:ea typeface="Calibri"/>
        <a:cs typeface="Calibri"/>
        <a:sym typeface="Calibri"/>
      </a:defRPr>
    </a:lvl8pPr>
    <a:lvl9pPr indent="3657600">
      <a:defRPr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864" userDrawn="1">
          <p15:clr>
            <a:srgbClr val="A4A3A4"/>
          </p15:clr>
        </p15:guide>
        <p15:guide id="2" pos="5472" userDrawn="1">
          <p15:clr>
            <a:srgbClr val="A4A3A4"/>
          </p15:clr>
        </p15:guide>
        <p15:guide id="3" orient="horz" pos="624" userDrawn="1">
          <p15:clr>
            <a:srgbClr val="A4A3A4"/>
          </p15:clr>
        </p15:guide>
        <p15:guide id="4" pos="2856" userDrawn="1">
          <p15:clr>
            <a:srgbClr val="A4A3A4"/>
          </p15:clr>
        </p15:guide>
        <p15:guide id="5" pos="336" userDrawn="1">
          <p15:clr>
            <a:srgbClr val="A4A3A4"/>
          </p15:clr>
        </p15:guide>
        <p15:guide id="6" orient="horz" pos="479">
          <p15:clr>
            <a:srgbClr val="A4A3A4"/>
          </p15:clr>
        </p15:guide>
        <p15:guide id="7" pos="4376">
          <p15:clr>
            <a:srgbClr val="A4A3A4"/>
          </p15:clr>
        </p15:guide>
        <p15:guide id="8" pos="312" userDrawn="1">
          <p15:clr>
            <a:srgbClr val="A4A3A4"/>
          </p15:clr>
        </p15:guide>
        <p15:guide id="9" pos="3272">
          <p15:clr>
            <a:srgbClr val="A4A3A4"/>
          </p15:clr>
        </p15:guide>
        <p15:guide id="10" pos="408" userDrawn="1">
          <p15:clr>
            <a:srgbClr val="A4A3A4"/>
          </p15:clr>
        </p15:guide>
        <p15:guide id="11" pos="888" userDrawn="1">
          <p15:clr>
            <a:srgbClr val="A4A3A4"/>
          </p15:clr>
        </p15:guide>
        <p15:guide id="12" pos="600" userDrawn="1">
          <p15:clr>
            <a:srgbClr val="A4A3A4"/>
          </p15:clr>
        </p15:guide>
        <p15:guide id="13" orient="horz" pos="912" userDrawn="1">
          <p15:clr>
            <a:srgbClr val="A4A3A4"/>
          </p15:clr>
        </p15:guide>
        <p15:guide id="14" orient="horz" pos="1488" userDrawn="1">
          <p15:clr>
            <a:srgbClr val="A4A3A4"/>
          </p15:clr>
        </p15:guide>
        <p15:guide id="15" orient="horz" pos="1296" userDrawn="1">
          <p15:clr>
            <a:srgbClr val="A4A3A4"/>
          </p15:clr>
        </p15:guide>
        <p15:guide id="16" pos="6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 userDrawn="1">
          <p15:clr>
            <a:srgbClr val="A4A3A4"/>
          </p15:clr>
        </p15:guide>
        <p15:guide id="2" pos="2189" userDrawn="1">
          <p15:clr>
            <a:srgbClr val="A4A3A4"/>
          </p15:clr>
        </p15:guide>
        <p15:guide id="3" orient="horz" pos="2928">
          <p15:clr>
            <a:srgbClr val="A4A3A4"/>
          </p15:clr>
        </p15:guide>
        <p15:guide id="4" pos="2208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E095CE2-9C87-B866-0508-3A509858B7A1}" name="Twaddell, Emily" initials="TE" userId="S::51082@icf.com::5843fd39-ca62-4fbf-8b37-4c1dac18794f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az, Paola" initials="DP" lastIdx="68" clrIdx="0"/>
  <p:cmAuthor id="1" name="Reynolds, Luke W." initials="LWR" lastIdx="22" clrIdx="1"/>
  <p:cmAuthor id="2" name="Victor Galloway" initials="VG" lastIdx="2" clrIdx="2"/>
  <p:cmAuthor id="3" name="FDIC Virginia Square" initials="" lastIdx="0" clrIdx="3"/>
  <p:cmAuthor id="4" name="AdminCBA102" initials="A" lastIdx="51" clrIdx="4"/>
  <p:cmAuthor id="5" name="Arin" initials="A" lastIdx="71" clrIdx="5"/>
  <p:cmAuthor id="6" name="Carmina Lass" initials="CL" lastIdx="16" clrIdx="6"/>
  <p:cmAuthor id="7" name="Diaz, Paola L." initials="DPL" lastIdx="1" clrIdx="7"/>
  <p:cmAuthor id="8" name="Zeidler, Kathy" initials="ZK" lastIdx="11" clrIdx="8"/>
  <p:cmAuthor id="9" name="Microsoft Office User" initials="MOU" lastIdx="10" clrIdx="9"/>
  <p:cmAuthor id="10" name="Diaz, Paola L." initials="PD" lastIdx="7" clrIdx="10"/>
  <p:cmAuthor id="11" name="Arin Gencer" initials="AG" lastIdx="23" clrIdx="11"/>
  <p:cmAuthor id="12" name="Sarah Chenven" initials="SC" lastIdx="2" clrIdx="1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E8EF"/>
    <a:srgbClr val="20509E"/>
    <a:srgbClr val="003256"/>
    <a:srgbClr val="000000"/>
    <a:srgbClr val="006699"/>
    <a:srgbClr val="75DEFF"/>
    <a:srgbClr val="A6D5E8"/>
    <a:srgbClr val="0095C3"/>
    <a:srgbClr val="7EDFE9"/>
    <a:srgbClr val="BAE3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27" autoAdjust="0"/>
    <p:restoredTop sz="96138" autoAdjust="0"/>
  </p:normalViewPr>
  <p:slideViewPr>
    <p:cSldViewPr snapToGrid="0" showGuides="1">
      <p:cViewPr varScale="1">
        <p:scale>
          <a:sx n="44" d="100"/>
          <a:sy n="44" d="100"/>
        </p:scale>
        <p:origin x="712" y="64"/>
      </p:cViewPr>
      <p:guideLst>
        <p:guide orient="horz" pos="864"/>
        <p:guide pos="5472"/>
        <p:guide orient="horz" pos="624"/>
        <p:guide pos="2856"/>
        <p:guide pos="336"/>
        <p:guide orient="horz" pos="479"/>
        <p:guide pos="4376"/>
        <p:guide pos="312"/>
        <p:guide pos="3272"/>
        <p:guide pos="408"/>
        <p:guide pos="888"/>
        <p:guide pos="600"/>
        <p:guide orient="horz" pos="912"/>
        <p:guide orient="horz" pos="1488"/>
        <p:guide orient="horz" pos="1296"/>
        <p:guide pos="696"/>
      </p:guideLst>
    </p:cSldViewPr>
  </p:slideViewPr>
  <p:outlineViewPr>
    <p:cViewPr>
      <p:scale>
        <a:sx n="33" d="100"/>
        <a:sy n="33" d="100"/>
      </p:scale>
      <p:origin x="0" y="-12773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7" d="100"/>
          <a:sy n="67" d="100"/>
        </p:scale>
        <p:origin x="-3234" y="-114"/>
      </p:cViewPr>
      <p:guideLst>
        <p:guide orient="horz" pos="2909"/>
        <p:guide pos="2189"/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notesMaster" Target="notesMasters/notesMaster1.xml"/><Relationship Id="rId61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commentAuthors" Target="commentAuthors.xml"/><Relationship Id="rId65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5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1"/>
            <a:ext cx="3037840" cy="466435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F668F849-7749-4002-B5BC-8AE1AC9BAC70}" type="datetimeFigureOut">
              <a:rPr lang="en-US" smtClean="0"/>
              <a:t>11/2/2022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643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8"/>
            <a:ext cx="3037840" cy="46643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A783A24B-7A7D-49F4-9158-5F9AB8EB6A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3214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</p:spPr>
        <p:txBody>
          <a:bodyPr lIns="92492" tIns="46246" rIns="92492" bIns="46246"/>
          <a:lstStyle/>
          <a:p>
            <a:pPr lvl="0"/>
            <a:endParaRPr dirty="0"/>
          </a:p>
        </p:txBody>
      </p:sp>
      <p:sp>
        <p:nvSpPr>
          <p:cNvPr id="17" name="Shape 17"/>
          <p:cNvSpPr>
            <a:spLocks noGrp="1"/>
          </p:cNvSpPr>
          <p:nvPr>
            <p:ph type="body" sz="quarter" idx="1"/>
          </p:nvPr>
        </p:nvSpPr>
        <p:spPr>
          <a:xfrm>
            <a:off x="934720" y="4415791"/>
            <a:ext cx="5140960" cy="4183380"/>
          </a:xfrm>
          <a:prstGeom prst="rect">
            <a:avLst/>
          </a:prstGeom>
        </p:spPr>
        <p:txBody>
          <a:bodyPr lIns="92492" tIns="46246" rIns="92492" bIns="46246"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7540062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4558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891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7266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 dirty="0"/>
          </a:p>
        </p:txBody>
      </p:sp>
      <p:sp>
        <p:nvSpPr>
          <p:cNvPr id="85" name="Shape 8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24916">
              <a:lnSpc>
                <a:spcPct val="100000"/>
              </a:lnSpc>
              <a:spcBef>
                <a:spcPts val="405"/>
              </a:spcBef>
              <a:defRPr sz="1800"/>
            </a:pPr>
            <a:r>
              <a:rPr sz="1200" dirty="0"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219736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 dirty="0"/>
          </a:p>
        </p:txBody>
      </p:sp>
      <p:sp>
        <p:nvSpPr>
          <p:cNvPr id="85" name="Shape 8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24916">
              <a:lnSpc>
                <a:spcPct val="100000"/>
              </a:lnSpc>
              <a:spcBef>
                <a:spcPts val="405"/>
              </a:spcBef>
              <a:defRPr sz="1800"/>
            </a:pPr>
            <a:r>
              <a:rPr sz="1200" dirty="0"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219736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1562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9868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7345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637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970735" y="8830660"/>
            <a:ext cx="3038145" cy="464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85" tIns="46243" rIns="92485" bIns="46243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1444" indent="-289017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6068" indent="-231214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8495" indent="-231214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80923" indent="-231214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43350" indent="-23121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05778" indent="-23121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68205" indent="-23121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30632" indent="-23121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9B574CC-F475-45D1-95B0-3643B9CB77FC}" type="slidenum">
              <a:rPr lang="en-US" altLang="en-US"/>
              <a:pPr eaLnBrk="1" hangingPunct="1"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17812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 dirty="0"/>
          </a:p>
        </p:txBody>
      </p:sp>
      <p:sp>
        <p:nvSpPr>
          <p:cNvPr id="85" name="Shape 8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24916">
              <a:lnSpc>
                <a:spcPct val="100000"/>
              </a:lnSpc>
              <a:spcBef>
                <a:spcPts val="405"/>
              </a:spcBef>
              <a:defRPr sz="1800"/>
            </a:pPr>
            <a:r>
              <a:rPr sz="1200" dirty="0"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21973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058569" y="8976837"/>
            <a:ext cx="3105997" cy="472891"/>
          </a:xfrm>
          <a:prstGeom prst="rect">
            <a:avLst/>
          </a:prstGeom>
        </p:spPr>
        <p:txBody>
          <a:bodyPr lIns="92492" tIns="46246" rIns="92492" bIns="46246"/>
          <a:lstStyle/>
          <a:p>
            <a:pPr>
              <a:defRPr/>
            </a:pPr>
            <a:fld id="{438CCF46-9CAB-4B16-9009-2BC595B7ADA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674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8571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4214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396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 dirty="0"/>
          </a:p>
        </p:txBody>
      </p:sp>
      <p:sp>
        <p:nvSpPr>
          <p:cNvPr id="85" name="Shape 8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24916">
              <a:lnSpc>
                <a:spcPct val="100000"/>
              </a:lnSpc>
              <a:spcBef>
                <a:spcPts val="405"/>
              </a:spcBef>
              <a:defRPr sz="1800"/>
            </a:pPr>
            <a:r>
              <a:rPr sz="1200" dirty="0"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219736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473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3654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cap="all" dirty="0"/>
              <a:t>Money Smart for Small Business: </a:t>
            </a:r>
            <a:r>
              <a:rPr lang="en-US" dirty="0"/>
              <a:t>Banking Services Available for a Small Business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509588" y="1917700"/>
            <a:ext cx="8139112" cy="4167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51196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ettyImages-174835447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65956" y="1223759"/>
            <a:ext cx="936912" cy="4860000"/>
          </a:xfrm>
          <a:prstGeom prst="rect">
            <a:avLst/>
          </a:prstGeom>
        </p:spPr>
      </p:pic>
      <p:sp>
        <p:nvSpPr>
          <p:cNvPr id="18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810500" y="6429375"/>
            <a:ext cx="876300" cy="292100"/>
          </a:xfr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0082" y="6439908"/>
            <a:ext cx="7721106" cy="292100"/>
          </a:xfrm>
        </p:spPr>
        <p:txBody>
          <a:bodyPr/>
          <a:lstStyle/>
          <a:p>
            <a:r>
              <a:rPr lang="en-US" cap="all" dirty="0"/>
              <a:t>Money Smart for Small Business: </a:t>
            </a:r>
            <a:r>
              <a:rPr lang="en-US" dirty="0"/>
              <a:t>Banking Services Available for a Small Business</a:t>
            </a:r>
          </a:p>
        </p:txBody>
      </p:sp>
      <p:sp>
        <p:nvSpPr>
          <p:cNvPr id="21" name="Content Placeholder 7"/>
          <p:cNvSpPr>
            <a:spLocks noGrp="1"/>
          </p:cNvSpPr>
          <p:nvPr>
            <p:ph sz="quarter" idx="12"/>
          </p:nvPr>
        </p:nvSpPr>
        <p:spPr>
          <a:xfrm>
            <a:off x="509588" y="1917700"/>
            <a:ext cx="8139112" cy="4167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95300" y="774241"/>
            <a:ext cx="81534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40725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cap="all" dirty="0"/>
              <a:t>Money Smart for Small Business: </a:t>
            </a:r>
            <a:r>
              <a:rPr lang="en-US" dirty="0"/>
              <a:t>Banking Services Available for a Small Business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509588" y="1917700"/>
            <a:ext cx="8139112" cy="4167188"/>
          </a:xfrm>
        </p:spPr>
        <p:txBody>
          <a:bodyPr tIns="137160"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2064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810500" y="6429375"/>
            <a:ext cx="876300" cy="292100"/>
          </a:xfr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0082" y="6439908"/>
            <a:ext cx="7721106" cy="292100"/>
          </a:xfrm>
        </p:spPr>
        <p:txBody>
          <a:bodyPr/>
          <a:lstStyle/>
          <a:p>
            <a:r>
              <a:rPr lang="en-US" cap="all" dirty="0"/>
              <a:t>Money Smart for Small Business: </a:t>
            </a:r>
            <a:r>
              <a:rPr lang="en-US" dirty="0"/>
              <a:t>Banking Services Available for a Small Business</a:t>
            </a:r>
          </a:p>
        </p:txBody>
      </p:sp>
      <p:sp>
        <p:nvSpPr>
          <p:cNvPr id="16" name="Content Placeholder 7"/>
          <p:cNvSpPr>
            <a:spLocks noGrp="1"/>
          </p:cNvSpPr>
          <p:nvPr>
            <p:ph sz="quarter" idx="12"/>
          </p:nvPr>
        </p:nvSpPr>
        <p:spPr>
          <a:xfrm>
            <a:off x="509588" y="1917700"/>
            <a:ext cx="8139112" cy="41671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05C825-4469-AD87-C1A3-1C57310C0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2428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cap="all" dirty="0"/>
              <a:t>Money Smart for Small Business: </a:t>
            </a:r>
            <a:r>
              <a:rPr lang="en-US" dirty="0"/>
              <a:t>Banking Services Available for a Small Business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509588" y="1917700"/>
            <a:ext cx="8139112" cy="41671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76472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cap="all" dirty="0"/>
              <a:t>Money Smart for Small Business: </a:t>
            </a:r>
            <a:r>
              <a:rPr lang="en-US" dirty="0"/>
              <a:t>Banking Services Available for a Small Business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509588" y="1917700"/>
            <a:ext cx="8139112" cy="41671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082" y="926432"/>
            <a:ext cx="8153400" cy="628221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ection I: Banking Services">
            <a:extLst>
              <a:ext uri="{FF2B5EF4-FFF2-40B4-BE49-F238E27FC236}">
                <a16:creationId xmlns:a16="http://schemas.microsoft.com/office/drawing/2014/main" id="{E81A20D6-7E65-1264-2510-42CDC3323D6F}"/>
              </a:ext>
            </a:extLst>
          </p:cNvPr>
          <p:cNvSpPr/>
          <p:nvPr userDrawn="1"/>
        </p:nvSpPr>
        <p:spPr>
          <a:xfrm>
            <a:off x="530088" y="228660"/>
            <a:ext cx="18790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0" dirty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  <a:sym typeface="Calibri"/>
              </a:rPr>
              <a:t>Section I:  </a:t>
            </a:r>
          </a:p>
          <a:p>
            <a:r>
              <a:rPr lang="en-US" sz="1800" b="0" dirty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Banking Services</a:t>
            </a:r>
          </a:p>
        </p:txBody>
      </p:sp>
    </p:spTree>
    <p:extLst>
      <p:ext uri="{BB962C8B-B14F-4D97-AF65-F5344CB8AC3E}">
        <p14:creationId xmlns:p14="http://schemas.microsoft.com/office/powerpoint/2010/main" val="2851196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1_Additional Ban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cap="all" dirty="0"/>
              <a:t>Money Smart for Small Business: </a:t>
            </a:r>
            <a:r>
              <a:rPr lang="en-US" dirty="0"/>
              <a:t>Banking Services Available for a Small Business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509588" y="1917700"/>
            <a:ext cx="8139112" cy="41671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082" y="926432"/>
            <a:ext cx="8153400" cy="628221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ection I: Banking Services">
            <a:extLst>
              <a:ext uri="{FF2B5EF4-FFF2-40B4-BE49-F238E27FC236}">
                <a16:creationId xmlns:a16="http://schemas.microsoft.com/office/drawing/2014/main" id="{E81A20D6-7E65-1264-2510-42CDC3323D6F}"/>
              </a:ext>
            </a:extLst>
          </p:cNvPr>
          <p:cNvSpPr/>
          <p:nvPr userDrawn="1"/>
        </p:nvSpPr>
        <p:spPr>
          <a:xfrm>
            <a:off x="530088" y="228660"/>
            <a:ext cx="29530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0" dirty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  <a:sym typeface="Calibri"/>
              </a:rPr>
              <a:t>Section I:  </a:t>
            </a:r>
          </a:p>
          <a:p>
            <a:r>
              <a:rPr lang="en-US" sz="1800" b="0" dirty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Additional Banking Services</a:t>
            </a:r>
          </a:p>
        </p:txBody>
      </p:sp>
    </p:spTree>
    <p:extLst>
      <p:ext uri="{BB962C8B-B14F-4D97-AF65-F5344CB8AC3E}">
        <p14:creationId xmlns:p14="http://schemas.microsoft.com/office/powerpoint/2010/main" val="1664530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1_Acct Ser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cap="all" dirty="0"/>
              <a:t>Money Smart for Small Business: </a:t>
            </a:r>
            <a:r>
              <a:rPr lang="en-US" dirty="0"/>
              <a:t>Banking Services Available for a Small Business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509588" y="1917700"/>
            <a:ext cx="8139112" cy="41671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082" y="926432"/>
            <a:ext cx="8153400" cy="628221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ection I: Banking Services">
            <a:extLst>
              <a:ext uri="{FF2B5EF4-FFF2-40B4-BE49-F238E27FC236}">
                <a16:creationId xmlns:a16="http://schemas.microsoft.com/office/drawing/2014/main" id="{E81A20D6-7E65-1264-2510-42CDC3323D6F}"/>
              </a:ext>
            </a:extLst>
          </p:cNvPr>
          <p:cNvSpPr/>
          <p:nvPr userDrawn="1"/>
        </p:nvSpPr>
        <p:spPr>
          <a:xfrm>
            <a:off x="530088" y="228660"/>
            <a:ext cx="18694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0" dirty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  <a:sym typeface="Calibri"/>
              </a:rPr>
              <a:t>Section I:  </a:t>
            </a:r>
          </a:p>
          <a:p>
            <a:r>
              <a:rPr lang="en-US" sz="1800" b="0" dirty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Account Services</a:t>
            </a:r>
          </a:p>
        </p:txBody>
      </p:sp>
    </p:spTree>
    <p:extLst>
      <p:ext uri="{BB962C8B-B14F-4D97-AF65-F5344CB8AC3E}">
        <p14:creationId xmlns:p14="http://schemas.microsoft.com/office/powerpoint/2010/main" val="3870317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cap="all" dirty="0"/>
              <a:t>Money Smart for Small Business: </a:t>
            </a:r>
            <a:r>
              <a:rPr lang="en-US" dirty="0"/>
              <a:t>Banking Services Available for a Small Business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509588" y="1917700"/>
            <a:ext cx="8139112" cy="41671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082" y="926432"/>
            <a:ext cx="8153400" cy="628221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097E2C-5A76-3A00-1846-5ED3CFEF90EB}"/>
              </a:ext>
            </a:extLst>
          </p:cNvPr>
          <p:cNvSpPr txBox="1"/>
          <p:nvPr userDrawn="1"/>
        </p:nvSpPr>
        <p:spPr>
          <a:xfrm>
            <a:off x="519527" y="240219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  <a:cs typeface="Calibri"/>
                <a:sym typeface="Calibri"/>
              </a:rPr>
              <a:t>Section II:  </a:t>
            </a:r>
          </a:p>
          <a:p>
            <a:r>
              <a:rPr lang="en-US" sz="1800" dirty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Financing Options and Sources</a:t>
            </a:r>
            <a:endParaRPr lang="en-US" dirty="0">
              <a:latin typeface="Source Sans Pro SemiBold" panose="020B0603030403020204" pitchFamily="34" charset="0"/>
              <a:ea typeface="Source Sans Pro SemiBold" panose="020B06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173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3_Fra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cap="all" dirty="0"/>
              <a:t>Money Smart for Small Business: </a:t>
            </a:r>
            <a:r>
              <a:rPr lang="en-US" dirty="0"/>
              <a:t>Banking Services Available for a Small Business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509588" y="1917700"/>
            <a:ext cx="8139112" cy="41671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082" y="926432"/>
            <a:ext cx="8153400" cy="628221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097E2C-5A76-3A00-1846-5ED3CFEF90EB}"/>
              </a:ext>
            </a:extLst>
          </p:cNvPr>
          <p:cNvSpPr txBox="1"/>
          <p:nvPr userDrawn="1"/>
        </p:nvSpPr>
        <p:spPr>
          <a:xfrm>
            <a:off x="519527" y="240219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  <a:cs typeface="Calibri"/>
                <a:sym typeface="Calibri"/>
              </a:rPr>
              <a:t>Section III:  </a:t>
            </a:r>
          </a:p>
          <a:p>
            <a:r>
              <a:rPr lang="en-US" sz="1800" dirty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  <a:cs typeface="Calibri"/>
                <a:sym typeface="Calibri"/>
              </a:rPr>
              <a:t>Avoiding Fraud and Scams</a:t>
            </a:r>
          </a:p>
        </p:txBody>
      </p:sp>
    </p:spTree>
    <p:extLst>
      <p:ext uri="{BB962C8B-B14F-4D97-AF65-F5344CB8AC3E}">
        <p14:creationId xmlns:p14="http://schemas.microsoft.com/office/powerpoint/2010/main" val="4051283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0500" y="6429375"/>
            <a:ext cx="876300" cy="292100"/>
          </a:xfrm>
          <a:prstGeom prst="rect">
            <a:avLst/>
          </a:prstGeom>
        </p:spPr>
        <p:txBody>
          <a:bodyPr/>
          <a:lstStyle>
            <a:lvl1pPr algn="r">
              <a:defRPr b="0">
                <a:solidFill>
                  <a:schemeClr val="tx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082" y="6439908"/>
            <a:ext cx="7721106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0">
                <a:solidFill>
                  <a:schemeClr val="tx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cap="all" dirty="0"/>
              <a:t>Money Smart for Small Business: </a:t>
            </a:r>
            <a:r>
              <a:rPr lang="en-US" dirty="0"/>
              <a:t>Banking Services Available for a Small Business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0082" y="1917241"/>
            <a:ext cx="8138618" cy="42089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3D382D-30E2-7501-071A-2CA68DED237F}"/>
              </a:ext>
            </a:extLst>
          </p:cNvPr>
          <p:cNvSpPr/>
          <p:nvPr userDrawn="1"/>
        </p:nvSpPr>
        <p:spPr>
          <a:xfrm>
            <a:off x="495300" y="0"/>
            <a:ext cx="8153400" cy="953589"/>
          </a:xfrm>
          <a:prstGeom prst="rect">
            <a:avLst/>
          </a:prstGeom>
          <a:solidFill>
            <a:srgbClr val="00325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0082" y="-1"/>
            <a:ext cx="8153400" cy="95306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35380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702" r:id="rId3"/>
    <p:sldLayoutId id="2147483696" r:id="rId4"/>
    <p:sldLayoutId id="2147483697" r:id="rId5"/>
    <p:sldLayoutId id="2147483707" r:id="rId6"/>
    <p:sldLayoutId id="2147483708" r:id="rId7"/>
    <p:sldLayoutId id="2147483706" r:id="rId8"/>
    <p:sldLayoutId id="2147483709" r:id="rId9"/>
    <p:sldLayoutId id="2147483698" r:id="rId10"/>
    <p:sldLayoutId id="2147483705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b="0" i="0" u="none" kern="1200">
          <a:solidFill>
            <a:schemeClr val="bg1"/>
          </a:solidFill>
          <a:latin typeface="Source Sans Pro SemiBold" panose="020B0603030403020204" pitchFamily="34" charset="0"/>
          <a:ea typeface="Source Sans Pro SemiBold" panose="020B0603030403020204" pitchFamily="34" charset="0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b="0" i="0" u="none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die.fdic.gov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hyperlink" Target="http://www.fdic.gov/moneysmart" TargetMode="External"/><Relationship Id="rId4" Type="http://schemas.openxmlformats.org/officeDocument/2006/relationships/hyperlink" Target="http://www.sba.gov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www.fdic.gov/moneysmart" TargetMode="External"/><Relationship Id="rId4" Type="http://schemas.openxmlformats.org/officeDocument/2006/relationships/hyperlink" Target="http://www.sba.gov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1.jpg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c.gov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jpeg"/><Relationship Id="rId5" Type="http://schemas.openxmlformats.org/officeDocument/2006/relationships/image" Target="../media/image49.png"/><Relationship Id="rId4" Type="http://schemas.openxmlformats.org/officeDocument/2006/relationships/image" Target="../media/image15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sumerfinance.gov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0.jpeg"/><Relationship Id="rId4" Type="http://schemas.openxmlformats.org/officeDocument/2006/relationships/hyperlink" Target="http://www.sba.gov/" TargetMode="Externa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bi.gov/" TargetMode="Externa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tc.gov/" TargetMode="External"/><Relationship Id="rId1" Type="http://schemas.openxmlformats.org/officeDocument/2006/relationships/slideLayout" Target="../slideLayouts/slideLayout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85B8F-1383-DC24-1169-E8C1F9392C7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0082" y="-1143000"/>
            <a:ext cx="8153400" cy="1143000"/>
          </a:xfrm>
        </p:spPr>
        <p:txBody>
          <a:bodyPr vert="horz" lIns="91440" tIns="45720" rIns="91440" bIns="45720" rtlCol="0" anchor="b" anchorCtr="0">
            <a:normAutofit fontScale="90000"/>
          </a:bodyPr>
          <a:lstStyle/>
          <a:p>
            <a:r>
              <a:rPr lang="en-US" dirty="0">
                <a:solidFill>
                  <a:srgbClr val="000000"/>
                </a:solidFill>
              </a:rPr>
              <a:t>Money Smart for Small Business Banking Services</a:t>
            </a:r>
          </a:p>
        </p:txBody>
      </p:sp>
      <p:sp>
        <p:nvSpPr>
          <p:cNvPr id="14" name="2019">
            <a:extLst>
              <a:ext uri="{FF2B5EF4-FFF2-40B4-BE49-F238E27FC236}">
                <a16:creationId xmlns:a16="http://schemas.microsoft.com/office/drawing/2014/main" id="{732CC783-F7C8-8A45-B43A-C13AD90E8CC7}"/>
              </a:ext>
            </a:extLst>
          </p:cNvPr>
          <p:cNvSpPr txBox="1"/>
          <p:nvPr/>
        </p:nvSpPr>
        <p:spPr>
          <a:xfrm>
            <a:off x="897014" y="291766"/>
            <a:ext cx="2295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400" dirty="0">
                <a:solidFill>
                  <a:schemeClr val="bg1"/>
                </a:solidFill>
                <a:latin typeface="+mj-lt"/>
              </a:rPr>
              <a:t>2019</a:t>
            </a:r>
          </a:p>
        </p:txBody>
      </p:sp>
      <p:pic>
        <p:nvPicPr>
          <p:cNvPr id="6" name="Picture 5" descr="Money Smart For Small Business branding">
            <a:extLst>
              <a:ext uri="{FF2B5EF4-FFF2-40B4-BE49-F238E27FC236}">
                <a16:creationId xmlns:a16="http://schemas.microsoft.com/office/drawing/2014/main" id="{4FFAFFD2-AAAE-EC46-BF15-5D8A882CDB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28" y="952131"/>
            <a:ext cx="3006657" cy="2873211"/>
          </a:xfrm>
          <a:prstGeom prst="rect">
            <a:avLst/>
          </a:prstGeom>
        </p:spPr>
      </p:pic>
      <p:sp>
        <p:nvSpPr>
          <p:cNvPr id="8" name="Banking Services">
            <a:extLst>
              <a:ext uri="{FF2B5EF4-FFF2-40B4-BE49-F238E27FC236}">
                <a16:creationId xmlns:a16="http://schemas.microsoft.com/office/drawing/2014/main" id="{88F742BC-84DD-354A-9388-EF7C00E78C86}"/>
              </a:ext>
            </a:extLst>
          </p:cNvPr>
          <p:cNvSpPr txBox="1"/>
          <p:nvPr/>
        </p:nvSpPr>
        <p:spPr>
          <a:xfrm>
            <a:off x="860592" y="4281251"/>
            <a:ext cx="2295528" cy="1077216"/>
          </a:xfrm>
          <a:prstGeom prst="rect">
            <a:avLst/>
          </a:prstGeom>
          <a:solidFill>
            <a:schemeClr val="bg1">
              <a:alpha val="59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l" rtl="0" latinLnBrk="1" hangingPunct="0">
              <a:lnSpc>
                <a:spcPct val="80000"/>
              </a:lnSpc>
            </a:pPr>
            <a:r>
              <a:rPr lang="en-US" sz="4000" cap="all" dirty="0">
                <a:solidFill>
                  <a:schemeClr val="tx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  <a:cs typeface="12 pt Helvetica* 55 Roman   05472"/>
                <a:sym typeface="12 pt Helvetica* 55 Roman   05472"/>
              </a:rPr>
              <a:t>Banking </a:t>
            </a:r>
          </a:p>
          <a:p>
            <a:pPr algn="l" rtl="0" latinLnBrk="1" hangingPunct="0">
              <a:lnSpc>
                <a:spcPct val="80000"/>
              </a:lnSpc>
            </a:pPr>
            <a:r>
              <a:rPr lang="en-US" sz="4000" cap="all" dirty="0">
                <a:solidFill>
                  <a:schemeClr val="tx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  <a:cs typeface="12 pt Helvetica* 55 Roman   05472"/>
                <a:sym typeface="12 pt Helvetica* 55 Roman   05472"/>
              </a:rPr>
              <a:t>Services </a:t>
            </a:r>
            <a:endParaRPr kumimoji="0" lang="en-US" sz="4000" i="0" u="none" strike="noStrike" cap="all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Source Sans Pro SemiBold" panose="020B0603030403020204" pitchFamily="34" charset="0"/>
              <a:ea typeface="Source Sans Pro SemiBold" panose="020B0603030403020204" pitchFamily="34" charset="0"/>
              <a:sym typeface="Calibri"/>
            </a:endParaRPr>
          </a:p>
        </p:txBody>
      </p:sp>
      <p:sp>
        <p:nvSpPr>
          <p:cNvPr id="7" name="Available for a Small Business">
            <a:extLst>
              <a:ext uri="{FF2B5EF4-FFF2-40B4-BE49-F238E27FC236}">
                <a16:creationId xmlns:a16="http://schemas.microsoft.com/office/drawing/2014/main" id="{D8FB7B81-33AE-1F47-83A2-F420AE89C7D6}"/>
              </a:ext>
            </a:extLst>
          </p:cNvPr>
          <p:cNvSpPr/>
          <p:nvPr/>
        </p:nvSpPr>
        <p:spPr>
          <a:xfrm>
            <a:off x="897014" y="5322842"/>
            <a:ext cx="3194448" cy="268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lvl="0" algn="l">
              <a:lnSpc>
                <a:spcPct val="80000"/>
              </a:lnSpc>
            </a:pPr>
            <a:r>
              <a:rPr lang="en-US" sz="1400" dirty="0">
                <a:solidFill>
                  <a:srgbClr val="000000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  <a:cs typeface="Calibri" panose="020F0502020204030204" pitchFamily="34" charset="0"/>
                <a:sym typeface="Garamond"/>
              </a:rPr>
              <a:t>Available for a Small Business</a:t>
            </a:r>
          </a:p>
        </p:txBody>
      </p:sp>
      <p:pic>
        <p:nvPicPr>
          <p:cNvPr id="11" name="Picture 10" descr="FDIC Federal Deposit Insurance Corporation logo">
            <a:extLst>
              <a:ext uri="{FF2B5EF4-FFF2-40B4-BE49-F238E27FC236}">
                <a16:creationId xmlns:a16="http://schemas.microsoft.com/office/drawing/2014/main" id="{6E4D43C8-5850-804F-BBD8-53A60B3C4B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544" y="6162269"/>
            <a:ext cx="894660" cy="406274"/>
          </a:xfrm>
          <a:prstGeom prst="rect">
            <a:avLst/>
          </a:prstGeom>
        </p:spPr>
      </p:pic>
      <p:pic>
        <p:nvPicPr>
          <p:cNvPr id="12" name="Picture 11" descr="SBA U.S. Small Business Administration logo">
            <a:extLst>
              <a:ext uri="{FF2B5EF4-FFF2-40B4-BE49-F238E27FC236}">
                <a16:creationId xmlns:a16="http://schemas.microsoft.com/office/drawing/2014/main" id="{41BAA263-CDC1-1D4F-8225-2B6BD6D864A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172" y="6185919"/>
            <a:ext cx="1349030" cy="373888"/>
          </a:xfrm>
          <a:prstGeom prst="rect">
            <a:avLst/>
          </a:prstGeom>
        </p:spPr>
      </p:pic>
      <p:pic>
        <p:nvPicPr>
          <p:cNvPr id="10" name="Picture 9" descr="Montage image of Benjamin Franklin from the $100 dill and the front of a bank">
            <a:extLst>
              <a:ext uri="{FF2B5EF4-FFF2-40B4-BE49-F238E27FC236}">
                <a16:creationId xmlns:a16="http://schemas.microsoft.com/office/drawing/2014/main" id="{09F3BBF6-A070-EF40-9A56-48ADE01250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1685" y="952133"/>
            <a:ext cx="5118467" cy="590586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Exercise 1: Banking Service Needs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defTabSz="722376">
              <a:defRPr sz="2844"/>
            </a:lvl1pPr>
          </a:lstStyle>
          <a:p>
            <a:pPr lvl="0"/>
            <a:r>
              <a:rPr lang="en-US" dirty="0"/>
              <a:t>Exercise 1: Banking Service Needs</a:t>
            </a:r>
          </a:p>
        </p:txBody>
      </p:sp>
      <p:pic>
        <p:nvPicPr>
          <p:cNvPr id="8" name="Picture 7" descr="Organizational chart icon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65" y="1964665"/>
            <a:ext cx="787639" cy="795069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B47809-7D4E-1362-3613-291DA046B86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467528" y="1917700"/>
            <a:ext cx="6342972" cy="416718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Use the table in your Participant Guide on page 11 to draft a list of business banking service needs for both Eco-Grow and your business now and within the next 6 to 24 months. </a:t>
            </a:r>
            <a:endParaRPr lang="en-US" dirty="0">
              <a:sym typeface="Arial"/>
            </a:endParaRPr>
          </a:p>
          <a:p>
            <a:endParaRPr lang="en-US" dirty="0"/>
          </a:p>
        </p:txBody>
      </p:sp>
      <p:pic>
        <p:nvPicPr>
          <p:cNvPr id="12" name="Picture 11" descr="A ball-point pen">
            <a:extLst>
              <a:ext uri="{FF2B5EF4-FFF2-40B4-BE49-F238E27FC236}">
                <a16:creationId xmlns:a16="http://schemas.microsoft.com/office/drawing/2014/main" id="{A038070A-55C8-A206-790E-3A58F138D2AB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4680" y="1223759"/>
            <a:ext cx="936912" cy="4860000"/>
          </a:xfrm>
          <a:prstGeom prst="rect">
            <a:avLst/>
          </a:prstGeom>
        </p:spPr>
      </p:pic>
      <p:sp>
        <p:nvSpPr>
          <p:cNvPr id="2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3" name="10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4361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>
            <a:normAutofit fontScale="85000" lnSpcReduction="20000"/>
          </a:bodyPr>
          <a:lstStyle/>
          <a:p>
            <a:fld id="{5744759D-0EFF-4FB2-9CCE-04E00944F0F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F1BE55FD-5AFB-F9CA-B396-7C479BBFF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>
                <a:latin typeface="+mj-lt"/>
              </a:rPr>
              <a:t>Selecting the Right Bank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667657" y="2393690"/>
            <a:ext cx="3702978" cy="1001486"/>
          </a:xfrm>
          <a:prstGeom prst="rightArrow">
            <a:avLst/>
          </a:prstGeom>
          <a:noFill/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Consider</a:t>
            </a:r>
          </a:p>
        </p:txBody>
      </p:sp>
      <p:sp>
        <p:nvSpPr>
          <p:cNvPr id="9" name="Right Arrow 8"/>
          <p:cNvSpPr/>
          <p:nvPr/>
        </p:nvSpPr>
        <p:spPr>
          <a:xfrm>
            <a:off x="667657" y="3560964"/>
            <a:ext cx="3702978" cy="1001486"/>
          </a:xfrm>
          <a:prstGeom prst="rightArrow">
            <a:avLst/>
          </a:prstGeom>
          <a:noFill/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Research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667657" y="4728238"/>
            <a:ext cx="3702978" cy="1001486"/>
          </a:xfrm>
          <a:prstGeom prst="rightArrow">
            <a:avLst/>
          </a:prstGeom>
          <a:noFill/>
          <a:ln w="38100">
            <a:solidFill>
              <a:srgbClr val="0066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Compare</a:t>
            </a:r>
          </a:p>
        </p:txBody>
      </p:sp>
      <p:pic>
        <p:nvPicPr>
          <p:cNvPr id="47" name="Picture 1" descr="Image of street directional signs labeled Transfers, Investing, Deposits, Loans, Credits, Insurance, Drafts and Checking 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9692" y="1735405"/>
            <a:ext cx="3366343" cy="43899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53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B89DB1B-2DEC-8F2C-55DE-1119F8FEF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926432"/>
            <a:ext cx="7710982" cy="628221"/>
          </a:xfrm>
        </p:spPr>
        <p:txBody>
          <a:bodyPr>
            <a:normAutofit fontScale="90000"/>
          </a:bodyPr>
          <a:lstStyle/>
          <a:p>
            <a:r>
              <a:rPr lang="en-US" dirty="0"/>
              <a:t>Factors in Selecting the Right Bank</a:t>
            </a:r>
          </a:p>
        </p:txBody>
      </p:sp>
      <p:pic>
        <p:nvPicPr>
          <p:cNvPr id="10" name="Picture 9" descr="Star ico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9558" y="990600"/>
            <a:ext cx="701884" cy="69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 descr="Checklist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057" y="2197606"/>
            <a:ext cx="538887" cy="72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Customer service"/>
          <p:cNvSpPr>
            <a:spLocks noGrp="1"/>
          </p:cNvSpPr>
          <p:nvPr>
            <p:ph sz="quarter" idx="12"/>
          </p:nvPr>
        </p:nvSpPr>
        <p:spPr>
          <a:xfrm>
            <a:off x="952500" y="1934547"/>
            <a:ext cx="4644432" cy="4167188"/>
          </a:xfrm>
        </p:spPr>
        <p:txBody>
          <a:bodyPr/>
          <a:lstStyle/>
          <a:p>
            <a:r>
              <a:rPr lang="en-US" dirty="0"/>
              <a:t>Customer service</a:t>
            </a:r>
          </a:p>
          <a:p>
            <a:r>
              <a:rPr lang="en-US" dirty="0"/>
              <a:t>Access to your accounts and money</a:t>
            </a:r>
            <a:r>
              <a:rPr lang="en-US" dirty="0">
                <a:sym typeface="Calibri"/>
              </a:rPr>
              <a:t>*</a:t>
            </a:r>
            <a:r>
              <a:rPr lang="en-US" dirty="0"/>
              <a:t> </a:t>
            </a:r>
          </a:p>
          <a:p>
            <a:r>
              <a:rPr lang="en-US" dirty="0">
                <a:sym typeface="12 pt Helvetica* 55 Roman   05472"/>
              </a:rPr>
              <a:t>Technology</a:t>
            </a:r>
          </a:p>
          <a:p>
            <a:r>
              <a:rPr lang="en-US" dirty="0">
                <a:sym typeface="12 pt Helvetica* 55 Roman   05472"/>
              </a:rPr>
              <a:t>Specialized small business products and services</a:t>
            </a:r>
          </a:p>
          <a:p>
            <a:endParaRPr lang="en-US" dirty="0">
              <a:sym typeface="12 pt Helvetica* 55 Roman   05472"/>
            </a:endParaRPr>
          </a:p>
          <a:p>
            <a:pPr marL="171450" indent="-111125">
              <a:buNone/>
            </a:pPr>
            <a:r>
              <a:rPr lang="en-US" dirty="0">
                <a:sym typeface="12 pt Helvetica* 55 Roman   05472"/>
              </a:rPr>
              <a:t>*More protections for consumers than businesses!</a:t>
            </a:r>
          </a:p>
        </p:txBody>
      </p:sp>
      <p:pic>
        <p:nvPicPr>
          <p:cNvPr id="7" name="Picture 6" descr="Person using a laptop computer and a mobile phone connected to the Internet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7" r="37032"/>
          <a:stretch/>
        </p:blipFill>
        <p:spPr>
          <a:xfrm>
            <a:off x="5697608" y="1825820"/>
            <a:ext cx="3327855" cy="4157587"/>
          </a:xfrm>
          <a:prstGeom prst="rect">
            <a:avLst/>
          </a:prstGeom>
        </p:spPr>
      </p:pic>
      <p:sp>
        <p:nvSpPr>
          <p:cNvPr id="2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3" name="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532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ction I: Banking Services">
            <a:extLst>
              <a:ext uri="{FF2B5EF4-FFF2-40B4-BE49-F238E27FC236}">
                <a16:creationId xmlns:a16="http://schemas.microsoft.com/office/drawing/2014/main" id="{240DDA1A-B433-2D4F-97A4-9446EA7F961B}"/>
              </a:ext>
            </a:extLst>
          </p:cNvPr>
          <p:cNvSpPr/>
          <p:nvPr/>
        </p:nvSpPr>
        <p:spPr>
          <a:xfrm>
            <a:off x="607332" y="181651"/>
            <a:ext cx="18790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0" dirty="0">
                <a:solidFill>
                  <a:schemeClr val="bg1"/>
                </a:solidFill>
                <a:latin typeface="Franklin Gothic Book" panose="020B0503020102020204" pitchFamily="34" charset="0"/>
                <a:ea typeface="Calibri"/>
                <a:cs typeface="Calibri"/>
                <a:sym typeface="Calibri"/>
              </a:rPr>
              <a:t>Section I:  </a:t>
            </a:r>
          </a:p>
          <a:p>
            <a:r>
              <a:rPr lang="en-US" sz="1800" b="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Banking Services</a:t>
            </a:r>
          </a:p>
        </p:txBody>
      </p:sp>
      <p:sp>
        <p:nvSpPr>
          <p:cNvPr id="2" name="Basic FDIC Deposit Insurance Principles"/>
          <p:cNvSpPr>
            <a:spLocks noGrp="1"/>
          </p:cNvSpPr>
          <p:nvPr>
            <p:ph type="title"/>
          </p:nvPr>
        </p:nvSpPr>
        <p:spPr>
          <a:xfrm>
            <a:off x="495300" y="381000"/>
            <a:ext cx="8153400" cy="1143000"/>
          </a:xfrm>
        </p:spPr>
        <p:txBody>
          <a:bodyPr anchor="b"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Basic FDIC Deposit Insurance Principles</a:t>
            </a:r>
            <a:endParaRPr lang="en-US" sz="3200" strike="sngStrike" dirty="0">
              <a:solidFill>
                <a:srgbClr val="FF0000"/>
              </a:solidFill>
            </a:endParaRPr>
          </a:p>
        </p:txBody>
      </p:sp>
      <p:sp>
        <p:nvSpPr>
          <p:cNvPr id="3" name="Coverage is per depositor. A depositor may be any person (does not have to be a U.S. citizen or resident) or any legal entity (businesses, nonprofit organizations, and government agencies)."/>
          <p:cNvSpPr>
            <a:spLocks noGrp="1"/>
          </p:cNvSpPr>
          <p:nvPr>
            <p:ph sz="quarter" idx="12"/>
          </p:nvPr>
        </p:nvSpPr>
        <p:spPr>
          <a:xfrm>
            <a:off x="495300" y="1922966"/>
            <a:ext cx="4484473" cy="4167188"/>
          </a:xfrm>
        </p:spPr>
        <p:txBody>
          <a:bodyPr>
            <a:normAutofit/>
          </a:bodyPr>
          <a:lstStyle/>
          <a:p>
            <a:pPr marL="52578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ea typeface="Calibri"/>
                <a:cs typeface="Calibri"/>
                <a:sym typeface="Calibri"/>
              </a:rPr>
              <a:t>Coverage is per depositor. </a:t>
            </a:r>
            <a:r>
              <a:rPr lang="en-US" dirty="0">
                <a:ea typeface="Calibri"/>
                <a:cs typeface="Calibri"/>
                <a:sym typeface="Calibri"/>
              </a:rPr>
              <a:t>A depositor may be any person (does not have to be a U.S.</a:t>
            </a:r>
            <a:r>
              <a:rPr lang="en-US" dirty="0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dirty="0">
                <a:ea typeface="Calibri"/>
                <a:cs typeface="Calibri"/>
                <a:sym typeface="Calibri"/>
              </a:rPr>
              <a:t>citizen or resident) or any legal entity </a:t>
            </a:r>
            <a:r>
              <a:rPr lang="en-US" dirty="0">
                <a:latin typeface="+mj-lt"/>
                <a:ea typeface="Calibri"/>
                <a:cs typeface="Calibri"/>
                <a:sym typeface="Calibri"/>
              </a:rPr>
              <a:t>(businesses, nonprofit organizations, and government agencies).</a:t>
            </a:r>
          </a:p>
          <a:p>
            <a:pPr marL="52578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Franklin Gothic Medium" panose="020B0603020102020204" pitchFamily="34" charset="0"/>
              </a:rPr>
              <a:t>Standard insurance amount is $250,000</a:t>
            </a:r>
            <a:r>
              <a:rPr lang="en-US" dirty="0">
                <a:solidFill>
                  <a:schemeClr val="tx2"/>
                </a:solidFill>
                <a:latin typeface="Franklin Gothic Medium" panose="020B0603020102020204" pitchFamily="34" charset="0"/>
              </a:rPr>
              <a:t>*</a:t>
            </a:r>
            <a:r>
              <a:rPr lang="en-US" dirty="0">
                <a:latin typeface="Franklin Gothic Medium" panose="020B0603020102020204" pitchFamily="34" charset="0"/>
              </a:rPr>
              <a:t> </a:t>
            </a:r>
            <a:r>
              <a:rPr lang="en-US" dirty="0"/>
              <a:t>per depositor, per insured bank,</a:t>
            </a:r>
            <a:r>
              <a:rPr lang="en-US" b="1" baseline="30000" dirty="0">
                <a:solidFill>
                  <a:schemeClr val="tx2"/>
                </a:solidFill>
              </a:rPr>
              <a:t>†</a:t>
            </a:r>
            <a:r>
              <a:rPr lang="en-US" dirty="0"/>
              <a:t> for each account ownership category.</a:t>
            </a:r>
          </a:p>
        </p:txBody>
      </p:sp>
      <p:pic>
        <p:nvPicPr>
          <p:cNvPr id="1026" name="Picture 2" descr="Image of the FDIC Teller Sig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0184" y="1990043"/>
            <a:ext cx="3357567" cy="1438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*See the FDIC’s Electronic Deposit Insurance Estimator"/>
          <p:cNvSpPr txBox="1"/>
          <p:nvPr/>
        </p:nvSpPr>
        <p:spPr>
          <a:xfrm>
            <a:off x="5310184" y="3650088"/>
            <a:ext cx="3357566" cy="230832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+mn-lt"/>
              </a:rPr>
              <a:t>*See the FDIC’s Electronic Deposit Insurance Estimator </a:t>
            </a:r>
            <a:br>
              <a:rPr lang="en-US" dirty="0">
                <a:solidFill>
                  <a:schemeClr val="tx2"/>
                </a:solidFill>
                <a:latin typeface="+mn-lt"/>
              </a:rPr>
            </a:br>
            <a:r>
              <a:rPr lang="en-US" dirty="0">
                <a:solidFill>
                  <a:schemeClr val="tx2"/>
                </a:solidFill>
                <a:latin typeface="+mn-lt"/>
              </a:rPr>
              <a:t>at </a:t>
            </a:r>
            <a:r>
              <a:rPr lang="en-US" dirty="0">
                <a:solidFill>
                  <a:schemeClr val="tx2"/>
                </a:solidFill>
                <a:latin typeface="+mn-lt"/>
                <a:hlinkClick r:id="rId4" tooltip="https://edie.fdic.gov 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https://edie.fdic.gov </a:t>
            </a:r>
            <a:endParaRPr lang="en-US" dirty="0">
              <a:solidFill>
                <a:schemeClr val="tx2"/>
              </a:solidFill>
              <a:latin typeface="+mn-lt"/>
            </a:endParaRPr>
          </a:p>
          <a:p>
            <a:endParaRPr lang="en-US" dirty="0">
              <a:solidFill>
                <a:schemeClr val="tx2"/>
              </a:solidFill>
              <a:latin typeface="+mn-lt"/>
            </a:endParaRPr>
          </a:p>
          <a:p>
            <a:pPr algn="l" rtl="0" latinLnBrk="1" hangingPunct="0"/>
            <a:r>
              <a:rPr lang="en-US" kern="1200" baseline="300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†</a:t>
            </a:r>
            <a:r>
              <a:rPr lang="en-US" dirty="0">
                <a:solidFill>
                  <a:schemeClr val="tx2"/>
                </a:solidFill>
                <a:latin typeface="+mn-lt"/>
              </a:rPr>
              <a:t>Deposits in credit unions may </a:t>
            </a:r>
            <a:br>
              <a:rPr lang="en-US" dirty="0">
                <a:solidFill>
                  <a:schemeClr val="tx2"/>
                </a:solidFill>
                <a:latin typeface="+mn-lt"/>
              </a:rPr>
            </a:br>
            <a:r>
              <a:rPr lang="en-US" dirty="0">
                <a:solidFill>
                  <a:schemeClr val="tx2"/>
                </a:solidFill>
                <a:latin typeface="+mn-lt"/>
              </a:rPr>
              <a:t>be insured by the NCUA, but </a:t>
            </a:r>
            <a:br>
              <a:rPr lang="en-US" dirty="0">
                <a:solidFill>
                  <a:schemeClr val="tx2"/>
                </a:solidFill>
                <a:latin typeface="+mn-lt"/>
              </a:rPr>
            </a:br>
            <a:r>
              <a:rPr lang="en-US" dirty="0">
                <a:solidFill>
                  <a:schemeClr val="tx2"/>
                </a:solidFill>
                <a:latin typeface="+mn-lt"/>
              </a:rPr>
              <a:t>insurance details may differ in </a:t>
            </a:r>
            <a:br>
              <a:rPr lang="en-US" dirty="0">
                <a:solidFill>
                  <a:schemeClr val="tx2"/>
                </a:solidFill>
                <a:latin typeface="+mn-lt"/>
              </a:rPr>
            </a:br>
            <a:r>
              <a:rPr lang="en-US" dirty="0">
                <a:solidFill>
                  <a:schemeClr val="tx2"/>
                </a:solidFill>
                <a:latin typeface="+mn-lt"/>
              </a:rPr>
              <a:t>some respects.</a:t>
            </a:r>
            <a:endParaRPr kumimoji="0" lang="en-US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latin typeface="+mn-lt"/>
              <a:sym typeface="Calibri"/>
            </a:endParaRPr>
          </a:p>
        </p:txBody>
      </p:sp>
      <p:sp>
        <p:nvSpPr>
          <p:cNvPr id="4" name="Money Smart for Small Business: Banking Services Available for a Small Business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5" name="13"/>
          <p:cNvSpPr>
            <a:spLocks noGrp="1"/>
          </p:cNvSpPr>
          <p:nvPr>
            <p:ph type="sldNum" sz="quarter" idx="10"/>
          </p:nvPr>
        </p:nvSpPr>
        <p:spPr/>
        <p:txBody>
          <a:bodyPr>
            <a:normAutofit fontScale="85000" lnSpcReduction="20000"/>
          </a:bodyPr>
          <a:lstStyle/>
          <a:p>
            <a:fld id="{5744759D-0EFF-4FB2-9CCE-04E00944F0F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0229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ction I: Banking Services">
            <a:extLst>
              <a:ext uri="{FF2B5EF4-FFF2-40B4-BE49-F238E27FC236}">
                <a16:creationId xmlns:a16="http://schemas.microsoft.com/office/drawing/2014/main" id="{ABB5D953-ED7E-1D4B-BBEA-6C42184D2586}"/>
              </a:ext>
            </a:extLst>
          </p:cNvPr>
          <p:cNvSpPr/>
          <p:nvPr/>
        </p:nvSpPr>
        <p:spPr>
          <a:xfrm>
            <a:off x="607332" y="181651"/>
            <a:ext cx="18646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0" dirty="0">
                <a:solidFill>
                  <a:schemeClr val="bg1"/>
                </a:solidFill>
                <a:latin typeface="Franklin Gothic Book" panose="020B0503020102020204" pitchFamily="34" charset="0"/>
                <a:ea typeface="Calibri"/>
                <a:cs typeface="Calibri"/>
                <a:sym typeface="Calibri"/>
              </a:rPr>
              <a:t>Section I:  </a:t>
            </a:r>
          </a:p>
          <a:p>
            <a:r>
              <a:rPr lang="en-US" sz="1800" b="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Account Services</a:t>
            </a:r>
          </a:p>
        </p:txBody>
      </p:sp>
      <p:pic>
        <p:nvPicPr>
          <p:cNvPr id="9" name="Picture 8" descr="Star ico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184" y="1232449"/>
            <a:ext cx="701884" cy="6953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Account Services"/>
          <p:cNvSpPr>
            <a:spLocks noGrp="1"/>
          </p:cNvSpPr>
          <p:nvPr>
            <p:ph type="title"/>
          </p:nvPr>
        </p:nvSpPr>
        <p:spPr>
          <a:xfrm>
            <a:off x="1217067" y="715785"/>
            <a:ext cx="7195665" cy="1143000"/>
          </a:xfrm>
        </p:spPr>
        <p:txBody>
          <a:bodyPr anchor="b"/>
          <a:lstStyle/>
          <a:p>
            <a:r>
              <a:rPr lang="en-US" sz="3200" dirty="0">
                <a:solidFill>
                  <a:schemeClr val="tx1"/>
                </a:solidFill>
              </a:rPr>
              <a:t>Account Services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Business Checking Accounts"/>
          <p:cNvSpPr>
            <a:spLocks noGrp="1"/>
          </p:cNvSpPr>
          <p:nvPr>
            <p:ph sz="quarter" idx="12"/>
          </p:nvPr>
        </p:nvSpPr>
        <p:spPr>
          <a:xfrm>
            <a:off x="1028632" y="2028477"/>
            <a:ext cx="3682313" cy="391498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400050" lvl="1" indent="-4000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chemeClr val="tx1"/>
                </a:solidFill>
                <a:ea typeface="12 pt Helvetica* 55 Roman   05472"/>
                <a:cs typeface="12 pt Helvetica* 55 Roman   05472"/>
                <a:sym typeface="12 pt Helvetica* 55 Roman   05472"/>
              </a:rPr>
              <a:t>B</a:t>
            </a:r>
            <a:r>
              <a:rPr sz="1800" dirty="0">
                <a:solidFill>
                  <a:schemeClr val="tx1"/>
                </a:solidFill>
                <a:ea typeface="12 pt Helvetica* 55 Roman   05472"/>
                <a:cs typeface="12 pt Helvetica* 55 Roman   05472"/>
                <a:sym typeface="12 pt Helvetica* 55 Roman   05472"/>
              </a:rPr>
              <a:t>usiness</a:t>
            </a:r>
            <a:r>
              <a:rPr lang="en-US" sz="1800" dirty="0">
                <a:solidFill>
                  <a:schemeClr val="tx1"/>
                </a:solidFill>
                <a:ea typeface="12 pt Helvetica* 55 Roman   05472"/>
                <a:cs typeface="12 pt Helvetica* 55 Roman   05472"/>
                <a:sym typeface="12 pt Helvetica* 55 Roman   05472"/>
              </a:rPr>
              <a:t> C</a:t>
            </a:r>
            <a:r>
              <a:rPr sz="1800" dirty="0">
                <a:solidFill>
                  <a:schemeClr val="tx1"/>
                </a:solidFill>
                <a:ea typeface="12 pt Helvetica* 55 Roman   05472"/>
                <a:cs typeface="12 pt Helvetica* 55 Roman   05472"/>
                <a:sym typeface="12 pt Helvetica* 55 Roman   05472"/>
              </a:rPr>
              <a:t>hecking</a:t>
            </a:r>
            <a:r>
              <a:rPr lang="en-US" sz="1800" dirty="0">
                <a:solidFill>
                  <a:schemeClr val="tx1"/>
                </a:solidFill>
                <a:ea typeface="12 pt Helvetica* 55 Roman   05472"/>
                <a:cs typeface="12 pt Helvetica* 55 Roman   05472"/>
                <a:sym typeface="12 pt Helvetica* 55 Roman   05472"/>
              </a:rPr>
              <a:t> Accounts</a:t>
            </a:r>
            <a:endParaRPr sz="1800" dirty="0">
              <a:solidFill>
                <a:schemeClr val="tx1"/>
              </a:solidFill>
              <a:ea typeface="12 pt Helvetica* 55 Roman   05472"/>
              <a:cs typeface="12 pt Helvetica* 55 Roman   05472"/>
              <a:sym typeface="12 pt Helvetica* 55 Roman   05472"/>
            </a:endParaRPr>
          </a:p>
          <a:p>
            <a:pPr marL="400050" lvl="1" indent="-4000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chemeClr val="tx1"/>
                </a:solidFill>
                <a:ea typeface="12 pt Helvetica* 55 Roman   05472"/>
                <a:cs typeface="12 pt Helvetica* 55 Roman   05472"/>
                <a:sym typeface="12 pt Helvetica* 55 Roman   05472"/>
              </a:rPr>
              <a:t>Business Debit Cards</a:t>
            </a:r>
          </a:p>
          <a:p>
            <a:pPr marL="400050" lvl="1" indent="-4000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chemeClr val="tx1"/>
                </a:solidFill>
                <a:ea typeface="12 pt Helvetica* 55 Roman   05472"/>
                <a:cs typeface="12 pt Helvetica* 55 Roman   05472"/>
                <a:sym typeface="12 pt Helvetica* 55 Roman   05472"/>
              </a:rPr>
              <a:t>Savings Accounts</a:t>
            </a:r>
          </a:p>
          <a:p>
            <a:pPr marL="400050" lvl="1" indent="-4000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chemeClr val="tx1"/>
                </a:solidFill>
                <a:ea typeface="12 pt Helvetica* 55 Roman   05472"/>
                <a:cs typeface="12 pt Helvetica* 55 Roman   05472"/>
                <a:sym typeface="12 pt Helvetica* 55 Roman   05472"/>
              </a:rPr>
              <a:t>Certificates of Deposit (CD)</a:t>
            </a:r>
          </a:p>
          <a:p>
            <a:pPr marL="400050" lvl="1" indent="-4000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chemeClr val="tx1"/>
                </a:solidFill>
                <a:ea typeface="12 pt Helvetica* 55 Roman   05472"/>
                <a:cs typeface="12 pt Helvetica* 55 Roman   05472"/>
                <a:sym typeface="12 pt Helvetica* 55 Roman   05472"/>
              </a:rPr>
              <a:t>Retirement/Other Employee </a:t>
            </a:r>
            <a:br>
              <a:rPr lang="en-US" sz="1800" dirty="0">
                <a:solidFill>
                  <a:schemeClr val="tx1"/>
                </a:solidFill>
                <a:ea typeface="12 pt Helvetica* 55 Roman   05472"/>
                <a:cs typeface="12 pt Helvetica* 55 Roman   05472"/>
                <a:sym typeface="12 pt Helvetica* 55 Roman   05472"/>
              </a:rPr>
            </a:br>
            <a:r>
              <a:rPr lang="en-US" sz="1800" dirty="0">
                <a:solidFill>
                  <a:schemeClr val="tx1"/>
                </a:solidFill>
                <a:ea typeface="12 pt Helvetica* 55 Roman   05472"/>
                <a:cs typeface="12 pt Helvetica* 55 Roman   05472"/>
                <a:sym typeface="12 pt Helvetica* 55 Roman   05472"/>
              </a:rPr>
              <a:t>Benefit Accounts</a:t>
            </a:r>
          </a:p>
          <a:p>
            <a:pPr marL="400050" lvl="1" indent="-4000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chemeClr val="tx1"/>
                </a:solidFill>
                <a:ea typeface="12 pt Helvetica* 55 Roman   05472"/>
                <a:cs typeface="12 pt Helvetica* 55 Roman   05472"/>
                <a:sym typeface="12 pt Helvetica* 55 Roman   05472"/>
              </a:rPr>
              <a:t>Business Credit Cards</a:t>
            </a:r>
          </a:p>
          <a:p>
            <a:pPr marL="400050" lvl="1" indent="-4000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chemeClr val="tx1"/>
                </a:solidFill>
                <a:ea typeface="12 pt Helvetica* 55 Roman   05472"/>
                <a:cs typeface="12 pt Helvetica* 55 Roman   05472"/>
                <a:sym typeface="12 pt Helvetica* 55 Roman   05472"/>
              </a:rPr>
              <a:t>Payroll Services</a:t>
            </a:r>
          </a:p>
          <a:p>
            <a:pPr marL="400050" lvl="1" indent="-4000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chemeClr val="tx1"/>
                </a:solidFill>
                <a:ea typeface="12 pt Helvetica* 55 Roman   05472"/>
                <a:cs typeface="12 pt Helvetica* 55 Roman   05472"/>
                <a:sym typeface="12 pt Helvetica* 55 Roman   05472"/>
              </a:rPr>
              <a:t>Cash Management</a:t>
            </a:r>
          </a:p>
          <a:p>
            <a:pPr marL="400050" lvl="1" indent="-4000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chemeClr val="tx1"/>
                </a:solidFill>
                <a:ea typeface="12 pt Helvetica* 55 Roman   05472"/>
                <a:cs typeface="12 pt Helvetica* 55 Roman   05472"/>
                <a:sym typeface="12 pt Helvetica* 55 Roman   05472"/>
              </a:rPr>
              <a:t>Merchant Services</a:t>
            </a:r>
          </a:p>
          <a:p>
            <a:pPr marL="400050" lvl="1" indent="-4000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chemeClr val="tx1"/>
                </a:solidFill>
                <a:ea typeface="12 pt Helvetica* 55 Roman   05472"/>
                <a:cs typeface="12 pt Helvetica* 55 Roman   05472"/>
                <a:sym typeface="12 pt Helvetica* 55 Roman   05472"/>
              </a:rPr>
              <a:t>Other Services</a:t>
            </a:r>
          </a:p>
        </p:txBody>
      </p:sp>
      <p:pic>
        <p:nvPicPr>
          <p:cNvPr id="4" name="Picture 3" descr="Image of a person looking at their online banking account on a smartphone 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1" y="1000913"/>
            <a:ext cx="4062412" cy="4920724"/>
          </a:xfrm>
          <a:prstGeom prst="rect">
            <a:avLst/>
          </a:prstGeom>
        </p:spPr>
      </p:pic>
      <p:sp>
        <p:nvSpPr>
          <p:cNvPr id="2" name="Money Smart for Small Business: Banking Services Available for a Small Business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3" name="14"/>
          <p:cNvSpPr>
            <a:spLocks noGrp="1"/>
          </p:cNvSpPr>
          <p:nvPr>
            <p:ph type="sldNum" sz="quarter" idx="10"/>
          </p:nvPr>
        </p:nvSpPr>
        <p:spPr/>
        <p:txBody>
          <a:bodyPr>
            <a:normAutofit fontScale="85000" lnSpcReduction="20000"/>
          </a:bodyPr>
          <a:lstStyle/>
          <a:p>
            <a:fld id="{5744759D-0EFF-4FB2-9CCE-04E00944F0FE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count Services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Cost of Services and Transactions</a:t>
            </a:r>
          </a:p>
        </p:txBody>
      </p:sp>
      <p:pic>
        <p:nvPicPr>
          <p:cNvPr id="8" name="Picture 2" descr="Checklist icon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56" y="2000481"/>
            <a:ext cx="538887" cy="72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Cost of services and transactions"/>
          <p:cNvSpPr>
            <a:spLocks noGrp="1"/>
          </p:cNvSpPr>
          <p:nvPr>
            <p:ph sz="quarter" idx="12"/>
          </p:nvPr>
        </p:nvSpPr>
        <p:spPr>
          <a:xfrm>
            <a:off x="952500" y="1917700"/>
            <a:ext cx="7696200" cy="4167188"/>
          </a:xfrm>
        </p:spPr>
        <p:txBody>
          <a:bodyPr/>
          <a:lstStyle/>
          <a:p>
            <a:r>
              <a:rPr lang="en-US" dirty="0">
                <a:sym typeface="12 pt Helvetica* 55 Roman   05472"/>
              </a:rPr>
              <a:t>Brochures and fee schedules </a:t>
            </a:r>
            <a:br>
              <a:rPr lang="en-US" dirty="0">
                <a:sym typeface="12 pt Helvetica* 55 Roman   05472"/>
              </a:rPr>
            </a:br>
            <a:r>
              <a:rPr lang="en-US" dirty="0">
                <a:sym typeface="12 pt Helvetica* 55 Roman   05472"/>
              </a:rPr>
              <a:t>for features and service costs, </a:t>
            </a:r>
            <a:br>
              <a:rPr lang="en-US" dirty="0">
                <a:sym typeface="12 pt Helvetica* 55 Roman   05472"/>
              </a:rPr>
            </a:br>
            <a:r>
              <a:rPr lang="en-US" dirty="0">
                <a:sym typeface="12 pt Helvetica* 55 Roman   05472"/>
              </a:rPr>
              <a:t>including options for overdraft </a:t>
            </a:r>
            <a:br>
              <a:rPr lang="en-US" dirty="0">
                <a:sym typeface="12 pt Helvetica* 55 Roman   05472"/>
              </a:rPr>
            </a:br>
            <a:r>
              <a:rPr lang="en-US" dirty="0">
                <a:sym typeface="12 pt Helvetica* 55 Roman   05472"/>
              </a:rPr>
              <a:t>protection </a:t>
            </a:r>
          </a:p>
          <a:p>
            <a:r>
              <a:rPr lang="en-US" dirty="0">
                <a:sym typeface="12 pt Helvetica* 55 Roman   05472"/>
              </a:rPr>
              <a:t>Account disclosures</a:t>
            </a:r>
          </a:p>
          <a:p>
            <a:r>
              <a:rPr lang="en-US" dirty="0">
                <a:sym typeface="12 pt Helvetica* 55 Roman   05472"/>
              </a:rPr>
              <a:t>Ways to get fees waived/reduced </a:t>
            </a:r>
            <a:br>
              <a:rPr lang="en-US" dirty="0">
                <a:sym typeface="12 pt Helvetica* 55 Roman   05472"/>
              </a:rPr>
            </a:br>
            <a:r>
              <a:rPr lang="en-US" dirty="0">
                <a:sym typeface="12 pt Helvetica* 55 Roman   05472"/>
              </a:rPr>
              <a:t>(transaction volume/bundling) </a:t>
            </a:r>
          </a:p>
        </p:txBody>
      </p:sp>
      <p:pic>
        <p:nvPicPr>
          <p:cNvPr id="6" name="Picture 5" descr="Example of a Local Bank Fee Account Disclosure sheet">
            <a:extLst>
              <a:ext uri="{FF2B5EF4-FFF2-40B4-BE49-F238E27FC236}">
                <a16:creationId xmlns:a16="http://schemas.microsoft.com/office/drawing/2014/main" id="{47D485A8-870F-674B-8C06-0F75D407EFE2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9" t="7517" r="7781" b="7660"/>
          <a:stretch/>
        </p:blipFill>
        <p:spPr>
          <a:xfrm>
            <a:off x="5536016" y="1740820"/>
            <a:ext cx="3327259" cy="4475858"/>
          </a:xfrm>
          <a:prstGeom prst="rect">
            <a:avLst/>
          </a:prstGeom>
        </p:spPr>
      </p:pic>
      <p:sp>
        <p:nvSpPr>
          <p:cNvPr id="3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4" name="15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102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ccount Services"/>
          <p:cNvSpPr>
            <a:spLocks noGrp="1"/>
          </p:cNvSpPr>
          <p:nvPr>
            <p:ph type="title"/>
          </p:nvPr>
        </p:nvSpPr>
        <p:spPr>
          <a:xfrm>
            <a:off x="1104900" y="926432"/>
            <a:ext cx="7558582" cy="628221"/>
          </a:xfrm>
        </p:spPr>
        <p:txBody>
          <a:bodyPr>
            <a:normAutofit fontScale="90000"/>
          </a:bodyPr>
          <a:lstStyle/>
          <a:p>
            <a:r>
              <a:rPr lang="en-US" dirty="0"/>
              <a:t>Payment Transactions</a:t>
            </a:r>
          </a:p>
        </p:txBody>
      </p:sp>
      <p:pic>
        <p:nvPicPr>
          <p:cNvPr id="8" name="Picture 7" descr="Star icon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2296" y="982753"/>
            <a:ext cx="701884" cy="695325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Timing, Ease, and Security of Payment Transactions"/>
          <p:cNvSpPr>
            <a:spLocks noGrp="1"/>
          </p:cNvSpPr>
          <p:nvPr>
            <p:ph sz="quarter" idx="12"/>
          </p:nvPr>
        </p:nvSpPr>
        <p:spPr>
          <a:xfrm>
            <a:off x="509588" y="1917700"/>
            <a:ext cx="5307824" cy="41671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ym typeface="12 pt Helvetica* 55 Roman   05472"/>
              </a:rPr>
              <a:t>Most payment transactions do not occur in real time and writing a check or initiating a bank transfer when you don’t have funds available can result in costly charges!</a:t>
            </a:r>
          </a:p>
          <a:p>
            <a:r>
              <a:rPr lang="en-US" dirty="0">
                <a:sym typeface="12 pt Helvetica* 55 Roman   05472"/>
              </a:rPr>
              <a:t>Direct deposit, Automated Clearing House debit and credit processing, wire transfers</a:t>
            </a:r>
          </a:p>
          <a:p>
            <a:r>
              <a:rPr lang="en-US" dirty="0"/>
              <a:t>Debit block</a:t>
            </a:r>
          </a:p>
          <a:p>
            <a:r>
              <a:rPr lang="en-US" dirty="0"/>
              <a:t>Lockbox services </a:t>
            </a:r>
          </a:p>
          <a:p>
            <a:r>
              <a:rPr lang="en-US" dirty="0"/>
              <a:t>Remote deposit capture</a:t>
            </a:r>
            <a:endParaRPr lang="en-US" dirty="0">
              <a:sym typeface="12 pt Helvetica* 55 Roman   05472"/>
            </a:endParaRPr>
          </a:p>
        </p:txBody>
      </p:sp>
      <p:pic>
        <p:nvPicPr>
          <p:cNvPr id="10" name="Picture 9" descr="Image of a person touching a dollar sign superimposed on a transparent surface">
            <a:extLst>
              <a:ext uri="{FF2B5EF4-FFF2-40B4-BE49-F238E27FC236}">
                <a16:creationId xmlns:a16="http://schemas.microsoft.com/office/drawing/2014/main" id="{A9F714A3-FC8C-C44C-A8A8-8F8B95AEA88E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6"/>
          <a:stretch/>
        </p:blipFill>
        <p:spPr>
          <a:xfrm>
            <a:off x="6115586" y="2052101"/>
            <a:ext cx="2846070" cy="2753797"/>
          </a:xfrm>
          <a:prstGeom prst="rect">
            <a:avLst/>
          </a:prstGeom>
        </p:spPr>
      </p:pic>
      <p:sp>
        <p:nvSpPr>
          <p:cNvPr id="2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3" name="16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6081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ccount Services">
            <a:extLst>
              <a:ext uri="{FF2B5EF4-FFF2-40B4-BE49-F238E27FC236}">
                <a16:creationId xmlns:a16="http://schemas.microsoft.com/office/drawing/2014/main" id="{A75A054B-CF3E-5169-2776-A99AD8598F7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10082" y="926432"/>
            <a:ext cx="8153400" cy="980735"/>
          </a:xfrm>
        </p:spPr>
        <p:txBody>
          <a:bodyPr>
            <a:normAutofit fontScale="9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u="none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noProof="0" dirty="0">
                <a:solidFill>
                  <a:schemeClr val="tx1"/>
                </a:solidFill>
                <a:sym typeface="Calibri"/>
              </a:rPr>
              <a:t>Timing, Ease, and Security of Payment Transactions</a:t>
            </a:r>
          </a:p>
        </p:txBody>
      </p:sp>
      <p:pic>
        <p:nvPicPr>
          <p:cNvPr id="8" name="Picture 2" descr="Checklist icon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96" y="2135681"/>
            <a:ext cx="538887" cy="72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Business Checking Accounts"/>
          <p:cNvSpPr>
            <a:spLocks noGrp="1"/>
          </p:cNvSpPr>
          <p:nvPr>
            <p:ph sz="quarter" idx="12"/>
          </p:nvPr>
        </p:nvSpPr>
        <p:spPr>
          <a:xfrm>
            <a:off x="853110" y="1917700"/>
            <a:ext cx="6162390" cy="41671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sym typeface="12 pt Helvetica* 55 Roman   05472"/>
              </a:rPr>
              <a:t>Business checking accounts: important considerations:</a:t>
            </a:r>
          </a:p>
          <a:p>
            <a:r>
              <a:rPr lang="en-US" dirty="0">
                <a:sym typeface="12 pt Helvetica* 55 Roman   05472"/>
              </a:rPr>
              <a:t>Transaction volume may determine best account type</a:t>
            </a:r>
          </a:p>
          <a:p>
            <a:r>
              <a:rPr lang="en-US" dirty="0">
                <a:sym typeface="12 pt Helvetica* 55 Roman   05472"/>
              </a:rPr>
              <a:t>Know federal, state, and contract rules governing checks*</a:t>
            </a:r>
          </a:p>
          <a:p>
            <a:r>
              <a:rPr lang="en-US" dirty="0">
                <a:sym typeface="12 pt Helvetica* 55 Roman   05472"/>
              </a:rPr>
              <a:t>Banks may use information systems to evaluate applicants for checking accounts (for example, </a:t>
            </a:r>
            <a:r>
              <a:rPr lang="en-US" dirty="0" err="1">
                <a:sym typeface="12 pt Helvetica* 55 Roman   05472"/>
              </a:rPr>
              <a:t>ChexSystems</a:t>
            </a:r>
            <a:r>
              <a:rPr lang="en-US" dirty="0">
                <a:sym typeface="12 pt Helvetica* 55 Roman   05472"/>
              </a:rPr>
              <a:t>)</a:t>
            </a:r>
          </a:p>
          <a:p>
            <a:r>
              <a:rPr lang="en-US" dirty="0"/>
              <a:t>Many banks also have second-chance checking accounts for individuals who performed poorly with prior checking accounts. </a:t>
            </a:r>
          </a:p>
          <a:p>
            <a:pPr marL="0" indent="0">
              <a:buNone/>
            </a:pPr>
            <a:r>
              <a:rPr lang="en-US" dirty="0">
                <a:sym typeface="12 pt Helvetica* 55 Roman   05472"/>
              </a:rPr>
              <a:t>*For example: Uniform Commercial Code related to losses resulting from business negligence or forged checks.</a:t>
            </a:r>
          </a:p>
        </p:txBody>
      </p:sp>
      <p:grpSp>
        <p:nvGrpSpPr>
          <p:cNvPr id="12" name="Group 11" descr="Hand holding credit card">
            <a:extLst>
              <a:ext uri="{FF2B5EF4-FFF2-40B4-BE49-F238E27FC236}">
                <a16:creationId xmlns:a16="http://schemas.microsoft.com/office/drawing/2014/main" id="{58C94435-25CC-BA11-B42F-4BF92E2A8CFA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GrpSpPr/>
          <p:nvPr/>
        </p:nvGrpSpPr>
        <p:grpSpPr>
          <a:xfrm>
            <a:off x="6946900" y="1626495"/>
            <a:ext cx="2163665" cy="2008324"/>
            <a:chOff x="6927448" y="1629594"/>
            <a:chExt cx="2163665" cy="2008324"/>
          </a:xfrm>
        </p:grpSpPr>
        <p:pic>
          <p:nvPicPr>
            <p:cNvPr id="14" name="Picture 13" descr="Illustration of a hand holding a credit card">
              <a:extLst>
                <a:ext uri="{FF2B5EF4-FFF2-40B4-BE49-F238E27FC236}">
                  <a16:creationId xmlns:a16="http://schemas.microsoft.com/office/drawing/2014/main" id="{3400E86F-819F-814F-80E8-5DF6F6A67859}"/>
                </a:ext>
                <a:ext uri="{C183D7F6-B498-43B3-948B-1728B52AA6E4}">
                  <adec:decorative xmlns:adec="http://schemas.microsoft.com/office/drawing/2017/decorative" xmlns="" val="0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27448" y="1629594"/>
              <a:ext cx="2163665" cy="1338279"/>
            </a:xfrm>
            <a:prstGeom prst="rect">
              <a:avLst/>
            </a:prstGeom>
          </p:spPr>
        </p:pic>
        <p:sp>
          <p:nvSpPr>
            <p:cNvPr id="5" name="Protect yourself from check"/>
            <p:cNvSpPr/>
            <p:nvPr/>
          </p:nvSpPr>
          <p:spPr>
            <a:xfrm>
              <a:off x="7095438" y="3114698"/>
              <a:ext cx="182768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 indent="0" algn="r" rtl="0" latinLnBrk="1" hangingPunct="0"/>
              <a:r>
                <a:rPr lang="en-US" sz="1400" dirty="0">
                  <a:solidFill>
                    <a:schemeClr val="tx1"/>
                  </a:solidFill>
                  <a:latin typeface="Franklin Gothic Medium" panose="020B0603020102020204" pitchFamily="34" charset="0"/>
                  <a:sym typeface="12 pt Helvetica* 55 Roman   05472"/>
                </a:rPr>
                <a:t>Protect yourself from check fraud liability!</a:t>
              </a:r>
            </a:p>
          </p:txBody>
        </p:sp>
      </p:grpSp>
      <p:sp>
        <p:nvSpPr>
          <p:cNvPr id="3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4" name="17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4606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ction I: Banking Services">
            <a:extLst>
              <a:ext uri="{FF2B5EF4-FFF2-40B4-BE49-F238E27FC236}">
                <a16:creationId xmlns:a16="http://schemas.microsoft.com/office/drawing/2014/main" id="{94F9DCAE-05D2-3F4E-96E6-56AC49EC8767}"/>
              </a:ext>
            </a:extLst>
          </p:cNvPr>
          <p:cNvSpPr/>
          <p:nvPr/>
        </p:nvSpPr>
        <p:spPr>
          <a:xfrm>
            <a:off x="607332" y="181651"/>
            <a:ext cx="18790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0" dirty="0">
                <a:solidFill>
                  <a:schemeClr val="bg1"/>
                </a:solidFill>
                <a:latin typeface="Franklin Gothic Book" panose="020B0503020102020204" pitchFamily="34" charset="0"/>
                <a:ea typeface="Calibri"/>
                <a:cs typeface="Calibri"/>
                <a:sym typeface="Calibri"/>
              </a:rPr>
              <a:t>Section I:  </a:t>
            </a:r>
          </a:p>
          <a:p>
            <a:r>
              <a:rPr lang="en-US" sz="1800" b="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Account Services</a:t>
            </a:r>
          </a:p>
        </p:txBody>
      </p:sp>
      <p:sp>
        <p:nvSpPr>
          <p:cNvPr id="6" name="Account Services"/>
          <p:cNvSpPr>
            <a:spLocks noGrp="1"/>
          </p:cNvSpPr>
          <p:nvPr>
            <p:ph type="title"/>
          </p:nvPr>
        </p:nvSpPr>
        <p:spPr>
          <a:xfrm>
            <a:off x="607332" y="696576"/>
            <a:ext cx="8018508" cy="1143000"/>
          </a:xfrm>
        </p:spPr>
        <p:txBody>
          <a:bodyPr anchor="b">
            <a:normAutofit/>
          </a:bodyPr>
          <a:lstStyle/>
          <a:p>
            <a:r>
              <a:rPr lang="en-US" sz="3200" dirty="0">
                <a:solidFill>
                  <a:schemeClr val="tx2"/>
                </a:solidFill>
              </a:rPr>
              <a:t>Business Debit Cards</a:t>
            </a:r>
          </a:p>
        </p:txBody>
      </p:sp>
      <p:sp>
        <p:nvSpPr>
          <p:cNvPr id="5" name="Business Debit Cards"/>
          <p:cNvSpPr/>
          <p:nvPr/>
        </p:nvSpPr>
        <p:spPr>
          <a:xfrm>
            <a:off x="457200" y="1966111"/>
            <a:ext cx="58694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8817" lvl="6" indent="-342900">
              <a:buFont typeface="Calibri" panose="020F0502020204030204" pitchFamily="34" charset="0"/>
              <a:buChar char="‒"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endParaRPr lang="en-US" sz="2400" dirty="0">
              <a:solidFill>
                <a:schemeClr val="tx1"/>
              </a:solidFill>
              <a:ea typeface="12 pt Helvetica* 55 Roman   05472"/>
              <a:cs typeface="12 pt Helvetica* 55 Roman   05472"/>
              <a:sym typeface="12 pt Helvetica* 55 Roman   05472"/>
            </a:endParaRPr>
          </a:p>
          <a:p>
            <a:pPr marL="698817" lvl="6" indent="-342900">
              <a:buFont typeface="Arial" panose="020B0604020202020204" pitchFamily="34" charset="0"/>
              <a:buChar char="•"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2400" dirty="0">
                <a:solidFill>
                  <a:schemeClr val="tx1"/>
                </a:solidFill>
                <a:latin typeface="+mn-lt"/>
                <a:ea typeface="12 pt Helvetica* 55 Roman   05472"/>
                <a:cs typeface="12 pt Helvetica* 55 Roman   05472"/>
                <a:sym typeface="12 pt Helvetica* 55 Roman   05472"/>
              </a:rPr>
              <a:t>Consider </a:t>
            </a:r>
            <a:r>
              <a:rPr lang="en-US" sz="2400" b="1" dirty="0">
                <a:solidFill>
                  <a:schemeClr val="tx1"/>
                </a:solidFill>
                <a:latin typeface="+mn-lt"/>
                <a:ea typeface="12 pt Helvetica* 55 Roman   05472"/>
                <a:cs typeface="12 pt Helvetica* 55 Roman   05472"/>
                <a:sym typeface="12 pt Helvetica* 55 Roman   05472"/>
              </a:rPr>
              <a:t>convenience and risk:</a:t>
            </a:r>
            <a:r>
              <a:rPr lang="en-US" sz="2400" dirty="0">
                <a:solidFill>
                  <a:schemeClr val="tx1"/>
                </a:solidFill>
                <a:latin typeface="+mn-lt"/>
                <a:ea typeface="12 pt Helvetica* 55 Roman   05472"/>
                <a:cs typeface="12 pt Helvetica* 55 Roman   05472"/>
                <a:sym typeface="12 pt Helvetica* 55 Roman   05472"/>
              </a:rPr>
              <a:t> ATM use, online and point-of-sale purchases, limited daily purchases/withdrawals, various cardholders</a:t>
            </a:r>
          </a:p>
          <a:p>
            <a:pPr marL="698817" lvl="6" indent="-342900">
              <a:buFont typeface="Arial" panose="020B0604020202020204" pitchFamily="34" charset="0"/>
              <a:buChar char="•"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endParaRPr lang="en-US" sz="2400" b="1" dirty="0">
              <a:solidFill>
                <a:schemeClr val="tx1"/>
              </a:solidFill>
              <a:ea typeface="12 pt Helvetica* 55 Roman   05472"/>
              <a:cs typeface="12 pt Helvetica* 55 Roman   05472"/>
              <a:sym typeface="12 pt Helvetica* 55 Roman   05472"/>
            </a:endParaRPr>
          </a:p>
          <a:p>
            <a:pPr marL="698817" lvl="6" indent="-342900">
              <a:buFont typeface="Arial" panose="020B0604020202020204" pitchFamily="34" charset="0"/>
              <a:buChar char="•"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2400" b="1" dirty="0">
                <a:solidFill>
                  <a:schemeClr val="tx1"/>
                </a:solidFill>
                <a:latin typeface="+mn-lt"/>
                <a:ea typeface="12 pt Helvetica* 55 Roman   05472"/>
                <a:cs typeface="12 pt Helvetica* 55 Roman   05472"/>
                <a:sym typeface="12 pt Helvetica* 55 Roman   05472"/>
              </a:rPr>
              <a:t>Preloaded card </a:t>
            </a:r>
            <a:r>
              <a:rPr lang="en-US" sz="2400" dirty="0">
                <a:solidFill>
                  <a:schemeClr val="tx1"/>
                </a:solidFill>
                <a:latin typeface="+mn-lt"/>
                <a:ea typeface="12 pt Helvetica* 55 Roman   05472"/>
                <a:cs typeface="12 pt Helvetica* 55 Roman   05472"/>
                <a:sym typeface="12 pt Helvetica* 55 Roman   05472"/>
              </a:rPr>
              <a:t>option instead of additional signers</a:t>
            </a:r>
          </a:p>
        </p:txBody>
      </p:sp>
      <p:pic>
        <p:nvPicPr>
          <p:cNvPr id="10" name="Picture 9" descr="Illustration of an ATM machine">
            <a:extLst>
              <a:ext uri="{FF2B5EF4-FFF2-40B4-BE49-F238E27FC236}">
                <a16:creationId xmlns:a16="http://schemas.microsoft.com/office/drawing/2014/main" id="{A18ACE31-B4C8-C14B-8FE1-DA1AF14AA2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6534" y="1991105"/>
            <a:ext cx="983966" cy="2356942"/>
          </a:xfrm>
          <a:prstGeom prst="rect">
            <a:avLst/>
          </a:prstGeom>
        </p:spPr>
      </p:pic>
      <p:pic>
        <p:nvPicPr>
          <p:cNvPr id="12" name="Picture 11" descr="Illustration of a dollar sign in a green circle flanked by two curved arrows pointing in a clockwise direction">
            <a:extLst>
              <a:ext uri="{FF2B5EF4-FFF2-40B4-BE49-F238E27FC236}">
                <a16:creationId xmlns:a16="http://schemas.microsoft.com/office/drawing/2014/main" id="{445FC9E7-50E1-8949-A034-EDCF4112BC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532" y="4615788"/>
            <a:ext cx="1394976" cy="1556379"/>
          </a:xfrm>
          <a:prstGeom prst="rect">
            <a:avLst/>
          </a:prstGeom>
        </p:spPr>
      </p:pic>
      <p:sp>
        <p:nvSpPr>
          <p:cNvPr id="3" name="Money Smart for Small Business: Banking Services Available for a Small Business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4" name="18"/>
          <p:cNvSpPr>
            <a:spLocks noGrp="1"/>
          </p:cNvSpPr>
          <p:nvPr>
            <p:ph type="sldNum" sz="quarter" idx="10"/>
          </p:nvPr>
        </p:nvSpPr>
        <p:spPr/>
        <p:txBody>
          <a:bodyPr>
            <a:normAutofit fontScale="85000" lnSpcReduction="20000"/>
          </a:bodyPr>
          <a:lstStyle/>
          <a:p>
            <a:fld id="{5744759D-0EFF-4FB2-9CCE-04E00944F0F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836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ction I: Banking Services">
            <a:extLst>
              <a:ext uri="{FF2B5EF4-FFF2-40B4-BE49-F238E27FC236}">
                <a16:creationId xmlns:a16="http://schemas.microsoft.com/office/drawing/2014/main" id="{35C6DD05-8D52-2E47-9A7D-E27A35BD5FFB}"/>
              </a:ext>
            </a:extLst>
          </p:cNvPr>
          <p:cNvSpPr/>
          <p:nvPr/>
        </p:nvSpPr>
        <p:spPr>
          <a:xfrm>
            <a:off x="607332" y="181651"/>
            <a:ext cx="18790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0" dirty="0">
                <a:solidFill>
                  <a:schemeClr val="bg1"/>
                </a:solidFill>
                <a:latin typeface="Franklin Gothic Book" panose="020B0503020102020204" pitchFamily="34" charset="0"/>
                <a:ea typeface="Calibri"/>
                <a:cs typeface="Calibri"/>
                <a:sym typeface="Calibri"/>
              </a:rPr>
              <a:t>Section I:  </a:t>
            </a:r>
          </a:p>
          <a:p>
            <a:r>
              <a:rPr lang="en-US" sz="1800" b="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Account Services</a:t>
            </a:r>
          </a:p>
        </p:txBody>
      </p:sp>
      <p:sp>
        <p:nvSpPr>
          <p:cNvPr id="6" name="Account Services"/>
          <p:cNvSpPr>
            <a:spLocks noGrp="1"/>
          </p:cNvSpPr>
          <p:nvPr>
            <p:ph type="title"/>
          </p:nvPr>
        </p:nvSpPr>
        <p:spPr>
          <a:xfrm>
            <a:off x="605610" y="696576"/>
            <a:ext cx="8153400" cy="1143000"/>
          </a:xfrm>
        </p:spPr>
        <p:txBody>
          <a:bodyPr anchor="b">
            <a:normAutofit/>
          </a:bodyPr>
          <a:lstStyle/>
          <a:p>
            <a:r>
              <a:rPr lang="en-US" sz="3200" dirty="0">
                <a:solidFill>
                  <a:schemeClr val="tx2"/>
                </a:solidFill>
              </a:rPr>
              <a:t>Savings Vehicles</a:t>
            </a:r>
          </a:p>
        </p:txBody>
      </p:sp>
      <p:sp>
        <p:nvSpPr>
          <p:cNvPr id="5" name="Savings Accounts: show your lender you are reserving cash for unexpected needs"/>
          <p:cNvSpPr/>
          <p:nvPr/>
        </p:nvSpPr>
        <p:spPr>
          <a:xfrm>
            <a:off x="472440" y="2398380"/>
            <a:ext cx="5525147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0080" lvl="1" indent="-457200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2400" b="1" dirty="0">
                <a:solidFill>
                  <a:schemeClr val="tx1"/>
                </a:solidFill>
                <a:latin typeface="+mn-lt"/>
                <a:ea typeface="12 pt Helvetica* 55 Roman   05472"/>
                <a:cs typeface="12 pt Helvetica* 55 Roman   05472"/>
                <a:sym typeface="12 pt Helvetica* 55 Roman   05472"/>
              </a:rPr>
              <a:t>Savings Accounts: </a:t>
            </a:r>
            <a:r>
              <a:rPr lang="en-US" sz="2400" dirty="0">
                <a:solidFill>
                  <a:schemeClr val="tx1"/>
                </a:solidFill>
                <a:latin typeface="+mn-lt"/>
                <a:ea typeface="12 pt Helvetica* 55 Roman   05472"/>
                <a:cs typeface="12 pt Helvetica* 55 Roman   05472"/>
                <a:sym typeface="12 pt Helvetica* 55 Roman   05472"/>
              </a:rPr>
              <a:t>show your lender you are reserving cash for unexpected needs</a:t>
            </a:r>
          </a:p>
          <a:p>
            <a:pPr marL="640080" lvl="1" indent="-457200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endParaRPr lang="en-US" sz="2400" dirty="0">
              <a:solidFill>
                <a:schemeClr val="tx1"/>
              </a:solidFill>
              <a:latin typeface="+mn-lt"/>
              <a:ea typeface="12 pt Helvetica* 55 Roman   05472"/>
              <a:cs typeface="12 pt Helvetica* 55 Roman   05472"/>
              <a:sym typeface="12 pt Helvetica* 55 Roman   05472"/>
            </a:endParaRPr>
          </a:p>
          <a:p>
            <a:pPr marL="640080" lvl="1" indent="-457200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endParaRPr lang="en-US" sz="2400" dirty="0">
              <a:solidFill>
                <a:schemeClr val="tx1"/>
              </a:solidFill>
              <a:latin typeface="+mn-lt"/>
              <a:ea typeface="12 pt Helvetica* 55 Roman   05472"/>
              <a:cs typeface="12 pt Helvetica* 55 Roman   05472"/>
              <a:sym typeface="12 pt Helvetica* 55 Roman   05472"/>
            </a:endParaRPr>
          </a:p>
          <a:p>
            <a:pPr marL="640080" lvl="1" indent="-457200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2400" b="1" dirty="0">
                <a:solidFill>
                  <a:schemeClr val="tx1"/>
                </a:solidFill>
                <a:latin typeface="+mn-lt"/>
                <a:ea typeface="12 pt Helvetica* 55 Roman   05472"/>
                <a:cs typeface="12 pt Helvetica* 55 Roman   05472"/>
              </a:rPr>
              <a:t>Certificates of Deposit: </a:t>
            </a:r>
            <a:r>
              <a:rPr lang="en-US" sz="2400" dirty="0">
                <a:solidFill>
                  <a:schemeClr val="tx1"/>
                </a:solidFill>
                <a:latin typeface="+mn-lt"/>
                <a:ea typeface="12 pt Helvetica* 55 Roman   05472"/>
                <a:cs typeface="12 pt Helvetica* 55 Roman   05472"/>
              </a:rPr>
              <a:t>used as loan collateral; build your business credit history </a:t>
            </a:r>
          </a:p>
        </p:txBody>
      </p:sp>
      <p:pic>
        <p:nvPicPr>
          <p:cNvPr id="14" name="Picture 13" descr="Illustration of a blue piggy bank with a coin dropping into it">
            <a:extLst>
              <a:ext uri="{FF2B5EF4-FFF2-40B4-BE49-F238E27FC236}">
                <a16:creationId xmlns:a16="http://schemas.microsoft.com/office/drawing/2014/main" id="{630349F3-E911-9945-9747-CC3BDAD880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170" y="1198605"/>
            <a:ext cx="2255703" cy="2619632"/>
          </a:xfrm>
          <a:prstGeom prst="rect">
            <a:avLst/>
          </a:prstGeom>
        </p:spPr>
      </p:pic>
      <p:pic>
        <p:nvPicPr>
          <p:cNvPr id="11" name="Picture 10" descr="Illustration of a safe, money bag, and coins with a dollar sign increase marker">
            <a:extLst>
              <a:ext uri="{FF2B5EF4-FFF2-40B4-BE49-F238E27FC236}">
                <a16:creationId xmlns:a16="http://schemas.microsoft.com/office/drawing/2014/main" id="{0CE38BDB-B209-6642-8E16-1DA5EC9B70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373" y="4320266"/>
            <a:ext cx="2849296" cy="1762359"/>
          </a:xfrm>
          <a:prstGeom prst="rect">
            <a:avLst/>
          </a:prstGeom>
        </p:spPr>
      </p:pic>
      <p:sp>
        <p:nvSpPr>
          <p:cNvPr id="3" name="Money Smart for Small Business: Banking Services Available for a Small Business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4" name="19"/>
          <p:cNvSpPr>
            <a:spLocks noGrp="1"/>
          </p:cNvSpPr>
          <p:nvPr>
            <p:ph type="sldNum" sz="quarter" idx="10"/>
          </p:nvPr>
        </p:nvSpPr>
        <p:spPr/>
        <p:txBody>
          <a:bodyPr>
            <a:normAutofit fontScale="85000" lnSpcReduction="20000"/>
          </a:bodyPr>
          <a:lstStyle/>
          <a:p>
            <a:fld id="{5744759D-0EFF-4FB2-9CCE-04E00944F0F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946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genda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5" name="Welcome, Pre-Survey, and Learning Objectives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Welcome, Pre-Survey, and Learning Objectives</a:t>
            </a:r>
          </a:p>
          <a:p>
            <a:r>
              <a:rPr lang="en-US" dirty="0"/>
              <a:t>Section I: Banking Services</a:t>
            </a:r>
          </a:p>
          <a:p>
            <a:pPr lvl="1"/>
            <a:r>
              <a:rPr lang="en-US" dirty="0"/>
              <a:t> Exercise 1: What Banking Services Do I Need? </a:t>
            </a:r>
            <a:br>
              <a:rPr lang="en-US" dirty="0"/>
            </a:br>
            <a:r>
              <a:rPr lang="en-US" dirty="0"/>
              <a:t>(Case Study introduction)</a:t>
            </a:r>
          </a:p>
          <a:p>
            <a:r>
              <a:rPr lang="en-US" dirty="0"/>
              <a:t>Section II: Financing Options and Sources </a:t>
            </a:r>
          </a:p>
          <a:p>
            <a:pPr lvl="1"/>
            <a:r>
              <a:rPr lang="en-US" dirty="0"/>
              <a:t> Exercise 2: Small Business Financing Checklist</a:t>
            </a:r>
          </a:p>
          <a:p>
            <a:pPr lvl="1"/>
            <a:r>
              <a:rPr lang="en-US" dirty="0"/>
              <a:t> Exercise 3: Self-Assessment Loan Readiness Checklist</a:t>
            </a:r>
          </a:p>
          <a:p>
            <a:pPr lvl="1"/>
            <a:r>
              <a:rPr lang="en-US" dirty="0"/>
              <a:t>Section III: Avoiding Fraud and Scams </a:t>
            </a:r>
          </a:p>
          <a:p>
            <a:pPr lvl="1"/>
            <a:r>
              <a:rPr lang="en-US" dirty="0"/>
              <a:t>Summary, Post-Survey, and Evaluation</a:t>
            </a:r>
          </a:p>
        </p:txBody>
      </p:sp>
      <p:sp>
        <p:nvSpPr>
          <p:cNvPr id="3" name="Money Smart for Small Business: Banking Services Available for a Small Business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4" name="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3298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dditional Banking Services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6699"/>
                </a:solidFill>
              </a:rPr>
              <a:t>Payroll Services</a:t>
            </a:r>
          </a:p>
        </p:txBody>
      </p:sp>
      <p:sp>
        <p:nvSpPr>
          <p:cNvPr id="10" name="Section I: Banking Services">
            <a:extLst>
              <a:ext uri="{FF2B5EF4-FFF2-40B4-BE49-F238E27FC236}">
                <a16:creationId xmlns:a16="http://schemas.microsoft.com/office/drawing/2014/main" id="{4CF8E8E8-99DE-9745-B74D-81A2F45DD597}"/>
              </a:ext>
            </a:extLst>
          </p:cNvPr>
          <p:cNvSpPr/>
          <p:nvPr/>
        </p:nvSpPr>
        <p:spPr>
          <a:xfrm>
            <a:off x="607332" y="181651"/>
            <a:ext cx="29402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0" dirty="0">
                <a:solidFill>
                  <a:schemeClr val="bg1"/>
                </a:solidFill>
                <a:latin typeface="Franklin Gothic Book" panose="020B0503020102020204" pitchFamily="34" charset="0"/>
                <a:ea typeface="Calibri"/>
                <a:cs typeface="Calibri"/>
                <a:sym typeface="Calibri"/>
              </a:rPr>
              <a:t>Section I:  </a:t>
            </a:r>
          </a:p>
          <a:p>
            <a:r>
              <a:rPr lang="en-US" sz="1800" b="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Additional Banking Services</a:t>
            </a:r>
          </a:p>
        </p:txBody>
      </p:sp>
      <p:sp>
        <p:nvSpPr>
          <p:cNvPr id="55" name="Payroll services"/>
          <p:cNvSpPr>
            <a:spLocks noGrp="1"/>
          </p:cNvSpPr>
          <p:nvPr>
            <p:ph sz="quarter" idx="12"/>
          </p:nvPr>
        </p:nvSpPr>
        <p:spPr>
          <a:xfrm>
            <a:off x="509588" y="1199569"/>
            <a:ext cx="5536882" cy="488532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+mj-lt"/>
              </a:rPr>
              <a:t>Payroll Services</a:t>
            </a:r>
          </a:p>
          <a:p>
            <a:r>
              <a:rPr lang="en-US" dirty="0"/>
              <a:t>Benefits</a:t>
            </a:r>
            <a:endParaRPr lang="en-US" dirty="0">
              <a:sym typeface="12 pt Helvetica* 55 Roman   05472"/>
            </a:endParaRPr>
          </a:p>
          <a:p>
            <a:pPr lvl="1"/>
            <a:r>
              <a:rPr lang="en-US" dirty="0">
                <a:sym typeface="12 pt Helvetica* 55 Roman   05472"/>
              </a:rPr>
              <a:t>Easier record keeping: retirement, workers’ compensation, insurance payments, federal and state taxes (reports for each employee)</a:t>
            </a:r>
          </a:p>
          <a:p>
            <a:pPr lvl="1"/>
            <a:r>
              <a:rPr lang="en-US" dirty="0">
                <a:sym typeface="12 pt Helvetica* 55 Roman   05472"/>
              </a:rPr>
              <a:t>Direct deposit to employee accounts</a:t>
            </a:r>
          </a:p>
          <a:p>
            <a:pPr lvl="1"/>
            <a:r>
              <a:rPr lang="en-US" dirty="0">
                <a:sym typeface="12 pt Helvetica* 55 Roman   05472"/>
              </a:rPr>
              <a:t>Payroll account separate from operating account</a:t>
            </a:r>
          </a:p>
          <a:p>
            <a:pPr lvl="1"/>
            <a:r>
              <a:rPr lang="en-US" dirty="0">
                <a:sym typeface="12 pt Helvetica* 55 Roman   05472"/>
              </a:rPr>
              <a:t>Zero balance feature to manage payroll and avoid fraud</a:t>
            </a:r>
          </a:p>
        </p:txBody>
      </p:sp>
      <p:pic>
        <p:nvPicPr>
          <p:cNvPr id="9" name="Picture 8" descr="Illustration of documents labeled Paid and Bill, with dollars, coins, and a hand held calculator">
            <a:extLst>
              <a:ext uri="{FF2B5EF4-FFF2-40B4-BE49-F238E27FC236}">
                <a16:creationId xmlns:a16="http://schemas.microsoft.com/office/drawing/2014/main" id="{D7EC6D94-A51D-5B47-A391-AC24FE12EABB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624" y="2903308"/>
            <a:ext cx="2540000" cy="2540000"/>
          </a:xfrm>
          <a:prstGeom prst="rect">
            <a:avLst/>
          </a:prstGeom>
        </p:spPr>
      </p:pic>
      <p:sp>
        <p:nvSpPr>
          <p:cNvPr id="2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4" name="20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dditional Banking Services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Cash Management and Merchant Services</a:t>
            </a:r>
          </a:p>
        </p:txBody>
      </p:sp>
      <p:pic>
        <p:nvPicPr>
          <p:cNvPr id="10" name="Picture 9" descr="Star icon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7109" y="1786086"/>
            <a:ext cx="638076" cy="632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Checklist icon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67" y="2650957"/>
            <a:ext cx="445361" cy="597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Star icon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7109" y="3996418"/>
            <a:ext cx="638076" cy="632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2" descr="Checklist icon">
            <a:extLst>
              <a:ext uri="{FF2B5EF4-FFF2-40B4-BE49-F238E27FC236}">
                <a16:creationId xmlns:a16="http://schemas.microsoft.com/office/drawing/2014/main" id="{27EC1678-B09B-0B54-43E4-E6BCCF300737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67" y="4816033"/>
            <a:ext cx="445361" cy="597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Manage cash by:"/>
          <p:cNvSpPr>
            <a:spLocks noGrp="1"/>
          </p:cNvSpPr>
          <p:nvPr>
            <p:ph sz="quarter" idx="12"/>
          </p:nvPr>
        </p:nvSpPr>
        <p:spPr>
          <a:xfrm>
            <a:off x="1257088" y="1917700"/>
            <a:ext cx="7391611" cy="41671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ym typeface="12 pt Helvetica* 55 Roman   05472"/>
              </a:rPr>
              <a:t>Manage cash by:</a:t>
            </a:r>
          </a:p>
          <a:p>
            <a:r>
              <a:rPr lang="en-US" dirty="0">
                <a:sym typeface="12 pt Helvetica* 55 Roman   05472"/>
              </a:rPr>
              <a:t>Discussing options with your bank;</a:t>
            </a:r>
          </a:p>
          <a:p>
            <a:r>
              <a:rPr lang="en-US" dirty="0">
                <a:sym typeface="12 pt Helvetica* 55 Roman   05472"/>
              </a:rPr>
              <a:t>Keeping detailed records;</a:t>
            </a:r>
          </a:p>
          <a:p>
            <a:r>
              <a:rPr lang="en-US" dirty="0">
                <a:sym typeface="12 pt Helvetica* 55 Roman   05472"/>
              </a:rPr>
              <a:t>Reporting all your cash income; and</a:t>
            </a:r>
          </a:p>
          <a:p>
            <a:r>
              <a:rPr lang="en-US" dirty="0">
                <a:sym typeface="12 pt Helvetica* 55 Roman   05472"/>
              </a:rPr>
              <a:t>Considering remittance or wire-transfer services from a bank.</a:t>
            </a:r>
          </a:p>
          <a:p>
            <a:pPr marL="0" indent="0">
              <a:buNone/>
            </a:pPr>
            <a:r>
              <a:rPr lang="en-US" dirty="0">
                <a:sym typeface="12 pt Helvetica* 55 Roman   05472"/>
              </a:rPr>
              <a:t>Increase sales by using merchant services</a:t>
            </a:r>
          </a:p>
          <a:p>
            <a:r>
              <a:rPr lang="en-US" dirty="0">
                <a:sym typeface="12 pt Helvetica* 55 Roman   05472"/>
              </a:rPr>
              <a:t>Credit and debit cards: point-of-sale card reader terminals, marketing support</a:t>
            </a:r>
          </a:p>
          <a:p>
            <a:r>
              <a:rPr lang="en-US" dirty="0">
                <a:sym typeface="12 pt Helvetica* 55 Roman   05472"/>
              </a:rPr>
              <a:t>Gift/prepaid cards</a:t>
            </a:r>
          </a:p>
          <a:p>
            <a:r>
              <a:rPr lang="en-US" dirty="0">
                <a:sym typeface="12 pt Helvetica* 55 Roman   05472"/>
              </a:rPr>
              <a:t>Online payments/orders</a:t>
            </a:r>
          </a:p>
        </p:txBody>
      </p:sp>
      <p:sp>
        <p:nvSpPr>
          <p:cNvPr id="2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3" name="21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7582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dditional Banking Services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Learn More</a:t>
            </a:r>
          </a:p>
        </p:txBody>
      </p:sp>
      <p:pic>
        <p:nvPicPr>
          <p:cNvPr id="8" name="Picture 7" descr="Star icon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4177" y="1891154"/>
            <a:ext cx="638076" cy="632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Checklist icon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534" y="2902397"/>
            <a:ext cx="445361" cy="597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Financial and Credit Education"/>
          <p:cNvSpPr>
            <a:spLocks noGrp="1"/>
          </p:cNvSpPr>
          <p:nvPr>
            <p:ph sz="quarter" idx="12"/>
          </p:nvPr>
        </p:nvSpPr>
        <p:spPr>
          <a:xfrm>
            <a:off x="1034184" y="1917700"/>
            <a:ext cx="5110697" cy="416718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ym typeface="12 pt Helvetica* 55 Roman   05472"/>
              </a:rPr>
              <a:t>Financial and Credit Education</a:t>
            </a:r>
          </a:p>
          <a:p>
            <a:r>
              <a:rPr lang="en-US" dirty="0">
                <a:sym typeface="12 pt Helvetica* 55 Roman   05472"/>
              </a:rPr>
              <a:t>Find training or counseling at </a:t>
            </a:r>
            <a:r>
              <a:rPr lang="en-US" dirty="0">
                <a:sym typeface="12 pt Helvetica* 55 Roman   05472"/>
                <a:hlinkClick r:id="rId4" tooltip="www.sba.gov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www.sba.gov</a:t>
            </a:r>
            <a:r>
              <a:rPr lang="en-US" dirty="0">
                <a:sym typeface="12 pt Helvetica* 55 Roman   05472"/>
              </a:rPr>
              <a:t> or </a:t>
            </a:r>
            <a:r>
              <a:rPr lang="en-US" dirty="0">
                <a:sym typeface="12 pt Helvetica* 55 Roman   05472"/>
                <a:hlinkClick r:id="rId5" tooltip="www.fdic.gov/moneysmart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www.fdic.gov/moneysmart</a:t>
            </a:r>
            <a:r>
              <a:rPr lang="en-US" dirty="0">
                <a:sym typeface="12 pt Helvetica* 55 Roman   05472"/>
              </a:rPr>
              <a:t> </a:t>
            </a:r>
          </a:p>
          <a:p>
            <a:pPr marL="0" indent="0">
              <a:buNone/>
            </a:pPr>
            <a:r>
              <a:rPr lang="en-US" dirty="0">
                <a:sym typeface="12 pt Helvetica* 55 Roman   05472"/>
              </a:rPr>
              <a:t>Reports on accounts and transactions</a:t>
            </a:r>
          </a:p>
          <a:p>
            <a:r>
              <a:rPr lang="en-US" dirty="0">
                <a:sym typeface="12 pt Helvetica* 55 Roman   05472"/>
              </a:rPr>
              <a:t>Online; downloadable in various formats</a:t>
            </a:r>
          </a:p>
          <a:p>
            <a:r>
              <a:rPr lang="en-US" dirty="0">
                <a:sym typeface="12 pt Helvetica* 55 Roman   05472"/>
              </a:rPr>
              <a:t>Compatible with accounting software</a:t>
            </a:r>
          </a:p>
          <a:p>
            <a:r>
              <a:rPr lang="en-US" dirty="0">
                <a:sym typeface="12 pt Helvetica* 55 Roman   05472"/>
              </a:rPr>
              <a:t>For personal and business finances</a:t>
            </a:r>
          </a:p>
        </p:txBody>
      </p:sp>
      <p:pic>
        <p:nvPicPr>
          <p:cNvPr id="11" name="Picture 10" descr="Example of a Money Smart for Small Business page">
            <a:extLst>
              <a:ext uri="{FF2B5EF4-FFF2-40B4-BE49-F238E27FC236}">
                <a16:creationId xmlns:a16="http://schemas.microsoft.com/office/drawing/2014/main" id="{E4195EC7-40C3-8346-B6E7-3D481315D778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881" y="1798963"/>
            <a:ext cx="2805474" cy="36306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3" name="22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2976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dditional Banking Services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6699"/>
                </a:solidFill>
              </a:rPr>
              <a:t>Tips for Reconciling Accounts</a:t>
            </a:r>
          </a:p>
        </p:txBody>
      </p:sp>
      <p:sp>
        <p:nvSpPr>
          <p:cNvPr id="8" name="Section I: Banking Services">
            <a:extLst>
              <a:ext uri="{FF2B5EF4-FFF2-40B4-BE49-F238E27FC236}">
                <a16:creationId xmlns:a16="http://schemas.microsoft.com/office/drawing/2014/main" id="{EE3B225E-3DD2-8741-A8B8-8509D7027DD9}"/>
              </a:ext>
            </a:extLst>
          </p:cNvPr>
          <p:cNvSpPr/>
          <p:nvPr/>
        </p:nvSpPr>
        <p:spPr>
          <a:xfrm>
            <a:off x="607332" y="181651"/>
            <a:ext cx="29402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0" dirty="0">
                <a:solidFill>
                  <a:schemeClr val="bg1"/>
                </a:solidFill>
                <a:latin typeface="Franklin Gothic Book" panose="020B0503020102020204" pitchFamily="34" charset="0"/>
                <a:ea typeface="Calibri"/>
                <a:cs typeface="Calibri"/>
                <a:sym typeface="Calibri"/>
              </a:rPr>
              <a:t>Section I:  </a:t>
            </a:r>
          </a:p>
          <a:p>
            <a:r>
              <a:rPr lang="en-US" sz="1800" b="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Additional Banking Services</a:t>
            </a:r>
          </a:p>
        </p:txBody>
      </p:sp>
      <p:sp>
        <p:nvSpPr>
          <p:cNvPr id="88" name="Tips for Reconciling Accounts"/>
          <p:cNvSpPr>
            <a:spLocks noGrp="1"/>
          </p:cNvSpPr>
          <p:nvPr>
            <p:ph sz="quarter" idx="12"/>
          </p:nvPr>
        </p:nvSpPr>
        <p:spPr>
          <a:xfrm>
            <a:off x="708660" y="1365408"/>
            <a:ext cx="5326380" cy="471948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+mj-lt"/>
              </a:rPr>
              <a:t>Tips for Reconciling Accounts</a:t>
            </a:r>
          </a:p>
          <a:p>
            <a:r>
              <a:rPr lang="en-US" dirty="0">
                <a:sym typeface="12 pt Helvetica* 55 Roman   05472"/>
              </a:rPr>
              <a:t>Reconcile accounts monthly at a minimum!</a:t>
            </a:r>
          </a:p>
          <a:p>
            <a:pPr lvl="1"/>
            <a:r>
              <a:rPr lang="en-US" dirty="0">
                <a:sym typeface="12 pt Helvetica* 55 Roman   05472"/>
              </a:rPr>
              <a:t>Work with your bank to address  discrepancies or suspicious activity immediately.</a:t>
            </a:r>
          </a:p>
          <a:p>
            <a:pPr lvl="1"/>
            <a:r>
              <a:rPr lang="en-US" dirty="0">
                <a:sym typeface="12 pt Helvetica* 55 Roman   05472"/>
              </a:rPr>
              <a:t>Verify the amounts paid for checks with the amounts you wrote them for.</a:t>
            </a:r>
          </a:p>
          <a:p>
            <a:pPr lvl="1"/>
            <a:r>
              <a:rPr lang="en-US" dirty="0">
                <a:sym typeface="12 pt Helvetica* 55 Roman   05472"/>
              </a:rPr>
              <a:t>Retain reports from remote deposit scanner software.</a:t>
            </a:r>
          </a:p>
        </p:txBody>
      </p:sp>
      <p:pic>
        <p:nvPicPr>
          <p:cNvPr id="7" name="Picture 2" descr="Checklist icon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62" y="2705562"/>
            <a:ext cx="538887" cy="72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Image of a woman holding a smartphone in front of a laptop computer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0986" y="1939914"/>
            <a:ext cx="2748745" cy="3545815"/>
          </a:xfrm>
          <a:prstGeom prst="rect">
            <a:avLst/>
          </a:prstGeom>
        </p:spPr>
      </p:pic>
      <p:sp>
        <p:nvSpPr>
          <p:cNvPr id="2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3" name="23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visiting Exercise 1: Banking Service Needs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defTabSz="722376">
              <a:defRPr sz="2844"/>
            </a:lvl1pPr>
          </a:lstStyle>
          <a:p>
            <a:pPr lvl="0"/>
            <a:r>
              <a:rPr lang="en-US" dirty="0"/>
              <a:t>Revisiting Exercise 1: Banking Service Needs</a:t>
            </a:r>
          </a:p>
        </p:txBody>
      </p:sp>
      <p:pic>
        <p:nvPicPr>
          <p:cNvPr id="8" name="Picture 7" descr="Organizational chart icon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10" y="1874034"/>
            <a:ext cx="650941" cy="657082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CA0970-4BBA-9895-4A0C-E90B3DB0D3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104900" y="1917700"/>
            <a:ext cx="6965674" cy="4167188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Go back to your list of banking services (page 11 in your Participant Guide) and look at the fictional bank fee schedule (page 16 of your Participant Guide).  </a:t>
            </a:r>
          </a:p>
          <a:p>
            <a:r>
              <a:rPr lang="en-US" dirty="0"/>
              <a:t>Column 1: Add/review services needed now.</a:t>
            </a:r>
            <a:endParaRPr lang="en-US" dirty="0">
              <a:sym typeface="Arial"/>
            </a:endParaRPr>
          </a:p>
          <a:p>
            <a:r>
              <a:rPr lang="en-US" dirty="0"/>
              <a:t>Column 2: Add/review services you may need for the next 6–24 months.</a:t>
            </a:r>
          </a:p>
          <a:p>
            <a:endParaRPr lang="en-US" dirty="0"/>
          </a:p>
        </p:txBody>
      </p:sp>
      <p:pic>
        <p:nvPicPr>
          <p:cNvPr id="6" name="Picture 5" descr="Illustration of a ball point pen">
            <a:extLst>
              <a:ext uri="{FF2B5EF4-FFF2-40B4-BE49-F238E27FC236}">
                <a16:creationId xmlns:a16="http://schemas.microsoft.com/office/drawing/2014/main" id="{C038453F-9065-4B76-C513-3450019BF3CA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4680" y="1223759"/>
            <a:ext cx="936912" cy="4860000"/>
          </a:xfrm>
          <a:prstGeom prst="rect">
            <a:avLst/>
          </a:prstGeom>
        </p:spPr>
      </p:pic>
      <p:sp>
        <p:nvSpPr>
          <p:cNvPr id="2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3" name="24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7469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ey Points to Remember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Key Points to Remember </a:t>
            </a:r>
          </a:p>
        </p:txBody>
      </p:sp>
      <p:pic>
        <p:nvPicPr>
          <p:cNvPr id="16" name="Picture 15" descr="Star icon">
            <a:extLst>
              <a:ext uri="{FF2B5EF4-FFF2-40B4-BE49-F238E27FC236}">
                <a16:creationId xmlns:a16="http://schemas.microsoft.com/office/drawing/2014/main" id="{9F3B6D18-BFFC-42D0-3A47-642635241CC0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7658" y="1786086"/>
            <a:ext cx="638076" cy="632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2" descr="Checklist icon">
            <a:extLst>
              <a:ext uri="{FF2B5EF4-FFF2-40B4-BE49-F238E27FC236}">
                <a16:creationId xmlns:a16="http://schemas.microsoft.com/office/drawing/2014/main" id="{102EC5C6-5654-96AE-E8A0-EF9971C5763D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6" y="2650957"/>
            <a:ext cx="445361" cy="597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" name="Build banking relationships early on."/>
          <p:cNvSpPr>
            <a:spLocks noGrp="1"/>
          </p:cNvSpPr>
          <p:nvPr>
            <p:ph sz="quarter" idx="12"/>
          </p:nvPr>
        </p:nvSpPr>
        <p:spPr>
          <a:xfrm>
            <a:off x="1225184" y="1917700"/>
            <a:ext cx="7423515" cy="41671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ym typeface="12 pt Helvetica* 55 Roman   05472"/>
              </a:rPr>
              <a:t>Build banking relationships early on.</a:t>
            </a:r>
          </a:p>
          <a:p>
            <a:r>
              <a:rPr lang="en-US" dirty="0">
                <a:sym typeface="12 pt Helvetica* 55 Roman   05472"/>
              </a:rPr>
              <a:t>Choose a bank based on an assessment of its resources, including customer service, technology, and services for small businesses.</a:t>
            </a:r>
          </a:p>
          <a:p>
            <a:r>
              <a:rPr lang="en-US" dirty="0">
                <a:sym typeface="12 pt Helvetica* 55 Roman   05472"/>
              </a:rPr>
              <a:t>Ensure the ways to access your funds and transactions are secure. </a:t>
            </a:r>
          </a:p>
          <a:p>
            <a:r>
              <a:rPr lang="en-US" dirty="0">
                <a:sym typeface="12 pt Helvetica* 55 Roman   05472"/>
              </a:rPr>
              <a:t>Consider the features and risks associated with savings and checking accounts, and business debit cards.</a:t>
            </a:r>
          </a:p>
          <a:p>
            <a:r>
              <a:rPr lang="en-US" dirty="0">
                <a:sym typeface="12 pt Helvetica* 55 Roman   05472"/>
              </a:rPr>
              <a:t>Increase your business efficiency through banking services such as payroll, cash management, and merchant processing.</a:t>
            </a:r>
          </a:p>
          <a:p>
            <a:r>
              <a:rPr lang="en-US" dirty="0">
                <a:sym typeface="12 pt Helvetica* 55 Roman   05472"/>
              </a:rPr>
              <a:t>Reconcile accounts as a cybersecurity measure.</a:t>
            </a:r>
          </a:p>
        </p:txBody>
      </p:sp>
      <p:sp>
        <p:nvSpPr>
          <p:cNvPr id="2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3" name="25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0388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24">
            <a:extLst>
              <a:ext uri="{FF2B5EF4-FFF2-40B4-BE49-F238E27FC236}">
                <a16:creationId xmlns:a16="http://schemas.microsoft.com/office/drawing/2014/main" id="{D287F312-C4F5-8BD8-27F9-BD3360DE4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Key Points to Remember (continued)</a:t>
            </a:r>
          </a:p>
        </p:txBody>
      </p:sp>
      <p:pic>
        <p:nvPicPr>
          <p:cNvPr id="30" name="Picture 29" descr="Star icon">
            <a:extLst>
              <a:ext uri="{FF2B5EF4-FFF2-40B4-BE49-F238E27FC236}">
                <a16:creationId xmlns:a16="http://schemas.microsoft.com/office/drawing/2014/main" id="{D7D4BD05-C81B-F0FC-CF00-558B02D77270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7658" y="1786086"/>
            <a:ext cx="638076" cy="632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2" descr="Checklist icon">
            <a:extLst>
              <a:ext uri="{FF2B5EF4-FFF2-40B4-BE49-F238E27FC236}">
                <a16:creationId xmlns:a16="http://schemas.microsoft.com/office/drawing/2014/main" id="{B63556EB-E949-1C3E-6D3D-53B1B825475A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6" y="2650957"/>
            <a:ext cx="445361" cy="597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" name="Find financial and credit training"/>
          <p:cNvSpPr>
            <a:spLocks noGrp="1"/>
          </p:cNvSpPr>
          <p:nvPr>
            <p:ph sz="quarter" idx="12"/>
          </p:nvPr>
        </p:nvSpPr>
        <p:spPr>
          <a:xfrm>
            <a:off x="1104900" y="1917700"/>
            <a:ext cx="7543800" cy="416718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ym typeface="12 pt Helvetica* 55 Roman   05472"/>
              </a:rPr>
              <a:t>Resources</a:t>
            </a:r>
          </a:p>
          <a:p>
            <a:r>
              <a:rPr lang="en-US" dirty="0">
                <a:sym typeface="12 pt Helvetica* 55 Roman   05472"/>
              </a:rPr>
              <a:t>Find financial and credit training at </a:t>
            </a:r>
            <a:r>
              <a:rPr lang="en-US" dirty="0">
                <a:solidFill>
                  <a:srgbClr val="20509E"/>
                </a:solidFill>
                <a:sym typeface="12 pt Helvetica* 55 Roman   05472"/>
                <a:hlinkClick r:id="rId4" tooltip="www.sba.gov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www.sba.gov</a:t>
            </a:r>
            <a:r>
              <a:rPr lang="en-US" dirty="0">
                <a:solidFill>
                  <a:srgbClr val="20509E"/>
                </a:solidFill>
                <a:sym typeface="12 pt Helvetica* 55 Roman   05472"/>
              </a:rPr>
              <a:t> </a:t>
            </a:r>
            <a:r>
              <a:rPr lang="en-US" dirty="0">
                <a:sym typeface="12 pt Helvetica* 55 Roman   05472"/>
              </a:rPr>
              <a:t>or </a:t>
            </a:r>
            <a:r>
              <a:rPr lang="en-US" dirty="0">
                <a:solidFill>
                  <a:srgbClr val="20509E"/>
                </a:solidFill>
                <a:sym typeface="12 pt Helvetica* 55 Roman   05472"/>
                <a:hlinkClick r:id="rId5" tooltip="www.fdic.gov/moneysmart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www.fdic.gov/moneysmart</a:t>
            </a:r>
            <a:r>
              <a:rPr lang="en-US" dirty="0">
                <a:sym typeface="12 pt Helvetica* 55 Roman   05472"/>
              </a:rPr>
              <a:t>.</a:t>
            </a:r>
          </a:p>
          <a:p>
            <a:r>
              <a:rPr lang="en-US" dirty="0"/>
              <a:t>Tips marked with the star icon</a:t>
            </a:r>
            <a:endParaRPr lang="en-US" dirty="0">
              <a:sym typeface="12 pt Helvetica* 55 Roman   05472"/>
            </a:endParaRPr>
          </a:p>
          <a:p>
            <a:r>
              <a:rPr lang="en-US" dirty="0">
                <a:sym typeface="12 pt Helvetica* 55 Roman   05472"/>
              </a:rPr>
              <a:t>Go back to Exercise 1 (What banking services do I need? What should I look for when searching for a bank?) as needed.</a:t>
            </a:r>
          </a:p>
        </p:txBody>
      </p:sp>
      <p:sp>
        <p:nvSpPr>
          <p:cNvPr id="2" name="Money Smart for Small Business: Banking Services Available for a Small Business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3" name="26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0098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oint of view image of a person handing a check in the viewer's direction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567419"/>
            <a:ext cx="9144000" cy="2499345"/>
          </a:xfrm>
          <a:prstGeom prst="rect">
            <a:avLst/>
          </a:prstGeom>
        </p:spPr>
      </p:pic>
      <p:sp>
        <p:nvSpPr>
          <p:cNvPr id="2" name="SECTION II:  Financing Options and Sources"/>
          <p:cNvSpPr>
            <a:spLocks noGrp="1"/>
          </p:cNvSpPr>
          <p:nvPr>
            <p:ph type="title" idx="4294967295"/>
          </p:nvPr>
        </p:nvSpPr>
        <p:spPr>
          <a:xfrm>
            <a:off x="804863" y="760413"/>
            <a:ext cx="8339137" cy="1143000"/>
          </a:xfrm>
        </p:spPr>
        <p:txBody>
          <a:bodyPr>
            <a:normAutofit fontScale="90000"/>
          </a:bodyPr>
          <a:lstStyle/>
          <a:p>
            <a:r>
              <a:rPr lang="en-US" sz="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SECTION II:  Financing Options and Sources</a:t>
            </a:r>
          </a:p>
        </p:txBody>
      </p:sp>
      <p:sp>
        <p:nvSpPr>
          <p:cNvPr id="3" name="Financing Options"/>
          <p:cNvSpPr>
            <a:spLocks noGrp="1"/>
          </p:cNvSpPr>
          <p:nvPr>
            <p:ph sz="quarter" idx="12"/>
          </p:nvPr>
        </p:nvSpPr>
        <p:spPr>
          <a:xfrm>
            <a:off x="509588" y="2057400"/>
            <a:ext cx="8139112" cy="4027488"/>
          </a:xfrm>
        </p:spPr>
        <p:txBody>
          <a:bodyPr>
            <a:normAutofit/>
          </a:bodyPr>
          <a:lstStyle/>
          <a:p>
            <a:r>
              <a:rPr lang="en-US" sz="2800" dirty="0"/>
              <a:t>Financing Options</a:t>
            </a:r>
          </a:p>
          <a:p>
            <a:r>
              <a:rPr lang="en-US" sz="2800" dirty="0"/>
              <a:t>Financing Sources</a:t>
            </a:r>
          </a:p>
          <a:p>
            <a:r>
              <a:rPr lang="en-US" sz="2800" dirty="0"/>
              <a:t>Financing Readiness</a:t>
            </a:r>
          </a:p>
          <a:p>
            <a:pPr lvl="1"/>
            <a:r>
              <a:rPr lang="en-US" sz="2400" dirty="0"/>
              <a:t>Five C’s of Credit</a:t>
            </a:r>
          </a:p>
          <a:p>
            <a:pPr lvl="1"/>
            <a:r>
              <a:rPr lang="en-US" sz="2400" dirty="0"/>
              <a:t>Loan Readiness Checklist</a:t>
            </a:r>
          </a:p>
          <a:p>
            <a:pPr lvl="1"/>
            <a:r>
              <a:rPr lang="en-US" sz="2400" dirty="0"/>
              <a:t>Understanding the Cost of Financing</a:t>
            </a:r>
          </a:p>
          <a:p>
            <a:endParaRPr lang="en-US" sz="2800" dirty="0"/>
          </a:p>
        </p:txBody>
      </p:sp>
      <p:sp>
        <p:nvSpPr>
          <p:cNvPr id="5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4" name="27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F09EC-7A69-FB44-8D66-A93C663ED4CC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6431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8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E833F1-24BC-CF31-B027-1672CB5E9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Financing Options</a:t>
            </a:r>
          </a:p>
        </p:txBody>
      </p:sp>
      <p:pic>
        <p:nvPicPr>
          <p:cNvPr id="9" name="Picture 8" descr="Financing options include savings, gifts, and informal loans; term or installment loans; lines of credit and credit cards; special-purpose loans; and other financing options">
            <a:extLst>
              <a:ext uri="{FF2B5EF4-FFF2-40B4-BE49-F238E27FC236}">
                <a16:creationId xmlns:a16="http://schemas.microsoft.com/office/drawing/2014/main" id="{624BEB10-C3E7-E9AD-75B2-3E920F1294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297" y="1917185"/>
            <a:ext cx="7207205" cy="3674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8911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inancing Options"/>
          <p:cNvSpPr>
            <a:spLocks noGrp="1"/>
          </p:cNvSpPr>
          <p:nvPr>
            <p:ph type="title"/>
          </p:nvPr>
        </p:nvSpPr>
        <p:spPr>
          <a:xfrm>
            <a:off x="510082" y="926432"/>
            <a:ext cx="8153400" cy="1003472"/>
          </a:xfrm>
        </p:spPr>
        <p:txBody>
          <a:bodyPr>
            <a:normAutofit/>
          </a:bodyPr>
          <a:lstStyle/>
          <a:p>
            <a:pPr marL="0" lvl="0" indent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3200" kern="1200" dirty="0">
                <a:latin typeface="+mj-lt"/>
              </a:rPr>
              <a:t>Financing Options: Savings, Gifts, and Informal Loans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AB60B92-ED94-B1CC-7A69-E9808248B82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09588" y="2057400"/>
            <a:ext cx="4452705" cy="402748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No. 1 form of financing used by start-ups</a:t>
            </a:r>
          </a:p>
          <a:p>
            <a:endParaRPr lang="en-US" dirty="0"/>
          </a:p>
          <a:p>
            <a:r>
              <a:rPr lang="en-US" dirty="0"/>
              <a:t>Gifts may be counted as business capital*</a:t>
            </a:r>
          </a:p>
          <a:p>
            <a:endParaRPr lang="en-US" dirty="0"/>
          </a:p>
          <a:p>
            <a:r>
              <a:rPr lang="en-US" dirty="0"/>
              <a:t>Payments toward informal loans or investments by family, friends, or other individuals must be part of cash flow</a:t>
            </a:r>
          </a:p>
        </p:txBody>
      </p:sp>
      <p:grpSp>
        <p:nvGrpSpPr>
          <p:cNvPr id="10" name="Group 9" descr="Savings, Gifts, and Informal Loans in a light blue circle">
            <a:extLst>
              <a:ext uri="{FF2B5EF4-FFF2-40B4-BE49-F238E27FC236}">
                <a16:creationId xmlns:a16="http://schemas.microsoft.com/office/drawing/2014/main" id="{FE62B5E1-03A3-084D-86FC-72243944DDDE}"/>
              </a:ext>
            </a:extLst>
          </p:cNvPr>
          <p:cNvGrpSpPr/>
          <p:nvPr/>
        </p:nvGrpSpPr>
        <p:grpSpPr>
          <a:xfrm>
            <a:off x="5318848" y="1562680"/>
            <a:ext cx="2512820" cy="2533977"/>
            <a:chOff x="0" y="190725"/>
            <a:chExt cx="1674695" cy="168879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D68E60C-C736-6B42-BC97-57C7D2F576CB}"/>
                </a:ext>
              </a:extLst>
            </p:cNvPr>
            <p:cNvSpPr/>
            <p:nvPr/>
          </p:nvSpPr>
          <p:spPr>
            <a:xfrm>
              <a:off x="0" y="190725"/>
              <a:ext cx="1674695" cy="1688796"/>
            </a:xfrm>
            <a:prstGeom prst="ellipse">
              <a:avLst/>
            </a:prstGeom>
            <a:solidFill>
              <a:srgbClr val="7EDFE9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Oval 4">
              <a:extLst>
                <a:ext uri="{FF2B5EF4-FFF2-40B4-BE49-F238E27FC236}">
                  <a16:creationId xmlns:a16="http://schemas.microsoft.com/office/drawing/2014/main" id="{6CEDF86B-B8B3-7941-8FFD-8573894E779F}"/>
                </a:ext>
              </a:extLst>
            </p:cNvPr>
            <p:cNvSpPr txBox="1"/>
            <p:nvPr/>
          </p:nvSpPr>
          <p:spPr>
            <a:xfrm>
              <a:off x="49269" y="452710"/>
              <a:ext cx="1576155" cy="11941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kern="1200" dirty="0">
                  <a:solidFill>
                    <a:schemeClr val="tx2"/>
                  </a:solidFill>
                  <a:latin typeface="+mj-lt"/>
                </a:rPr>
                <a:t>Savings, Gifts, and Informal Loans</a:t>
              </a:r>
            </a:p>
          </p:txBody>
        </p:sp>
      </p:grpSp>
      <p:pic>
        <p:nvPicPr>
          <p:cNvPr id="9" name="Picture 8" descr="Illustration of a dollar bill outline with clockwise directional arrows ">
            <a:extLst>
              <a:ext uri="{FF2B5EF4-FFF2-40B4-BE49-F238E27FC236}">
                <a16:creationId xmlns:a16="http://schemas.microsoft.com/office/drawing/2014/main" id="{456EFC74-B9AE-674D-A2A0-866465987E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472" y="4163892"/>
            <a:ext cx="2374900" cy="1498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18848" y="5769072"/>
            <a:ext cx="3496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*Consult with an accountant.</a:t>
            </a:r>
          </a:p>
        </p:txBody>
      </p:sp>
      <p:sp>
        <p:nvSpPr>
          <p:cNvPr id="3" name="Money Smart for Small Business: Banking Services Available for a Small Business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4" name="29"/>
          <p:cNvSpPr>
            <a:spLocks noGrp="1"/>
          </p:cNvSpPr>
          <p:nvPr>
            <p:ph type="sldNum" sz="quarter" idx="10"/>
          </p:nvPr>
        </p:nvSpPr>
        <p:spPr/>
        <p:txBody>
          <a:bodyPr>
            <a:normAutofit fontScale="85000" lnSpcReduction="20000"/>
          </a:bodyPr>
          <a:lstStyle/>
          <a:p>
            <a:fld id="{5744759D-0EFF-4FB2-9CCE-04E00944F0F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506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earning Objectives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olidFill>
                  <a:schemeClr val="bg1"/>
                </a:solidFill>
              </a:rPr>
              <a:t>Learning Objectives</a:t>
            </a:r>
          </a:p>
        </p:txBody>
      </p:sp>
      <p:sp>
        <p:nvSpPr>
          <p:cNvPr id="7" name="Benefits of building effective long-term relationships"/>
          <p:cNvSpPr>
            <a:spLocks noGrp="1"/>
          </p:cNvSpPr>
          <p:nvPr>
            <p:ph sz="quarter" idx="12"/>
          </p:nvPr>
        </p:nvSpPr>
        <p:spPr/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2400" dirty="0"/>
              <a:t>Benefits of building effective long-term relationships with bankers (branch managers and lenders) and business advisors</a:t>
            </a:r>
            <a:endParaRPr lang="en-US" sz="2400" strike="sngStrike" dirty="0">
              <a:solidFill>
                <a:srgbClr val="FF0000"/>
              </a:solidFill>
            </a:endParaRPr>
          </a:p>
          <a:p>
            <a:pPr>
              <a:spcBef>
                <a:spcPts val="1200"/>
              </a:spcBef>
            </a:pPr>
            <a:r>
              <a:rPr lang="en-US" sz="2400" dirty="0"/>
              <a:t>Factors to consider when selecting a financial institution</a:t>
            </a:r>
            <a:endParaRPr lang="en-US" sz="2400" strike="sngStrike" dirty="0"/>
          </a:p>
          <a:p>
            <a:pPr>
              <a:spcBef>
                <a:spcPts val="1200"/>
              </a:spcBef>
            </a:pPr>
            <a:r>
              <a:rPr lang="en-US" sz="2400" dirty="0"/>
              <a:t>Features, advantages, and risks associated with financial services and products</a:t>
            </a:r>
            <a:endParaRPr lang="en-US" sz="2400" strike="sngStrike" dirty="0"/>
          </a:p>
          <a:p>
            <a:pPr>
              <a:spcBef>
                <a:spcPts val="1200"/>
              </a:spcBef>
            </a:pPr>
            <a:r>
              <a:rPr lang="en-US" sz="2400" dirty="0"/>
              <a:t>Types of financing options and lenders</a:t>
            </a:r>
          </a:p>
        </p:txBody>
      </p:sp>
      <p:sp>
        <p:nvSpPr>
          <p:cNvPr id="3" name="Money Smart for Small Business: Banking Services Available for a Small Business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cap="all" dirty="0"/>
              <a:t>Money Smart for Small Business: </a:t>
            </a:r>
            <a:r>
              <a:rPr lang="en-US" dirty="0"/>
              <a:t>Banking Services Available for a Small Business</a:t>
            </a:r>
          </a:p>
        </p:txBody>
      </p:sp>
      <p:sp>
        <p:nvSpPr>
          <p:cNvPr id="6" name="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5050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inancing Options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Financing Options: Term or Installment Loans</a:t>
            </a:r>
          </a:p>
        </p:txBody>
      </p:sp>
      <p:sp>
        <p:nvSpPr>
          <p:cNvPr id="10" name="Loan amount is"/>
          <p:cNvSpPr txBox="1"/>
          <p:nvPr/>
        </p:nvSpPr>
        <p:spPr>
          <a:xfrm>
            <a:off x="617657" y="2083755"/>
            <a:ext cx="20635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Loan amount is</a:t>
            </a:r>
          </a:p>
          <a:p>
            <a:r>
              <a:rPr lang="en-US" sz="2400" dirty="0">
                <a:solidFill>
                  <a:schemeClr val="tx2"/>
                </a:solidFill>
                <a:latin typeface="+mj-lt"/>
              </a:rPr>
              <a:t>$1,500</a:t>
            </a:r>
          </a:p>
        </p:txBody>
      </p:sp>
      <p:sp>
        <p:nvSpPr>
          <p:cNvPr id="13" name="Monthly payment is $120"/>
          <p:cNvSpPr txBox="1"/>
          <p:nvPr/>
        </p:nvSpPr>
        <p:spPr>
          <a:xfrm>
            <a:off x="621558" y="3308572"/>
            <a:ext cx="23114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Monthly payment is 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$120</a:t>
            </a:r>
            <a:endParaRPr lang="en-US" sz="2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4" name="You will pay off in 15 months"/>
          <p:cNvSpPr txBox="1"/>
          <p:nvPr/>
        </p:nvSpPr>
        <p:spPr>
          <a:xfrm>
            <a:off x="623999" y="4641839"/>
            <a:ext cx="22191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You will pay off in 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15 months</a:t>
            </a:r>
            <a:endParaRPr lang="en-US" sz="20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9" name="Picture 8" descr="Illustrations of a loan contract signed, hands exchanging money and a calendar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031" y="1906372"/>
            <a:ext cx="1325550" cy="3616683"/>
          </a:xfrm>
          <a:prstGeom prst="rect">
            <a:avLst/>
          </a:prstGeom>
        </p:spPr>
      </p:pic>
      <p:grpSp>
        <p:nvGrpSpPr>
          <p:cNvPr id="12" name="Group 11" descr="Term or Installment Loans in a light blue circle&#10;">
            <a:extLst>
              <a:ext uri="{FF2B5EF4-FFF2-40B4-BE49-F238E27FC236}">
                <a16:creationId xmlns:a16="http://schemas.microsoft.com/office/drawing/2014/main" id="{370D1429-C8B1-A346-B351-418D9703B02C}"/>
              </a:ext>
            </a:extLst>
          </p:cNvPr>
          <p:cNvGrpSpPr/>
          <p:nvPr/>
        </p:nvGrpSpPr>
        <p:grpSpPr>
          <a:xfrm>
            <a:off x="5447565" y="1533252"/>
            <a:ext cx="2354459" cy="2381770"/>
            <a:chOff x="2546527" y="277377"/>
            <a:chExt cx="1669431" cy="168879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A22823B-A150-EF4E-9F93-9E0B4F3D91FC}"/>
                </a:ext>
              </a:extLst>
            </p:cNvPr>
            <p:cNvSpPr/>
            <p:nvPr/>
          </p:nvSpPr>
          <p:spPr>
            <a:xfrm>
              <a:off x="2546527" y="277377"/>
              <a:ext cx="1669431" cy="1688796"/>
            </a:xfrm>
            <a:prstGeom prst="ellipse">
              <a:avLst/>
            </a:prstGeom>
            <a:solidFill>
              <a:srgbClr val="7DC3DE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Oval 4">
              <a:extLst>
                <a:ext uri="{FF2B5EF4-FFF2-40B4-BE49-F238E27FC236}">
                  <a16:creationId xmlns:a16="http://schemas.microsoft.com/office/drawing/2014/main" id="{503FC330-F8B2-6B40-8418-D2E577E9E4BD}"/>
                </a:ext>
              </a:extLst>
            </p:cNvPr>
            <p:cNvSpPr txBox="1"/>
            <p:nvPr/>
          </p:nvSpPr>
          <p:spPr>
            <a:xfrm>
              <a:off x="2731987" y="524695"/>
              <a:ext cx="1298511" cy="11941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kern="1200" dirty="0">
                  <a:solidFill>
                    <a:schemeClr val="tx2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Term or Installment Loans</a:t>
              </a:r>
            </a:p>
          </p:txBody>
        </p:sp>
      </p:grpSp>
      <p:sp>
        <p:nvSpPr>
          <p:cNvPr id="95" name="Funds received once loan is approved (one disbursement)"/>
          <p:cNvSpPr>
            <a:spLocks noGrp="1"/>
          </p:cNvSpPr>
          <p:nvPr>
            <p:ph sz="quarter" idx="12"/>
          </p:nvPr>
        </p:nvSpPr>
        <p:spPr>
          <a:xfrm>
            <a:off x="4533900" y="3915022"/>
            <a:ext cx="4181789" cy="2361895"/>
          </a:xfrm>
        </p:spPr>
        <p:txBody>
          <a:bodyPr>
            <a:normAutofit/>
          </a:bodyPr>
          <a:lstStyle/>
          <a:p>
            <a:r>
              <a:rPr lang="en-US" sz="1600" dirty="0">
                <a:sym typeface="12 pt Helvetica* 55 Roman   05472"/>
              </a:rPr>
              <a:t>Funds received once loan is approved (one disbursement)</a:t>
            </a:r>
          </a:p>
          <a:p>
            <a:r>
              <a:rPr lang="en-US" sz="1600" dirty="0">
                <a:sym typeface="12 pt Helvetica* 55 Roman   05472"/>
              </a:rPr>
              <a:t>Set amount and period of time</a:t>
            </a:r>
          </a:p>
          <a:p>
            <a:r>
              <a:rPr lang="en-US" sz="1600" dirty="0">
                <a:sym typeface="12 pt Helvetica* 55 Roman   05472"/>
              </a:rPr>
              <a:t>Repaid in installments with interest </a:t>
            </a:r>
          </a:p>
          <a:p>
            <a:r>
              <a:rPr lang="en-US" sz="1600" dirty="0">
                <a:sym typeface="12 pt Helvetica* 55 Roman   05472"/>
              </a:rPr>
              <a:t>Purpose: financing purchase of assets </a:t>
            </a:r>
          </a:p>
          <a:p>
            <a:r>
              <a:rPr lang="en-US" sz="1600" dirty="0">
                <a:sym typeface="12 pt Helvetica* 55 Roman   05472"/>
              </a:rPr>
              <a:t>Secured by asset to be purchased</a:t>
            </a:r>
          </a:p>
          <a:p>
            <a:r>
              <a:rPr lang="en-US" sz="1600" dirty="0">
                <a:sym typeface="12 pt Helvetica* 55 Roman   05472"/>
              </a:rPr>
              <a:t>New application required for additional funds </a:t>
            </a:r>
          </a:p>
        </p:txBody>
      </p:sp>
      <p:sp>
        <p:nvSpPr>
          <p:cNvPr id="3" name="Money Smart for Small Business: Banking Services Available for a Small Business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4" name="3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571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inancing Options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Financing Options: Lines of Credit</a:t>
            </a:r>
          </a:p>
        </p:txBody>
      </p:sp>
      <p:pic>
        <p:nvPicPr>
          <p:cNvPr id="21" name="Picture 20" descr="Revolving Line of Credit: Draw funds, Repay draws, Redraw funds ">
            <a:extLst>
              <a:ext uri="{FF2B5EF4-FFF2-40B4-BE49-F238E27FC236}">
                <a16:creationId xmlns:a16="http://schemas.microsoft.com/office/drawing/2014/main" id="{76770A51-F492-246B-D22D-F7EF19E32D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1" y="1899354"/>
            <a:ext cx="4666256" cy="3128387"/>
          </a:xfrm>
          <a:prstGeom prst="rect">
            <a:avLst/>
          </a:prstGeom>
        </p:spPr>
      </p:pic>
      <p:grpSp>
        <p:nvGrpSpPr>
          <p:cNvPr id="10" name="Group 9" descr="Lines of Credit and Credit Cards in a blue circle&#10;">
            <a:extLst>
              <a:ext uri="{FF2B5EF4-FFF2-40B4-BE49-F238E27FC236}">
                <a16:creationId xmlns:a16="http://schemas.microsoft.com/office/drawing/2014/main" id="{E3D0EB13-CFC2-9747-B083-AD564D791718}"/>
              </a:ext>
            </a:extLst>
          </p:cNvPr>
          <p:cNvGrpSpPr/>
          <p:nvPr/>
        </p:nvGrpSpPr>
        <p:grpSpPr>
          <a:xfrm>
            <a:off x="5489157" y="1851377"/>
            <a:ext cx="2219069" cy="2188137"/>
            <a:chOff x="4997738" y="313359"/>
            <a:chExt cx="1631942" cy="160919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8938228-1C35-9D47-83A5-62A3238A7DDF}"/>
                </a:ext>
              </a:extLst>
            </p:cNvPr>
            <p:cNvSpPr/>
            <p:nvPr/>
          </p:nvSpPr>
          <p:spPr>
            <a:xfrm>
              <a:off x="4997738" y="313359"/>
              <a:ext cx="1591352" cy="1609195"/>
            </a:xfrm>
            <a:prstGeom prst="ellipse">
              <a:avLst/>
            </a:prstGeom>
            <a:solidFill>
              <a:srgbClr val="7EDFE9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Oval 4">
              <a:extLst>
                <a:ext uri="{FF2B5EF4-FFF2-40B4-BE49-F238E27FC236}">
                  <a16:creationId xmlns:a16="http://schemas.microsoft.com/office/drawing/2014/main" id="{3E99D239-CE3C-1B4C-AFA1-1EFC0F7ABF93}"/>
                </a:ext>
              </a:extLst>
            </p:cNvPr>
            <p:cNvSpPr txBox="1"/>
            <p:nvPr/>
          </p:nvSpPr>
          <p:spPr>
            <a:xfrm>
              <a:off x="5035522" y="497422"/>
              <a:ext cx="1594158" cy="11959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kern="1200" dirty="0">
                  <a:solidFill>
                    <a:schemeClr val="tx2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Lines </a:t>
              </a:r>
              <a:br>
                <a:rPr lang="en-US" sz="2400" kern="1200" dirty="0">
                  <a:solidFill>
                    <a:schemeClr val="tx2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</a:br>
              <a:r>
                <a:rPr lang="en-US" sz="2400" kern="1200" dirty="0">
                  <a:solidFill>
                    <a:schemeClr val="tx2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of Credit and</a:t>
              </a:r>
              <a:br>
                <a:rPr lang="en-US" sz="2400" kern="1200" dirty="0">
                  <a:solidFill>
                    <a:schemeClr val="tx2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</a:br>
              <a:r>
                <a:rPr lang="en-US" sz="2400" kern="1200" dirty="0">
                  <a:solidFill>
                    <a:schemeClr val="tx2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Credit Cards</a:t>
              </a:r>
            </a:p>
          </p:txBody>
        </p:sp>
      </p:grpSp>
      <p:sp>
        <p:nvSpPr>
          <p:cNvPr id="8" name="Generally secured"/>
          <p:cNvSpPr>
            <a:spLocks noGrp="1"/>
          </p:cNvSpPr>
          <p:nvPr>
            <p:ph sz="quarter" idx="12"/>
          </p:nvPr>
        </p:nvSpPr>
        <p:spPr>
          <a:xfrm>
            <a:off x="4533900" y="4080738"/>
            <a:ext cx="3853744" cy="2332514"/>
          </a:xfrm>
        </p:spPr>
        <p:txBody>
          <a:bodyPr>
            <a:normAutofit lnSpcReduction="10000"/>
          </a:bodyPr>
          <a:lstStyle/>
          <a:p>
            <a:r>
              <a:rPr lang="en-US" sz="1600" dirty="0">
                <a:sym typeface="12 pt Helvetica* 55 Roman   05472"/>
              </a:rPr>
              <a:t>Generally secured</a:t>
            </a:r>
          </a:p>
          <a:p>
            <a:r>
              <a:rPr lang="en-US" sz="1600" dirty="0">
                <a:sym typeface="12 pt Helvetica* 55 Roman   05472"/>
              </a:rPr>
              <a:t>Used to finance any business expenses </a:t>
            </a:r>
          </a:p>
          <a:p>
            <a:r>
              <a:rPr lang="en-US" sz="1600" dirty="0">
                <a:sym typeface="12 pt Helvetica* 55 Roman   05472"/>
              </a:rPr>
              <a:t>Requires annual credit review and renewal based on performance (length, tax returns, personal and business credit reports)</a:t>
            </a:r>
          </a:p>
          <a:p>
            <a:r>
              <a:rPr lang="en-US" sz="1600" dirty="0">
                <a:sym typeface="12 pt Helvetica* 55 Roman   05472"/>
              </a:rPr>
              <a:t>No lump-sum disbursement at opening</a:t>
            </a:r>
          </a:p>
          <a:p>
            <a:r>
              <a:rPr lang="en-US" sz="1600" dirty="0">
                <a:sym typeface="12 pt Helvetica* 55 Roman   05472"/>
              </a:rPr>
              <a:t>Monthly payments based on outstanding balance</a:t>
            </a:r>
          </a:p>
        </p:txBody>
      </p:sp>
      <p:sp>
        <p:nvSpPr>
          <p:cNvPr id="3" name="Money Smart for Small Business: Banking Services Available for a Small Business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4" name="3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2047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inancing Options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Financing Options: Business Credit Cards</a:t>
            </a:r>
          </a:p>
        </p:txBody>
      </p:sp>
      <p:pic>
        <p:nvPicPr>
          <p:cNvPr id="11" name="Picture 1" descr="Image of a stack of credit card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1046" y="2000360"/>
            <a:ext cx="3215295" cy="1890170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*Liability for unauthorized use of credit cards can be greater for business credit cards than for consumer cards."/>
          <p:cNvSpPr/>
          <p:nvPr/>
        </p:nvSpPr>
        <p:spPr>
          <a:xfrm>
            <a:off x="891046" y="4074619"/>
            <a:ext cx="31430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0" algn="l" defTabSz="457200" rtl="0">
              <a:spcBef>
                <a:spcPct val="20000"/>
              </a:spcBef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r>
              <a:rPr lang="en-US" kern="12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  <a:sym typeface="12 pt Helvetica* 55 Roman   05472"/>
              </a:rPr>
              <a:t>*Liability for unauthorized use of credit cards can be greater for business credit cards than for consumer cards.</a:t>
            </a:r>
          </a:p>
        </p:txBody>
      </p:sp>
      <p:grpSp>
        <p:nvGrpSpPr>
          <p:cNvPr id="8" name="Group 7" descr="Lines of Credit and Credit Cards in a blue circle&#10;">
            <a:extLst>
              <a:ext uri="{FF2B5EF4-FFF2-40B4-BE49-F238E27FC236}">
                <a16:creationId xmlns:a16="http://schemas.microsoft.com/office/drawing/2014/main" id="{2D3468AE-753F-4BEA-F547-D19C15570249}"/>
              </a:ext>
            </a:extLst>
          </p:cNvPr>
          <p:cNvGrpSpPr/>
          <p:nvPr/>
        </p:nvGrpSpPr>
        <p:grpSpPr>
          <a:xfrm>
            <a:off x="5489157" y="1851377"/>
            <a:ext cx="2219069" cy="2188137"/>
            <a:chOff x="4997738" y="313359"/>
            <a:chExt cx="1631942" cy="1609195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231E4CF-8E4F-F85A-1942-26B8CBAC9597}"/>
                </a:ext>
              </a:extLst>
            </p:cNvPr>
            <p:cNvSpPr/>
            <p:nvPr/>
          </p:nvSpPr>
          <p:spPr>
            <a:xfrm>
              <a:off x="4997738" y="313359"/>
              <a:ext cx="1591352" cy="1609195"/>
            </a:xfrm>
            <a:prstGeom prst="ellipse">
              <a:avLst/>
            </a:prstGeom>
            <a:solidFill>
              <a:srgbClr val="7EDFE9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Oval 4">
              <a:extLst>
                <a:ext uri="{FF2B5EF4-FFF2-40B4-BE49-F238E27FC236}">
                  <a16:creationId xmlns:a16="http://schemas.microsoft.com/office/drawing/2014/main" id="{0766CF6A-EC1F-3414-D6F6-D2CAABDD7449}"/>
                </a:ext>
              </a:extLst>
            </p:cNvPr>
            <p:cNvSpPr txBox="1"/>
            <p:nvPr/>
          </p:nvSpPr>
          <p:spPr>
            <a:xfrm>
              <a:off x="5035522" y="497422"/>
              <a:ext cx="1594158" cy="11959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kern="1200" dirty="0">
                  <a:solidFill>
                    <a:schemeClr val="tx2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Lines </a:t>
              </a:r>
              <a:br>
                <a:rPr lang="en-US" sz="2400" kern="1200" dirty="0">
                  <a:solidFill>
                    <a:schemeClr val="tx2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</a:br>
              <a:r>
                <a:rPr lang="en-US" sz="2400" kern="1200" dirty="0">
                  <a:solidFill>
                    <a:schemeClr val="tx2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of Credit and</a:t>
              </a:r>
              <a:br>
                <a:rPr lang="en-US" sz="2400" kern="1200" dirty="0">
                  <a:solidFill>
                    <a:schemeClr val="tx2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</a:br>
              <a:r>
                <a:rPr lang="en-US" sz="2400" kern="1200" dirty="0">
                  <a:solidFill>
                    <a:schemeClr val="tx2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Credit Cards</a:t>
              </a:r>
            </a:p>
          </p:txBody>
        </p:sp>
      </p:grpSp>
      <p:sp>
        <p:nvSpPr>
          <p:cNvPr id="16" name="Generally secured">
            <a:extLst>
              <a:ext uri="{FF2B5EF4-FFF2-40B4-BE49-F238E27FC236}">
                <a16:creationId xmlns:a16="http://schemas.microsoft.com/office/drawing/2014/main" id="{3CFDA2A7-4ECF-55A2-0E52-0BE24CE3821B}"/>
              </a:ext>
            </a:extLst>
          </p:cNvPr>
          <p:cNvSpPr txBox="1">
            <a:spLocks/>
          </p:cNvSpPr>
          <p:nvPr/>
        </p:nvSpPr>
        <p:spPr>
          <a:xfrm>
            <a:off x="4533900" y="4074619"/>
            <a:ext cx="3853744" cy="234422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b="0" i="0" u="none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ym typeface="12 pt Helvetica* 55 Roman   05472"/>
              </a:rPr>
              <a:t>Requires full payment of balance at the end of the grace period (month) to avoid paying interest</a:t>
            </a:r>
          </a:p>
          <a:p>
            <a:r>
              <a:rPr lang="en-US" sz="1800" dirty="0">
                <a:sym typeface="12 pt Helvetica* 55 Roman   05472"/>
              </a:rPr>
              <a:t>Rarely reported to consumer credit bureaus unless account is delinquent</a:t>
            </a:r>
          </a:p>
          <a:p>
            <a:r>
              <a:rPr lang="en-US" sz="1800" dirty="0">
                <a:sym typeface="12 pt Helvetica* 55 Roman   05472"/>
              </a:rPr>
              <a:t>Can be issued for various authorized users* </a:t>
            </a:r>
          </a:p>
        </p:txBody>
      </p:sp>
      <p:sp>
        <p:nvSpPr>
          <p:cNvPr id="3" name="Money Smart for Small Business: Banking Services Available for a Small Business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4" name="3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2442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inancing Options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Financing Options: Special Purpose Loans</a:t>
            </a:r>
          </a:p>
        </p:txBody>
      </p:sp>
      <p:sp>
        <p:nvSpPr>
          <p:cNvPr id="13" name="Agricultural: for crops, livestock, or farm machinery"/>
          <p:cNvSpPr>
            <a:spLocks noGrp="1"/>
          </p:cNvSpPr>
          <p:nvPr>
            <p:ph sz="quarter" idx="12"/>
          </p:nvPr>
        </p:nvSpPr>
        <p:spPr>
          <a:xfrm>
            <a:off x="952500" y="1917700"/>
            <a:ext cx="5440773" cy="4167188"/>
          </a:xfrm>
        </p:spPr>
        <p:txBody>
          <a:bodyPr/>
          <a:lstStyle/>
          <a:p>
            <a:r>
              <a:rPr lang="en-US" dirty="0">
                <a:sym typeface="12 pt Helvetica* 55 Roman   05472"/>
              </a:rPr>
              <a:t>Agricultural: for crops, livestock, or farm machinery</a:t>
            </a:r>
          </a:p>
          <a:p>
            <a:r>
              <a:rPr lang="en-US" dirty="0">
                <a:sym typeface="12 pt Helvetica* 55 Roman   05472"/>
              </a:rPr>
              <a:t>Manufacturing: for the equipment needs of manufacturing companies</a:t>
            </a:r>
          </a:p>
          <a:p>
            <a:r>
              <a:rPr lang="en-US" dirty="0">
                <a:sym typeface="12 pt Helvetica* 55 Roman   05472"/>
              </a:rPr>
              <a:t>Loan guarantee programs for veterans and military members</a:t>
            </a:r>
          </a:p>
          <a:p>
            <a:r>
              <a:rPr lang="en-US" dirty="0">
                <a:sym typeface="12 pt Helvetica* 55 Roman   05472"/>
              </a:rPr>
              <a:t>Loan guarantee programs exporters</a:t>
            </a:r>
          </a:p>
          <a:p>
            <a:r>
              <a:rPr lang="en-US" dirty="0">
                <a:sym typeface="12 pt Helvetica* 55 Roman   05472"/>
              </a:rPr>
              <a:t>Disaster loans for small businesses affected by natural disasters</a:t>
            </a:r>
          </a:p>
        </p:txBody>
      </p:sp>
      <p:grpSp>
        <p:nvGrpSpPr>
          <p:cNvPr id="16" name="Group 15" descr="Special-Purpose Loans in a light green circle&#10;">
            <a:extLst>
              <a:ext uri="{FF2B5EF4-FFF2-40B4-BE49-F238E27FC236}">
                <a16:creationId xmlns:a16="http://schemas.microsoft.com/office/drawing/2014/main" id="{58417BB0-6ADD-AA46-87FA-F9893159E84F}"/>
              </a:ext>
            </a:extLst>
          </p:cNvPr>
          <p:cNvGrpSpPr/>
          <p:nvPr/>
        </p:nvGrpSpPr>
        <p:grpSpPr>
          <a:xfrm>
            <a:off x="6436674" y="1580245"/>
            <a:ext cx="2792865" cy="2651760"/>
            <a:chOff x="1818375" y="1910434"/>
            <a:chExt cx="1773847" cy="1684227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879E9A6-41FD-7C40-A405-EC1C10496A4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18375" y="1910434"/>
              <a:ext cx="1684226" cy="1684227"/>
            </a:xfrm>
            <a:prstGeom prst="ellipse">
              <a:avLst/>
            </a:prstGeom>
            <a:solidFill>
              <a:srgbClr val="BAE37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Oval 4">
              <a:extLst>
                <a:ext uri="{FF2B5EF4-FFF2-40B4-BE49-F238E27FC236}">
                  <a16:creationId xmlns:a16="http://schemas.microsoft.com/office/drawing/2014/main" id="{05689341-0664-4443-918D-652DB3B042AE}"/>
                </a:ext>
              </a:extLst>
            </p:cNvPr>
            <p:cNvSpPr txBox="1"/>
            <p:nvPr/>
          </p:nvSpPr>
          <p:spPr>
            <a:xfrm>
              <a:off x="1818375" y="2157752"/>
              <a:ext cx="1773847" cy="11941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800" kern="1200" dirty="0">
                  <a:solidFill>
                    <a:schemeClr val="tx2"/>
                  </a:solidFill>
                  <a:latin typeface="+mj-lt"/>
                </a:rPr>
                <a:t>Special </a:t>
              </a:r>
              <a:br>
                <a:rPr lang="en-US" sz="2800" kern="1200" dirty="0">
                  <a:solidFill>
                    <a:schemeClr val="tx2"/>
                  </a:solidFill>
                  <a:latin typeface="+mj-lt"/>
                </a:rPr>
              </a:br>
              <a:r>
                <a:rPr lang="en-US" sz="2800" kern="1200" dirty="0">
                  <a:solidFill>
                    <a:schemeClr val="tx2"/>
                  </a:solidFill>
                  <a:latin typeface="+mj-lt"/>
                </a:rPr>
                <a:t>Purpose Loans</a:t>
              </a:r>
            </a:p>
          </p:txBody>
        </p:sp>
      </p:grpSp>
      <p:grpSp>
        <p:nvGrpSpPr>
          <p:cNvPr id="10" name="Group 9" descr="Corn, robotics, ribbon medal, globe, and ligtning striking a tree icons">
            <a:extLst>
              <a:ext uri="{FF2B5EF4-FFF2-40B4-BE49-F238E27FC236}">
                <a16:creationId xmlns:a16="http://schemas.microsoft.com/office/drawing/2014/main" id="{360B2C20-DF68-5C22-1969-9A453226C03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238574" y="1701292"/>
            <a:ext cx="798944" cy="3861946"/>
            <a:chOff x="523552" y="1605236"/>
            <a:chExt cx="815002" cy="4099533"/>
          </a:xfrm>
        </p:grpSpPr>
        <p:pic>
          <p:nvPicPr>
            <p:cNvPr id="8" name="Picture 7" descr="Ear of corn icon">
              <a:extLst>
                <a:ext uri="{FF2B5EF4-FFF2-40B4-BE49-F238E27FC236}">
                  <a16:creationId xmlns:a16="http://schemas.microsoft.com/office/drawing/2014/main" id="{0AFB0955-6369-1E4B-A90B-90EB32C590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823" y="1605236"/>
              <a:ext cx="574156" cy="891452"/>
            </a:xfrm>
            <a:prstGeom prst="rect">
              <a:avLst/>
            </a:prstGeom>
          </p:spPr>
        </p:pic>
        <p:pic>
          <p:nvPicPr>
            <p:cNvPr id="14" name="Picture 13" descr="Manufacturing robot icon">
              <a:extLst>
                <a:ext uri="{FF2B5EF4-FFF2-40B4-BE49-F238E27FC236}">
                  <a16:creationId xmlns:a16="http://schemas.microsoft.com/office/drawing/2014/main" id="{D239605F-3CAD-134F-9A88-CEE73B6F42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156" y="2677572"/>
              <a:ext cx="659203" cy="676550"/>
            </a:xfrm>
            <a:prstGeom prst="rect">
              <a:avLst/>
            </a:prstGeom>
          </p:spPr>
        </p:pic>
        <p:pic>
          <p:nvPicPr>
            <p:cNvPr id="17" name="Picture 16" descr="Military medal icon">
              <a:extLst>
                <a:ext uri="{FF2B5EF4-FFF2-40B4-BE49-F238E27FC236}">
                  <a16:creationId xmlns:a16="http://schemas.microsoft.com/office/drawing/2014/main" id="{36973F7B-B0F9-6244-AF34-3086FD372F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688" y="3582451"/>
              <a:ext cx="659203" cy="676550"/>
            </a:xfrm>
            <a:prstGeom prst="rect">
              <a:avLst/>
            </a:prstGeom>
          </p:spPr>
        </p:pic>
        <p:pic>
          <p:nvPicPr>
            <p:cNvPr id="19" name="Picture 18" descr="Illustration of a latitude longitude globe with a GPS point marker">
              <a:extLst>
                <a:ext uri="{FF2B5EF4-FFF2-40B4-BE49-F238E27FC236}">
                  <a16:creationId xmlns:a16="http://schemas.microsoft.com/office/drawing/2014/main" id="{38401341-00A7-5E40-8CDD-4B10DB1C45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700" y="4288385"/>
              <a:ext cx="572402" cy="587465"/>
            </a:xfrm>
            <a:prstGeom prst="rect">
              <a:avLst/>
            </a:prstGeom>
          </p:spPr>
        </p:pic>
        <p:pic>
          <p:nvPicPr>
            <p:cNvPr id="21" name="Picture 20" descr="Illustration of lightning bolt striking a tree">
              <a:extLst>
                <a:ext uri="{FF2B5EF4-FFF2-40B4-BE49-F238E27FC236}">
                  <a16:creationId xmlns:a16="http://schemas.microsoft.com/office/drawing/2014/main" id="{EA15A3A4-9D3C-0445-AADB-D3100CBE63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552" y="4868320"/>
              <a:ext cx="815002" cy="836449"/>
            </a:xfrm>
            <a:prstGeom prst="rect">
              <a:avLst/>
            </a:prstGeom>
          </p:spPr>
        </p:pic>
      </p:grpSp>
      <p:sp>
        <p:nvSpPr>
          <p:cNvPr id="3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4" name="33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9793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inancing Options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Other Financing Options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27B5D2C6-514B-1517-CBC8-F9902E0E987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104900" y="1917699"/>
            <a:ext cx="5824818" cy="462901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Leasing: helpful to test leased equipment (maintenance cost may be included); </a:t>
            </a:r>
            <a:br>
              <a:rPr lang="en-US" dirty="0"/>
            </a:br>
            <a:r>
              <a:rPr lang="en-US" dirty="0"/>
              <a:t>lifetime costs higher than buying</a:t>
            </a:r>
          </a:p>
          <a:p>
            <a:r>
              <a:rPr lang="en-US" dirty="0"/>
              <a:t>Financing inventory: loan secured by inventory; usually used to meet fluctuating seasonal cash needs</a:t>
            </a:r>
          </a:p>
          <a:p>
            <a:r>
              <a:rPr lang="en-US" dirty="0"/>
              <a:t>Factoring:* selling accounts receivable at a discount to third parties</a:t>
            </a:r>
          </a:p>
          <a:p>
            <a:r>
              <a:rPr lang="en-US" dirty="0"/>
              <a:t>Credit card sale loans or merchant cash advances: upfront funds in exchange for a portion of future merchant processing revenue</a:t>
            </a:r>
          </a:p>
          <a:p>
            <a:r>
              <a:rPr lang="en-US" dirty="0"/>
              <a:t>Financing receivables:* advances on credit specifically secured by accounts receivable</a:t>
            </a:r>
          </a:p>
          <a:p>
            <a:r>
              <a:rPr lang="en-US" dirty="0"/>
              <a:t>*Mostly available to larger businesses.</a:t>
            </a:r>
          </a:p>
        </p:txBody>
      </p:sp>
      <p:grpSp>
        <p:nvGrpSpPr>
          <p:cNvPr id="29" name="Group 28" descr="Lease, pie chart, package, financial agreement, and credit card icons">
            <a:extLst>
              <a:ext uri="{FF2B5EF4-FFF2-40B4-BE49-F238E27FC236}">
                <a16:creationId xmlns:a16="http://schemas.microsoft.com/office/drawing/2014/main" id="{4AC20578-12C3-53CA-143A-66724BF1FE9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362649" y="1732405"/>
            <a:ext cx="736633" cy="4243761"/>
            <a:chOff x="546067" y="1259501"/>
            <a:chExt cx="736633" cy="4243761"/>
          </a:xfrm>
        </p:grpSpPr>
        <p:pic>
          <p:nvPicPr>
            <p:cNvPr id="12" name="Picture 11" descr="Illustration of a for lease sign">
              <a:extLst>
                <a:ext uri="{FF2B5EF4-FFF2-40B4-BE49-F238E27FC236}">
                  <a16:creationId xmlns:a16="http://schemas.microsoft.com/office/drawing/2014/main" id="{A5094613-D5E5-F74D-8E78-2640A31FB6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067" y="1259501"/>
              <a:ext cx="736633" cy="756018"/>
            </a:xfrm>
            <a:prstGeom prst="rect">
              <a:avLst/>
            </a:prstGeom>
          </p:spPr>
        </p:pic>
        <p:pic>
          <p:nvPicPr>
            <p:cNvPr id="5" name="Picture 4" descr="Illustration of a pie chart with a piece missing">
              <a:extLst>
                <a:ext uri="{FF2B5EF4-FFF2-40B4-BE49-F238E27FC236}">
                  <a16:creationId xmlns:a16="http://schemas.microsoft.com/office/drawing/2014/main" id="{F8FD02F1-DF91-E041-A60C-89CB027267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6883" y="2180893"/>
              <a:ext cx="635000" cy="584200"/>
            </a:xfrm>
            <a:prstGeom prst="rect">
              <a:avLst/>
            </a:prstGeom>
          </p:spPr>
        </p:pic>
        <p:pic>
          <p:nvPicPr>
            <p:cNvPr id="14" name="Picture 13" descr="Illustration of a shipping box">
              <a:extLst>
                <a:ext uri="{FF2B5EF4-FFF2-40B4-BE49-F238E27FC236}">
                  <a16:creationId xmlns:a16="http://schemas.microsoft.com/office/drawing/2014/main" id="{86DE28E9-C292-3740-8023-DCECE9D068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533" y="3092324"/>
              <a:ext cx="647700" cy="685800"/>
            </a:xfrm>
            <a:prstGeom prst="rect">
              <a:avLst/>
            </a:prstGeom>
          </p:spPr>
        </p:pic>
        <p:pic>
          <p:nvPicPr>
            <p:cNvPr id="21" name="Picture 20" descr="Illustration of a financial contract">
              <a:extLst>
                <a:ext uri="{FF2B5EF4-FFF2-40B4-BE49-F238E27FC236}">
                  <a16:creationId xmlns:a16="http://schemas.microsoft.com/office/drawing/2014/main" id="{5AFACA1A-DFD0-6043-8C25-63AD7FD0CC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139" y="3904078"/>
              <a:ext cx="622488" cy="684737"/>
            </a:xfrm>
            <a:prstGeom prst="rect">
              <a:avLst/>
            </a:prstGeom>
          </p:spPr>
        </p:pic>
        <p:pic>
          <p:nvPicPr>
            <p:cNvPr id="23" name="Picture 22" descr="Illustration of two credit cards">
              <a:extLst>
                <a:ext uri="{FF2B5EF4-FFF2-40B4-BE49-F238E27FC236}">
                  <a16:creationId xmlns:a16="http://schemas.microsoft.com/office/drawing/2014/main" id="{412E94A7-72BF-234D-9297-D3DA298929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533" y="5046062"/>
              <a:ext cx="647700" cy="457200"/>
            </a:xfrm>
            <a:prstGeom prst="rect">
              <a:avLst/>
            </a:prstGeom>
          </p:spPr>
        </p:pic>
      </p:grpSp>
      <p:grpSp>
        <p:nvGrpSpPr>
          <p:cNvPr id="7" name="Group 6" descr="Other financing options">
            <a:extLst>
              <a:ext uri="{FF2B5EF4-FFF2-40B4-BE49-F238E27FC236}">
                <a16:creationId xmlns:a16="http://schemas.microsoft.com/office/drawing/2014/main" id="{0B7D87BD-D4FC-F6F2-FF04-93CA6C7E566E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GrpSpPr/>
          <p:nvPr/>
        </p:nvGrpSpPr>
        <p:grpSpPr>
          <a:xfrm>
            <a:off x="6787732" y="1045510"/>
            <a:ext cx="2191537" cy="2191537"/>
            <a:chOff x="6787732" y="1045510"/>
            <a:chExt cx="2191537" cy="219153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C731FE4-03A1-3D23-03DA-5774856A315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87732" y="1045510"/>
              <a:ext cx="2191537" cy="2191537"/>
            </a:xfrm>
            <a:prstGeom prst="ellipse">
              <a:avLst/>
            </a:prstGeom>
            <a:solidFill>
              <a:srgbClr val="BAE37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9" name="Oval 4">
              <a:extLst>
                <a:ext uri="{FF2B5EF4-FFF2-40B4-BE49-F238E27FC236}">
                  <a16:creationId xmlns:a16="http://schemas.microsoft.com/office/drawing/2014/main" id="{CA8DA182-56AA-4BA9-631E-5C7A47B5686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 txBox="1"/>
            <p:nvPr/>
          </p:nvSpPr>
          <p:spPr>
            <a:xfrm>
              <a:off x="6929718" y="1849178"/>
              <a:ext cx="1907565" cy="5842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kern="1200" dirty="0">
                  <a:solidFill>
                    <a:schemeClr val="tx2"/>
                  </a:solidFill>
                  <a:latin typeface="+mj-lt"/>
                </a:rPr>
                <a:t>Other Financing Options</a:t>
              </a:r>
            </a:p>
          </p:txBody>
        </p:sp>
      </p:grpSp>
      <p:sp>
        <p:nvSpPr>
          <p:cNvPr id="3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4" name="34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6833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vernment Programs for Small Businesses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Government Programs for Small Businesses</a:t>
            </a:r>
          </a:p>
        </p:txBody>
      </p:sp>
      <p:sp>
        <p:nvSpPr>
          <p:cNvPr id="95" name="SBA Guaranteed Lending Programs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SBA Guaranteed Lending Programs</a:t>
            </a:r>
          </a:p>
          <a:p>
            <a:r>
              <a:rPr lang="en-US" dirty="0"/>
              <a:t>Participating lenders make and service term loans and lines of credit for which the SBA extends a guarantee of repayment.</a:t>
            </a:r>
          </a:p>
          <a:p>
            <a:r>
              <a:rPr lang="en-US" dirty="0"/>
              <a:t>Guarantee allows lenders to approve loans they would not otherwise be able to make.</a:t>
            </a:r>
          </a:p>
          <a:p>
            <a:r>
              <a:rPr lang="en-US" dirty="0"/>
              <a:t>The SBA Microloan Program provides direct loans and grants to eligible nonprofit microlenders to make loans of up to $50,000.</a:t>
            </a:r>
            <a:endParaRPr lang="en-US" dirty="0">
              <a:sym typeface="12 pt Helvetica* 55 Roman   05472"/>
            </a:endParaRPr>
          </a:p>
          <a:p>
            <a:pPr lvl="1"/>
            <a:endParaRPr lang="en-US" dirty="0">
              <a:sym typeface="12 pt Helvetica* 55 Roman   05472"/>
            </a:endParaRPr>
          </a:p>
          <a:p>
            <a:pPr lvl="1"/>
            <a:endParaRPr lang="en-US" dirty="0">
              <a:sym typeface="12 pt Helvetica* 55 Roman   05472"/>
            </a:endParaRPr>
          </a:p>
        </p:txBody>
      </p:sp>
      <p:pic>
        <p:nvPicPr>
          <p:cNvPr id="7" name="Picture 6" descr="SBA U.S. Small Business Administration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407" y="5256085"/>
            <a:ext cx="2635186" cy="72379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0A02235-BF31-B165-98A7-2BC18B1034FF}"/>
              </a:ext>
            </a:extLst>
          </p:cNvPr>
          <p:cNvSpPr txBox="1"/>
          <p:nvPr/>
        </p:nvSpPr>
        <p:spPr>
          <a:xfrm>
            <a:off x="2577829" y="597988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dirty="0">
                <a:solidFill>
                  <a:srgbClr val="20509E"/>
                </a:solidFill>
                <a:sym typeface="12 pt Helvetica* 55 Roman   05472"/>
              </a:rPr>
              <a:t>www.sba.gov</a:t>
            </a:r>
          </a:p>
        </p:txBody>
      </p:sp>
      <p:sp>
        <p:nvSpPr>
          <p:cNvPr id="3" name="Money Smart for Small Business: Banking Services Available for a Small Business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4" name="3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571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vernment Programs for Small Businesses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2"/>
                </a:solidFill>
              </a:rPr>
              <a:t>Online Government Resources</a:t>
            </a:r>
          </a:p>
        </p:txBody>
      </p:sp>
      <p:sp>
        <p:nvSpPr>
          <p:cNvPr id="95" name="U.S. Department of Agriculture: grants, loans, and loan guarantees"/>
          <p:cNvSpPr>
            <a:spLocks noGrp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 lIns="91440" tIns="0" rIns="0" bIns="0">
            <a:normAutofit fontScale="92500"/>
          </a:bodyPr>
          <a:lstStyle/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2600" dirty="0">
                <a:ea typeface="12 pt Helvetica* 55 Roman   05472"/>
                <a:cs typeface="12 pt Helvetica* 55 Roman   05472"/>
                <a:sym typeface="12 pt Helvetica* 55 Roman   05472"/>
              </a:rPr>
              <a:t>U.S. Department of Agriculture: grants, loans, and loan guarantees  </a:t>
            </a:r>
            <a:br>
              <a:rPr lang="en-US" sz="2600" dirty="0">
                <a:ea typeface="12 pt Helvetica* 55 Roman   05472"/>
                <a:cs typeface="12 pt Helvetica* 55 Roman   05472"/>
                <a:sym typeface="12 pt Helvetica* 55 Roman   05472"/>
              </a:rPr>
            </a:br>
            <a:r>
              <a:rPr lang="en-US" sz="2600" dirty="0">
                <a:solidFill>
                  <a:srgbClr val="20509E"/>
                </a:solidFill>
                <a:latin typeface="+mj-lt"/>
              </a:rPr>
              <a:t>www.rd.usda.gov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2600" dirty="0">
                <a:ea typeface="12 pt Helvetica* 55 Roman   05472"/>
                <a:cs typeface="12 pt Helvetica* 55 Roman   05472"/>
                <a:sym typeface="12 pt Helvetica* 55 Roman   05472"/>
              </a:rPr>
              <a:t>U.S. Department of the Treasury: grants to support small business lenders and technical assistance providers</a:t>
            </a:r>
            <a:br>
              <a:rPr lang="en-US" sz="2600" dirty="0">
                <a:ea typeface="12 pt Helvetica* 55 Roman   05472"/>
                <a:cs typeface="12 pt Helvetica* 55 Roman   05472"/>
                <a:sym typeface="12 pt Helvetica* 55 Roman   05472"/>
              </a:rPr>
            </a:br>
            <a:r>
              <a:rPr lang="en-US" sz="2600" dirty="0">
                <a:solidFill>
                  <a:srgbClr val="20509E"/>
                </a:solidFill>
                <a:latin typeface="+mj-lt"/>
              </a:rPr>
              <a:t>www.treasury.gov </a:t>
            </a:r>
            <a:endParaRPr lang="en-US" sz="2600" dirty="0">
              <a:solidFill>
                <a:srgbClr val="20509E"/>
              </a:solidFill>
              <a:latin typeface="+mj-lt"/>
              <a:ea typeface="12 pt Helvetica* 55 Roman   05472"/>
              <a:cs typeface="12 pt Helvetica* 55 Roman   05472"/>
              <a:sym typeface="12 pt Helvetica* 55 Roman   05472"/>
            </a:endParaRPr>
          </a:p>
          <a:p>
            <a:pPr marL="457200" lvl="1" indent="-4572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2600" dirty="0">
                <a:ea typeface="12 pt Helvetica* 55 Roman   05472"/>
                <a:cs typeface="12 pt Helvetica* 55 Roman   05472"/>
                <a:sym typeface="12 pt Helvetica* 55 Roman   05472"/>
              </a:rPr>
              <a:t>U.S. Department of Commerce’s Minority Business Development Agency: technical assistance to entrepreneurs through a national network</a:t>
            </a:r>
            <a:br>
              <a:rPr lang="en-US" sz="2600" dirty="0">
                <a:ea typeface="12 pt Helvetica* 55 Roman   05472"/>
                <a:cs typeface="12 pt Helvetica* 55 Roman   05472"/>
                <a:sym typeface="12 pt Helvetica* 55 Roman   05472"/>
              </a:rPr>
            </a:br>
            <a:r>
              <a:rPr lang="en-US" sz="2600" dirty="0">
                <a:solidFill>
                  <a:srgbClr val="20509E"/>
                </a:solidFill>
                <a:latin typeface="+mj-lt"/>
              </a:rPr>
              <a:t>www.mbda.gov</a:t>
            </a:r>
          </a:p>
          <a:p>
            <a:pPr marL="0" lvl="1" indent="0">
              <a:spcBef>
                <a:spcPts val="600"/>
              </a:spcBef>
              <a:buNone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endParaRPr lang="en-US" sz="1800" dirty="0">
              <a:ea typeface="12 pt Helvetica* 55 Roman   05472"/>
              <a:cs typeface="12 pt Helvetica* 55 Roman   05472"/>
              <a:sym typeface="12 pt Helvetica* 55 Roman   05472"/>
            </a:endParaRPr>
          </a:p>
        </p:txBody>
      </p:sp>
      <p:sp>
        <p:nvSpPr>
          <p:cNvPr id="3" name="Money Smart for Small Business: Banking Services Available for a Small Business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4" name="36"/>
          <p:cNvSpPr>
            <a:spLocks noGrp="1"/>
          </p:cNvSpPr>
          <p:nvPr>
            <p:ph type="sldNum" sz="quarter" idx="10"/>
          </p:nvPr>
        </p:nvSpPr>
        <p:spPr/>
        <p:txBody>
          <a:bodyPr>
            <a:normAutofit fontScale="85000" lnSpcReduction="20000"/>
          </a:bodyPr>
          <a:lstStyle/>
          <a:p>
            <a:fld id="{5744759D-0EFF-4FB2-9CCE-04E00944F0FE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6451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vernment Programs for Small Businesses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Additional Government SBA Programs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01AAF2-5DDE-40D2-753A-14730D4D6A8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State and local governments operate their own programs to foster entrepreneurship in underserved communities.  </a:t>
            </a:r>
          </a:p>
          <a:p>
            <a:r>
              <a:rPr lang="en-US" dirty="0"/>
              <a:t>Local and federal government agencies usually have an Office of Small and Disadvantaged Business Utilization, which helps small businesses get government contracts.</a:t>
            </a:r>
          </a:p>
        </p:txBody>
      </p:sp>
      <p:sp>
        <p:nvSpPr>
          <p:cNvPr id="3" name="Money Smart for Small Business: Banking Services Available for a Small Business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4" name="3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5024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he Spectrum of Financing Options and Sources"/>
          <p:cNvSpPr>
            <a:spLocks noGrp="1"/>
          </p:cNvSpPr>
          <p:nvPr>
            <p:ph type="title"/>
          </p:nvPr>
        </p:nvSpPr>
        <p:spPr>
          <a:xfrm>
            <a:off x="239046" y="861099"/>
            <a:ext cx="8968740" cy="701581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The Spectrum of Financing Options and Sources</a:t>
            </a:r>
          </a:p>
        </p:txBody>
      </p:sp>
      <p:sp>
        <p:nvSpPr>
          <p:cNvPr id="18" name="Section II: Financing Options and Sources">
            <a:extLst>
              <a:ext uri="{FF2B5EF4-FFF2-40B4-BE49-F238E27FC236}">
                <a16:creationId xmlns:a16="http://schemas.microsoft.com/office/drawing/2014/main" id="{E9DC54EE-1722-D34E-BEA0-FDC982AA1A6C}"/>
              </a:ext>
            </a:extLst>
          </p:cNvPr>
          <p:cNvSpPr/>
          <p:nvPr/>
        </p:nvSpPr>
        <p:spPr>
          <a:xfrm>
            <a:off x="581257" y="144371"/>
            <a:ext cx="32335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+mn-lt"/>
                <a:ea typeface="Calibri"/>
                <a:cs typeface="Calibri"/>
                <a:sym typeface="Calibri"/>
              </a:rPr>
              <a:t>Section II:  </a:t>
            </a:r>
          </a:p>
          <a:p>
            <a:r>
              <a:rPr lang="en-US" sz="18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Financing Options and Sources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0E0EB2A7-6147-C98A-577D-CC23B2F0A59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solidFill>
            <a:schemeClr val="bg1"/>
          </a:solidFill>
          <a:effectLst/>
        </p:spPr>
        <p:txBody>
          <a:bodyPr/>
          <a:lstStyle/>
          <a:p>
            <a:r>
              <a:rPr lang="en-US" sz="1600" dirty="0"/>
              <a:t>Aspiring entrepreneurs and emerging </a:t>
            </a:r>
            <a:br>
              <a:rPr lang="en-US" sz="1600" dirty="0"/>
            </a:br>
            <a:r>
              <a:rPr lang="en-US" sz="1600" dirty="0"/>
              <a:t>businesses may rely heavily on self-financing, gifts, and individual investors, among other alternative financing options.</a:t>
            </a:r>
          </a:p>
          <a:p>
            <a:r>
              <a:rPr lang="en-US" sz="1600" dirty="0"/>
              <a:t>As small businesses grow and mature, they may access a mix of larger loans, lines of credit, and alternative financing </a:t>
            </a:r>
            <a:br>
              <a:rPr lang="en-US" sz="1600" dirty="0"/>
            </a:br>
            <a:r>
              <a:rPr lang="en-US" sz="1600" dirty="0"/>
              <a:t>from traditional and nontraditional sources.</a:t>
            </a:r>
          </a:p>
          <a:p>
            <a:r>
              <a:rPr lang="en-US" sz="1600" dirty="0"/>
              <a:t>Most established and successful businesses have access to loans, lines of credit, investments, and financing </a:t>
            </a:r>
            <a:br>
              <a:rPr lang="en-US" sz="1600" dirty="0"/>
            </a:br>
            <a:r>
              <a:rPr lang="en-US" sz="1600" dirty="0"/>
              <a:t>alternatives from traditional sources.</a:t>
            </a:r>
          </a:p>
          <a:p>
            <a:endParaRPr lang="en-US" sz="1600" dirty="0"/>
          </a:p>
          <a:p>
            <a:pPr marL="0" indent="0">
              <a:buNone/>
            </a:pPr>
            <a:r>
              <a:rPr lang="en-US" sz="1600" dirty="0"/>
              <a:t>The slide shows a graph of financing options, traditional to non-traditional, on the y-axis and lending sources, non-traditional to traditional, on the x-axis. A label above the graph shows an arrow pointing left to right, labeled age/growth of business, corresponding to the x-axis or lending sources starting at non-traditional and moving to traditional.</a:t>
            </a:r>
          </a:p>
          <a:p>
            <a:pPr marL="0" indent="0">
              <a:buNone/>
            </a:pPr>
            <a:endParaRPr lang="en-US" sz="1600" dirty="0"/>
          </a:p>
          <a:p>
            <a:endParaRPr lang="en-US" dirty="0"/>
          </a:p>
        </p:txBody>
      </p:sp>
      <p:grpSp>
        <p:nvGrpSpPr>
          <p:cNvPr id="28" name="Group 27" descr="Graph showing financing options, traditional to non-traditional on the y-axis and lending sources, non-traditional to traditional on the x-axis. A label above the graph shows an arrow pointing left to right, labeled age/growth of business, corresponding to the x-axis or lending sources starting at non-traditional and moving to traditional.">
            <a:extLst>
              <a:ext uri="{FF2B5EF4-FFF2-40B4-BE49-F238E27FC236}">
                <a16:creationId xmlns:a16="http://schemas.microsoft.com/office/drawing/2014/main" id="{322FF930-7E6B-2B82-9525-71AFBE09CAF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420414" y="1797269"/>
            <a:ext cx="9444355" cy="4689484"/>
            <a:chOff x="420414" y="1797269"/>
            <a:chExt cx="9444355" cy="4689484"/>
          </a:xfrm>
        </p:grpSpPr>
        <p:sp>
          <p:nvSpPr>
            <p:cNvPr id="24" name="Rectangle 23" descr="Graph showing financing options, traditional to non-traditional on the y-axis and lending sources, non-traditional to traditional on the x-axis. A label above the graph shows an arrow pointing left to right, labeled age/growth of business, corresponding to the x-axis or lending sources starting at non-traditional and moving to traditional.">
              <a:extLst>
                <a:ext uri="{FF2B5EF4-FFF2-40B4-BE49-F238E27FC236}">
                  <a16:creationId xmlns:a16="http://schemas.microsoft.com/office/drawing/2014/main" id="{7D34D982-3E2D-1DCA-784A-4DD63E2693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420414" y="1797269"/>
              <a:ext cx="8387255" cy="44272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7EFA244-BCCC-727F-6AC0-2FE092FE1AC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GrpSpPr/>
            <p:nvPr/>
          </p:nvGrpSpPr>
          <p:grpSpPr>
            <a:xfrm>
              <a:off x="650355" y="1935467"/>
              <a:ext cx="9214414" cy="4551286"/>
              <a:chOff x="650355" y="1935467"/>
              <a:chExt cx="9214414" cy="4551286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F9E1AC3E-7460-3B5E-A903-147BABEEFE64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GrpSpPr/>
              <p:nvPr/>
            </p:nvGrpSpPr>
            <p:grpSpPr>
              <a:xfrm>
                <a:off x="1320938" y="1935467"/>
                <a:ext cx="6884658" cy="369330"/>
                <a:chOff x="1604716" y="1935467"/>
                <a:chExt cx="6884658" cy="369330"/>
              </a:xfrm>
            </p:grpSpPr>
            <p:cxnSp>
              <p:nvCxnSpPr>
                <p:cNvPr id="16" name="Straight Arrow Connector 15">
                  <a:extLst>
                    <a:ext uri="{C183D7F6-B498-43B3-948B-1728B52AA6E4}">
                      <adec:decorative xmlns:adec="http://schemas.microsoft.com/office/drawing/2017/decorative" xmlns="" val="1"/>
                    </a:ext>
                  </a:extLst>
                </p:cNvPr>
                <p:cNvCxnSpPr/>
                <p:nvPr/>
              </p:nvCxnSpPr>
              <p:spPr>
                <a:xfrm>
                  <a:off x="1604716" y="2113704"/>
                  <a:ext cx="6884658" cy="13854"/>
                </a:xfrm>
                <a:prstGeom prst="straightConnector1">
                  <a:avLst/>
                </a:prstGeom>
                <a:noFill/>
                <a:ln w="25400" cap="flat">
                  <a:solidFill>
                    <a:srgbClr val="4F81BD"/>
                  </a:solidFill>
                  <a:prstDash val="solid"/>
                  <a:bevel/>
                  <a:headEnd type="oval" w="med" len="med"/>
                  <a:tailEnd type="triangle" w="med" len="med"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sp>
              <p:nvSpPr>
                <p:cNvPr id="17" name="Age/Growth of Business"/>
                <p:cNvSpPr txBox="1"/>
                <p:nvPr/>
              </p:nvSpPr>
              <p:spPr>
                <a:xfrm>
                  <a:off x="2064327" y="1935467"/>
                  <a:ext cx="5680364" cy="369330"/>
                </a:xfrm>
                <a:prstGeom prst="rect">
                  <a:avLst/>
                </a:prstGeom>
                <a:solidFill>
                  <a:schemeClr val="bg1"/>
                </a:solidFill>
                <a:ln w="12700" cap="flat">
                  <a:solidFill>
                    <a:schemeClr val="tx2"/>
                  </a:solidFill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t">
                  <a:spAutoFit/>
                </a:bodyPr>
                <a:lstStyle/>
                <a:p>
                  <a:pPr marL="0" marR="0" indent="0" algn="ctr" defTabSz="9144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FillTx/>
                      <a:latin typeface="+mj-lt"/>
                      <a:ea typeface="Calibri"/>
                      <a:cs typeface="Calibri"/>
                      <a:sym typeface="Calibri"/>
                    </a:rPr>
                    <a:t>Age/Growth</a:t>
                  </a:r>
                  <a:r>
                    <a:rPr kumimoji="0" lang="en-US" sz="1800" b="0" i="0" u="none" strike="noStrike" cap="none" spc="0" normalizeH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FillTx/>
                      <a:latin typeface="+mj-lt"/>
                      <a:ea typeface="Calibri"/>
                      <a:cs typeface="Calibri"/>
                      <a:sym typeface="Calibri"/>
                    </a:rPr>
                    <a:t> of Business</a:t>
                  </a:r>
                  <a:endPara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+mj-lt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47CF5F85-F0AE-C449-AD34-ACCF99269FF7}"/>
                  </a:ext>
                </a:extLst>
              </p:cNvPr>
              <p:cNvGrpSpPr/>
              <p:nvPr/>
            </p:nvGrpSpPr>
            <p:grpSpPr>
              <a:xfrm>
                <a:off x="650355" y="2454247"/>
                <a:ext cx="9214414" cy="4032506"/>
                <a:chOff x="650355" y="2454247"/>
                <a:chExt cx="9214414" cy="4032506"/>
              </a:xfrm>
            </p:grpSpPr>
            <p:grpSp>
              <p:nvGrpSpPr>
                <p:cNvPr id="13" name="Group 12" descr="Graph showing financing options, traditional to non-traditional on the y-axis and lending sources, non-traditional to traditional on the x-axis. A label above the graph shows an arrow pointing left to right, labeled age/growth of business, corresponding to the x-axis or lending sources starting at non-traditional and moving to traditional.">
                  <a:extLst>
                    <a:ext uri="{FF2B5EF4-FFF2-40B4-BE49-F238E27FC236}">
                      <a16:creationId xmlns:a16="http://schemas.microsoft.com/office/drawing/2014/main" id="{87970F5B-C530-F5E9-83EA-7D58CFA8ECF6}"/>
                    </a:ext>
                  </a:extLst>
                </p:cNvPr>
                <p:cNvGrpSpPr/>
                <p:nvPr/>
              </p:nvGrpSpPr>
              <p:grpSpPr>
                <a:xfrm>
                  <a:off x="650355" y="2454247"/>
                  <a:ext cx="9214414" cy="4032506"/>
                  <a:chOff x="650355" y="2454247"/>
                  <a:chExt cx="9214414" cy="4032506"/>
                </a:xfrm>
              </p:grpSpPr>
              <p:sp>
                <p:nvSpPr>
                  <p:cNvPr id="9" name="Right Arrow 8">
                    <a:extLst>
                      <a:ext uri="{C183D7F6-B498-43B3-948B-1728B52AA6E4}">
                        <adec:decorative xmlns:adec="http://schemas.microsoft.com/office/drawing/2017/decorative" xmlns="" val="1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-684944" y="3824165"/>
                    <a:ext cx="3770283" cy="1030447"/>
                  </a:xfrm>
                  <a:prstGeom prst="rightArrow">
                    <a:avLst/>
                  </a:prstGeom>
                  <a:solidFill>
                    <a:srgbClr val="006699"/>
                  </a:solidFill>
                  <a:ln w="25400" cap="flat">
                    <a:noFill/>
                    <a:prstDash val="solid"/>
                    <a:bevel/>
                  </a:ln>
                  <a:effectLst>
                    <a:outerShdw blurRad="381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1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" name="Financing Options"/>
                  <p:cNvSpPr txBox="1"/>
                  <p:nvPr/>
                </p:nvSpPr>
                <p:spPr>
                  <a:xfrm rot="16200000">
                    <a:off x="-56119" y="4309773"/>
                    <a:ext cx="2474660" cy="36933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t">
                    <a:spAutoFit/>
                  </a:bodyPr>
                  <a:lstStyle/>
                  <a:p>
                    <a:pPr marL="0" marR="0" indent="0" algn="ctr" defTabSz="914400" rtl="0" fontAlgn="auto" latinLnBrk="1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b="1" dirty="0">
                        <a:solidFill>
                          <a:schemeClr val="bg1"/>
                        </a:solidFill>
                        <a:latin typeface="+mn-lt"/>
                      </a:rPr>
                      <a:t>Financing Options</a:t>
                    </a:r>
                    <a:endParaRPr kumimoji="0" lang="en-US" sz="1800" b="1" i="0" u="none" strike="noStrike" cap="none" spc="0" normalizeH="0" baseline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FillTx/>
                      <a:latin typeface="+mn-lt"/>
                      <a:sym typeface="Calibri"/>
                    </a:endParaRPr>
                  </a:p>
                </p:txBody>
              </p:sp>
              <p:sp>
                <p:nvSpPr>
                  <p:cNvPr id="10" name="Traditional Nontraditional"/>
                  <p:cNvSpPr/>
                  <p:nvPr/>
                </p:nvSpPr>
                <p:spPr>
                  <a:xfrm rot="16200000">
                    <a:off x="-911574" y="4354825"/>
                    <a:ext cx="3431635" cy="3077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400" dirty="0">
                        <a:solidFill>
                          <a:schemeClr val="tx1"/>
                        </a:solidFill>
                        <a:latin typeface="+mj-lt"/>
                      </a:rPr>
                      <a:t>Traditional                            Nontraditional </a:t>
                    </a:r>
                  </a:p>
                </p:txBody>
              </p:sp>
              <p:sp>
                <p:nvSpPr>
                  <p:cNvPr id="4" name="Right Arrow 3">
                    <a:extLst>
                      <a:ext uri="{C183D7F6-B498-43B3-948B-1728B52AA6E4}">
                        <adec:decorative xmlns:adec="http://schemas.microsoft.com/office/drawing/2017/decorative" xmlns="" val="1"/>
                      </a:ext>
                    </a:extLst>
                  </p:cNvPr>
                  <p:cNvSpPr/>
                  <p:nvPr/>
                </p:nvSpPr>
                <p:spPr>
                  <a:xfrm>
                    <a:off x="970182" y="5448246"/>
                    <a:ext cx="7631644" cy="1030447"/>
                  </a:xfrm>
                  <a:prstGeom prst="rightArrow">
                    <a:avLst/>
                  </a:prstGeom>
                  <a:solidFill>
                    <a:srgbClr val="006699"/>
                  </a:solidFill>
                  <a:ln w="25400" cap="flat">
                    <a:noFill/>
                    <a:prstDash val="solid"/>
                    <a:bevel/>
                  </a:ln>
                  <a:effectLst>
                    <a:outerShdw blurRad="381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1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" name="Lending Sources"/>
                  <p:cNvSpPr txBox="1"/>
                  <p:nvPr/>
                </p:nvSpPr>
                <p:spPr>
                  <a:xfrm>
                    <a:off x="2934408" y="5731768"/>
                    <a:ext cx="3434825" cy="36933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t">
                    <a:spAutoFit/>
                  </a:bodyPr>
                  <a:lstStyle/>
                  <a:p>
                    <a:pPr marL="0" marR="0" indent="0" algn="ctr" defTabSz="914400" rtl="0" fontAlgn="auto" latinLnBrk="1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800" b="1" i="0" u="none" strike="noStrike" cap="none" spc="0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FillTx/>
                        <a:latin typeface="+mn-lt"/>
                        <a:ea typeface="Calibri"/>
                        <a:cs typeface="Calibri"/>
                        <a:sym typeface="Calibri"/>
                      </a:rPr>
                      <a:t>Lending Sources</a:t>
                    </a:r>
                  </a:p>
                </p:txBody>
              </p:sp>
              <p:sp>
                <p:nvSpPr>
                  <p:cNvPr id="15" name="Nontraditional  Traditional"/>
                  <p:cNvSpPr/>
                  <p:nvPr/>
                </p:nvSpPr>
                <p:spPr>
                  <a:xfrm>
                    <a:off x="1382748" y="6178976"/>
                    <a:ext cx="8482021" cy="3077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400" dirty="0">
                        <a:solidFill>
                          <a:schemeClr val="tx1"/>
                        </a:solidFill>
                        <a:latin typeface="+mj-lt"/>
                      </a:rPr>
                      <a:t>Nontraditional 					 Traditional </a:t>
                    </a:r>
                  </a:p>
                </p:txBody>
              </p:sp>
            </p:grpSp>
            <p:sp>
              <p:nvSpPr>
                <p:cNvPr id="14" name="Aspiring entrepreneurs and emerging" descr="Graph showing financing options, traditional to non-traditional on the y-axis and lending sources, non-traditional to traditional on the x-axis. A label above the graph shows an arrow pointing left to right, labeled age/growth of business, corresponding to the x-axis or lending sources starting at non-traditional and moving to traditional."/>
                <p:cNvSpPr/>
                <p:nvPr/>
              </p:nvSpPr>
              <p:spPr>
                <a:xfrm>
                  <a:off x="1751219" y="2460299"/>
                  <a:ext cx="3506580" cy="1055606"/>
                </a:xfrm>
                <a:prstGeom prst="roundRect">
                  <a:avLst/>
                </a:prstGeom>
                <a:solidFill>
                  <a:srgbClr val="A3E8EF"/>
                </a:solidFill>
                <a:ln w="25400" cap="flat">
                  <a:noFill/>
                  <a:prstDash val="solid"/>
                  <a:bevel/>
                </a:ln>
                <a:effectLst>
                  <a:outerShdw blurRad="38100" dist="23000" dir="5400000" rotWithShape="0">
                    <a:srgbClr val="000000">
                      <a:alpha val="35000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1400" i="1" dirty="0">
                      <a:solidFill>
                        <a:schemeClr val="tx2"/>
                      </a:solidFill>
                      <a:latin typeface="+mn-lt"/>
                    </a:rPr>
                    <a:t>Aspiring</a:t>
                  </a:r>
                  <a:r>
                    <a:rPr lang="en-US" sz="1400" dirty="0">
                      <a:solidFill>
                        <a:schemeClr val="tx2"/>
                      </a:solidFill>
                      <a:latin typeface="+mn-lt"/>
                    </a:rPr>
                    <a:t> entrepreneurs and emerging </a:t>
                  </a:r>
                  <a:br>
                    <a:rPr lang="en-US" sz="1400" dirty="0">
                      <a:solidFill>
                        <a:schemeClr val="tx2"/>
                      </a:solidFill>
                      <a:latin typeface="+mn-lt"/>
                    </a:rPr>
                  </a:br>
                  <a:r>
                    <a:rPr lang="en-US" sz="1400" dirty="0">
                      <a:solidFill>
                        <a:schemeClr val="tx2"/>
                      </a:solidFill>
                      <a:latin typeface="+mn-lt"/>
                    </a:rPr>
                    <a:t>businesses may rely heavily on self-</a:t>
                  </a:r>
                  <a:br>
                    <a:rPr lang="en-US" sz="1400" dirty="0">
                      <a:solidFill>
                        <a:schemeClr val="tx2"/>
                      </a:solidFill>
                      <a:latin typeface="+mn-lt"/>
                    </a:rPr>
                  </a:br>
                  <a:r>
                    <a:rPr lang="en-US" sz="1400" dirty="0">
                      <a:solidFill>
                        <a:schemeClr val="tx2"/>
                      </a:solidFill>
                      <a:latin typeface="+mn-lt"/>
                    </a:rPr>
                    <a:t>financing, gifts, and individual investors, </a:t>
                  </a:r>
                  <a:br>
                    <a:rPr lang="en-US" sz="1400" dirty="0">
                      <a:solidFill>
                        <a:schemeClr val="tx2"/>
                      </a:solidFill>
                      <a:latin typeface="+mn-lt"/>
                    </a:rPr>
                  </a:br>
                  <a:r>
                    <a:rPr lang="en-US" sz="1400" dirty="0">
                      <a:solidFill>
                        <a:schemeClr val="tx2"/>
                      </a:solidFill>
                      <a:latin typeface="+mn-lt"/>
                    </a:rPr>
                    <a:t>among other alternative financing options.</a:t>
                  </a:r>
                  <a:endParaRPr kumimoji="0" lang="en-US" sz="1400" i="0" u="none" strike="sngStrike" cap="none" spc="0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FillTx/>
                    <a:latin typeface="+mn-lt"/>
                    <a:sym typeface="Calibri"/>
                  </a:endParaRPr>
                </a:p>
              </p:txBody>
            </p:sp>
            <p:sp>
              <p:nvSpPr>
                <p:cNvPr id="12" name="As small businesses grow and mature,"/>
                <p:cNvSpPr/>
                <p:nvPr/>
              </p:nvSpPr>
              <p:spPr>
                <a:xfrm>
                  <a:off x="3130829" y="3540344"/>
                  <a:ext cx="3506580" cy="1055606"/>
                </a:xfrm>
                <a:prstGeom prst="roundRect">
                  <a:avLst/>
                </a:prstGeom>
                <a:solidFill>
                  <a:srgbClr val="A6D5E8"/>
                </a:solidFill>
                <a:ln w="25400" cap="flat">
                  <a:noFill/>
                  <a:prstDash val="solid"/>
                  <a:bevel/>
                </a:ln>
                <a:effectLst>
                  <a:outerShdw blurRad="38100" dist="23000" dir="5400000" rotWithShape="0">
                    <a:srgbClr val="000000">
                      <a:alpha val="35000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i="0" u="none" strike="noStrike" cap="none" spc="0" normalizeH="0" baseline="0" dirty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uFillTx/>
                      <a:latin typeface="+mn-lt"/>
                      <a:sym typeface="Calibri"/>
                    </a:rPr>
                    <a:t>As small businesses grow and </a:t>
                  </a:r>
                  <a:r>
                    <a:rPr kumimoji="0" lang="en-US" sz="1400" i="1" u="none" strike="noStrike" cap="none" spc="0" normalizeH="0" baseline="0" dirty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uFillTx/>
                      <a:latin typeface="+mn-lt"/>
                      <a:sym typeface="Calibri"/>
                    </a:rPr>
                    <a:t>mature</a:t>
                  </a:r>
                  <a:r>
                    <a:rPr kumimoji="0" lang="en-US" sz="1400" i="0" u="none" strike="noStrike" cap="none" spc="0" normalizeH="0" baseline="0" dirty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uFillTx/>
                      <a:latin typeface="+mn-lt"/>
                      <a:sym typeface="Calibri"/>
                    </a:rPr>
                    <a:t>, </a:t>
                  </a:r>
                  <a:br>
                    <a:rPr kumimoji="0" lang="en-US" sz="1400" i="0" u="none" strike="noStrike" cap="none" spc="0" normalizeH="0" baseline="0" dirty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uFillTx/>
                      <a:latin typeface="+mn-lt"/>
                      <a:sym typeface="Calibri"/>
                    </a:rPr>
                  </a:br>
                  <a:r>
                    <a:rPr kumimoji="0" lang="en-US" sz="1400" i="0" u="none" strike="noStrike" cap="none" spc="0" normalizeH="0" baseline="0" dirty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uFillTx/>
                      <a:latin typeface="+mn-lt"/>
                      <a:sym typeface="Calibri"/>
                    </a:rPr>
                    <a:t>they may access a mix of larger loans, </a:t>
                  </a:r>
                  <a:br>
                    <a:rPr kumimoji="0" lang="en-US" sz="1400" i="0" u="none" strike="noStrike" cap="none" spc="0" normalizeH="0" baseline="0" dirty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uFillTx/>
                      <a:latin typeface="+mn-lt"/>
                      <a:sym typeface="Calibri"/>
                    </a:rPr>
                  </a:br>
                  <a:r>
                    <a:rPr kumimoji="0" lang="en-US" sz="1400" i="0" u="none" strike="noStrike" cap="none" spc="0" normalizeH="0" baseline="0" dirty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uFillTx/>
                      <a:latin typeface="+mn-lt"/>
                      <a:sym typeface="Calibri"/>
                    </a:rPr>
                    <a:t>lines of credit, and alternative financing </a:t>
                  </a:r>
                  <a:br>
                    <a:rPr kumimoji="0" lang="en-US" sz="1400" i="0" u="none" strike="noStrike" cap="none" spc="0" normalizeH="0" baseline="0" dirty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uFillTx/>
                      <a:latin typeface="+mn-lt"/>
                      <a:sym typeface="Calibri"/>
                    </a:rPr>
                  </a:br>
                  <a:r>
                    <a:rPr kumimoji="0" lang="en-US" sz="1400" i="0" u="none" strike="noStrike" cap="none" spc="0" normalizeH="0" baseline="0" dirty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uFillTx/>
                      <a:latin typeface="+mn-lt"/>
                      <a:sym typeface="Calibri"/>
                    </a:rPr>
                    <a:t>from traditional and </a:t>
                  </a:r>
                  <a:r>
                    <a:rPr lang="en-US" sz="1400" dirty="0">
                      <a:solidFill>
                        <a:schemeClr val="tx2"/>
                      </a:solidFill>
                      <a:latin typeface="+mn-lt"/>
                    </a:rPr>
                    <a:t>non</a:t>
                  </a:r>
                  <a:r>
                    <a:rPr kumimoji="0" lang="en-US" sz="1400" i="0" u="none" strike="noStrike" cap="none" spc="0" normalizeH="0" baseline="0" dirty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uFillTx/>
                      <a:latin typeface="+mn-lt"/>
                      <a:sym typeface="Calibri"/>
                    </a:rPr>
                    <a:t>traditional sources.</a:t>
                  </a:r>
                </a:p>
              </p:txBody>
            </p:sp>
            <p:sp>
              <p:nvSpPr>
                <p:cNvPr id="11" name="Most established and successful"/>
                <p:cNvSpPr/>
                <p:nvPr/>
              </p:nvSpPr>
              <p:spPr>
                <a:xfrm>
                  <a:off x="4651819" y="4615345"/>
                  <a:ext cx="3417785" cy="1055606"/>
                </a:xfrm>
                <a:prstGeom prst="roundRect">
                  <a:avLst/>
                </a:prstGeom>
                <a:solidFill>
                  <a:srgbClr val="75DEFF"/>
                </a:solidFill>
                <a:ln w="25400" cap="flat">
                  <a:noFill/>
                  <a:prstDash val="solid"/>
                  <a:bevel/>
                </a:ln>
                <a:effectLst>
                  <a:outerShdw blurRad="38100" dist="23000" dir="5400000" rotWithShape="0">
                    <a:srgbClr val="000000">
                      <a:alpha val="35000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1400" i="1" dirty="0">
                      <a:solidFill>
                        <a:schemeClr val="tx2"/>
                      </a:solidFill>
                      <a:latin typeface="+mn-lt"/>
                    </a:rPr>
                    <a:t>Most established </a:t>
                  </a:r>
                  <a:r>
                    <a:rPr lang="en-US" sz="1400" dirty="0">
                      <a:solidFill>
                        <a:schemeClr val="tx2"/>
                      </a:solidFill>
                      <a:latin typeface="+mn-lt"/>
                    </a:rPr>
                    <a:t>and successful </a:t>
                  </a:r>
                  <a:br>
                    <a:rPr lang="en-US" sz="1400" dirty="0">
                      <a:solidFill>
                        <a:schemeClr val="tx2"/>
                      </a:solidFill>
                      <a:latin typeface="+mn-lt"/>
                    </a:rPr>
                  </a:br>
                  <a:r>
                    <a:rPr lang="en-US" sz="1400" dirty="0">
                      <a:solidFill>
                        <a:schemeClr val="tx2"/>
                      </a:solidFill>
                      <a:latin typeface="+mn-lt"/>
                    </a:rPr>
                    <a:t>businesses have access to loans, lines of </a:t>
                  </a:r>
                  <a:br>
                    <a:rPr lang="en-US" sz="1400" dirty="0">
                      <a:solidFill>
                        <a:schemeClr val="tx2"/>
                      </a:solidFill>
                      <a:latin typeface="+mn-lt"/>
                    </a:rPr>
                  </a:br>
                  <a:r>
                    <a:rPr lang="en-US" sz="1400" dirty="0">
                      <a:solidFill>
                        <a:schemeClr val="tx2"/>
                      </a:solidFill>
                      <a:latin typeface="+mn-lt"/>
                    </a:rPr>
                    <a:t>credit, investments, and financing </a:t>
                  </a:r>
                  <a:br>
                    <a:rPr lang="en-US" sz="1400" dirty="0">
                      <a:solidFill>
                        <a:schemeClr val="tx2"/>
                      </a:solidFill>
                      <a:latin typeface="+mn-lt"/>
                    </a:rPr>
                  </a:br>
                  <a:r>
                    <a:rPr lang="en-US" sz="1400" dirty="0">
                      <a:solidFill>
                        <a:schemeClr val="tx2"/>
                      </a:solidFill>
                      <a:latin typeface="+mn-lt"/>
                    </a:rPr>
                    <a:t>alternatives from traditional sources.</a:t>
                  </a:r>
                  <a:endParaRPr kumimoji="0" lang="en-US" sz="1400" i="0" u="none" strike="noStrike" cap="none" spc="0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FillTx/>
                    <a:latin typeface="+mn-lt"/>
                    <a:sym typeface="Calibri"/>
                  </a:endParaRPr>
                </a:p>
              </p:txBody>
            </p:sp>
          </p:grpSp>
        </p:grpSp>
      </p:grpSp>
      <p:sp>
        <p:nvSpPr>
          <p:cNvPr id="3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7" name="38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1092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inancing Sources by Stage of Business"/>
          <p:cNvSpPr>
            <a:spLocks noGrp="1"/>
          </p:cNvSpPr>
          <p:nvPr>
            <p:ph type="title"/>
          </p:nvPr>
        </p:nvSpPr>
        <p:spPr>
          <a:xfrm>
            <a:off x="581257" y="396339"/>
            <a:ext cx="8153400" cy="11430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Financing Sources by Stage of Business</a:t>
            </a:r>
          </a:p>
        </p:txBody>
      </p:sp>
      <p:sp>
        <p:nvSpPr>
          <p:cNvPr id="8" name="Section II: Financing Options and Sources">
            <a:extLst>
              <a:ext uri="{FF2B5EF4-FFF2-40B4-BE49-F238E27FC236}">
                <a16:creationId xmlns:a16="http://schemas.microsoft.com/office/drawing/2014/main" id="{B55638B8-1B3E-1C42-A589-1024DC31A158}"/>
              </a:ext>
            </a:extLst>
          </p:cNvPr>
          <p:cNvSpPr/>
          <p:nvPr/>
        </p:nvSpPr>
        <p:spPr>
          <a:xfrm>
            <a:off x="581257" y="144371"/>
            <a:ext cx="32335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+mn-lt"/>
                <a:ea typeface="Calibri"/>
                <a:cs typeface="Calibri"/>
                <a:sym typeface="Calibri"/>
              </a:rPr>
              <a:t>Section II:  </a:t>
            </a:r>
          </a:p>
          <a:p>
            <a:r>
              <a:rPr lang="en-US" sz="18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Financing Options and Sources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181E5F7-A0FD-1E2B-0A26-05A41366EE7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The table shows the availability of various financing sources to a small business from start-up through early stage, maturation, and establishment.  Source availability is indicated as follows.</a:t>
            </a:r>
          </a:p>
          <a:p>
            <a:r>
              <a:rPr lang="en-US" sz="1600" dirty="0"/>
              <a:t>Start-up: Personal savings, family and friends, crowdfunding capital and peer-to-peer lending platforms, loan marketplaces and Fintech or Online Lenders, angel investors and venture capital firms, and community development financial institutions and nonprofit leaders.</a:t>
            </a:r>
          </a:p>
          <a:p>
            <a:r>
              <a:rPr lang="en-US" sz="1600" dirty="0"/>
              <a:t>These resources continue through the business’s development, with personal savings dropping off after start-up, family and friends dropping off after the early stage, and crowdfunding capital and peer-to-peer lending platforms fading out during maturation. Funding from banks and credit unions becomes available after the early-stage period and continues through establishment.</a:t>
            </a:r>
          </a:p>
        </p:txBody>
      </p:sp>
      <p:sp>
        <p:nvSpPr>
          <p:cNvPr id="15" name="This is a sample representation of general financing progression for small businesses. Financing options and sources are available to some businesses at all stages. Every situation is different."/>
          <p:cNvSpPr/>
          <p:nvPr/>
        </p:nvSpPr>
        <p:spPr>
          <a:xfrm>
            <a:off x="638630" y="5249291"/>
            <a:ext cx="844263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400" noProof="0" dirty="0">
                <a:solidFill>
                  <a:schemeClr val="tx1"/>
                </a:solidFill>
                <a:latin typeface="+mn-lt"/>
                <a:sym typeface="12 pt Helvetica* 55 Roman   05472"/>
              </a:rPr>
              <a:t>This is a s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sym typeface="12 pt Helvetica* 55 Roman   05472"/>
              </a:rPr>
              <a:t>ample representation of general financing progression for small businesses. Financing options and sources are available to some businesses at all stages. </a:t>
            </a:r>
            <a:r>
              <a:rPr lang="en-US" sz="1400" kern="0" dirty="0">
                <a:solidFill>
                  <a:schemeClr val="tx1"/>
                </a:solidFill>
                <a:latin typeface="+mn-lt"/>
                <a:sym typeface="12 pt Helvetica* 55 Roman   05472"/>
              </a:rPr>
              <a:t>E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sym typeface="12 pt Helvetica* 55 Roman   05472"/>
              </a:rPr>
              <a:t>very situation is different.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600" dirty="0">
                <a:solidFill>
                  <a:schemeClr val="tx2"/>
                </a:solidFill>
                <a:latin typeface="+mj-lt"/>
                <a:sym typeface="12 pt Helvetica* 55 Roman   05472"/>
              </a:rPr>
              <a:t>*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sym typeface="12 pt Helvetica* 55 Roman   05472"/>
              </a:rPr>
              <a:t>More information: U.S. Securities and Exchange Commission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6699"/>
                </a:solidFill>
                <a:effectLst/>
                <a:uLnTx/>
                <a:uFillTx/>
                <a:latin typeface="+mn-lt"/>
                <a:sym typeface="12 pt Helvetica* 55 Roman   05472"/>
                <a:hlinkClick r:id="rId3" tooltip="www.sec.gov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www.sec.gov</a:t>
            </a:r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rgbClr val="006699"/>
              </a:solidFill>
              <a:effectLst/>
              <a:uLnTx/>
              <a:uFillTx/>
              <a:latin typeface="+mn-lt"/>
              <a:sym typeface="12 pt Helvetica* 55 Roman   05472"/>
            </a:endParaRP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1600" dirty="0">
                <a:solidFill>
                  <a:schemeClr val="tx2"/>
                </a:solidFill>
                <a:latin typeface="+mj-lt"/>
                <a:sym typeface="12 pt Helvetica* 55 Roman   05472"/>
              </a:rPr>
              <a:t>†A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cs typeface="Calibri" panose="020F0502020204030204" pitchFamily="34" charset="0"/>
                <a:sym typeface="12 pt Helvetica* 55 Roman   05472"/>
              </a:rPr>
              <a:t>nalyze offers carefully based on terms, conditions, and reputation.</a:t>
            </a:r>
          </a:p>
        </p:txBody>
      </p:sp>
      <p:pic>
        <p:nvPicPr>
          <p:cNvPr id="5" name="Picture 4" descr="This is a sample representation of general financing progression for small businesses. Financing options and sources are available to some businesses at all stages. Every situation is different.&#10;">
            <a:extLst>
              <a:ext uri="{FF2B5EF4-FFF2-40B4-BE49-F238E27FC236}">
                <a16:creationId xmlns:a16="http://schemas.microsoft.com/office/drawing/2014/main" id="{175E1DB1-87C6-D036-9871-2C3D9AB8D7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870" y="1660579"/>
            <a:ext cx="8006885" cy="3575629"/>
          </a:xfrm>
          <a:prstGeom prst="rect">
            <a:avLst/>
          </a:prstGeom>
        </p:spPr>
      </p:pic>
      <p:sp>
        <p:nvSpPr>
          <p:cNvPr id="3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>
                <a:sym typeface="Calibri"/>
              </a:rPr>
              <a:t>Money Smart for Small Business: Banking Services Available for a Small Business</a:t>
            </a:r>
          </a:p>
        </p:txBody>
      </p:sp>
      <p:sp>
        <p:nvSpPr>
          <p:cNvPr id="7" name="39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5744759D-0EFF-4FB2-9CCE-04E00944F0FE}" type="slidenum">
              <a:rPr lang="en-US" noProof="0" smtClean="0">
                <a:sym typeface="Calibri"/>
              </a:rPr>
              <a:pPr lvl="0"/>
              <a:t>39</a:t>
            </a:fld>
            <a:endParaRPr lang="en-US" noProof="0" dirty="0"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9578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earning Objectives (continued)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Learning Objectives </a:t>
            </a:r>
            <a:r>
              <a:rPr lang="en-US" sz="3200" dirty="0">
                <a:solidFill>
                  <a:schemeClr val="bg1"/>
                </a:solidFill>
              </a:rPr>
              <a:t>(continued)</a:t>
            </a:r>
            <a:endParaRPr lang="en-US" strike="sngStrike" dirty="0">
              <a:solidFill>
                <a:srgbClr val="FF0000"/>
              </a:solidFill>
            </a:endParaRPr>
          </a:p>
        </p:txBody>
      </p:sp>
      <p:sp>
        <p:nvSpPr>
          <p:cNvPr id="3" name="Factors to consider when evaluating financing options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Factors to consider when evaluating financing options</a:t>
            </a:r>
          </a:p>
          <a:p>
            <a:r>
              <a:rPr lang="en-US" dirty="0"/>
              <a:t>Ways to improve your chances of getting a loan, including building a strong personal and business credit history, keeping accurate business records, and understanding the Five C’s of Credit</a:t>
            </a:r>
          </a:p>
          <a:p>
            <a:r>
              <a:rPr lang="en-US" dirty="0"/>
              <a:t>Ways to recognize and avoid small business fraud, scams, and cybersecurity risks</a:t>
            </a:r>
          </a:p>
          <a:p>
            <a:endParaRPr lang="en-US" dirty="0"/>
          </a:p>
        </p:txBody>
      </p:sp>
      <p:sp>
        <p:nvSpPr>
          <p:cNvPr id="6" name="Money Smart for Small Business: Banking Services Available for a Small Business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8" name="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4269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Exercise 2: Small Business Financing Checklist"/>
          <p:cNvSpPr>
            <a:spLocks noGrp="1"/>
          </p:cNvSpPr>
          <p:nvPr>
            <p:ph type="title"/>
          </p:nvPr>
        </p:nvSpPr>
        <p:spPr>
          <a:xfrm>
            <a:off x="1394905" y="815905"/>
            <a:ext cx="7268577" cy="1143000"/>
          </a:xfrm>
          <a:prstGeom prst="rect">
            <a:avLst/>
          </a:prstGeom>
        </p:spPr>
        <p:txBody>
          <a:bodyPr lIns="91440" tIns="0" rIns="0" bIns="0">
            <a:noAutofit/>
          </a:bodyPr>
          <a:lstStyle>
            <a:lvl1pPr defTabSz="722376">
              <a:defRPr sz="2844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200" dirty="0"/>
              <a:t>Exercise 2: </a:t>
            </a:r>
            <a:br>
              <a:rPr lang="en-US" sz="3200" dirty="0"/>
            </a:br>
            <a:r>
              <a:rPr lang="en-US" sz="3200" dirty="0"/>
              <a:t>Small Business Financing Checklist</a:t>
            </a:r>
            <a:endParaRPr sz="3200" dirty="0"/>
          </a:p>
        </p:txBody>
      </p:sp>
      <p:sp>
        <p:nvSpPr>
          <p:cNvPr id="10" name="Section II: Financing Options and Sources">
            <a:extLst>
              <a:ext uri="{FF2B5EF4-FFF2-40B4-BE49-F238E27FC236}">
                <a16:creationId xmlns:a16="http://schemas.microsoft.com/office/drawing/2014/main" id="{F3BDC6E9-ECBF-FE4C-98F3-CEE47FBDA639}"/>
              </a:ext>
            </a:extLst>
          </p:cNvPr>
          <p:cNvSpPr/>
          <p:nvPr/>
        </p:nvSpPr>
        <p:spPr>
          <a:xfrm>
            <a:off x="581257" y="144371"/>
            <a:ext cx="32335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+mn-lt"/>
                <a:ea typeface="Calibri"/>
                <a:cs typeface="Calibri"/>
                <a:sym typeface="Calibri"/>
              </a:rPr>
              <a:t>Section II:  </a:t>
            </a:r>
          </a:p>
          <a:p>
            <a:r>
              <a:rPr lang="en-US" sz="18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Financing Options and Sources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B5B189-FCCE-FB53-CD0A-F1D722E2AE2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409700" y="2377440"/>
            <a:ext cx="6542886" cy="370744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Go to page 27 in your Participant Guide.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As a group, complete the checklist to help Rosa and Albert. Make additional assumptions as needed.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Complete the checklist individually as it applies to your business. Come back to the list after the training if you are not currently considering financing.</a:t>
            </a:r>
          </a:p>
        </p:txBody>
      </p:sp>
      <p:grpSp>
        <p:nvGrpSpPr>
          <p:cNvPr id="5" name="Group 4" descr="Open book, organizational chart, and forward arrow icons">
            <a:extLst>
              <a:ext uri="{FF2B5EF4-FFF2-40B4-BE49-F238E27FC236}">
                <a16:creationId xmlns:a16="http://schemas.microsoft.com/office/drawing/2014/main" id="{1255095A-BC43-94D8-1D88-A0082B5A017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552696" y="1032933"/>
            <a:ext cx="845201" cy="3599864"/>
            <a:chOff x="552696" y="1032933"/>
            <a:chExt cx="845201" cy="3599864"/>
          </a:xfrm>
        </p:grpSpPr>
        <p:pic>
          <p:nvPicPr>
            <p:cNvPr id="9" name="Picture 8" descr="Book icon">
              <a:extLst>
                <a:ext uri="{FF2B5EF4-FFF2-40B4-BE49-F238E27FC236}">
                  <a16:creationId xmlns:a16="http://schemas.microsoft.com/office/drawing/2014/main" id="{598B43A3-B254-D34E-AB7F-60DD873C99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164" y="1032933"/>
              <a:ext cx="829733" cy="829733"/>
            </a:xfrm>
            <a:prstGeom prst="rect">
              <a:avLst/>
            </a:prstGeom>
          </p:spPr>
        </p:pic>
        <p:pic>
          <p:nvPicPr>
            <p:cNvPr id="12" name="Picture 11" descr="Organizational chart icon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164" y="2658055"/>
              <a:ext cx="787639" cy="795069"/>
            </a:xfrm>
            <a:prstGeom prst="rect">
              <a:avLst/>
            </a:prstGeom>
          </p:spPr>
        </p:pic>
        <p:pic>
          <p:nvPicPr>
            <p:cNvPr id="11" name="Picture 10" descr="Curved arrow &quot;return&quot; icon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696" y="3821872"/>
              <a:ext cx="818575" cy="810925"/>
            </a:xfrm>
            <a:prstGeom prst="rect">
              <a:avLst/>
            </a:prstGeom>
          </p:spPr>
        </p:pic>
      </p:grpSp>
      <p:sp>
        <p:nvSpPr>
          <p:cNvPr id="2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3" name="40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>
            <a:normAutofit fontScale="85000" lnSpcReduction="20000"/>
          </a:bodyPr>
          <a:lstStyle/>
          <a:p>
            <a:fld id="{5744759D-0EFF-4FB2-9CCE-04E00944F0FE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7" name="Picture 6" descr="Illustration of a ball point pen">
            <a:extLst>
              <a:ext uri="{FF2B5EF4-FFF2-40B4-BE49-F238E27FC236}">
                <a16:creationId xmlns:a16="http://schemas.microsoft.com/office/drawing/2014/main" id="{CCADC5F9-AAC2-552F-FA7D-F60B55690575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4680" y="1223759"/>
            <a:ext cx="936912" cy="48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9476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tar icon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6758" y="1046956"/>
            <a:ext cx="701884" cy="6953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Improving Your Chances of Getting"/>
          <p:cNvSpPr>
            <a:spLocks noGrp="1"/>
          </p:cNvSpPr>
          <p:nvPr>
            <p:ph type="title"/>
          </p:nvPr>
        </p:nvSpPr>
        <p:spPr>
          <a:xfrm>
            <a:off x="952500" y="926432"/>
            <a:ext cx="7710982" cy="1130968"/>
          </a:xfrm>
        </p:spPr>
        <p:txBody>
          <a:bodyPr>
            <a:normAutofit fontScale="90000"/>
          </a:bodyPr>
          <a:lstStyle/>
          <a:p>
            <a:r>
              <a:rPr lang="en-US" dirty="0"/>
              <a:t>Improving Your Chances of Getting </a:t>
            </a:r>
            <a:br>
              <a:rPr lang="en-US" dirty="0"/>
            </a:br>
            <a:r>
              <a:rPr lang="en-US" dirty="0"/>
              <a:t>a Business Loan</a:t>
            </a:r>
          </a:p>
        </p:txBody>
      </p:sp>
      <p:sp>
        <p:nvSpPr>
          <p:cNvPr id="3" name="Strengthening your personal and business credit history"/>
          <p:cNvSpPr>
            <a:spLocks noGrp="1"/>
          </p:cNvSpPr>
          <p:nvPr>
            <p:ph sz="quarter" idx="12"/>
          </p:nvPr>
        </p:nvSpPr>
        <p:spPr>
          <a:xfrm>
            <a:off x="509588" y="2057400"/>
            <a:ext cx="8139112" cy="4027488"/>
          </a:xfrm>
        </p:spPr>
        <p:txBody>
          <a:bodyPr/>
          <a:lstStyle/>
          <a:p>
            <a:r>
              <a:rPr lang="en-US" dirty="0">
                <a:sym typeface="12 pt Helvetica* 55 Roman   05472"/>
              </a:rPr>
              <a:t>Strengthening your personal and business credit history</a:t>
            </a:r>
            <a:endParaRPr lang="en-US" dirty="0"/>
          </a:p>
          <a:p>
            <a:r>
              <a:rPr lang="en-US" dirty="0">
                <a:sym typeface="12 pt Helvetica* 55 Roman   05472"/>
              </a:rPr>
              <a:t>Separating personal and business finances</a:t>
            </a:r>
          </a:p>
          <a:p>
            <a:r>
              <a:rPr lang="en-US" dirty="0">
                <a:sym typeface="12 pt Helvetica* 55 Roman   05472"/>
              </a:rPr>
              <a:t>Understanding the Five C’s of Credit</a:t>
            </a:r>
          </a:p>
          <a:p>
            <a:r>
              <a:rPr lang="en-US" dirty="0">
                <a:sym typeface="12 pt Helvetica* 55 Roman   05472"/>
              </a:rPr>
              <a:t>Building banking relationships</a:t>
            </a:r>
          </a:p>
        </p:txBody>
      </p:sp>
      <p:sp>
        <p:nvSpPr>
          <p:cNvPr id="5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6" name="41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4761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tar icon">
            <a:extLst>
              <a:ext uri="{FF2B5EF4-FFF2-40B4-BE49-F238E27FC236}">
                <a16:creationId xmlns:a16="http://schemas.microsoft.com/office/drawing/2014/main" id="{72A2AFC9-9297-871A-344C-E813A716742C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6758" y="1046956"/>
            <a:ext cx="701884" cy="6953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Improving Your Chances of Getting a Business Loan"/>
          <p:cNvSpPr>
            <a:spLocks noGrp="1"/>
          </p:cNvSpPr>
          <p:nvPr>
            <p:ph type="title"/>
          </p:nvPr>
        </p:nvSpPr>
        <p:spPr>
          <a:xfrm>
            <a:off x="952500" y="926432"/>
            <a:ext cx="7710982" cy="1130968"/>
          </a:xfrm>
        </p:spPr>
        <p:txBody>
          <a:bodyPr>
            <a:normAutofit fontScale="90000"/>
          </a:bodyPr>
          <a:lstStyle/>
          <a:p>
            <a:r>
              <a:rPr lang="en-US" dirty="0"/>
              <a:t>Improving Your Chances of Getting a Business Loan (continued)</a:t>
            </a:r>
          </a:p>
        </p:txBody>
      </p:sp>
      <p:sp>
        <p:nvSpPr>
          <p:cNvPr id="3" name="Personal and Business Credit History"/>
          <p:cNvSpPr>
            <a:spLocks noGrp="1"/>
          </p:cNvSpPr>
          <p:nvPr>
            <p:ph sz="quarter" idx="12"/>
          </p:nvPr>
        </p:nvSpPr>
        <p:spPr>
          <a:xfrm>
            <a:off x="509588" y="2067932"/>
            <a:ext cx="6437312" cy="4016955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ym typeface="12 pt Helvetica* 55 Roman   05472"/>
              </a:rPr>
              <a:t>Personal and Business Credit History</a:t>
            </a:r>
          </a:p>
          <a:p>
            <a:r>
              <a:rPr lang="en-US" dirty="0">
                <a:sym typeface="12 pt Helvetica* 55 Roman   05472"/>
              </a:rPr>
              <a:t>Personal credit relevant even if you have business credit history</a:t>
            </a:r>
            <a:endParaRPr lang="en-US" dirty="0"/>
          </a:p>
          <a:p>
            <a:r>
              <a:rPr lang="en-US" dirty="0">
                <a:sym typeface="12 pt Helvetica* 55 Roman   05472"/>
              </a:rPr>
              <a:t>Credit scores used to assess whether to extend credit, determine how much credit, and establish interest rate</a:t>
            </a:r>
          </a:p>
          <a:p>
            <a:r>
              <a:rPr lang="en-US" dirty="0">
                <a:sym typeface="12 pt Helvetica* 55 Roman   05472"/>
              </a:rPr>
              <a:t>Resources if you don’t have credit or need to rebuild your personal and business credit: </a:t>
            </a:r>
            <a:r>
              <a:rPr lang="en-US" dirty="0">
                <a:solidFill>
                  <a:srgbClr val="20509E"/>
                </a:solidFill>
                <a:sym typeface="12 pt Helvetica* 55 Roman   05472"/>
                <a:hlinkClick r:id="rId3" tooltip="www.consumerfinance.gov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www.consumerfinance.gov</a:t>
            </a:r>
            <a:r>
              <a:rPr lang="en-US" dirty="0">
                <a:solidFill>
                  <a:srgbClr val="20509E"/>
                </a:solidFill>
                <a:sym typeface="12 pt Helvetica* 55 Roman   05472"/>
              </a:rPr>
              <a:t> and </a:t>
            </a:r>
            <a:r>
              <a:rPr lang="en-US" dirty="0">
                <a:sym typeface="12 pt Helvetica* 55 Roman   05472"/>
                <a:hlinkClick r:id="rId4" tooltip="www.sba.gov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www.sba.gov</a:t>
            </a:r>
            <a:r>
              <a:rPr lang="en-US" dirty="0">
                <a:sym typeface="12 pt Helvetica* 55 Roman   05472"/>
              </a:rPr>
              <a:t> </a:t>
            </a:r>
          </a:p>
        </p:txBody>
      </p:sp>
      <p:pic>
        <p:nvPicPr>
          <p:cNvPr id="6" name="Picture 5" descr="Image of a hand pointing to a credit score on an electronic tablet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74253" y="2005132"/>
            <a:ext cx="2030298" cy="3151982"/>
          </a:xfrm>
          <a:prstGeom prst="rect">
            <a:avLst/>
          </a:prstGeom>
        </p:spPr>
      </p:pic>
      <p:sp>
        <p:nvSpPr>
          <p:cNvPr id="4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5" name="42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11163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mproving Your Chances of Getting a Business Loan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Improving Your Chances …</a:t>
            </a:r>
          </a:p>
        </p:txBody>
      </p:sp>
      <p:sp>
        <p:nvSpPr>
          <p:cNvPr id="3" name="Keep business and personal transactions separate"/>
          <p:cNvSpPr>
            <a:spLocks noGrp="1"/>
          </p:cNvSpPr>
          <p:nvPr>
            <p:ph sz="quarter" idx="12"/>
          </p:nvPr>
        </p:nvSpPr>
        <p:spPr>
          <a:xfrm>
            <a:off x="509588" y="1917700"/>
            <a:ext cx="5025450" cy="4167188"/>
          </a:xfrm>
        </p:spPr>
        <p:txBody>
          <a:bodyPr/>
          <a:lstStyle/>
          <a:p>
            <a:r>
              <a:rPr lang="en-US" dirty="0"/>
              <a:t>Keep business and personal transactions separate</a:t>
            </a:r>
            <a:endParaRPr lang="en-US" dirty="0">
              <a:sym typeface="12 pt Helvetica* 55 Roman   05472"/>
            </a:endParaRPr>
          </a:p>
          <a:p>
            <a:r>
              <a:rPr lang="en-US" dirty="0">
                <a:sym typeface="12 pt Helvetica* 55 Roman   05472"/>
              </a:rPr>
              <a:t>Avoid </a:t>
            </a:r>
            <a:r>
              <a:rPr lang="en-US" dirty="0"/>
              <a:t>comingling</a:t>
            </a:r>
          </a:p>
          <a:p>
            <a:r>
              <a:rPr lang="en-US" dirty="0"/>
              <a:t>Maintain accurate bookkeeping*</a:t>
            </a:r>
          </a:p>
          <a:p>
            <a:r>
              <a:rPr lang="en-US" dirty="0"/>
              <a:t>Consult with a tax advisor</a:t>
            </a:r>
            <a:endParaRPr lang="en-US" dirty="0">
              <a:sym typeface="12 pt Helvetica* 55 Roman   05472"/>
            </a:endParaRPr>
          </a:p>
          <a:p>
            <a:r>
              <a:rPr lang="en-US" dirty="0">
                <a:sym typeface="12 pt Helvetica* 55 Roman   05472"/>
              </a:rPr>
              <a:t>Remember Albert</a:t>
            </a:r>
            <a:endParaRPr lang="en-US" dirty="0"/>
          </a:p>
        </p:txBody>
      </p:sp>
      <p:pic>
        <p:nvPicPr>
          <p:cNvPr id="7" name="Picture 6" descr="Image of a man writing on a clipboard inside a greenhouse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4" t="4322" r="13282"/>
          <a:stretch/>
        </p:blipFill>
        <p:spPr>
          <a:xfrm>
            <a:off x="5773717" y="1014186"/>
            <a:ext cx="2860695" cy="4178941"/>
          </a:xfrm>
          <a:prstGeom prst="rect">
            <a:avLst/>
          </a:prstGeom>
        </p:spPr>
      </p:pic>
      <p:sp>
        <p:nvSpPr>
          <p:cNvPr id="5" name="*Follow a proper protocol to transfer funds (ask your bank about how to generate a record of activity)."/>
          <p:cNvSpPr/>
          <p:nvPr/>
        </p:nvSpPr>
        <p:spPr>
          <a:xfrm>
            <a:off x="1423503" y="5483546"/>
            <a:ext cx="6296994" cy="797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ctr">
              <a:lnSpc>
                <a:spcPct val="120000"/>
              </a:lnSpc>
              <a:spcBef>
                <a:spcPts val="600"/>
              </a:spcBef>
              <a:buNone/>
              <a:tabLst>
                <a:tab pos="342900" algn="l"/>
              </a:tabLst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chemeClr val="tx1"/>
                </a:solidFill>
                <a:latin typeface="+mn-lt"/>
                <a:ea typeface="12 pt Helvetica* 55 Roman   05472"/>
                <a:cs typeface="12 pt Helvetica* 55 Roman   05472"/>
              </a:rPr>
              <a:t>*Follow a proper protocol to transfer funds (ask your bank about how to generate a record of activity).</a:t>
            </a:r>
          </a:p>
        </p:txBody>
      </p:sp>
      <p:sp>
        <p:nvSpPr>
          <p:cNvPr id="2" name="Money Smart for Small Business: Banking Services Available for a Small Business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4" name="4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511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mproving Your Chances of Getting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Improving Your Chances (continued)</a:t>
            </a:r>
          </a:p>
        </p:txBody>
      </p:sp>
      <p:sp>
        <p:nvSpPr>
          <p:cNvPr id="3" name="The Five C’s of Credit: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ym typeface="12 pt Helvetica* 55 Roman   05472"/>
              </a:rPr>
              <a:t>The Five C’s of Credit:</a:t>
            </a:r>
          </a:p>
          <a:p>
            <a:r>
              <a:rPr lang="en-US" dirty="0">
                <a:sym typeface="12 pt Helvetica* 55 Roman   05472"/>
              </a:rPr>
              <a:t>Capacity: ability to repay a loan </a:t>
            </a:r>
          </a:p>
          <a:p>
            <a:r>
              <a:rPr lang="en-US" dirty="0">
                <a:sym typeface="12 pt Helvetica* 55 Roman   05472"/>
              </a:rPr>
              <a:t>Collateral: security to repay the loan</a:t>
            </a:r>
          </a:p>
          <a:p>
            <a:r>
              <a:rPr lang="en-US" dirty="0">
                <a:sym typeface="12 pt Helvetica* 55 Roman   05472"/>
              </a:rPr>
              <a:t>Credit History: </a:t>
            </a:r>
            <a:r>
              <a:rPr lang="en-US" dirty="0"/>
              <a:t>credit performance of the owner(s) and the business</a:t>
            </a:r>
            <a:endParaRPr lang="en-US" dirty="0">
              <a:sym typeface="12 pt Helvetica* 55 Roman   05472"/>
            </a:endParaRPr>
          </a:p>
          <a:p>
            <a:r>
              <a:rPr lang="en-US" dirty="0">
                <a:sym typeface="12 pt Helvetica* 55 Roman   05472"/>
              </a:rPr>
              <a:t>Conditions: terms of loan and business environment</a:t>
            </a:r>
          </a:p>
          <a:p>
            <a:r>
              <a:rPr lang="en-US" dirty="0">
                <a:sym typeface="12 pt Helvetica* 55 Roman   05472"/>
              </a:rPr>
              <a:t>Character: integrity, reputation, references</a:t>
            </a:r>
          </a:p>
          <a:p>
            <a:r>
              <a:rPr lang="en-US" dirty="0">
                <a:sym typeface="12 pt Helvetica* 55 Roman   05472"/>
              </a:rPr>
              <a:t>How do you self-rate on each C?</a:t>
            </a:r>
          </a:p>
        </p:txBody>
      </p:sp>
      <p:sp>
        <p:nvSpPr>
          <p:cNvPr id="4" name="Money Smart for Small Business: Banking Services Available for a Small Business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5" name="4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11163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ction II: Financing Options and Sources">
            <a:extLst>
              <a:ext uri="{FF2B5EF4-FFF2-40B4-BE49-F238E27FC236}">
                <a16:creationId xmlns:a16="http://schemas.microsoft.com/office/drawing/2014/main" id="{B391F775-1F2A-CF48-ADBD-0D2189DBD6C9}"/>
              </a:ext>
            </a:extLst>
          </p:cNvPr>
          <p:cNvSpPr/>
          <p:nvPr/>
        </p:nvSpPr>
        <p:spPr>
          <a:xfrm>
            <a:off x="581257" y="144371"/>
            <a:ext cx="32335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+mn-lt"/>
                <a:ea typeface="Calibri"/>
                <a:cs typeface="Calibri"/>
                <a:sym typeface="Calibri"/>
              </a:rPr>
              <a:t>Section II:  </a:t>
            </a:r>
          </a:p>
          <a:p>
            <a:r>
              <a:rPr lang="en-US" sz="18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Financing Options and Sources</a:t>
            </a:r>
          </a:p>
        </p:txBody>
      </p:sp>
      <p:sp>
        <p:nvSpPr>
          <p:cNvPr id="80" name="Exercise 3: Loan Readiness Checklis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40" tIns="0" rIns="0" bIns="0">
            <a:noAutofit/>
          </a:bodyPr>
          <a:lstStyle>
            <a:lvl1pPr defTabSz="722376">
              <a:defRPr sz="2844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200" dirty="0"/>
              <a:t>Exercise 3</a:t>
            </a:r>
            <a:r>
              <a:rPr sz="3200" dirty="0"/>
              <a:t>: </a:t>
            </a:r>
            <a:r>
              <a:rPr lang="en-US" sz="3200" dirty="0"/>
              <a:t>Loan Readiness Checklist</a:t>
            </a:r>
            <a:endParaRPr sz="3200" dirty="0"/>
          </a:p>
        </p:txBody>
      </p:sp>
      <p:pic>
        <p:nvPicPr>
          <p:cNvPr id="10" name="Picture 9" descr="Organizational chart ic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35" y="2478594"/>
            <a:ext cx="787639" cy="795069"/>
          </a:xfrm>
          <a:prstGeom prst="rect">
            <a:avLst/>
          </a:prstGeom>
        </p:spPr>
      </p:pic>
      <p:pic>
        <p:nvPicPr>
          <p:cNvPr id="9" name="Picture 8" descr="Curved arrow &quot;return&quot; ico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35" y="4041062"/>
            <a:ext cx="818575" cy="810925"/>
          </a:xfrm>
          <a:prstGeom prst="rect">
            <a:avLst/>
          </a:prstGeom>
        </p:spPr>
      </p:pic>
      <p:sp>
        <p:nvSpPr>
          <p:cNvPr id="83" name="Go to page 36 in your Participant Guide."/>
          <p:cNvSpPr/>
          <p:nvPr/>
        </p:nvSpPr>
        <p:spPr>
          <a:xfrm>
            <a:off x="1362236" y="2131994"/>
            <a:ext cx="6650164" cy="35548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91440" rIns="91440">
            <a:spAutoFit/>
          </a:bodyPr>
          <a:lstStyle/>
          <a:p>
            <a:pPr>
              <a:lnSpc>
                <a:spcPts val="3000"/>
              </a:lnSpc>
              <a:spcBef>
                <a:spcPts val="600"/>
              </a:spcBef>
              <a:buClr>
                <a:srgbClr val="1F497D"/>
              </a:buClr>
              <a:buSzPct val="100000"/>
            </a:pPr>
            <a:r>
              <a:rPr lang="en-US" sz="2400" dirty="0">
                <a:solidFill>
                  <a:schemeClr val="tx1"/>
                </a:solidFill>
                <a:latin typeface="+mj-lt"/>
              </a:rPr>
              <a:t>Go to page 36 in your Participant Guide.</a:t>
            </a:r>
            <a:endParaRPr lang="en-US" sz="2800" dirty="0">
              <a:solidFill>
                <a:schemeClr val="tx1"/>
              </a:solidFill>
              <a:latin typeface="+mj-lt"/>
            </a:endParaRPr>
          </a:p>
          <a:p>
            <a:pPr marL="457200" indent="-457200">
              <a:lnSpc>
                <a:spcPts val="3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Calibri"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+mj-lt"/>
              </a:rPr>
              <a:t>As a group, complete the checklist to help Rosa and Albert. 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Make additional assumptions as needed.</a:t>
            </a:r>
            <a:endParaRPr sz="2400" dirty="0">
              <a:solidFill>
                <a:schemeClr val="tx1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457200" indent="-457200">
              <a:lnSpc>
                <a:spcPts val="3000"/>
              </a:lnSpc>
              <a:spcBef>
                <a:spcPts val="2400"/>
              </a:spcBef>
              <a:buClr>
                <a:schemeClr val="tx1"/>
              </a:buClr>
              <a:buSzPct val="100000"/>
              <a:buFont typeface="Calibri"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+mj-lt"/>
              </a:rPr>
              <a:t>Complete 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the checklist </a:t>
            </a:r>
            <a:r>
              <a:rPr lang="en-US" sz="24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individually</a:t>
            </a:r>
            <a:r>
              <a:rPr lang="en-US" sz="2400" dirty="0">
                <a:solidFill>
                  <a:schemeClr val="tx1"/>
                </a:solidFill>
              </a:rPr>
              <a:t> as it </a:t>
            </a:r>
            <a:r>
              <a:rPr lang="en-US" sz="2400" dirty="0">
                <a:solidFill>
                  <a:schemeClr val="tx1"/>
                </a:solidFill>
                <a:latin typeface="+mj-lt"/>
              </a:rPr>
              <a:t>applies to your own business.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Come back to the list after the training if you are not currently considering a loan.</a:t>
            </a:r>
            <a:endParaRPr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1" name="Shape 81"/>
          <p:cNvSpPr>
            <a:spLocks noGrp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600"/>
              </a:spcBef>
              <a:buSzTx/>
              <a:buNone/>
              <a:defRPr sz="280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 dirty="0">
                <a:solidFill>
                  <a:srgbClr val="1F497D"/>
                </a:solidFill>
              </a:rPr>
              <a:t> </a:t>
            </a:r>
          </a:p>
        </p:txBody>
      </p:sp>
      <p:sp>
        <p:nvSpPr>
          <p:cNvPr id="2" name="Money Smart for Small Business: Banking Services Available for a Small Business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3" name="45"/>
          <p:cNvSpPr>
            <a:spLocks noGrp="1"/>
          </p:cNvSpPr>
          <p:nvPr>
            <p:ph type="sldNum" sz="quarter" idx="10"/>
          </p:nvPr>
        </p:nvSpPr>
        <p:spPr/>
        <p:txBody>
          <a:bodyPr>
            <a:normAutofit fontScale="85000" lnSpcReduction="20000"/>
          </a:bodyPr>
          <a:lstStyle/>
          <a:p>
            <a:fld id="{5744759D-0EFF-4FB2-9CCE-04E00944F0FE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84261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Key Points to Remember"/>
          <p:cNvSpPr>
            <a:spLocks noGrp="1"/>
          </p:cNvSpPr>
          <p:nvPr>
            <p:ph type="title"/>
          </p:nvPr>
        </p:nvSpPr>
        <p:spPr>
          <a:xfrm>
            <a:off x="1135734" y="926432"/>
            <a:ext cx="7527748" cy="628221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Key Points to Remember</a:t>
            </a:r>
          </a:p>
        </p:txBody>
      </p:sp>
      <p:pic>
        <p:nvPicPr>
          <p:cNvPr id="10" name="Picture 9" descr="Star icon">
            <a:extLst>
              <a:ext uri="{FF2B5EF4-FFF2-40B4-BE49-F238E27FC236}">
                <a16:creationId xmlns:a16="http://schemas.microsoft.com/office/drawing/2014/main" id="{2096B9F4-D48E-F20F-4981-338C8A5EF102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7658" y="1000899"/>
            <a:ext cx="638076" cy="632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Checklist icon">
            <a:extLst>
              <a:ext uri="{FF2B5EF4-FFF2-40B4-BE49-F238E27FC236}">
                <a16:creationId xmlns:a16="http://schemas.microsoft.com/office/drawing/2014/main" id="{A2B5B488-1865-7F80-D580-9AA64AF6460B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6" y="1994977"/>
            <a:ext cx="445361" cy="597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" name="Types of financing include your own savings"/>
          <p:cNvSpPr>
            <a:spLocks noGrp="1"/>
          </p:cNvSpPr>
          <p:nvPr>
            <p:ph sz="quarter" idx="12"/>
          </p:nvPr>
        </p:nvSpPr>
        <p:spPr>
          <a:xfrm>
            <a:off x="1104900" y="1917700"/>
            <a:ext cx="7543800" cy="4167188"/>
          </a:xfrm>
        </p:spPr>
        <p:txBody>
          <a:bodyPr/>
          <a:lstStyle/>
          <a:p>
            <a:r>
              <a:rPr lang="en-US" dirty="0"/>
              <a:t>Types of financing include your own savings.</a:t>
            </a:r>
          </a:p>
          <a:p>
            <a:r>
              <a:rPr lang="en-US" dirty="0"/>
              <a:t>Understanding the features of different loan products helps you evaluate financing options.</a:t>
            </a:r>
          </a:p>
          <a:p>
            <a:r>
              <a:rPr lang="en-US" dirty="0"/>
              <a:t>You may qualify for government programs, depending on the purpose of the loan and other characteristics.</a:t>
            </a:r>
          </a:p>
          <a:p>
            <a:r>
              <a:rPr lang="en-US" dirty="0"/>
              <a:t>You should evaluate the benefits and risks of nonbank financing.</a:t>
            </a:r>
          </a:p>
        </p:txBody>
      </p:sp>
      <p:sp>
        <p:nvSpPr>
          <p:cNvPr id="2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3" name="46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75209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ey Points to Remember">
            <a:extLst>
              <a:ext uri="{FF2B5EF4-FFF2-40B4-BE49-F238E27FC236}">
                <a16:creationId xmlns:a16="http://schemas.microsoft.com/office/drawing/2014/main" id="{4713DBE3-83A0-1831-B8BE-D716418F6DC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35734" y="926432"/>
            <a:ext cx="7527748" cy="628221"/>
          </a:xfrm>
        </p:spPr>
        <p:txBody>
          <a:bodyPr>
            <a:normAutofit fontScale="9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u="none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noProof="0" dirty="0">
                <a:solidFill>
                  <a:schemeClr val="tx1"/>
                </a:solidFill>
                <a:sym typeface="Calibri"/>
              </a:rPr>
              <a:t>More Key Points</a:t>
            </a:r>
          </a:p>
        </p:txBody>
      </p:sp>
      <p:pic>
        <p:nvPicPr>
          <p:cNvPr id="29" name="Picture 28" descr="Star icon">
            <a:extLst>
              <a:ext uri="{FF2B5EF4-FFF2-40B4-BE49-F238E27FC236}">
                <a16:creationId xmlns:a16="http://schemas.microsoft.com/office/drawing/2014/main" id="{A2B9E9F7-09AE-2944-A2A9-D044ED97A77E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7658" y="1000899"/>
            <a:ext cx="638076" cy="632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" descr="Checklist icon">
            <a:extLst>
              <a:ext uri="{FF2B5EF4-FFF2-40B4-BE49-F238E27FC236}">
                <a16:creationId xmlns:a16="http://schemas.microsoft.com/office/drawing/2014/main" id="{40D8C69D-4D9E-3820-CB92-221F3F76235A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6" y="1994977"/>
            <a:ext cx="445361" cy="597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" name="Improve your chances of getting a loan by:"/>
          <p:cNvSpPr>
            <a:spLocks noGrp="1"/>
          </p:cNvSpPr>
          <p:nvPr>
            <p:ph sz="quarter" idx="12"/>
          </p:nvPr>
        </p:nvSpPr>
        <p:spPr>
          <a:xfrm>
            <a:off x="1039377" y="1917700"/>
            <a:ext cx="7609322" cy="4167188"/>
          </a:xfrm>
        </p:spPr>
        <p:txBody>
          <a:bodyPr/>
          <a:lstStyle/>
          <a:p>
            <a:r>
              <a:rPr lang="en-US" dirty="0"/>
              <a:t>Improve your chances of getting a loan by: </a:t>
            </a:r>
          </a:p>
          <a:p>
            <a:pPr lvl="1"/>
            <a:r>
              <a:rPr lang="en-US" dirty="0"/>
              <a:t>Understanding personal and business credit histories</a:t>
            </a:r>
          </a:p>
          <a:p>
            <a:pPr lvl="1"/>
            <a:r>
              <a:rPr lang="en-US" dirty="0"/>
              <a:t>Strategically developing the Five C’s of Credit</a:t>
            </a:r>
          </a:p>
          <a:p>
            <a:pPr lvl="1"/>
            <a:r>
              <a:rPr lang="en-US" dirty="0"/>
              <a:t>Maintaining separate personal and business records</a:t>
            </a:r>
          </a:p>
          <a:p>
            <a:pPr lvl="1"/>
            <a:r>
              <a:rPr lang="en-US" dirty="0"/>
              <a:t>Preparing before contacting a lender </a:t>
            </a:r>
          </a:p>
          <a:p>
            <a:r>
              <a:rPr lang="en-US" dirty="0"/>
              <a:t>Resources</a:t>
            </a:r>
          </a:p>
          <a:p>
            <a:pPr lvl="1"/>
            <a:r>
              <a:rPr lang="en-US" dirty="0"/>
              <a:t>References to government resources</a:t>
            </a:r>
          </a:p>
          <a:p>
            <a:pPr lvl="1"/>
            <a:r>
              <a:rPr lang="en-US" dirty="0"/>
              <a:t>Small Business Financing Checklist </a:t>
            </a:r>
          </a:p>
          <a:p>
            <a:pPr lvl="1"/>
            <a:r>
              <a:rPr lang="en-US" dirty="0"/>
              <a:t>Loan Readiness Checklist </a:t>
            </a:r>
          </a:p>
        </p:txBody>
      </p:sp>
      <p:sp>
        <p:nvSpPr>
          <p:cNvPr id="2" name="Money Smart for Small Business: Banking Services Available for a Small Business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3" name="4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4890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 of someone with their fingers crossed behind their back 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450887"/>
            <a:ext cx="9144000" cy="2369303"/>
          </a:xfrm>
          <a:prstGeom prst="rect">
            <a:avLst/>
          </a:prstGeom>
        </p:spPr>
      </p:pic>
      <p:sp>
        <p:nvSpPr>
          <p:cNvPr id="4" name="SECTION III: Avoiding Fraud and Scams"/>
          <p:cNvSpPr>
            <a:spLocks noGrp="1"/>
          </p:cNvSpPr>
          <p:nvPr>
            <p:ph type="title" idx="4294967295"/>
          </p:nvPr>
        </p:nvSpPr>
        <p:spPr>
          <a:xfrm>
            <a:off x="560070" y="596900"/>
            <a:ext cx="8153400" cy="1143000"/>
          </a:xfrm>
        </p:spPr>
        <p:txBody>
          <a:bodyPr>
            <a:normAutofit/>
          </a:bodyPr>
          <a:lstStyle/>
          <a:p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SECTION III: Avoiding Fraud and Scams</a:t>
            </a:r>
          </a:p>
        </p:txBody>
      </p:sp>
      <p:sp>
        <p:nvSpPr>
          <p:cNvPr id="92" name="Businesses need to avoid fraud and scams."/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Businesses need to avoid fraud and scams. </a:t>
            </a:r>
          </a:p>
          <a:p>
            <a:r>
              <a:rPr lang="en-US" dirty="0"/>
              <a:t>Banks can help.* Ask about the following:</a:t>
            </a:r>
          </a:p>
          <a:p>
            <a:pPr lvl="1"/>
            <a:r>
              <a:rPr lang="en-US" dirty="0"/>
              <a:t>Secure access protocols</a:t>
            </a:r>
          </a:p>
          <a:p>
            <a:pPr lvl="1"/>
            <a:r>
              <a:rPr lang="en-US" dirty="0"/>
              <a:t>Tips to avoid forged checks</a:t>
            </a:r>
          </a:p>
          <a:p>
            <a:pPr lvl="1"/>
            <a:r>
              <a:rPr lang="en-US" dirty="0"/>
              <a:t>Protecting business debit cards</a:t>
            </a:r>
          </a:p>
          <a:p>
            <a:pPr lvl="1"/>
            <a:r>
              <a:rPr lang="en-US" dirty="0"/>
              <a:t>Protocols on reconciling accounts</a:t>
            </a:r>
          </a:p>
          <a:p>
            <a:endParaRPr lang="en-US" dirty="0"/>
          </a:p>
          <a:p>
            <a:pPr marL="228600" indent="-171450">
              <a:buNone/>
            </a:pPr>
            <a:r>
              <a:rPr lang="en-US" dirty="0"/>
              <a:t>*Regulated financial institutions are subject to customer information security and privacy rules.</a:t>
            </a:r>
            <a:endParaRPr lang="en-US" dirty="0">
              <a:sym typeface="Calibri"/>
            </a:endParaRPr>
          </a:p>
        </p:txBody>
      </p:sp>
      <p:sp>
        <p:nvSpPr>
          <p:cNvPr id="2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3" name="48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35533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44CB8D84-C6D6-DE97-82DA-AE2CBD3A9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2" y="926432"/>
            <a:ext cx="8153400" cy="991268"/>
          </a:xfrm>
        </p:spPr>
        <p:txBody>
          <a:bodyPr>
            <a:normAutofit fontScale="90000"/>
          </a:bodyPr>
          <a:lstStyle/>
          <a:p>
            <a:r>
              <a:rPr lang="en-US" dirty="0"/>
              <a:t>Resources by government agencies to help you avoid fraud and scams</a:t>
            </a:r>
          </a:p>
        </p:txBody>
      </p:sp>
      <p:sp>
        <p:nvSpPr>
          <p:cNvPr id="92" name="Business Email Compromise: scam targeted to companies that perform wire-transfer payments"/>
          <p:cNvSpPr>
            <a:spLocks noGrp="1"/>
          </p:cNvSpPr>
          <p:nvPr>
            <p:ph sz="quarter" idx="1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sym typeface="12 pt Helvetica* 55 Roman   05472"/>
              </a:rPr>
              <a:t>Federal Bureau of Investigation</a:t>
            </a:r>
          </a:p>
          <a:p>
            <a:r>
              <a:rPr lang="en-US" dirty="0">
                <a:sym typeface="12 pt Helvetica* 55 Roman   05472"/>
              </a:rPr>
              <a:t>Business Email Compromise: scam targeted to companies that perform wire-transfer payments</a:t>
            </a:r>
          </a:p>
          <a:p>
            <a:r>
              <a:rPr lang="en-US" dirty="0">
                <a:sym typeface="12 pt Helvetica* 55 Roman   05472"/>
              </a:rPr>
              <a:t>Data Breach: leak or spill of sensitive, protected, or confidential information</a:t>
            </a:r>
          </a:p>
          <a:p>
            <a:r>
              <a:rPr lang="en-US" dirty="0">
                <a:sym typeface="12 pt Helvetica* 55 Roman   05472"/>
              </a:rPr>
              <a:t>Denial of Service: interruption of authorized users’ access their own systems</a:t>
            </a:r>
          </a:p>
          <a:p>
            <a:r>
              <a:rPr lang="en-US" dirty="0">
                <a:sym typeface="12 pt Helvetica* 55 Roman   05472"/>
              </a:rPr>
              <a:t>Email Account Compromise: scam to request payments to fraudulent locations</a:t>
            </a:r>
          </a:p>
          <a:p>
            <a:r>
              <a:rPr lang="en-US" dirty="0">
                <a:sym typeface="12 pt Helvetica* 55 Roman   05472"/>
              </a:rPr>
              <a:t>Malware/Scareware: software intended to disable computer systems</a:t>
            </a:r>
          </a:p>
          <a:p>
            <a:r>
              <a:rPr lang="en-US" dirty="0">
                <a:sym typeface="12 pt Helvetica* 55 Roman   05472"/>
              </a:rPr>
              <a:t>Phishing/Spoofing: forged or fake electronic documents</a:t>
            </a:r>
          </a:p>
          <a:p>
            <a:r>
              <a:rPr lang="en-US" dirty="0">
                <a:sym typeface="12 pt Helvetica* 55 Roman   05472"/>
              </a:rPr>
              <a:t>Ransomware: payments demanded to access company’s proprietary data</a:t>
            </a:r>
          </a:p>
          <a:p>
            <a:r>
              <a:rPr lang="en-US" dirty="0">
                <a:sym typeface="12 pt Helvetica* 55 Roman   05472"/>
                <a:hlinkClick r:id="rId2" tooltip="www.fbi.gov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www.fbi.gov</a:t>
            </a:r>
            <a:r>
              <a:rPr lang="en-US" dirty="0">
                <a:sym typeface="12 pt Helvetica* 55 Roman   05472"/>
              </a:rPr>
              <a:t> key word “small business”</a:t>
            </a:r>
          </a:p>
        </p:txBody>
      </p:sp>
      <p:sp>
        <p:nvSpPr>
          <p:cNvPr id="2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4" name="49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49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troductions: What Do You Know?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Introductions: What Do You Know?</a:t>
            </a:r>
          </a:p>
        </p:txBody>
      </p:sp>
      <p:sp>
        <p:nvSpPr>
          <p:cNvPr id="2" name="What do you currently know"/>
          <p:cNvSpPr>
            <a:spLocks noGrp="1"/>
          </p:cNvSpPr>
          <p:nvPr>
            <p:ph sz="quarter" idx="12"/>
          </p:nvPr>
        </p:nvSpPr>
        <p:spPr>
          <a:xfrm>
            <a:off x="509588" y="1917700"/>
            <a:ext cx="5011318" cy="4167188"/>
          </a:xfrm>
        </p:spPr>
        <p:txBody>
          <a:bodyPr/>
          <a:lstStyle/>
          <a:p>
            <a:pPr lvl="0"/>
            <a:r>
              <a:rPr lang="en-US" dirty="0"/>
              <a:t>What do you currently know, and what do you want to learn?</a:t>
            </a:r>
          </a:p>
          <a:p>
            <a:pPr lvl="0"/>
            <a:r>
              <a:rPr lang="en-US" dirty="0"/>
              <a:t>Complete the What Do You Know? form or Pre-Survey </a:t>
            </a:r>
            <a:br>
              <a:rPr lang="en-US" dirty="0"/>
            </a:br>
            <a:r>
              <a:rPr lang="en-US" dirty="0"/>
              <a:t>and discuss the results.</a:t>
            </a:r>
          </a:p>
        </p:txBody>
      </p:sp>
      <p:pic>
        <p:nvPicPr>
          <p:cNvPr id="5" name="Picture Placeholder 4" descr="Image of a woman raising her hand in a class setting"/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5000" y="1489075"/>
            <a:ext cx="3429000" cy="4041775"/>
          </a:xfrm>
        </p:spPr>
      </p:pic>
      <p:sp>
        <p:nvSpPr>
          <p:cNvPr id="7" name="Money Smart for Small Business: Banking Services Available for a Small Business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8" name="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3194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4A237F28-3032-6DE0-02D5-FBB4FEC0C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2" y="926432"/>
            <a:ext cx="8153400" cy="991268"/>
          </a:xfrm>
        </p:spPr>
        <p:txBody>
          <a:bodyPr>
            <a:normAutofit fontScale="90000"/>
          </a:bodyPr>
          <a:lstStyle/>
          <a:p>
            <a:r>
              <a:rPr lang="en-US" dirty="0"/>
              <a:t>Resources by government agencies (continued)</a:t>
            </a:r>
          </a:p>
        </p:txBody>
      </p:sp>
      <p:sp>
        <p:nvSpPr>
          <p:cNvPr id="92" name="Division of Consumer and Business Education works to help you learn how to avoid scams"/>
          <p:cNvSpPr>
            <a:spLocks noGrp="1"/>
          </p:cNvSpPr>
          <p:nvPr>
            <p:ph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Federal Trade Commission</a:t>
            </a:r>
          </a:p>
          <a:p>
            <a:r>
              <a:rPr lang="en-US" dirty="0">
                <a:sym typeface="12 pt Helvetica* 55 Roman   05472"/>
              </a:rPr>
              <a:t>Division of Consumer and Business Education works to help you learn how to avoid scams</a:t>
            </a:r>
          </a:p>
          <a:p>
            <a:r>
              <a:rPr lang="en-US" dirty="0">
                <a:sym typeface="12 pt Helvetica* 55 Roman   05472"/>
              </a:rPr>
              <a:t>Common scams targeted to small businesses:</a:t>
            </a:r>
          </a:p>
          <a:p>
            <a:pPr lvl="1"/>
            <a:r>
              <a:rPr lang="en-US" dirty="0">
                <a:sym typeface="12 pt Helvetica* 55 Roman   05472"/>
              </a:rPr>
              <a:t>Pay for supplies that were not ordered</a:t>
            </a:r>
          </a:p>
          <a:p>
            <a:pPr lvl="1"/>
            <a:r>
              <a:rPr lang="en-US" dirty="0">
                <a:sym typeface="12 pt Helvetica* 55 Roman   05472"/>
              </a:rPr>
              <a:t>Donate to fake charities</a:t>
            </a:r>
          </a:p>
          <a:p>
            <a:pPr lvl="1"/>
            <a:r>
              <a:rPr lang="en-US" dirty="0">
                <a:sym typeface="12 pt Helvetica* 55 Roman   05472"/>
              </a:rPr>
              <a:t>Malware</a:t>
            </a:r>
          </a:p>
          <a:p>
            <a:pPr lvl="1"/>
            <a:r>
              <a:rPr lang="en-US" dirty="0">
                <a:sym typeface="12 pt Helvetica* 55 Roman   05472"/>
              </a:rPr>
              <a:t>Fake home-based business opportunities</a:t>
            </a:r>
          </a:p>
          <a:p>
            <a:r>
              <a:rPr lang="en-US" dirty="0">
                <a:sym typeface="12 pt Helvetica* 55 Roman   05472"/>
              </a:rPr>
              <a:t>Resources:</a:t>
            </a:r>
          </a:p>
          <a:p>
            <a:pPr lvl="1"/>
            <a:r>
              <a:rPr lang="en-US" dirty="0">
                <a:sym typeface="12 pt Helvetica* 55 Roman   05472"/>
              </a:rPr>
              <a:t>Publications and blogs with tips to avoid scammers</a:t>
            </a:r>
          </a:p>
          <a:p>
            <a:pPr lvl="1"/>
            <a:r>
              <a:rPr lang="en-US" dirty="0">
                <a:sym typeface="12 pt Helvetica* 55 Roman   05472"/>
              </a:rPr>
              <a:t>Videos, workshops, and guidance on getting credit, fintech, cybersecurity</a:t>
            </a:r>
          </a:p>
          <a:p>
            <a:pPr lvl="1"/>
            <a:r>
              <a:rPr lang="en-US" dirty="0">
                <a:solidFill>
                  <a:srgbClr val="003256"/>
                </a:solidFill>
                <a:sym typeface="12 pt Helvetica* 55 Roman   05472"/>
                <a:hlinkClick r:id="rId2" tooltip="www.ftc.gov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www.ftc.gov</a:t>
            </a:r>
            <a:r>
              <a:rPr lang="en-US" dirty="0">
                <a:solidFill>
                  <a:srgbClr val="003256"/>
                </a:solidFill>
                <a:sym typeface="12 pt Helvetica* 55 Roman   05472"/>
              </a:rPr>
              <a:t> </a:t>
            </a:r>
            <a:r>
              <a:rPr lang="en-US" dirty="0">
                <a:sym typeface="12 pt Helvetica* 55 Roman   05472"/>
              </a:rPr>
              <a:t>key word “small business”</a:t>
            </a:r>
          </a:p>
          <a:p>
            <a:pPr lvl="1"/>
            <a:endParaRPr lang="en-US" dirty="0">
              <a:sym typeface="12 pt Helvetica* 55 Roman   05472"/>
            </a:endParaRPr>
          </a:p>
          <a:p>
            <a:pPr lvl="1"/>
            <a:endParaRPr lang="en-US" dirty="0">
              <a:sym typeface="12 pt Helvetica* 55 Roman   05472"/>
            </a:endParaRPr>
          </a:p>
        </p:txBody>
      </p:sp>
      <p:sp>
        <p:nvSpPr>
          <p:cNvPr id="2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3" name="50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2992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AF1FE73-BDD3-D4E2-B198-CF1DB2239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124" name="What final questions do you have?"/>
          <p:cNvSpPr>
            <a:spLocks noGrp="1"/>
          </p:cNvSpPr>
          <p:nvPr>
            <p:ph sz="quarter" idx="12"/>
          </p:nvPr>
        </p:nvSpPr>
        <p:spPr>
          <a:xfrm>
            <a:off x="509588" y="1917700"/>
            <a:ext cx="4957357" cy="4167188"/>
          </a:xfrm>
        </p:spPr>
        <p:txBody>
          <a:bodyPr/>
          <a:lstStyle/>
          <a:p>
            <a:r>
              <a:rPr lang="en-US" dirty="0"/>
              <a:t>What final questions do you have?</a:t>
            </a:r>
          </a:p>
          <a:p>
            <a:r>
              <a:rPr lang="en-US" dirty="0"/>
              <a:t>What have you learned?</a:t>
            </a:r>
          </a:p>
          <a:p>
            <a:r>
              <a:rPr lang="en-US" dirty="0"/>
              <a:t>How would you evaluate the training?</a:t>
            </a:r>
          </a:p>
        </p:txBody>
      </p:sp>
      <p:pic>
        <p:nvPicPr>
          <p:cNvPr id="5" name="Picture 4" descr="Illustration of a group of people forming a question mark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837"/>
          <a:stretch/>
        </p:blipFill>
        <p:spPr>
          <a:xfrm>
            <a:off x="5466945" y="1917700"/>
            <a:ext cx="3546389" cy="3766212"/>
          </a:xfrm>
          <a:prstGeom prst="rect">
            <a:avLst/>
          </a:prstGeom>
        </p:spPr>
      </p:pic>
      <p:sp>
        <p:nvSpPr>
          <p:cNvPr id="2" name="Money Smart for Small Business: Banking Services Available for a Small Business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3" name="5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32538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B84EB782-9DD6-CAFF-4ECB-6252A3F86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 Survey and Evaluation</a:t>
            </a:r>
          </a:p>
        </p:txBody>
      </p:sp>
      <p:sp>
        <p:nvSpPr>
          <p:cNvPr id="3" name="If you have not already done so, assess what your knowledge on this topic was before you participated in this class."/>
          <p:cNvSpPr>
            <a:spLocks noGrp="1"/>
          </p:cNvSpPr>
          <p:nvPr>
            <p:ph sz="quarter" idx="12"/>
          </p:nvPr>
        </p:nvSpPr>
        <p:spPr>
          <a:xfrm>
            <a:off x="509588" y="1917700"/>
            <a:ext cx="5638293" cy="4167188"/>
          </a:xfrm>
        </p:spPr>
        <p:txBody>
          <a:bodyPr/>
          <a:lstStyle/>
          <a:p>
            <a:r>
              <a:rPr lang="en-US" dirty="0"/>
              <a:t>If you have not already done so, assess what your knowledge on this topic was before you participated in this class.</a:t>
            </a:r>
          </a:p>
          <a:p>
            <a:r>
              <a:rPr lang="en-US" dirty="0"/>
              <a:t>Assess your knowledge on this topic after taking this class.</a:t>
            </a:r>
          </a:p>
          <a:p>
            <a:r>
              <a:rPr lang="en-US" dirty="0"/>
              <a:t>Complete the Evaluation Form. Your feedback is helpful!</a:t>
            </a:r>
          </a:p>
          <a:p>
            <a:r>
              <a:rPr lang="en-US" dirty="0"/>
              <a:t>Return both forms to the instructor before you leave. Thank you!</a:t>
            </a:r>
          </a:p>
        </p:txBody>
      </p:sp>
      <p:pic>
        <p:nvPicPr>
          <p:cNvPr id="8" name="Picture 7" descr="Image of course evaluation form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2739" y="1763875"/>
            <a:ext cx="2919153" cy="377772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noFill/>
            <a:miter lim="800000"/>
          </a:ln>
          <a:effectLst/>
          <a:scene3d>
            <a:camera prst="perspectiveAbove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6" name="Money Smart for Small Business: Banking Services Available for a Small Business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7" name="5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72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of the front of a bank buildi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1945436"/>
          </a:xfrm>
          <a:prstGeom prst="rect">
            <a:avLst/>
          </a:prstGeom>
        </p:spPr>
      </p:pic>
      <p:sp>
        <p:nvSpPr>
          <p:cNvPr id="6" name="SECTION I: Banking Services"/>
          <p:cNvSpPr>
            <a:spLocks noGrp="1"/>
          </p:cNvSpPr>
          <p:nvPr>
            <p:ph type="title" idx="4294967295"/>
          </p:nvPr>
        </p:nvSpPr>
        <p:spPr>
          <a:xfrm>
            <a:off x="0" y="792163"/>
            <a:ext cx="8153400" cy="1143000"/>
          </a:xfrm>
        </p:spPr>
        <p:txBody>
          <a:bodyPr>
            <a:normAutofit/>
          </a:bodyPr>
          <a:lstStyle/>
          <a:p>
            <a:r>
              <a:rPr 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SECTION I: Banking Services</a:t>
            </a:r>
          </a:p>
        </p:txBody>
      </p:sp>
      <p:sp>
        <p:nvSpPr>
          <p:cNvPr id="3" name="Building Your Banking Relationship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Building Your Banking Relationship </a:t>
            </a:r>
          </a:p>
          <a:p>
            <a:r>
              <a:rPr lang="en-US" dirty="0"/>
              <a:t>Factors in Selecting the Right Bank</a:t>
            </a:r>
          </a:p>
          <a:p>
            <a:r>
              <a:rPr lang="en-US" dirty="0"/>
              <a:t>Account Services</a:t>
            </a:r>
          </a:p>
          <a:p>
            <a:pPr lvl="2"/>
            <a:r>
              <a:rPr lang="en-US" dirty="0"/>
              <a:t>Checking</a:t>
            </a:r>
          </a:p>
          <a:p>
            <a:pPr lvl="2"/>
            <a:r>
              <a:rPr lang="en-US" dirty="0"/>
              <a:t>Debit Cards</a:t>
            </a:r>
          </a:p>
          <a:p>
            <a:pPr lvl="2"/>
            <a:r>
              <a:rPr lang="en-US" dirty="0"/>
              <a:t>Savings and Other Deposit Accounts</a:t>
            </a:r>
          </a:p>
          <a:p>
            <a:r>
              <a:rPr lang="en-US" dirty="0"/>
              <a:t>Other Services</a:t>
            </a:r>
          </a:p>
          <a:p>
            <a:pPr lvl="2"/>
            <a:r>
              <a:rPr lang="en-US" dirty="0"/>
              <a:t>Payroll Services</a:t>
            </a:r>
          </a:p>
          <a:p>
            <a:pPr lvl="2"/>
            <a:r>
              <a:rPr lang="en-US" dirty="0"/>
              <a:t>Merchant Services</a:t>
            </a:r>
          </a:p>
          <a:p>
            <a:endParaRPr lang="en-US" dirty="0"/>
          </a:p>
        </p:txBody>
      </p:sp>
      <p:sp>
        <p:nvSpPr>
          <p:cNvPr id="7" name="Money Smart for Small Business: Banking Services Available for a Small Business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8" name="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314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8BBAF2-9847-9EDD-C8D5-FF9CEEFB2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Building Your Banking Relationship</a:t>
            </a:r>
          </a:p>
        </p:txBody>
      </p:sp>
      <p:pic>
        <p:nvPicPr>
          <p:cNvPr id="8" name="Picture 7" descr="Star icon">
            <a:extLst>
              <a:ext uri="{FF2B5EF4-FFF2-40B4-BE49-F238E27FC236}">
                <a16:creationId xmlns:a16="http://schemas.microsoft.com/office/drawing/2014/main" id="{B589A417-D8E2-D8AB-C50A-62CF6BB1A9C6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8890" y="1970891"/>
            <a:ext cx="701884" cy="69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Checklist icon">
            <a:extLst>
              <a:ext uri="{FF2B5EF4-FFF2-40B4-BE49-F238E27FC236}">
                <a16:creationId xmlns:a16="http://schemas.microsoft.com/office/drawing/2014/main" id="{B35AFFEF-8980-44AE-2C17-7A545B22AE91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8" y="3038623"/>
            <a:ext cx="538887" cy="72343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5128CF70-0B7C-F489-7ED1-E20E0B13015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27593" y="1917700"/>
            <a:ext cx="4868906" cy="416718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Meet bank staff: loan officer, account and branch manager </a:t>
            </a:r>
          </a:p>
          <a:p>
            <a:pPr marL="0" indent="0">
              <a:buNone/>
            </a:pPr>
            <a:r>
              <a:rPr lang="en-US" dirty="0"/>
              <a:t>Myths about banks:</a:t>
            </a:r>
          </a:p>
          <a:p>
            <a:r>
              <a:rPr lang="en-US" dirty="0"/>
              <a:t>Banks don’t want my business because I am too small.</a:t>
            </a:r>
          </a:p>
          <a:p>
            <a:r>
              <a:rPr lang="en-US" dirty="0"/>
              <a:t>Banks don’t make small loans.</a:t>
            </a:r>
          </a:p>
          <a:p>
            <a:r>
              <a:rPr lang="en-US" dirty="0"/>
              <a:t>I need a  perfect credit history.</a:t>
            </a:r>
          </a:p>
          <a:p>
            <a:r>
              <a:rPr lang="en-US" dirty="0"/>
              <a:t>Loan applications take months.</a:t>
            </a:r>
          </a:p>
          <a:p>
            <a:r>
              <a:rPr lang="en-US" dirty="0"/>
              <a:t>Fees are not affordable.</a:t>
            </a:r>
          </a:p>
        </p:txBody>
      </p:sp>
      <p:pic>
        <p:nvPicPr>
          <p:cNvPr id="7" name="Picture 6" descr="Two people consulting with a financial official">
            <a:extLst>
              <a:ext uri="{FF2B5EF4-FFF2-40B4-BE49-F238E27FC236}">
                <a16:creationId xmlns:a16="http://schemas.microsoft.com/office/drawing/2014/main" id="{F27D7E76-68A8-D709-51AF-0B8E806AFCB9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5" r="8732"/>
          <a:stretch/>
        </p:blipFill>
        <p:spPr>
          <a:xfrm>
            <a:off x="5714999" y="2036002"/>
            <a:ext cx="3429001" cy="2785996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B531F7-6057-AEE7-105B-FCB9F8E1C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Small Business: Banking Services Available for a Small Business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0F4840-D76A-AF5B-358F-FE5E093C7D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859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ext bubble icon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81" y="1015336"/>
            <a:ext cx="834748" cy="82694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B0708F57-8C70-88D9-21A4-496F5417D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9929" y="926432"/>
            <a:ext cx="7383553" cy="628221"/>
          </a:xfrm>
        </p:spPr>
        <p:txBody>
          <a:bodyPr>
            <a:normAutofit fontScale="90000"/>
          </a:bodyPr>
          <a:lstStyle/>
          <a:p>
            <a:r>
              <a:rPr lang="en-US" dirty="0"/>
              <a:t>Consider … </a:t>
            </a:r>
          </a:p>
        </p:txBody>
      </p:sp>
      <p:sp>
        <p:nvSpPr>
          <p:cNvPr id="37" name="What banking services do you need?"/>
          <p:cNvSpPr>
            <a:spLocks noGrp="1"/>
          </p:cNvSpPr>
          <p:nvPr>
            <p:ph sz="quarter" idx="12"/>
          </p:nvPr>
        </p:nvSpPr>
        <p:spPr>
          <a:xfrm>
            <a:off x="509588" y="1917700"/>
            <a:ext cx="6916823" cy="4167188"/>
          </a:xfrm>
        </p:spPr>
        <p:txBody>
          <a:bodyPr/>
          <a:lstStyle/>
          <a:p>
            <a:pPr lvl="0"/>
            <a:r>
              <a:rPr lang="en-US" dirty="0"/>
              <a:t>What banking services do you need?</a:t>
            </a:r>
          </a:p>
          <a:p>
            <a:pPr lvl="0"/>
            <a:r>
              <a:rPr lang="en-US" dirty="0"/>
              <a:t>What should you look for when </a:t>
            </a:r>
            <a:br>
              <a:rPr lang="en-US" dirty="0"/>
            </a:br>
            <a:r>
              <a:rPr lang="en-US" dirty="0"/>
              <a:t>choosing a bank?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Checklist illustration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23" r="15667" b="4484"/>
          <a:stretch/>
        </p:blipFill>
        <p:spPr>
          <a:xfrm>
            <a:off x="5475591" y="2551618"/>
            <a:ext cx="3490775" cy="3788353"/>
          </a:xfrm>
          <a:prstGeom prst="rect">
            <a:avLst/>
          </a:prstGeom>
        </p:spPr>
      </p:pic>
      <p:sp>
        <p:nvSpPr>
          <p:cNvPr id="2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3" name="8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1018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9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Money Smart for Small Business: Banking Services Available for a Small Business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Money Smart for Small Business: Banking Services Available for a Small Business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85211C2-5356-4DF3-54E0-FCF965BCE47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34" name="Picture 10" descr="Image of a man writing on a clipboard and a woman tending to some plants inside a greenhouse">
            <a:extLs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72" b="13587"/>
          <a:stretch/>
        </p:blipFill>
        <p:spPr bwMode="auto">
          <a:xfrm>
            <a:off x="547275" y="987845"/>
            <a:ext cx="8053027" cy="430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Book icon">
            <a:extLst>
              <a:ext uri="{FF2B5EF4-FFF2-40B4-BE49-F238E27FC236}">
                <a16:creationId xmlns:a16="http://schemas.microsoft.com/office/drawing/2014/main" id="{598B43A3-B254-D34E-AB7F-60DD873C9950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05" y="5491557"/>
            <a:ext cx="829733" cy="829733"/>
          </a:xfrm>
          <a:prstGeom prst="rect">
            <a:avLst/>
          </a:prstGeom>
        </p:spPr>
      </p:pic>
      <p:sp>
        <p:nvSpPr>
          <p:cNvPr id="11" name="Case Study: Meet Eco-Grow Solutions">
            <a:extLst>
              <a:ext uri="{FF2B5EF4-FFF2-40B4-BE49-F238E27FC236}">
                <a16:creationId xmlns:a16="http://schemas.microsoft.com/office/drawing/2014/main" id="{8E07F078-F09E-E3DA-4BE4-12C5BC30E78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470258" y="5074575"/>
            <a:ext cx="8153400" cy="11430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u="none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Calibri"/>
              </a:rPr>
              <a:t>Case Study: Meet Eco-Grow Solutions</a:t>
            </a:r>
          </a:p>
        </p:txBody>
      </p:sp>
    </p:spTree>
    <p:extLst>
      <p:ext uri="{BB962C8B-B14F-4D97-AF65-F5344CB8AC3E}">
        <p14:creationId xmlns:p14="http://schemas.microsoft.com/office/powerpoint/2010/main" val="402486020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CTOMILLISECCONVERTED" val="1"/>
  <p:tag name="MMPROD_NEXTUNIQUEID" val="10010"/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Money Smart for Small Business Banking Services&amp;quot;&quot;/&gt;&lt;property id=&quot;20307&quot; value=&quot;256&quot;/&gt;&lt;/object&gt;&lt;object type=&quot;3&quot; unique_id=&quot;10004&quot;&gt;&lt;property id=&quot;20148&quot; value=&quot;5&quot;/&gt;&lt;property id=&quot;20300&quot; value=&quot;Slide 2 - &amp;quot;Agenda&amp;quot;&quot;/&gt;&lt;property id=&quot;20307&quot; value=&quot;299&quot;/&gt;&lt;/object&gt;&lt;object type=&quot;3&quot; unique_id=&quot;10005&quot;&gt;&lt;property id=&quot;20148&quot; value=&quot;5&quot;/&gt;&lt;property id=&quot;20300&quot; value=&quot;Slide 3 - &amp;quot;Learning Objectives&amp;quot;&quot;/&gt;&lt;property id=&quot;20307&quot; value=&quot;300&quot;/&gt;&lt;/object&gt;&lt;object type=&quot;3&quot; unique_id=&quot;10006&quot;&gt;&lt;property id=&quot;20148&quot; value=&quot;5&quot;/&gt;&lt;property id=&quot;20300&quot; value=&quot;Slide 4 - &amp;quot;Learning Objectives (continued)&amp;quot;&quot;/&gt;&lt;property id=&quot;20307&quot; value=&quot;301&quot;/&gt;&lt;/object&gt;&lt;object type=&quot;3&quot; unique_id=&quot;10007&quot;&gt;&lt;property id=&quot;20148&quot; value=&quot;5&quot;/&gt;&lt;property id=&quot;20300&quot; value=&quot;Slide 5 - &amp;quot;Introductions: What Do You Know?&amp;quot;&quot;/&gt;&lt;property id=&quot;20307&quot; value=&quot;302&quot;/&gt;&lt;/object&gt;&lt;object type=&quot;3&quot; unique_id=&quot;10008&quot;&gt;&lt;property id=&quot;20148&quot; value=&quot;5&quot;/&gt;&lt;property id=&quot;20300&quot; value=&quot;Slide 6 - &amp;quot;SECTION I: Banking Services&amp;quot;&quot;/&gt;&lt;property id=&quot;20307&quot; value=&quot;335&quot;/&gt;&lt;/object&gt;&lt;object type=&quot;3&quot; unique_id=&quot;10010&quot;&gt;&lt;property id=&quot;20148&quot; value=&quot;5&quot;/&gt;&lt;property id=&quot;20300&quot; value=&quot;Slide 8 - &amp;quot;Consider … &amp;quot;&quot;/&gt;&lt;property id=&quot;20307&quot; value=&quot;337&quot;/&gt;&lt;/object&gt;&lt;object type=&quot;3&quot; unique_id=&quot;10011&quot;&gt;&lt;property id=&quot;20148&quot; value=&quot;5&quot;/&gt;&lt;property id=&quot;20300&quot; value=&quot;Slide 9 - &amp;quot;Case Study: Meet Eco-Grow Solutions&amp;quot;&quot;/&gt;&lt;property id=&quot;20307&quot; value=&quot;314&quot;/&gt;&lt;/object&gt;&lt;object type=&quot;3&quot; unique_id=&quot;10012&quot;&gt;&lt;property id=&quot;20148&quot; value=&quot;5&quot;/&gt;&lt;property id=&quot;20300&quot; value=&quot;Slide 10 - &amp;quot;Exercise 1: Banking Service Needs&amp;quot;&quot;/&gt;&lt;property id=&quot;20307&quot; value=&quot;313&quot;/&gt;&lt;/object&gt;&lt;object type=&quot;3&quot; unique_id=&quot;10013&quot;&gt;&lt;property id=&quot;20148&quot; value=&quot;5&quot;/&gt;&lt;property id=&quot;20300&quot; value=&quot;Slide 11 - &amp;quot;Selecting the Right Bank&amp;quot;&quot;/&gt;&lt;property id=&quot;20307&quot; value=&quot;352&quot;/&gt;&lt;/object&gt;&lt;object type=&quot;3&quot; unique_id=&quot;10014&quot;&gt;&lt;property id=&quot;20148&quot; value=&quot;5&quot;/&gt;&lt;property id=&quot;20300&quot; value=&quot;Slide 12 - &amp;quot;Factors in Selecting the Right Bank&amp;quot;&quot;/&gt;&lt;property id=&quot;20307&quot; value=&quot;377&quot;/&gt;&lt;/object&gt;&lt;object type=&quot;3&quot; unique_id=&quot;10015&quot;&gt;&lt;property id=&quot;20148&quot; value=&quot;5&quot;/&gt;&lt;property id=&quot;20300&quot; value=&quot;Slide 13 - &amp;quot;Basic FDIC Deposit Insurance Principles&amp;quot;&quot;/&gt;&lt;property id=&quot;20307&quot; value=&quot;306&quot;/&gt;&lt;/object&gt;&lt;object type=&quot;3&quot; unique_id=&quot;10016&quot;&gt;&lt;property id=&quot;20148&quot; value=&quot;5&quot;/&gt;&lt;property id=&quot;20300&quot; value=&quot;Slide 14 - &amp;quot;Account Services&amp;quot;&quot;/&gt;&lt;property id=&quot;20307&quot; value=&quot;263&quot;/&gt;&lt;/object&gt;&lt;object type=&quot;3&quot; unique_id=&quot;10017&quot;&gt;&lt;property id=&quot;20148&quot; value=&quot;5&quot;/&gt;&lt;property id=&quot;20300&quot; value=&quot;Slide 15 - &amp;quot;Cost of Services and Transactions&amp;quot;&quot;/&gt;&lt;property id=&quot;20307&quot; value=&quot;340&quot;/&gt;&lt;/object&gt;&lt;object type=&quot;3&quot; unique_id=&quot;10018&quot;&gt;&lt;property id=&quot;20148&quot; value=&quot;5&quot;/&gt;&lt;property id=&quot;20300&quot; value=&quot;Slide 16 - &amp;quot;Payment Transactions&amp;quot;&quot;/&gt;&lt;property id=&quot;20307&quot; value=&quot;305&quot;/&gt;&lt;/object&gt;&lt;object type=&quot;3&quot; unique_id=&quot;10019&quot;&gt;&lt;property id=&quot;20148&quot; value=&quot;5&quot;/&gt;&lt;property id=&quot;20300&quot; value=&quot;Slide 17 - &amp;quot;Timing, Ease, and Security of Payment Transactions&amp;quot;&quot;/&gt;&lt;property id=&quot;20307&quot; value=&quot;315&quot;/&gt;&lt;/object&gt;&lt;object type=&quot;3&quot; unique_id=&quot;10020&quot;&gt;&lt;property id=&quot;20148&quot; value=&quot;5&quot;/&gt;&lt;property id=&quot;20300&quot; value=&quot;Slide 18 - &amp;quot;Business Debit Cards&amp;quot;&quot;/&gt;&lt;property id=&quot;20307&quot; value=&quot;341&quot;/&gt;&lt;/object&gt;&lt;object type=&quot;3&quot; unique_id=&quot;10021&quot;&gt;&lt;property id=&quot;20148&quot; value=&quot;5&quot;/&gt;&lt;property id=&quot;20300&quot; value=&quot;Slide 19 - &amp;quot;Savings Vehicles&amp;quot;&quot;/&gt;&lt;property id=&quot;20307&quot; value=&quot;378&quot;/&gt;&lt;/object&gt;&lt;object type=&quot;3&quot; unique_id=&quot;10022&quot;&gt;&lt;property id=&quot;20148&quot; value=&quot;5&quot;/&gt;&lt;property id=&quot;20300&quot; value=&quot;Slide 20 - &amp;quot;Payroll Services&amp;quot;&quot;/&gt;&lt;property id=&quot;20307&quot; value=&quot;264&quot;/&gt;&lt;/object&gt;&lt;object type=&quot;3&quot; unique_id=&quot;10024&quot;&gt;&lt;property id=&quot;20148&quot; value=&quot;5&quot;/&gt;&lt;property id=&quot;20300&quot; value=&quot;Slide 22 - &amp;quot;Learn More&amp;quot;&quot;/&gt;&lt;property id=&quot;20307&quot; value=&quot;318&quot;/&gt;&lt;/object&gt;&lt;object type=&quot;3&quot; unique_id=&quot;10025&quot;&gt;&lt;property id=&quot;20148&quot; value=&quot;5&quot;/&gt;&lt;property id=&quot;20300&quot; value=&quot;Slide 23 - &amp;quot;Tips for Reconciling Accounts&amp;quot;&quot;/&gt;&lt;property id=&quot;20307&quot; value=&quot;271&quot;/&gt;&lt;/object&gt;&lt;object type=&quot;3&quot; unique_id=&quot;10026&quot;&gt;&lt;property id=&quot;20148&quot; value=&quot;5&quot;/&gt;&lt;property id=&quot;20300&quot; value=&quot;Slide 24 - &amp;quot;Revisiting Exercise 1: Banking Service Needs&amp;quot;&quot;/&gt;&lt;property id=&quot;20307&quot; value=&quot;351&quot;/&gt;&lt;/object&gt;&lt;object type=&quot;3&quot; unique_id=&quot;10027&quot;&gt;&lt;property id=&quot;20148&quot; value=&quot;5&quot;/&gt;&lt;property id=&quot;20300&quot; value=&quot;Slide 25 - &amp;quot;Key Points to Remember &amp;quot;&quot;/&gt;&lt;property id=&quot;20307&quot; value=&quot;342&quot;/&gt;&lt;/object&gt;&lt;object type=&quot;3&quot; unique_id=&quot;10028&quot;&gt;&lt;property id=&quot;20148&quot; value=&quot;5&quot;/&gt;&lt;property id=&quot;20300&quot; value=&quot;Slide 26 - &amp;quot;Key Points to Remember (continued)&amp;quot;&quot;/&gt;&lt;property id=&quot;20307&quot; value=&quot;343&quot;/&gt;&lt;/object&gt;&lt;object type=&quot;3&quot; unique_id=&quot;10029&quot;&gt;&lt;property id=&quot;20148&quot; value=&quot;5&quot;/&gt;&lt;property id=&quot;20300&quot; value=&quot;Slide 27 - &amp;quot;SECTION II:  Financing Options and Sources&amp;quot;&quot;/&gt;&lt;property id=&quot;20307&quot; value=&quot;320&quot;/&gt;&lt;/object&gt;&lt;object type=&quot;3&quot; unique_id=&quot;10030&quot;&gt;&lt;property id=&quot;20148&quot; value=&quot;5&quot;/&gt;&lt;property id=&quot;20300&quot; value=&quot;Slide 28 - &amp;quot;Financing Options&amp;quot;&quot;/&gt;&lt;property id=&quot;20307&quot; value=&quot;368&quot;/&gt;&lt;/object&gt;&lt;object type=&quot;3&quot; unique_id=&quot;10031&quot;&gt;&lt;property id=&quot;20148&quot; value=&quot;5&quot;/&gt;&lt;property id=&quot;20300&quot; value=&quot;Slide 29 - &amp;quot;Financing Options: Savings, Gifts, and Informal Loans&amp;quot;&quot;/&gt;&lt;property id=&quot;20307&quot; value=&quot;369&quot;/&gt;&lt;/object&gt;&lt;object type=&quot;3&quot; unique_id=&quot;10032&quot;&gt;&lt;property id=&quot;20148&quot; value=&quot;5&quot;/&gt;&lt;property id=&quot;20300&quot; value=&quot;Slide 30 - &amp;quot;Financing Options: Term or Installment Loans&amp;quot;&quot;/&gt;&lt;property id=&quot;20307&quot; value=&quot;323&quot;/&gt;&lt;/object&gt;&lt;object type=&quot;3&quot; unique_id=&quot;10033&quot;&gt;&lt;property id=&quot;20148&quot; value=&quot;5&quot;/&gt;&lt;property id=&quot;20300&quot; value=&quot;Slide 31 - &amp;quot;Financing Options: Lines of Credit&amp;quot;&quot;/&gt;&lt;property id=&quot;20307&quot; value=&quot;370&quot;/&gt;&lt;/object&gt;&lt;object type=&quot;3&quot; unique_id=&quot;10034&quot;&gt;&lt;property id=&quot;20148&quot; value=&quot;5&quot;/&gt;&lt;property id=&quot;20300&quot; value=&quot;Slide 32 - &amp;quot;Financing Options: Business Credit Cards&amp;quot;&quot;/&gt;&lt;property id=&quot;20307&quot; value=&quot;371&quot;/&gt;&lt;/object&gt;&lt;object type=&quot;3&quot; unique_id=&quot;10035&quot;&gt;&lt;property id=&quot;20148&quot; value=&quot;5&quot;/&gt;&lt;property id=&quot;20300&quot; value=&quot;Slide 33 - &amp;quot;Financing Options: Special Purpose Loans&amp;quot;&quot;/&gt;&lt;property id=&quot;20307&quot; value=&quot;372&quot;/&gt;&lt;/object&gt;&lt;object type=&quot;3&quot; unique_id=&quot;10036&quot;&gt;&lt;property id=&quot;20148&quot; value=&quot;5&quot;/&gt;&lt;property id=&quot;20300&quot; value=&quot;Slide 34 - &amp;quot;Other Financing Options&amp;quot;&quot;/&gt;&lt;property id=&quot;20307&quot; value=&quot;373&quot;/&gt;&lt;/object&gt;&lt;object type=&quot;3&quot; unique_id=&quot;10037&quot;&gt;&lt;property id=&quot;20148&quot; value=&quot;5&quot;/&gt;&lt;property id=&quot;20300&quot; value=&quot;Slide 35 - &amp;quot;Government Programs for Small Businesses&amp;quot;&quot;/&gt;&lt;property id=&quot;20307&quot; value=&quot;325&quot;/&gt;&lt;/object&gt;&lt;object type=&quot;3&quot; unique_id=&quot;10038&quot;&gt;&lt;property id=&quot;20148&quot; value=&quot;5&quot;/&gt;&lt;property id=&quot;20300&quot; value=&quot;Slide 36 - &amp;quot;Online Government Resources&amp;quot;&quot;/&gt;&lt;property id=&quot;20307&quot; value=&quot;326&quot;/&gt;&lt;/object&gt;&lt;object type=&quot;3&quot; unique_id=&quot;10039&quot;&gt;&lt;property id=&quot;20148&quot; value=&quot;5&quot;/&gt;&lt;property id=&quot;20300&quot; value=&quot;Slide 37 - &amp;quot;Additional Government SBA Programs&amp;quot;&quot;/&gt;&lt;property id=&quot;20307&quot; value=&quot;374&quot;/&gt;&lt;/object&gt;&lt;object type=&quot;3&quot; unique_id=&quot;10040&quot;&gt;&lt;property id=&quot;20148&quot; value=&quot;5&quot;/&gt;&lt;property id=&quot;20300&quot; value=&quot;Slide 38 - &amp;quot;The Spectrum of Financing Options and Sources&amp;quot;&quot;/&gt;&lt;property id=&quot;20307&quot; value=&quot;361&quot;/&gt;&lt;/object&gt;&lt;object type=&quot;3&quot; unique_id=&quot;10041&quot;&gt;&lt;property id=&quot;20148&quot; value=&quot;5&quot;/&gt;&lt;property id=&quot;20300&quot; value=&quot;Slide 39 - &amp;quot;Financing Sources by Stage of Business&amp;quot;&quot;/&gt;&lt;property id=&quot;20307&quot; value=&quot;376&quot;/&gt;&lt;/object&gt;&lt;object type=&quot;3&quot; unique_id=&quot;10042&quot;&gt;&lt;property id=&quot;20148&quot; value=&quot;5&quot;/&gt;&lt;property id=&quot;20300&quot; value=&quot;Slide 40 - &amp;quot;Exercise 2:  Small Business Financing Checklist&amp;quot;&quot;/&gt;&lt;property id=&quot;20307&quot; value=&quot;327&quot;/&gt;&lt;/object&gt;&lt;object type=&quot;3&quot; unique_id=&quot;10043&quot;&gt;&lt;property id=&quot;20148&quot; value=&quot;5&quot;/&gt;&lt;property id=&quot;20300&quot; value=&quot;Slide 41 - &amp;quot;Improving Your Chances of Getting  a Business Loan&amp;quot;&quot;/&gt;&lt;property id=&quot;20307&quot; value=&quot;329&quot;/&gt;&lt;/object&gt;&lt;object type=&quot;3&quot; unique_id=&quot;10044&quot;&gt;&lt;property id=&quot;20148&quot; value=&quot;5&quot;/&gt;&lt;property id=&quot;20300&quot; value=&quot;Slide 42 - &amp;quot;Improving Your Chances of Getting a Business Loan (continued)&amp;quot;&quot;/&gt;&lt;property id=&quot;20307&quot; value=&quot;331&quot;/&gt;&lt;/object&gt;&lt;object type=&quot;3&quot; unique_id=&quot;10045&quot;&gt;&lt;property id=&quot;20148&quot; value=&quot;5&quot;/&gt;&lt;property id=&quot;20300&quot; value=&quot;Slide 43 - &amp;quot;Improving Your Chances …&amp;quot;&quot;/&gt;&lt;property id=&quot;20307&quot; value=&quot;310&quot;/&gt;&lt;/object&gt;&lt;object type=&quot;3&quot; unique_id=&quot;10046&quot;&gt;&lt;property id=&quot;20148&quot; value=&quot;5&quot;/&gt;&lt;property id=&quot;20300&quot; value=&quot;Slide 44 - &amp;quot;Improving Your Chances (continued)&amp;quot;&quot;/&gt;&lt;property id=&quot;20307&quot; value=&quot;330&quot;/&gt;&lt;/object&gt;&lt;object type=&quot;3&quot; unique_id=&quot;10047&quot;&gt;&lt;property id=&quot;20148&quot; value=&quot;5&quot;/&gt;&lt;property id=&quot;20300&quot; value=&quot;Slide 45 - &amp;quot;Exercise 3: Loan Readiness Checklist&amp;quot;&quot;/&gt;&lt;property id=&quot;20307&quot; value=&quot;333&quot;/&gt;&lt;/object&gt;&lt;object type=&quot;3&quot; unique_id=&quot;10048&quot;&gt;&lt;property id=&quot;20148&quot; value=&quot;5&quot;/&gt;&lt;property id=&quot;20300&quot; value=&quot;Slide 46 - &amp;quot;Key Points to Remember&amp;quot;&quot;/&gt;&lt;property id=&quot;20307&quot; value=&quot;344&quot;/&gt;&lt;/object&gt;&lt;object type=&quot;3&quot; unique_id=&quot;10049&quot;&gt;&lt;property id=&quot;20148&quot; value=&quot;5&quot;/&gt;&lt;property id=&quot;20300&quot; value=&quot;Slide 47 - &amp;quot;More Key Points&amp;quot;&quot;/&gt;&lt;property id=&quot;20307&quot; value=&quot;345&quot;/&gt;&lt;/object&gt;&lt;object type=&quot;3&quot; unique_id=&quot;10050&quot;&gt;&lt;property id=&quot;20148&quot; value=&quot;5&quot;/&gt;&lt;property id=&quot;20300&quot; value=&quot;Slide 48 - &amp;quot;SECTION III: Avoiding Fraud and Scams&amp;quot;&quot;/&gt;&lt;property id=&quot;20307&quot; value=&quot;348&quot;/&gt;&lt;/object&gt;&lt;object type=&quot;3&quot; unique_id=&quot;10051&quot;&gt;&lt;property id=&quot;20148&quot; value=&quot;5&quot;/&gt;&lt;property id=&quot;20300&quot; value=&quot;Slide 49 - &amp;quot;Resources by government agencies to help you avoid fraud and scams&amp;quot;&quot;/&gt;&lt;property id=&quot;20307&quot; value=&quot;272&quot;/&gt;&lt;/object&gt;&lt;object type=&quot;3&quot; unique_id=&quot;10052&quot;&gt;&lt;property id=&quot;20148&quot; value=&quot;5&quot;/&gt;&lt;property id=&quot;20300&quot; value=&quot;Slide 50 - &amp;quot;Resources by government agencies (continued)&amp;quot;&quot;/&gt;&lt;property id=&quot;20307&quot; value=&quot;334&quot;/&gt;&lt;/object&gt;&lt;object type=&quot;3&quot; unique_id=&quot;10053&quot;&gt;&lt;property id=&quot;20148&quot; value=&quot;5&quot;/&gt;&lt;property id=&quot;20300&quot; value=&quot;Slide 51 - &amp;quot;Summary&amp;quot;&quot;/&gt;&lt;property id=&quot;20307&quot; value=&quot;349&quot;/&gt;&lt;/object&gt;&lt;object type=&quot;3&quot; unique_id=&quot;10054&quot;&gt;&lt;property id=&quot;20148&quot; value=&quot;5&quot;/&gt;&lt;property id=&quot;20300&quot; value=&quot;Slide 52 - &amp;quot;Post Survey and Evaluation&amp;quot;&quot;/&gt;&lt;property id=&quot;20307&quot; value=&quot;290&quot;/&gt;&lt;/object&gt;&lt;object type=&quot;3&quot; unique_id=&quot;11788&quot;&gt;&lt;property id=&quot;20148&quot; value=&quot;5&quot;/&gt;&lt;property id=&quot;20300&quot; value=&quot;Slide 21 - &amp;quot;Cash Management and Merchant Services&amp;quot;&quot;/&gt;&lt;property id=&quot;20307&quot; value=&quot;380&quot;/&gt;&lt;/object&gt;&lt;object type=&quot;3&quot; unique_id=&quot;12654&quot;&gt;&lt;property id=&quot;20148&quot; value=&quot;5&quot;/&gt;&lt;property id=&quot;20300&quot; value=&quot;Slide 7 - &amp;quot;Building Your Banking Relationship&amp;quot;&quot;/&gt;&lt;property id=&quot;20307&quot; value=&quot;381&quot;/&gt;&lt;/object&gt;&lt;/object&gt;&lt;object type=&quot;8&quot; unique_id=&quot;10108&quot;&gt;&lt;/object&gt;&lt;/object&gt;&lt;/database&gt;"/>
</p:tagLst>
</file>

<file path=ppt/theme/theme1.xml><?xml version="1.0" encoding="utf-8"?>
<a:theme xmlns:a="http://schemas.openxmlformats.org/drawingml/2006/main" name="MS_smallBusiness_slide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11" ma:contentTypeDescription="Create a new document." ma:contentTypeScope="" ma:versionID="2e342effc97210ee8f1809bcc5fb6d1b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9d18067270a655e91da1a0c9e2145548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D4852EE-53E6-4800-B9F9-A6648DF0991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19DC511-DB7E-45C4-9121-A99E0A1F46F5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cf31d778-5f55-45b5-ba0d-2c15cafa419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0DE1E91-5397-4520-8163-FA90DDE800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cf90b97b-be46-4a00-9700-81ce4ff1b7f6}" enabled="0" method="" siteId="{cf90b97b-be46-4a00-9700-81ce4ff1b7f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62822</TotalTime>
  <Words>3709</Words>
  <Application>Microsoft Office PowerPoint</Application>
  <PresentationFormat>On-screen Show (4:3)</PresentationFormat>
  <Paragraphs>459</Paragraphs>
  <Slides>52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2" baseType="lpstr">
      <vt:lpstr>12 pt Helvetica* 55 Roman   05472</vt:lpstr>
      <vt:lpstr>Arial</vt:lpstr>
      <vt:lpstr>Calibri</vt:lpstr>
      <vt:lpstr>Franklin Gothic Book</vt:lpstr>
      <vt:lpstr>Franklin Gothic Medium</vt:lpstr>
      <vt:lpstr>Garamond</vt:lpstr>
      <vt:lpstr>Helvetica Neue</vt:lpstr>
      <vt:lpstr>Source Sans Pro</vt:lpstr>
      <vt:lpstr>Source Sans Pro SemiBold</vt:lpstr>
      <vt:lpstr>MS_smallBusiness_slides</vt:lpstr>
      <vt:lpstr>Money Smart for Small Business Banking Services</vt:lpstr>
      <vt:lpstr>Agenda</vt:lpstr>
      <vt:lpstr>Learning Objectives</vt:lpstr>
      <vt:lpstr>Learning Objectives (continued)</vt:lpstr>
      <vt:lpstr>Introductions: What Do You Know?</vt:lpstr>
      <vt:lpstr>SECTION I: Banking Services</vt:lpstr>
      <vt:lpstr>Building Your Banking Relationship</vt:lpstr>
      <vt:lpstr>Consider … </vt:lpstr>
      <vt:lpstr>Case Study: Meet Eco-Grow Solutions</vt:lpstr>
      <vt:lpstr>Exercise 1: Banking Service Needs</vt:lpstr>
      <vt:lpstr>Selecting the Right Bank</vt:lpstr>
      <vt:lpstr>Factors in Selecting the Right Bank</vt:lpstr>
      <vt:lpstr>Basic FDIC Deposit Insurance Principles</vt:lpstr>
      <vt:lpstr>Account Services</vt:lpstr>
      <vt:lpstr>Cost of Services and Transactions</vt:lpstr>
      <vt:lpstr>Payment Transactions</vt:lpstr>
      <vt:lpstr>Timing, Ease, and Security of Payment Transactions</vt:lpstr>
      <vt:lpstr>Business Debit Cards</vt:lpstr>
      <vt:lpstr>Savings Vehicles</vt:lpstr>
      <vt:lpstr>Payroll Services</vt:lpstr>
      <vt:lpstr>Cash Management and Merchant Services</vt:lpstr>
      <vt:lpstr>Learn More</vt:lpstr>
      <vt:lpstr>Tips for Reconciling Accounts</vt:lpstr>
      <vt:lpstr>Revisiting Exercise 1: Banking Service Needs</vt:lpstr>
      <vt:lpstr>Key Points to Remember </vt:lpstr>
      <vt:lpstr>Key Points to Remember (continued)</vt:lpstr>
      <vt:lpstr>SECTION II:  Financing Options and Sources</vt:lpstr>
      <vt:lpstr>Financing Options</vt:lpstr>
      <vt:lpstr>Financing Options: Savings, Gifts, and Informal Loans</vt:lpstr>
      <vt:lpstr>Financing Options: Term or Installment Loans</vt:lpstr>
      <vt:lpstr>Financing Options: Lines of Credit</vt:lpstr>
      <vt:lpstr>Financing Options: Business Credit Cards</vt:lpstr>
      <vt:lpstr>Financing Options: Special Purpose Loans</vt:lpstr>
      <vt:lpstr>Other Financing Options</vt:lpstr>
      <vt:lpstr>Government Programs for Small Businesses</vt:lpstr>
      <vt:lpstr>Online Government Resources</vt:lpstr>
      <vt:lpstr>Additional Government SBA Programs</vt:lpstr>
      <vt:lpstr>The Spectrum of Financing Options and Sources</vt:lpstr>
      <vt:lpstr>Financing Sources by Stage of Business</vt:lpstr>
      <vt:lpstr>Exercise 2:  Small Business Financing Checklist</vt:lpstr>
      <vt:lpstr>Improving Your Chances of Getting  a Business Loan</vt:lpstr>
      <vt:lpstr>Improving Your Chances of Getting a Business Loan (continued)</vt:lpstr>
      <vt:lpstr>Improving Your Chances …</vt:lpstr>
      <vt:lpstr>Improving Your Chances (continued)</vt:lpstr>
      <vt:lpstr>Exercise 3: Loan Readiness Checklist</vt:lpstr>
      <vt:lpstr>Key Points to Remember</vt:lpstr>
      <vt:lpstr>More Key Points</vt:lpstr>
      <vt:lpstr>SECTION III: Avoiding Fraud and Scams</vt:lpstr>
      <vt:lpstr>Resources by government agencies to help you avoid fraud and scams</vt:lpstr>
      <vt:lpstr>Resources by government agencies (continued)</vt:lpstr>
      <vt:lpstr>Summary</vt:lpstr>
      <vt:lpstr>Post Survey and Evaluation</vt:lpstr>
    </vt:vector>
  </TitlesOfParts>
  <Manager/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Banking Services Available for a Small Business</dc:title>
  <dc:subject>Banking Services Available for a Small Business</dc:subject>
  <dc:creator>FDIC</dc:creator>
  <cp:keywords>Banking Services, Small Business</cp:keywords>
  <dc:description>Banking Services Available for a Small Business</dc:description>
  <cp:lastModifiedBy>Gustafson, Joan L.</cp:lastModifiedBy>
  <cp:revision>915</cp:revision>
  <cp:lastPrinted>2019-05-01T12:30:28Z</cp:lastPrinted>
  <dcterms:modified xsi:type="dcterms:W3CDTF">2022-11-02T21:16:32Z</dcterms:modified>
  <cp:category>Banking Services Available for a Small Business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