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5"/>
  </p:notesMasterIdLst>
  <p:sldIdLst>
    <p:sldId id="305" r:id="rId2"/>
    <p:sldId id="346" r:id="rId3"/>
    <p:sldId id="258" r:id="rId4"/>
    <p:sldId id="259" r:id="rId5"/>
    <p:sldId id="260" r:id="rId6"/>
    <p:sldId id="261" r:id="rId7"/>
    <p:sldId id="351" r:id="rId8"/>
    <p:sldId id="263" r:id="rId9"/>
    <p:sldId id="348" r:id="rId10"/>
    <p:sldId id="265" r:id="rId11"/>
    <p:sldId id="349" r:id="rId12"/>
    <p:sldId id="350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9144000" cy="6858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56"/>
    <a:srgbClr val="38B6FF"/>
    <a:srgbClr val="20509E"/>
    <a:srgbClr val="F0F0F0"/>
    <a:srgbClr val="32599E"/>
    <a:srgbClr val="7F7044"/>
    <a:srgbClr val="BA0C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1" autoAdjust="0"/>
    <p:restoredTop sz="94641" autoAdjust="0"/>
  </p:normalViewPr>
  <p:slideViewPr>
    <p:cSldViewPr>
      <p:cViewPr varScale="1">
        <p:scale>
          <a:sx n="76" d="100"/>
          <a:sy n="76" d="100"/>
        </p:scale>
        <p:origin x="1368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8EB52-3C22-4047-9470-F349F2525AEE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B0873-EAE3-4A20-ADAE-55C7A11FC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4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There is a text box under the “Healthy Business” target that contains the text in the graphic, which is a picture, so the text is integrated with the shapes and not readable by a screen reader. This hidden text will be read by a screen reader for users with impaired vision.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8B0873-EAE3-4A20-ADAE-55C7A11FC4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95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6703F88F-5C02-DB7F-C749-889FC143F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4547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D37B4144-A10D-FC75-4052-3E7E72867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2184944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EFED341-C1FE-EABD-5FCC-64A3AB18A2CE}"/>
              </a:ext>
            </a:extLst>
          </p:cNvPr>
          <p:cNvSpPr/>
          <p:nvPr userDrawn="1"/>
        </p:nvSpPr>
        <p:spPr>
          <a:xfrm>
            <a:off x="0" y="6248400"/>
            <a:ext cx="9143999" cy="609600"/>
          </a:xfrm>
          <a:prstGeom prst="rect">
            <a:avLst/>
          </a:prstGeom>
          <a:solidFill>
            <a:srgbClr val="7F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20" y="1132235"/>
            <a:ext cx="4152898" cy="1165253"/>
          </a:xfrm>
        </p:spPr>
        <p:txBody>
          <a:bodyPr anchor="b">
            <a:noAutofit/>
          </a:bodyPr>
          <a:lstStyle>
            <a:lvl1pPr algn="l">
              <a:defRPr sz="4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5097" cy="923971"/>
          </a:xfrm>
          <a:solidFill>
            <a:srgbClr val="223F6B"/>
          </a:solidFill>
        </p:spPr>
        <p:txBody>
          <a:bodyPr lIns="274320" tIns="91440">
            <a:normAutofit/>
          </a:bodyPr>
          <a:lstStyle>
            <a:lvl1pPr marL="0" indent="0" algn="l"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7AC76C6-023D-F702-35F7-5CEEC31AB1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628" y="2173288"/>
            <a:ext cx="4040372" cy="923925"/>
          </a:xfrm>
        </p:spPr>
        <p:txBody>
          <a:bodyPr>
            <a:noAutofit/>
          </a:bodyPr>
          <a:lstStyle>
            <a:lvl1pPr marL="0" indent="0">
              <a:buNone/>
              <a:defRPr sz="40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2pPr>
            <a:lvl3pPr marL="9144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3pPr>
            <a:lvl4pPr marL="13716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4pPr>
            <a:lvl5pPr marL="1828800" indent="0">
              <a:buNone/>
              <a:defRPr sz="5400"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95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0741CC28-FCFF-BB82-565C-D261C15DE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4165341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B25A4-F208-C63A-5279-49A0358F3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84BCB-C551-6F0E-3D0B-950A888335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C49E88-144E-44CE-B4C5-7113584A0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FE012B71-B263-EF7D-55A7-DF79A0DD3E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166734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19">
            <a:extLst>
              <a:ext uri="{FF2B5EF4-FFF2-40B4-BE49-F238E27FC236}">
                <a16:creationId xmlns:a16="http://schemas.microsoft.com/office/drawing/2014/main" id="{6DFD4A7F-4309-BEA9-38B0-91C455C38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189536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81797613-4F54-D65F-9A46-C28394FA5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252275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19">
            <a:extLst>
              <a:ext uri="{FF2B5EF4-FFF2-40B4-BE49-F238E27FC236}">
                <a16:creationId xmlns:a16="http://schemas.microsoft.com/office/drawing/2014/main" id="{8D552C39-131B-7DAE-58F1-E535B69C3BA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121793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 19">
            <a:extLst>
              <a:ext uri="{FF2B5EF4-FFF2-40B4-BE49-F238E27FC236}">
                <a16:creationId xmlns:a16="http://schemas.microsoft.com/office/drawing/2014/main" id="{56E8364C-9C8D-3B8D-08E1-B368EE753D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1378065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Footer Placeholder 19">
            <a:extLst>
              <a:ext uri="{FF2B5EF4-FFF2-40B4-BE49-F238E27FC236}">
                <a16:creationId xmlns:a16="http://schemas.microsoft.com/office/drawing/2014/main" id="{A9C511B9-B368-0D5E-38C9-82210AB39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305214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1662" y="6356351"/>
            <a:ext cx="447750" cy="365125"/>
          </a:xfrm>
          <a:prstGeom prst="rect">
            <a:avLst/>
          </a:prstGeom>
        </p:spPr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19">
            <a:extLst>
              <a:ext uri="{FF2B5EF4-FFF2-40B4-BE49-F238E27FC236}">
                <a16:creationId xmlns:a16="http://schemas.microsoft.com/office/drawing/2014/main" id="{F58CD27B-305A-19A5-7B8C-9CB4E43DE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</p:spTree>
    <p:extLst>
      <p:ext uri="{BB962C8B-B14F-4D97-AF65-F5344CB8AC3E}">
        <p14:creationId xmlns:p14="http://schemas.microsoft.com/office/powerpoint/2010/main" val="146467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9359" y="342900"/>
            <a:ext cx="7886700" cy="557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1532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F8539C-3265-974E-5466-42AEBE5066EC}"/>
              </a:ext>
            </a:extLst>
          </p:cNvPr>
          <p:cNvSpPr/>
          <p:nvPr userDrawn="1"/>
        </p:nvSpPr>
        <p:spPr>
          <a:xfrm>
            <a:off x="0" y="0"/>
            <a:ext cx="9144000" cy="266700"/>
          </a:xfrm>
          <a:prstGeom prst="rect">
            <a:avLst/>
          </a:prstGeom>
          <a:solidFill>
            <a:srgbClr val="003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U.S. Small Business Administration logo">
            <a:extLst>
              <a:ext uri="{FF2B5EF4-FFF2-40B4-BE49-F238E27FC236}">
                <a16:creationId xmlns:a16="http://schemas.microsoft.com/office/drawing/2014/main" id="{8CA4544B-71D7-18D3-C299-670357CEBFB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03" y="6365873"/>
            <a:ext cx="1476554" cy="405313"/>
          </a:xfrm>
          <a:prstGeom prst="rect">
            <a:avLst/>
          </a:prstGeom>
        </p:spPr>
      </p:pic>
      <p:pic>
        <p:nvPicPr>
          <p:cNvPr id="19" name="Picture 18" descr="FDIC Money Smart logo">
            <a:extLst>
              <a:ext uri="{FF2B5EF4-FFF2-40B4-BE49-F238E27FC236}">
                <a16:creationId xmlns:a16="http://schemas.microsoft.com/office/drawing/2014/main" id="{273A9B50-632F-2BD8-6903-E05251F32B4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0" y="6312939"/>
            <a:ext cx="309750" cy="5164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076566-1D8F-E90C-6275-FA752BA22557}"/>
              </a:ext>
            </a:extLst>
          </p:cNvPr>
          <p:cNvCxnSpPr/>
          <p:nvPr userDrawn="1"/>
        </p:nvCxnSpPr>
        <p:spPr>
          <a:xfrm>
            <a:off x="0" y="6218320"/>
            <a:ext cx="9144000" cy="0"/>
          </a:xfrm>
          <a:prstGeom prst="line">
            <a:avLst/>
          </a:prstGeom>
          <a:ln w="76200">
            <a:solidFill>
              <a:srgbClr val="7F70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7D9091DF-0B8D-5A7F-D136-5FAE3693E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81888" y="6349729"/>
            <a:ext cx="42694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cap="all" baseline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Planning for a healthy business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7C162A1-7383-94DC-D056-0321C96B5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438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2060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2EC49E88-144E-44CE-B4C5-7113584A0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53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u="none" kern="1200">
          <a:solidFill>
            <a:srgbClr val="7F7044"/>
          </a:solidFill>
          <a:latin typeface="Source Sans Pro SemiBold" panose="020B0603030403020204" pitchFamily="34" charset="0"/>
          <a:ea typeface="Source Sans Pro SemiBold" panose="020B06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256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216">
          <p15:clr>
            <a:srgbClr val="F26B43"/>
          </p15:clr>
        </p15:guide>
        <p15:guide id="5" pos="408">
          <p15:clr>
            <a:srgbClr val="F26B43"/>
          </p15:clr>
        </p15:guide>
        <p15:guide id="6" pos="264">
          <p15:clr>
            <a:srgbClr val="F26B43"/>
          </p15:clr>
        </p15:guide>
        <p15:guide id="7" orient="horz" pos="888">
          <p15:clr>
            <a:srgbClr val="F26B43"/>
          </p15:clr>
        </p15:guide>
        <p15:guide id="8" pos="5376">
          <p15:clr>
            <a:srgbClr val="F26B43"/>
          </p15:clr>
        </p15:guide>
        <p15:guide id="9" orient="horz" pos="168">
          <p15:clr>
            <a:srgbClr val="F26B43"/>
          </p15:clr>
        </p15:guide>
        <p15:guide id="10" orient="horz" pos="3936">
          <p15:clr>
            <a:srgbClr val="F26B43"/>
          </p15:clr>
        </p15:guide>
        <p15:guide id="11" orient="horz" pos="43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49F6083-A917-0E66-6DD2-B5AE0BB46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820" y="1600200"/>
            <a:ext cx="4779980" cy="1463288"/>
          </a:xfrm>
        </p:spPr>
        <p:txBody>
          <a:bodyPr/>
          <a:lstStyle/>
          <a:p>
            <a:r>
              <a:rPr lang="en-US" sz="4400" dirty="0"/>
              <a:t>Planning for a Healthy Business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D679AB-A53B-5AFB-4571-A549311260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a Small Business</a:t>
            </a: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A8304D6E-85E8-D61C-6F93-E526AEA26157}"/>
              </a:ext>
            </a:extLst>
          </p:cNvPr>
          <p:cNvSpPr txBox="1"/>
          <p:nvPr/>
        </p:nvSpPr>
        <p:spPr>
          <a:xfrm>
            <a:off x="7077751" y="6485331"/>
            <a:ext cx="1132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Updated:</a:t>
            </a:r>
            <a:r>
              <a:rPr sz="1050" b="1" spc="-85" dirty="0">
                <a:solidFill>
                  <a:srgbClr val="FFFFFF"/>
                </a:solidFill>
                <a:latin typeface="Helvetica"/>
                <a:cs typeface="Helvetica"/>
              </a:rPr>
              <a:t> </a:t>
            </a:r>
            <a:r>
              <a:rPr sz="1050" b="1" dirty="0">
                <a:solidFill>
                  <a:srgbClr val="FFFFFF"/>
                </a:solidFill>
                <a:latin typeface="Helvetica"/>
                <a:cs typeface="Helvetica"/>
              </a:rPr>
              <a:t>09-2016</a:t>
            </a:r>
            <a:endParaRPr sz="105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3131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1: Key Questions</a:t>
            </a: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25E663-ED8A-4356-1296-6F8C3838ECBA}"/>
              </a:ext>
            </a:extLst>
          </p:cNvPr>
          <p:cNvSpPr/>
          <p:nvPr/>
        </p:nvSpPr>
        <p:spPr>
          <a:xfrm>
            <a:off x="635548" y="899934"/>
            <a:ext cx="6222452" cy="70026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 7 in your Participant Guide for some questions to answer at the beginning of the planning process.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EC91F6F-84D1-5061-FB49-C824F5141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52600"/>
            <a:ext cx="6610350" cy="4014058"/>
          </a:xfrm>
        </p:spPr>
        <p:txBody>
          <a:bodyPr>
            <a:normAutofit/>
          </a:bodyPr>
          <a:lstStyle/>
          <a:p>
            <a:r>
              <a:rPr lang="en-US" sz="2400" dirty="0"/>
              <a:t>What benefits (monetary and non-monetary) do I  want to get from my business?</a:t>
            </a:r>
          </a:p>
          <a:p>
            <a:r>
              <a:rPr lang="en-US" sz="2400" dirty="0"/>
              <a:t>What size business do I need to build to achieve  those benefits?</a:t>
            </a:r>
          </a:p>
          <a:p>
            <a:r>
              <a:rPr lang="en-US" sz="2400" dirty="0"/>
              <a:t>Have I identified a real business opportunity on  which I can capitalize?</a:t>
            </a:r>
          </a:p>
          <a:p>
            <a:r>
              <a:rPr lang="en-US" sz="2400" dirty="0"/>
              <a:t>What assets do I need to purchase, rent, or lease?  Who will I need to hire?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440245" y="4558553"/>
            <a:ext cx="2103120" cy="1280160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267970" rIns="0" bIns="0" rtlCol="0">
            <a:spAutoFit/>
          </a:bodyPr>
          <a:lstStyle/>
          <a:p>
            <a:pPr marL="111125" marR="104775" indent="231140">
              <a:lnSpc>
                <a:spcPct val="100000"/>
              </a:lnSpc>
              <a:spcBef>
                <a:spcPts val="2110"/>
              </a:spcBef>
            </a:pPr>
            <a:r>
              <a:rPr sz="2400" b="1" dirty="0">
                <a:solidFill>
                  <a:srgbClr val="FFFFFF"/>
                </a:solidFill>
                <a:latin typeface="Helvetica"/>
                <a:cs typeface="Helvetica"/>
              </a:rPr>
              <a:t>DO YOUR  HOMEWORK</a:t>
            </a:r>
            <a:endParaRPr sz="2400" dirty="0">
              <a:latin typeface="Helvetica"/>
              <a:cs typeface="Helvetic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3C625-0426-9ED0-F282-ACEB70FF4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2: Sophia’s Resource Plan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83CB49-1CC8-3F16-A6EB-D48F0637A449}"/>
              </a:ext>
            </a:extLst>
          </p:cNvPr>
          <p:cNvSpPr/>
          <p:nvPr/>
        </p:nvSpPr>
        <p:spPr>
          <a:xfrm>
            <a:off x="637262" y="899934"/>
            <a:ext cx="6679652" cy="70026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pages 8 – 9 in your Participant Guide for some questions to answer at the beginning of the planning process.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468A2-7DC7-0D9E-14A4-88829C2C4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61934"/>
            <a:ext cx="6610350" cy="7002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Sophia estimates start-up costs for her first six  months of business will be:</a:t>
            </a:r>
          </a:p>
        </p:txBody>
      </p:sp>
      <p:graphicFrame>
        <p:nvGraphicFramePr>
          <p:cNvPr id="9" name="Table 9" descr="Table: Sophia's Start-Up Cost Estimates&#10;Sophia listed her anticipated expenses and their costs in table form.">
            <a:extLst>
              <a:ext uri="{FF2B5EF4-FFF2-40B4-BE49-F238E27FC236}">
                <a16:creationId xmlns:a16="http://schemas.microsoft.com/office/drawing/2014/main" id="{8CF96B0A-D9D1-2AE9-E15D-E5992E2485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30125"/>
              </p:ext>
            </p:extLst>
          </p:nvPr>
        </p:nvGraphicFramePr>
        <p:xfrm>
          <a:off x="1815826" y="2438400"/>
          <a:ext cx="5486400" cy="221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7038357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77208487"/>
                    </a:ext>
                  </a:extLst>
                </a:gridCol>
              </a:tblGrid>
              <a:tr h="32139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Expense</a:t>
                      </a:r>
                    </a:p>
                  </a:txBody>
                  <a:tcPr>
                    <a:solidFill>
                      <a:srgbClr val="0032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Cost</a:t>
                      </a:r>
                    </a:p>
                  </a:txBody>
                  <a:tcPr>
                    <a:solidFill>
                      <a:srgbClr val="0032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526857"/>
                  </a:ext>
                </a:extLst>
              </a:tr>
              <a:tr h="321391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Space, equipment, and supplies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$18, 250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47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Skill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1,100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098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Staff (accountant and bookkeeper)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1,200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02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Other (insurance and taxes)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450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713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Estimated 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$21,000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63309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A4E72BD-C02B-8CA8-F765-8EBD2358B140}"/>
              </a:ext>
            </a:extLst>
          </p:cNvPr>
          <p:cNvSpPr/>
          <p:nvPr/>
        </p:nvSpPr>
        <p:spPr>
          <a:xfrm>
            <a:off x="1232174" y="4729480"/>
            <a:ext cx="6679652" cy="36512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2000" b="1" dirty="0">
                <a:solidFill>
                  <a:srgbClr val="7F7044"/>
                </a:solidFill>
              </a:rPr>
              <a:t>Note: Living expenses are not included in a resource plan.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B5293-95FD-B595-37AD-B9CE3D5050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Planning for a healthy business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1409A-6960-8D78-164D-19BFB5D6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31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3C625-0426-9ED0-F282-ACEB70FF4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2: The Resource Plan, continued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83CB49-1CC8-3F16-A6EB-D48F0637A449}"/>
              </a:ext>
            </a:extLst>
          </p:cNvPr>
          <p:cNvSpPr/>
          <p:nvPr/>
        </p:nvSpPr>
        <p:spPr>
          <a:xfrm>
            <a:off x="635548" y="899934"/>
            <a:ext cx="6679652" cy="3635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the bottom of page 9 in your Participant Guide.</a:t>
            </a:r>
          </a:p>
        </p:txBody>
      </p:sp>
      <p:graphicFrame>
        <p:nvGraphicFramePr>
          <p:cNvPr id="9" name="Table 9" descr="Table: Sophia's Start-Up Cost Estimates, continued.&#10;Sophia listed her anticipated expenses and their costs, totaled them, recorded her share in paying the expense and what she needed to raise, in table form.">
            <a:extLst>
              <a:ext uri="{FF2B5EF4-FFF2-40B4-BE49-F238E27FC236}">
                <a16:creationId xmlns:a16="http://schemas.microsoft.com/office/drawing/2014/main" id="{8CF96B0A-D9D1-2AE9-E15D-E5992E2485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643250"/>
              </p:ext>
            </p:extLst>
          </p:nvPr>
        </p:nvGraphicFramePr>
        <p:xfrm>
          <a:off x="1828800" y="2635169"/>
          <a:ext cx="5486400" cy="147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7038357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77208487"/>
                    </a:ext>
                  </a:extLst>
                </a:gridCol>
              </a:tblGrid>
              <a:tr h="24519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Expense</a:t>
                      </a:r>
                    </a:p>
                  </a:txBody>
                  <a:tcPr>
                    <a:solidFill>
                      <a:srgbClr val="0032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Cost</a:t>
                      </a:r>
                    </a:p>
                  </a:txBody>
                  <a:tcPr>
                    <a:solidFill>
                      <a:srgbClr val="0032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558394"/>
                  </a:ext>
                </a:extLst>
              </a:tr>
              <a:tr h="321391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Sophia’s estimated start-up costs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$21,000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47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Sophia’s share (owner equity)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-7,000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098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What Sophia needs to raise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3256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</a:rPr>
                        <a:t>$14,000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02685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B5293-95FD-B595-37AD-B9CE3D5050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Planning for a healthy business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1409A-6960-8D78-164D-19BFB5D6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63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2: Resource Planning Ideas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547A80F-6515-A307-3B91-75CB94507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Interview stakeholders, competitors, and other business owners  for ideas.</a:t>
            </a:r>
          </a:p>
          <a:p>
            <a:r>
              <a:rPr lang="en-US" dirty="0"/>
              <a:t>Ideal locations</a:t>
            </a:r>
          </a:p>
          <a:p>
            <a:r>
              <a:rPr lang="en-US" dirty="0"/>
              <a:t>Locating discounted equipment and supplies</a:t>
            </a:r>
          </a:p>
          <a:p>
            <a:r>
              <a:rPr lang="en-US" dirty="0"/>
              <a:t>Pros and cons of buying in bulk (too much inventory affects  cash flow)</a:t>
            </a:r>
          </a:p>
          <a:p>
            <a:r>
              <a:rPr lang="en-US" dirty="0"/>
              <a:t>Fair wages and benefits for employees</a:t>
            </a:r>
          </a:p>
          <a:p>
            <a:r>
              <a:rPr lang="en-US" dirty="0"/>
              <a:t>Federal, state, local, and sales taxes </a:t>
            </a:r>
          </a:p>
          <a:p>
            <a:r>
              <a:rPr lang="en-US" dirty="0"/>
              <a:t>Insurance</a:t>
            </a:r>
          </a:p>
          <a:p>
            <a:r>
              <a:rPr lang="en-US" dirty="0"/>
              <a:t>Pay for services (such as website design and hosting): pay more up front or pay higher monthly installments?</a:t>
            </a:r>
          </a:p>
          <a:p>
            <a:r>
              <a:rPr lang="en-US" dirty="0"/>
              <a:t>Am I ready to go on to the next step?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3: The Business Plan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C1422E-AE1E-92D8-1935-497205116512}"/>
              </a:ext>
            </a:extLst>
          </p:cNvPr>
          <p:cNvSpPr/>
          <p:nvPr/>
        </p:nvSpPr>
        <p:spPr>
          <a:xfrm>
            <a:off x="637262" y="899934"/>
            <a:ext cx="5086350" cy="47488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pages 13 – 14 in your Participant Guide.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969A9D8-58FA-28FD-FDB5-52A77B189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086350" cy="4351338"/>
          </a:xfrm>
        </p:spPr>
        <p:txBody>
          <a:bodyPr/>
          <a:lstStyle/>
          <a:p>
            <a:r>
              <a:rPr lang="en-US" dirty="0"/>
              <a:t>Tells a story that makes your  idea come alive</a:t>
            </a:r>
          </a:p>
          <a:p>
            <a:r>
              <a:rPr lang="en-US" dirty="0"/>
              <a:t>Convinces others to make a  stake in you</a:t>
            </a:r>
          </a:p>
          <a:p>
            <a:r>
              <a:rPr lang="en-US" dirty="0"/>
              <a:t>Projects three years into  future</a:t>
            </a:r>
          </a:p>
          <a:p>
            <a:r>
              <a:rPr lang="en-US" dirty="0"/>
              <a:t>Clearly outlines business  development plans in financial  terms</a:t>
            </a:r>
          </a:p>
        </p:txBody>
      </p:sp>
      <p:sp>
        <p:nvSpPr>
          <p:cNvPr id="3" name="object 3" descr="Person using a calculator"/>
          <p:cNvSpPr/>
          <p:nvPr/>
        </p:nvSpPr>
        <p:spPr>
          <a:xfrm>
            <a:off x="5867400" y="1415320"/>
            <a:ext cx="2843784" cy="28453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3: Sophia’s Business Plan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B1E75B7-C57B-B690-10F3-1D5D21776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430518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Sophia and her family worked hard to  raise her credit score.</a:t>
            </a:r>
          </a:p>
          <a:p>
            <a:r>
              <a:rPr lang="en-US" dirty="0"/>
              <a:t>Sophia met with a banker several times  to get feedback and advice.</a:t>
            </a:r>
          </a:p>
          <a:p>
            <a:r>
              <a:rPr lang="en-US" dirty="0"/>
              <a:t>She took a class on business plan  writing.</a:t>
            </a:r>
          </a:p>
          <a:p>
            <a:r>
              <a:rPr lang="en-US" dirty="0"/>
              <a:t>Sophia shared her plan with family and  friends.</a:t>
            </a:r>
          </a:p>
          <a:p>
            <a:r>
              <a:rPr lang="en-US" dirty="0"/>
              <a:t>This process took time … and it paid off!  Family and friends funded her start-up  costs!</a:t>
            </a:r>
          </a:p>
        </p:txBody>
      </p:sp>
      <p:sp>
        <p:nvSpPr>
          <p:cNvPr id="4" name="object 4" descr="Sophia"/>
          <p:cNvSpPr/>
          <p:nvPr/>
        </p:nvSpPr>
        <p:spPr>
          <a:xfrm>
            <a:off x="7059168" y="1181100"/>
            <a:ext cx="1828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Sources of Financial</a:t>
            </a:r>
            <a:r>
              <a:rPr spc="-95" dirty="0"/>
              <a:t> </a:t>
            </a:r>
            <a:r>
              <a:rPr dirty="0"/>
              <a:t>Support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51496F-CE8C-B0C8-4B4D-138E6B537285}"/>
              </a:ext>
            </a:extLst>
          </p:cNvPr>
          <p:cNvSpPr/>
          <p:nvPr/>
        </p:nvSpPr>
        <p:spPr>
          <a:xfrm>
            <a:off x="637262" y="899934"/>
            <a:ext cx="5086350" cy="47488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dirty="0">
                <a:solidFill>
                  <a:srgbClr val="7F704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See page 15 in your Participant Guide.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A7CDDE1-E21A-A2BB-3000-37115D7C7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08635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Angel investors</a:t>
            </a:r>
          </a:p>
          <a:p>
            <a:r>
              <a:rPr lang="en-US" dirty="0"/>
              <a:t>Bootstrapping</a:t>
            </a:r>
          </a:p>
          <a:p>
            <a:r>
              <a:rPr lang="en-US" dirty="0"/>
              <a:t>Crowdsourcing</a:t>
            </a:r>
          </a:p>
          <a:p>
            <a:r>
              <a:rPr lang="en-US" dirty="0"/>
              <a:t>Friends and family members</a:t>
            </a:r>
          </a:p>
          <a:p>
            <a:r>
              <a:rPr lang="en-US" dirty="0"/>
              <a:t>Incubators</a:t>
            </a:r>
          </a:p>
          <a:p>
            <a:r>
              <a:rPr lang="en-US" dirty="0"/>
              <a:t>Local and state economic  development organizations</a:t>
            </a:r>
          </a:p>
          <a:p>
            <a:r>
              <a:rPr lang="en-US" dirty="0"/>
              <a:t>Peer-to-peer lending</a:t>
            </a:r>
          </a:p>
          <a:p>
            <a:r>
              <a:rPr lang="en-US" dirty="0"/>
              <a:t>Small business loans</a:t>
            </a:r>
          </a:p>
          <a:p>
            <a:r>
              <a:rPr lang="en-US" dirty="0"/>
              <a:t>Venture capital</a:t>
            </a:r>
          </a:p>
        </p:txBody>
      </p:sp>
      <p:sp>
        <p:nvSpPr>
          <p:cNvPr id="2" name="object 2" descr="Stack of baby blocks spelling  M-O-N-E-Y"/>
          <p:cNvSpPr/>
          <p:nvPr/>
        </p:nvSpPr>
        <p:spPr>
          <a:xfrm>
            <a:off x="5944102" y="1435153"/>
            <a:ext cx="2609087" cy="3657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Planning </a:t>
            </a:r>
            <a:r>
              <a:rPr spc="-5" dirty="0"/>
              <a:t>for </a:t>
            </a:r>
            <a:r>
              <a:rPr dirty="0"/>
              <a:t>a Healthy</a:t>
            </a:r>
            <a:r>
              <a:rPr spc="-114" dirty="0"/>
              <a:t> </a:t>
            </a:r>
            <a:r>
              <a:rPr dirty="0"/>
              <a:t>Business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5"/>
              </a:spcBef>
            </a:pPr>
            <a:fld id="{81D60167-4931-47E6-BA6A-407CBD079E47}" type="slidenum">
              <a:rPr spc="-5" dirty="0"/>
              <a:t>16</a:t>
            </a:fld>
            <a:endParaRPr spc="-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it mean to be strategic?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376F4F-5B11-DFE6-9440-BF212AEEDC11}"/>
              </a:ext>
            </a:extLst>
          </p:cNvPr>
          <p:cNvSpPr/>
          <p:nvPr/>
        </p:nvSpPr>
        <p:spPr>
          <a:xfrm>
            <a:off x="637262" y="899933"/>
            <a:ext cx="8201938" cy="55703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If you want to meet up with this sailboat, which direction  would you steer?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93F3F97-A175-F1CE-5EDA-6313DBC4F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4171950" cy="4351338"/>
          </a:xfrm>
        </p:spPr>
        <p:txBody>
          <a:bodyPr/>
          <a:lstStyle/>
          <a:p>
            <a:r>
              <a:rPr lang="en-US" dirty="0"/>
              <a:t>Plan for the future</a:t>
            </a:r>
          </a:p>
          <a:p>
            <a:r>
              <a:rPr lang="en-US" dirty="0"/>
              <a:t>Plan for change</a:t>
            </a:r>
          </a:p>
          <a:p>
            <a:r>
              <a:rPr lang="en-US" dirty="0"/>
              <a:t>Learn from the past  (including mistakes)</a:t>
            </a:r>
          </a:p>
          <a:p>
            <a:r>
              <a:rPr lang="en-US" dirty="0"/>
              <a:t>Minimize risk</a:t>
            </a:r>
          </a:p>
          <a:p>
            <a:r>
              <a:rPr lang="en-US" dirty="0"/>
              <a:t>An action plan helps  </a:t>
            </a:r>
            <a:br>
              <a:rPr lang="en-US" dirty="0"/>
            </a:br>
            <a:r>
              <a:rPr lang="en-US" dirty="0"/>
              <a:t>you stay strategic</a:t>
            </a:r>
          </a:p>
        </p:txBody>
      </p:sp>
      <p:pic>
        <p:nvPicPr>
          <p:cNvPr id="22" name="Picture 21" descr="A sailboat with a blue flag on top&#10;">
            <a:extLst>
              <a:ext uri="{FF2B5EF4-FFF2-40B4-BE49-F238E27FC236}">
                <a16:creationId xmlns:a16="http://schemas.microsoft.com/office/drawing/2014/main" id="{C3CBB919-88F3-1F5C-5248-1E1EB4D809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868" y="1600200"/>
            <a:ext cx="4239532" cy="33301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object 8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Step 4: Sophia’s Action Plan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7E1356-874A-9B8A-ED32-E63AB2897C5E}"/>
              </a:ext>
            </a:extLst>
          </p:cNvPr>
          <p:cNvSpPr/>
          <p:nvPr/>
        </p:nvSpPr>
        <p:spPr>
          <a:xfrm>
            <a:off x="637262" y="899934"/>
            <a:ext cx="7878088" cy="3308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dirty="0">
                <a:solidFill>
                  <a:srgbClr val="7F704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See page 16 in your Participant Guide. These goals are SMART.</a:t>
            </a:r>
          </a:p>
        </p:txBody>
      </p:sp>
      <p:graphicFrame>
        <p:nvGraphicFramePr>
          <p:cNvPr id="2" name="object 2" descr="Step 4: Sophia’s Action Plan" title="Step 4: Sophia’s Action Plan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957450"/>
              </p:ext>
            </p:extLst>
          </p:nvPr>
        </p:nvGraphicFramePr>
        <p:xfrm>
          <a:off x="320979" y="1578279"/>
          <a:ext cx="8502042" cy="45356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5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9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9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3136"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1320"/>
                        </a:spcBef>
                      </a:pPr>
                      <a:r>
                        <a:rPr sz="1800" b="0" spc="0" dirty="0">
                          <a:solidFill>
                            <a:srgbClr val="38B6FF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Helvetica"/>
                        </a:rPr>
                        <a:t>SMART </a:t>
                      </a:r>
                      <a:r>
                        <a:rPr sz="1800" b="0" spc="0" dirty="0">
                          <a:solidFill>
                            <a:srgbClr val="FFFFFF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Helvetica"/>
                        </a:rPr>
                        <a:t>Goals</a:t>
                      </a:r>
                      <a:endParaRPr sz="1800" b="0" spc="0" dirty="0">
                        <a:latin typeface="Source Sans Pro SemiBold" panose="020B0603030403020204" pitchFamily="34" charset="0"/>
                        <a:ea typeface="Source Sans Pro SemiBold" panose="020B0603030403020204" pitchFamily="34" charset="0"/>
                        <a:cs typeface="Helvetica"/>
                      </a:endParaRPr>
                    </a:p>
                  </a:txBody>
                  <a:tcPr marL="0" marR="0" marT="16764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20"/>
                        </a:spcBef>
                      </a:pPr>
                      <a:r>
                        <a:rPr sz="1800" b="0" spc="0" dirty="0">
                          <a:solidFill>
                            <a:srgbClr val="FFFFFF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Helvetica"/>
                        </a:rPr>
                        <a:t>Tasks</a:t>
                      </a:r>
                      <a:endParaRPr sz="1800" b="0" spc="0" dirty="0">
                        <a:latin typeface="Source Sans Pro SemiBold" panose="020B0603030403020204" pitchFamily="34" charset="0"/>
                        <a:ea typeface="Source Sans Pro SemiBold" panose="020B0603030403020204" pitchFamily="34" charset="0"/>
                        <a:cs typeface="Helvetica"/>
                      </a:endParaRPr>
                    </a:p>
                  </a:txBody>
                  <a:tcPr marL="0" marR="0" marT="16764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473075" marR="455295" indent="-107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0" spc="0" dirty="0">
                          <a:solidFill>
                            <a:srgbClr val="FFFFFF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Helvetica"/>
                        </a:rPr>
                        <a:t>Success  Criteria</a:t>
                      </a:r>
                      <a:endParaRPr sz="1800" b="0" spc="0" dirty="0">
                        <a:latin typeface="Source Sans Pro SemiBold" panose="020B0603030403020204" pitchFamily="34" charset="0"/>
                        <a:ea typeface="Source Sans Pro SemiBold" panose="020B0603030403020204" pitchFamily="34" charset="0"/>
                        <a:cs typeface="Helvetica"/>
                      </a:endParaRPr>
                    </a:p>
                  </a:txBody>
                  <a:tcPr marL="0" marR="0" marT="3048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  <a:spcBef>
                          <a:spcPts val="1320"/>
                        </a:spcBef>
                      </a:pPr>
                      <a:r>
                        <a:rPr sz="1800" b="0" spc="0" dirty="0">
                          <a:solidFill>
                            <a:srgbClr val="FFFFFF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Helvetica"/>
                        </a:rPr>
                        <a:t>Time Frame</a:t>
                      </a:r>
                      <a:endParaRPr sz="1800" b="0" spc="0" dirty="0">
                        <a:latin typeface="Source Sans Pro SemiBold" panose="020B0603030403020204" pitchFamily="34" charset="0"/>
                        <a:ea typeface="Source Sans Pro SemiBold" panose="020B0603030403020204" pitchFamily="34" charset="0"/>
                        <a:cs typeface="Helvetica"/>
                      </a:endParaRPr>
                    </a:p>
                  </a:txBody>
                  <a:tcPr marL="0" marR="0" marT="16764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1320"/>
                        </a:spcBef>
                      </a:pPr>
                      <a:r>
                        <a:rPr sz="1800" b="0" spc="0" dirty="0">
                          <a:solidFill>
                            <a:srgbClr val="FFFFFF"/>
                          </a:solidFill>
                          <a:latin typeface="Source Sans Pro SemiBold" panose="020B0603030403020204" pitchFamily="34" charset="0"/>
                          <a:ea typeface="Source Sans Pro SemiBold" panose="020B0603030403020204" pitchFamily="34" charset="0"/>
                          <a:cs typeface="Helvetica"/>
                        </a:rPr>
                        <a:t>Resources</a:t>
                      </a:r>
                      <a:endParaRPr sz="1800" b="0" spc="0" dirty="0">
                        <a:latin typeface="Source Sans Pro SemiBold" panose="020B0603030403020204" pitchFamily="34" charset="0"/>
                        <a:ea typeface="Source Sans Pro SemiBold" panose="020B0603030403020204" pitchFamily="34" charset="0"/>
                        <a:cs typeface="Helvetica"/>
                      </a:endParaRPr>
                    </a:p>
                  </a:txBody>
                  <a:tcPr marL="0" marR="0" marT="16764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0673">
                <a:tc>
                  <a:txBody>
                    <a:bodyPr/>
                    <a:lstStyle/>
                    <a:p>
                      <a:pPr marL="0" marR="1593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Achieve an  average monthly  customer count  of 500</a:t>
                      </a:r>
                      <a:r>
                        <a:rPr lang="en-US"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 </a:t>
                      </a: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 within  three months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840" marR="490855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4475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Advertise in  </a:t>
                      </a:r>
                      <a:r>
                        <a:rPr sz="1500" i="1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Helvetica Neue"/>
                        </a:rPr>
                        <a:t>Business  Journal</a:t>
                      </a:r>
                      <a:endParaRPr sz="1500" spc="0" dirty="0"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Helvetica Neue"/>
                      </a:endParaRPr>
                    </a:p>
                    <a:p>
                      <a:pPr marL="243840" marR="167640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4475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Increase social  media outreach</a:t>
                      </a:r>
                    </a:p>
                    <a:p>
                      <a:pPr marL="243840" marR="113030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4475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Identify</a:t>
                      </a:r>
                      <a:r>
                        <a:rPr lang="en-US"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 </a:t>
                      </a: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 effective  marketing  opportunities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840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4475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400 customers</a:t>
                      </a:r>
                    </a:p>
                    <a:p>
                      <a:pPr marL="24384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in month 1</a:t>
                      </a:r>
                    </a:p>
                    <a:p>
                      <a:pPr marL="243840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4475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450 in month 2</a:t>
                      </a:r>
                    </a:p>
                    <a:p>
                      <a:pPr marL="243840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4475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500 in month 3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S</a:t>
                      </a: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eptember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4475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5110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$300 for ad</a:t>
                      </a:r>
                    </a:p>
                    <a:p>
                      <a:pPr marL="244475" marR="106045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5110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Flyers in college  common areas  and coffee  shops</a:t>
                      </a:r>
                    </a:p>
                    <a:p>
                      <a:pPr marL="244475" marR="782320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5110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Website  upgrade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0512">
                <a:tc>
                  <a:txBody>
                    <a:bodyPr/>
                    <a:lstStyle/>
                    <a:p>
                      <a:pPr marL="68580" marR="18351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Reduce rental  costs by 10% by  the end of this  year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840" marR="139700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4475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Negotiate terms  with landlord</a:t>
                      </a:r>
                    </a:p>
                    <a:p>
                      <a:pPr marL="243840" marR="255904" indent="-175260">
                        <a:lnSpc>
                          <a:spcPct val="100000"/>
                        </a:lnSpc>
                        <a:spcBef>
                          <a:spcPts val="0"/>
                        </a:spcBef>
                        <a:buChar char="•"/>
                        <a:tabLst>
                          <a:tab pos="244475" algn="l"/>
                        </a:tabLst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Work with  lawyer to draw  up a contract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 marR="3556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2-year lease =  10% rent</a:t>
                      </a:r>
                      <a:r>
                        <a:rPr lang="en-US"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 </a:t>
                      </a: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reduction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D</a:t>
                      </a: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ecember 31</a:t>
                      </a: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 marR="249554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Legal fees</a:t>
                      </a:r>
                      <a:r>
                        <a:rPr lang="en-US" sz="1500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? </a:t>
                      </a:r>
                      <a:r>
                        <a:rPr lang="en-US" sz="1500" b="1" spc="0" dirty="0"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Geneva"/>
                        </a:rPr>
                        <a:t>Find out how much.</a:t>
                      </a:r>
                      <a:endParaRPr sz="1500" b="1" spc="0" dirty="0"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Geneva"/>
                      </a:endParaRPr>
                    </a:p>
                  </a:txBody>
                  <a:tcPr marL="45720" marR="4572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SMART Goals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A694130-9F34-2F96-99A4-7F696BBAB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153150" cy="4351338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7F7044"/>
                </a:solidFill>
              </a:rPr>
              <a:t>S</a:t>
            </a:r>
            <a:r>
              <a:rPr lang="en-US" dirty="0"/>
              <a:t>pecific: State the goal precisely.</a:t>
            </a:r>
          </a:p>
          <a:p>
            <a:r>
              <a:rPr lang="en-US" b="1" dirty="0">
                <a:solidFill>
                  <a:srgbClr val="7F7044"/>
                </a:solidFill>
              </a:rPr>
              <a:t>M</a:t>
            </a:r>
            <a:r>
              <a:rPr lang="en-US" dirty="0"/>
              <a:t>easurable: Good measurements let you know  when a goal is completed.</a:t>
            </a:r>
          </a:p>
          <a:p>
            <a:r>
              <a:rPr lang="en-US" b="1" dirty="0">
                <a:solidFill>
                  <a:srgbClr val="7F7044"/>
                </a:solidFill>
              </a:rPr>
              <a:t>A</a:t>
            </a:r>
            <a:r>
              <a:rPr lang="en-US" dirty="0"/>
              <a:t>ttainable: Resources needed to complete the  goal are within your reach.</a:t>
            </a:r>
          </a:p>
          <a:p>
            <a:r>
              <a:rPr lang="en-US" b="1" dirty="0">
                <a:solidFill>
                  <a:srgbClr val="7F7044"/>
                </a:solidFill>
              </a:rPr>
              <a:t>R</a:t>
            </a:r>
            <a:r>
              <a:rPr lang="en-US" dirty="0"/>
              <a:t>elevant: The goal is applicable  to your business.</a:t>
            </a:r>
          </a:p>
          <a:p>
            <a:r>
              <a:rPr lang="en-US" b="1" dirty="0">
                <a:solidFill>
                  <a:srgbClr val="7F7044"/>
                </a:solidFill>
              </a:rPr>
              <a:t>T</a:t>
            </a:r>
            <a:r>
              <a:rPr lang="en-US" dirty="0"/>
              <a:t>ime-based: The goal has a  completion date or time frame.</a:t>
            </a:r>
          </a:p>
        </p:txBody>
      </p:sp>
      <p:sp>
        <p:nvSpPr>
          <p:cNvPr id="4" name="object 4" descr="Row of baby blocks spelling G-O-A-L-S"/>
          <p:cNvSpPr/>
          <p:nvPr/>
        </p:nvSpPr>
        <p:spPr>
          <a:xfrm>
            <a:off x="6355081" y="3401567"/>
            <a:ext cx="2560319" cy="1827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5320"/>
            <a:ext cx="5940826" cy="4351338"/>
          </a:xfrm>
        </p:spPr>
        <p:txBody>
          <a:bodyPr/>
          <a:lstStyle/>
          <a:p>
            <a:r>
              <a:rPr lang="en-US" dirty="0"/>
              <a:t>Locate the Pre- and Post-Test Form at the back of your Participant Guide.</a:t>
            </a:r>
          </a:p>
          <a:p>
            <a:r>
              <a:rPr lang="en-US" dirty="0"/>
              <a:t>Complete the BEFORE Training column to assess your knowledge on this topic before participating in this class.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399637" y="1011630"/>
            <a:ext cx="2560320" cy="830997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 your Participant Guide</a:t>
            </a:r>
          </a:p>
        </p:txBody>
      </p:sp>
      <p:pic>
        <p:nvPicPr>
          <p:cNvPr id="4" name="Picture 3" descr="Sticky note reading Don't Forge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1119" r="13158" b="9478"/>
          <a:stretch/>
        </p:blipFill>
        <p:spPr>
          <a:xfrm>
            <a:off x="6944058" y="2554025"/>
            <a:ext cx="2019869" cy="1815153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C41B83-B9EF-26E6-8C21-503D9F365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E9C1C3-042B-4B7F-FAFD-ED9F35678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19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Summary: Key</a:t>
            </a:r>
            <a:r>
              <a:rPr spc="-85" dirty="0"/>
              <a:t> </a:t>
            </a:r>
            <a:r>
              <a:rPr dirty="0"/>
              <a:t>Points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5B5B110-8CEB-D426-469E-5E26D4674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61975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There is more than one way to plan.</a:t>
            </a:r>
          </a:p>
          <a:p>
            <a:r>
              <a:rPr lang="en-US" dirty="0"/>
              <a:t>The planning process helps refine  your ideas and prevent errors.</a:t>
            </a:r>
          </a:p>
          <a:p>
            <a:r>
              <a:rPr lang="en-US" dirty="0"/>
              <a:t>Types of plans need to change as  your business needs change.</a:t>
            </a:r>
          </a:p>
          <a:p>
            <a:r>
              <a:rPr lang="en-US" dirty="0"/>
              <a:t>Make time to write a business plan.</a:t>
            </a:r>
          </a:p>
          <a:p>
            <a:r>
              <a:rPr lang="en-US" dirty="0"/>
              <a:t>Engage stakeholders in the process.</a:t>
            </a:r>
          </a:p>
          <a:p>
            <a:r>
              <a:rPr lang="en-US" dirty="0"/>
              <a:t>Even when you get the investments  you need, you need to plan  strategically to ensure a healthy  business.</a:t>
            </a:r>
          </a:p>
        </p:txBody>
      </p:sp>
      <p:grpSp>
        <p:nvGrpSpPr>
          <p:cNvPr id="4" name="Group 3" descr="Sophia with arms raised, thinking I can do this!">
            <a:extLst>
              <a:ext uri="{FF2B5EF4-FFF2-40B4-BE49-F238E27FC236}">
                <a16:creationId xmlns:a16="http://schemas.microsoft.com/office/drawing/2014/main" id="{80715754-DCD8-09D1-776D-9243320C181F}"/>
              </a:ext>
            </a:extLst>
          </p:cNvPr>
          <p:cNvGrpSpPr/>
          <p:nvPr/>
        </p:nvGrpSpPr>
        <p:grpSpPr>
          <a:xfrm>
            <a:off x="5729770" y="694834"/>
            <a:ext cx="3421379" cy="4770675"/>
            <a:chOff x="5729770" y="694834"/>
            <a:chExt cx="3421379" cy="4770675"/>
          </a:xfrm>
        </p:grpSpPr>
        <p:sp>
          <p:nvSpPr>
            <p:cNvPr id="3" name="object 3" descr="Sophia with arms raised in triumph"/>
            <p:cNvSpPr/>
            <p:nvPr/>
          </p:nvSpPr>
          <p:spPr>
            <a:xfrm>
              <a:off x="5729770" y="1716469"/>
              <a:ext cx="3421379" cy="37490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Thought Bubble: Cloud 16">
              <a:extLst>
                <a:ext uri="{FF2B5EF4-FFF2-40B4-BE49-F238E27FC236}">
                  <a16:creationId xmlns:a16="http://schemas.microsoft.com/office/drawing/2014/main" id="{5C52C793-3E56-7998-2EBD-D21D9B6C7A32}"/>
                </a:ext>
              </a:extLst>
            </p:cNvPr>
            <p:cNvSpPr/>
            <p:nvPr/>
          </p:nvSpPr>
          <p:spPr>
            <a:xfrm>
              <a:off x="6248400" y="694834"/>
              <a:ext cx="2742623" cy="1593273"/>
            </a:xfrm>
            <a:prstGeom prst="cloudCallout">
              <a:avLst>
                <a:gd name="adj1" fmla="val -4392"/>
                <a:gd name="adj2" fmla="val 92375"/>
              </a:avLst>
            </a:prstGeom>
            <a:solidFill>
              <a:srgbClr val="20509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Source Sans Pro SemiBold" panose="020B0603030403020204" pitchFamily="34" charset="0"/>
                  <a:ea typeface="Source Sans Pro SemiBold" panose="020B0603030403020204" pitchFamily="34" charset="0"/>
                </a:rPr>
                <a:t>I can do this!</a:t>
              </a:r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Planning </a:t>
            </a:r>
            <a:r>
              <a:rPr spc="-5" dirty="0"/>
              <a:t>for </a:t>
            </a:r>
            <a:r>
              <a:rPr dirty="0"/>
              <a:t>a Healthy</a:t>
            </a:r>
            <a:r>
              <a:rPr spc="-114" dirty="0"/>
              <a:t> </a:t>
            </a:r>
            <a:r>
              <a:rPr dirty="0"/>
              <a:t>Business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5"/>
              </a:spcBef>
            </a:pPr>
            <a:fld id="{81D60167-4931-47E6-BA6A-407CBD079E47}" type="slidenum">
              <a:rPr spc="-5" dirty="0"/>
              <a:t>20</a:t>
            </a:fld>
            <a:endParaRPr spc="-5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Benefits and Risks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629842" y="1371600"/>
            <a:ext cx="3868340" cy="823912"/>
          </a:xfrm>
        </p:spPr>
        <p:txBody>
          <a:bodyPr anchor="ctr"/>
          <a:lstStyle/>
          <a:p>
            <a:pPr algn="ctr"/>
            <a:r>
              <a:rPr lang="en-US" dirty="0"/>
              <a:t>Benefits of Planning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6BAC9C2-2073-4C11-073C-0352BFC274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195512"/>
            <a:ext cx="3868340" cy="368458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Know where you are—  and where you are going</a:t>
            </a:r>
          </a:p>
          <a:p>
            <a:r>
              <a:rPr lang="en-US" dirty="0"/>
              <a:t>Save time and money</a:t>
            </a:r>
          </a:p>
          <a:p>
            <a:r>
              <a:rPr lang="en-US" dirty="0"/>
              <a:t>Ask great questions</a:t>
            </a:r>
          </a:p>
          <a:p>
            <a:r>
              <a:rPr lang="en-US" dirty="0"/>
              <a:t>Develop stakeholders in  the process</a:t>
            </a:r>
          </a:p>
          <a:p>
            <a:r>
              <a:rPr lang="en-US" dirty="0"/>
              <a:t>Make logical decisions</a:t>
            </a:r>
          </a:p>
          <a:p>
            <a:r>
              <a:rPr lang="en-US" dirty="0"/>
              <a:t>Measure progress on  tangible goals</a:t>
            </a:r>
          </a:p>
          <a:p>
            <a:r>
              <a:rPr lang="en-US" dirty="0"/>
              <a:t>Focus on finances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89DCD0A-AACF-387B-C0BE-391C3304D9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371600"/>
            <a:ext cx="3887391" cy="823912"/>
          </a:xfrm>
        </p:spPr>
        <p:txBody>
          <a:bodyPr anchor="ctr"/>
          <a:lstStyle/>
          <a:p>
            <a:pPr algn="ctr"/>
            <a:r>
              <a:rPr lang="en-US" dirty="0"/>
              <a:t>Risks of Not Planning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C27CA63-7686-FA90-6829-AAAC99428E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195512"/>
            <a:ext cx="3887391" cy="368458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Wasted time and money</a:t>
            </a:r>
          </a:p>
          <a:p>
            <a:r>
              <a:rPr lang="en-US" dirty="0"/>
              <a:t>You do too much (and  miss opportunities to  delegate)</a:t>
            </a:r>
          </a:p>
          <a:p>
            <a:r>
              <a:rPr lang="en-US" dirty="0"/>
              <a:t>Risk “burn out”</a:t>
            </a:r>
          </a:p>
          <a:p>
            <a:r>
              <a:rPr lang="en-US" dirty="0"/>
              <a:t>Confuse or alienate  investors</a:t>
            </a:r>
          </a:p>
          <a:p>
            <a:r>
              <a:rPr lang="en-US" dirty="0"/>
              <a:t>Fail to do the math or to  quantify “success” in  practical business terms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56EDBD-E2EF-01FC-A611-468160993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076950" cy="4351338"/>
          </a:xfrm>
        </p:spPr>
        <p:txBody>
          <a:bodyPr/>
          <a:lstStyle/>
          <a:p>
            <a:r>
              <a:rPr lang="en-US" dirty="0"/>
              <a:t>What final questions do you have?</a:t>
            </a:r>
          </a:p>
          <a:p>
            <a:endParaRPr lang="en-US" dirty="0"/>
          </a:p>
          <a:p>
            <a:r>
              <a:rPr lang="en-US" dirty="0"/>
              <a:t>What have you learned?</a:t>
            </a:r>
          </a:p>
          <a:p>
            <a:endParaRPr lang="en-US" dirty="0"/>
          </a:p>
          <a:p>
            <a:r>
              <a:rPr lang="en-US" dirty="0"/>
              <a:t>How would you evaluate the training?</a:t>
            </a:r>
          </a:p>
        </p:txBody>
      </p:sp>
      <p:sp>
        <p:nvSpPr>
          <p:cNvPr id="4" name="object 4" descr="Clipboard, paper, and pencil"/>
          <p:cNvSpPr/>
          <p:nvPr/>
        </p:nvSpPr>
        <p:spPr>
          <a:xfrm>
            <a:off x="6705600" y="4038600"/>
            <a:ext cx="2063496" cy="1609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Pre-Post Test and</a:t>
            </a:r>
            <a:r>
              <a:rPr spc="-135" dirty="0"/>
              <a:t> </a:t>
            </a:r>
            <a:r>
              <a:rPr dirty="0"/>
              <a:t>Evaluation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B22F21C-A9AA-CC17-7E01-263DDB5A3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6915150" cy="4351338"/>
          </a:xfrm>
        </p:spPr>
        <p:txBody>
          <a:bodyPr/>
          <a:lstStyle/>
          <a:p>
            <a:r>
              <a:rPr lang="en-US" dirty="0"/>
              <a:t>If you have not already done so, assess  what your knowledge on this topic was  before you participated in this class.</a:t>
            </a:r>
          </a:p>
          <a:p>
            <a:r>
              <a:rPr lang="en-US" dirty="0"/>
              <a:t>Assess your knowledge on this topic</a:t>
            </a:r>
          </a:p>
          <a:p>
            <a:r>
              <a:rPr lang="en-US" dirty="0"/>
              <a:t>after taking this class.</a:t>
            </a:r>
          </a:p>
          <a:p>
            <a:r>
              <a:rPr lang="en-US" dirty="0"/>
              <a:t>Complete the Evaluation Form. Your  feedback is helpful!</a:t>
            </a:r>
          </a:p>
          <a:p>
            <a:r>
              <a:rPr lang="en-US" dirty="0"/>
              <a:t>Return both forms to the instructor  before you leave. Thank you!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BF0856-CB34-19EA-75C6-0EC3E26B7E07}"/>
              </a:ext>
            </a:extLst>
          </p:cNvPr>
          <p:cNvSpPr txBox="1"/>
          <p:nvPr/>
        </p:nvSpPr>
        <p:spPr>
          <a:xfrm rot="11964325" flipH="1" flipV="1">
            <a:off x="6399638" y="949232"/>
            <a:ext cx="2560320" cy="830997"/>
          </a:xfrm>
          <a:prstGeom prst="rect">
            <a:avLst/>
          </a:prstGeom>
          <a:solidFill>
            <a:srgbClr val="20509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In your Participant Guide</a:t>
            </a:r>
          </a:p>
        </p:txBody>
      </p:sp>
      <p:pic>
        <p:nvPicPr>
          <p:cNvPr id="14" name="Picture 13" descr="Sticky note reading Don't Forget">
            <a:extLst>
              <a:ext uri="{FF2B5EF4-FFF2-40B4-BE49-F238E27FC236}">
                <a16:creationId xmlns:a16="http://schemas.microsoft.com/office/drawing/2014/main" id="{EEACE9D5-88C2-FA2C-9E4F-1B11A0F0EB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1119" r="13158" b="9478"/>
          <a:stretch/>
        </p:blipFill>
        <p:spPr>
          <a:xfrm>
            <a:off x="6978791" y="2667000"/>
            <a:ext cx="2019869" cy="1815153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/>
              <a:t>Planning </a:t>
            </a:r>
            <a:r>
              <a:rPr spc="-5" dirty="0"/>
              <a:t>for </a:t>
            </a:r>
            <a:r>
              <a:rPr dirty="0"/>
              <a:t>a Healthy</a:t>
            </a:r>
            <a:r>
              <a:rPr spc="-114" dirty="0"/>
              <a:t> </a:t>
            </a:r>
            <a:r>
              <a:rPr dirty="0"/>
              <a:t>Business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5"/>
              </a:spcBef>
            </a:pPr>
            <a:fld id="{81D60167-4931-47E6-BA6A-407CBD079E47}" type="slidenum">
              <a:rPr spc="-5" dirty="0"/>
              <a:t>23</a:t>
            </a:fld>
            <a:endParaRPr spc="-5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D65747C-9866-DC59-73B2-CD6A4260F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Welcome, Pre-Test, Agenda, and  Learning Objectives</a:t>
            </a:r>
          </a:p>
          <a:p>
            <a:r>
              <a:rPr lang="en-US" dirty="0"/>
              <a:t>Case Study: Sophia’s Planning Process</a:t>
            </a:r>
          </a:p>
          <a:p>
            <a:r>
              <a:rPr lang="en-US" dirty="0"/>
              <a:t>Introductions: Where are you in your  planning process?</a:t>
            </a:r>
          </a:p>
          <a:p>
            <a:r>
              <a:rPr lang="en-US" dirty="0"/>
              <a:t>Introduction to the 4-Step Planning  Model</a:t>
            </a:r>
          </a:p>
          <a:p>
            <a:r>
              <a:rPr lang="en-US" dirty="0"/>
              <a:t>Summary, Post-Test, Evaluation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Objectives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9C0A900-F2E2-BD8F-1787-577255581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7886700" cy="4680680"/>
          </a:xfrm>
        </p:spPr>
        <p:txBody>
          <a:bodyPr>
            <a:normAutofit fontScale="92500"/>
          </a:bodyPr>
          <a:lstStyle/>
          <a:p>
            <a:r>
              <a:rPr lang="en-US" dirty="0"/>
              <a:t>Explain how an evolving planning process can help you make key decisions as business owners.</a:t>
            </a:r>
          </a:p>
          <a:p>
            <a:r>
              <a:rPr lang="en-US" dirty="0"/>
              <a:t>Describe how to convert a vague idea into a resource  plan.</a:t>
            </a:r>
          </a:p>
          <a:p>
            <a:r>
              <a:rPr lang="en-US" dirty="0"/>
              <a:t>Explain the importance of a healthy personal credit score  and healthy relationships with lenders.</a:t>
            </a:r>
          </a:p>
          <a:p>
            <a:r>
              <a:rPr lang="en-US" dirty="0"/>
              <a:t>Describe how a business plan helps motivate  stakeholders to understand and support your business  ideas.</a:t>
            </a:r>
          </a:p>
          <a:p>
            <a:r>
              <a:rPr lang="en-US" dirty="0"/>
              <a:t>Explain the benefits of creating a day-to-day action plan  for running a small business.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Introducing Sophia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EB17F5-46A7-169A-A22E-CFB95BB0C8D5}"/>
              </a:ext>
            </a:extLst>
          </p:cNvPr>
          <p:cNvSpPr/>
          <p:nvPr/>
        </p:nvSpPr>
        <p:spPr>
          <a:xfrm>
            <a:off x="635548" y="899934"/>
            <a:ext cx="47115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 4 in your Participant Guide.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7AEE9AB-4933-7D6E-EF3F-1EF0E6AAB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5447538" cy="4351338"/>
          </a:xfrm>
        </p:spPr>
        <p:txBody>
          <a:bodyPr>
            <a:normAutofit/>
          </a:bodyPr>
          <a:lstStyle/>
          <a:p>
            <a:r>
              <a:rPr lang="en-US" sz="2400" dirty="0"/>
              <a:t>How can Sophia make her new cell  phone repair business a success?</a:t>
            </a:r>
          </a:p>
          <a:p>
            <a:r>
              <a:rPr lang="en-US" sz="2400" dirty="0"/>
              <a:t>She will complete four planning steps  over a two-year period.</a:t>
            </a:r>
          </a:p>
          <a:p>
            <a:r>
              <a:rPr lang="en-US" sz="2400" dirty="0"/>
              <a:t>As her business grows, her planning  approaches will change.</a:t>
            </a:r>
          </a:p>
          <a:p>
            <a:r>
              <a:rPr lang="en-US" sz="2400" dirty="0"/>
              <a:t>As we review Sophia’s planning  process, relate the four planning  steps to your business</a:t>
            </a:r>
          </a:p>
        </p:txBody>
      </p:sp>
      <p:grpSp>
        <p:nvGrpSpPr>
          <p:cNvPr id="2" name="Group 1" descr="Sophia thinking I have a great idea--now what?">
            <a:extLst>
              <a:ext uri="{FF2B5EF4-FFF2-40B4-BE49-F238E27FC236}">
                <a16:creationId xmlns:a16="http://schemas.microsoft.com/office/drawing/2014/main" id="{2AC1CA14-5A71-B2DD-B27B-425C9D1E44A0}"/>
              </a:ext>
            </a:extLst>
          </p:cNvPr>
          <p:cNvGrpSpPr/>
          <p:nvPr/>
        </p:nvGrpSpPr>
        <p:grpSpPr>
          <a:xfrm>
            <a:off x="6076188" y="731393"/>
            <a:ext cx="2901338" cy="5177155"/>
            <a:chOff x="6076188" y="731393"/>
            <a:chExt cx="2901338" cy="5177155"/>
          </a:xfrm>
        </p:grpSpPr>
        <p:sp>
          <p:nvSpPr>
            <p:cNvPr id="3" name="object 3" descr="Sophia"/>
            <p:cNvSpPr/>
            <p:nvPr/>
          </p:nvSpPr>
          <p:spPr>
            <a:xfrm>
              <a:off x="6076188" y="2799588"/>
              <a:ext cx="2103119" cy="31089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7" name="Thought Bubble: Cloud 16">
              <a:extLst>
                <a:ext uri="{FF2B5EF4-FFF2-40B4-BE49-F238E27FC236}">
                  <a16:creationId xmlns:a16="http://schemas.microsoft.com/office/drawing/2014/main" id="{33C06979-54FE-74CA-93C5-31272B974972}"/>
                </a:ext>
              </a:extLst>
            </p:cNvPr>
            <p:cNvSpPr/>
            <p:nvPr/>
          </p:nvSpPr>
          <p:spPr>
            <a:xfrm>
              <a:off x="6223762" y="731393"/>
              <a:ext cx="2753764" cy="1844294"/>
            </a:xfrm>
            <a:prstGeom prst="cloudCallout">
              <a:avLst>
                <a:gd name="adj1" fmla="val -7890"/>
                <a:gd name="adj2" fmla="val 79878"/>
              </a:avLst>
            </a:prstGeom>
            <a:solidFill>
              <a:srgbClr val="20509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Source Sans Pro" panose="020B0503030403020204" pitchFamily="34" charset="0"/>
                  <a:ea typeface="Source Sans Pro" panose="020B0503030403020204" pitchFamily="34" charset="0"/>
                </a:rPr>
                <a:t>I have a great idea! Now what?</a:t>
              </a:r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Where Are YOU in Your Planning?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73F89F-0FB9-A681-2BB8-442CC72E2A46}"/>
              </a:ext>
            </a:extLst>
          </p:cNvPr>
          <p:cNvSpPr/>
          <p:nvPr/>
        </p:nvSpPr>
        <p:spPr>
          <a:xfrm>
            <a:off x="635548" y="899934"/>
            <a:ext cx="66947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Complete the worksheet on page 5 of your Participant Guide.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6629B1A-D838-5C63-0040-E6706ADE1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320"/>
            <a:ext cx="7067550" cy="4351338"/>
          </a:xfrm>
        </p:spPr>
        <p:txBody>
          <a:bodyPr/>
          <a:lstStyle/>
          <a:p>
            <a:r>
              <a:rPr lang="en-US" dirty="0"/>
              <a:t>For each planning stage, record if you have completed  it, if you are working on it, or if you have not yet  started.</a:t>
            </a:r>
          </a:p>
          <a:p>
            <a:r>
              <a:rPr lang="en-US" dirty="0"/>
              <a:t>There are no wrong answers.</a:t>
            </a:r>
          </a:p>
          <a:p>
            <a:r>
              <a:rPr lang="en-US" dirty="0"/>
              <a:t>You will introduce yourself and share your planning  stage.</a:t>
            </a:r>
          </a:p>
        </p:txBody>
      </p:sp>
      <p:sp>
        <p:nvSpPr>
          <p:cNvPr id="2" name="object 2" descr="Three-dimensional question mark"/>
          <p:cNvSpPr/>
          <p:nvPr/>
        </p:nvSpPr>
        <p:spPr>
          <a:xfrm>
            <a:off x="5913120" y="3790188"/>
            <a:ext cx="3058668" cy="2415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BDA7F-B880-0FF3-1BCE-1123BB01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4-Step Planning Model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ADF9BD-A2EA-FD50-60C5-A18CC360406C}"/>
              </a:ext>
            </a:extLst>
          </p:cNvPr>
          <p:cNvSpPr/>
          <p:nvPr/>
        </p:nvSpPr>
        <p:spPr>
          <a:xfrm>
            <a:off x="635548" y="899934"/>
            <a:ext cx="41007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See page 6 in your Participant Guide.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0119DD-858C-D612-2F40-2B0D238C41DD}"/>
              </a:ext>
            </a:extLst>
          </p:cNvPr>
          <p:cNvSpPr txBox="1"/>
          <p:nvPr/>
        </p:nvSpPr>
        <p:spPr>
          <a:xfrm>
            <a:off x="6248400" y="1676400"/>
            <a:ext cx="2509062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Step 1: Back of the Napkin Plan – GO or NO GO?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Preliminary research and planning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Self assessment: is business ownership a good fit?</a:t>
            </a:r>
          </a:p>
          <a:p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Step 2: Resource Plan – What do I need to GO?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Create an opening balance worksheet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Begin a long-term relationship with a banker</a:t>
            </a:r>
          </a:p>
          <a:p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Step 3: Business Plan – How will I finance my business?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research, planning, and detailed financials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Collaborate with bankers and investors</a:t>
            </a:r>
          </a:p>
          <a:p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Step 4: Action Plan – How will I manage a healthy business?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Update a living document that changes with the times</a:t>
            </a:r>
          </a:p>
        </p:txBody>
      </p:sp>
      <p:pic>
        <p:nvPicPr>
          <p:cNvPr id="19" name="Picture 18" descr="Series of four arrows pointing at target labeled Healthy Business. The arrows list the steps of the four-step planning model.">
            <a:extLst>
              <a:ext uri="{FF2B5EF4-FFF2-40B4-BE49-F238E27FC236}">
                <a16:creationId xmlns:a16="http://schemas.microsoft.com/office/drawing/2014/main" id="{C0ACC764-EE33-1A1B-F620-CEB514C449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49474"/>
            <a:ext cx="9108067" cy="587992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297A0-6CB3-D1E2-3057-82A7D6B14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Planning for a healthy business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21CF20-E592-5643-CC73-BC7CCB12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606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Sophia’s Planning Process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1AD2ACC-B14B-6286-7E20-52CD33FC962C}"/>
              </a:ext>
            </a:extLst>
          </p:cNvPr>
          <p:cNvSpPr/>
          <p:nvPr/>
        </p:nvSpPr>
        <p:spPr>
          <a:xfrm>
            <a:off x="635548" y="899934"/>
            <a:ext cx="69115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F7044"/>
                </a:solidFill>
              </a:rPr>
              <a:t>This is an example. Your business process and timing may differ.</a:t>
            </a:r>
          </a:p>
        </p:txBody>
      </p:sp>
      <p:grpSp>
        <p:nvGrpSpPr>
          <p:cNvPr id="4" name="Group 3" descr="Graph showing how Sophia's plan takes her from back-of-the-napkin in year one to action plan as her business grows, moving to resource plan, then business plan and improving her credit score, to action plan and working full-time for herself.">
            <a:extLst>
              <a:ext uri="{FF2B5EF4-FFF2-40B4-BE49-F238E27FC236}">
                <a16:creationId xmlns:a16="http://schemas.microsoft.com/office/drawing/2014/main" id="{2384AE20-87F3-1DCD-C471-37A1901F419D}"/>
              </a:ext>
            </a:extLst>
          </p:cNvPr>
          <p:cNvGrpSpPr/>
          <p:nvPr/>
        </p:nvGrpSpPr>
        <p:grpSpPr>
          <a:xfrm>
            <a:off x="522526" y="1371600"/>
            <a:ext cx="8046090" cy="4662156"/>
            <a:chOff x="522526" y="1371600"/>
            <a:chExt cx="8046090" cy="4662156"/>
          </a:xfrm>
        </p:grpSpPr>
        <p:sp>
          <p:nvSpPr>
            <p:cNvPr id="13" name="object 13"/>
            <p:cNvSpPr txBox="1"/>
            <p:nvPr/>
          </p:nvSpPr>
          <p:spPr>
            <a:xfrm>
              <a:off x="532453" y="1660535"/>
              <a:ext cx="1118987" cy="567463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R="5080" algn="ctr">
                <a:lnSpc>
                  <a:spcPct val="100000"/>
                </a:lnSpc>
              </a:pPr>
              <a:r>
                <a:rPr b="1" spc="-10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Bu</a:t>
              </a:r>
              <a:r>
                <a:rPr b="1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si</a:t>
              </a:r>
              <a:r>
                <a:rPr b="1" spc="-10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n</a:t>
              </a:r>
              <a:r>
                <a:rPr b="1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ess  Growth</a:t>
              </a:r>
              <a:endParaRPr dirty="0">
                <a:solidFill>
                  <a:srgbClr val="20509E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Helvetica"/>
              </a:endParaRP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1073186" y="5181600"/>
              <a:ext cx="1693651" cy="852156"/>
            </a:xfrm>
            <a:prstGeom prst="rect">
              <a:avLst/>
            </a:prstGeom>
          </p:spPr>
          <p:txBody>
            <a:bodyPr vert="horz" wrap="square" lIns="0" tIns="142875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sz="1800" b="1" spc="-30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Year</a:t>
              </a:r>
              <a:r>
                <a:rPr sz="1800" b="1" spc="-10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 </a:t>
              </a:r>
              <a:r>
                <a:rPr sz="1800" b="1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One</a:t>
              </a:r>
              <a:endParaRPr sz="1800" dirty="0">
                <a:solidFill>
                  <a:srgbClr val="20509E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Helvetica"/>
              </a:endParaRPr>
            </a:p>
            <a:p>
              <a:pPr marR="5080" algn="ctr">
                <a:lnSpc>
                  <a:spcPct val="100000"/>
                </a:lnSpc>
              </a:pPr>
              <a:r>
                <a:rPr lang="en-US" sz="1400" spc="-15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Geneva"/>
                </a:rPr>
                <a:t>Sophia works full time at her day job.</a:t>
              </a:r>
              <a:endParaRPr sz="1400" dirty="0">
                <a:solidFill>
                  <a:srgbClr val="20509E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Geneva"/>
              </a:endParaRPr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6705600" y="5574657"/>
              <a:ext cx="1863016" cy="44371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5080" algn="ctr">
                <a:lnSpc>
                  <a:spcPct val="100000"/>
                </a:lnSpc>
              </a:pPr>
              <a:r>
                <a:rPr lang="en-US" sz="1400" spc="-15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Geneva"/>
                </a:rPr>
                <a:t>Sophia starts to work full time for herself.</a:t>
              </a:r>
              <a:endParaRPr sz="1400" dirty="0">
                <a:solidFill>
                  <a:srgbClr val="20509E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Geneva"/>
              </a:endParaRPr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3998721" y="5181600"/>
              <a:ext cx="2332355" cy="836768"/>
            </a:xfrm>
            <a:prstGeom prst="rect">
              <a:avLst/>
            </a:prstGeom>
          </p:spPr>
          <p:txBody>
            <a:bodyPr vert="horz" wrap="square" lIns="0" tIns="127635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sz="1800" b="1" spc="-30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Year</a:t>
              </a:r>
              <a:r>
                <a:rPr sz="1800" b="1" spc="-15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 </a:t>
              </a:r>
              <a:r>
                <a:rPr sz="1800" b="1" spc="-35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Helvetica"/>
                </a:rPr>
                <a:t>Two</a:t>
              </a:r>
              <a:endParaRPr sz="1800" dirty="0">
                <a:solidFill>
                  <a:srgbClr val="20509E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Helvetica"/>
              </a:endParaRPr>
            </a:p>
            <a:p>
              <a:pPr marL="85725" marR="5080" algn="ctr">
                <a:lnSpc>
                  <a:spcPct val="100000"/>
                </a:lnSpc>
              </a:pPr>
              <a:r>
                <a:rPr lang="en-US" sz="1400" spc="-15" dirty="0">
                  <a:solidFill>
                    <a:srgbClr val="20509E"/>
                  </a:solidFill>
                  <a:latin typeface="Source Sans Pro SemiBold" panose="020B0603030403020204" pitchFamily="34" charset="0"/>
                  <a:ea typeface="Source Sans Pro SemiBold" panose="020B0603030403020204" pitchFamily="34" charset="0"/>
                  <a:cs typeface="Geneva"/>
                </a:rPr>
                <a:t>Sophia works part time at her job and part time for herself.</a:t>
              </a:r>
              <a:endParaRPr sz="1400" dirty="0">
                <a:solidFill>
                  <a:srgbClr val="20509E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  <a:cs typeface="Geneva"/>
              </a:endParaRPr>
            </a:p>
          </p:txBody>
        </p:sp>
        <p:grpSp>
          <p:nvGrpSpPr>
            <p:cNvPr id="3" name="Group 2" descr="Graph showing how Sophia's plan takes her from back-of-the-napkin in year one to action plan as her business grows, moving to resource plan, then business plan and improving her credit score, to action plan and working full-time for herself.">
              <a:extLst>
                <a:ext uri="{FF2B5EF4-FFF2-40B4-BE49-F238E27FC236}">
                  <a16:creationId xmlns:a16="http://schemas.microsoft.com/office/drawing/2014/main" id="{7277AA54-0974-12A7-6CA8-177654DEF381}"/>
                </a:ext>
              </a:extLst>
            </p:cNvPr>
            <p:cNvGrpSpPr/>
            <p:nvPr/>
          </p:nvGrpSpPr>
          <p:grpSpPr>
            <a:xfrm>
              <a:off x="522526" y="1371600"/>
              <a:ext cx="8016896" cy="3975371"/>
              <a:chOff x="522526" y="1371600"/>
              <a:chExt cx="8016896" cy="3975371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9FDC7B50-C41E-24FE-92F3-6135B02676A2}"/>
                  </a:ext>
                </a:extLst>
              </p:cNvPr>
              <p:cNvGrpSpPr/>
              <p:nvPr/>
            </p:nvGrpSpPr>
            <p:grpSpPr>
              <a:xfrm>
                <a:off x="635548" y="2559425"/>
                <a:ext cx="7903874" cy="2663323"/>
                <a:chOff x="635548" y="2559425"/>
                <a:chExt cx="7903874" cy="2663323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347993C-6E9A-CD22-AEA1-11E7ACCF7273}"/>
                    </a:ext>
                  </a:extLst>
                </p:cNvPr>
                <p:cNvSpPr/>
                <p:nvPr/>
              </p:nvSpPr>
              <p:spPr>
                <a:xfrm>
                  <a:off x="635548" y="4546853"/>
                  <a:ext cx="1453440" cy="675895"/>
                </a:xfrm>
                <a:prstGeom prst="rect">
                  <a:avLst/>
                </a:prstGeom>
                <a:solidFill>
                  <a:srgbClr val="20509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latin typeface="Source Sans Pro SemiBold" panose="020B0603030403020204" pitchFamily="34" charset="0"/>
                      <a:ea typeface="Source Sans Pro SemiBold" panose="020B0603030403020204" pitchFamily="34" charset="0"/>
                    </a:rPr>
                    <a:t>Back of the Napkin Plan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B91F6865-F7E9-7D06-69FC-710941A0A16E}"/>
                    </a:ext>
                  </a:extLst>
                </p:cNvPr>
                <p:cNvSpPr/>
                <p:nvPr/>
              </p:nvSpPr>
              <p:spPr>
                <a:xfrm>
                  <a:off x="1497269" y="4038600"/>
                  <a:ext cx="2236531" cy="419677"/>
                </a:xfrm>
                <a:prstGeom prst="rect">
                  <a:avLst/>
                </a:prstGeom>
                <a:solidFill>
                  <a:srgbClr val="20509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latin typeface="Source Sans Pro SemiBold" panose="020B0603030403020204" pitchFamily="34" charset="0"/>
                      <a:ea typeface="Source Sans Pro SemiBold" panose="020B0603030403020204" pitchFamily="34" charset="0"/>
                    </a:rPr>
                    <a:t>Resource Plan</a:t>
                  </a: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B45D83F7-892C-47B1-F407-278287F10A96}"/>
                    </a:ext>
                  </a:extLst>
                </p:cNvPr>
                <p:cNvSpPr/>
                <p:nvPr/>
              </p:nvSpPr>
              <p:spPr>
                <a:xfrm>
                  <a:off x="3285744" y="3347950"/>
                  <a:ext cx="2976822" cy="614450"/>
                </a:xfrm>
                <a:prstGeom prst="rect">
                  <a:avLst/>
                </a:prstGeom>
                <a:solidFill>
                  <a:srgbClr val="20509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latin typeface="Source Sans Pro SemiBold" panose="020B0603030403020204" pitchFamily="34" charset="0"/>
                      <a:ea typeface="Source Sans Pro SemiBold" panose="020B0603030403020204" pitchFamily="34" charset="0"/>
                    </a:rPr>
                    <a:t>Business Plan / Improve Credit Score</a:t>
                  </a:r>
                </a:p>
              </p:txBody>
            </p:sp>
            <p:sp>
              <p:nvSpPr>
                <p:cNvPr id="33" name="Arrow: Pentagon 32">
                  <a:extLst>
                    <a:ext uri="{FF2B5EF4-FFF2-40B4-BE49-F238E27FC236}">
                      <a16:creationId xmlns:a16="http://schemas.microsoft.com/office/drawing/2014/main" id="{38EF64DB-A267-E110-8E82-3D2A182F8A2D}"/>
                    </a:ext>
                  </a:extLst>
                </p:cNvPr>
                <p:cNvSpPr/>
                <p:nvPr/>
              </p:nvSpPr>
              <p:spPr>
                <a:xfrm>
                  <a:off x="5562600" y="2559425"/>
                  <a:ext cx="2976822" cy="689481"/>
                </a:xfrm>
                <a:prstGeom prst="homePlate">
                  <a:avLst/>
                </a:prstGeom>
                <a:solidFill>
                  <a:srgbClr val="20509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latin typeface="Source Sans Pro SemiBold" panose="020B0603030403020204" pitchFamily="34" charset="0"/>
                      <a:ea typeface="Source Sans Pro SemiBold" panose="020B0603030403020204" pitchFamily="34" charset="0"/>
                    </a:rPr>
                    <a:t>Action Plan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42B5BC6C-A75F-7538-7D4A-6A5A73D34415}"/>
                  </a:ext>
                </a:extLst>
              </p:cNvPr>
              <p:cNvGrpSpPr/>
              <p:nvPr/>
            </p:nvGrpSpPr>
            <p:grpSpPr>
              <a:xfrm>
                <a:off x="522526" y="1371600"/>
                <a:ext cx="7757747" cy="3975371"/>
                <a:chOff x="522526" y="1371600"/>
                <a:chExt cx="7757747" cy="3975371"/>
              </a:xfrm>
            </p:grpSpPr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3F3D3EF0-98BE-CE2C-88A7-1B64AAC646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3400" y="5263896"/>
                  <a:ext cx="7746873" cy="61087"/>
                </a:xfrm>
                <a:prstGeom prst="straightConnector1">
                  <a:avLst/>
                </a:prstGeom>
                <a:ln w="38100">
                  <a:solidFill>
                    <a:srgbClr val="32599E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CC904FEB-E3B2-231B-04E0-69BD12EA3F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-1455232" y="3349358"/>
                  <a:ext cx="3975371" cy="19856"/>
                </a:xfrm>
                <a:prstGeom prst="straightConnector1">
                  <a:avLst/>
                </a:prstGeom>
                <a:ln w="38100">
                  <a:solidFill>
                    <a:srgbClr val="32599E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9" name="object 19"/>
          <p:cNvSpPr txBox="1"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Planning for a Healthy Business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0167-4931-47E6-BA6A-407CBD079E47}" type="slidenum">
              <a:rPr lang="en-US" dirty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698AE-0045-B33B-DBF9-DD0B2F32A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31694"/>
            <a:ext cx="7886700" cy="557034"/>
          </a:xfrm>
        </p:spPr>
        <p:txBody>
          <a:bodyPr>
            <a:normAutofit fontScale="90000"/>
          </a:bodyPr>
          <a:lstStyle/>
          <a:p>
            <a:r>
              <a:rPr lang="en-US" dirty="0"/>
              <a:t>Step 1: The Back-of-the-Napkin Plan</a:t>
            </a:r>
          </a:p>
        </p:txBody>
      </p:sp>
      <p:sp>
        <p:nvSpPr>
          <p:cNvPr id="3" name="Content Placeholder 2" descr="Giant blue sticky note">
            <a:extLst>
              <a:ext uri="{FF2B5EF4-FFF2-40B4-BE49-F238E27FC236}">
                <a16:creationId xmlns:a16="http://schemas.microsoft.com/office/drawing/2014/main" id="{2C92D49A-04A3-3547-554D-4EEC86012D0F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1080034">
            <a:off x="2082301" y="1143000"/>
            <a:ext cx="5285871" cy="4623658"/>
          </a:xfrm>
          <a:prstGeom prst="foldedCorner">
            <a:avLst/>
          </a:prstGeom>
          <a:solidFill>
            <a:srgbClr val="20509E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tIns="365760">
            <a:noAutofit/>
          </a:bodyPr>
          <a:lstStyle/>
          <a:p>
            <a:pPr marL="0" indent="0" algn="ctr">
              <a:buNone/>
            </a:pPr>
            <a:r>
              <a:rPr lang="en-US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Sophia’s Back-of-the-Napkin Plan</a:t>
            </a:r>
          </a:p>
          <a:p>
            <a:pPr marL="0" indent="0" algn="ctr">
              <a:buNone/>
            </a:pPr>
            <a:r>
              <a:rPr lang="en-US" sz="2400" dirty="0"/>
              <a:t>Fix smartphones, tablets, … </a:t>
            </a:r>
            <a:br>
              <a:rPr lang="en-US" sz="2400" dirty="0"/>
            </a:br>
            <a:r>
              <a:rPr lang="en-US" sz="2400" dirty="0"/>
              <a:t>and appliances? (Maybe later?) </a:t>
            </a:r>
          </a:p>
          <a:p>
            <a:pPr marL="0" indent="0" algn="ctr">
              <a:buNone/>
            </a:pPr>
            <a:r>
              <a:rPr lang="en-US" sz="2400" dirty="0"/>
              <a:t>What is my credit score?</a:t>
            </a:r>
          </a:p>
          <a:p>
            <a:pPr marL="0" indent="0" algn="ctr">
              <a:buNone/>
            </a:pPr>
            <a:r>
              <a:rPr lang="en-US" sz="2400" dirty="0"/>
              <a:t>Do I need a website?</a:t>
            </a:r>
          </a:p>
          <a:p>
            <a:pPr marL="0" indent="0" algn="ctr">
              <a:buNone/>
            </a:pPr>
            <a:r>
              <a:rPr lang="en-US" sz="2400" dirty="0"/>
              <a:t>Who is my competition?</a:t>
            </a:r>
          </a:p>
          <a:p>
            <a:pPr marL="0" indent="0" algn="ctr">
              <a:buNone/>
            </a:pPr>
            <a:r>
              <a:rPr lang="en-US" sz="2400" dirty="0"/>
              <a:t>Who can help me find answers?</a:t>
            </a:r>
          </a:p>
          <a:p>
            <a:pPr marL="0" indent="0" algn="ctr">
              <a:buNone/>
            </a:pPr>
            <a:r>
              <a:rPr lang="en-US" sz="2400" dirty="0"/>
              <a:t>Am I ready for all this?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A8281-DCAF-46E2-CD63-2C2BB908F2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Planning for a healthy business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A6A49-26E7-1C80-FB1E-3F7FD739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191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OMILLISECCONVERTED" val="1"/>
  <p:tag name="MMPROD_NEXTUNIQUEID" val="10010"/>
  <p:tag name="MMPROD_UIDATA" val="&lt;database version=&quot;11.0&quot;&gt;&lt;object type=&quot;1&quot; unique_id=&quot;10001&quot;&gt;&lt;object type=&quot;2&quot; unique_id=&quot;31739&quot;&gt;&lt;object type=&quot;3&quot; unique_id=&quot;31742&quot;&gt;&lt;property id=&quot;20148&quot; value=&quot;5&quot;/&gt;&lt;property id=&quot;20300&quot; value=&quot;Slide 3 - &amp;quot;Agenda&amp;quot;&quot;/&gt;&lt;property id=&quot;20307&quot; value=&quot;258&quot;/&gt;&lt;/object&gt;&lt;object type=&quot;3&quot; unique_id=&quot;31743&quot;&gt;&lt;property id=&quot;20148&quot; value=&quot;5&quot;/&gt;&lt;property id=&quot;20300&quot; value=&quot;Slide 4 - &amp;quot;Learning Objectives&amp;quot;&quot;/&gt;&lt;property id=&quot;20307&quot; value=&quot;259&quot;/&gt;&lt;/object&gt;&lt;object type=&quot;3&quot; unique_id=&quot;31744&quot;&gt;&lt;property id=&quot;20148&quot; value=&quot;5&quot;/&gt;&lt;property id=&quot;20300&quot; value=&quot;Slide 5 - &amp;quot;Introducing Sophia&amp;quot;&quot;/&gt;&lt;property id=&quot;20307&quot; value=&quot;260&quot;/&gt;&lt;/object&gt;&lt;object type=&quot;3&quot; unique_id=&quot;31745&quot;&gt;&lt;property id=&quot;20148&quot; value=&quot;5&quot;/&gt;&lt;property id=&quot;20300&quot; value=&quot;Slide 6 - &amp;quot;Where Are YOU in Your Planning?&amp;quot;&quot;/&gt;&lt;property id=&quot;20307&quot; value=&quot;261&quot;/&gt;&lt;/object&gt;&lt;object type=&quot;3&quot; unique_id=&quot;31747&quot;&gt;&lt;property id=&quot;20148&quot; value=&quot;5&quot;/&gt;&lt;property id=&quot;20300&quot; value=&quot;Slide 8 - &amp;quot;Sophia’s Planning Process&amp;quot;&quot;/&gt;&lt;property id=&quot;20307&quot; value=&quot;263&quot;/&gt;&lt;/object&gt;&lt;object type=&quot;3&quot; unique_id=&quot;31749&quot;&gt;&lt;property id=&quot;20148&quot; value=&quot;5&quot;/&gt;&lt;property id=&quot;20300&quot; value=&quot;Slide 10 - &amp;quot;Step 1: Key Questions&amp;quot;&quot;/&gt;&lt;property id=&quot;20307&quot; value=&quot;265&quot;/&gt;&lt;/object&gt;&lt;object type=&quot;3&quot; unique_id=&quot;31752&quot;&gt;&lt;property id=&quot;20148&quot; value=&quot;5&quot;/&gt;&lt;property id=&quot;20300&quot; value=&quot;Slide 13 - &amp;quot;Step 2: Resource Planning Ideas&amp;quot;&quot;/&gt;&lt;property id=&quot;20307&quot; value=&quot;268&quot;/&gt;&lt;/object&gt;&lt;object type=&quot;3&quot; unique_id=&quot;31753&quot;&gt;&lt;property id=&quot;20148&quot; value=&quot;5&quot;/&gt;&lt;property id=&quot;20300&quot; value=&quot;Slide 14 - &amp;quot;Step 3: The Business Plan&amp;quot;&quot;/&gt;&lt;property id=&quot;20307&quot; value=&quot;269&quot;/&gt;&lt;/object&gt;&lt;object type=&quot;3&quot; unique_id=&quot;31754&quot;&gt;&lt;property id=&quot;20148&quot; value=&quot;5&quot;/&gt;&lt;property id=&quot;20300&quot; value=&quot;Slide 15 - &amp;quot;Step 3: Sophia’s Business Plan&amp;quot;&quot;/&gt;&lt;property id=&quot;20307&quot; value=&quot;270&quot;/&gt;&lt;/object&gt;&lt;object type=&quot;3&quot; unique_id=&quot;31755&quot;&gt;&lt;property id=&quot;20148&quot; value=&quot;5&quot;/&gt;&lt;property id=&quot;20300&quot; value=&quot;Slide 16 - &amp;quot;Sources of Financial Support&amp;quot;&quot;/&gt;&lt;property id=&quot;20307&quot; value=&quot;271&quot;/&gt;&lt;/object&gt;&lt;object type=&quot;3&quot; unique_id=&quot;31756&quot;&gt;&lt;property id=&quot;20148&quot; value=&quot;5&quot;/&gt;&lt;property id=&quot;20300&quot; value=&quot;Slide 17 - &amp;quot;What does it mean to be strategic?&amp;quot;&quot;/&gt;&lt;property id=&quot;20307&quot; value=&quot;272&quot;/&gt;&lt;/object&gt;&lt;object type=&quot;3&quot; unique_id=&quot;31757&quot;&gt;&lt;property id=&quot;20148&quot; value=&quot;5&quot;/&gt;&lt;property id=&quot;20300&quot; value=&quot;Slide 18 - &amp;quot;Step 4: Sophia’s Action Plan&amp;quot;&quot;/&gt;&lt;property id=&quot;20307&quot; value=&quot;273&quot;/&gt;&lt;/object&gt;&lt;object type=&quot;3&quot; unique_id=&quot;31758&quot;&gt;&lt;property id=&quot;20148&quot; value=&quot;5&quot;/&gt;&lt;property id=&quot;20300&quot; value=&quot;Slide 19 - &amp;quot;SMART Goals&amp;quot;&quot;/&gt;&lt;property id=&quot;20307&quot; value=&quot;274&quot;/&gt;&lt;/object&gt;&lt;object type=&quot;3&quot; unique_id=&quot;31759&quot;&gt;&lt;property id=&quot;20148&quot; value=&quot;5&quot;/&gt;&lt;property id=&quot;20300&quot; value=&quot;Slide 20 - &amp;quot;Summary: Key Points&amp;quot;&quot;/&gt;&lt;property id=&quot;20307&quot; value=&quot;275&quot;/&gt;&lt;/object&gt;&lt;object type=&quot;3&quot; unique_id=&quot;31760&quot;&gt;&lt;property id=&quot;20148&quot; value=&quot;5&quot;/&gt;&lt;property id=&quot;20300&quot; value=&quot;Slide 21 - &amp;quot;Summary: Benefits and Risks&amp;quot;&quot;/&gt;&lt;property id=&quot;20307&quot; value=&quot;276&quot;/&gt;&lt;/object&gt;&lt;object type=&quot;3&quot; unique_id=&quot;31761&quot;&gt;&lt;property id=&quot;20148&quot; value=&quot;5&quot;/&gt;&lt;property id=&quot;20300&quot; value=&quot;Slide 22 - &amp;quot;Summary&amp;quot;&quot;/&gt;&lt;property id=&quot;20307&quot; value=&quot;277&quot;/&gt;&lt;/object&gt;&lt;object type=&quot;3&quot; unique_id=&quot;31762&quot;&gt;&lt;property id=&quot;20148&quot; value=&quot;5&quot;/&gt;&lt;property id=&quot;20300&quot; value=&quot;Slide 23 - &amp;quot;Pre-Post Test and Evaluation&amp;quot;&quot;/&gt;&lt;property id=&quot;20307&quot; value=&quot;278&quot;/&gt;&lt;/object&gt;&lt;object type=&quot;3&quot; unique_id=&quot;31788&quot;&gt;&lt;property id=&quot;20148&quot; value=&quot;5&quot;/&gt;&lt;property id=&quot;20300&quot; value=&quot;Slide 1 - &amp;quot;Planning for a Healthy Business&amp;quot;&quot;/&gt;&lt;property id=&quot;20307&quot; value=&quot;305&quot;/&gt;&lt;/object&gt;&lt;object type=&quot;3&quot; unique_id=&quot;31789&quot;&gt;&lt;property id=&quot;20148&quot; value=&quot;5&quot;/&gt;&lt;property id=&quot;20300&quot; value=&quot;Slide 2 - &amp;quot;Pre-Test&amp;quot;&quot;/&gt;&lt;property id=&quot;20307&quot; value=&quot;346&quot;/&gt;&lt;/object&gt;&lt;object type=&quot;3&quot; unique_id=&quot;31791&quot;&gt;&lt;property id=&quot;20148&quot; value=&quot;5&quot;/&gt;&lt;property id=&quot;20300&quot; value=&quot;Slide 9 - &amp;quot;Step 1: The Back-of-the-Napkin Plan&amp;quot;&quot;/&gt;&lt;property id=&quot;20307&quot; value=&quot;348&quot;/&gt;&lt;/object&gt;&lt;object type=&quot;3&quot; unique_id=&quot;31792&quot;&gt;&lt;property id=&quot;20148&quot; value=&quot;5&quot;/&gt;&lt;property id=&quot;20300&quot; value=&quot;Slide 11 - &amp;quot;Step 2: Sophia’s Resource Plan&amp;quot;&quot;/&gt;&lt;property id=&quot;20307&quot; value=&quot;349&quot;/&gt;&lt;/object&gt;&lt;object type=&quot;3&quot; unique_id=&quot;31873&quot;&gt;&lt;property id=&quot;20148&quot; value=&quot;5&quot;/&gt;&lt;property id=&quot;20300&quot; value=&quot;Slide 12 - &amp;quot;Step 2: The Resource Plan, continued&amp;quot;&quot;/&gt;&lt;property id=&quot;20307&quot; value=&quot;350&quot;/&gt;&lt;/object&gt;&lt;object type=&quot;3&quot; unique_id=&quot;31950&quot;&gt;&lt;property id=&quot;20148&quot; value=&quot;5&quot;/&gt;&lt;property id=&quot;20300&quot; value=&quot;Slide 7 - &amp;quot;The 4-Step Planning Model&amp;quot;&quot;/&gt;&lt;property id=&quot;20307&quot; value=&quot;351&quot;/&gt;&lt;/object&gt;&lt;/object&gt;&lt;object type=&quot;8&quot; unique_id=&quot;31787&quot;&gt;&lt;/object&gt;&lt;/object&gt;&lt;/database&gt;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sitivity xmlns="46b93f41-955d-4ad8-ab2a-363dbf4a553d">Sensitive Data</Sensitivity>
    <Author xmlns="http://schemas.microsoft.com/sharepoint/v3">
      <UserInfo>
        <DisplayName/>
        <AccountId xsi:nil="true"/>
        <AccountType/>
      </UserInfo>
    </Author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D757291-431E-49AD-9BFE-335F291899A1}"/>
</file>

<file path=customXml/itemProps2.xml><?xml version="1.0" encoding="utf-8"?>
<ds:datastoreItem xmlns:ds="http://schemas.openxmlformats.org/officeDocument/2006/customXml" ds:itemID="{03386429-63A3-43DA-8677-9CCEA425D128}"/>
</file>

<file path=customXml/itemProps3.xml><?xml version="1.0" encoding="utf-8"?>
<ds:datastoreItem xmlns:ds="http://schemas.openxmlformats.org/officeDocument/2006/customXml" ds:itemID="{B6C64E0C-93A7-494D-81A1-7BDE80056D1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1820</TotalTime>
  <Words>1646</Words>
  <Application>Microsoft Office PowerPoint</Application>
  <PresentationFormat>On-screen Show (4:3)</PresentationFormat>
  <Paragraphs>251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Geneva</vt:lpstr>
      <vt:lpstr>Helvetica</vt:lpstr>
      <vt:lpstr>Helvetica Neue</vt:lpstr>
      <vt:lpstr>Source Sans Pro</vt:lpstr>
      <vt:lpstr>Source Sans Pro SemiBold</vt:lpstr>
      <vt:lpstr>1_Office Theme</vt:lpstr>
      <vt:lpstr>Planning for a Healthy Business</vt:lpstr>
      <vt:lpstr>Pre-Test</vt:lpstr>
      <vt:lpstr>Agenda</vt:lpstr>
      <vt:lpstr>Learning Objectives</vt:lpstr>
      <vt:lpstr>Introducing Sophia</vt:lpstr>
      <vt:lpstr>Where Are YOU in Your Planning?</vt:lpstr>
      <vt:lpstr>The 4-Step Planning Model</vt:lpstr>
      <vt:lpstr>Sophia’s Planning Process</vt:lpstr>
      <vt:lpstr>Step 1: The Back-of-the-Napkin Plan</vt:lpstr>
      <vt:lpstr>Step 1: Key Questions</vt:lpstr>
      <vt:lpstr>Step 2: Sophia’s Resource Plan</vt:lpstr>
      <vt:lpstr>Step 2: The Resource Plan, continued</vt:lpstr>
      <vt:lpstr>Step 2: Resource Planning Ideas</vt:lpstr>
      <vt:lpstr>Step 3: The Business Plan</vt:lpstr>
      <vt:lpstr>Step 3: Sophia’s Business Plan</vt:lpstr>
      <vt:lpstr>Sources of Financial Support</vt:lpstr>
      <vt:lpstr>What does it mean to be strategic?</vt:lpstr>
      <vt:lpstr>Step 4: Sophia’s Action Plan</vt:lpstr>
      <vt:lpstr>SMART Goals</vt:lpstr>
      <vt:lpstr>Summary: Key Points</vt:lpstr>
      <vt:lpstr>Summary: Benefits and Risks</vt:lpstr>
      <vt:lpstr>Summary</vt:lpstr>
      <vt:lpstr>Pre-Post Test and Evaluation</vt:lpstr>
    </vt:vector>
  </TitlesOfParts>
  <Manager/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MoneySmart Planning for a Healthy Business for a Small Business</dc:title>
  <dc:subject>FDIC MoneySmart Planning for a Healthy Business for a Small Business</dc:subject>
  <dc:creator>FDIC</dc:creator>
  <cp:keywords>FDIC MoneySmart Planning for a Healthy Business for a Small Business</cp:keywords>
  <dc:description>FDIC MoneySmart Planning for a Healthy Business for a Small Business</dc:description>
  <cp:lastModifiedBy>Vallarta, Alfred J. [CTR]</cp:lastModifiedBy>
  <cp:revision>22</cp:revision>
  <dcterms:created xsi:type="dcterms:W3CDTF">2019-01-02T15:56:45Z</dcterms:created>
  <dcterms:modified xsi:type="dcterms:W3CDTF">2022-10-19T18:19:04Z</dcterms:modified>
  <cp:category>FDIC MoneySmart Planning for a Healthy Business for a Small Business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2016-10-11T00:00:00Z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2019-01-02T00:00:00Z</vt:filetime>
  </property>
  <property fmtid="{D5CDD505-2E9C-101B-9397-08002B2CF9AE}" pid="5" name="ContentTypeId">
    <vt:lpwstr>0x01010045E23366CB696C4AB5DDF839C63E83E8</vt:lpwstr>
  </property>
</Properties>
</file>