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3" r:id="rId4"/>
  </p:sldMasterIdLst>
  <p:notesMasterIdLst>
    <p:notesMasterId r:id="rId26"/>
  </p:notesMasterIdLst>
  <p:handoutMasterIdLst>
    <p:handoutMasterId r:id="rId27"/>
  </p:handoutMasterIdLst>
  <p:sldIdLst>
    <p:sldId id="305" r:id="rId5"/>
    <p:sldId id="346" r:id="rId6"/>
    <p:sldId id="257" r:id="rId7"/>
    <p:sldId id="287" r:id="rId8"/>
    <p:sldId id="326" r:id="rId9"/>
    <p:sldId id="329" r:id="rId10"/>
    <p:sldId id="334" r:id="rId11"/>
    <p:sldId id="347" r:id="rId12"/>
    <p:sldId id="330" r:id="rId13"/>
    <p:sldId id="340" r:id="rId14"/>
    <p:sldId id="350" r:id="rId15"/>
    <p:sldId id="291" r:id="rId16"/>
    <p:sldId id="327" r:id="rId17"/>
    <p:sldId id="295" r:id="rId18"/>
    <p:sldId id="333" r:id="rId19"/>
    <p:sldId id="328" r:id="rId20"/>
    <p:sldId id="323" r:id="rId21"/>
    <p:sldId id="351" r:id="rId22"/>
    <p:sldId id="285" r:id="rId23"/>
    <p:sldId id="286" r:id="rId24"/>
    <p:sldId id="344" r:id="rId25"/>
  </p:sldIdLst>
  <p:sldSz cx="9144000" cy="6858000" type="screen4x3"/>
  <p:notesSz cx="6950075" cy="9236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3456" userDrawn="1">
          <p15:clr>
            <a:srgbClr val="A4A3A4"/>
          </p15:clr>
        </p15:guide>
        <p15:guide id="3" orient="horz" pos="897">
          <p15:clr>
            <a:srgbClr val="A4A3A4"/>
          </p15:clr>
        </p15:guide>
        <p15:guide id="4" orient="horz" pos="2496" userDrawn="1">
          <p15:clr>
            <a:srgbClr val="A4A3A4"/>
          </p15:clr>
        </p15:guide>
        <p15:guide id="5" pos="245">
          <p15:clr>
            <a:srgbClr val="A4A3A4"/>
          </p15:clr>
        </p15:guide>
        <p15:guide id="6" pos="5544" userDrawn="1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orient="horz" pos="2909" userDrawn="1">
          <p15:clr>
            <a:srgbClr val="A4A3A4"/>
          </p15:clr>
        </p15:guide>
        <p15:guide id="4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56"/>
    <a:srgbClr val="20509E"/>
    <a:srgbClr val="38B6FF"/>
    <a:srgbClr val="7F7044"/>
    <a:srgbClr val="8E6A06"/>
    <a:srgbClr val="132F5A"/>
    <a:srgbClr val="C1961C"/>
    <a:srgbClr val="3399FF"/>
    <a:srgbClr val="FF99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3" autoAdjust="0"/>
    <p:restoredTop sz="77212" autoAdjust="0"/>
  </p:normalViewPr>
  <p:slideViewPr>
    <p:cSldViewPr snapToGrid="0" snapToObjects="1">
      <p:cViewPr varScale="1">
        <p:scale>
          <a:sx n="57" d="100"/>
          <a:sy n="57" d="100"/>
        </p:scale>
        <p:origin x="1160" y="48"/>
      </p:cViewPr>
      <p:guideLst>
        <p:guide orient="horz" pos="551"/>
        <p:guide orient="horz" pos="3456"/>
        <p:guide orient="horz" pos="897"/>
        <p:guide orient="horz" pos="2496"/>
        <p:guide pos="245"/>
        <p:guide pos="5544"/>
        <p:guide pos="28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>
        <p:scale>
          <a:sx n="57" d="100"/>
          <a:sy n="57" d="100"/>
        </p:scale>
        <p:origin x="-4362" y="-888"/>
      </p:cViewPr>
      <p:guideLst>
        <p:guide orient="horz" pos="2171"/>
        <p:guide pos="2948"/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11/15/2022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11/15/2022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95008" y="4387769"/>
            <a:ext cx="556006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9B2E1-0AD6-4DE0-8263-5D45C485002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29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769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47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96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07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44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594502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15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887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703F88F-5C02-DB7F-C749-889FC143F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236119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D37B4144-A10D-FC75-4052-3E7E72867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1325581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4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026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0741CC28-FCFF-BB82-565C-D261C15DE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207943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E012B71-B263-EF7D-55A7-DF79A0DD3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303900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DFD4A7F-4309-BEA9-38B0-91C455C38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81515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81797613-4F54-D65F-9A46-C28394F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322680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19">
            <a:extLst>
              <a:ext uri="{FF2B5EF4-FFF2-40B4-BE49-F238E27FC236}">
                <a16:creationId xmlns:a16="http://schemas.microsoft.com/office/drawing/2014/main" id="{8D552C39-131B-7DAE-58F1-E535B69C3B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165209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19">
            <a:extLst>
              <a:ext uri="{FF2B5EF4-FFF2-40B4-BE49-F238E27FC236}">
                <a16:creationId xmlns:a16="http://schemas.microsoft.com/office/drawing/2014/main" id="{56E8364C-9C8D-3B8D-08E1-B368EE753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258038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9">
            <a:extLst>
              <a:ext uri="{FF2B5EF4-FFF2-40B4-BE49-F238E27FC236}">
                <a16:creationId xmlns:a16="http://schemas.microsoft.com/office/drawing/2014/main" id="{A9C511B9-B368-0D5E-38C9-82210AB39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258125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58CD27B-305A-19A5-7B8C-9CB4E43DE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</p:spTree>
    <p:extLst>
      <p:ext uri="{BB962C8B-B14F-4D97-AF65-F5344CB8AC3E}">
        <p14:creationId xmlns:p14="http://schemas.microsoft.com/office/powerpoint/2010/main" val="393896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28677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D9091DF-0B8D-5A7F-D136-5FAE3693E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Is Owning a business a good fit for you?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53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49F6083-A917-0E66-6DD2-B5AE0BB46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819" y="1132235"/>
            <a:ext cx="5228215" cy="1165253"/>
          </a:xfrm>
        </p:spPr>
        <p:txBody>
          <a:bodyPr/>
          <a:lstStyle/>
          <a:p>
            <a:r>
              <a:rPr lang="en-US" sz="4400" dirty="0"/>
              <a:t>Is Owning a Business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a Small Business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0593C29-42FA-D213-5685-6968779F2E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2046" y="2262939"/>
            <a:ext cx="4411978" cy="695418"/>
          </a:xfrm>
        </p:spPr>
        <p:txBody>
          <a:bodyPr/>
          <a:lstStyle/>
          <a:p>
            <a:r>
              <a:rPr lang="en-US" sz="4000" dirty="0"/>
              <a:t>A Good Fit for You?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8E6A06"/>
                </a:solidFill>
              </a:rPr>
              <a:t>True or False? Answers</a:t>
            </a:r>
          </a:p>
        </p:txBody>
      </p:sp>
      <p:graphicFrame>
        <p:nvGraphicFramePr>
          <p:cNvPr id="4" name="Table 3" descr="True or False Answers. Each table row lists the question and corresponding answer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77869"/>
              </p:ext>
            </p:extLst>
          </p:nvPr>
        </p:nvGraphicFramePr>
        <p:xfrm>
          <a:off x="419100" y="974663"/>
          <a:ext cx="8398930" cy="51206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40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Times New Roman"/>
                        </a:rPr>
                        <a:t>Question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effectLst/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Times New Roman"/>
                        </a:rPr>
                        <a:t>Answer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1351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1. Starting a new business can be a huge personal sacrifice for your family. 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True</a:t>
                      </a:r>
                      <a:endParaRPr lang="en-US" sz="2000" b="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2. There are a lot of emotional ups and downs.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True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3. You have to “get it right” every time. 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4. You do not need a big cash reserve to be successful.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It depends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  <a:tabLst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5. After about a year, you can relax and enjoy the profits.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6. It is easy to get loans for a great idea. 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7. Successful entrepreneurs do it all themselves.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8. You will not have a boss.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  <a:tabLst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9. You will have more freedom, control, and work–life balance.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rtl="0" eaLnBrk="1" fontAlgn="ctr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8E6A06"/>
                        </a:buClr>
                        <a:buSzPts val="2400"/>
                        <a:buFont typeface="+mj-lt"/>
                        <a:buNone/>
                      </a:pPr>
                      <a:r>
                        <a:rPr lang="en-US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10. Starting a business is risky.</a:t>
                      </a:r>
                      <a:endParaRPr lang="en-US" sz="2000" b="0" i="0" u="none" strike="noStrike" kern="1200" dirty="0">
                        <a:solidFill>
                          <a:srgbClr val="002060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It depends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5E748-E38F-AF86-D0F9-A82F277671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C840D-134E-EAA8-6D0E-C3C3369B4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3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D4C3A9-8485-C373-97B8-EC35C4BC2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Roots of Power</a:t>
            </a:r>
          </a:p>
        </p:txBody>
      </p:sp>
      <p:pic>
        <p:nvPicPr>
          <p:cNvPr id="12" name="Content Placeholder 11" descr="A single tree with deep roots with the sun setting in the background. Four boxes labeled People, Sales, Financial, and Sefl-Discipline connect to the tree's roots via arrows">
            <a:extLst>
              <a:ext uri="{FF2B5EF4-FFF2-40B4-BE49-F238E27FC236}">
                <a16:creationId xmlns:a16="http://schemas.microsoft.com/office/drawing/2014/main" id="{BFC09163-8AC0-732A-2E88-3AF48BAD8616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7" y="1056242"/>
            <a:ext cx="7556765" cy="4854650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AFEBDC8-6BB4-609C-6834-64C4AB511463}"/>
              </a:ext>
            </a:extLst>
          </p:cNvPr>
          <p:cNvSpPr/>
          <p:nvPr/>
        </p:nvSpPr>
        <p:spPr>
          <a:xfrm>
            <a:off x="1047342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People: 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Influence others: staff, partners, bankers, customers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5388EB-AFCE-E286-A740-CEC94141B569}"/>
              </a:ext>
            </a:extLst>
          </p:cNvPr>
          <p:cNvSpPr/>
          <p:nvPr/>
        </p:nvSpPr>
        <p:spPr>
          <a:xfrm>
            <a:off x="2869224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Sales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Set and attain sales goals. Ready to sell all the time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92887-F835-5749-A892-0224F7195FA5}"/>
              </a:ext>
            </a:extLst>
          </p:cNvPr>
          <p:cNvSpPr/>
          <p:nvPr/>
        </p:nvSpPr>
        <p:spPr>
          <a:xfrm>
            <a:off x="4655852" y="4585012"/>
            <a:ext cx="1645920" cy="1325880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Financial: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Secure and manage money and credit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272C45-75FB-77A8-E5AC-3718CA035D08}"/>
              </a:ext>
            </a:extLst>
          </p:cNvPr>
          <p:cNvSpPr/>
          <p:nvPr/>
        </p:nvSpPr>
        <p:spPr>
          <a:xfrm>
            <a:off x="6528338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Self-Discipline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Manage time, habits, and energy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D3AFE-7B65-20C6-5450-20A1DDA9B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CAA35E-B1AB-767B-C428-85BF840AD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62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Marlena’s Roots of People Power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3BE62A-6A7F-D60B-7D9D-CF825370C8BD}"/>
              </a:ext>
            </a:extLst>
          </p:cNvPr>
          <p:cNvSpPr/>
          <p:nvPr/>
        </p:nvSpPr>
        <p:spPr>
          <a:xfrm>
            <a:off x="635548" y="899934"/>
            <a:ext cx="47115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9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6946526" cy="4351338"/>
          </a:xfrm>
        </p:spPr>
        <p:txBody>
          <a:bodyPr/>
          <a:lstStyle/>
          <a:p>
            <a:r>
              <a:rPr lang="en-US" dirty="0"/>
              <a:t>High:</a:t>
            </a:r>
          </a:p>
          <a:p>
            <a:pPr lvl="1"/>
            <a:r>
              <a:rPr lang="en-US" dirty="0"/>
              <a:t>Easy-going and likable</a:t>
            </a:r>
          </a:p>
          <a:p>
            <a:pPr lvl="1"/>
            <a:r>
              <a:rPr lang="en-US" dirty="0"/>
              <a:t>Active listener</a:t>
            </a:r>
          </a:p>
          <a:p>
            <a:pPr lvl="1"/>
            <a:r>
              <a:rPr lang="en-US" dirty="0"/>
              <a:t>Honest</a:t>
            </a:r>
          </a:p>
          <a:p>
            <a:pPr lvl="1"/>
            <a:r>
              <a:rPr lang="en-US" dirty="0"/>
              <a:t>Respectful of others</a:t>
            </a:r>
          </a:p>
          <a:p>
            <a:pPr lvl="1"/>
            <a:r>
              <a:rPr lang="en-US" dirty="0"/>
              <a:t>Strong vision and belief</a:t>
            </a:r>
          </a:p>
          <a:p>
            <a:r>
              <a:rPr lang="en-US" dirty="0"/>
              <a:t>Low: </a:t>
            </a:r>
          </a:p>
          <a:p>
            <a:pPr lvl="1"/>
            <a:r>
              <a:rPr lang="en-US" dirty="0"/>
              <a:t>Connecting and networking</a:t>
            </a:r>
          </a:p>
          <a:p>
            <a:pPr lvl="1"/>
            <a:r>
              <a:rPr lang="en-US" dirty="0"/>
              <a:t>Management/supervision skills</a:t>
            </a:r>
          </a:p>
        </p:txBody>
      </p:sp>
      <p:sp>
        <p:nvSpPr>
          <p:cNvPr id="10" name="Cloud Callout 9"/>
          <p:cNvSpPr/>
          <p:nvPr/>
        </p:nvSpPr>
        <p:spPr>
          <a:xfrm>
            <a:off x="5591510" y="899934"/>
            <a:ext cx="3352800" cy="1761074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205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Some people tell me I’m TOO nice!</a:t>
            </a:r>
          </a:p>
        </p:txBody>
      </p:sp>
      <p:pic>
        <p:nvPicPr>
          <p:cNvPr id="9" name="Picture 2" descr="Young woman speaking on a mobile pho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5878285" y="2747331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06E6CA-4F90-76C5-EC75-667932B0D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0900226-0FB2-7FDA-F278-12FF032C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YOUR Roots of Power?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Roots of Power Self-Assessment on pages 10–13 in your Participant Guide. </a:t>
            </a:r>
          </a:p>
          <a:p>
            <a:r>
              <a:rPr lang="en-US" dirty="0"/>
              <a:t>People Power</a:t>
            </a:r>
          </a:p>
          <a:p>
            <a:r>
              <a:rPr lang="en-US" dirty="0"/>
              <a:t>Sales Power</a:t>
            </a:r>
          </a:p>
          <a:p>
            <a:r>
              <a:rPr lang="en-US" dirty="0"/>
              <a:t>Financial Power</a:t>
            </a:r>
          </a:p>
          <a:p>
            <a:r>
              <a:rPr lang="en-US" dirty="0"/>
              <a:t>Self-Discipline Power</a:t>
            </a:r>
          </a:p>
          <a:p>
            <a:pPr marL="0" indent="0">
              <a:buNone/>
            </a:pPr>
            <a:r>
              <a:rPr lang="en-US" dirty="0"/>
              <a:t>Finish the self-assessment at home.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18143" y="2309665"/>
            <a:ext cx="3060418" cy="2246769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You will not have time to complete the self-assessment in class. Make sure to complete it on your own. Ask stakeholders for feedback!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27B0DB-4958-7A40-44AC-F7B7461090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23736CB-AAF4-4FCD-7A75-82E7D370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 Is Professional to Ask for Help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for advice and feedback:</a:t>
            </a:r>
          </a:p>
          <a:p>
            <a:pPr lvl="1"/>
            <a:r>
              <a:rPr lang="en-US" dirty="0"/>
              <a:t>Family and friends: How will they react if you work 60 hours per week?</a:t>
            </a:r>
          </a:p>
          <a:p>
            <a:pPr lvl="1"/>
            <a:r>
              <a:rPr lang="en-US" dirty="0"/>
              <a:t>Potential customers: What do they want? What are they willing to pay?</a:t>
            </a:r>
          </a:p>
          <a:p>
            <a:pPr lvl="1"/>
            <a:r>
              <a:rPr lang="en-US" dirty="0"/>
              <a:t>Other business owners: They can tell you what works (and what does not work).</a:t>
            </a:r>
          </a:p>
          <a:p>
            <a:pPr lvl="1"/>
            <a:r>
              <a:rPr lang="en-US" dirty="0"/>
              <a:t>Bankers: Start a relationship with a banker before you need a loan.</a:t>
            </a:r>
          </a:p>
          <a:p>
            <a:pPr lvl="1"/>
            <a:r>
              <a:rPr lang="en-US" dirty="0"/>
              <a:t>Potential partners: Look for partners who have skills and experience.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0ACEF-776C-6ADD-9C95-653AD628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C3765-A52C-C0B4-5065-16451016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Start–Stop–Continue Action Planner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709892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Start the worksheet on page 14 of your Participant Guide. </a:t>
            </a:r>
          </a:p>
          <a:p>
            <a:r>
              <a:rPr lang="en-US" dirty="0"/>
              <a:t>Based on your self-assessment and our conversations, what do you need to... </a:t>
            </a:r>
          </a:p>
          <a:p>
            <a:pPr lvl="1"/>
            <a:r>
              <a:rPr lang="en-US" dirty="0"/>
              <a:t>Start doing? </a:t>
            </a:r>
          </a:p>
          <a:p>
            <a:pPr lvl="1"/>
            <a:r>
              <a:rPr lang="en-US" dirty="0"/>
              <a:t>Stop doing? </a:t>
            </a:r>
          </a:p>
          <a:p>
            <a:pPr lvl="1"/>
            <a:r>
              <a:rPr lang="en-US" dirty="0"/>
              <a:t>Continue to do?</a:t>
            </a:r>
          </a:p>
          <a:p>
            <a:pPr marL="0" indent="0">
              <a:buNone/>
            </a:pPr>
            <a:r>
              <a:rPr lang="en-US" dirty="0"/>
              <a:t>Finish the worksheet at home.</a:t>
            </a:r>
          </a:p>
        </p:txBody>
      </p:sp>
      <p:pic>
        <p:nvPicPr>
          <p:cNvPr id="2050" name="Picture 2" descr="Traffic signal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45" y="2516343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09D02-3229-1449-22AA-BBAE8679B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5E8E0-814F-7B20-B44E-3A3EBEE6A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53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Industry-Specific Self-Assessments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988608-7726-E0B3-2250-1B334B9699BB}"/>
              </a:ext>
            </a:extLst>
          </p:cNvPr>
          <p:cNvSpPr/>
          <p:nvPr/>
        </p:nvSpPr>
        <p:spPr>
          <a:xfrm>
            <a:off x="635548" y="899934"/>
            <a:ext cx="5779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pages 15 – 17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/>
              <a:t>Extra self-assessments are provided for other industries and fields:</a:t>
            </a:r>
          </a:p>
          <a:p>
            <a:r>
              <a:rPr lang="en-US" sz="2800" b="0" dirty="0"/>
              <a:t>Construction</a:t>
            </a:r>
          </a:p>
          <a:p>
            <a:r>
              <a:rPr lang="en-US" sz="2800" b="0" dirty="0"/>
              <a:t>Retail</a:t>
            </a:r>
          </a:p>
          <a:p>
            <a:r>
              <a:rPr lang="en-US" sz="2800" b="0" dirty="0"/>
              <a:t>Online retail</a:t>
            </a:r>
          </a:p>
          <a:p>
            <a:r>
              <a:rPr lang="en-US" sz="2800" b="0" dirty="0"/>
              <a:t>Professional services</a:t>
            </a:r>
          </a:p>
          <a:p>
            <a:r>
              <a:rPr lang="en-US" sz="2800" b="0" dirty="0"/>
              <a:t>Restaurants/food-based</a:t>
            </a:r>
          </a:p>
          <a:p>
            <a:r>
              <a:rPr lang="en-US" sz="2800" b="0" dirty="0"/>
              <a:t>Personal services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771050" y="2766884"/>
            <a:ext cx="2841887" cy="2308324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DO YOUR HOMEWORK. Ask others who have businesses in your field or industry to advise you.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ABCB4-AEFD-BD5E-564E-38412322D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15FBA-1A5F-C9E6-39DD-1ABFE37F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92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We all have strengths and weaknesses. The key is to recognize where you are strong, and where development is needed.</a:t>
            </a:r>
          </a:p>
          <a:p>
            <a:pPr lvl="0"/>
            <a:r>
              <a:rPr lang="en-US" dirty="0"/>
              <a:t>Have a clear plan of action. </a:t>
            </a:r>
          </a:p>
          <a:p>
            <a:pPr lvl="0"/>
            <a:r>
              <a:rPr lang="en-US" dirty="0"/>
              <a:t>Ask a range of knowledgeable people for advice (family, friends, accountants, other business owners).</a:t>
            </a:r>
          </a:p>
          <a:p>
            <a:pPr lvl="0"/>
            <a:r>
              <a:rPr lang="en-US" dirty="0"/>
              <a:t>Include a bank loan officer and/or micro-lender on your list. Start these conversations before you ask for a loan.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49D6C-C6B3-9374-9A67-D8A1A6DB4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4E9AC3-F665-279D-291C-0AC0EC58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D4C3A9-8485-C373-97B8-EC35C4BC2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Roots of Power (review)</a:t>
            </a:r>
          </a:p>
        </p:txBody>
      </p:sp>
      <p:pic>
        <p:nvPicPr>
          <p:cNvPr id="12" name="Content Placeholder 11" descr="A single tree with deep roots with the sun setting in the background. Four boxes labeled People, Sales, Financial, and Sefl-Discipline connect to the tree's roots via arrows">
            <a:extLst>
              <a:ext uri="{FF2B5EF4-FFF2-40B4-BE49-F238E27FC236}">
                <a16:creationId xmlns:a16="http://schemas.microsoft.com/office/drawing/2014/main" id="{BFC09163-8AC0-732A-2E88-3AF48BAD8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7" y="1056242"/>
            <a:ext cx="7556765" cy="4854650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AFEBDC8-6BB4-609C-6834-64C4AB511463}"/>
              </a:ext>
            </a:extLst>
          </p:cNvPr>
          <p:cNvSpPr/>
          <p:nvPr/>
        </p:nvSpPr>
        <p:spPr>
          <a:xfrm>
            <a:off x="1047342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People: 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Influence others: staff, partners, bankers, customers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5388EB-AFCE-E286-A740-CEC94141B569}"/>
              </a:ext>
            </a:extLst>
          </p:cNvPr>
          <p:cNvSpPr/>
          <p:nvPr/>
        </p:nvSpPr>
        <p:spPr>
          <a:xfrm>
            <a:off x="2869224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Sales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Set and attain sales goals. Ready to sell all the time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92887-F835-5749-A892-0224F7195FA5}"/>
              </a:ext>
            </a:extLst>
          </p:cNvPr>
          <p:cNvSpPr/>
          <p:nvPr/>
        </p:nvSpPr>
        <p:spPr>
          <a:xfrm>
            <a:off x="4655852" y="4585012"/>
            <a:ext cx="1645920" cy="1325880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Financial:</a:t>
            </a:r>
          </a:p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Secure and manage money and credit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272C45-75FB-77A8-E5AC-3718CA035D08}"/>
              </a:ext>
            </a:extLst>
          </p:cNvPr>
          <p:cNvSpPr/>
          <p:nvPr/>
        </p:nvSpPr>
        <p:spPr>
          <a:xfrm>
            <a:off x="6528338" y="4583233"/>
            <a:ext cx="1645920" cy="1327659"/>
          </a:xfrm>
          <a:prstGeom prst="rect">
            <a:avLst/>
          </a:prstGeom>
          <a:solidFill>
            <a:srgbClr val="20509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Self-Discipline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Manage time, habits, and energy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D3AFE-7B65-20C6-5450-20A1DDA9B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CAA35E-B1AB-767B-C428-85BF840AD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79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final questions do you have?</a:t>
            </a:r>
          </a:p>
          <a:p>
            <a:endParaRPr lang="en-US" dirty="0"/>
          </a:p>
          <a:p>
            <a:r>
              <a:rPr lang="en-US" dirty="0"/>
              <a:t>What have you learned?</a:t>
            </a:r>
          </a:p>
          <a:p>
            <a:endParaRPr lang="en-US" dirty="0"/>
          </a:p>
          <a:p>
            <a:r>
              <a:rPr lang="en-US" dirty="0"/>
              <a:t>How would you evaluate the training?</a:t>
            </a:r>
          </a:p>
          <a:p>
            <a:endParaRPr lang="en-US" dirty="0"/>
          </a:p>
        </p:txBody>
      </p:sp>
      <p:pic>
        <p:nvPicPr>
          <p:cNvPr id="75779" name="Picture 7" descr="Clipboard and pencil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82D8B-D8C0-F1CB-7C1D-8D583DCF8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50549-6AD1-1798-144A-E89D701D5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940826" cy="4351338"/>
          </a:xfrm>
        </p:spPr>
        <p:txBody>
          <a:bodyPr/>
          <a:lstStyle/>
          <a:p>
            <a:r>
              <a:rPr lang="en-US" dirty="0"/>
              <a:t>Locate the Pre- and Post-Test Form at the back of your Participant Guide.</a:t>
            </a:r>
          </a:p>
          <a:p>
            <a:r>
              <a:rPr lang="en-US" dirty="0"/>
              <a:t>Complete the BEFORE Training column to assess your knowledge on this topic before participating in this class.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011630"/>
            <a:ext cx="2560320" cy="830997"/>
          </a:xfrm>
          <a:prstGeom prst="rect">
            <a:avLst/>
          </a:prstGeom>
          <a:solidFill>
            <a:srgbClr val="132F5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your Participant Guide</a:t>
            </a:r>
          </a:p>
        </p:txBody>
      </p:sp>
      <p:pic>
        <p:nvPicPr>
          <p:cNvPr id="4" name="Picture 3" descr="Sticky note reading Don't Forge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C41B83-B9EF-26E6-8C21-503D9F365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E9C1C3-042B-4B7F-FAFD-ED9F35678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19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415320"/>
            <a:ext cx="5719706" cy="4351338"/>
          </a:xfrm>
        </p:spPr>
        <p:txBody>
          <a:bodyPr>
            <a:normAutofit/>
          </a:bodyPr>
          <a:lstStyle/>
          <a:p>
            <a:r>
              <a:rPr lang="en-US" sz="2400" dirty="0"/>
              <a:t>Marlena is ready to move to the next stage of small business ownership—planning.</a:t>
            </a:r>
          </a:p>
          <a:p>
            <a:r>
              <a:rPr lang="en-US" sz="2400" dirty="0"/>
              <a:t>She knows she cannot do it alone. She is open to a partnership with someone who has the skills she lacks.</a:t>
            </a:r>
          </a:p>
          <a:p>
            <a:r>
              <a:rPr lang="en-US" sz="2400" dirty="0"/>
              <a:t>She needs to do more homework before she can make a well-informed decision.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5878285" y="713501"/>
            <a:ext cx="3066025" cy="153188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205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 think I’m a GOOD FIT!! </a:t>
            </a:r>
          </a:p>
        </p:txBody>
      </p:sp>
      <p:pic>
        <p:nvPicPr>
          <p:cNvPr id="5" name="Picture 2" descr="Young woman speaking on a mobile pho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6348356" y="2388622"/>
            <a:ext cx="2588272" cy="286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F1C88C-F754-C0D8-55A1-77DF15BA6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95726B3-7AD0-4892-55DD-A593BB79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Pre-Post Test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6175562" cy="4351338"/>
          </a:xfrm>
        </p:spPr>
        <p:txBody>
          <a:bodyPr>
            <a:normAutofit/>
          </a:bodyPr>
          <a:lstStyle/>
          <a:p>
            <a:r>
              <a:rPr lang="en-US" sz="2400" dirty="0"/>
              <a:t>If you have not already done so, assess what your knowledge on this topic was before you participated in this class.</a:t>
            </a:r>
          </a:p>
          <a:p>
            <a:r>
              <a:rPr lang="en-US" sz="2400" dirty="0"/>
              <a:t>Assess your knowledge on this topic after taking this class.</a:t>
            </a:r>
          </a:p>
          <a:p>
            <a:r>
              <a:rPr lang="en-US" sz="2400" dirty="0"/>
              <a:t>Complete the Evaluation Form. Your feedback is helpful!</a:t>
            </a:r>
          </a:p>
          <a:p>
            <a:r>
              <a:rPr lang="en-US" sz="2400" dirty="0"/>
              <a:t>Return both forms to the instructor before you leave. Thank you!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8" y="744631"/>
            <a:ext cx="2560320" cy="830997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In your Participant Guide</a:t>
            </a:r>
          </a:p>
        </p:txBody>
      </p:sp>
      <p:pic>
        <p:nvPicPr>
          <p:cNvPr id="4" name="Picture 3" descr="Sticky note reading Don't Forge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78791" y="2704646"/>
            <a:ext cx="2019869" cy="181515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E2852-A931-EED6-9B79-AD2135616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4A2A51-6EDA-9212-CA14-0894FD02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4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D588126-9E2D-3FEC-1802-63526BEE7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Welcome, Pre-Test, Agenda, and Learning Objectives</a:t>
            </a:r>
          </a:p>
          <a:p>
            <a:r>
              <a:rPr lang="en-US" dirty="0"/>
              <a:t>Introductions: What Is YOUR Motivation?</a:t>
            </a:r>
          </a:p>
          <a:p>
            <a:r>
              <a:rPr lang="en-US" dirty="0"/>
              <a:t>Business Ownership Terms</a:t>
            </a:r>
          </a:p>
          <a:p>
            <a:r>
              <a:rPr lang="en-US" dirty="0"/>
              <a:t>Myths and Realities of Small Business Ownership</a:t>
            </a:r>
          </a:p>
          <a:p>
            <a:r>
              <a:rPr lang="en-US" dirty="0"/>
              <a:t>Roots of Power</a:t>
            </a:r>
          </a:p>
          <a:p>
            <a:r>
              <a:rPr lang="en-US" dirty="0"/>
              <a:t>Start – Stop – Continue Action Planner</a:t>
            </a:r>
          </a:p>
          <a:p>
            <a:r>
              <a:rPr lang="en-US" dirty="0"/>
              <a:t>Summary, Post-Test, Evaluation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EE2A306-EB9A-BD87-BCFE-B210697867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EE3659C-FB08-EA9E-879C-AAF63BAA7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Clarify some of the myths and realities of small business ownership.</a:t>
            </a:r>
          </a:p>
          <a:p>
            <a:pPr lvl="0"/>
            <a:r>
              <a:rPr lang="en-US" dirty="0"/>
              <a:t>Start a self-assessment to determine your readiness to become a small business owner.</a:t>
            </a:r>
          </a:p>
          <a:p>
            <a:pPr lvl="0"/>
            <a:r>
              <a:rPr lang="en-US" dirty="0"/>
              <a:t>Set a plan of action to complete your self-assessments by seeking feedback from stakeholders, such as family, friends, and potential customers.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19E7E-302B-D486-A835-A4EC67CBB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Is Owning a business a good fit for you?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885D9-6319-E116-8613-94BCAEC5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 Marlena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F9C489-55A7-5037-0AE4-1510ACAE959B}"/>
              </a:ext>
            </a:extLst>
          </p:cNvPr>
          <p:cNvSpPr/>
          <p:nvPr/>
        </p:nvSpPr>
        <p:spPr>
          <a:xfrm>
            <a:off x="635548" y="899934"/>
            <a:ext cx="47115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4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189444" cy="4351338"/>
          </a:xfrm>
        </p:spPr>
        <p:txBody>
          <a:bodyPr/>
          <a:lstStyle/>
          <a:p>
            <a:r>
              <a:rPr lang="en-US" dirty="0"/>
              <a:t>Marlena has the potential to be a successful business owner.</a:t>
            </a:r>
          </a:p>
          <a:p>
            <a:r>
              <a:rPr lang="en-US" dirty="0"/>
              <a:t>She also has some concerns about business ownership.</a:t>
            </a:r>
          </a:p>
          <a:p>
            <a:r>
              <a:rPr lang="en-US" dirty="0"/>
              <a:t>As we review Marlena’s decision-making process, ask: is this role a good fit for Marlena... and for me?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6100466" y="600635"/>
            <a:ext cx="3043533" cy="202381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20509E"/>
          </a:solidFill>
          <a:ln>
            <a:solidFill>
              <a:srgbClr val="8E6A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 owning a business a good fit for me?</a:t>
            </a:r>
          </a:p>
        </p:txBody>
      </p:sp>
      <p:pic>
        <p:nvPicPr>
          <p:cNvPr id="3074" name="Picture 2" descr="Young woman speaking on a mobile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467" y="3052142"/>
            <a:ext cx="2882981" cy="266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6DBE1C-5DAA-2F98-2D45-7DD0D8B7A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42ECE5-0960-D237-ED5A-19A11C49C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Introductions: What Is YOUR Motivation?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worksheet on page 5 in your Participant Guide.</a:t>
            </a:r>
          </a:p>
          <a:p>
            <a:r>
              <a:rPr lang="en-US" dirty="0"/>
              <a:t>Rate the list of motivations as High, Medium or Low for yourself. </a:t>
            </a:r>
          </a:p>
          <a:p>
            <a:r>
              <a:rPr lang="en-US" dirty="0"/>
              <a:t>There are no wrong answers.</a:t>
            </a:r>
          </a:p>
          <a:p>
            <a:r>
              <a:rPr lang="en-US" dirty="0"/>
              <a:t>Marlena’s answers are provided as examples.</a:t>
            </a:r>
          </a:p>
        </p:txBody>
      </p:sp>
      <p:grpSp>
        <p:nvGrpSpPr>
          <p:cNvPr id="8" name="Group 7" descr="Thought clouds">
            <a:extLst>
              <a:ext uri="{FF2B5EF4-FFF2-40B4-BE49-F238E27FC236}">
                <a16:creationId xmlns:a16="http://schemas.microsoft.com/office/drawing/2014/main" id="{FA90BD8B-A592-18FF-EA44-EEDCA60D1C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2506" y="4409811"/>
            <a:ext cx="8026533" cy="1005843"/>
            <a:chOff x="712506" y="4409811"/>
            <a:chExt cx="8026533" cy="1005843"/>
          </a:xfrm>
        </p:grpSpPr>
        <p:sp>
          <p:nvSpPr>
            <p:cNvPr id="4" name="Cloud 3">
              <a:extLs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12506" y="4409814"/>
              <a:ext cx="2011680" cy="1005840"/>
            </a:xfrm>
            <a:prstGeom prst="cloud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Money?</a:t>
              </a:r>
            </a:p>
          </p:txBody>
        </p:sp>
        <p:sp>
          <p:nvSpPr>
            <p:cNvPr id="5" name="Cloud 4">
              <a:extLs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717457" y="4409813"/>
              <a:ext cx="2011680" cy="1005840"/>
            </a:xfrm>
            <a:prstGeom prst="cloud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Be your own boss?</a:t>
              </a:r>
            </a:p>
          </p:txBody>
        </p:sp>
        <p:sp>
          <p:nvSpPr>
            <p:cNvPr id="6" name="Cloud 5">
              <a:extLs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722408" y="4409812"/>
              <a:ext cx="2011680" cy="1005840"/>
            </a:xfrm>
            <a:prstGeom prst="cloud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Create jobs?</a:t>
              </a:r>
            </a:p>
          </p:txBody>
        </p:sp>
        <p:sp>
          <p:nvSpPr>
            <p:cNvPr id="7" name="Cloud 6">
              <a:extLs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727359" y="4409811"/>
              <a:ext cx="2011680" cy="1005840"/>
            </a:xfrm>
            <a:prstGeom prst="cloud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I’m great at ____.</a:t>
              </a:r>
            </a:p>
          </p:txBody>
        </p: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299ADC0-8A06-31AC-63FF-767A7BF5F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43365F8-0DD7-FB40-D38B-2039F4159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Ownership Terms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EF6A91-CF7C-7A67-8638-7AA83A711771}"/>
              </a:ext>
            </a:extLst>
          </p:cNvPr>
          <p:cNvSpPr/>
          <p:nvPr/>
        </p:nvSpPr>
        <p:spPr>
          <a:xfrm>
            <a:off x="635548" y="899934"/>
            <a:ext cx="47115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6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6211421" cy="4351338"/>
          </a:xfrm>
        </p:spPr>
        <p:txBody>
          <a:bodyPr>
            <a:normAutofit/>
          </a:bodyPr>
          <a:lstStyle/>
          <a:p>
            <a:r>
              <a:rPr lang="en-US" dirty="0"/>
              <a:t>Sole ownership or proprietorship</a:t>
            </a:r>
          </a:p>
          <a:p>
            <a:r>
              <a:rPr lang="en-US" dirty="0"/>
              <a:t>Partnership</a:t>
            </a:r>
          </a:p>
          <a:p>
            <a:r>
              <a:rPr lang="en-US" dirty="0"/>
              <a:t>Franchise </a:t>
            </a:r>
          </a:p>
          <a:p>
            <a:r>
              <a:rPr lang="en-US" dirty="0"/>
              <a:t>Home-based </a:t>
            </a:r>
          </a:p>
          <a:p>
            <a:r>
              <a:rPr lang="en-US" dirty="0"/>
              <a:t>Start-up or high-growth</a:t>
            </a:r>
          </a:p>
          <a:p>
            <a:r>
              <a:rPr lang="en-US" dirty="0"/>
              <a:t>Brick-and-mortar</a:t>
            </a:r>
          </a:p>
          <a:p>
            <a:r>
              <a:rPr lang="en-US" dirty="0"/>
              <a:t>Online</a:t>
            </a:r>
          </a:p>
          <a:p>
            <a:r>
              <a:rPr lang="en-US" dirty="0"/>
              <a:t>Existing business</a:t>
            </a:r>
          </a:p>
        </p:txBody>
      </p:sp>
      <p:pic>
        <p:nvPicPr>
          <p:cNvPr id="1028" name="Picture 4" descr="Two people holding a shopping basket togeth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0" t="28747" r="9279" b="10370"/>
          <a:stretch/>
        </p:blipFill>
        <p:spPr bwMode="auto">
          <a:xfrm>
            <a:off x="6979517" y="565579"/>
            <a:ext cx="1737360" cy="196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lothing hanging on a rac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17" y="2593623"/>
            <a:ext cx="173736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and holding a credit card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28" b="23094"/>
          <a:stretch/>
        </p:blipFill>
        <p:spPr bwMode="auto">
          <a:xfrm>
            <a:off x="6981719" y="4411132"/>
            <a:ext cx="1737360" cy="172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E5EEE0-DE3E-85AA-2635-5A73EF68E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6D32FD-4888-472E-2193-FB2BD3619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Myths and Realities of Business Ownership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worksheet on page 7 in your Participant Guide.</a:t>
            </a:r>
          </a:p>
          <a:p>
            <a:r>
              <a:rPr lang="en-US" dirty="0"/>
              <a:t>What are your assumptions?</a:t>
            </a:r>
          </a:p>
          <a:p>
            <a:r>
              <a:rPr lang="en-US" dirty="0"/>
              <a:t>What do you think is true or false?</a:t>
            </a:r>
          </a:p>
        </p:txBody>
      </p:sp>
      <p:pic>
        <p:nvPicPr>
          <p:cNvPr id="8" name="Picture 4" descr="3-dimensional question mark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7137" y="3342338"/>
            <a:ext cx="3424197" cy="270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33A5AF8-9E87-F372-907A-5B2EA8C55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AE5804A-D8CA-E1E4-5FEA-DCE0FD52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59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True or False?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65C47B-62E2-D999-B957-112A9AAAE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Starting a new business can be a huge personal sacrifice for your family.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There are a lot of emotional ups and downs.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 have to “get it right” every time.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 do not need a big cash reserve to be successful.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After about a year, you can relax and enjoy the profits.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 is easy to get loans for a great idea.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Successful entrepreneurs do it all themselves.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 will not have a boss.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 will have more freedom, control, and work–life balance.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Starting a business is risky.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8CBB9B-2BD0-D523-CBF7-794F0E21128A}"/>
              </a:ext>
            </a:extLst>
          </p:cNvPr>
          <p:cNvSpPr/>
          <p:nvPr/>
        </p:nvSpPr>
        <p:spPr>
          <a:xfrm>
            <a:off x="635548" y="899934"/>
            <a:ext cx="47115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7 in your Participant Guide.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2D8AFC-7E8E-E5B3-DCAF-0A7667542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 Owning a business a good fit for you?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63F934-5F9C-1D5D-5CD2-588CDBC41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600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3 - &amp;quot;Agenda&amp;quot;&quot;/&gt;&lt;property id=&quot;20307&quot; value=&quot;257&quot;/&gt;&lt;/object&gt;&lt;object type=&quot;3&quot; unique_id=&quot;10046&quot;&gt;&lt;property id=&quot;20148&quot; value=&quot;5&quot;/&gt;&lt;property id=&quot;20300&quot; value=&quot;Slide 19 - &amp;quot;Summary&amp;quot;&quot;/&gt;&lt;property id=&quot;20307&quot; value=&quot;285&quot;/&gt;&lt;/object&gt;&lt;object type=&quot;3&quot; unique_id=&quot;10047&quot;&gt;&lt;property id=&quot;20148&quot; value=&quot;5&quot;/&gt;&lt;property id=&quot;20300&quot; value=&quot;Slide 20 - &amp;quot;Conclusion&amp;quot;&quot;/&gt;&lt;property id=&quot;20307&quot; value=&quot;286&quot;/&gt;&lt;/object&gt;&lt;object type=&quot;3&quot; unique_id=&quot;10048&quot;&gt;&lt;property id=&quot;20148&quot; value=&quot;5&quot;/&gt;&lt;property id=&quot;20300&quot; value=&quot;Slide 4 - &amp;quot;Learning Objectives&amp;quot;&quot;/&gt;&lt;property id=&quot;20307&quot; value=&quot;287&quot;/&gt;&lt;/object&gt;&lt;object type=&quot;3&quot; unique_id=&quot;10058&quot;&gt;&lt;property id=&quot;20148&quot; value=&quot;5&quot;/&gt;&lt;property id=&quot;20300&quot; value=&quot;Slide 12 - &amp;quot;Marlena’s Roots of People Power&amp;quot;&quot;/&gt;&lt;property id=&quot;20307&quot; value=&quot;291&quot;/&gt;&lt;/object&gt;&lt;object type=&quot;3&quot; unique_id=&quot;10064&quot;&gt;&lt;property id=&quot;20148&quot; value=&quot;5&quot;/&gt;&lt;property id=&quot;20300&quot; value=&quot;Slide 14 - &amp;quot;It Is Professional to Ask for Help&amp;quot;&quot;/&gt;&lt;property id=&quot;20307&quot; value=&quot;295&quot;/&gt;&lt;/object&gt;&lt;object type=&quot;3&quot; unique_id=&quot;10615&quot;&gt;&lt;property id=&quot;20148&quot; value=&quot;5&quot;/&gt;&lt;property id=&quot;20300&quot; value=&quot;Slide 17 - &amp;quot;Key Points to Remember&amp;quot;&quot;/&gt;&lt;property id=&quot;20307&quot; value=&quot;323&quot;/&gt;&lt;/object&gt;&lt;object type=&quot;3&quot; unique_id=&quot;10616&quot;&gt;&lt;property id=&quot;20148&quot; value=&quot;5&quot;/&gt;&lt;property id=&quot;20300&quot; value=&quot;Slide 2 - &amp;quot;Pre-Test&amp;quot;&quot;/&gt;&lt;property id=&quot;20307&quot; value=&quot;346&quot;/&gt;&lt;/object&gt;&lt;object type=&quot;3&quot; unique_id=&quot;10617&quot;&gt;&lt;property id=&quot;20148&quot; value=&quot;5&quot;/&gt;&lt;property id=&quot;20300&quot; value=&quot;Slide 5 - &amp;quot;Introducing Marlena&amp;quot;&quot;/&gt;&lt;property id=&quot;20307&quot; value=&quot;326&quot;/&gt;&lt;/object&gt;&lt;object type=&quot;3&quot; unique_id=&quot;10618&quot;&gt;&lt;property id=&quot;20148&quot; value=&quot;5&quot;/&gt;&lt;property id=&quot;20300&quot; value=&quot;Slide 6 - &amp;quot;Introductions: What Is YOUR Motivation?&amp;quot;&quot;/&gt;&lt;property id=&quot;20307&quot; value=&quot;329&quot;/&gt;&lt;/object&gt;&lt;object type=&quot;3&quot; unique_id=&quot;10619&quot;&gt;&lt;property id=&quot;20148&quot; value=&quot;5&quot;/&gt;&lt;property id=&quot;20300&quot; value=&quot;Slide 7 - &amp;quot;Business Ownership Terms&amp;quot;&quot;/&gt;&lt;property id=&quot;20307&quot; value=&quot;334&quot;/&gt;&lt;/object&gt;&lt;object type=&quot;3&quot; unique_id=&quot;10620&quot;&gt;&lt;property id=&quot;20148&quot; value=&quot;5&quot;/&gt;&lt;property id=&quot;20300&quot; value=&quot;Slide 8 - &amp;quot;Myths and Realities of Business Ownership&amp;quot;&quot;/&gt;&lt;property id=&quot;20307&quot; value=&quot;347&quot;/&gt;&lt;/object&gt;&lt;object type=&quot;3&quot; unique_id=&quot;10621&quot;&gt;&lt;property id=&quot;20148&quot; value=&quot;5&quot;/&gt;&lt;property id=&quot;20300&quot; value=&quot;Slide 9 - &amp;quot;True or False? &amp;quot;&quot;/&gt;&lt;property id=&quot;20307&quot; value=&quot;330&quot;/&gt;&lt;/object&gt;&lt;object type=&quot;3&quot; unique_id=&quot;10622&quot;&gt;&lt;property id=&quot;20148&quot; value=&quot;5&quot;/&gt;&lt;property id=&quot;20300&quot; value=&quot;Slide 10 - &amp;quot;True or False? Answers&amp;quot;&quot;/&gt;&lt;property id=&quot;20307&quot; value=&quot;340&quot;/&gt;&lt;/object&gt;&lt;object type=&quot;3&quot; unique_id=&quot;10624&quot;&gt;&lt;property id=&quot;20148&quot; value=&quot;5&quot;/&gt;&lt;property id=&quot;20300&quot; value=&quot;Slide 13 - &amp;quot;What Are YOUR Roots of Power?&amp;quot;&quot;/&gt;&lt;property id=&quot;20307&quot; value=&quot;327&quot;/&gt;&lt;/object&gt;&lt;object type=&quot;3&quot; unique_id=&quot;10625&quot;&gt;&lt;property id=&quot;20148&quot; value=&quot;5&quot;/&gt;&lt;property id=&quot;20300&quot; value=&quot;Slide 15 - &amp;quot;Start–Stop–Continue Action Planner&amp;quot;&quot;/&gt;&lt;property id=&quot;20307&quot; value=&quot;333&quot;/&gt;&lt;/object&gt;&lt;object type=&quot;3&quot; unique_id=&quot;10626&quot;&gt;&lt;property id=&quot;20148&quot; value=&quot;5&quot;/&gt;&lt;property id=&quot;20300&quot; value=&quot;Slide 16 - &amp;quot;Industry-Specific Self-Assessments&amp;quot;&quot;/&gt;&lt;property id=&quot;20307&quot; value=&quot;328&quot;/&gt;&lt;/object&gt;&lt;object type=&quot;3&quot; unique_id=&quot;10628&quot;&gt;&lt;property id=&quot;20148&quot; value=&quot;5&quot;/&gt;&lt;property id=&quot;20300&quot; value=&quot;Slide 21 - &amp;quot;Pre-Post Test and Evaluation&amp;quot;&quot;/&gt;&lt;property id=&quot;20307&quot; value=&quot;344&quot;/&gt;&lt;/object&gt;&lt;object type=&quot;3&quot; unique_id=&quot;31175&quot;&gt;&lt;property id=&quot;20148&quot; value=&quot;5&quot;/&gt;&lt;property id=&quot;20300&quot; value=&quot;Slide 1 - &amp;quot;Is Owning a Business&amp;quot;&quot;/&gt;&lt;property id=&quot;20307&quot; value=&quot;305&quot;/&gt;&lt;/object&gt;&lt;object type=&quot;3&quot; unique_id=&quot;31362&quot;&gt;&lt;property id=&quot;20148&quot; value=&quot;5&quot;/&gt;&lt;property id=&quot;20300&quot; value=&quot;Slide 11 - &amp;quot;Roots of Power&amp;quot;&quot;/&gt;&lt;property id=&quot;20307&quot; value=&quot;350&quot;/&gt;&lt;/object&gt;&lt;object type=&quot;3&quot; unique_id=&quot;31363&quot;&gt;&lt;property id=&quot;20148&quot; value=&quot;5&quot;/&gt;&lt;property id=&quot;20300&quot; value=&quot;Slide 18 - &amp;quot;Roots of Power (review)&amp;quot;&quot;/&gt;&lt;property id=&quot;20307&quot; value=&quot;351&quot;/&gt;&lt;/object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7E1D4E-A616-46F6-A4F2-20EDCC874AF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CA6A55-B3CF-4EE0-AA31-C7137F17D7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1415</Words>
  <Application>Microsoft Office PowerPoint</Application>
  <PresentationFormat>On-screen Show (4:3)</PresentationFormat>
  <Paragraphs>223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Helvetica</vt:lpstr>
      <vt:lpstr>Source Sans Pro</vt:lpstr>
      <vt:lpstr>Source Sans Pro SemiBold</vt:lpstr>
      <vt:lpstr>Times New Roman</vt:lpstr>
      <vt:lpstr>1_Office Theme</vt:lpstr>
      <vt:lpstr>Is Owning a Business</vt:lpstr>
      <vt:lpstr>Pre-Test</vt:lpstr>
      <vt:lpstr>Agenda</vt:lpstr>
      <vt:lpstr>Learning Objectives</vt:lpstr>
      <vt:lpstr>Introducing Marlena</vt:lpstr>
      <vt:lpstr>Introductions: What Is YOUR Motivation?</vt:lpstr>
      <vt:lpstr>Business Ownership Terms</vt:lpstr>
      <vt:lpstr>Myths and Realities of Business Ownership</vt:lpstr>
      <vt:lpstr>True or False? </vt:lpstr>
      <vt:lpstr>True or False? Answers</vt:lpstr>
      <vt:lpstr>Roots of Power</vt:lpstr>
      <vt:lpstr>Marlena’s Roots of People Power</vt:lpstr>
      <vt:lpstr>What Are YOUR Roots of Power?</vt:lpstr>
      <vt:lpstr>It Is Professional to Ask for Help</vt:lpstr>
      <vt:lpstr>Start–Stop–Continue Action Planner</vt:lpstr>
      <vt:lpstr>Industry-Specific Self-Assessments</vt:lpstr>
      <vt:lpstr>Key Points to Remember</vt:lpstr>
      <vt:lpstr>Roots of Power (review)</vt:lpstr>
      <vt:lpstr>Summary</vt:lpstr>
      <vt:lpstr>Conclusion</vt:lpstr>
      <vt:lpstr>Pre-Post Test and Evaluation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Is Owning a Business Good for You for a Small Business</dc:title>
  <dc:subject>FDIC Is Owning a Business Good for You for a Small Business</dc:subject>
  <dc:creator/>
  <cp:keywords>FDIC Is Owning a Business Good for You for a Small Business</cp:keywords>
  <dc:description>FDIC Is Owning a Business Good for You for a Small Business</dc:description>
  <cp:lastModifiedBy/>
  <cp:revision>2</cp:revision>
  <dcterms:created xsi:type="dcterms:W3CDTF">2012-03-28T14:26:49Z</dcterms:created>
  <dcterms:modified xsi:type="dcterms:W3CDTF">2022-11-15T08:11:11Z</dcterms:modified>
  <cp:category>FDIC Is Owning a Business Good for You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  <property fmtid="{D5CDD505-2E9C-101B-9397-08002B2CF9AE}" pid="3" name="Order">
    <vt:r8>91100</vt:r8>
  </property>
</Properties>
</file>