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3">
  <p:sldMasterIdLst>
    <p:sldMasterId id="2147483660" r:id="rId3"/>
  </p:sldMasterIdLst>
  <p:notesMasterIdLst>
    <p:notesMasterId r:id="rId54"/>
  </p:notesMasterIdLst>
  <p:handoutMasterIdLst>
    <p:handoutMasterId r:id="rId55"/>
  </p:handoutMasterIdLst>
  <p:sldIdLst>
    <p:sldId id="256" r:id="rId4"/>
    <p:sldId id="412" r:id="rId5"/>
    <p:sldId id="274" r:id="rId6"/>
    <p:sldId id="261" r:id="rId7"/>
    <p:sldId id="262" r:id="rId8"/>
    <p:sldId id="263" r:id="rId9"/>
    <p:sldId id="372" r:id="rId10"/>
    <p:sldId id="413" r:id="rId11"/>
    <p:sldId id="393" r:id="rId12"/>
    <p:sldId id="374" r:id="rId13"/>
    <p:sldId id="358" r:id="rId14"/>
    <p:sldId id="406" r:id="rId15"/>
    <p:sldId id="407" r:id="rId16"/>
    <p:sldId id="369" r:id="rId17"/>
    <p:sldId id="275" r:id="rId18"/>
    <p:sldId id="278" r:id="rId19"/>
    <p:sldId id="277" r:id="rId20"/>
    <p:sldId id="286" r:id="rId21"/>
    <p:sldId id="387" r:id="rId22"/>
    <p:sldId id="414" r:id="rId23"/>
    <p:sldId id="388" r:id="rId24"/>
    <p:sldId id="415" r:id="rId25"/>
    <p:sldId id="400" r:id="rId26"/>
    <p:sldId id="396" r:id="rId27"/>
    <p:sldId id="397" r:id="rId28"/>
    <p:sldId id="399" r:id="rId29"/>
    <p:sldId id="288" r:id="rId30"/>
    <p:sldId id="368" r:id="rId31"/>
    <p:sldId id="292" r:id="rId32"/>
    <p:sldId id="295" r:id="rId33"/>
    <p:sldId id="296" r:id="rId34"/>
    <p:sldId id="377" r:id="rId35"/>
    <p:sldId id="378" r:id="rId36"/>
    <p:sldId id="379" r:id="rId37"/>
    <p:sldId id="380" r:id="rId38"/>
    <p:sldId id="383" r:id="rId39"/>
    <p:sldId id="384" r:id="rId40"/>
    <p:sldId id="385" r:id="rId41"/>
    <p:sldId id="386" r:id="rId42"/>
    <p:sldId id="297" r:id="rId43"/>
    <p:sldId id="298" r:id="rId44"/>
    <p:sldId id="376" r:id="rId45"/>
    <p:sldId id="299" r:id="rId46"/>
    <p:sldId id="301" r:id="rId47"/>
    <p:sldId id="408" r:id="rId48"/>
    <p:sldId id="409" r:id="rId49"/>
    <p:sldId id="402" r:id="rId50"/>
    <p:sldId id="367" r:id="rId51"/>
    <p:sldId id="410" r:id="rId52"/>
    <p:sldId id="411" r:id="rId53"/>
  </p:sldIdLst>
  <p:sldSz cx="9144000" cy="6858000" type="screen4x3"/>
  <p:notesSz cx="7010400" cy="9296400"/>
  <p:custDataLst>
    <p:tags r:id="rId56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875">
          <p15:clr>
            <a:srgbClr val="A4A3A4"/>
          </p15:clr>
        </p15:guide>
        <p15:guide id="4" pos="290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awrence, Laura J." initials="LLJ" lastIdx="28" clrIdx="0"/>
  <p:cmAuthor id="1" name="Reynolds, Luke W." initials="LWR" lastIdx="6" clrIdx="1"/>
  <p:cmAuthor id="2" name="Inger Giuffrida" initials="IG" lastIdx="5" clrIdx="2"/>
  <p:cmAuthor id="3" name="Miller, Benjamin" initials="MB" lastIdx="13" clrIdx="3">
    <p:extLst/>
  </p:cmAuthor>
  <p:cmAuthor id="4" name="Gloria R. Reynolds" initials="GRR" lastIdx="23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7" autoAdjust="0"/>
    <p:restoredTop sz="86400" autoAdjust="0"/>
  </p:normalViewPr>
  <p:slideViewPr>
    <p:cSldViewPr snapToGrid="0" snapToObjects="1">
      <p:cViewPr varScale="1">
        <p:scale>
          <a:sx n="35" d="100"/>
          <a:sy n="35" d="100"/>
        </p:scale>
        <p:origin x="-514" y="-86"/>
      </p:cViewPr>
      <p:guideLst>
        <p:guide orient="horz" pos="2160"/>
        <p:guide orient="horz" pos="1875"/>
        <p:guide pos="2880"/>
        <p:guide pos="290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4184"/>
    </p:cViewPr>
  </p:sorterViewPr>
  <p:notesViewPr>
    <p:cSldViewPr snapToGrid="0" snapToObjects="1" showGuides="1">
      <p:cViewPr varScale="1">
        <p:scale>
          <a:sx n="60" d="100"/>
          <a:sy n="60" d="100"/>
        </p:scale>
        <p:origin x="-558" y="-78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handoutMaster" Target="handoutMasters/handoutMaster1.xml"/><Relationship Id="rId7" Type="http://schemas.openxmlformats.org/officeDocument/2006/relationships/slide" Target="slides/slide4.xml"/><Relationship Id="rId2" Type="http://schemas.openxmlformats.org/officeDocument/2006/relationships/customXml" Target="../customXml/item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54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commentAuthors" Target="commentAuthors.xml"/><Relationship Id="rId61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tags" Target="tags/tag1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3" Type="http://schemas.openxmlformats.org/officeDocument/2006/relationships/slideMaster" Target="slideMasters/slideMaster1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9902D7F1-9DB8-410F-96EC-7F73CD222452}" type="datetimeFigureOut">
              <a:rPr lang="en-US" smtClean="0"/>
              <a:t>11/13/2018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9F3C7F8-03C9-41C4-A615-C27CEFC8E3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63181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6419D04-B7DB-2B4D-885F-E8F5B8FE3E52}" type="datetimeFigureOut">
              <a:rPr lang="en-US" smtClean="0"/>
              <a:t>11/13/2018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194FDA3B-D772-9D44-B8B4-BB6CF7F1C08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127043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FDA3B-D772-9D44-B8B4-BB6CF7F1C08A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61581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FDA3B-D772-9D44-B8B4-BB6CF7F1C08A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88903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FDA3B-D772-9D44-B8B4-BB6CF7F1C08A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7494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FDA3B-D772-9D44-B8B4-BB6CF7F1C08A}" type="slidenum">
              <a:rPr lang="en-US" smtClean="0"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04131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FDA3B-D772-9D44-B8B4-BB6CF7F1C08A}" type="slidenum">
              <a:rPr lang="en-US" smtClean="0"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00569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11733" y="2936618"/>
            <a:ext cx="8989391" cy="191320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130585"/>
            <a:ext cx="7772400" cy="1670014"/>
          </a:xfrm>
        </p:spPr>
        <p:txBody>
          <a:bodyPr anchor="b" anchorCtr="0">
            <a:normAutofit/>
          </a:bodyPr>
          <a:lstStyle>
            <a:lvl1pPr>
              <a:lnSpc>
                <a:spcPct val="100000"/>
              </a:lnSpc>
              <a:defRPr sz="5400" spc="-8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8782891" y="0"/>
            <a:ext cx="361109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86570" y="6419181"/>
            <a:ext cx="459794" cy="28384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F83BEB6-139A-B746-BC33-1F5B6187E651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11733" y="5777982"/>
            <a:ext cx="9132267" cy="10800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25638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927848" cy="91489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8303" y="6363615"/>
            <a:ext cx="725762" cy="283845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8893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620000" cy="91489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8303" y="6363615"/>
            <a:ext cx="725762" cy="283845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45939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8303" y="6363615"/>
            <a:ext cx="725762" cy="283845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4936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8303" y="6363615"/>
            <a:ext cx="725762" cy="283845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7672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8303" y="6363615"/>
            <a:ext cx="725762" cy="283845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3630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8303" y="6363615"/>
            <a:ext cx="725762" cy="283845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95027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8303" y="6363615"/>
            <a:ext cx="725762" cy="283845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54026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 rot="5400000">
            <a:off x="1143000" y="-1143003"/>
            <a:ext cx="6858000" cy="914400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 rot="5400000">
            <a:off x="345383" y="3296712"/>
            <a:ext cx="6858000" cy="26457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457654" y="2214026"/>
            <a:ext cx="3059567" cy="306965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0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2"/>
          </p:nvPr>
        </p:nvSpPr>
        <p:spPr>
          <a:xfrm>
            <a:off x="457654" y="1300163"/>
            <a:ext cx="3059113" cy="781050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318154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 rot="5400000">
            <a:off x="1239403" y="2963597"/>
            <a:ext cx="5029200" cy="27432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457654" y="949570"/>
            <a:ext cx="3059567" cy="326894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0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Content Placeholder 9"/>
          <p:cNvSpPr>
            <a:spLocks noGrp="1"/>
          </p:cNvSpPr>
          <p:nvPr>
            <p:ph sz="quarter" idx="12"/>
          </p:nvPr>
        </p:nvSpPr>
        <p:spPr>
          <a:xfrm>
            <a:off x="458108" y="586158"/>
            <a:ext cx="3059113" cy="363412"/>
          </a:xfrm>
        </p:spPr>
        <p:txBody>
          <a:bodyPr tIns="0" bIns="0" anchor="t"/>
          <a:lstStyle>
            <a:lvl1pPr marL="0" indent="0">
              <a:lnSpc>
                <a:spcPct val="100000"/>
              </a:lnSpc>
              <a:buNone/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626533" y="6451745"/>
            <a:ext cx="1911101" cy="2616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sz="1100" cap="all" baseline="0" dirty="0">
                <a:solidFill>
                  <a:schemeClr val="tx1"/>
                </a:solidFill>
                <a:latin typeface="+mn-lt"/>
              </a:rPr>
              <a:t>Money Smart for Adults</a:t>
            </a:r>
          </a:p>
        </p:txBody>
      </p:sp>
      <p:sp>
        <p:nvSpPr>
          <p:cNvPr id="15" name="Rectangle 14"/>
          <p:cNvSpPr/>
          <p:nvPr userDrawn="1"/>
        </p:nvSpPr>
        <p:spPr>
          <a:xfrm>
            <a:off x="2451910" y="6454490"/>
            <a:ext cx="5171232" cy="26161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n-US" sz="1100" kern="1200" dirty="0">
                <a:solidFill>
                  <a:schemeClr val="tx1"/>
                </a:solidFill>
                <a:latin typeface="+mj-lt"/>
                <a:ea typeface="+mn-ea"/>
                <a:cs typeface="+mn-cs"/>
              </a:rPr>
              <a:t>Module 12: Making Housing Decisions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7888303" y="6294783"/>
            <a:ext cx="725763" cy="5632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8303" y="6363615"/>
            <a:ext cx="725762" cy="283845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5588246" y="6451745"/>
            <a:ext cx="2300057" cy="26161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n-US" sz="1100" dirty="0">
                <a:solidFill>
                  <a:schemeClr val="tx1"/>
                </a:solidFill>
              </a:rPr>
              <a:t>September</a:t>
            </a:r>
            <a:r>
              <a:rPr lang="en-US" sz="1100" baseline="0" dirty="0">
                <a:solidFill>
                  <a:schemeClr val="tx1"/>
                </a:solidFill>
              </a:rPr>
              <a:t> 2018</a:t>
            </a:r>
            <a:endParaRPr lang="en-US" sz="1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40179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434356"/>
            <a:ext cx="7499213" cy="881682"/>
          </a:xfrm>
        </p:spPr>
        <p:txBody>
          <a:bodyPr anchor="b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6" y="1424723"/>
            <a:ext cx="7499214" cy="4701440"/>
          </a:xfrm>
        </p:spPr>
        <p:txBody>
          <a:bodyPr anchor="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8303" y="6363615"/>
            <a:ext cx="725762" cy="283845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0504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5590" y="425590"/>
            <a:ext cx="7984529" cy="89044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5591" y="1441004"/>
            <a:ext cx="7620000" cy="4958031"/>
          </a:xfrm>
        </p:spPr>
        <p:txBody>
          <a:bodyPr/>
          <a:lstStyle>
            <a:lvl1pPr>
              <a:defRPr i="0"/>
            </a:lvl1pPr>
            <a:lvl2pPr>
              <a:defRPr i="0"/>
            </a:lvl2pPr>
            <a:lvl3pPr>
              <a:defRPr i="0"/>
            </a:lvl3pPr>
            <a:lvl4pPr>
              <a:defRPr i="0"/>
            </a:lvl4pPr>
            <a:lvl5pPr>
              <a:defRPr i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9" name="Picture 8" descr="GettyImages-665215966.eps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853" t="14685" r="12861" b="17800"/>
          <a:stretch/>
        </p:blipFill>
        <p:spPr>
          <a:xfrm>
            <a:off x="5217191" y="2768263"/>
            <a:ext cx="3766515" cy="3517888"/>
          </a:xfrm>
          <a:prstGeom prst="rect">
            <a:avLst/>
          </a:prstGeom>
        </p:spPr>
      </p:pic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8303" y="6363615"/>
            <a:ext cx="725762" cy="283845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6532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873" y="1416581"/>
            <a:ext cx="7620000" cy="4966171"/>
          </a:xfrm>
        </p:spPr>
        <p:txBody>
          <a:bodyPr/>
          <a:lstStyle>
            <a:lvl1pPr>
              <a:defRPr i="0">
                <a:solidFill>
                  <a:schemeClr val="tx1"/>
                </a:solidFill>
              </a:defRPr>
            </a:lvl1pPr>
            <a:lvl2pPr>
              <a:defRPr i="0">
                <a:solidFill>
                  <a:schemeClr val="tx1"/>
                </a:solidFill>
              </a:defRPr>
            </a:lvl2pPr>
            <a:lvl3pPr>
              <a:defRPr i="0">
                <a:solidFill>
                  <a:schemeClr val="tx1"/>
                </a:solidFill>
              </a:defRPr>
            </a:lvl3pPr>
            <a:lvl4pPr>
              <a:defRPr i="0">
                <a:solidFill>
                  <a:schemeClr val="tx1"/>
                </a:solidFill>
              </a:defRPr>
            </a:lvl4pPr>
            <a:lvl5pPr>
              <a:defRPr i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872" y="399954"/>
            <a:ext cx="8013967" cy="916084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8" name="Picture 7" descr="GettyImages-623292622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468" t="7317" r="21819" b="8978"/>
          <a:stretch/>
        </p:blipFill>
        <p:spPr>
          <a:xfrm flipH="1">
            <a:off x="5742464" y="2804355"/>
            <a:ext cx="3258660" cy="3484327"/>
          </a:xfrm>
          <a:prstGeom prst="rect">
            <a:avLst/>
          </a:prstGeom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8303" y="6363615"/>
            <a:ext cx="725762" cy="283845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4395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7080"/>
          <a:stretch/>
        </p:blipFill>
        <p:spPr>
          <a:xfrm>
            <a:off x="4458789" y="3651720"/>
            <a:ext cx="4467496" cy="27674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7534" y="152718"/>
            <a:ext cx="7409666" cy="116332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7534" y="1441004"/>
            <a:ext cx="7409666" cy="4685159"/>
          </a:xfrm>
        </p:spPr>
        <p:txBody>
          <a:bodyPr/>
          <a:lstStyle>
            <a:lvl1pPr>
              <a:defRPr i="0"/>
            </a:lvl1pPr>
            <a:lvl2pPr>
              <a:defRPr i="0"/>
            </a:lvl2pPr>
            <a:lvl3pPr>
              <a:defRPr i="0"/>
            </a:lvl3pPr>
            <a:lvl4pPr>
              <a:defRPr i="0"/>
            </a:lvl4pPr>
            <a:lvl5pPr>
              <a:defRPr i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8303" y="6363615"/>
            <a:ext cx="725762" cy="283845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6003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5_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4436" y="426832"/>
            <a:ext cx="7620000" cy="88920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4436" y="1432864"/>
            <a:ext cx="7620000" cy="4967414"/>
          </a:xfrm>
        </p:spPr>
        <p:txBody>
          <a:bodyPr/>
          <a:lstStyle>
            <a:lvl1pPr>
              <a:defRPr i="0"/>
            </a:lvl1pPr>
            <a:lvl2pPr>
              <a:defRPr i="0"/>
            </a:lvl2pPr>
            <a:lvl3pPr>
              <a:defRPr i="0"/>
            </a:lvl3pPr>
            <a:lvl4pPr>
              <a:defRPr i="0"/>
            </a:lvl4pPr>
            <a:lvl5pPr>
              <a:defRPr i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8303" y="6363615"/>
            <a:ext cx="725762" cy="283845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3250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956" y="152718"/>
            <a:ext cx="7385244" cy="116332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1956" y="1432864"/>
            <a:ext cx="7385244" cy="4693300"/>
          </a:xfrm>
        </p:spPr>
        <p:txBody>
          <a:bodyPr/>
          <a:lstStyle>
            <a:lvl1pPr>
              <a:defRPr i="0"/>
            </a:lvl1pPr>
            <a:lvl2pPr>
              <a:defRPr i="0"/>
            </a:lvl2pPr>
            <a:lvl3pPr>
              <a:defRPr i="0"/>
            </a:lvl3pPr>
            <a:lvl4pPr>
              <a:defRPr i="0"/>
            </a:lvl4pPr>
            <a:lvl5pPr>
              <a:defRPr i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8303" y="6363615"/>
            <a:ext cx="725762" cy="283845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4230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t" anchorCtr="0">
            <a:noAutofit/>
          </a:bodyPr>
          <a:lstStyle>
            <a:lvl1pPr algn="l">
              <a:lnSpc>
                <a:spcPct val="100000"/>
              </a:lnSpc>
              <a:defRPr sz="54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8303" y="6363615"/>
            <a:ext cx="725762" cy="283845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2140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924800" cy="91489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14002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3920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6533" y="152718"/>
            <a:ext cx="7987532" cy="116332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6533" y="1441004"/>
            <a:ext cx="7450666" cy="46851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529935" y="0"/>
            <a:ext cx="8084130" cy="15271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626533" y="6451745"/>
            <a:ext cx="1911101" cy="2616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sz="1100" cap="all" baseline="0" dirty="0">
                <a:solidFill>
                  <a:schemeClr val="tx1"/>
                </a:solidFill>
                <a:latin typeface="+mn-lt"/>
              </a:rPr>
              <a:t>Money Smart for Adults</a:t>
            </a:r>
          </a:p>
        </p:txBody>
      </p:sp>
      <p:sp>
        <p:nvSpPr>
          <p:cNvPr id="14" name="Rectangle 13"/>
          <p:cNvSpPr/>
          <p:nvPr userDrawn="1"/>
        </p:nvSpPr>
        <p:spPr>
          <a:xfrm>
            <a:off x="2451910" y="6454490"/>
            <a:ext cx="5171232" cy="26161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n-US" sz="1100" kern="1200" dirty="0">
                <a:solidFill>
                  <a:schemeClr val="tx1"/>
                </a:solidFill>
                <a:latin typeface="+mj-lt"/>
                <a:ea typeface="+mn-ea"/>
                <a:cs typeface="+mn-cs"/>
              </a:rPr>
              <a:t>Module 12: Making Housing Decisions</a:t>
            </a:r>
          </a:p>
        </p:txBody>
      </p:sp>
      <p:sp>
        <p:nvSpPr>
          <p:cNvPr id="15" name="Rectangle 14"/>
          <p:cNvSpPr/>
          <p:nvPr userDrawn="1"/>
        </p:nvSpPr>
        <p:spPr>
          <a:xfrm>
            <a:off x="7888303" y="6294783"/>
            <a:ext cx="725763" cy="5632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8303" y="6363615"/>
            <a:ext cx="725762" cy="283845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5588246" y="6451745"/>
            <a:ext cx="2300057" cy="26161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n-US" sz="1100" dirty="0">
                <a:solidFill>
                  <a:schemeClr val="tx1"/>
                </a:solidFill>
              </a:rPr>
              <a:t>September</a:t>
            </a:r>
            <a:r>
              <a:rPr lang="en-US" sz="1100" baseline="0" dirty="0">
                <a:solidFill>
                  <a:schemeClr val="tx1"/>
                </a:solidFill>
              </a:rPr>
              <a:t> 2018</a:t>
            </a:r>
            <a:endParaRPr lang="en-US" sz="1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9879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 cap="none" spc="-60" baseline="0">
          <a:solidFill>
            <a:schemeClr val="tx2"/>
          </a:solidFill>
          <a:latin typeface="Franklin Gothic Medium"/>
          <a:ea typeface="+mj-ea"/>
          <a:cs typeface="Franklin Gothic Medium"/>
        </a:defRPr>
      </a:lvl1pPr>
    </p:titleStyle>
    <p:bodyStyle>
      <a:lvl1pPr marL="256032" indent="-256032" algn="l" defTabSz="914400" rtl="0" eaLnBrk="1" latinLnBrk="0" hangingPunct="1">
        <a:lnSpc>
          <a:spcPct val="100000"/>
        </a:lnSpc>
        <a:spcBef>
          <a:spcPct val="20000"/>
        </a:spcBef>
        <a:spcAft>
          <a:spcPts val="1200"/>
        </a:spcAft>
        <a:buClr>
          <a:schemeClr val="tx2"/>
        </a:buClr>
        <a:buFont typeface="Wingdings" panose="05000000000000000000" pitchFamily="2" charset="2"/>
        <a:buChar char="§"/>
        <a:defRPr sz="2400" b="0" kern="1200">
          <a:solidFill>
            <a:schemeClr val="tx1"/>
          </a:solidFill>
          <a:latin typeface="Franklin Gothic Medium"/>
          <a:ea typeface="+mn-ea"/>
          <a:cs typeface="Franklin Gothic Medium"/>
        </a:defRPr>
      </a:lvl1pPr>
      <a:lvl2pPr marL="457200" indent="-182880" algn="l" defTabSz="914400" rtl="0" eaLnBrk="1" latinLnBrk="0" hangingPunct="1">
        <a:lnSpc>
          <a:spcPct val="100000"/>
        </a:lnSpc>
        <a:spcBef>
          <a:spcPct val="20000"/>
        </a:spcBef>
        <a:buClr>
          <a:schemeClr val="tx2"/>
        </a:buClr>
        <a:buFont typeface="Franklin Gothic Book" panose="020B0503020102020204" pitchFamily="34" charset="0"/>
        <a:buChar char="●"/>
        <a:defRPr sz="2000" kern="1200">
          <a:solidFill>
            <a:schemeClr val="tx1"/>
          </a:solidFill>
          <a:latin typeface="Franklin Gothic Book"/>
          <a:ea typeface="+mn-ea"/>
          <a:cs typeface="Franklin Gothic Book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Courier New" panose="02070309020205020404" pitchFamily="49" charset="0"/>
        <a:buChar char="o"/>
        <a:defRPr sz="1800" kern="1200">
          <a:solidFill>
            <a:schemeClr val="tx1"/>
          </a:solidFill>
          <a:latin typeface="Franklin Gothic Book"/>
          <a:ea typeface="+mn-ea"/>
          <a:cs typeface="Franklin Gothic Book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Franklin Gothic Book"/>
          <a:ea typeface="+mn-ea"/>
          <a:cs typeface="Franklin Gothic Book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Franklin Gothic Book"/>
          <a:ea typeface="+mn-ea"/>
          <a:cs typeface="Franklin Gothic Book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nnualcreditreport.com/" TargetMode="Externa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ud.gov/" TargetMode="Externa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 hidden="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Module 12: Making Housing Decisions</a:t>
            </a:r>
            <a:endParaRPr lang="en-US"/>
          </a:p>
        </p:txBody>
      </p:sp>
      <p:pic>
        <p:nvPicPr>
          <p:cNvPr id="13" name="Picture 12" descr="Iconic picture for Module 12. Hand with a magnifying glass, magnifying houses from a cartoon of houses.&#10;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627" t="13594" r="9030"/>
          <a:stretch/>
        </p:blipFill>
        <p:spPr>
          <a:xfrm>
            <a:off x="1403184" y="-1"/>
            <a:ext cx="6189989" cy="4345525"/>
          </a:xfrm>
          <a:prstGeom prst="rect">
            <a:avLst/>
          </a:prstGeom>
        </p:spPr>
      </p:pic>
      <p:sp>
        <p:nvSpPr>
          <p:cNvPr id="10" name="Rectangle 9" descr="Black rectangle below picture"/>
          <p:cNvSpPr/>
          <p:nvPr/>
        </p:nvSpPr>
        <p:spPr>
          <a:xfrm>
            <a:off x="1403184" y="4345525"/>
            <a:ext cx="6189989" cy="26457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ubtitle 11"/>
          <p:cNvSpPr txBox="1">
            <a:spLocks/>
          </p:cNvSpPr>
          <p:nvPr/>
        </p:nvSpPr>
        <p:spPr>
          <a:xfrm>
            <a:off x="2776987" y="4989328"/>
            <a:ext cx="4870380" cy="55762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lnSpc>
                <a:spcPct val="140000"/>
              </a:lnSpc>
              <a:spcBef>
                <a:spcPct val="20000"/>
              </a:spcBef>
              <a:spcAft>
                <a:spcPts val="1200"/>
              </a:spcAft>
              <a:buClr>
                <a:schemeClr val="tx2"/>
              </a:buClr>
              <a:buFont typeface="Arial"/>
              <a:buNone/>
              <a:defRPr sz="2400" b="0" kern="1200" cap="all" spc="120" baseline="0">
                <a:solidFill>
                  <a:schemeClr val="tx2"/>
                </a:solidFill>
                <a:latin typeface="+mj-lt"/>
                <a:ea typeface="+mn-ea"/>
                <a:cs typeface="Franklin Gothic Medium"/>
              </a:defRPr>
            </a:lvl1pPr>
            <a:lvl2pPr marL="457200" indent="0" algn="ctr" defTabSz="914400" rtl="0" eaLnBrk="1" latinLnBrk="0" hangingPunct="1">
              <a:lnSpc>
                <a:spcPct val="140000"/>
              </a:lnSpc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Franklin Gothic Book"/>
                <a:ea typeface="+mn-ea"/>
                <a:cs typeface="Franklin Gothic Book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Franklin Gothic Book"/>
                <a:ea typeface="+mn-ea"/>
                <a:cs typeface="Franklin Gothic Book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Franklin Gothic Book"/>
                <a:ea typeface="+mn-ea"/>
                <a:cs typeface="Franklin Gothic Book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800" kern="1200" baseline="0">
                <a:solidFill>
                  <a:schemeClr val="tx1">
                    <a:tint val="75000"/>
                  </a:schemeClr>
                </a:solidFill>
                <a:latin typeface="Franklin Gothic Book"/>
                <a:ea typeface="+mn-ea"/>
                <a:cs typeface="Franklin Gothic Book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Module 12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403184" y="6378742"/>
            <a:ext cx="129086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i="0" dirty="0"/>
              <a:t>September 2018</a:t>
            </a:r>
          </a:p>
        </p:txBody>
      </p:sp>
      <p:pic>
        <p:nvPicPr>
          <p:cNvPr id="15" name="Picture 14" descr="Money Smart logo 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8242" y="5020830"/>
            <a:ext cx="1124400" cy="112440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2722792" y="5341689"/>
            <a:ext cx="6110657" cy="108570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5400" kern="1200" cap="none" spc="-80" baseline="0">
                <a:solidFill>
                  <a:schemeClr val="tx1"/>
                </a:solidFill>
                <a:latin typeface="Franklin Gothic Medium"/>
                <a:ea typeface="+mj-ea"/>
                <a:cs typeface="Franklin Gothic Medium"/>
              </a:defRPr>
            </a:lvl1pPr>
          </a:lstStyle>
          <a:p>
            <a:r>
              <a:rPr lang="en-US" sz="3800" dirty="0"/>
              <a:t>Making Housing Decisions</a:t>
            </a:r>
          </a:p>
        </p:txBody>
      </p:sp>
      <p:sp>
        <p:nvSpPr>
          <p:cNvPr id="14" name="Rectangle 13" descr="Blue box around slide number"/>
          <p:cNvSpPr/>
          <p:nvPr/>
        </p:nvSpPr>
        <p:spPr>
          <a:xfrm>
            <a:off x="7888303" y="6294783"/>
            <a:ext cx="725763" cy="5632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3BEB6-139A-B746-BC33-1F5B6187E651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53823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30999"/>
            <a:ext cx="8036079" cy="1161055"/>
          </a:xfrm>
        </p:spPr>
        <p:txBody>
          <a:bodyPr>
            <a:normAutofit/>
          </a:bodyPr>
          <a:lstStyle/>
          <a:p>
            <a:r>
              <a:rPr lang="en-US" dirty="0"/>
              <a:t>Apply It: Should I Rent or Buy?</a:t>
            </a:r>
            <a:br>
              <a:rPr lang="en-US" dirty="0"/>
            </a:br>
            <a:r>
              <a:rPr lang="en-US" sz="2400" dirty="0"/>
              <a:t>See page 10 in your Participant Guide</a:t>
            </a:r>
          </a:p>
        </p:txBody>
      </p:sp>
      <p:pic>
        <p:nvPicPr>
          <p:cNvPr id="4" name="Picture 3" descr="Screenshot of Apply It: Should I Rent or Buy. Shown for navigation purposes only.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42"/>
          <a:stretch/>
        </p:blipFill>
        <p:spPr>
          <a:xfrm>
            <a:off x="603250" y="1363852"/>
            <a:ext cx="7937500" cy="47649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27115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1707" y="155391"/>
            <a:ext cx="8308334" cy="975991"/>
          </a:xfrm>
        </p:spPr>
        <p:txBody>
          <a:bodyPr/>
          <a:lstStyle/>
          <a:p>
            <a:r>
              <a:rPr lang="en-US" dirty="0"/>
              <a:t>Apply It: My Housing Options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2400" dirty="0"/>
              <a:t>See page 14 in your Participant Guide</a:t>
            </a:r>
          </a:p>
        </p:txBody>
      </p:sp>
      <p:pic>
        <p:nvPicPr>
          <p:cNvPr id="4" name="Picture 3" descr="Screenshot of Apply It: My Housing Options from Participant Guide. Shown for navigation purposes only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250" y="1209616"/>
            <a:ext cx="7937500" cy="49657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32589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Options for Renting May Include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Room in an apartment or home</a:t>
            </a:r>
          </a:p>
          <a:p>
            <a:r>
              <a:rPr lang="en-US" sz="3200" dirty="0"/>
              <a:t>Apartment</a:t>
            </a:r>
          </a:p>
          <a:p>
            <a:r>
              <a:rPr lang="en-US" sz="3200" dirty="0"/>
              <a:t>House</a:t>
            </a:r>
          </a:p>
          <a:p>
            <a:r>
              <a:rPr lang="en-US" sz="3200" dirty="0"/>
              <a:t>Privately owned, subsidized housing</a:t>
            </a:r>
          </a:p>
          <a:p>
            <a:r>
              <a:rPr lang="en-US" sz="3200" dirty="0"/>
              <a:t>Public housing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22727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Options for Buying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May Include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Single family house, modular home, or townhouse</a:t>
            </a:r>
          </a:p>
          <a:p>
            <a:r>
              <a:rPr lang="en-US" sz="3200" dirty="0"/>
              <a:t>Condominium</a:t>
            </a:r>
          </a:p>
          <a:p>
            <a:r>
              <a:rPr lang="en-US" sz="3200" dirty="0"/>
              <a:t>Cooperative (Co-op)</a:t>
            </a:r>
          </a:p>
          <a:p>
            <a:r>
              <a:rPr lang="en-US" sz="3200" dirty="0"/>
              <a:t>Manufactured or mobile home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80719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872" y="1416581"/>
            <a:ext cx="5685411" cy="4966171"/>
          </a:xfrm>
        </p:spPr>
        <p:txBody>
          <a:bodyPr>
            <a:normAutofit/>
          </a:bodyPr>
          <a:lstStyle/>
          <a:p>
            <a:pPr marL="0" lvl="0" indent="0">
              <a:lnSpc>
                <a:spcPct val="140000"/>
              </a:lnSpc>
              <a:buNone/>
            </a:pPr>
            <a:r>
              <a:rPr lang="en-US" sz="3200" i="1" dirty="0"/>
              <a:t>There are different  types of housing. To help prioritize your options, start by defining what safe and secure housing means to you. </a:t>
            </a:r>
          </a:p>
          <a:p>
            <a:endParaRPr lang="en-US" sz="3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872" y="399954"/>
            <a:ext cx="8118059" cy="916084"/>
          </a:xfrm>
        </p:spPr>
        <p:txBody>
          <a:bodyPr>
            <a:noAutofit/>
          </a:bodyPr>
          <a:lstStyle/>
          <a:p>
            <a:r>
              <a:rPr lang="en-US" sz="3600" dirty="0"/>
              <a:t>Section 1: Remember the Key Takeaway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11001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 hidden="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Section 2: What Can I Afford?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Section 2</a:t>
            </a:r>
          </a:p>
        </p:txBody>
      </p:sp>
      <p:sp>
        <p:nvSpPr>
          <p:cNvPr id="3" name="Subtitle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Can I Afford?</a:t>
            </a:r>
          </a:p>
        </p:txBody>
      </p:sp>
      <p:sp>
        <p:nvSpPr>
          <p:cNvPr id="9" name="Rectangle 8"/>
          <p:cNvSpPr/>
          <p:nvPr/>
        </p:nvSpPr>
        <p:spPr>
          <a:xfrm>
            <a:off x="458108" y="2515147"/>
            <a:ext cx="26221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See page 19 in your Participant Guide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8" name="Picture 7" descr="Pink piggy bank balancing a wad of cash and a house, on a piece of wood on the piggy's back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05" t="-32610" r="-2005" b="-10363"/>
          <a:stretch/>
        </p:blipFill>
        <p:spPr>
          <a:xfrm>
            <a:off x="3891137" y="586158"/>
            <a:ext cx="5276381" cy="50292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54092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2: Key Takeaway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5591" y="1441004"/>
            <a:ext cx="5425647" cy="4958031"/>
          </a:xfrm>
        </p:spPr>
        <p:txBody>
          <a:bodyPr>
            <a:normAutofit/>
          </a:bodyPr>
          <a:lstStyle/>
          <a:p>
            <a:pPr marL="0" indent="0">
              <a:lnSpc>
                <a:spcPct val="140000"/>
              </a:lnSpc>
              <a:buNone/>
            </a:pPr>
            <a:r>
              <a:rPr lang="en-US" sz="3200" i="1" dirty="0"/>
              <a:t>An affordable payment for housing is one you can reliably make each month. </a:t>
            </a:r>
          </a:p>
          <a:p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34653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Housing Costs: What Is Affordable?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5" y="1424723"/>
            <a:ext cx="5830605" cy="4701440"/>
          </a:xfrm>
        </p:spPr>
        <p:txBody>
          <a:bodyPr/>
          <a:lstStyle/>
          <a:p>
            <a:r>
              <a:rPr lang="en-US" sz="3200" dirty="0"/>
              <a:t>Only </a:t>
            </a:r>
            <a:r>
              <a:rPr lang="en-US" sz="3200" b="1" dirty="0"/>
              <a:t>you</a:t>
            </a:r>
            <a:r>
              <a:rPr lang="en-US" sz="3200" dirty="0"/>
              <a:t> can decide what is affordable for </a:t>
            </a:r>
            <a:r>
              <a:rPr lang="en-US" sz="3200" b="1" dirty="0"/>
              <a:t>you</a:t>
            </a:r>
            <a:endParaRPr lang="en-US" sz="3200" dirty="0"/>
          </a:p>
          <a:p>
            <a:r>
              <a:rPr lang="en-US" sz="3200" dirty="0"/>
              <a:t>Landlords and mortgage lenders cannot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6" name="Picture 5" descr="Image showing a small house, a calculator, keys, and several $20 bills.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0317" y="3360737"/>
            <a:ext cx="4143635" cy="276542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71364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387862"/>
            <a:ext cx="8031176" cy="881682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Try It: Estimating Affordability</a:t>
            </a:r>
            <a:r>
              <a:rPr lang="en-US" dirty="0"/>
              <a:t/>
            </a:r>
            <a:br>
              <a:rPr lang="en-US" dirty="0"/>
            </a:br>
            <a:r>
              <a:rPr lang="en-US" sz="2700" dirty="0"/>
              <a:t>See page 20 in your Participant Guide</a:t>
            </a:r>
          </a:p>
        </p:txBody>
      </p:sp>
      <p:pic>
        <p:nvPicPr>
          <p:cNvPr id="6" name="Picture 5" descr="Screenshot of Try It: Estimating Affordability from Participant Guide. Shown for navigation purposes only.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18"/>
          <a:stretch/>
        </p:blipFill>
        <p:spPr>
          <a:xfrm>
            <a:off x="603250" y="1496290"/>
            <a:ext cx="7937500" cy="44036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69152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Method 1</a:t>
            </a:r>
          </a:p>
        </p:txBody>
      </p:sp>
      <p:pic>
        <p:nvPicPr>
          <p:cNvPr id="10" name="Picture 9" descr="Image of an equation: Annual gross income times 3 equals estimate of highest home purchase price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393" y="1381363"/>
            <a:ext cx="7653161" cy="1749294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3471" y="3130657"/>
            <a:ext cx="8725546" cy="2995505"/>
          </a:xfrm>
        </p:spPr>
        <p:txBody>
          <a:bodyPr>
            <a:normAutofit/>
          </a:bodyPr>
          <a:lstStyle/>
          <a:p>
            <a:pPr marL="274320" lvl="1" indent="0">
              <a:buNone/>
            </a:pPr>
            <a:endParaRPr lang="en-US" dirty="0"/>
          </a:p>
          <a:p>
            <a:pPr marL="274320" lvl="1" indent="0">
              <a:buNone/>
            </a:pPr>
            <a:r>
              <a:rPr lang="en-US" sz="3200" dirty="0">
                <a:latin typeface="Franklin Gothic Medium" panose="020B0603020102020204" pitchFamily="34" charset="0"/>
              </a:rPr>
              <a:t> Gross income = income before taxes and 				    other deductions are taken 				    out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3200" dirty="0">
              <a:latin typeface="Franklin Gothic Medium" panose="020B06030201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08418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233559"/>
            <a:ext cx="8076916" cy="893135"/>
          </a:xfrm>
        </p:spPr>
        <p:txBody>
          <a:bodyPr/>
          <a:lstStyle/>
          <a:p>
            <a:r>
              <a:rPr lang="en-US" dirty="0"/>
              <a:t>Pre-Training Survey</a:t>
            </a:r>
            <a:br>
              <a:rPr lang="en-US" dirty="0"/>
            </a:br>
            <a:r>
              <a:rPr lang="en-US" sz="2400" dirty="0"/>
              <a:t>See page 43 in your Participant Guide</a:t>
            </a:r>
          </a:p>
        </p:txBody>
      </p:sp>
      <p:pic>
        <p:nvPicPr>
          <p:cNvPr id="5" name="Picture 4" descr="Screenshot of Pre-Training Survey from Participant Guide. Not meant to be read. It's shown for navigation purposes only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250" y="1209616"/>
            <a:ext cx="7937500" cy="49657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20185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Method 1: Answer for Pat and Sam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5" y="1424723"/>
            <a:ext cx="7643147" cy="4701440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5100" dirty="0">
                <a:latin typeface="+mj-lt"/>
              </a:rPr>
              <a:t>Take their annual gross income:</a:t>
            </a:r>
          </a:p>
          <a:p>
            <a:pPr marL="2286000" lvl="1" indent="-2012950" algn="ctr">
              <a:lnSpc>
                <a:spcPct val="120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en-US" sz="5100" dirty="0">
                <a:latin typeface="+mj-lt"/>
              </a:rPr>
              <a:t>$48,000 per year</a:t>
            </a:r>
          </a:p>
          <a:p>
            <a:pPr marL="2286000" lvl="1" indent="-2286000">
              <a:lnSpc>
                <a:spcPct val="120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en-US" sz="5100" dirty="0">
                <a:latin typeface="+mj-lt"/>
              </a:rPr>
              <a:t>Then multiply by 3:</a:t>
            </a:r>
            <a:br>
              <a:rPr lang="en-US" sz="5100" dirty="0">
                <a:latin typeface="+mj-lt"/>
              </a:rPr>
            </a:br>
            <a:r>
              <a:rPr lang="en-US" sz="5100" dirty="0">
                <a:latin typeface="+mj-lt"/>
              </a:rPr>
              <a:t>$48,000 x 3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en-US" sz="5100" b="1" dirty="0">
                <a:latin typeface="+mj-lt"/>
              </a:rPr>
              <a:t>Answer = $144,000</a:t>
            </a:r>
          </a:p>
          <a:p>
            <a:r>
              <a:rPr lang="en-US" sz="4500" dirty="0"/>
              <a:t>May be </a:t>
            </a:r>
            <a:r>
              <a:rPr lang="en-US" sz="4500"/>
              <a:t>helpful when </a:t>
            </a:r>
            <a:r>
              <a:rPr lang="en-US" sz="4500" dirty="0"/>
              <a:t>looking for houses to buy</a:t>
            </a:r>
          </a:p>
          <a:p>
            <a:r>
              <a:rPr lang="en-US" sz="4500" dirty="0"/>
              <a:t>Not helpful to estimate affordable monthly payment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40971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 2</a:t>
            </a:r>
          </a:p>
        </p:txBody>
      </p:sp>
      <p:pic>
        <p:nvPicPr>
          <p:cNvPr id="5" name="Picture 4" descr="Image of an equation: Monthly Gross Income times 0.30 equals Estimate of Monthly Housing Cost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35" y="1645022"/>
            <a:ext cx="8634607" cy="1208845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6" y="2976563"/>
            <a:ext cx="7499214" cy="3149600"/>
          </a:xfrm>
        </p:spPr>
        <p:txBody>
          <a:bodyPr/>
          <a:lstStyle/>
          <a:p>
            <a:r>
              <a:rPr lang="en-US" sz="3200" dirty="0"/>
              <a:t>Monthly housing costs include items such as rent or mortgage payments, insurance, utilities, maintenance, repairs</a:t>
            </a:r>
          </a:p>
          <a:p>
            <a:r>
              <a:rPr lang="en-US" sz="3200" dirty="0"/>
              <a:t>May not be realistic or helpful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85100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 2: Answer for Pat and Sam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3200" dirty="0"/>
              <a:t>Take their annual gross income:</a:t>
            </a:r>
          </a:p>
          <a:p>
            <a:pPr marL="2286000" lvl="1" indent="-2012950" algn="ctr">
              <a:spcBef>
                <a:spcPts val="0"/>
              </a:spcBef>
              <a:spcAft>
                <a:spcPts val="1800"/>
              </a:spcAft>
              <a:buNone/>
            </a:pPr>
            <a:r>
              <a:rPr lang="en-US" sz="3200" dirty="0">
                <a:latin typeface="+mj-lt"/>
              </a:rPr>
              <a:t>$48,000 per year</a:t>
            </a:r>
          </a:p>
          <a:p>
            <a:pPr marL="2286000" lvl="1" indent="-2286000">
              <a:spcBef>
                <a:spcPts val="1200"/>
              </a:spcBef>
              <a:spcAft>
                <a:spcPts val="1800"/>
              </a:spcAft>
              <a:buNone/>
            </a:pPr>
            <a:r>
              <a:rPr lang="en-US" sz="3200" dirty="0">
                <a:latin typeface="+mj-lt"/>
              </a:rPr>
              <a:t>Then divide by 12 months in a year: </a:t>
            </a:r>
            <a:br>
              <a:rPr lang="en-US" sz="3200" dirty="0">
                <a:latin typeface="+mj-lt"/>
              </a:rPr>
            </a:br>
            <a:r>
              <a:rPr lang="en-US" sz="3200" dirty="0">
                <a:latin typeface="+mj-lt"/>
              </a:rPr>
              <a:t>$48,000 </a:t>
            </a:r>
            <a:r>
              <a:rPr lang="en-US" sz="3200" b="1" dirty="0">
                <a:latin typeface="+mj-lt"/>
              </a:rPr>
              <a:t>÷</a:t>
            </a:r>
            <a:r>
              <a:rPr lang="en-US" sz="3200" b="1" dirty="0"/>
              <a:t> </a:t>
            </a:r>
            <a:r>
              <a:rPr lang="en-US" sz="3200" dirty="0">
                <a:latin typeface="+mj-lt"/>
              </a:rPr>
              <a:t>12</a:t>
            </a:r>
            <a:r>
              <a:rPr lang="en-US" sz="3200" b="1" dirty="0"/>
              <a:t> </a:t>
            </a:r>
            <a:r>
              <a:rPr lang="en-US" sz="3200" dirty="0">
                <a:latin typeface="+mj-lt"/>
              </a:rPr>
              <a:t>= $4,000</a:t>
            </a:r>
          </a:p>
          <a:p>
            <a:pPr marL="2286000" indent="-2286000">
              <a:spcBef>
                <a:spcPts val="1200"/>
              </a:spcBef>
              <a:spcAft>
                <a:spcPts val="1800"/>
              </a:spcAft>
              <a:buNone/>
            </a:pPr>
            <a:r>
              <a:rPr lang="en-US" sz="3200" dirty="0"/>
              <a:t>Then multiply by 0.30:</a:t>
            </a:r>
            <a:br>
              <a:rPr lang="en-US" sz="3200" dirty="0"/>
            </a:br>
            <a:r>
              <a:rPr lang="en-US" sz="3200" dirty="0"/>
              <a:t>$4,000 x 0.30 </a:t>
            </a:r>
          </a:p>
          <a:p>
            <a:pPr marL="0" indent="0" algn="ctr">
              <a:spcBef>
                <a:spcPts val="1200"/>
              </a:spcBef>
              <a:buNone/>
            </a:pPr>
            <a:r>
              <a:rPr lang="en-US" sz="3200" dirty="0"/>
              <a:t> </a:t>
            </a:r>
            <a:r>
              <a:rPr lang="en-US" sz="3200" b="1" dirty="0"/>
              <a:t>Answer: $1,200 per month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1021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Method 3</a:t>
            </a:r>
            <a:endParaRPr lang="en-US" strike="sngStrike" dirty="0">
              <a:solidFill>
                <a:srgbClr val="FF0000"/>
              </a:solidFill>
            </a:endParaRPr>
          </a:p>
        </p:txBody>
      </p:sp>
      <p:pic>
        <p:nvPicPr>
          <p:cNvPr id="4" name="Picture 3" descr="Image of an equation: Total Net Income minus Total Non-Housing Expenses = What's Left for Housing Cost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905" y="1451794"/>
            <a:ext cx="8573803" cy="1407151"/>
          </a:xfrm>
          <a:prstGeom prst="rect">
            <a:avLst/>
          </a:prstGeom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577986" y="3177153"/>
            <a:ext cx="7499214" cy="2949010"/>
          </a:xfrm>
        </p:spPr>
        <p:txBody>
          <a:bodyPr/>
          <a:lstStyle/>
          <a:p>
            <a:r>
              <a:rPr lang="en-US" sz="3200" dirty="0"/>
              <a:t>What’s left for housing? </a:t>
            </a:r>
            <a:endParaRPr lang="en-US" dirty="0"/>
          </a:p>
          <a:p>
            <a:r>
              <a:rPr lang="en-US" sz="3200" dirty="0"/>
              <a:t>Use a spending and saving plan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628067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Pat and Sam’s</a:t>
            </a:r>
            <a:br>
              <a:rPr lang="en-US" dirty="0"/>
            </a:br>
            <a:r>
              <a:rPr lang="en-US" dirty="0"/>
              <a:t>Total Net Income</a:t>
            </a:r>
          </a:p>
        </p:txBody>
      </p:sp>
      <p:graphicFrame>
        <p:nvGraphicFramePr>
          <p:cNvPr id="4" name="Content Placeholder 3" descr="Two column table with one title row and 2 rows below the title row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9306822"/>
              </p:ext>
            </p:extLst>
          </p:nvPr>
        </p:nvGraphicFramePr>
        <p:xfrm>
          <a:off x="677332" y="1600199"/>
          <a:ext cx="7769032" cy="3362493"/>
        </p:xfrm>
        <a:graphic>
          <a:graphicData uri="http://schemas.openxmlformats.org/drawingml/2006/table">
            <a:tbl>
              <a:tblPr firstRow="1" firstCol="1" bandRow="1">
                <a:tableStyleId>{7E9639D4-E3E2-4D34-9284-5A2195B3D0D7}</a:tableStyleId>
              </a:tblPr>
              <a:tblGrid>
                <a:gridCol w="475826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01076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669539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tabLst>
                          <a:tab pos="2374265" algn="r"/>
                        </a:tabLst>
                      </a:pPr>
                      <a:r>
                        <a:rPr lang="en-US" sz="2800" b="0" dirty="0">
                          <a:effectLst/>
                          <a:latin typeface="+mj-lt"/>
                        </a:rPr>
                        <a:t>Item</a:t>
                      </a:r>
                      <a:endParaRPr lang="en-US" sz="2800" b="0" dirty="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7915" marR="5791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800" b="0" dirty="0">
                          <a:effectLst/>
                          <a:latin typeface="+mj-lt"/>
                        </a:rPr>
                        <a:t>Monthly Amount</a:t>
                      </a:r>
                      <a:endParaRPr lang="en-US" sz="2800" b="0" dirty="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7915" marR="5791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346406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800" b="0" dirty="0">
                          <a:effectLst/>
                        </a:rPr>
                        <a:t>Net (Take-Home)</a:t>
                      </a:r>
                      <a:r>
                        <a:rPr lang="en-US" sz="2800" b="0" baseline="0" dirty="0">
                          <a:effectLst/>
                        </a:rPr>
                        <a:t> Pay</a:t>
                      </a:r>
                      <a:r>
                        <a:rPr lang="en-US" sz="2800" b="0" dirty="0">
                          <a:effectLst/>
                        </a:rPr>
                        <a:t> Job 1</a:t>
                      </a:r>
                      <a:endParaRPr lang="en-US" sz="2800" b="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7915" marR="5791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800" dirty="0">
                          <a:effectLst/>
                        </a:rPr>
                        <a:t>$3,500</a:t>
                      </a:r>
                      <a:br>
                        <a:rPr lang="en-US" sz="2800" dirty="0">
                          <a:effectLst/>
                        </a:rPr>
                      </a:br>
                      <a:r>
                        <a:rPr lang="en-US" sz="2800" dirty="0">
                          <a:effectLst/>
                        </a:rPr>
                        <a:t>($42,000 ÷ 12)</a:t>
                      </a:r>
                      <a:endParaRPr lang="en-US" sz="28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7915" marR="5791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346548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800" b="0" dirty="0">
                          <a:effectLst/>
                          <a:latin typeface="+mj-lt"/>
                        </a:rPr>
                        <a:t>Their Total Net Income</a:t>
                      </a:r>
                      <a:endParaRPr lang="en-US" sz="2800" b="0" dirty="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7915" marR="5791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800" b="0" dirty="0">
                          <a:effectLst/>
                          <a:latin typeface="+mj-lt"/>
                        </a:rPr>
                        <a:t>$3,500</a:t>
                      </a:r>
                      <a:endParaRPr lang="en-US" sz="2800" b="0" dirty="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7915" marR="5791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77331" y="5351929"/>
            <a:ext cx="82649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>
                <a:latin typeface="+mj-lt"/>
              </a:rPr>
              <a:t>Remember: </a:t>
            </a:r>
            <a:br>
              <a:rPr lang="en-US" sz="2400">
                <a:latin typeface="+mj-lt"/>
              </a:rPr>
            </a:br>
            <a:r>
              <a:rPr lang="en-US" sz="2400">
                <a:latin typeface="+mj-lt"/>
              </a:rPr>
              <a:t>Divide Annual amount by 12 (months) to get Monthly amount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455674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Pat and Sam’s</a:t>
            </a:r>
            <a:br>
              <a:rPr lang="en-US" dirty="0"/>
            </a:br>
            <a:r>
              <a:rPr lang="en-US" dirty="0"/>
              <a:t>Total Non-Housing Expenses</a:t>
            </a:r>
          </a:p>
        </p:txBody>
      </p:sp>
      <p:graphicFrame>
        <p:nvGraphicFramePr>
          <p:cNvPr id="7" name="Content Placeholder 6" descr="Two column table with title row and one row beneath title row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89448081"/>
              </p:ext>
            </p:extLst>
          </p:nvPr>
        </p:nvGraphicFramePr>
        <p:xfrm>
          <a:off x="577986" y="1659468"/>
          <a:ext cx="7868378" cy="2110580"/>
        </p:xfrm>
        <a:graphic>
          <a:graphicData uri="http://schemas.openxmlformats.org/drawingml/2006/table">
            <a:tbl>
              <a:tblPr firstRow="1" firstCol="1" bandRow="1"/>
              <a:tblGrid>
                <a:gridCol w="484786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02051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67802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tabLst>
                          <a:tab pos="2374265" algn="r"/>
                        </a:tabLst>
                      </a:pPr>
                      <a:r>
                        <a:rPr lang="en-US" sz="2800" b="0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  Item</a:t>
                      </a:r>
                      <a:endParaRPr lang="en-US" sz="2800" b="0" dirty="0">
                        <a:solidFill>
                          <a:schemeClr val="bg1"/>
                        </a:solidFill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863" marR="36863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800" b="0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Monthly Amount</a:t>
                      </a:r>
                      <a:endParaRPr lang="en-US" sz="2800" b="0" dirty="0">
                        <a:solidFill>
                          <a:schemeClr val="bg1"/>
                        </a:solidFill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863" marR="36863" marT="0" marB="0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429956">
                <a:tc>
                  <a:txBody>
                    <a:bodyPr/>
                    <a:lstStyle/>
                    <a:p>
                      <a:pPr marL="404813" marR="0" indent="-231775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800" b="0" dirty="0">
                          <a:effectLst/>
                          <a:latin typeface="+mj-lt"/>
                        </a:rPr>
                        <a:t>  Their </a:t>
                      </a:r>
                      <a:r>
                        <a:rPr lang="en-US" sz="2800" b="0" baseline="0" dirty="0">
                          <a:effectLst/>
                          <a:latin typeface="+mj-lt"/>
                        </a:rPr>
                        <a:t>Total</a:t>
                      </a:r>
                      <a:br>
                        <a:rPr lang="en-US" sz="2800" b="0" baseline="0" dirty="0">
                          <a:effectLst/>
                          <a:latin typeface="+mj-lt"/>
                        </a:rPr>
                      </a:br>
                      <a:r>
                        <a:rPr lang="en-US" sz="2800" b="0" dirty="0">
                          <a:effectLst/>
                          <a:latin typeface="+mj-lt"/>
                        </a:rPr>
                        <a:t>Non-Housing Expenses</a:t>
                      </a:r>
                      <a:endParaRPr lang="en-US" sz="2800" b="0" dirty="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863" marR="36863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endParaRPr lang="en-US" sz="2800" b="0" dirty="0">
                        <a:effectLst/>
                        <a:latin typeface="+mj-lt"/>
                      </a:endParaRPr>
                    </a:p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800" b="0" dirty="0">
                          <a:effectLst/>
                          <a:latin typeface="+mj-lt"/>
                        </a:rPr>
                        <a:t>$2,360</a:t>
                      </a:r>
                      <a:endParaRPr lang="en-US" sz="2800" b="0" dirty="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36863" marR="36863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233421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Pat and Sam’s Comparison:</a:t>
            </a:r>
            <a:br>
              <a:rPr lang="en-US" dirty="0"/>
            </a:br>
            <a:r>
              <a:rPr lang="en-US" dirty="0"/>
              <a:t>What’s Left for Housing Costs?</a:t>
            </a:r>
          </a:p>
        </p:txBody>
      </p:sp>
      <p:graphicFrame>
        <p:nvGraphicFramePr>
          <p:cNvPr id="4" name="Content Placeholder 3" descr="Two column table with title row and three rows beneath title row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9990884"/>
              </p:ext>
            </p:extLst>
          </p:nvPr>
        </p:nvGraphicFramePr>
        <p:xfrm>
          <a:off x="409353" y="1711137"/>
          <a:ext cx="8387406" cy="4137571"/>
        </p:xfrm>
        <a:graphic>
          <a:graphicData uri="http://schemas.openxmlformats.org/drawingml/2006/table">
            <a:tbl>
              <a:tblPr firstRow="1" firstCol="1" bandRow="1">
                <a:tableStyleId>{7E9639D4-E3E2-4D34-9284-5A2195B3D0D7}</a:tableStyleId>
              </a:tblPr>
              <a:tblGrid>
                <a:gridCol w="554365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84374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047644">
                <a:tc>
                  <a:txBody>
                    <a:bodyPr/>
                    <a:lstStyle/>
                    <a:p>
                      <a:pPr marL="231775" marR="0" indent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800" b="0" dirty="0">
                          <a:effectLst/>
                          <a:latin typeface="+mj-lt"/>
                        </a:rPr>
                        <a:t>Item</a:t>
                      </a:r>
                      <a:endParaRPr lang="en-US" sz="2800" b="0" dirty="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115888" marR="0" indent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800" b="0" dirty="0">
                          <a:effectLst/>
                          <a:latin typeface="+mj-lt"/>
                        </a:rPr>
                        <a:t>Monthly</a:t>
                      </a:r>
                      <a:r>
                        <a:rPr lang="en-US" sz="2800" b="0" baseline="0" dirty="0">
                          <a:effectLst/>
                          <a:latin typeface="+mj-lt"/>
                        </a:rPr>
                        <a:t> </a:t>
                      </a:r>
                      <a:r>
                        <a:rPr lang="en-US" sz="2800" b="0" dirty="0">
                          <a:effectLst/>
                          <a:latin typeface="+mj-lt"/>
                        </a:rPr>
                        <a:t>Amount</a:t>
                      </a:r>
                      <a:endParaRPr lang="en-US" sz="2800" b="0" dirty="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953065"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1800"/>
                        </a:spcBef>
                        <a:spcAft>
                          <a:spcPts val="1200"/>
                        </a:spcAft>
                      </a:pPr>
                      <a:r>
                        <a:rPr lang="en-US" sz="2800" b="0" dirty="0">
                          <a:effectLst/>
                          <a:latin typeface="+mj-lt"/>
                        </a:rPr>
                        <a:t>Their Total Net Income</a:t>
                      </a:r>
                      <a:endParaRPr lang="en-US" sz="2800" b="0" dirty="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800" dirty="0">
                          <a:effectLst/>
                          <a:latin typeface="+mn-lt"/>
                        </a:rPr>
                        <a:t>$3,500</a:t>
                      </a:r>
                      <a:endParaRPr lang="en-US" sz="28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047644"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800" b="0" dirty="0">
                          <a:effectLst/>
                          <a:latin typeface="+mj-lt"/>
                        </a:rPr>
                        <a:t>Their </a:t>
                      </a:r>
                      <a:r>
                        <a:rPr lang="en-US" sz="2800" b="0">
                          <a:effectLst/>
                          <a:latin typeface="+mj-lt"/>
                        </a:rPr>
                        <a:t>Total Non-Housing </a:t>
                      </a:r>
                      <a:r>
                        <a:rPr lang="en-US" sz="2800" b="0" dirty="0">
                          <a:effectLst/>
                          <a:latin typeface="+mj-lt"/>
                        </a:rPr>
                        <a:t>Expenses</a:t>
                      </a:r>
                      <a:endParaRPr lang="en-US" sz="2800" b="0" dirty="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800">
                          <a:effectLst/>
                          <a:latin typeface="+mn-lt"/>
                        </a:rPr>
                        <a:t>$</a:t>
                      </a:r>
                      <a:r>
                        <a:rPr lang="en-US" sz="2800" dirty="0">
                          <a:effectLst/>
                          <a:latin typeface="+mn-lt"/>
                        </a:rPr>
                        <a:t>2,360</a:t>
                      </a:r>
                      <a:endParaRPr lang="en-US" sz="28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089218">
                <a:tc>
                  <a:txBody>
                    <a:bodyPr/>
                    <a:lstStyle/>
                    <a:p>
                      <a:pPr marL="0" marR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800" b="0" dirty="0">
                          <a:effectLst/>
                          <a:latin typeface="+mj-lt"/>
                        </a:rPr>
                        <a:t>What’s Left for Housing Costs? </a:t>
                      </a:r>
                      <a:endParaRPr lang="en-US" sz="2800" b="0" dirty="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3200" b="1" dirty="0">
                          <a:effectLst/>
                          <a:latin typeface="+mj-lt"/>
                        </a:rPr>
                        <a:t>$1,140</a:t>
                      </a:r>
                      <a:endParaRPr lang="en-US" sz="3200" b="1" dirty="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435725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186389"/>
            <a:ext cx="8036079" cy="1022484"/>
          </a:xfrm>
        </p:spPr>
        <p:txBody>
          <a:bodyPr/>
          <a:lstStyle/>
          <a:p>
            <a:r>
              <a:rPr lang="en-US" dirty="0"/>
              <a:t>Apply It: Estimating What I Can Afford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2400" dirty="0"/>
              <a:t>See page 25 in your Participant Guide</a:t>
            </a:r>
          </a:p>
        </p:txBody>
      </p:sp>
      <p:pic>
        <p:nvPicPr>
          <p:cNvPr id="4" name="Picture 3" descr="Screenshot of Apply It: Estimating What I Can Afford from Participant Guide. Shown for navigation purposes only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250" y="1194118"/>
            <a:ext cx="7937500" cy="49657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367397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873" y="399954"/>
            <a:ext cx="8014542" cy="916084"/>
          </a:xfrm>
        </p:spPr>
        <p:txBody>
          <a:bodyPr>
            <a:noAutofit/>
          </a:bodyPr>
          <a:lstStyle/>
          <a:p>
            <a:r>
              <a:rPr lang="en-US" sz="3600" dirty="0"/>
              <a:t>Section 2: Remember the Key Takeaway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873" y="1416581"/>
            <a:ext cx="6082225" cy="4966171"/>
          </a:xfrm>
        </p:spPr>
        <p:txBody>
          <a:bodyPr>
            <a:normAutofit/>
          </a:bodyPr>
          <a:lstStyle/>
          <a:p>
            <a:pPr marL="0" indent="0">
              <a:lnSpc>
                <a:spcPct val="140000"/>
              </a:lnSpc>
              <a:buNone/>
            </a:pPr>
            <a:r>
              <a:rPr lang="en-US" sz="3200" i="1" dirty="0"/>
              <a:t>An affordable payment for housing is one you can reliably make each month. </a:t>
            </a:r>
          </a:p>
          <a:p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490569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 hidden="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Section 3: What’s Next If I Decide to Rent?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Section 3</a:t>
            </a:r>
          </a:p>
        </p:txBody>
      </p:sp>
      <p:sp>
        <p:nvSpPr>
          <p:cNvPr id="3" name="Subtitl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What’s Next If I Decide to Rent?</a:t>
            </a:r>
          </a:p>
        </p:txBody>
      </p:sp>
      <p:sp>
        <p:nvSpPr>
          <p:cNvPr id="9" name="Rectangle 8"/>
          <p:cNvSpPr/>
          <p:nvPr/>
        </p:nvSpPr>
        <p:spPr>
          <a:xfrm>
            <a:off x="571468" y="3260213"/>
            <a:ext cx="26221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See page 30 in your Participant Guide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5" name="Picture 4" descr="Picture of person holding a mobile device with the screen showing a website to search for apartments. Words on mobile device are &quot;Beautiful apartment in the city centre&quot; with 5 stars next to it.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07" r="6539" b="827"/>
          <a:stretch/>
        </p:blipFill>
        <p:spPr>
          <a:xfrm>
            <a:off x="3895106" y="595989"/>
            <a:ext cx="5248894" cy="5018229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23801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 hidden="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Section 1: What Are</a:t>
            </a:r>
            <a:r>
              <a:rPr lang="en-US" baseline="0" smtClean="0"/>
              <a:t> My Options?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Section 1</a:t>
            </a:r>
          </a:p>
        </p:txBody>
      </p:sp>
      <p:sp>
        <p:nvSpPr>
          <p:cNvPr id="3" name="Subtitl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What Are My Options?</a:t>
            </a:r>
          </a:p>
        </p:txBody>
      </p:sp>
      <p:sp>
        <p:nvSpPr>
          <p:cNvPr id="9" name="Rectangle 8"/>
          <p:cNvSpPr/>
          <p:nvPr/>
        </p:nvSpPr>
        <p:spPr>
          <a:xfrm>
            <a:off x="571469" y="2602341"/>
            <a:ext cx="26221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See page 3 in your Participant Guide</a:t>
            </a:r>
          </a:p>
        </p:txBody>
      </p:sp>
      <p:pic>
        <p:nvPicPr>
          <p:cNvPr id="8" name="Picture 7" descr="Picture of cartoonish blue houses and a person standing behind them pointing to one of them. 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54" t="2264" r="8657" b="1736"/>
          <a:stretch/>
        </p:blipFill>
        <p:spPr>
          <a:xfrm>
            <a:off x="3893269" y="586158"/>
            <a:ext cx="5250731" cy="502381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540631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3: Key Takeaway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5591" y="1441004"/>
            <a:ext cx="4890809" cy="4958031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40000"/>
              </a:lnSpc>
              <a:buNone/>
            </a:pPr>
            <a:r>
              <a:rPr lang="en-US" sz="3200" i="1" dirty="0"/>
              <a:t>Ways to protect yourself as a renter include reading and understanding your rental agreement or lease, getting renter’s insurance, and knowing your rights and responsibilities.</a:t>
            </a:r>
          </a:p>
          <a:p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833964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Steps to Renting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5" y="1424723"/>
            <a:ext cx="4132037" cy="4701440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600" dirty="0"/>
              <a:t>Figure out where you want to live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600" dirty="0"/>
              <a:t>Figure out what kind of place you want to rent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600" dirty="0"/>
              <a:t>Figure out what you can afford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600" dirty="0"/>
              <a:t>Understand your credit and how this may affect what you can rent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4294967295"/>
          </p:nvPr>
        </p:nvSpPr>
        <p:spPr>
          <a:xfrm>
            <a:off x="4710023" y="1424724"/>
            <a:ext cx="3899139" cy="467604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5"/>
            </a:pPr>
            <a:r>
              <a:rPr lang="en-US" sz="2600" dirty="0"/>
              <a:t>Research options</a:t>
            </a:r>
          </a:p>
          <a:p>
            <a:pPr marL="514350" indent="-514350">
              <a:buFont typeface="+mj-lt"/>
              <a:buAutoNum type="arabicPeriod" startAt="5"/>
            </a:pPr>
            <a:r>
              <a:rPr lang="en-US" sz="2600" dirty="0"/>
              <a:t>Get your first month’s rent and deposits together</a:t>
            </a:r>
          </a:p>
          <a:p>
            <a:pPr marL="514350" indent="-514350">
              <a:buFont typeface="+mj-lt"/>
              <a:buAutoNum type="arabicPeriod" startAt="5"/>
            </a:pPr>
            <a:r>
              <a:rPr lang="en-US" sz="2600" dirty="0"/>
              <a:t>Read and understand your lease or rental agreement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9668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434356"/>
            <a:ext cx="8048429" cy="881682"/>
          </a:xfrm>
        </p:spPr>
        <p:txBody>
          <a:bodyPr>
            <a:noAutofit/>
          </a:bodyPr>
          <a:lstStyle/>
          <a:p>
            <a:r>
              <a:rPr lang="en-US" dirty="0"/>
              <a:t>Step 1: Figure Out Where You Want to 	  	     Live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5" y="1356987"/>
            <a:ext cx="7868379" cy="4925710"/>
          </a:xfrm>
        </p:spPr>
        <p:txBody>
          <a:bodyPr>
            <a:noAutofit/>
          </a:bodyPr>
          <a:lstStyle/>
          <a:p>
            <a:r>
              <a:rPr lang="en-US" sz="2800" dirty="0"/>
              <a:t>Safety and security</a:t>
            </a:r>
          </a:p>
          <a:p>
            <a:r>
              <a:rPr lang="en-US" sz="2800" dirty="0"/>
              <a:t>Public transportation</a:t>
            </a:r>
          </a:p>
          <a:p>
            <a:r>
              <a:rPr lang="en-US" sz="2800" dirty="0"/>
              <a:t>Distance to work, childcare, medical services, other needed services and supportive people</a:t>
            </a:r>
          </a:p>
          <a:p>
            <a:r>
              <a:rPr lang="en-US" sz="2800" dirty="0"/>
              <a:t>Quality of schools</a:t>
            </a:r>
          </a:p>
          <a:p>
            <a:r>
              <a:rPr lang="en-US" sz="2800" dirty="0"/>
              <a:t>Access to parks or playgrounds</a:t>
            </a:r>
          </a:p>
          <a:p>
            <a:r>
              <a:rPr lang="en-US" sz="2800" dirty="0"/>
              <a:t>Accessibility features for people with disabilities</a:t>
            </a:r>
          </a:p>
          <a:p>
            <a:r>
              <a:rPr lang="en-US" sz="2800" dirty="0"/>
              <a:t>Anything else that is important to you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987273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387862"/>
            <a:ext cx="8048429" cy="881682"/>
          </a:xfrm>
        </p:spPr>
        <p:txBody>
          <a:bodyPr>
            <a:noAutofit/>
          </a:bodyPr>
          <a:lstStyle/>
          <a:p>
            <a:r>
              <a:rPr lang="en-US" dirty="0"/>
              <a:t>Step 2: Figure Out What Kind of Place </a:t>
            </a:r>
            <a:br>
              <a:rPr lang="en-US" dirty="0"/>
            </a:br>
            <a:r>
              <a:rPr lang="en-US" dirty="0"/>
              <a:t>	     You Want to Rent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5" y="1130716"/>
            <a:ext cx="8457527" cy="1334172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dirty="0"/>
              <a:t>Use </a:t>
            </a:r>
            <a:r>
              <a:rPr lang="en-US" i="1" dirty="0"/>
              <a:t>Apply It: My Housing Options </a:t>
            </a:r>
            <a:r>
              <a:rPr lang="en-US" dirty="0"/>
              <a:t>from</a:t>
            </a:r>
            <a:r>
              <a:rPr lang="en-US" i="1" dirty="0"/>
              <a:t> </a:t>
            </a:r>
            <a:r>
              <a:rPr lang="en-US" dirty="0"/>
              <a:t>Section 1, page 14, in your Participant Guide</a:t>
            </a:r>
          </a:p>
          <a:p>
            <a:pPr marL="0" lvl="0" indent="0">
              <a:buNone/>
            </a:pPr>
            <a:endParaRPr lang="en-US" dirty="0"/>
          </a:p>
        </p:txBody>
      </p:sp>
      <p:pic>
        <p:nvPicPr>
          <p:cNvPr id="5" name="Picture 4" descr="Screenshot of Apply It: My Housing Options from the Participant Guide. Shown for navigation purposes only.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36"/>
          <a:stretch/>
        </p:blipFill>
        <p:spPr>
          <a:xfrm>
            <a:off x="966321" y="2154395"/>
            <a:ext cx="7285053" cy="39816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901104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89958"/>
            <a:ext cx="7868378" cy="881682"/>
          </a:xfrm>
        </p:spPr>
        <p:txBody>
          <a:bodyPr>
            <a:normAutofit/>
          </a:bodyPr>
          <a:lstStyle/>
          <a:p>
            <a:r>
              <a:rPr lang="en-US" dirty="0"/>
              <a:t>Step 3: Figure Out What You Can Afford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6" y="860611"/>
            <a:ext cx="8457526" cy="986886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en-US" dirty="0"/>
              <a:t>Use </a:t>
            </a:r>
            <a:r>
              <a:rPr lang="en-US" i="1" dirty="0"/>
              <a:t>Apply It: Estimating What I Can Afford </a:t>
            </a:r>
            <a:r>
              <a:rPr lang="en-US" dirty="0"/>
              <a:t>from Section 2, page 25, in your Participant Guide</a:t>
            </a:r>
          </a:p>
        </p:txBody>
      </p:sp>
      <p:pic>
        <p:nvPicPr>
          <p:cNvPr id="5" name="Picture 4" descr="Screenshot of Apply It: Estimating What I Can Afford from Participant Guide. Shown for navigation purposes only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05"/>
          <a:stretch/>
        </p:blipFill>
        <p:spPr>
          <a:xfrm>
            <a:off x="899086" y="1996274"/>
            <a:ext cx="7285053" cy="39465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628631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596406"/>
            <a:ext cx="8427991" cy="881682"/>
          </a:xfrm>
        </p:spPr>
        <p:txBody>
          <a:bodyPr>
            <a:noAutofit/>
          </a:bodyPr>
          <a:lstStyle/>
          <a:p>
            <a:r>
              <a:rPr lang="en-US" dirty="0"/>
              <a:t>Step 4: Understand Your Credit and How 	     	     This May Affect What You Can Rent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6" y="1586773"/>
            <a:ext cx="7499214" cy="4701440"/>
          </a:xfrm>
        </p:spPr>
        <p:txBody>
          <a:bodyPr>
            <a:normAutofit/>
          </a:bodyPr>
          <a:lstStyle/>
          <a:p>
            <a:pPr lvl="0"/>
            <a:r>
              <a:rPr lang="en-US" sz="3200" dirty="0"/>
              <a:t>Landlords will likely look at your credit reports and your credit reports </a:t>
            </a:r>
          </a:p>
          <a:p>
            <a:pPr lvl="0"/>
            <a:r>
              <a:rPr lang="en-US" sz="3200" dirty="0"/>
              <a:t>Get and review your credit reports at </a:t>
            </a:r>
            <a:r>
              <a:rPr lang="en-US" sz="3200" dirty="0">
                <a:solidFill>
                  <a:srgbClr val="0000FF"/>
                </a:solidFill>
                <a:hlinkClick r:id="rId2" tooltip="URL for www.annualcreditreport.com"/>
              </a:rPr>
              <a:t>www.annualcreditreport.com</a:t>
            </a:r>
            <a:r>
              <a:rPr lang="en-US" sz="3200" dirty="0"/>
              <a:t> or call</a:t>
            </a:r>
            <a:br>
              <a:rPr lang="en-US" sz="3200" dirty="0"/>
            </a:br>
            <a:r>
              <a:rPr lang="en-US" sz="3200" dirty="0"/>
              <a:t>toll-free 1-877-322-8228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986090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561681"/>
            <a:ext cx="7499213" cy="881682"/>
          </a:xfrm>
        </p:spPr>
        <p:txBody>
          <a:bodyPr>
            <a:noAutofit/>
          </a:bodyPr>
          <a:lstStyle/>
          <a:p>
            <a:r>
              <a:rPr lang="en-US" dirty="0"/>
              <a:t>Low Credit Scores or Credit Reports with Negative Information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6" y="1552048"/>
            <a:ext cx="7868378" cy="470144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sz="3200" dirty="0"/>
              <a:t>Be prepared to:</a:t>
            </a:r>
          </a:p>
          <a:p>
            <a:pPr lvl="1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 Spend more time looking for an apartment</a:t>
            </a:r>
          </a:p>
          <a:p>
            <a:pPr lvl="1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 Have fewer choices of apartments</a:t>
            </a:r>
          </a:p>
          <a:p>
            <a:pPr lvl="1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 Pay a larger deposit</a:t>
            </a:r>
          </a:p>
          <a:p>
            <a:pPr lvl="1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 Get a letter of guarantee or someone to cosign</a:t>
            </a:r>
          </a:p>
          <a:p>
            <a:pPr lvl="1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 Find roommates to live with you</a:t>
            </a:r>
          </a:p>
          <a:p>
            <a:pPr lvl="1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 Reconsider your decision to rent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148119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5: Research Options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3200" dirty="0"/>
              <a:t>Do this yourself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800" dirty="0"/>
              <a:t> Search the Internet</a:t>
            </a:r>
          </a:p>
          <a:p>
            <a:pPr lvl="1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 Look at rentals in a newspaper</a:t>
            </a:r>
          </a:p>
          <a:p>
            <a:pPr lvl="0"/>
            <a:r>
              <a:rPr lang="en-US" sz="3200" dirty="0"/>
              <a:t>Use a real estate agent</a:t>
            </a:r>
          </a:p>
          <a:p>
            <a:pPr lvl="0"/>
            <a:r>
              <a:rPr lang="en-US" sz="3200" dirty="0"/>
              <a:t>Explore any other local resources to help you find rentals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072324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561681"/>
            <a:ext cx="7499213" cy="881682"/>
          </a:xfrm>
        </p:spPr>
        <p:txBody>
          <a:bodyPr>
            <a:noAutofit/>
          </a:bodyPr>
          <a:lstStyle/>
          <a:p>
            <a:r>
              <a:rPr lang="en-US" dirty="0"/>
              <a:t>Step 6: Get Your First Month’s Rent 	 	     and Deposits Together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6" y="1552048"/>
            <a:ext cx="7499214" cy="4701440"/>
          </a:xfrm>
        </p:spPr>
        <p:txBody>
          <a:bodyPr/>
          <a:lstStyle/>
          <a:p>
            <a:pPr lvl="0">
              <a:spcAft>
                <a:spcPts val="0"/>
              </a:spcAft>
            </a:pPr>
            <a:r>
              <a:rPr lang="en-US" sz="3200" dirty="0"/>
              <a:t>You may have to: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/>
              <a:t> </a:t>
            </a:r>
            <a:r>
              <a:rPr lang="en-US" sz="2800" dirty="0"/>
              <a:t>Pay the first month’s rent before you move in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800" dirty="0"/>
              <a:t> Pay a security deposit before you move in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US" sz="2400" dirty="0"/>
              <a:t>Amount will vary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US" sz="2400" dirty="0"/>
              <a:t>Returned after you move out if you met the  terms of the lease</a:t>
            </a:r>
            <a:endParaRPr lang="en-US" sz="36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800" dirty="0"/>
              <a:t> Pay other fees upfront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800" dirty="0"/>
              <a:t> Prove you purchased renter’s insurance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63051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619556"/>
            <a:ext cx="7499213" cy="881682"/>
          </a:xfrm>
        </p:spPr>
        <p:txBody>
          <a:bodyPr>
            <a:noAutofit/>
          </a:bodyPr>
          <a:lstStyle/>
          <a:p>
            <a:r>
              <a:rPr lang="en-US" dirty="0"/>
              <a:t>Step 7: Read and Understand Your 	 	     Lease or Rental Agreement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6" y="1602838"/>
            <a:ext cx="8108814" cy="4708525"/>
          </a:xfrm>
        </p:spPr>
        <p:txBody>
          <a:bodyPr>
            <a:normAutofit/>
          </a:bodyPr>
          <a:lstStyle/>
          <a:p>
            <a:r>
              <a:rPr lang="en-US" sz="3200" dirty="0"/>
              <a:t>Agreement between you and the landlord or property owner</a:t>
            </a:r>
          </a:p>
          <a:p>
            <a:r>
              <a:rPr lang="en-US" sz="3200" dirty="0"/>
              <a:t>Very important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63164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1: Key Takeaway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5591" y="1441004"/>
            <a:ext cx="5460152" cy="4958031"/>
          </a:xfrm>
        </p:spPr>
        <p:txBody>
          <a:bodyPr>
            <a:normAutofit/>
          </a:bodyPr>
          <a:lstStyle/>
          <a:p>
            <a:pPr marL="0" indent="0">
              <a:lnSpc>
                <a:spcPct val="143000"/>
              </a:lnSpc>
              <a:spcAft>
                <a:spcPts val="1800"/>
              </a:spcAft>
              <a:buNone/>
            </a:pPr>
            <a:r>
              <a:rPr lang="en-US" sz="3200" i="1" dirty="0"/>
              <a:t>There are different  types of housing. To help prioritize your options, start by defining what safe and secure housing </a:t>
            </a:r>
            <a:br>
              <a:rPr lang="en-US" sz="3200" i="1" dirty="0"/>
            </a:br>
            <a:r>
              <a:rPr lang="en-US" sz="3200" i="1" dirty="0"/>
              <a:t>means to you. </a:t>
            </a:r>
          </a:p>
          <a:p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936494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434356"/>
            <a:ext cx="8036079" cy="1022486"/>
          </a:xfrm>
        </p:spPr>
        <p:txBody>
          <a:bodyPr>
            <a:normAutofit/>
          </a:bodyPr>
          <a:lstStyle/>
          <a:p>
            <a:r>
              <a:rPr lang="en-US" dirty="0"/>
              <a:t>Try It: Reading a Rental Agreement</a:t>
            </a:r>
            <a:br>
              <a:rPr lang="en-US" dirty="0"/>
            </a:br>
            <a:r>
              <a:rPr lang="en-US" sz="2400" dirty="0"/>
              <a:t>See page 32 in your Participant Guide</a:t>
            </a:r>
          </a:p>
        </p:txBody>
      </p:sp>
      <p:pic>
        <p:nvPicPr>
          <p:cNvPr id="4" name="Picture 3" descr="Screenshot of Try It: Reading a Rental Agreement from Participant Guide. Shown for navigational purposes only.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70"/>
          <a:stretch/>
        </p:blipFill>
        <p:spPr>
          <a:xfrm>
            <a:off x="603250" y="1611828"/>
            <a:ext cx="7937500" cy="43465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398748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790810"/>
            <a:ext cx="8566014" cy="881682"/>
          </a:xfrm>
        </p:spPr>
        <p:txBody>
          <a:bodyPr>
            <a:noAutofit/>
          </a:bodyPr>
          <a:lstStyle/>
          <a:p>
            <a:r>
              <a:rPr lang="en-US" dirty="0"/>
              <a:t>Apply It: My Lease or Rental Agreement 	 	       Checklist</a:t>
            </a:r>
            <a:br>
              <a:rPr lang="en-US" dirty="0"/>
            </a:br>
            <a:r>
              <a:rPr lang="en-US" sz="2400" dirty="0"/>
              <a:t>See page 35 in your Participant Guide</a:t>
            </a:r>
          </a:p>
        </p:txBody>
      </p:sp>
      <p:pic>
        <p:nvPicPr>
          <p:cNvPr id="4" name="Picture 3" descr="Screenshot of Apply It: My Lease or Rental Agreement Checklist. Shown for navigation purposes only.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79" b="5759"/>
          <a:stretch/>
        </p:blipFill>
        <p:spPr>
          <a:xfrm>
            <a:off x="603250" y="1720306"/>
            <a:ext cx="7937500" cy="44325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6916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Renter’s Insurance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6" y="1424723"/>
            <a:ext cx="4722434" cy="4701440"/>
          </a:xfrm>
        </p:spPr>
        <p:txBody>
          <a:bodyPr>
            <a:normAutofit/>
          </a:bodyPr>
          <a:lstStyle/>
          <a:p>
            <a:pPr lvl="0"/>
            <a:r>
              <a:rPr lang="en-US" sz="3200" dirty="0"/>
              <a:t>Could you afford to replace your personal property? </a:t>
            </a:r>
          </a:p>
          <a:p>
            <a:r>
              <a:rPr lang="en-US" sz="3200" dirty="0"/>
              <a:t>If a visitor were injured at your residence, could you afford to pay the expenses resulting from the injury? </a:t>
            </a:r>
          </a:p>
        </p:txBody>
      </p:sp>
      <p:pic>
        <p:nvPicPr>
          <p:cNvPr id="6" name="Picture 5" descr="broken vase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28" r="7128"/>
          <a:stretch/>
        </p:blipFill>
        <p:spPr>
          <a:xfrm>
            <a:off x="5117706" y="1897625"/>
            <a:ext cx="3964302" cy="3604273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116595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Purpose of Renter’s Insurance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spcAft>
                <a:spcPts val="0"/>
              </a:spcAft>
            </a:pPr>
            <a:r>
              <a:rPr lang="en-US" sz="3200" dirty="0"/>
              <a:t>Financial recovery from losses </a:t>
            </a:r>
          </a:p>
          <a:p>
            <a:pPr lvl="1">
              <a:buFont typeface="Arial"/>
              <a:buChar char="•"/>
            </a:pPr>
            <a:r>
              <a:rPr lang="en-US" sz="2800" dirty="0"/>
              <a:t>Hazards and disasters are “named perils”</a:t>
            </a:r>
          </a:p>
          <a:p>
            <a:pPr lvl="1">
              <a:buFont typeface="Arial"/>
              <a:buChar char="•"/>
            </a:pPr>
            <a:r>
              <a:rPr lang="en-US" sz="2800" dirty="0"/>
              <a:t>Actual costs or replacement costs</a:t>
            </a:r>
          </a:p>
          <a:p>
            <a:pPr lvl="1">
              <a:spcAft>
                <a:spcPts val="1200"/>
              </a:spcAft>
              <a:buFont typeface="Arial"/>
              <a:buChar char="•"/>
            </a:pPr>
            <a:r>
              <a:rPr lang="en-US" sz="2800" dirty="0"/>
              <a:t>Limited or no coverage for some items</a:t>
            </a:r>
          </a:p>
          <a:p>
            <a:r>
              <a:rPr lang="en-US" sz="3200" dirty="0"/>
              <a:t>Financial protection from claims of injury </a:t>
            </a:r>
          </a:p>
          <a:p>
            <a:pPr>
              <a:spcAft>
                <a:spcPts val="0"/>
              </a:spcAft>
            </a:pPr>
            <a:r>
              <a:rPr lang="en-US" sz="3200" dirty="0"/>
              <a:t>May be required to purchase it</a:t>
            </a:r>
          </a:p>
          <a:p>
            <a:pPr lvl="1">
              <a:buFont typeface="Arial"/>
              <a:buChar char="•"/>
            </a:pPr>
            <a:r>
              <a:rPr lang="en-US" sz="2800" dirty="0"/>
              <a:t>Widely available</a:t>
            </a:r>
          </a:p>
          <a:p>
            <a:pPr lvl="1">
              <a:buFont typeface="Arial"/>
              <a:buChar char="•"/>
            </a:pPr>
            <a:r>
              <a:rPr lang="en-US" sz="2800" dirty="0"/>
              <a:t>Costs vary -- Shop around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49345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Your Rights as a Renter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6" y="1449238"/>
            <a:ext cx="8108814" cy="1185807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en-US" sz="12800" dirty="0"/>
              <a:t>The Fair Housing </a:t>
            </a:r>
            <a:r>
              <a:rPr lang="en-US" sz="12800"/>
              <a:t>Act prohibits</a:t>
            </a:r>
            <a:br>
              <a:rPr lang="en-US" sz="12800"/>
            </a:br>
            <a:r>
              <a:rPr lang="en-US" sz="12800"/>
              <a:t>housing-related discrimination based </a:t>
            </a:r>
            <a:r>
              <a:rPr lang="en-US" sz="12800" smtClean="0"/>
              <a:t>on:</a:t>
            </a:r>
            <a:endParaRPr lang="en-US" sz="3600" i="1" dirty="0"/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sz="3600" i="1" dirty="0"/>
              <a:t> </a:t>
            </a:r>
            <a:endParaRPr lang="en-US" sz="3600" dirty="0"/>
          </a:p>
          <a:p>
            <a:pPr lvl="0"/>
            <a:endParaRPr lang="en-US" i="1" dirty="0"/>
          </a:p>
          <a:p>
            <a:pPr marL="0" lvl="0" indent="0">
              <a:buNone/>
            </a:pPr>
            <a:r>
              <a:rPr lang="en-US" i="1" dirty="0"/>
              <a:t> </a:t>
            </a:r>
            <a:endParaRPr lang="en-US" dirty="0"/>
          </a:p>
          <a:p>
            <a:endParaRPr lang="en-US" dirty="0"/>
          </a:p>
        </p:txBody>
      </p:sp>
      <p:sp>
        <p:nvSpPr>
          <p:cNvPr id="8" name="TextBox 7" descr="Race, Color, National Origin, Religion, Sex, Disability, Presence of children"/>
          <p:cNvSpPr txBox="1"/>
          <p:nvPr/>
        </p:nvSpPr>
        <p:spPr>
          <a:xfrm>
            <a:off x="984250" y="2499410"/>
            <a:ext cx="6913032" cy="1815882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marL="228600" indent="-228600">
              <a:buClr>
                <a:schemeClr val="tx2"/>
              </a:buClr>
              <a:buFont typeface="Arial"/>
              <a:buChar char="•"/>
            </a:pPr>
            <a:r>
              <a:rPr lang="en-US" sz="2800" dirty="0"/>
              <a:t> Race</a:t>
            </a:r>
          </a:p>
          <a:p>
            <a:pPr marL="228600" indent="-228600">
              <a:buClr>
                <a:schemeClr val="tx2"/>
              </a:buClr>
              <a:buFont typeface="Arial"/>
              <a:buChar char="•"/>
            </a:pPr>
            <a:r>
              <a:rPr lang="en-US" sz="2800" dirty="0"/>
              <a:t> Color</a:t>
            </a:r>
          </a:p>
          <a:p>
            <a:pPr marL="228600" indent="-228600">
              <a:buClr>
                <a:schemeClr val="tx2"/>
              </a:buClr>
              <a:buFont typeface="Arial"/>
              <a:buChar char="•"/>
            </a:pPr>
            <a:r>
              <a:rPr lang="en-US" sz="2800" dirty="0"/>
              <a:t> National origin</a:t>
            </a:r>
          </a:p>
          <a:p>
            <a:pPr marL="228600" indent="-228600">
              <a:buClr>
                <a:schemeClr val="tx2"/>
              </a:buClr>
              <a:buFont typeface="Arial"/>
              <a:buChar char="•"/>
            </a:pPr>
            <a:r>
              <a:rPr lang="en-US" sz="2800" dirty="0"/>
              <a:t> Religion</a:t>
            </a:r>
          </a:p>
          <a:p>
            <a:pPr marL="228600" indent="-228600">
              <a:buClr>
                <a:schemeClr val="tx2"/>
              </a:buClr>
              <a:buFont typeface="Arial"/>
              <a:buChar char="•"/>
            </a:pPr>
            <a:r>
              <a:rPr lang="en-US" sz="2800" dirty="0"/>
              <a:t>Sex	</a:t>
            </a:r>
          </a:p>
          <a:p>
            <a:pPr marL="228600" indent="-228600">
              <a:buClr>
                <a:schemeClr val="tx2"/>
              </a:buClr>
              <a:buFont typeface="Arial"/>
              <a:buChar char="•"/>
            </a:pPr>
            <a:r>
              <a:rPr lang="en-US" sz="2800" dirty="0"/>
              <a:t>Disability</a:t>
            </a:r>
          </a:p>
          <a:p>
            <a:pPr marL="228600" indent="-228600">
              <a:buClr>
                <a:schemeClr val="tx2"/>
              </a:buClr>
              <a:buFont typeface="Arial"/>
              <a:buChar char="•"/>
            </a:pPr>
            <a:r>
              <a:rPr lang="en-US" sz="2800"/>
              <a:t>Presence of children</a:t>
            </a:r>
            <a:endParaRPr lang="en-US" sz="2800" dirty="0"/>
          </a:p>
          <a:p>
            <a:endParaRPr lang="en-US" dirty="0"/>
          </a:p>
        </p:txBody>
      </p:sp>
      <p:sp>
        <p:nvSpPr>
          <p:cNvPr id="5" name="TextBox 4" descr="Housing must meet health and safety codes"/>
          <p:cNvSpPr txBox="1"/>
          <p:nvPr/>
        </p:nvSpPr>
        <p:spPr>
          <a:xfrm>
            <a:off x="577986" y="4503172"/>
            <a:ext cx="810881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spcBef>
                <a:spcPts val="768"/>
              </a:spcBef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US" sz="3200">
                <a:latin typeface="+mj-lt"/>
              </a:rPr>
              <a:t>Housing must meet health and safety codes</a:t>
            </a:r>
            <a:endParaRPr lang="en-US" sz="3200" dirty="0">
              <a:latin typeface="+mj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37156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Reasonable Modifications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3500" dirty="0"/>
              <a:t>Resident with a disability can make and pay for reasonable modifications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3500" dirty="0"/>
              <a:t>Structural modification to allow full enjoyment of the housing and related facilities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500" dirty="0"/>
              <a:t>Examples: 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000" dirty="0"/>
              <a:t>Widening a doorway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3000" dirty="0"/>
              <a:t>Lowering kitchen cabinets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3000" dirty="0"/>
              <a:t>Replacing flooring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45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297634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Reasonable Accommodations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Housing provider makes reasonable accommodations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3200" dirty="0"/>
              <a:t>Change in rules, policies, practices, or services so a person with a disability will have an equal opportunity to use and enjoy a dwelling unit or common space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200" dirty="0"/>
              <a:t>Example: </a:t>
            </a:r>
          </a:p>
          <a:p>
            <a:pPr lvl="1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Reserved parking near entrance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46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149892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Get Help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0"/>
              </a:spcAft>
            </a:pPr>
            <a:r>
              <a:rPr lang="en-US" sz="3200" dirty="0"/>
              <a:t>If you think your rights have been or are being violated, get help:</a:t>
            </a:r>
          </a:p>
          <a:p>
            <a:pPr lvl="1">
              <a:buFont typeface="Arial"/>
              <a:buChar char="•"/>
            </a:pPr>
            <a:r>
              <a:rPr lang="en-US" sz="2800" dirty="0"/>
              <a:t>Department of Housing and Urban Development website at </a:t>
            </a:r>
            <a:r>
              <a:rPr lang="en-US" sz="2800" dirty="0">
                <a:latin typeface="Franklin Gothic Medium" panose="020B0603020102020204" pitchFamily="34" charset="0"/>
                <a:hlinkClick r:id="rId2" tooltip="URL for www.hud.gov"/>
              </a:rPr>
              <a:t>www.hud.gov</a:t>
            </a:r>
            <a:r>
              <a:rPr lang="en-US" sz="2800" dirty="0"/>
              <a:t> </a:t>
            </a:r>
          </a:p>
          <a:p>
            <a:pPr lvl="1">
              <a:buFont typeface="Arial"/>
              <a:buChar char="•"/>
            </a:pPr>
            <a:r>
              <a:rPr lang="en-US" sz="2800" dirty="0"/>
              <a:t>Local housing authority</a:t>
            </a:r>
          </a:p>
          <a:p>
            <a:pPr lvl="1">
              <a:buFont typeface="Arial"/>
              <a:buChar char="•"/>
            </a:pPr>
            <a:r>
              <a:rPr lang="en-US" sz="2800" dirty="0"/>
              <a:t>HUD-approved housing counseling agency</a:t>
            </a:r>
          </a:p>
          <a:p>
            <a:pPr lvl="1">
              <a:buFont typeface="Arial"/>
              <a:buChar char="•"/>
            </a:pPr>
            <a:r>
              <a:rPr lang="en-US" sz="2800" dirty="0"/>
              <a:t>Legal aid</a:t>
            </a:r>
          </a:p>
          <a:p>
            <a:pPr lvl="1">
              <a:buFont typeface="Arial"/>
              <a:buChar char="•"/>
            </a:pPr>
            <a:r>
              <a:rPr lang="en-US" sz="2800" dirty="0"/>
              <a:t>An attorney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47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99487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873" y="1416581"/>
            <a:ext cx="5599146" cy="4966171"/>
          </a:xfrm>
        </p:spPr>
        <p:txBody>
          <a:bodyPr>
            <a:normAutofit/>
          </a:bodyPr>
          <a:lstStyle/>
          <a:p>
            <a:pPr marL="0" indent="0">
              <a:lnSpc>
                <a:spcPct val="140000"/>
              </a:lnSpc>
              <a:buNone/>
            </a:pPr>
            <a:r>
              <a:rPr lang="en-US" sz="3200" i="1" dirty="0"/>
              <a:t>Ways to protect yourself as a renter include reading and understanding your rental agreement or lease, getting renter’s insurance, and knowing your rights and responsibilities.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Section 3: Remember the Key Takeaway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48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821842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44436" y="1432864"/>
            <a:ext cx="5146764" cy="2862045"/>
          </a:xfrm>
        </p:spPr>
        <p:txBody>
          <a:bodyPr>
            <a:normAutofit/>
          </a:bodyPr>
          <a:lstStyle/>
          <a:p>
            <a:r>
              <a:rPr lang="en-US" sz="3200" dirty="0"/>
              <a:t>What will I do?</a:t>
            </a:r>
          </a:p>
          <a:p>
            <a:r>
              <a:rPr lang="en-US" sz="3200" dirty="0"/>
              <a:t>How will I do it?</a:t>
            </a:r>
          </a:p>
          <a:p>
            <a:r>
              <a:rPr lang="en-US" sz="3200" dirty="0"/>
              <a:t>Will I share my plans with anyone? If so, who?</a:t>
            </a:r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523" y="5610552"/>
            <a:ext cx="8085457" cy="46166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j-lt"/>
              </a:rPr>
              <a:t>Visit fdic.gov/education to learn more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49</a:t>
            </a:fld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764251" y="229982"/>
            <a:ext cx="7620000" cy="889206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Take Action</a:t>
            </a:r>
            <a:r>
              <a:rPr lang="en-US" dirty="0"/>
              <a:t/>
            </a:r>
            <a:br>
              <a:rPr lang="en-US" dirty="0"/>
            </a:br>
            <a:r>
              <a:rPr lang="en-US" sz="2700" dirty="0"/>
              <a:t>See page 40 in your Participant Guide</a:t>
            </a:r>
          </a:p>
        </p:txBody>
      </p:sp>
    </p:spTree>
    <p:extLst>
      <p:ext uri="{BB962C8B-B14F-4D97-AF65-F5344CB8AC3E}">
        <p14:creationId xmlns:p14="http://schemas.microsoft.com/office/powerpoint/2010/main" val="11556297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434356"/>
            <a:ext cx="8036079" cy="728018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Try It: What is Safe and Secure to You?</a:t>
            </a:r>
            <a:r>
              <a:rPr lang="en-US" dirty="0"/>
              <a:t/>
            </a:r>
            <a:br>
              <a:rPr lang="en-US" dirty="0"/>
            </a:br>
            <a:r>
              <a:rPr lang="en-US" sz="2700" dirty="0"/>
              <a:t>See page 3 in your Participant Guide</a:t>
            </a:r>
          </a:p>
        </p:txBody>
      </p:sp>
      <p:pic>
        <p:nvPicPr>
          <p:cNvPr id="5" name="Picture 4" descr="Screenshot of Try It: What is Safe and Secure to You? from the Participant Guide.  Shown for navigation purposes only.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63"/>
          <a:stretch/>
        </p:blipFill>
        <p:spPr>
          <a:xfrm>
            <a:off x="603250" y="1301858"/>
            <a:ext cx="7937500" cy="46099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092751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577986" y="259083"/>
            <a:ext cx="7499213" cy="881682"/>
          </a:xfrm>
        </p:spPr>
        <p:txBody>
          <a:bodyPr/>
          <a:lstStyle/>
          <a:p>
            <a:r>
              <a:rPr lang="en-US" dirty="0"/>
              <a:t>Post-Training Survey</a:t>
            </a:r>
            <a:br>
              <a:rPr lang="en-US" dirty="0"/>
            </a:br>
            <a:r>
              <a:rPr lang="en-US" sz="2400" dirty="0"/>
              <a:t>See page </a:t>
            </a:r>
            <a:r>
              <a:rPr lang="en-US" sz="2400"/>
              <a:t>45 </a:t>
            </a:r>
            <a:r>
              <a:rPr lang="en-US" sz="2400" smtClean="0"/>
              <a:t>in </a:t>
            </a:r>
            <a:r>
              <a:rPr lang="en-US" sz="2400" dirty="0"/>
              <a:t>your Participant Guide</a:t>
            </a:r>
          </a:p>
        </p:txBody>
      </p:sp>
      <p:pic>
        <p:nvPicPr>
          <p:cNvPr id="12" name="Picture 11" descr="Screenshot of Post-Training Survey from Participant Guide. Shown for navigation purposes only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123" y="1222408"/>
            <a:ext cx="7937500" cy="49657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4" name="Rectangle 13" descr="Blank text box added to block extraneous text from screenshot"/>
          <p:cNvSpPr/>
          <p:nvPr/>
        </p:nvSpPr>
        <p:spPr>
          <a:xfrm>
            <a:off x="6268357" y="1424214"/>
            <a:ext cx="1895929" cy="58964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 descr="THANK YOU spelled out with each letter in a separate black rectangle 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32929" y="163295"/>
            <a:ext cx="3085999" cy="2207251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50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26850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758502"/>
            <a:ext cx="8147560" cy="881682"/>
          </a:xfrm>
        </p:spPr>
        <p:txBody>
          <a:bodyPr>
            <a:normAutofit fontScale="90000"/>
          </a:bodyPr>
          <a:lstStyle/>
          <a:p>
            <a:pPr>
              <a:lnSpc>
                <a:spcPts val="3600"/>
              </a:lnSpc>
            </a:pPr>
            <a:r>
              <a:rPr lang="en-US" sz="4000" dirty="0"/>
              <a:t>Apply It: Making Housing Decisions—</a:t>
            </a:r>
            <a:br>
              <a:rPr lang="en-US" sz="4000" dirty="0"/>
            </a:br>
            <a:r>
              <a:rPr lang="en-US" sz="4000" dirty="0"/>
              <a:t>               What Do I Need and Want?</a:t>
            </a:r>
            <a:br>
              <a:rPr lang="en-US" sz="4000" dirty="0"/>
            </a:br>
            <a:r>
              <a:rPr lang="en-US" sz="2700" dirty="0"/>
              <a:t>See page 4 in your Participant Guide</a:t>
            </a:r>
          </a:p>
        </p:txBody>
      </p:sp>
      <p:pic>
        <p:nvPicPr>
          <p:cNvPr id="4" name="Picture 3" descr="Screenshot of Apply It: Making Housing Decisions--What Do I Need and Want? from the Participant Guide. Shown for navigational purposes only.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57"/>
          <a:stretch/>
        </p:blipFill>
        <p:spPr>
          <a:xfrm>
            <a:off x="603250" y="1689318"/>
            <a:ext cx="7937500" cy="43620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50928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Renting or Buying</a:t>
            </a:r>
          </a:p>
        </p:txBody>
      </p:sp>
      <p:pic>
        <p:nvPicPr>
          <p:cNvPr id="9" name="Picture 8" descr="Colorful graphic of 8 connected circles around the words Factors to Consider. Each circle has one or two words beside it: Age, Condition, Amenities Accessibility, Location, Neighborhood, Improvement, Interest Rates, Market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6299" y="1686737"/>
            <a:ext cx="5425076" cy="395968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870493" y="3363965"/>
            <a:ext cx="1556901" cy="7335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2480"/>
              </a:lnSpc>
            </a:pPr>
            <a:r>
              <a:rPr lang="en-US" sz="2400" dirty="0">
                <a:latin typeface="+mj-lt"/>
              </a:rPr>
              <a:t>Factors to </a:t>
            </a:r>
            <a:br>
              <a:rPr lang="en-US" sz="2400" dirty="0">
                <a:latin typeface="+mj-lt"/>
              </a:rPr>
            </a:br>
            <a:r>
              <a:rPr lang="en-US" sz="2400" dirty="0">
                <a:latin typeface="+mj-lt"/>
              </a:rPr>
              <a:t>Consider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97437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449446"/>
            <a:ext cx="8147559" cy="1223720"/>
          </a:xfrm>
        </p:spPr>
        <p:txBody>
          <a:bodyPr>
            <a:normAutofit fontScale="90000"/>
          </a:bodyPr>
          <a:lstStyle/>
          <a:p>
            <a:pPr>
              <a:lnSpc>
                <a:spcPts val="3600"/>
              </a:lnSpc>
            </a:pPr>
            <a:r>
              <a:rPr lang="en-US" sz="4000" dirty="0"/>
              <a:t>Try It: Identifying Important Factors </a:t>
            </a:r>
            <a:r>
              <a:rPr lang="en-US" sz="4000"/>
              <a:t>in </a:t>
            </a:r>
            <a:r>
              <a:rPr lang="en-US" sz="4000" smtClean="0"/>
              <a:t>	 	  Housing </a:t>
            </a:r>
            <a:r>
              <a:rPr lang="en-US" sz="4000" dirty="0"/>
              <a:t>Decisions</a:t>
            </a:r>
            <a:r>
              <a:rPr lang="en-US" dirty="0"/>
              <a:t/>
            </a:r>
            <a:br>
              <a:rPr lang="en-US" dirty="0"/>
            </a:br>
            <a:r>
              <a:rPr lang="en-US" sz="2700" dirty="0"/>
              <a:t>See page 7 in your Participant Guide</a:t>
            </a:r>
          </a:p>
        </p:txBody>
      </p:sp>
      <p:pic>
        <p:nvPicPr>
          <p:cNvPr id="4" name="Picture 3" descr="Screenshot of Try It: Identifying Important Factors in Housing Decisions from Participant Guide. Shown for navigation purposes only.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3884"/>
          <a:stretch/>
        </p:blipFill>
        <p:spPr>
          <a:xfrm>
            <a:off x="688348" y="1673167"/>
            <a:ext cx="7938655" cy="42772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07194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7" y="278972"/>
            <a:ext cx="8036078" cy="1704814"/>
          </a:xfrm>
        </p:spPr>
        <p:txBody>
          <a:bodyPr anchor="t" anchorCtr="0">
            <a:normAutofit/>
          </a:bodyPr>
          <a:lstStyle/>
          <a:p>
            <a:pPr>
              <a:lnSpc>
                <a:spcPts val="3600"/>
              </a:lnSpc>
            </a:pPr>
            <a:r>
              <a:rPr lang="en-US" dirty="0"/>
              <a:t>Apply It: Important Factors I Want to 	 	      Consider in Renting or Buying</a:t>
            </a:r>
            <a:br>
              <a:rPr lang="en-US" dirty="0"/>
            </a:br>
            <a:r>
              <a:rPr lang="en-US" sz="2400" dirty="0"/>
              <a:t>See page 9 in your Participant Guide</a:t>
            </a:r>
          </a:p>
        </p:txBody>
      </p:sp>
      <p:pic>
        <p:nvPicPr>
          <p:cNvPr id="4" name="Picture 3" descr="Screenshot of Apply It: Important Factors I want to Consider in Renting or Buying from Participant Guide. Shown for navigation only 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05"/>
          <a:stretch/>
        </p:blipFill>
        <p:spPr>
          <a:xfrm>
            <a:off x="603250" y="1875294"/>
            <a:ext cx="7937500" cy="43000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44244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8.0&quot;&gt;&lt;object type=&quot;1&quot; unique_id=&quot;10001&quot;&gt;&lt;object type=&quot;2&quot; unique_id=&quot;10103&quot;&gt;&lt;object type=&quot;3&quot; unique_id=&quot;10104&quot;&gt;&lt;property id=&quot;20148&quot; value=&quot;5&quot;/&gt;&lt;property id=&quot;20300&quot; value=&quot;Slide 1 - &amp;quot;A Place to Call Home&amp;quot;&quot;/&gt;&lt;property id=&quot;20307&quot; value=&quot;256&quot;/&gt;&lt;/object&gt;&lt;object type=&quot;3&quot; unique_id=&quot;10105&quot;&gt;&lt;property id=&quot;20148&quot; value=&quot;5&quot;/&gt;&lt;property id=&quot;20300&quot; value=&quot;Slide 2 - &amp;quot;Pre-Training Survey&amp;quot;&quot;/&gt;&lt;property id=&quot;20307&quot; value=&quot;359&quot;/&gt;&lt;/object&gt;&lt;object type=&quot;3&quot; unique_id=&quot;10106&quot;&gt;&lt;property id=&quot;20148&quot; value=&quot;5&quot;/&gt;&lt;property id=&quot;20300&quot; value=&quot;Slide 3 - &amp;quot;Opener&amp;quot;&quot;/&gt;&lt;property id=&quot;20307&quot; value=&quot;360&quot;/&gt;&lt;/object&gt;&lt;object type=&quot;3&quot; unique_id=&quot;10107&quot;&gt;&lt;property id=&quot;20148&quot; value=&quot;5&quot;/&gt;&lt;property id=&quot;20300&quot; value=&quot;Slide 4 - &amp;quot;Module 11: Opener&amp;quot;&quot;/&gt;&lt;property id=&quot;20307&quot; value=&quot;257&quot;/&gt;&lt;/object&gt;&lt;object type=&quot;3&quot; unique_id=&quot;10108&quot;&gt;&lt;property id=&quot;20148&quot; value=&quot;5&quot;/&gt;&lt;property id=&quot;20300&quot; value=&quot;Slide 5 - &amp;quot;Opener Instructions&amp;quot;&quot;/&gt;&lt;property id=&quot;20307&quot; value=&quot;258&quot;/&gt;&lt;/object&gt;&lt;object type=&quot;3&quot; unique_id=&quot;10109&quot;&gt;&lt;property id=&quot;20148&quot; value=&quot;5&quot;/&gt;&lt;property id=&quot;20300&quot; value=&quot;Slide 6 - &amp;quot;Opener Reflection Questions&amp;quot;&quot;/&gt;&lt;property id=&quot;20307&quot; value=&quot;365&quot;/&gt;&lt;/object&gt;&lt;object type=&quot;3&quot; unique_id=&quot;10110&quot;&gt;&lt;property id=&quot;20148&quot; value=&quot;5&quot;/&gt;&lt;property id=&quot;20300&quot; value=&quot;Slide 7 - &amp;quot;Introductions to “A Place to Call Home” and Each Other&amp;quot;&quot;/&gt;&lt;property id=&quot;20307&quot; value=&quot;361&quot;/&gt;&lt;/object&gt;&lt;object type=&quot;3&quot; unique_id=&quot;10111&quot;&gt;&lt;property id=&quot;20148&quot; value=&quot;5&quot;/&gt;&lt;property id=&quot;20300&quot; value=&quot;Slide 8 - &amp;quot;Training Purpose&amp;quot;&quot;/&gt;&lt;property id=&quot;20307&quot; value=&quot;362&quot;/&gt;&lt;/object&gt;&lt;object type=&quot;3&quot; unique_id=&quot;10112&quot;&gt;&lt;property id=&quot;20148&quot; value=&quot;5&quot;/&gt;&lt;property id=&quot;20300&quot; value=&quot;Slide 9 - &amp;quot;Training Objectives&amp;quot;&quot;/&gt;&lt;property id=&quot;20307&quot; value=&quot;363&quot;/&gt;&lt;/object&gt;&lt;object type=&quot;3&quot; unique_id=&quot;10113&quot;&gt;&lt;property id=&quot;20148&quot; value=&quot;5&quot;/&gt;&lt;property id=&quot;20300&quot; value=&quot;Slide 10 - &amp;quot;Training Objectives Continued&amp;quot;&quot;/&gt;&lt;property id=&quot;20307&quot; value=&quot;370&quot;/&gt;&lt;/object&gt;&lt;object type=&quot;3&quot; unique_id=&quot;10114&quot;&gt;&lt;property id=&quot;20148&quot; value=&quot;5&quot;/&gt;&lt;property id=&quot;20300&quot; value=&quot;Slide 11 - &amp;quot;A Place to Call Home— What are my options&amp;quot;&quot;/&gt;&lt;property id=&quot;20307&quot; value=&quot;274&quot;/&gt;&lt;/object&gt;&lt;object type=&quot;3&quot; unique_id=&quot;10117&quot;&gt;&lt;property id=&quot;20148&quot; value=&quot;5&quot;/&gt;&lt;property id=&quot;20300&quot; value=&quot;Slide 12 - &amp;quot;Section 1: Key Takeaway&amp;quot;&quot;/&gt;&lt;property id=&quot;20307&quot; value=&quot;261&quot;/&gt;&lt;/object&gt;&lt;object type=&quot;3&quot; unique_id=&quot;10118&quot;&gt;&lt;property id=&quot;20148&quot; value=&quot;5&quot;/&gt;&lt;property id=&quot;20300&quot; value=&quot;Slide 13 - &amp;quot;Try It: What is Safe and Secure to You?&amp;quot;&quot;/&gt;&lt;property id=&quot;20307&quot; value=&quot;262&quot;/&gt;&lt;/object&gt;&lt;object type=&quot;3&quot; unique_id=&quot;10119&quot;&gt;&lt;property id=&quot;20148&quot; value=&quot;5&quot;/&gt;&lt;property id=&quot;20300&quot; value=&quot;Slide 14 - &amp;quot;Apply It:  A Place to Call Home—What I need and want&amp;quot;&quot;/&gt;&lt;property id=&quot;20307&quot; value=&quot;263&quot;/&gt;&lt;/object&gt;&lt;object type=&quot;3&quot; unique_id=&quot;10120&quot;&gt;&lt;property id=&quot;20148&quot; value=&quot;5&quot;/&gt;&lt;property id=&quot;20300&quot; value=&quot;Slide 15 - &amp;quot;Option 1:  Renting versus Buying Debate&amp;quot;&quot;/&gt;&lt;property id=&quot;20307&quot; value=&quot;372&quot;/&gt;&lt;/object&gt;&lt;object type=&quot;3&quot; unique_id=&quot;10121&quot;&gt;&lt;property id=&quot;20148&quot; value=&quot;5&quot;/&gt;&lt;property id=&quot;20300&quot; value=&quot;Slide 16 - &amp;quot;Option 2:  Factors to Consider Carousel Instructions&amp;quot;&quot;/&gt;&lt;property id=&quot;20307&quot; value=&quot;392&quot;/&gt;&lt;/object&gt;&lt;object type=&quot;3&quot; unique_id=&quot;10122&quot;&gt;&lt;property id=&quot;20148&quot; value=&quot;5&quot;/&gt;&lt;property id=&quot;20300&quot; value=&quot;Slide 17 - &amp;quot;Option 2:  Factors to Consider Carousel&amp;quot;&quot;/&gt;&lt;property id=&quot;20307&quot; value=&quot;373&quot;/&gt;&lt;/object&gt;&lt;object type=&quot;3&quot; unique_id=&quot;10123&quot;&gt;&lt;property id=&quot;20148&quot; value=&quot;5&quot;/&gt;&lt;property id=&quot;20300&quot; value=&quot;Slide 18 - &amp;quot;Apply It:  Should I Rent or Buy?&amp;quot;&quot;/&gt;&lt;property id=&quot;20307&quot; value=&quot;374&quot;/&gt;&lt;/object&gt;&lt;object type=&quot;3&quot; unique_id=&quot;10124&quot;&gt;&lt;property id=&quot;20148&quot; value=&quot;5&quot;/&gt;&lt;property id=&quot;20300&quot; value=&quot;Slide 19 - &amp;quot;Apply It:   Options for Renting and Buying&amp;quot;&quot;/&gt;&lt;property id=&quot;20307&quot; value=&quot;358&quot;/&gt;&lt;/object&gt;&lt;object type=&quot;3&quot; unique_id=&quot;10125&quot;&gt;&lt;property id=&quot;20148&quot; value=&quot;5&quot;/&gt;&lt;property id=&quot;20300&quot; value=&quot;Slide 20 - &amp;quot;What should Fatima do?&amp;quot;&quot;/&gt;&lt;property id=&quot;20307&quot; value=&quot;272&quot;/&gt;&lt;/object&gt;&lt;object type=&quot;3&quot; unique_id=&quot;10126&quot;&gt;&lt;property id=&quot;20148&quot; value=&quot;5&quot;/&gt;&lt;property id=&quot;20300&quot; value=&quot;Slide 21 - &amp;quot;Section 1: Remember the Key Takeaway&amp;quot;&quot;/&gt;&lt;property id=&quot;20307&quot; value=&quot;369&quot;/&gt;&lt;/object&gt;&lt;object type=&quot;3&quot; unique_id=&quot;10128&quot;&gt;&lt;property id=&quot;20148&quot; value=&quot;5&quot;/&gt;&lt;property id=&quot;20300&quot; value=&quot;Slide 22 - &amp;quot;Affordability—How do I decide what I can pay for housing?&amp;quot;&quot;/&gt;&lt;property id=&quot;20307&quot; value=&quot;275&quot;/&gt;&lt;/object&gt;&lt;object type=&quot;3&quot; unique_id=&quot;10130&quot;&gt;&lt;property id=&quot;20148&quot; value=&quot;5&quot;/&gt;&lt;property id=&quot;20300&quot; value=&quot;Slide 23 - &amp;quot;Section 2: Key Takeaway&amp;quot;&quot;/&gt;&lt;property id=&quot;20307&quot; value=&quot;278&quot;/&gt;&lt;/object&gt;&lt;object type=&quot;3&quot; unique_id=&quot;10131&quot;&gt;&lt;property id=&quot;20148&quot; value=&quot;5&quot;/&gt;&lt;property id=&quot;20300&quot; value=&quot;Slide 24 - &amp;quot; Affordability—How do I decide what I can pay for housing? &amp;quot;&quot;/&gt;&lt;property id=&quot;20307&quot; value=&quot;277&quot;/&gt;&lt;/object&gt;&lt;object type=&quot;3&quot; unique_id=&quot;10132&quot;&gt;&lt;property id=&quot;20148&quot; value=&quot;5&quot;/&gt;&lt;property id=&quot;20300&quot; value=&quot;Slide 25 - &amp;quot;Pat and Sam Estimate Affordability: Option 1&amp;quot;&quot;/&gt;&lt;property id=&quot;20307&quot; value=&quot;387&quot;/&gt;&lt;/object&gt;&lt;object type=&quot;3&quot; unique_id=&quot;10133&quot;&gt;&lt;property id=&quot;20148&quot; value=&quot;5&quot;/&gt;&lt;property id=&quot;20300&quot; value=&quot;Slide 26 - &amp;quot;Pat and Sam Estimate Affordability: Option 2&amp;quot;&quot;/&gt;&lt;property id=&quot;20307&quot; value=&quot;388&quot;/&gt;&lt;/object&gt;&lt;object type=&quot;3&quot; unique_id=&quot;10134&quot;&gt;&lt;property id=&quot;20148&quot; value=&quot;5&quot;/&gt;&lt;property id=&quot;20300&quot; value=&quot;Slide 27 - &amp;quot;Cost-Burdened by Housing&amp;quot;&quot;/&gt;&lt;property id=&quot;20307&quot; value=&quot;285&quot;/&gt;&lt;/object&gt;&lt;object type=&quot;3&quot; unique_id=&quot;10135&quot;&gt;&lt;property id=&quot;20148&quot; value=&quot;5&quot;/&gt;&lt;property id=&quot;20300&quot; value=&quot;Slide 28 - &amp;quot;Affordability and Reality&amp;quot;&quot;/&gt;&lt;property id=&quot;20307&quot; value=&quot;389&quot;/&gt;&lt;/object&gt;&lt;object type=&quot;3&quot; unique_id=&quot;10136&quot;&gt;&lt;property id=&quot;20148&quot; value=&quot;5&quot;/&gt;&lt;property id=&quot;20300&quot; value=&quot;Slide 29 - &amp;quot;Try It:  What Can Pat and Sam Afford? Instructions&amp;quot;&quot;/&gt;&lt;property id=&quot;20307&quot; value=&quot;286&quot;/&gt;&lt;/object&gt;&lt;object type=&quot;3&quot; unique_id=&quot;10137&quot;&gt;&lt;property id=&quot;20148&quot; value=&quot;5&quot;/&gt;&lt;property id=&quot;20300&quot; value=&quot;Slide 30&quot;/&gt;&lt;property id=&quot;20307&quot; value=&quot;291&quot;/&gt;&lt;/object&gt;&lt;object type=&quot;3&quot; unique_id=&quot;10138&quot;&gt;&lt;property id=&quot;20148&quot; value=&quot;5&quot;/&gt;&lt;property id=&quot;20300&quot; value=&quot;Slide 31&quot;/&gt;&lt;property id=&quot;20307&quot; value=&quot;390&quot;/&gt;&lt;/object&gt;&lt;object type=&quot;3&quot; unique_id=&quot;10139&quot;&gt;&lt;property id=&quot;20148&quot; value=&quot;5&quot;/&gt;&lt;property id=&quot;20300&quot; value=&quot;Slide 32&quot;/&gt;&lt;property id=&quot;20307&quot; value=&quot;391&quot;/&gt;&lt;/object&gt;&lt;object type=&quot;3&quot; unique_id=&quot;10140&quot;&gt;&lt;property id=&quot;20148&quot; value=&quot;5&quot;/&gt;&lt;property id=&quot;20300&quot; value=&quot;Slide 33 - &amp;quot;Try It: What Can Pat and Sam Afford?&amp;quot;&quot;/&gt;&lt;property id=&quot;20307&quot; value=&quot;287&quot;/&gt;&lt;/object&gt;&lt;object type=&quot;3&quot; unique_id=&quot;10141&quot;&gt;&lt;property id=&quot;20148&quot; value=&quot;5&quot;/&gt;&lt;property id=&quot;20300&quot; value=&quot;Slide 34 - &amp;quot;Apply It:  What Can I Afford?&amp;quot;&quot;/&gt;&lt;property id=&quot;20307&quot; value=&quot;288&quot;/&gt;&lt;/object&gt;&lt;object type=&quot;3&quot; unique_id=&quot;10142&quot;&gt;&lt;property id=&quot;20148&quot; value=&quot;5&quot;/&gt;&lt;property id=&quot;20300&quot; value=&quot;Slide 35 - &amp;quot;Section 2: Remember the Key Takeaway&amp;quot;&quot;/&gt;&lt;property id=&quot;20307&quot; value=&quot;368&quot;/&gt;&lt;/object&gt;&lt;object type=&quot;3&quot; unique_id=&quot;10144&quot;&gt;&lt;property id=&quot;20148&quot; value=&quot;5&quot;/&gt;&lt;property id=&quot;20300&quot; value=&quot;Slide 36 - &amp;quot;I’ve Decided to Rent—Now What?&amp;quot;&quot;/&gt;&lt;property id=&quot;20307&quot; value=&quot;292&quot;/&gt;&lt;/object&gt;&lt;object type=&quot;3&quot; unique_id=&quot;10147&quot;&gt;&lt;property id=&quot;20148&quot; value=&quot;5&quot;/&gt;&lt;property id=&quot;20300&quot; value=&quot;Slide 37 - &amp;quot;Section 3: Key Takeaway&amp;quot;&quot;/&gt;&lt;property id=&quot;20307&quot; value=&quot;295&quot;/&gt;&lt;/object&gt;&lt;object type=&quot;3&quot; unique_id=&quot;10148&quot;&gt;&lt;property id=&quot;20148&quot; value=&quot;5&quot;/&gt;&lt;property id=&quot;20300&quot; value=&quot;Slide 38 - &amp;quot;Steps to Renting a Place to Live&amp;quot;&quot;/&gt;&lt;property id=&quot;20307&quot; value=&quot;296&quot;/&gt;&lt;/object&gt;&lt;object type=&quot;3&quot; unique_id=&quot;10149&quot;&gt;&lt;property id=&quot;20148&quot; value=&quot;5&quot;/&gt;&lt;property id=&quot;20300&quot; value=&quot;Slide 39 - &amp;quot;Step 1: Figure out where  you want to live&amp;quot;&quot;/&gt;&lt;property id=&quot;20307&quot; value=&quot;377&quot;/&gt;&lt;/object&gt;&lt;object type=&quot;3&quot; unique_id=&quot;10150&quot;&gt;&lt;property id=&quot;20148&quot; value=&quot;5&quot;/&gt;&lt;property id=&quot;20300&quot; value=&quot;Slide 40 - &amp;quot;Step 2: Figure out what kind of place you want to rent&amp;quot;&quot;/&gt;&lt;property id=&quot;20307&quot; value=&quot;378&quot;/&gt;&lt;/object&gt;&lt;object type=&quot;3&quot; unique_id=&quot;10151&quot;&gt;&lt;property id=&quot;20148&quot; value=&quot;5&quot;/&gt;&lt;property id=&quot;20300&quot; value=&quot;Slide 41 - &amp;quot;Step 3: Figure out what  you can afford&amp;quot;&quot;/&gt;&lt;property id=&quot;20307&quot; value=&quot;379&quot;/&gt;&lt;/object&gt;&lt;object type=&quot;3&quot; unique_id=&quot;10152&quot;&gt;&lt;property id=&quot;20148&quot; value=&quot;5&quot;/&gt;&lt;property id=&quot;20300&quot; value=&quot;Slide 42 - &amp;quot;Step 4: Understand your credit and how this may affect what you can rent&amp;quot;&quot;/&gt;&lt;property id=&quot;20307&quot; value=&quot;380&quot;/&gt;&lt;/object&gt;&lt;object type=&quot;3&quot; unique_id=&quot;10153&quot;&gt;&lt;property id=&quot;20148&quot; value=&quot;5&quot;/&gt;&lt;property id=&quot;20300&quot; value=&quot;Slide 43 - &amp;quot;More about credit and renting&amp;quot;&quot;/&gt;&lt;property id=&quot;20307&quot; value=&quot;381&quot;/&gt;&lt;/object&gt;&lt;object type=&quot;3&quot; unique_id=&quot;10154&quot;&gt;&lt;property id=&quot;20148&quot; value=&quot;5&quot;/&gt;&lt;property id=&quot;20300&quot; value=&quot;Slide 44 - &amp;quot;Renting with low credit scores and negative credit report&amp;quot;&quot;/&gt;&lt;property id=&quot;20307&quot; value=&quot;383&quot;/&gt;&lt;/object&gt;&lt;object type=&quot;3&quot; unique_id=&quot;10155&quot;&gt;&lt;property id=&quot;20148&quot; value=&quot;5&quot;/&gt;&lt;property id=&quot;20300&quot; value=&quot;Slide 45 - &amp;quot;Step 5: Research Options&amp;quot;&quot;/&gt;&lt;property id=&quot;20307&quot; value=&quot;382&quot;/&gt;&lt;/object&gt;&lt;object type=&quot;3&quot; unique_id=&quot;10156&quot;&gt;&lt;property id=&quot;20148&quot; value=&quot;5&quot;/&gt;&lt;property id=&quot;20300&quot; value=&quot;Slide 46 - &amp;quot;Researching Options for Renting&amp;quot;&quot;/&gt;&lt;property id=&quot;20307&quot; value=&quot;384&quot;/&gt;&lt;/object&gt;&lt;object type=&quot;3&quot; unique_id=&quot;10157&quot;&gt;&lt;property id=&quot;20148&quot; value=&quot;5&quot;/&gt;&lt;property id=&quot;20300&quot; value=&quot;Slide 47 - &amp;quot;Step 6: Get Your First Month’s Rent and Deposits Together &amp;quot;&quot;/&gt;&lt;property id=&quot;20307&quot; value=&quot;385&quot;/&gt;&lt;/object&gt;&lt;object type=&quot;3&quot; unique_id=&quot;10158&quot;&gt;&lt;property id=&quot;20148&quot; value=&quot;5&quot;/&gt;&lt;property id=&quot;20300&quot; value=&quot;Slide 48 - &amp;quot;Step 7: Understand Your Lease or Rental Agreement&amp;quot;&quot;/&gt;&lt;property id=&quot;20307&quot; value=&quot;386&quot;/&gt;&lt;/object&gt;&lt;object type=&quot;3&quot; unique_id=&quot;10159&quot;&gt;&lt;property id=&quot;20148&quot; value=&quot;5&quot;/&gt;&lt;property id=&quot;20300&quot; value=&quot;Slide 49 - &amp;quot;Try It:   Paulo’s Rental Agreement&amp;quot;&quot;/&gt;&lt;property id=&quot;20307&quot; value=&quot;297&quot;/&gt;&lt;/object&gt;&lt;object type=&quot;3&quot; unique_id=&quot;10160&quot;&gt;&lt;property id=&quot;20148&quot; value=&quot;5&quot;/&gt;&lt;property id=&quot;20300&quot; value=&quot;Slide 50 - &amp;quot;Apply It:  Lease or Rental Agreement Checklist&amp;quot;&quot;/&gt;&lt;property id=&quot;20307&quot; value=&quot;298&quot;/&gt;&lt;/object&gt;&lt;object type=&quot;3&quot; unique_id=&quot;10161&quot;&gt;&lt;property id=&quot;20148&quot; value=&quot;5&quot;/&gt;&lt;property id=&quot;20300&quot; value=&quot;Slide 51 - &amp;quot;Why Get Renter’s Insurance&amp;quot;&quot;/&gt;&lt;property id=&quot;20307&quot; value=&quot;376&quot;/&gt;&lt;/object&gt;&lt;object type=&quot;3&quot; unique_id=&quot;10162&quot;&gt;&lt;property id=&quot;20148&quot; value=&quot;5&quot;/&gt;&lt;property id=&quot;20300&quot; value=&quot;Slide 52 - &amp;quot;Renter’s Insurance&amp;quot;&quot;/&gt;&lt;property id=&quot;20307&quot; value=&quot;299&quot;/&gt;&lt;/object&gt;&lt;object type=&quot;3&quot; unique_id=&quot;10163&quot;&gt;&lt;property id=&quot;20148&quot; value=&quot;5&quot;/&gt;&lt;property id=&quot;20300&quot; value=&quot;Slide 53 - &amp;quot;Rights as a Renter&amp;quot;&quot;/&gt;&lt;property id=&quot;20307&quot; value=&quot;301&quot;/&gt;&lt;/object&gt;&lt;object type=&quot;3&quot; unique_id=&quot;10164&quot;&gt;&lt;property id=&quot;20148&quot; value=&quot;5&quot;/&gt;&lt;property id=&quot;20300&quot; value=&quot;Slide 54 - &amp;quot;Section 3: Remember the Key Takeaway&amp;quot;&quot;/&gt;&lt;property id=&quot;20307&quot; value=&quot;367&quot;/&gt;&lt;/object&gt;&lt;object type=&quot;3&quot; unique_id=&quot;10166&quot;&gt;&lt;property id=&quot;20148&quot; value=&quot;5&quot;/&gt;&lt;property id=&quot;20300&quot; value=&quot;Slide 55 - &amp;quot;Thank you for participating in Money Smart A Place to Call Home&amp;quot;&quot;/&gt;&lt;property id=&quot;20307&quot; value=&quot;366&quot;/&gt;&lt;/object&gt;&lt;/object&gt;&lt;object type=&quot;8&quot; unique_id=&quot;10231&quot;&gt;&lt;/object&gt;&lt;/object&gt;&lt;/database&gt;"/>
  <p:tag name="SECTOMILLISECCONVERTED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s_new">
  <a:themeElements>
    <a:clrScheme name="Custom 5">
      <a:dk1>
        <a:sysClr val="windowText" lastClr="000000"/>
      </a:dk1>
      <a:lt1>
        <a:sysClr val="window" lastClr="FFFFFF"/>
      </a:lt1>
      <a:dk2>
        <a:srgbClr val="318FC5"/>
      </a:dk2>
      <a:lt2>
        <a:srgbClr val="AEE8FB"/>
      </a:lt2>
      <a:accent1>
        <a:srgbClr val="76C5EF"/>
      </a:accent1>
      <a:accent2>
        <a:srgbClr val="FEA022"/>
      </a:accent2>
      <a:accent3>
        <a:srgbClr val="FF6700"/>
      </a:accent3>
      <a:accent4>
        <a:srgbClr val="70A525"/>
      </a:accent4>
      <a:accent5>
        <a:srgbClr val="A5D848"/>
      </a:accent5>
      <a:accent6>
        <a:srgbClr val="20768C"/>
      </a:accent6>
      <a:hlink>
        <a:srgbClr val="0000FF"/>
      </a:hlink>
      <a:folHlink>
        <a:srgbClr val="83B0D3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华文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B97CAD3D49634BECB254722C354D7C37008FEABD6F9D4CF04C91B009375C867A56" ma:contentTypeVersion="3" ma:contentTypeDescription="Create a new document." ma:contentTypeScope="" ma:versionID="d8ab046a3a6427ed8956ab9a4e7b0a4b">
  <xsd:schema xmlns:xsd="http://www.w3.org/2001/XMLSchema" xmlns:xs="http://www.w3.org/2001/XMLSchema" xmlns:p="http://schemas.microsoft.com/office/2006/metadata/properties" xmlns:ns1="http://schemas.microsoft.com/sharepoint/v3" xmlns:ns2="EC068496-1DB6-4D20-B837-B04B199985E5" targetNamespace="http://schemas.microsoft.com/office/2006/metadata/properties" ma:root="true" ma:fieldsID="08c7043a3013763723916357421a0bd2" ns1:_="" ns2:_="">
    <xsd:import namespace="http://schemas.microsoft.com/sharepoint/v3"/>
    <xsd:import namespace="EC068496-1DB6-4D20-B837-B04B199985E5"/>
    <xsd:element name="properties">
      <xsd:complexType>
        <xsd:sequence>
          <xsd:element name="documentManagement">
            <xsd:complexType>
              <xsd:all>
                <xsd:element ref="ns2:Sensitivity"/>
                <xsd:element ref="ns1:Editor" minOccurs="0"/>
                <xsd:element ref="ns1:CheckoutUser" minOccurs="0"/>
                <xsd:element ref="ns1:Author" minOccurs="0"/>
                <xsd:element ref="ns2:Sensitivity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Editor" ma:index="10" nillable="true" ma:displayName="Modified By" ma:list="UserInfo" ma:internalName="Editor" ma:readOnly="tru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CheckoutUser" ma:index="11" nillable="true" ma:displayName="Checked Out To" ma:list="UserInfo" ma:internalName="CheckoutUser" ma:readOnly="tru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uthor" ma:index="12" nillable="true" ma:displayName="Created By" ma:list="UserInfo" ma:internalName="Author" ma:readOnly="tru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C068496-1DB6-4D20-B837-B04B199985E5" elementFormDefault="qualified">
    <xsd:import namespace="http://schemas.microsoft.com/office/2006/documentManagement/types"/>
    <xsd:import namespace="http://schemas.microsoft.com/office/infopath/2007/PartnerControls"/>
    <xsd:element name="Sensitivity" ma:index="8" ma:displayName="Sensitivity" ma:default="Sensitive Data" ma:description="Sensitive Data = Any data that, if lost, stolen or misused, could adversely impact FDIC, insured institutions or individuals.&#10;http://fdic01/division/doa/adminservices/records/directives/1000/1360-9.doc&#10;&#10;Sensitive PII = SSN alone and/or an individual’s full name plus 1 or more additional items of personal data.&#10;http://fdic01/division/dit/ITGovernance/PrivacyProgram/PersonallyIdentifiableInformation/index.html&#10;Non-Sensitive Data = Data that can be shared or viewed with no restrictions internal or external to FDIC.&#10;http://www.fdic.gov/regulations/laws/rules/2000-3800.html" ma:format="Dropdown" ma:internalName="Sensitivity">
      <xsd:simpleType>
        <xsd:restriction base="dms:Choice">
          <xsd:enumeration value="Sensitive Data"/>
          <xsd:enumeration value="Sensitive PII"/>
          <xsd:enumeration value="Non-Sensitive Data"/>
        </xsd:restriction>
      </xsd:simpleType>
    </xsd:element>
    <xsd:element name="Sensitivity" ma:index="13" ma:displayName="Sensitivity" ma:default="Sensitive Data" ma:description="Sensitive Data = Any data that, if lost, stolen or misused, could adversely impact FDIC, insured institutions or individuals.&#10;http://fdic01/division/doa/adminservices/records/directives/1000/1360-9.doc&#10;&#10;Sensitive PII = SSN alone and/or an individual’s full name plus 1 or more additional items of personal data.&#10;http://fdic01/division/dit/ITGovernance/PrivacyProgram/PersonallyIdentifiableInformation/index.html&#10;Non-Sensitive Data = Data that can be shared or viewed with no restrictions internal or external to FDIC.&#10;http://www.fdic.gov/regulations/laws/rules/2000-3800.html" ma:format="Dropdown" ma:internalName="Sensitivity">
      <xsd:simpleType>
        <xsd:restriction base="dms:Choice">
          <xsd:enumeration value="Sensitive Data"/>
          <xsd:enumeration value="Sensitive PII"/>
          <xsd:enumeration value="Non-Sensitive Data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89EABA6-D9DF-48FA-833A-C5794003560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EC068496-1DB6-4D20-B837-B04B199985E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C6911CE-8701-4931-BB07-EA29C13CC95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7722</TotalTime>
  <Words>1211</Words>
  <Application>Microsoft Office PowerPoint</Application>
  <PresentationFormat>On-screen Show (4:3)</PresentationFormat>
  <Paragraphs>256</Paragraphs>
  <Slides>50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1" baseType="lpstr">
      <vt:lpstr>Modules_new</vt:lpstr>
      <vt:lpstr>Module 12: Making Housing Decisions</vt:lpstr>
      <vt:lpstr>Pre-Training Survey See page 43 in your Participant Guide</vt:lpstr>
      <vt:lpstr>Section 1: What Are My Options?</vt:lpstr>
      <vt:lpstr>Section 1: Key Takeaway</vt:lpstr>
      <vt:lpstr>Try It: What is Safe and Secure to You? See page 3 in your Participant Guide</vt:lpstr>
      <vt:lpstr>Apply It: Making Housing Decisions—                What Do I Need and Want? See page 4 in your Participant Guide</vt:lpstr>
      <vt:lpstr>Renting or Buying</vt:lpstr>
      <vt:lpstr>Try It: Identifying Important Factors in      Housing Decisions See page 7 in your Participant Guide</vt:lpstr>
      <vt:lpstr>Apply It: Important Factors I Want to          Consider in Renting or Buying See page 9 in your Participant Guide</vt:lpstr>
      <vt:lpstr>Apply It: Should I Rent or Buy? See page 10 in your Participant Guide</vt:lpstr>
      <vt:lpstr>Apply It: My Housing Options See page 14 in your Participant Guide</vt:lpstr>
      <vt:lpstr>Options for Renting May Include</vt:lpstr>
      <vt:lpstr>Options for Buying May Include</vt:lpstr>
      <vt:lpstr>Section 1: Remember the Key Takeaway</vt:lpstr>
      <vt:lpstr>Section 2: What Can I Afford?</vt:lpstr>
      <vt:lpstr>Section 2: Key Takeaway</vt:lpstr>
      <vt:lpstr>Housing Costs: What Is Affordable?</vt:lpstr>
      <vt:lpstr>Try It: Estimating Affordability See page 20 in your Participant Guide</vt:lpstr>
      <vt:lpstr>Method 1</vt:lpstr>
      <vt:lpstr>Method 1: Answer for Pat and Sam</vt:lpstr>
      <vt:lpstr>Method 2</vt:lpstr>
      <vt:lpstr>Method 2: Answer for Pat and Sam</vt:lpstr>
      <vt:lpstr>Method 3</vt:lpstr>
      <vt:lpstr>Pat and Sam’s Total Net Income</vt:lpstr>
      <vt:lpstr>Pat and Sam’s Total Non-Housing Expenses</vt:lpstr>
      <vt:lpstr>Pat and Sam’s Comparison: What’s Left for Housing Costs?</vt:lpstr>
      <vt:lpstr>Apply It: Estimating What I Can Afford See page 25 in your Participant Guide</vt:lpstr>
      <vt:lpstr>Section 2: Remember the Key Takeaway</vt:lpstr>
      <vt:lpstr>Section 3: What’s Next If I Decide to Rent?</vt:lpstr>
      <vt:lpstr>Section 3: Key Takeaway</vt:lpstr>
      <vt:lpstr>Steps to Renting</vt:lpstr>
      <vt:lpstr>Step 1: Figure Out Where You Want to          Live</vt:lpstr>
      <vt:lpstr>Step 2: Figure Out What Kind of Place        You Want to Rent</vt:lpstr>
      <vt:lpstr>Step 3: Figure Out What You Can Afford</vt:lpstr>
      <vt:lpstr>Step 4: Understand Your Credit and How             This May Affect What You Can Rent</vt:lpstr>
      <vt:lpstr>Low Credit Scores or Credit Reports with Negative Information</vt:lpstr>
      <vt:lpstr>Step 5: Research Options</vt:lpstr>
      <vt:lpstr>Step 6: Get Your First Month’s Rent         and Deposits Together </vt:lpstr>
      <vt:lpstr>Step 7: Read and Understand Your         Lease or Rental Agreement</vt:lpstr>
      <vt:lpstr>Try It: Reading a Rental Agreement See page 32 in your Participant Guide</vt:lpstr>
      <vt:lpstr>Apply It: My Lease or Rental Agreement           Checklist See page 35 in your Participant Guide</vt:lpstr>
      <vt:lpstr>Renter’s Insurance</vt:lpstr>
      <vt:lpstr>Purpose of Renter’s Insurance</vt:lpstr>
      <vt:lpstr>Your Rights as a Renter</vt:lpstr>
      <vt:lpstr>Reasonable Modifications</vt:lpstr>
      <vt:lpstr>Reasonable Accommodations</vt:lpstr>
      <vt:lpstr>Get Help</vt:lpstr>
      <vt:lpstr>Section 3: Remember the Key Takeaway</vt:lpstr>
      <vt:lpstr>Take Action See page 40 in your Participant Guide</vt:lpstr>
      <vt:lpstr>Post-Training Survey See page 45 in your Participant Guide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Place to Call Home</dc:title>
  <dc:creator>Inger Giuffrida</dc:creator>
  <cp:lastModifiedBy>Gustafson, Joan L.</cp:lastModifiedBy>
  <cp:revision>238</cp:revision>
  <cp:lastPrinted>2018-04-13T10:08:59Z</cp:lastPrinted>
  <dcterms:created xsi:type="dcterms:W3CDTF">2017-05-22T18:21:11Z</dcterms:created>
  <dcterms:modified xsi:type="dcterms:W3CDTF">2018-11-14T00:18:10Z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0x0101B97CAD3D49634BECB254722C354D7C37008FEABD6F9D4CF04C91B009375C867A56</vt:lpwstr>
  </property>
</Properties>
</file>