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10.jpg" ContentType="image/jpeg"/>
  <Override PartName="/ppt/notesSlides/notesSlide8.xml" ContentType="application/vnd.openxmlformats-officedocument.presentationml.notesSlide+xml"/>
  <Override PartName="/ppt/media/image11.jpg" ContentType="image/jpe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4"/>
  </p:notesMasterIdLst>
  <p:handoutMasterIdLst>
    <p:handoutMasterId r:id="rId25"/>
  </p:handoutMasterIdLst>
  <p:sldIdLst>
    <p:sldId id="317" r:id="rId5"/>
    <p:sldId id="257" r:id="rId6"/>
    <p:sldId id="287" r:id="rId7"/>
    <p:sldId id="261" r:id="rId8"/>
    <p:sldId id="305" r:id="rId9"/>
    <p:sldId id="304" r:id="rId10"/>
    <p:sldId id="315" r:id="rId11"/>
    <p:sldId id="311" r:id="rId12"/>
    <p:sldId id="306" r:id="rId13"/>
    <p:sldId id="316" r:id="rId14"/>
    <p:sldId id="307" r:id="rId15"/>
    <p:sldId id="308" r:id="rId16"/>
    <p:sldId id="309" r:id="rId17"/>
    <p:sldId id="312" r:id="rId18"/>
    <p:sldId id="310" r:id="rId19"/>
    <p:sldId id="313" r:id="rId20"/>
    <p:sldId id="314" r:id="rId21"/>
    <p:sldId id="285" r:id="rId22"/>
    <p:sldId id="286" r:id="rId23"/>
  </p:sldIdLst>
  <p:sldSz cx="9144000" cy="6858000" type="screen4x3"/>
  <p:notesSz cx="7010400" cy="9296400"/>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ＭＳ Ｐゴシック"/>
        <a:cs typeface="ＭＳ Ｐゴシック"/>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F5A"/>
    <a:srgbClr val="FFD79B"/>
    <a:srgbClr val="FF9900"/>
    <a:srgbClr val="632523"/>
    <a:srgbClr val="FF0000"/>
    <a:srgbClr val="C196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21" autoAdjust="0"/>
    <p:restoredTop sz="77056" autoAdjust="0"/>
  </p:normalViewPr>
  <p:slideViewPr>
    <p:cSldViewPr>
      <p:cViewPr varScale="1">
        <p:scale>
          <a:sx n="61" d="100"/>
          <a:sy n="61" d="100"/>
        </p:scale>
        <p:origin x="2227" y="58"/>
      </p:cViewPr>
      <p:guideLst>
        <p:guide orient="horz" pos="2160"/>
        <p:guide pos="2880"/>
      </p:guideLst>
    </p:cSldViewPr>
  </p:slideViewPr>
  <p:outlineViewPr>
    <p:cViewPr>
      <p:scale>
        <a:sx n="33" d="100"/>
        <a:sy n="33" d="100"/>
      </p:scale>
      <p:origin x="0" y="18570"/>
    </p:cViewPr>
  </p:outlineViewPr>
  <p:notesTextViewPr>
    <p:cViewPr>
      <p:scale>
        <a:sx n="116" d="100"/>
        <a:sy n="116" d="100"/>
      </p:scale>
      <p:origin x="0" y="0"/>
    </p:cViewPr>
  </p:notesTextViewPr>
  <p:sorterViewPr>
    <p:cViewPr>
      <p:scale>
        <a:sx n="66" d="100"/>
        <a:sy n="66" d="100"/>
      </p:scale>
      <p:origin x="0" y="0"/>
    </p:cViewPr>
  </p:sorterViewPr>
  <p:notesViewPr>
    <p:cSldViewPr>
      <p:cViewPr varScale="1">
        <p:scale>
          <a:sx n="82" d="100"/>
          <a:sy n="82" d="100"/>
        </p:scale>
        <p:origin x="-3564"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atin typeface="Arial" charset="0"/>
                <a:ea typeface="ＭＳ Ｐゴシック" pitchFamily="34" charset="-128"/>
                <a:cs typeface="+mn-cs"/>
              </a:defRPr>
            </a:lvl1pPr>
          </a:lstStyle>
          <a:p>
            <a:pPr>
              <a:defRPr/>
            </a:pPr>
            <a:endParaRPr lang="en-US" dirty="0"/>
          </a:p>
        </p:txBody>
      </p:sp>
      <p:sp>
        <p:nvSpPr>
          <p:cNvPr id="5632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atin typeface="Arial" charset="0"/>
                <a:ea typeface="ＭＳ Ｐゴシック" pitchFamily="34" charset="-128"/>
                <a:cs typeface="+mn-cs"/>
              </a:defRPr>
            </a:lvl1pPr>
          </a:lstStyle>
          <a:p>
            <a:pPr>
              <a:defRPr/>
            </a:pPr>
            <a:fld id="{8856FC4E-CB88-4B9F-A045-AE6807AE94A5}" type="datetimeFigureOut">
              <a:rPr lang="en-US"/>
              <a:pPr>
                <a:defRPr/>
              </a:pPr>
              <a:t>11/21/2022</a:t>
            </a:fld>
            <a:endParaRPr lang="es-ES" dirty="0"/>
          </a:p>
        </p:txBody>
      </p:sp>
      <p:sp>
        <p:nvSpPr>
          <p:cNvPr id="5632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atin typeface="Arial" charset="0"/>
                <a:ea typeface="ＭＳ Ｐゴシック" pitchFamily="34" charset="-128"/>
                <a:cs typeface="+mn-cs"/>
              </a:defRPr>
            </a:lvl1pPr>
          </a:lstStyle>
          <a:p>
            <a:pPr>
              <a:defRPr/>
            </a:pPr>
            <a:endParaRPr lang="en-US" dirty="0"/>
          </a:p>
        </p:txBody>
      </p:sp>
      <p:sp>
        <p:nvSpPr>
          <p:cNvPr id="5632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a:latin typeface="Arial" charset="0"/>
                <a:ea typeface="ＭＳ Ｐゴシック" pitchFamily="34" charset="-128"/>
                <a:cs typeface="+mn-cs"/>
              </a:defRPr>
            </a:lvl1pPr>
          </a:lstStyle>
          <a:p>
            <a:pPr>
              <a:defRPr/>
            </a:pPr>
            <a:fld id="{E175F973-FE7D-4321-B41F-4D8620FFFF99}" type="slidenum">
              <a:rPr lang="en-US"/>
              <a:pPr>
                <a:defRPr/>
              </a:pPr>
              <a:t>‹#›</a:t>
            </a:fld>
            <a:endParaRPr lang="es-ES" dirty="0"/>
          </a:p>
        </p:txBody>
      </p:sp>
    </p:spTree>
    <p:extLst>
      <p:ext uri="{BB962C8B-B14F-4D97-AF65-F5344CB8AC3E}">
        <p14:creationId xmlns:p14="http://schemas.microsoft.com/office/powerpoint/2010/main" val="1135694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ea typeface="ＭＳ Ｐゴシック" pitchFamily="34" charset="-128"/>
                <a:cs typeface="+mn-cs"/>
              </a:defRPr>
            </a:lvl1pPr>
          </a:lstStyle>
          <a:p>
            <a:pPr>
              <a:defRPr/>
            </a:pPr>
            <a:endParaRPr lang="en-US" dirty="0"/>
          </a:p>
        </p:txBody>
      </p:sp>
      <p:sp>
        <p:nvSpPr>
          <p:cNvPr id="3" name="Date Placeholder 2"/>
          <p:cNvSpPr>
            <a:spLocks noGrp="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ea typeface="ＭＳ Ｐゴシック" pitchFamily="34" charset="-128"/>
                <a:cs typeface="+mn-cs"/>
              </a:defRPr>
            </a:lvl1pPr>
          </a:lstStyle>
          <a:p>
            <a:pPr>
              <a:defRPr/>
            </a:pPr>
            <a:fld id="{5F33B9FD-EFB8-4550-9399-DE542563B2AE}" type="datetimeFigureOut">
              <a:rPr lang="en-US"/>
              <a:pPr>
                <a:defRPr/>
              </a:pPr>
              <a:t>11/21/2022</a:t>
            </a:fld>
            <a:endParaRPr lang="es-E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ea typeface="ＭＳ Ｐゴシック" pitchFamily="34" charset="-128"/>
                <a:cs typeface="+mn-cs"/>
              </a:defRPr>
            </a:lvl1pPr>
          </a:lstStyle>
          <a:p>
            <a:pPr>
              <a:defRPr/>
            </a:pPr>
            <a:endParaRPr lang="en-US" dirty="0"/>
          </a:p>
        </p:txBody>
      </p:sp>
      <p:sp>
        <p:nvSpPr>
          <p:cNvPr id="7" name="Slide Number Placeholder 6"/>
          <p:cNvSpPr>
            <a:spLocks noGrp="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ea typeface="ＭＳ Ｐゴシック" pitchFamily="34" charset="-128"/>
                <a:cs typeface="+mn-cs"/>
              </a:defRPr>
            </a:lvl1pPr>
          </a:lstStyle>
          <a:p>
            <a:pPr>
              <a:defRPr/>
            </a:pPr>
            <a:fld id="{5F741B55-1848-4202-AD2E-CF4011925EF3}" type="slidenum">
              <a:rPr lang="en-US"/>
              <a:pPr>
                <a:defRPr/>
              </a:pPr>
              <a:t>‹#›</a:t>
            </a:fld>
            <a:endParaRPr lang="es-ES" dirty="0"/>
          </a:p>
        </p:txBody>
      </p:sp>
    </p:spTree>
    <p:extLst>
      <p:ext uri="{BB962C8B-B14F-4D97-AF65-F5344CB8AC3E}">
        <p14:creationId xmlns:p14="http://schemas.microsoft.com/office/powerpoint/2010/main" val="2841578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96B9E8F0-849F-4A29-9986-68445516DBE4}" type="slidenum">
              <a:rPr lang="en-US" smtClean="0"/>
              <a:pPr>
                <a:defRPr/>
              </a:pPr>
              <a:t>2</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3727197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4E9CBA6F-2B91-4100-BF74-A036F4362DEA}" type="slidenum">
              <a:rPr lang="en-US" smtClean="0"/>
              <a:pPr>
                <a:defRPr/>
              </a:pPr>
              <a:t>11</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409070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FB329CD5-A10C-44B5-AC15-1B7117D07CE4}" type="slidenum">
              <a:rPr lang="en-US" smtClean="0"/>
              <a:pPr>
                <a:defRPr/>
              </a:pPr>
              <a:t>12</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865508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4B0B1A11-D40D-43DB-96BB-7648B1E92901}" type="slidenum">
              <a:rPr lang="en-US" smtClean="0"/>
              <a:pPr>
                <a:defRPr/>
              </a:pPr>
              <a:t>13</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555682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2ED178FC-3A54-42A8-AA22-93AE89D817A6}" type="slidenum">
              <a:rPr lang="en-US" smtClean="0"/>
              <a:pPr>
                <a:defRPr/>
              </a:pPr>
              <a:t>14</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7230243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65131F8A-1637-40C3-9C7F-3F4CBAC3580C}" type="slidenum">
              <a:rPr lang="en-US" smtClean="0"/>
              <a:pPr>
                <a:defRPr/>
              </a:pPr>
              <a:t>15</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412027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B0212D20-6C43-4A79-A012-248F18D8515C}" type="slidenum">
              <a:rPr lang="en-US" smtClean="0"/>
              <a:pPr>
                <a:defRPr/>
              </a:pPr>
              <a:t>16</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413370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a:noFill/>
          <a:ln/>
        </p:spPr>
        <p:txBody>
          <a:bodyPr/>
          <a:lstStyle/>
          <a:p>
            <a:pPr marL="228600" indent="-228600">
              <a:buFont typeface="Calibri" pitchFamily="34" charset="0"/>
              <a:buNone/>
            </a:pPr>
            <a:endParaRPr lang="en-US" dirty="0"/>
          </a:p>
        </p:txBody>
      </p:sp>
      <p:sp>
        <p:nvSpPr>
          <p:cNvPr id="4" name="Slide Number Placeholder 3"/>
          <p:cNvSpPr>
            <a:spLocks noGrp="1"/>
          </p:cNvSpPr>
          <p:nvPr>
            <p:ph type="sldNum" sz="quarter" idx="5"/>
          </p:nvPr>
        </p:nvSpPr>
        <p:spPr/>
        <p:txBody>
          <a:bodyPr/>
          <a:lstStyle/>
          <a:p>
            <a:pPr>
              <a:defRPr/>
            </a:pPr>
            <a:fld id="{4B64DA9D-166A-44E1-B0BE-B6B8C79E761E}" type="slidenum">
              <a:rPr lang="en-US" smtClean="0"/>
              <a:pPr>
                <a:defRPr/>
              </a:pPr>
              <a:t>17</a:t>
            </a:fld>
            <a:endParaRPr lang="es-ES" dirty="0"/>
          </a:p>
        </p:txBody>
      </p:sp>
    </p:spTree>
    <p:extLst>
      <p:ext uri="{BB962C8B-B14F-4D97-AF65-F5344CB8AC3E}">
        <p14:creationId xmlns:p14="http://schemas.microsoft.com/office/powerpoint/2010/main" val="3109661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TextEdi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620166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a:noFill/>
          <a:ln/>
        </p:spPr>
        <p:txBody>
          <a:bodyPr/>
          <a:lstStyle/>
          <a:p>
            <a:pPr eaLnBrk="1" hangingPunct="1">
              <a:spcBef>
                <a:spcPct val="0"/>
              </a:spcBef>
            </a:pPr>
            <a:endParaRPr lang="en-US" dirty="0"/>
          </a:p>
        </p:txBody>
      </p:sp>
      <p:sp>
        <p:nvSpPr>
          <p:cNvPr id="44035" name="Slide Number Placeholder 3"/>
          <p:cNvSpPr>
            <a:spLocks noGrp="1"/>
          </p:cNvSpPr>
          <p:nvPr>
            <p:ph type="sldNum" sz="quarter" idx="5"/>
          </p:nvPr>
        </p:nvSpPr>
        <p:spPr>
          <a:noFill/>
        </p:spPr>
        <p:txBody>
          <a:bodyPr/>
          <a:lstStyle/>
          <a:p>
            <a:fld id="{4932A9BF-5097-49AF-9C7C-B5E5764DA74F}" type="slidenum">
              <a:rPr lang="en-US" smtClean="0">
                <a:ea typeface="ＭＳ Ｐゴシック"/>
                <a:cs typeface="ＭＳ Ｐゴシック"/>
              </a:rPr>
              <a:pPr/>
              <a:t>19</a:t>
            </a:fld>
            <a:endParaRPr lang="es-ES" dirty="0">
              <a:ea typeface="ＭＳ Ｐゴシック"/>
              <a:cs typeface="ＭＳ Ｐゴシック"/>
            </a:endParaRPr>
          </a:p>
        </p:txBody>
      </p:sp>
    </p:spTree>
    <p:extLst>
      <p:ext uri="{BB962C8B-B14F-4D97-AF65-F5344CB8AC3E}">
        <p14:creationId xmlns:p14="http://schemas.microsoft.com/office/powerpoint/2010/main" val="1297421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9CA31530-163E-49FC-ACE1-A21FF3480D75}" type="slidenum">
              <a:rPr lang="en-US" smtClean="0"/>
              <a:pPr>
                <a:defRPr/>
              </a:pPr>
              <a:t>3</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769291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noChangeAspect="1" noTextEdit="1"/>
          </p:cNvSpPr>
          <p:nvPr>
            <p:ph type="sldImg"/>
          </p:nvPr>
        </p:nvSpPr>
        <p:spPr bwMode="auto">
          <a:noFill/>
          <a:ln>
            <a:solidFill>
              <a:srgbClr val="000000"/>
            </a:solidFill>
            <a:miter lim="800000"/>
            <a:headEnd/>
            <a:tailEnd/>
          </a:ln>
        </p:spPr>
      </p:sp>
      <p:sp>
        <p:nvSpPr>
          <p:cNvPr id="13314" name="Rectangle 3"/>
          <p:cNvSpPr>
            <a:spLocks noGrp="1"/>
          </p:cNvSpPr>
          <p:nvPr>
            <p:ph type="body" idx="1"/>
          </p:nvPr>
        </p:nvSpPr>
        <p:spPr>
          <a:noFill/>
          <a:ln/>
        </p:spPr>
        <p:txBody>
          <a:bodyPr/>
          <a:lstStyle/>
          <a:p>
            <a:endParaRPr lang="en-US" dirty="0">
              <a:solidFill>
                <a:srgbClr val="FF0000"/>
              </a:solidFill>
            </a:endParaRPr>
          </a:p>
        </p:txBody>
      </p:sp>
    </p:spTree>
    <p:extLst>
      <p:ext uri="{BB962C8B-B14F-4D97-AF65-F5344CB8AC3E}">
        <p14:creationId xmlns:p14="http://schemas.microsoft.com/office/powerpoint/2010/main" val="1581975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E3F76597-7604-4853-8649-96486EF5E92F}" type="slidenum">
              <a:rPr lang="en-US" smtClean="0"/>
              <a:pPr>
                <a:defRPr/>
              </a:pPr>
              <a:t>5</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991204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DA57CD91-A033-4BBA-B087-2E398F0A6C3E}" type="slidenum">
              <a:rPr lang="en-US" smtClean="0"/>
              <a:pPr>
                <a:defRPr/>
              </a:pPr>
              <a:t>6</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61567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06DDD365-1AB9-46DE-B57F-2D4B4C038D45}" type="slidenum">
              <a:rPr lang="en-US" smtClean="0"/>
              <a:pPr>
                <a:defRPr/>
              </a:pPr>
              <a:t>7</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964552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AA756EA-71C6-4EBF-A19B-C6E8EF484433}" type="slidenum">
              <a:rPr lang="en-US" smtClean="0"/>
              <a:pPr>
                <a:defRPr/>
              </a:pPr>
              <a:t>8</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812559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C029812-D225-4BD9-AD9C-41644407913E}" type="slidenum">
              <a:rPr lang="en-US" smtClean="0"/>
              <a:pPr>
                <a:defRPr/>
              </a:pPr>
              <a:t>9</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738295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1280FA1E-F7B0-4A37-95FE-40A5755C7512}" type="slidenum">
              <a:rPr lang="en-US" smtClean="0"/>
              <a:pPr>
                <a:defRPr/>
              </a:pPr>
              <a:t>10</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830528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gif"/><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SMB_title">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FC4271D2-1A44-1D7A-A0E2-1E38ACD16CEA}"/>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91485"/>
          <a:stretch/>
        </p:blipFill>
        <p:spPr bwMode="auto">
          <a:xfrm>
            <a:off x="0" y="6261650"/>
            <a:ext cx="9163050" cy="585579"/>
          </a:xfrm>
          <a:prstGeom prst="rect">
            <a:avLst/>
          </a:prstGeom>
          <a:noFill/>
          <a:ln w="9525">
            <a:noFill/>
            <a:miter lim="800000"/>
            <a:headEnd/>
            <a:tailEnd/>
          </a:ln>
        </p:spPr>
      </p:pic>
      <p:sp>
        <p:nvSpPr>
          <p:cNvPr id="2" name="Title 1"/>
          <p:cNvSpPr>
            <a:spLocks noGrp="1"/>
          </p:cNvSpPr>
          <p:nvPr>
            <p:ph type="ctrTitle"/>
          </p:nvPr>
        </p:nvSpPr>
        <p:spPr>
          <a:xfrm>
            <a:off x="419099" y="1082886"/>
            <a:ext cx="4480072" cy="1954588"/>
          </a:xfrm>
        </p:spPr>
        <p:txBody>
          <a:bodyPr anchor="b">
            <a:noAutofit/>
          </a:bodyPr>
          <a:lstStyle>
            <a:lvl1pPr algn="l">
              <a:lnSpc>
                <a:spcPct val="90000"/>
              </a:lnSpc>
              <a:defRPr sz="4400" b="0">
                <a:solidFill>
                  <a:srgbClr val="223F6B"/>
                </a:solidFill>
                <a:latin typeface="Source Sans Pro SemiBold" panose="020B0603030403020204" pitchFamily="34" charset="0"/>
                <a:ea typeface="Source Sans Pro SemiBold" panose="020B0603030403020204" pitchFamily="34" charset="0"/>
              </a:defRPr>
            </a:lvl1pPr>
          </a:lstStyle>
          <a:p>
            <a:r>
              <a:rPr lang="en-US" dirty="0"/>
              <a:t>Click to edit Master title style</a:t>
            </a:r>
          </a:p>
        </p:txBody>
      </p:sp>
      <p:sp>
        <p:nvSpPr>
          <p:cNvPr id="3" name="Subtitle 2"/>
          <p:cNvSpPr>
            <a:spLocks noGrp="1"/>
          </p:cNvSpPr>
          <p:nvPr>
            <p:ph type="subTitle" idx="1"/>
          </p:nvPr>
        </p:nvSpPr>
        <p:spPr>
          <a:xfrm>
            <a:off x="662047" y="3063488"/>
            <a:ext cx="2706624" cy="923971"/>
          </a:xfrm>
          <a:solidFill>
            <a:srgbClr val="223F6B"/>
          </a:solidFill>
        </p:spPr>
        <p:txBody>
          <a:bodyPr lIns="274320" tIns="91440" anchor="t" anchorCtr="0">
            <a:normAutofit/>
          </a:bodyPr>
          <a:lstStyle>
            <a:lvl1pPr marL="0" indent="0" algn="l">
              <a:lnSpc>
                <a:spcPct val="90000"/>
              </a:lnSpc>
              <a:spcBef>
                <a:spcPts val="0"/>
              </a:spcBef>
              <a:buNone/>
              <a:defRPr sz="2800" cap="small" baseline="0">
                <a:solidFill>
                  <a:schemeClr val="bg1"/>
                </a:solidFill>
                <a:latin typeface="Source Sans Pro SemiBold" panose="020B0603030403020204" pitchFamily="34" charset="0"/>
                <a:ea typeface="Source Sans Pro SemiBold" panose="020B06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object 3" descr="Illustration of Earth surrounded by various icons">
            <a:extLst>
              <a:ext uri="{FF2B5EF4-FFF2-40B4-BE49-F238E27FC236}">
                <a16:creationId xmlns:a16="http://schemas.microsoft.com/office/drawing/2014/main" id="{CB3E606F-D7A8-C4D4-7572-F9CCF4CEAF39}"/>
              </a:ext>
            </a:extLst>
          </p:cNvPr>
          <p:cNvSpPr/>
          <p:nvPr userDrawn="1"/>
        </p:nvSpPr>
        <p:spPr>
          <a:xfrm>
            <a:off x="4562855" y="918892"/>
            <a:ext cx="4581144" cy="4581144"/>
          </a:xfrm>
          <a:prstGeom prst="rect">
            <a:avLst/>
          </a:prstGeom>
          <a:blipFill>
            <a:blip r:embed="rId3" cstate="print"/>
            <a:stretch>
              <a:fillRect/>
            </a:stretch>
          </a:blipFill>
        </p:spPr>
        <p:txBody>
          <a:bodyPr wrap="square" lIns="0" tIns="0" rIns="0" bIns="0" rtlCol="0"/>
          <a:lstStyle/>
          <a:p>
            <a:endParaRPr/>
          </a:p>
        </p:txBody>
      </p:sp>
      <p:sp>
        <p:nvSpPr>
          <p:cNvPr id="10" name="object 8" descr="Small business association logo">
            <a:extLst>
              <a:ext uri="{FF2B5EF4-FFF2-40B4-BE49-F238E27FC236}">
                <a16:creationId xmlns:a16="http://schemas.microsoft.com/office/drawing/2014/main" id="{80EFA23A-6789-D46F-0C2D-32A9EA0B5836}"/>
              </a:ext>
            </a:extLst>
          </p:cNvPr>
          <p:cNvSpPr/>
          <p:nvPr userDrawn="1"/>
        </p:nvSpPr>
        <p:spPr>
          <a:xfrm>
            <a:off x="1420719" y="4844710"/>
            <a:ext cx="2503672" cy="687225"/>
          </a:xfrm>
          <a:prstGeom prst="rect">
            <a:avLst/>
          </a:prstGeom>
          <a:blipFill>
            <a:blip r:embed="rId4" cstate="print"/>
            <a:stretch>
              <a:fillRect/>
            </a:stretch>
          </a:blipFill>
        </p:spPr>
        <p:txBody>
          <a:bodyPr wrap="square" lIns="0" tIns="0" rIns="0" bIns="0" rtlCol="0"/>
          <a:lstStyle/>
          <a:p>
            <a:endParaRPr/>
          </a:p>
        </p:txBody>
      </p:sp>
      <p:pic>
        <p:nvPicPr>
          <p:cNvPr id="11" name="Picture 10" descr="FDIC Money Smart logo">
            <a:extLst>
              <a:ext uri="{FF2B5EF4-FFF2-40B4-BE49-F238E27FC236}">
                <a16:creationId xmlns:a16="http://schemas.microsoft.com/office/drawing/2014/main" id="{F490D911-F864-28C1-C3AC-8EB3C20BEAA4}"/>
              </a:ext>
            </a:extLst>
          </p:cNvPr>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30560" y="4370134"/>
            <a:ext cx="730374" cy="1217868"/>
          </a:xfrm>
          <a:prstGeom prst="rect">
            <a:avLst/>
          </a:prstGeom>
          <a:noFill/>
          <a:ln>
            <a:noFill/>
          </a:ln>
        </p:spPr>
      </p:pic>
      <p:sp>
        <p:nvSpPr>
          <p:cNvPr id="5" name="Footer Placeholder 4"/>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defPPr>
              <a:defRPr lang="en-US"/>
            </a:defPPr>
            <a:lvl1pPr algn="ct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a:lstStyle>
          <a:p>
            <a:endParaRPr lang="en-US" dirty="0"/>
          </a:p>
        </p:txBody>
      </p:sp>
      <p:sp>
        <p:nvSpPr>
          <p:cNvPr id="6" name="Slide Number Placeholder 5"/>
          <p:cNvSpPr>
            <a:spLocks noGrp="1"/>
          </p:cNvSpPr>
          <p:nvPr>
            <p:ph type="sldNum" sz="quarter" idx="12"/>
          </p:nvPr>
        </p:nvSpPr>
        <p:spPr/>
        <p:txBody>
          <a:bodyPr/>
          <a:lstStyle/>
          <a:p>
            <a:fld id="{4F6D1151-E60D-4069-8873-11387DB119A9}" type="slidenum">
              <a:rPr lang="en-US" smtClean="0"/>
              <a:t>‹#›</a:t>
            </a:fld>
            <a:endParaRPr lang="en-US"/>
          </a:p>
        </p:txBody>
      </p:sp>
      <p:pic>
        <p:nvPicPr>
          <p:cNvPr id="7" name="Picture 2">
            <a:extLst>
              <a:ext uri="{FF2B5EF4-FFF2-40B4-BE49-F238E27FC236}">
                <a16:creationId xmlns:a16="http://schemas.microsoft.com/office/drawing/2014/main" id="{3BC0A5A0-52C0-10C2-349B-FE36DDAFB64A}"/>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95423"/>
          <a:stretch/>
        </p:blipFill>
        <p:spPr bwMode="auto">
          <a:xfrm>
            <a:off x="-19050" y="-3109"/>
            <a:ext cx="9163050" cy="314739"/>
          </a:xfrm>
          <a:prstGeom prst="rect">
            <a:avLst/>
          </a:prstGeom>
          <a:noFill/>
          <a:ln w="9525">
            <a:noFill/>
            <a:miter lim="800000"/>
            <a:headEnd/>
            <a:tailEnd/>
          </a:ln>
        </p:spPr>
      </p:pic>
    </p:spTree>
    <p:extLst>
      <p:ext uri="{BB962C8B-B14F-4D97-AF65-F5344CB8AC3E}">
        <p14:creationId xmlns:p14="http://schemas.microsoft.com/office/powerpoint/2010/main" val="1897629421"/>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9050" y="0"/>
            <a:ext cx="9163050" cy="6877049"/>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156C82AE-5112-491D-B5F0-CF0EA46328E0}" type="datetime1">
              <a:rPr lang="en-US"/>
              <a:pPr>
                <a:defRPr/>
              </a:pPr>
              <a:t>11/21/2022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620ED9C-F5FE-436E-990E-7020D086EB50}" type="slidenum">
              <a:rPr lang="en-US"/>
              <a:pPr>
                <a:defRPr/>
              </a:pPr>
              <a:t>‹#›</a:t>
            </a:fld>
            <a:endParaRPr lang="en-US" dirty="0"/>
          </a:p>
        </p:txBody>
      </p:sp>
      <p:pic>
        <p:nvPicPr>
          <p:cNvPr id="9" name="Picture 8">
            <a:extLst>
              <a:ext uri="{FF2B5EF4-FFF2-40B4-BE49-F238E27FC236}">
                <a16:creationId xmlns:a16="http://schemas.microsoft.com/office/drawing/2014/main" id="{4CD116A3-C1D7-FD4D-B826-A8050549BC3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7238" y="4851400"/>
            <a:ext cx="3289300" cy="1092200"/>
          </a:xfrm>
          <a:prstGeom prst="rect">
            <a:avLst/>
          </a:prstGeom>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654B8F9-21C7-604B-8A0A-A267A8A88A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userDrawn="1"/>
        </p:nvSpPr>
        <p:spPr>
          <a:xfrm>
            <a:off x="4191000" y="6400800"/>
            <a:ext cx="4267200" cy="244475"/>
          </a:xfrm>
          <a:prstGeom prst="rect">
            <a:avLst/>
          </a:prstGeom>
          <a:noFill/>
        </p:spPr>
        <p:txBody>
          <a:bodyPr>
            <a:spAutoFit/>
          </a:bodyPr>
          <a:lstStyle/>
          <a:p>
            <a:pPr algn="r"/>
            <a:r>
              <a:rPr lang="en-US" sz="1000" b="1" dirty="0">
                <a:solidFill>
                  <a:srgbClr val="002060"/>
                </a:solidFill>
                <a:latin typeface="Helvetica Neue"/>
              </a:rPr>
              <a:t>TIPOS DE ORGANIZACIÓN y CUESTIONES RELACIONADAS</a:t>
            </a:r>
          </a:p>
        </p:txBody>
      </p:sp>
      <p:sp>
        <p:nvSpPr>
          <p:cNvPr id="6" name="TextBox 5"/>
          <p:cNvSpPr txBox="1"/>
          <p:nvPr userDrawn="1"/>
        </p:nvSpPr>
        <p:spPr>
          <a:xfrm>
            <a:off x="8305800" y="6400800"/>
            <a:ext cx="381000" cy="244475"/>
          </a:xfrm>
          <a:prstGeom prst="rect">
            <a:avLst/>
          </a:prstGeom>
          <a:noFill/>
        </p:spPr>
        <p:txBody>
          <a:bodyPr>
            <a:spAutoFit/>
          </a:bodyPr>
          <a:lstStyle/>
          <a:p>
            <a:pPr algn="r">
              <a:defRPr/>
            </a:pPr>
            <a:fld id="{4CD3FF17-39DF-402D-9090-3655695D8034}" type="slidenum">
              <a:rPr lang="en-US" sz="1000" b="1">
                <a:solidFill>
                  <a:srgbClr val="132F5A"/>
                </a:solidFill>
                <a:latin typeface="Helvetica Neue"/>
                <a:ea typeface="Helvetica Neue"/>
                <a:cs typeface="Helvetica Neue"/>
              </a:rPr>
              <a:pPr algn="r">
                <a:defRPr/>
              </a:pPr>
              <a:t>‹#›</a:t>
            </a:fld>
            <a:endParaRPr lang="es-ES" sz="1000" b="1" dirty="0">
              <a:solidFill>
                <a:srgbClr val="132F5A"/>
              </a:solidFill>
              <a:latin typeface="Helvetica Neue"/>
              <a:ea typeface="Helvetica Neue"/>
              <a:cs typeface="Helvetica Neue"/>
            </a:endParaRPr>
          </a:p>
        </p:txBody>
      </p:sp>
      <p:sp>
        <p:nvSpPr>
          <p:cNvPr id="2" name="Title 1"/>
          <p:cNvSpPr>
            <a:spLocks noGrp="1"/>
          </p:cNvSpPr>
          <p:nvPr>
            <p:ph type="title"/>
          </p:nvPr>
        </p:nvSpPr>
        <p:spPr>
          <a:xfrm>
            <a:off x="457200" y="381001"/>
            <a:ext cx="8229600" cy="609600"/>
          </a:xfrm>
        </p:spPr>
        <p:txBody>
          <a:bodyPr anchor="t">
            <a:noAutofit/>
          </a:bodyPr>
          <a:lstStyle>
            <a:lvl1pPr algn="l">
              <a:spcAft>
                <a:spcPts val="0"/>
              </a:spcAft>
              <a:defRPr sz="3600" b="1" spc="0" baseline="0">
                <a:solidFill>
                  <a:srgbClr val="132F5A"/>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457200" y="990601"/>
            <a:ext cx="8229600" cy="4267200"/>
          </a:xfrm>
        </p:spPr>
        <p:txBody>
          <a:bodyPr/>
          <a:lstStyle>
            <a:lvl1pPr marL="342900" indent="-342900">
              <a:spcAft>
                <a:spcPts val="600"/>
              </a:spcAft>
              <a:buFont typeface="Arial" pitchFamily="34" charset="0"/>
              <a:buChar char="•"/>
              <a:defRPr sz="3000" b="1">
                <a:solidFill>
                  <a:srgbClr val="132F5A"/>
                </a:solidFill>
                <a:latin typeface="Helvetica Neue"/>
                <a:cs typeface="Helvetica Neue"/>
              </a:defRPr>
            </a:lvl1pPr>
            <a:lvl2pPr>
              <a:spcAft>
                <a:spcPts val="600"/>
              </a:spcAft>
              <a:buFont typeface="Arial" pitchFamily="34" charset="0"/>
              <a:buChar char="•"/>
              <a:defRPr sz="2800" b="0" i="0">
                <a:solidFill>
                  <a:srgbClr val="002060"/>
                </a:solidFill>
                <a:latin typeface="Helvetica Neue"/>
                <a:cs typeface="Helvetica Neue"/>
              </a:defRPr>
            </a:lvl2pPr>
            <a:lvl3pPr>
              <a:spcAft>
                <a:spcPts val="600"/>
              </a:spcAft>
              <a:defRPr sz="2800" b="1" i="0">
                <a:solidFill>
                  <a:srgbClr val="002060"/>
                </a:solidFill>
                <a:latin typeface="Helvetica Neue"/>
                <a:cs typeface="Helvetica Neue"/>
              </a:defRPr>
            </a:lvl3pPr>
            <a:lvl4pPr>
              <a:defRPr sz="2800" b="1" i="0">
                <a:solidFill>
                  <a:srgbClr val="002060"/>
                </a:solidFill>
                <a:latin typeface="Helvetica Neue"/>
                <a:cs typeface="Helvetica Neue"/>
              </a:defRPr>
            </a:lvl4pPr>
            <a:lvl5pPr>
              <a:defRPr sz="2800">
                <a:solidFill>
                  <a:srgbClr val="002060"/>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p:txBody>
          <a:bodyPr/>
          <a:lstStyle>
            <a:lvl1pPr>
              <a:defRPr/>
            </a:lvl1pPr>
          </a:lstStyle>
          <a:p>
            <a:pPr>
              <a:defRPr/>
            </a:pPr>
            <a:fld id="{BD6F8ABA-ADBE-4DFD-AD65-50D2BFC447A0}" type="datetime1">
              <a:rPr lang="en-US"/>
              <a:pPr>
                <a:defRPr/>
              </a:pPr>
              <a:t>11/21/2022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0E95469B-2376-4A43-9844-A72012EF24E1}" type="datetime1">
              <a:rPr lang="en-US"/>
              <a:pPr>
                <a:defRPr/>
              </a:pPr>
              <a:t>11/21/2022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C0E04B05-7183-4BD8-B951-F3830C54E8C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3" r:id="rId1"/>
    <p:sldLayoutId id="2147483651" r:id="rId2"/>
    <p:sldLayoutId id="2147483652" r:id="rId3"/>
  </p:sldLayoutIdLst>
  <p:txStyles>
    <p:titleStyle>
      <a:lvl1pPr algn="ctr" rtl="0" eaLnBrk="0" fontAlgn="base" hangingPunct="0">
        <a:spcBef>
          <a:spcPct val="0"/>
        </a:spcBef>
        <a:spcAft>
          <a:spcPct val="0"/>
        </a:spcAft>
        <a:defRPr sz="4400" b="0" i="0" u="none"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charset="0"/>
        <a:buChar char="–"/>
        <a:defRPr sz="2800" b="0" i="0" u="none"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BF0FB-B012-2B9C-61FB-8136BC8A3BB1}"/>
              </a:ext>
            </a:extLst>
          </p:cNvPr>
          <p:cNvSpPr>
            <a:spLocks noGrp="1"/>
          </p:cNvSpPr>
          <p:nvPr>
            <p:ph type="ctrTitle"/>
          </p:nvPr>
        </p:nvSpPr>
        <p:spPr>
          <a:xfrm>
            <a:off x="76200" y="1082886"/>
            <a:ext cx="4914901" cy="1954588"/>
          </a:xfrm>
        </p:spPr>
        <p:txBody>
          <a:bodyPr/>
          <a:lstStyle/>
          <a:p>
            <a:r>
              <a:rPr lang="es-ES" sz="3600" dirty="0"/>
              <a:t>Tipos de organización y cuestiones relacionadas</a:t>
            </a:r>
            <a:endParaRPr lang="en-US" sz="3600" dirty="0"/>
          </a:p>
        </p:txBody>
      </p:sp>
      <p:sp>
        <p:nvSpPr>
          <p:cNvPr id="3" name="Subtitle 2">
            <a:extLst>
              <a:ext uri="{FF2B5EF4-FFF2-40B4-BE49-F238E27FC236}">
                <a16:creationId xmlns:a16="http://schemas.microsoft.com/office/drawing/2014/main" id="{01067D2C-E0C9-FDFF-F876-175AD4FFF4C5}"/>
              </a:ext>
            </a:extLst>
          </p:cNvPr>
          <p:cNvSpPr>
            <a:spLocks noGrp="1"/>
          </p:cNvSpPr>
          <p:nvPr>
            <p:ph type="subTitle" idx="1"/>
          </p:nvPr>
        </p:nvSpPr>
        <p:spPr/>
        <p:txBody>
          <a:bodyPr/>
          <a:lstStyle/>
          <a:p>
            <a:r>
              <a:rPr lang="en-US" dirty="0"/>
              <a:t>Para </a:t>
            </a:r>
            <a:r>
              <a:rPr lang="en-US" dirty="0" err="1"/>
              <a:t>pequeñas</a:t>
            </a:r>
            <a:r>
              <a:rPr lang="en-US" dirty="0"/>
              <a:t> </a:t>
            </a:r>
            <a:r>
              <a:rPr lang="en-US" dirty="0" err="1"/>
              <a:t>empresas</a:t>
            </a:r>
            <a:endParaRPr lang="en-US" dirty="0"/>
          </a:p>
        </p:txBody>
      </p:sp>
      <p:sp>
        <p:nvSpPr>
          <p:cNvPr id="4" name="Rectangle 3">
            <a:extLst>
              <a:ext uri="{FF2B5EF4-FFF2-40B4-BE49-F238E27FC236}">
                <a16:creationId xmlns:a16="http://schemas.microsoft.com/office/drawing/2014/main" id="{1C4EE6CD-5D2B-36BD-5744-09BEBA91859B}"/>
              </a:ext>
            </a:extLst>
          </p:cNvPr>
          <p:cNvSpPr/>
          <p:nvPr/>
        </p:nvSpPr>
        <p:spPr>
          <a:xfrm>
            <a:off x="6838212" y="6477000"/>
            <a:ext cx="1579278" cy="261610"/>
          </a:xfrm>
          <a:prstGeom prst="rect">
            <a:avLst/>
          </a:prstGeom>
        </p:spPr>
        <p:txBody>
          <a:bodyPr wrap="none">
            <a:spAutoFit/>
          </a:bodyPr>
          <a:lstStyle/>
          <a:p>
            <a:pPr marL="0" marR="0" latinLnBrk="1" hangingPunct="0">
              <a:spcBef>
                <a:spcPts val="0"/>
              </a:spcBef>
              <a:spcAft>
                <a:spcPts val="0"/>
              </a:spcAft>
            </a:pPr>
            <a:r>
              <a:rPr lang="en-US" sz="1100" b="1" dirty="0" err="1">
                <a:solidFill>
                  <a:srgbClr val="002060"/>
                </a:solidFill>
                <a:latin typeface="Arial" panose="020B0604020202020204" pitchFamily="34" charset="0"/>
                <a:ea typeface="Times New Roman" panose="02020603050405020304" pitchFamily="18" charset="0"/>
              </a:rPr>
              <a:t>Actualizado</a:t>
            </a:r>
            <a:r>
              <a:rPr lang="en-US" sz="1100" b="1" dirty="0">
                <a:solidFill>
                  <a:srgbClr val="002060"/>
                </a:solidFill>
                <a:latin typeface="Arial" panose="020B0604020202020204" pitchFamily="34" charset="0"/>
                <a:ea typeface="Calibri" panose="020F0502020204030204" pitchFamily="34" charset="0"/>
              </a:rPr>
              <a:t>: 09-2016</a:t>
            </a:r>
            <a:endParaRPr lang="en-US" sz="1100" dirty="0">
              <a:solidFill>
                <a:srgbClr val="00206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22021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81000"/>
            <a:ext cx="8229600" cy="609600"/>
          </a:xfrm>
        </p:spPr>
        <p:txBody>
          <a:bodyPr/>
          <a:lstStyle/>
          <a:p>
            <a:pPr>
              <a:spcAft>
                <a:spcPct val="0"/>
              </a:spcAft>
            </a:pPr>
            <a:r>
              <a:rPr lang="es-ES" noProof="0" dirty="0"/>
              <a:t>Sociedad comanditaria y sociedad de responsabilidad limitada</a:t>
            </a:r>
          </a:p>
        </p:txBody>
      </p:sp>
      <p:sp>
        <p:nvSpPr>
          <p:cNvPr id="3" name="Content Placeholder 2"/>
          <p:cNvSpPr>
            <a:spLocks noGrp="1"/>
          </p:cNvSpPr>
          <p:nvPr>
            <p:ph idx="1"/>
          </p:nvPr>
        </p:nvSpPr>
        <p:spPr>
          <a:xfrm>
            <a:off x="457200" y="990600"/>
            <a:ext cx="8686800" cy="5257800"/>
          </a:xfrm>
        </p:spPr>
        <p:txBody>
          <a:bodyPr/>
          <a:lstStyle/>
          <a:p>
            <a:pPr marL="0" indent="0">
              <a:buFont typeface="Arial" pitchFamily="34" charset="0"/>
              <a:buNone/>
              <a:defRPr/>
            </a:pPr>
            <a:endParaRPr lang="es-ES" noProof="0" dirty="0">
              <a:solidFill>
                <a:schemeClr val="accent1"/>
              </a:solidFill>
            </a:endParaRPr>
          </a:p>
          <a:p>
            <a:pPr>
              <a:spcBef>
                <a:spcPts val="1200"/>
              </a:spcBef>
              <a:buFont typeface="Arial" pitchFamily="34" charset="0"/>
              <a:buNone/>
              <a:defRPr/>
            </a:pPr>
            <a:r>
              <a:rPr lang="es-ES" sz="2800" noProof="0" dirty="0"/>
              <a:t>Ventajas y desventajas</a:t>
            </a:r>
          </a:p>
          <a:p>
            <a:pPr lvl="1">
              <a:defRPr/>
            </a:pPr>
            <a:r>
              <a:rPr lang="es-ES" sz="2500" noProof="0" dirty="0"/>
              <a:t>Socios generales y limitados: </a:t>
            </a:r>
            <a:br>
              <a:rPr lang="es-ES" sz="2500" noProof="0" dirty="0"/>
            </a:br>
            <a:r>
              <a:rPr lang="es-ES" sz="2500" noProof="0" dirty="0"/>
              <a:t>los socios generales </a:t>
            </a:r>
            <a:br>
              <a:rPr lang="es-ES" sz="2500" noProof="0" dirty="0"/>
            </a:br>
            <a:r>
              <a:rPr lang="es-ES" sz="2500" noProof="0" dirty="0"/>
              <a:t>administran el negocio </a:t>
            </a:r>
          </a:p>
          <a:p>
            <a:pPr lvl="1">
              <a:defRPr/>
            </a:pPr>
            <a:r>
              <a:rPr lang="es-ES" sz="2500" noProof="0" dirty="0"/>
              <a:t>Se benefician del traspaso impositivo</a:t>
            </a:r>
          </a:p>
          <a:p>
            <a:pPr lvl="1">
              <a:defRPr/>
            </a:pPr>
            <a:r>
              <a:rPr lang="es-ES" sz="2500" i="1" noProof="0" dirty="0"/>
              <a:t>Exige</a:t>
            </a:r>
            <a:r>
              <a:rPr lang="es-ES" sz="2500" noProof="0" dirty="0"/>
              <a:t> la creación de un contrato</a:t>
            </a:r>
            <a:br>
              <a:rPr lang="es-ES" sz="2500" noProof="0" dirty="0"/>
            </a:br>
            <a:r>
              <a:rPr lang="es-ES" sz="2500" noProof="0" dirty="0"/>
              <a:t>de sociedad</a:t>
            </a:r>
            <a:endParaRPr lang="es-ES" sz="2500" i="1" noProof="0" dirty="0"/>
          </a:p>
          <a:p>
            <a:pPr lvl="1">
              <a:defRPr/>
            </a:pPr>
            <a:r>
              <a:rPr lang="es-ES" sz="2500" noProof="0" dirty="0"/>
              <a:t>La responsabilidad depende del</a:t>
            </a:r>
            <a:br>
              <a:rPr lang="es-ES" sz="2500" noProof="0" dirty="0"/>
            </a:br>
            <a:r>
              <a:rPr lang="es-ES" sz="2500" noProof="0" dirty="0"/>
              <a:t>tipo de socio (general o limitado)</a:t>
            </a:r>
          </a:p>
        </p:txBody>
      </p:sp>
      <p:pic>
        <p:nvPicPr>
          <p:cNvPr id="4" name="Picture 3" descr="Hombre sujetando un cartel de &quot;Abierto&quot; dentro de un mercado de pescado"/>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6781800" y="1833488"/>
            <a:ext cx="2133600" cy="3187849"/>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381000"/>
            <a:ext cx="8229600" cy="609600"/>
          </a:xfrm>
        </p:spPr>
        <p:txBody>
          <a:bodyPr/>
          <a:lstStyle/>
          <a:p>
            <a:pPr>
              <a:spcAft>
                <a:spcPct val="0"/>
              </a:spcAft>
            </a:pPr>
            <a:r>
              <a:rPr lang="es-ES" noProof="0" dirty="0"/>
              <a:t>Compañía de responsabilidad limitada (LLC)</a:t>
            </a:r>
          </a:p>
        </p:txBody>
      </p:sp>
      <p:sp>
        <p:nvSpPr>
          <p:cNvPr id="26626" name="Content Placeholder 2"/>
          <p:cNvSpPr>
            <a:spLocks noGrp="1"/>
          </p:cNvSpPr>
          <p:nvPr>
            <p:ph idx="1"/>
          </p:nvPr>
        </p:nvSpPr>
        <p:spPr>
          <a:xfrm>
            <a:off x="457200" y="1524000"/>
            <a:ext cx="8382000" cy="5334000"/>
          </a:xfrm>
        </p:spPr>
        <p:txBody>
          <a:bodyPr/>
          <a:lstStyle/>
          <a:p>
            <a:pPr marL="0" indent="0">
              <a:buFont typeface="Arial" charset="0"/>
              <a:buNone/>
            </a:pPr>
            <a:r>
              <a:rPr lang="es-ES" sz="2200" noProof="0" dirty="0">
                <a:solidFill>
                  <a:schemeClr val="accent1"/>
                </a:solidFill>
              </a:rPr>
              <a:t>Entidad híbrida sin estructura jurídica que tiene rasgos de una corporación y una sociedad colectiva (o un negocio unipersonal)</a:t>
            </a:r>
          </a:p>
          <a:p>
            <a:pPr marL="0" indent="0">
              <a:spcBef>
                <a:spcPts val="1200"/>
              </a:spcBef>
              <a:buFont typeface="Arial" charset="0"/>
              <a:buNone/>
            </a:pPr>
            <a:r>
              <a:rPr lang="es-ES" sz="2200" noProof="0" dirty="0"/>
              <a:t>Ventajas y desventajas</a:t>
            </a:r>
          </a:p>
          <a:p>
            <a:pPr lvl="1">
              <a:buFont typeface="Arial" charset="0"/>
              <a:buChar char="•"/>
            </a:pPr>
            <a:r>
              <a:rPr lang="es-ES" sz="2200" noProof="0" dirty="0"/>
              <a:t>Mayor flexibilidad que el negocio unipersonal y la sociedad en cuanto a la distribución de ganancias (menos restricciones que la corporación de tipo “S”)</a:t>
            </a:r>
          </a:p>
          <a:p>
            <a:pPr lvl="1">
              <a:buFont typeface="Arial" charset="0"/>
              <a:buChar char="•"/>
            </a:pPr>
            <a:r>
              <a:rPr lang="es-ES" sz="2200" noProof="0" dirty="0"/>
              <a:t>Responsabilidad limitada: igual que </a:t>
            </a:r>
            <a:br>
              <a:rPr lang="es-ES" sz="2200" noProof="0" dirty="0"/>
            </a:br>
            <a:r>
              <a:rPr lang="es-ES" sz="2200" noProof="0" dirty="0"/>
              <a:t>la corporación</a:t>
            </a:r>
          </a:p>
          <a:p>
            <a:pPr lvl="1">
              <a:buFont typeface="Arial" charset="0"/>
              <a:buChar char="•"/>
            </a:pPr>
            <a:r>
              <a:rPr lang="es-ES" sz="2200" noProof="0" dirty="0"/>
              <a:t>Traspaso impositivo: igual que el negocio</a:t>
            </a:r>
            <a:br>
              <a:rPr lang="es-ES" sz="2200" noProof="0" dirty="0"/>
            </a:br>
            <a:r>
              <a:rPr lang="es-ES" sz="2200" noProof="0" dirty="0"/>
              <a:t>unipersonal o la sociedad.</a:t>
            </a:r>
          </a:p>
        </p:txBody>
      </p:sp>
      <p:pic>
        <p:nvPicPr>
          <p:cNvPr id="5" name="Picture 4" descr="Herramienta de grabado en relieve que se utiliza en un documento"/>
          <p:cNvPicPr>
            <a:picLocks noChangeAspect="1"/>
          </p:cNvPicPr>
          <p:nvPr/>
        </p:nvPicPr>
        <p:blipFill>
          <a:blip r:embed="rId3" cstate="print"/>
          <a:stretch>
            <a:fillRect/>
          </a:stretch>
        </p:blipFill>
        <p:spPr>
          <a:xfrm>
            <a:off x="6657975" y="4267200"/>
            <a:ext cx="2181225" cy="1447800"/>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381000"/>
            <a:ext cx="8229600" cy="609600"/>
          </a:xfrm>
        </p:spPr>
        <p:txBody>
          <a:bodyPr/>
          <a:lstStyle/>
          <a:p>
            <a:pPr>
              <a:spcAft>
                <a:spcPct val="0"/>
              </a:spcAft>
            </a:pPr>
            <a:r>
              <a:rPr lang="es-ES" noProof="0" dirty="0"/>
              <a:t>Corporación</a:t>
            </a:r>
          </a:p>
        </p:txBody>
      </p:sp>
      <p:sp>
        <p:nvSpPr>
          <p:cNvPr id="28674" name="Content Placeholder 2"/>
          <p:cNvSpPr>
            <a:spLocks noGrp="1"/>
          </p:cNvSpPr>
          <p:nvPr>
            <p:ph idx="1"/>
          </p:nvPr>
        </p:nvSpPr>
        <p:spPr>
          <a:xfrm>
            <a:off x="457200" y="1143000"/>
            <a:ext cx="8305800" cy="4267200"/>
          </a:xfrm>
        </p:spPr>
        <p:txBody>
          <a:bodyPr/>
          <a:lstStyle/>
          <a:p>
            <a:pPr marL="0" indent="0">
              <a:buFont typeface="Arial" charset="0"/>
              <a:buNone/>
            </a:pPr>
            <a:r>
              <a:rPr lang="es-ES" sz="2400" noProof="0" dirty="0">
                <a:solidFill>
                  <a:schemeClr val="accent1"/>
                </a:solidFill>
              </a:rPr>
              <a:t>Entidad legal que se crea conforme a las leyes de un estado y tiene sus privilegios y responsabilidades propias, que son diferentes de las que </a:t>
            </a:r>
            <a:br>
              <a:rPr lang="es-ES" sz="2400" noProof="0" dirty="0">
                <a:solidFill>
                  <a:schemeClr val="accent1"/>
                </a:solidFill>
              </a:rPr>
            </a:br>
            <a:r>
              <a:rPr lang="es-ES" sz="2400" noProof="0" dirty="0">
                <a:solidFill>
                  <a:schemeClr val="accent1"/>
                </a:solidFill>
              </a:rPr>
              <a:t>tienen sus miembros</a:t>
            </a:r>
          </a:p>
          <a:p>
            <a:pPr marL="0" indent="0">
              <a:buFont typeface="Arial" charset="0"/>
              <a:buNone/>
            </a:pPr>
            <a:r>
              <a:rPr lang="es-ES" sz="2800" noProof="0" dirty="0"/>
              <a:t>Tipos:</a:t>
            </a:r>
          </a:p>
          <a:p>
            <a:pPr lvl="1">
              <a:buFont typeface="Arial" charset="0"/>
              <a:buChar char="•"/>
            </a:pPr>
            <a:r>
              <a:rPr lang="es-ES" sz="2400" noProof="0" dirty="0"/>
              <a:t>Corporación de tipo “C”</a:t>
            </a:r>
          </a:p>
          <a:p>
            <a:pPr lvl="1">
              <a:buFont typeface="Arial" charset="0"/>
              <a:buChar char="•"/>
            </a:pPr>
            <a:r>
              <a:rPr lang="es-ES" sz="2400" noProof="0" dirty="0"/>
              <a:t>Corporación de tipo “S”</a:t>
            </a:r>
          </a:p>
        </p:txBody>
      </p:sp>
      <p:sp>
        <p:nvSpPr>
          <p:cNvPr id="28675" name="Rectangle 3"/>
          <p:cNvSpPr>
            <a:spLocks noChangeArrowheads="1"/>
          </p:cNvSpPr>
          <p:nvPr/>
        </p:nvSpPr>
        <p:spPr bwMode="auto">
          <a:xfrm>
            <a:off x="0" y="4584967"/>
            <a:ext cx="6557176" cy="1384995"/>
          </a:xfrm>
          <a:prstGeom prst="rect">
            <a:avLst/>
          </a:prstGeom>
          <a:noFill/>
          <a:ln w="9525">
            <a:noFill/>
            <a:miter lim="800000"/>
            <a:headEnd/>
            <a:tailEnd/>
          </a:ln>
        </p:spPr>
        <p:txBody>
          <a:bodyPr wrap="square">
            <a:spAutoFit/>
          </a:bodyPr>
          <a:lstStyle/>
          <a:p>
            <a:pPr algn="ctr"/>
            <a:r>
              <a:rPr lang="es-ES" sz="2000" b="1" dirty="0">
                <a:latin typeface="Helvetica Neue"/>
              </a:rPr>
              <a:t>La mayoría de los negocios</a:t>
            </a:r>
            <a:r>
              <a:rPr lang="es-ES" sz="2000" dirty="0"/>
              <a:t/>
            </a:r>
            <a:br>
              <a:rPr lang="es-ES" sz="2000" dirty="0"/>
            </a:br>
            <a:r>
              <a:rPr lang="es-ES" sz="3200" b="1" dirty="0">
                <a:latin typeface="Helvetica Neue"/>
              </a:rPr>
              <a:t>NO necesitan constituirse </a:t>
            </a:r>
            <a:br>
              <a:rPr lang="es-ES" sz="3200" b="1" dirty="0">
                <a:latin typeface="Helvetica Neue"/>
              </a:rPr>
            </a:br>
            <a:r>
              <a:rPr lang="es-ES" sz="3200" b="1" dirty="0">
                <a:latin typeface="Helvetica Neue"/>
              </a:rPr>
              <a:t>como corporaciones</a:t>
            </a:r>
          </a:p>
        </p:txBody>
      </p:sp>
      <p:pic>
        <p:nvPicPr>
          <p:cNvPr id="5" name="Picture 4" descr="Tráfico congestionado de ciudad en la noche"/>
          <p:cNvPicPr>
            <a:picLocks noChangeAspect="1"/>
          </p:cNvPicPr>
          <p:nvPr/>
        </p:nvPicPr>
        <p:blipFill>
          <a:blip r:embed="rId3" cstate="print"/>
          <a:stretch>
            <a:fillRect/>
          </a:stretch>
        </p:blipFill>
        <p:spPr>
          <a:xfrm>
            <a:off x="6477000" y="2122487"/>
            <a:ext cx="2133600" cy="3287713"/>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381000"/>
            <a:ext cx="8229600" cy="609600"/>
          </a:xfrm>
        </p:spPr>
        <p:txBody>
          <a:bodyPr/>
          <a:lstStyle/>
          <a:p>
            <a:pPr>
              <a:spcAft>
                <a:spcPct val="0"/>
              </a:spcAft>
            </a:pPr>
            <a:r>
              <a:rPr lang="es-ES" noProof="0" dirty="0"/>
              <a:t>Corporación de tipo “C”</a:t>
            </a:r>
          </a:p>
        </p:txBody>
      </p:sp>
      <p:sp>
        <p:nvSpPr>
          <p:cNvPr id="3" name="Content Placeholder 2"/>
          <p:cNvSpPr>
            <a:spLocks noGrp="1"/>
          </p:cNvSpPr>
          <p:nvPr>
            <p:ph idx="1"/>
          </p:nvPr>
        </p:nvSpPr>
        <p:spPr>
          <a:xfrm>
            <a:off x="457200" y="1066800"/>
            <a:ext cx="8229600" cy="5334000"/>
          </a:xfrm>
        </p:spPr>
        <p:txBody>
          <a:bodyPr/>
          <a:lstStyle/>
          <a:p>
            <a:pPr marL="0" indent="0">
              <a:buFont typeface="Arial" pitchFamily="34" charset="0"/>
              <a:buNone/>
              <a:defRPr/>
            </a:pPr>
            <a:r>
              <a:rPr lang="es-ES" sz="2400" noProof="0" dirty="0">
                <a:solidFill>
                  <a:schemeClr val="accent1"/>
                </a:solidFill>
              </a:rPr>
              <a:t>También denominada “corporación regular” (más frecuente cuando se trata de negocios más grandes)</a:t>
            </a:r>
          </a:p>
          <a:p>
            <a:pPr>
              <a:spcBef>
                <a:spcPts val="1200"/>
              </a:spcBef>
              <a:buFont typeface="Arial" pitchFamily="34" charset="0"/>
              <a:buNone/>
              <a:defRPr/>
            </a:pPr>
            <a:r>
              <a:rPr lang="es-ES" sz="2400" noProof="0" dirty="0"/>
              <a:t>Ventajas y desventajas</a:t>
            </a:r>
          </a:p>
          <a:p>
            <a:pPr lvl="1">
              <a:defRPr/>
            </a:pPr>
            <a:r>
              <a:rPr lang="es-ES" sz="2400" noProof="0" dirty="0"/>
              <a:t>Responsabilidad limitada</a:t>
            </a:r>
          </a:p>
          <a:p>
            <a:pPr lvl="1">
              <a:defRPr/>
            </a:pPr>
            <a:r>
              <a:rPr lang="es-ES" sz="2400" noProof="0" dirty="0"/>
              <a:t>El negocio paga impuestos (problema </a:t>
            </a:r>
            <a:br>
              <a:rPr lang="es-ES" sz="2400" noProof="0" dirty="0"/>
            </a:br>
            <a:r>
              <a:rPr lang="es-ES" sz="2400" noProof="0" dirty="0"/>
              <a:t>de doble imposición)</a:t>
            </a:r>
          </a:p>
          <a:p>
            <a:pPr lvl="1">
              <a:defRPr/>
            </a:pPr>
            <a:r>
              <a:rPr lang="es-ES" sz="2400" noProof="0" dirty="0"/>
              <a:t>Su formación es compleja</a:t>
            </a:r>
          </a:p>
          <a:p>
            <a:pPr lvl="1">
              <a:defRPr/>
            </a:pPr>
            <a:r>
              <a:rPr lang="es-ES" sz="2400" noProof="0" dirty="0"/>
              <a:t>La titularidad y la administración son complejas</a:t>
            </a:r>
          </a:p>
          <a:p>
            <a:pPr lvl="1">
              <a:defRPr/>
            </a:pPr>
            <a:r>
              <a:rPr lang="es-ES" sz="2400" noProof="0" dirty="0"/>
              <a:t>Se recomienda en algunos casos específicos; en otros casos, es mejor elegir otro tipo de organización</a:t>
            </a:r>
          </a:p>
          <a:p>
            <a:pPr lvl="1">
              <a:defRPr/>
            </a:pPr>
            <a:endParaRPr lang="es-ES" noProof="0" dirty="0"/>
          </a:p>
        </p:txBody>
      </p:sp>
      <p:pic>
        <p:nvPicPr>
          <p:cNvPr id="5" name="Picture 4" descr="Símbolo de una corporación tipo C">
            <a:extLst>
              <a:ext uri="{FF2B5EF4-FFF2-40B4-BE49-F238E27FC236}">
                <a16:creationId xmlns:a16="http://schemas.microsoft.com/office/drawing/2014/main" id="{1F8B95CA-C9EC-0F6C-7DB1-14A6025DB9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105" t="23544" r="27819" b="35049"/>
          <a:stretch/>
        </p:blipFill>
        <p:spPr>
          <a:xfrm>
            <a:off x="6781800" y="2057400"/>
            <a:ext cx="2180702" cy="22098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381000"/>
            <a:ext cx="8229600" cy="609600"/>
          </a:xfrm>
        </p:spPr>
        <p:txBody>
          <a:bodyPr/>
          <a:lstStyle/>
          <a:p>
            <a:pPr>
              <a:spcAft>
                <a:spcPct val="0"/>
              </a:spcAft>
            </a:pPr>
            <a:r>
              <a:rPr lang="es-ES" noProof="0" dirty="0"/>
              <a:t>Corporación de tipo “S”</a:t>
            </a:r>
          </a:p>
        </p:txBody>
      </p:sp>
      <p:sp>
        <p:nvSpPr>
          <p:cNvPr id="3" name="Content Placeholder 2"/>
          <p:cNvSpPr>
            <a:spLocks noGrp="1"/>
          </p:cNvSpPr>
          <p:nvPr>
            <p:ph idx="1"/>
          </p:nvPr>
        </p:nvSpPr>
        <p:spPr>
          <a:xfrm>
            <a:off x="457200" y="990600"/>
            <a:ext cx="8067675" cy="5105400"/>
          </a:xfrm>
        </p:spPr>
        <p:txBody>
          <a:bodyPr/>
          <a:lstStyle/>
          <a:p>
            <a:pPr marL="0" indent="0">
              <a:buFont typeface="Arial" pitchFamily="34" charset="0"/>
              <a:buNone/>
              <a:defRPr/>
            </a:pPr>
            <a:r>
              <a:rPr lang="es-ES" noProof="0" dirty="0">
                <a:solidFill>
                  <a:schemeClr val="accent1"/>
                </a:solidFill>
              </a:rPr>
              <a:t>El dueño tiene la responsabilidad limitada de un accionista corporativo pero paga impuesto a las ganancias como si fuera el único dueño o un socio</a:t>
            </a:r>
          </a:p>
          <a:p>
            <a:pPr>
              <a:spcBef>
                <a:spcPts val="1200"/>
              </a:spcBef>
              <a:buFont typeface="Arial" pitchFamily="34" charset="0"/>
              <a:buNone/>
              <a:defRPr/>
            </a:pPr>
            <a:r>
              <a:rPr lang="es-ES" sz="2800" noProof="0" dirty="0"/>
              <a:t>Ventajas y desventajas</a:t>
            </a:r>
          </a:p>
          <a:p>
            <a:pPr lvl="1">
              <a:defRPr/>
            </a:pPr>
            <a:r>
              <a:rPr lang="es-ES" noProof="0" dirty="0"/>
              <a:t>Es igual que la corporación de </a:t>
            </a:r>
            <a:br>
              <a:rPr lang="es-ES" noProof="0" dirty="0"/>
            </a:br>
            <a:r>
              <a:rPr lang="es-ES" noProof="0" dirty="0"/>
              <a:t>tipo “C”, a excepción del</a:t>
            </a:r>
            <a:br>
              <a:rPr lang="es-ES" noProof="0" dirty="0"/>
            </a:br>
            <a:r>
              <a:rPr lang="es-ES" noProof="0" dirty="0"/>
              <a:t>traspaso impositivo</a:t>
            </a:r>
          </a:p>
        </p:txBody>
      </p:sp>
      <p:pic>
        <p:nvPicPr>
          <p:cNvPr id="5" name="Picture 4" descr="Símbolo de una corporación tipo S">
            <a:extLst>
              <a:ext uri="{FF2B5EF4-FFF2-40B4-BE49-F238E27FC236}">
                <a16:creationId xmlns:a16="http://schemas.microsoft.com/office/drawing/2014/main" id="{D628CC46-1535-554F-A926-439D842CA61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2890" t="24300" r="36001" b="37149"/>
          <a:stretch/>
        </p:blipFill>
        <p:spPr>
          <a:xfrm>
            <a:off x="7000875" y="2743200"/>
            <a:ext cx="1524000" cy="20574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381000"/>
            <a:ext cx="8229600" cy="609600"/>
          </a:xfrm>
        </p:spPr>
        <p:txBody>
          <a:bodyPr/>
          <a:lstStyle/>
          <a:p>
            <a:pPr>
              <a:spcAft>
                <a:spcPct val="0"/>
              </a:spcAft>
            </a:pPr>
            <a:r>
              <a:rPr lang="es-ES" noProof="0" dirty="0"/>
              <a:t>Cómo elegir un tipo de organización</a:t>
            </a:r>
          </a:p>
        </p:txBody>
      </p:sp>
      <p:sp>
        <p:nvSpPr>
          <p:cNvPr id="34818" name="Content Placeholder 2"/>
          <p:cNvSpPr>
            <a:spLocks noGrp="1"/>
          </p:cNvSpPr>
          <p:nvPr>
            <p:ph idx="1"/>
          </p:nvPr>
        </p:nvSpPr>
        <p:spPr>
          <a:xfrm>
            <a:off x="457200" y="990600"/>
            <a:ext cx="8229600" cy="5257800"/>
          </a:xfrm>
        </p:spPr>
        <p:txBody>
          <a:bodyPr/>
          <a:lstStyle/>
          <a:p>
            <a:pPr marL="0" indent="0">
              <a:buFont typeface="Arial" charset="0"/>
              <a:buNone/>
            </a:pPr>
            <a:r>
              <a:rPr lang="es-ES" noProof="0" dirty="0"/>
              <a:t>¿Cómo decido qué estructura es la más adecuada para mi negocio?</a:t>
            </a:r>
          </a:p>
          <a:p>
            <a:pPr lvl="1">
              <a:buFont typeface="Arial" charset="0"/>
              <a:buChar char="•"/>
            </a:pPr>
            <a:r>
              <a:rPr lang="es-ES" sz="2200" noProof="0" dirty="0"/>
              <a:t>Establezcan un plan de negocios; piensen en el negocio</a:t>
            </a:r>
          </a:p>
          <a:p>
            <a:pPr lvl="1">
              <a:buFont typeface="Arial" charset="0"/>
              <a:buChar char="•"/>
            </a:pPr>
            <a:r>
              <a:rPr lang="es-ES" sz="2200" noProof="0" dirty="0"/>
              <a:t>Pautas básicas iniciales: ¿El dueño será quien opere el negocio?  ¿Será una sociedad?  ¿Habrá varios dueños?  ¿Se venderá un producto que conlleva un riesgo significativo de responsabilidad civil?  ¿Será una iniciativa grande con varios dueños y un financiamiento complejo?</a:t>
            </a:r>
          </a:p>
          <a:p>
            <a:pPr lvl="1">
              <a:buFont typeface="Arial" charset="0"/>
              <a:buChar char="•"/>
            </a:pPr>
            <a:r>
              <a:rPr lang="es-ES" sz="2200" noProof="0" dirty="0"/>
              <a:t>Consulten a abogados</a:t>
            </a:r>
          </a:p>
          <a:p>
            <a:pPr lvl="1">
              <a:buFont typeface="Arial" charset="0"/>
              <a:buChar char="•"/>
            </a:pPr>
            <a:r>
              <a:rPr lang="es-ES" sz="2200" noProof="0" dirty="0"/>
              <a:t>Investiguen en los sitios web de la Small Business Administration y el IRS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381000"/>
            <a:ext cx="8229600" cy="609600"/>
          </a:xfrm>
        </p:spPr>
        <p:txBody>
          <a:bodyPr/>
          <a:lstStyle/>
          <a:p>
            <a:pPr>
              <a:spcAft>
                <a:spcPct val="0"/>
              </a:spcAft>
            </a:pPr>
            <a:r>
              <a:rPr lang="es-ES" noProof="0" dirty="0"/>
              <a:t>Tema para debate N.º 2: sus tipos de organización</a:t>
            </a:r>
          </a:p>
        </p:txBody>
      </p:sp>
      <p:pic>
        <p:nvPicPr>
          <p:cNvPr id="36866" name="Picture 4" descr="Detalle de un 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
        <p:nvSpPr>
          <p:cNvPr id="36867" name="Content Placeholder 2"/>
          <p:cNvSpPr txBox="1">
            <a:spLocks/>
          </p:cNvSpPr>
          <p:nvPr/>
        </p:nvSpPr>
        <p:spPr bwMode="auto">
          <a:xfrm>
            <a:off x="2039938" y="1646238"/>
            <a:ext cx="6923087" cy="1803400"/>
          </a:xfrm>
          <a:prstGeom prst="rect">
            <a:avLst/>
          </a:prstGeom>
          <a:noFill/>
          <a:ln w="9525">
            <a:noFill/>
            <a:miter lim="800000"/>
            <a:headEnd/>
            <a:tailEnd/>
          </a:ln>
        </p:spPr>
        <p:txBody>
          <a:bodyPr>
            <a:spAutoFit/>
          </a:bodyPr>
          <a:lstStyle/>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r>
              <a:rPr lang="es-ES" sz="2800" b="1" dirty="0">
                <a:solidFill>
                  <a:schemeClr val="tx2"/>
                </a:solidFill>
                <a:latin typeface="Calibri" pitchFamily="34" charset="0"/>
              </a:rPr>
              <a:t>¿Qué tipo de organización sería la adecuada para ustedes y sus nuevos negocios?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381000"/>
            <a:ext cx="8229600" cy="609600"/>
          </a:xfrm>
        </p:spPr>
        <p:txBody>
          <a:bodyPr/>
          <a:lstStyle/>
          <a:p>
            <a:pPr eaLnBrk="1" hangingPunct="1">
              <a:spcAft>
                <a:spcPct val="0"/>
              </a:spcAft>
            </a:pPr>
            <a:r>
              <a:rPr lang="es-ES" noProof="0" dirty="0"/>
              <a:t>Cinco puntos clave para recordar</a:t>
            </a:r>
          </a:p>
        </p:txBody>
      </p:sp>
      <p:sp>
        <p:nvSpPr>
          <p:cNvPr id="38914" name="Content Placeholder 2"/>
          <p:cNvSpPr>
            <a:spLocks noGrp="1"/>
          </p:cNvSpPr>
          <p:nvPr>
            <p:ph idx="1"/>
          </p:nvPr>
        </p:nvSpPr>
        <p:spPr>
          <a:xfrm>
            <a:off x="457200" y="1066800"/>
            <a:ext cx="7848600" cy="5105400"/>
          </a:xfrm>
        </p:spPr>
        <p:txBody>
          <a:bodyPr/>
          <a:lstStyle/>
          <a:p>
            <a:pPr eaLnBrk="1" hangingPunct="1">
              <a:buFont typeface="Arial" charset="0"/>
              <a:buChar char="•"/>
            </a:pPr>
            <a:r>
              <a:rPr lang="es-ES" sz="2200" noProof="0" dirty="0"/>
              <a:t>El tipo de organización afectará la titularidad y la operación del negocio</a:t>
            </a:r>
          </a:p>
          <a:p>
            <a:pPr eaLnBrk="1" hangingPunct="1">
              <a:buFont typeface="Arial" charset="0"/>
              <a:buChar char="•"/>
            </a:pPr>
            <a:r>
              <a:rPr lang="es-ES" sz="2200" noProof="0" dirty="0"/>
              <a:t>Se debe elegir la estructura legal de acuerdo con las necesidades del negocio; </a:t>
            </a:r>
            <a:r>
              <a:rPr lang="es-ES" sz="2200" i="1" noProof="0" dirty="0"/>
              <a:t>es decir</a:t>
            </a:r>
            <a:r>
              <a:rPr lang="es-ES" sz="2200" noProof="0" dirty="0"/>
              <a:t>, teniendo en cuenta los asuntos impositivos, la responsabilidad, la administración, la continuidad y los gastos.</a:t>
            </a:r>
          </a:p>
          <a:p>
            <a:pPr eaLnBrk="1" hangingPunct="1">
              <a:buFont typeface="Arial" charset="0"/>
              <a:buChar char="•"/>
            </a:pPr>
            <a:r>
              <a:rPr lang="es-ES" sz="2200" noProof="0" dirty="0"/>
              <a:t>Tipo de pequeño negocio más frecuente: Negocio unipersonal (negocio y dueño son una misma entidad)</a:t>
            </a:r>
          </a:p>
          <a:p>
            <a:pPr eaLnBrk="1" hangingPunct="1">
              <a:buFont typeface="Arial" charset="0"/>
              <a:buChar char="•"/>
            </a:pPr>
            <a:r>
              <a:rPr lang="es-ES" sz="2200" noProof="0" dirty="0"/>
              <a:t>Las sociedades implican traspaso impositivo y responsabilidad personal</a:t>
            </a:r>
          </a:p>
          <a:p>
            <a:pPr eaLnBrk="1" hangingPunct="1">
              <a:buFont typeface="Arial" charset="0"/>
              <a:buChar char="•"/>
            </a:pPr>
            <a:r>
              <a:rPr lang="es-ES" sz="2200" noProof="0" dirty="0"/>
              <a:t>Crear un plan de negocios es la mejor manera de determinar la estructura organizativa adecuada para sus negocios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381000"/>
            <a:ext cx="8229600" cy="609600"/>
          </a:xfrm>
        </p:spPr>
        <p:txBody>
          <a:bodyPr/>
          <a:lstStyle/>
          <a:p>
            <a:pPr eaLnBrk="1" hangingPunct="1">
              <a:spcAft>
                <a:spcPct val="0"/>
              </a:spcAft>
            </a:pPr>
            <a:r>
              <a:rPr lang="es-ES" noProof="0" dirty="0"/>
              <a:t>Resumen</a:t>
            </a:r>
          </a:p>
        </p:txBody>
      </p:sp>
      <p:sp>
        <p:nvSpPr>
          <p:cNvPr id="33795" name="Content Placeholder 2"/>
          <p:cNvSpPr>
            <a:spLocks noGrp="1"/>
          </p:cNvSpPr>
          <p:nvPr>
            <p:ph idx="1"/>
          </p:nvPr>
        </p:nvSpPr>
        <p:spPr>
          <a:xfrm>
            <a:off x="457200" y="1066800"/>
            <a:ext cx="8229600" cy="4267200"/>
          </a:xfrm>
        </p:spPr>
        <p:txBody>
          <a:bodyPr/>
          <a:lstStyle/>
          <a:p>
            <a:pPr indent="-338138">
              <a:defRPr/>
            </a:pPr>
            <a:r>
              <a:rPr lang="es-ES" noProof="0" dirty="0"/>
              <a:t>¿Qué preguntas finales tienen?</a:t>
            </a:r>
          </a:p>
          <a:p>
            <a:pPr indent="-338138">
              <a:defRPr/>
            </a:pPr>
            <a:endParaRPr lang="es-ES" noProof="0" dirty="0"/>
          </a:p>
          <a:p>
            <a:pPr indent="-338138">
              <a:defRPr/>
            </a:pPr>
            <a:r>
              <a:rPr lang="es-ES" noProof="0" dirty="0"/>
              <a:t>¿Qué aprendieron?</a:t>
            </a:r>
          </a:p>
          <a:p>
            <a:pPr indent="-338138">
              <a:defRPr/>
            </a:pPr>
            <a:endParaRPr lang="es-ES" noProof="0" dirty="0"/>
          </a:p>
          <a:p>
            <a:pPr indent="-338138">
              <a:defRPr/>
            </a:pPr>
            <a:r>
              <a:rPr lang="es-ES" noProof="0" dirty="0"/>
              <a:t>¿Cómo calificarían la capacitación?</a:t>
            </a:r>
          </a:p>
          <a:p>
            <a:pPr eaLnBrk="1" hangingPunct="1">
              <a:defRPr/>
            </a:pPr>
            <a:endParaRPr lang="es-ES" noProof="0" dirty="0">
              <a:ea typeface="Geneva" pitchFamily="34" charset="0"/>
              <a:cs typeface="Arial" pitchFamily="34" charset="0"/>
            </a:endParaRPr>
          </a:p>
        </p:txBody>
      </p:sp>
      <p:pic>
        <p:nvPicPr>
          <p:cNvPr id="40963" name="Picture 7" descr="Ilustración de un portapapeles, lápiz y papel"/>
          <p:cNvPicPr>
            <a:picLocks noChangeAspect="1" noChangeArrowheads="1"/>
          </p:cNvPicPr>
          <p:nvPr/>
        </p:nvPicPr>
        <p:blipFill>
          <a:blip r:embed="rId3" cstate="print"/>
          <a:srcRect t="22000"/>
          <a:stretch>
            <a:fillRect/>
          </a:stretch>
        </p:blipFill>
        <p:spPr bwMode="auto">
          <a:xfrm>
            <a:off x="6705600" y="4038600"/>
            <a:ext cx="2063750" cy="160972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381000"/>
            <a:ext cx="8229600" cy="609600"/>
          </a:xfrm>
        </p:spPr>
        <p:txBody>
          <a:bodyPr/>
          <a:lstStyle/>
          <a:p>
            <a:pPr eaLnBrk="1" hangingPunct="1">
              <a:spcAft>
                <a:spcPct val="0"/>
              </a:spcAft>
            </a:pPr>
            <a:r>
              <a:rPr lang="es-ES" noProof="0" dirty="0"/>
              <a:t>Conclusión</a:t>
            </a:r>
          </a:p>
        </p:txBody>
      </p:sp>
      <p:sp>
        <p:nvSpPr>
          <p:cNvPr id="43010" name="Content Placeholder 2"/>
          <p:cNvSpPr>
            <a:spLocks noGrp="1"/>
          </p:cNvSpPr>
          <p:nvPr>
            <p:ph idx="1"/>
          </p:nvPr>
        </p:nvSpPr>
        <p:spPr>
          <a:xfrm>
            <a:off x="457200" y="1143000"/>
            <a:ext cx="8382000" cy="5257800"/>
          </a:xfrm>
        </p:spPr>
        <p:txBody>
          <a:bodyPr/>
          <a:lstStyle/>
          <a:p>
            <a:pPr eaLnBrk="1" hangingPunct="1">
              <a:spcAft>
                <a:spcPct val="0"/>
              </a:spcAft>
              <a:buFont typeface="Arial" charset="0"/>
              <a:buNone/>
            </a:pPr>
            <a:r>
              <a:rPr lang="es-ES" noProof="0" dirty="0"/>
              <a:t>A través de esta capacitación, aprendieron sobre lo siguiente:</a:t>
            </a:r>
          </a:p>
          <a:p>
            <a:pPr lvl="1" eaLnBrk="1" hangingPunct="1">
              <a:spcAft>
                <a:spcPct val="0"/>
              </a:spcAft>
              <a:buFont typeface="Arial" charset="0"/>
              <a:buChar char="•"/>
            </a:pPr>
            <a:r>
              <a:rPr lang="es-ES" noProof="0" dirty="0"/>
              <a:t>Los cinco tipos de organizaciones (estructuras legales)</a:t>
            </a:r>
          </a:p>
          <a:p>
            <a:pPr lvl="1" eaLnBrk="1" hangingPunct="1">
              <a:spcAft>
                <a:spcPct val="0"/>
              </a:spcAft>
              <a:buFont typeface="Arial" charset="0"/>
              <a:buChar char="•"/>
            </a:pPr>
            <a:r>
              <a:rPr lang="es-ES" noProof="0" dirty="0"/>
              <a:t>Sus características, ventajas y desventajas</a:t>
            </a:r>
          </a:p>
          <a:p>
            <a:pPr lvl="1" eaLnBrk="1" hangingPunct="1">
              <a:spcAft>
                <a:spcPct val="0"/>
              </a:spcAft>
              <a:buFont typeface="Arial" charset="0"/>
              <a:buChar char="•"/>
            </a:pPr>
            <a:r>
              <a:rPr lang="es-ES" noProof="0" dirty="0"/>
              <a:t>Cómo elegir un tipo de organización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457200" y="381000"/>
            <a:ext cx="8229600" cy="609600"/>
          </a:xfrm>
        </p:spPr>
        <p:txBody>
          <a:bodyPr/>
          <a:lstStyle/>
          <a:p>
            <a:pPr eaLnBrk="1" hangingPunct="1">
              <a:spcAft>
                <a:spcPct val="0"/>
              </a:spcAft>
            </a:pPr>
            <a:r>
              <a:rPr lang="es-ES" noProof="0" dirty="0"/>
              <a:t>La bienvenida</a:t>
            </a:r>
          </a:p>
        </p:txBody>
      </p:sp>
      <p:pic>
        <p:nvPicPr>
          <p:cNvPr id="8195" name="Picture 1" descr="Apretón de manos."/>
          <p:cNvPicPr>
            <a:picLocks noChangeAspect="1" noChangeArrowheads="1"/>
          </p:cNvPicPr>
          <p:nvPr/>
        </p:nvPicPr>
        <p:blipFill>
          <a:blip r:embed="rId3" cstate="print"/>
          <a:srcRect/>
          <a:stretch>
            <a:fillRect/>
          </a:stretch>
        </p:blipFill>
        <p:spPr bwMode="auto">
          <a:xfrm>
            <a:off x="304800" y="1524000"/>
            <a:ext cx="3810000" cy="3810000"/>
          </a:xfrm>
          <a:prstGeom prst="rect">
            <a:avLst/>
          </a:prstGeom>
          <a:noFill/>
          <a:ln w="9525">
            <a:noFill/>
            <a:miter lim="800000"/>
            <a:headEnd/>
            <a:tailEnd/>
          </a:ln>
        </p:spPr>
      </p:pic>
      <p:sp>
        <p:nvSpPr>
          <p:cNvPr id="8194" name="Content Placeholder 2"/>
          <p:cNvSpPr>
            <a:spLocks noGrp="1"/>
          </p:cNvSpPr>
          <p:nvPr>
            <p:ph idx="1"/>
          </p:nvPr>
        </p:nvSpPr>
        <p:spPr>
          <a:xfrm>
            <a:off x="3962400" y="1295400"/>
            <a:ext cx="4343400" cy="3276600"/>
          </a:xfrm>
        </p:spPr>
        <p:txBody>
          <a:bodyPr anchor="ctr"/>
          <a:lstStyle/>
          <a:p>
            <a:pPr marL="514350" indent="-514350" eaLnBrk="1" hangingPunct="1">
              <a:spcAft>
                <a:spcPts val="2400"/>
              </a:spcAft>
              <a:buFont typeface="Calibri" pitchFamily="34" charset="0"/>
              <a:buAutoNum type="arabicPeriod"/>
            </a:pPr>
            <a:r>
              <a:rPr lang="es-ES" noProof="0"/>
              <a:t>Agenda</a:t>
            </a:r>
            <a:endParaRPr lang="es-ES" noProof="0" dirty="0"/>
          </a:p>
          <a:p>
            <a:pPr marL="514350" indent="-514350" eaLnBrk="1" hangingPunct="1">
              <a:spcAft>
                <a:spcPts val="2400"/>
              </a:spcAft>
              <a:buFont typeface="Calibri" pitchFamily="34" charset="0"/>
              <a:buAutoNum type="arabicPeriod"/>
            </a:pPr>
            <a:r>
              <a:rPr lang="es-ES" noProof="0" dirty="0"/>
              <a:t>Reglas básicas</a:t>
            </a:r>
          </a:p>
          <a:p>
            <a:pPr marL="514350" indent="-514350" eaLnBrk="1" hangingPunct="1">
              <a:spcAft>
                <a:spcPts val="2400"/>
              </a:spcAft>
              <a:buFont typeface="Calibri" pitchFamily="34" charset="0"/>
              <a:buAutoNum type="arabicPeriod"/>
            </a:pPr>
            <a:r>
              <a:rPr lang="es-ES" noProof="0" dirty="0"/>
              <a:t>Presentaciones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457200" y="381000"/>
            <a:ext cx="8229600" cy="609600"/>
          </a:xfrm>
        </p:spPr>
        <p:txBody>
          <a:bodyPr/>
          <a:lstStyle/>
          <a:p>
            <a:pPr>
              <a:spcAft>
                <a:spcPct val="0"/>
              </a:spcAft>
            </a:pPr>
            <a:r>
              <a:rPr lang="es-ES" noProof="0" dirty="0"/>
              <a:t>Objetivos</a:t>
            </a:r>
          </a:p>
        </p:txBody>
      </p:sp>
      <p:sp>
        <p:nvSpPr>
          <p:cNvPr id="10242" name="Content Placeholder 2"/>
          <p:cNvSpPr>
            <a:spLocks noGrp="1"/>
          </p:cNvSpPr>
          <p:nvPr>
            <p:ph idx="1"/>
          </p:nvPr>
        </p:nvSpPr>
        <p:spPr>
          <a:xfrm>
            <a:off x="457200" y="1143000"/>
            <a:ext cx="8534400" cy="5029200"/>
          </a:xfrm>
        </p:spPr>
        <p:txBody>
          <a:bodyPr/>
          <a:lstStyle/>
          <a:p>
            <a:pPr marL="0" indent="0">
              <a:buFont typeface="Arial" charset="0"/>
              <a:buNone/>
            </a:pPr>
            <a:r>
              <a:rPr lang="es-ES" sz="3200" noProof="0" dirty="0"/>
              <a:t>Identificar las características generales, las ventajas y las desventajas de cada uno de los siguientes tipos de organizaciones para pequeños negocios:</a:t>
            </a:r>
            <a:endParaRPr lang="es-ES" sz="3600" noProof="0" dirty="0">
              <a:ea typeface="Helvetica Neue"/>
            </a:endParaRPr>
          </a:p>
          <a:p>
            <a:pPr lvl="1">
              <a:buFont typeface="Arial" charset="0"/>
              <a:buChar char="•"/>
            </a:pPr>
            <a:r>
              <a:rPr lang="es-ES" noProof="0" dirty="0"/>
              <a:t>Negocio unipersonal</a:t>
            </a:r>
            <a:endParaRPr lang="es-ES" sz="3200" noProof="0" dirty="0">
              <a:ea typeface="Helvetica Neue"/>
            </a:endParaRPr>
          </a:p>
          <a:p>
            <a:pPr lvl="1">
              <a:buFont typeface="Arial" charset="0"/>
              <a:buChar char="•"/>
            </a:pPr>
            <a:r>
              <a:rPr lang="es-ES" noProof="0" dirty="0"/>
              <a:t>Sociedades </a:t>
            </a:r>
            <a:endParaRPr lang="es-ES" sz="3200" noProof="0" dirty="0">
              <a:ea typeface="Helvetica Neue"/>
            </a:endParaRPr>
          </a:p>
          <a:p>
            <a:pPr lvl="1">
              <a:buFont typeface="Arial" charset="0"/>
              <a:buChar char="•"/>
            </a:pPr>
            <a:r>
              <a:rPr lang="es-ES" noProof="0" dirty="0"/>
              <a:t>Compañía de responsabilidad limitada (LLC);</a:t>
            </a:r>
            <a:endParaRPr lang="es-ES" sz="3200" noProof="0" dirty="0">
              <a:ea typeface="Helvetica Neue"/>
            </a:endParaRPr>
          </a:p>
          <a:p>
            <a:pPr lvl="1">
              <a:buFont typeface="Arial" charset="0"/>
              <a:buChar char="•"/>
            </a:pPr>
            <a:r>
              <a:rPr lang="es-ES" noProof="0" dirty="0"/>
              <a:t>Corporación de tipo “C” </a:t>
            </a:r>
            <a:endParaRPr lang="es-ES" sz="3200" noProof="0" dirty="0">
              <a:ea typeface="Helvetica Neue"/>
            </a:endParaRPr>
          </a:p>
          <a:p>
            <a:pPr lvl="1">
              <a:buFont typeface="Arial" charset="0"/>
              <a:buChar char="•"/>
            </a:pPr>
            <a:r>
              <a:rPr lang="es-ES" noProof="0" dirty="0"/>
              <a:t>Corporación de tipo “S”</a:t>
            </a:r>
            <a:endParaRPr lang="es-ES" noProof="0" dirty="0">
              <a:ea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381000"/>
            <a:ext cx="8229600" cy="609600"/>
          </a:xfrm>
        </p:spPr>
        <p:txBody>
          <a:bodyPr/>
          <a:lstStyle/>
          <a:p>
            <a:pPr eaLnBrk="1" hangingPunct="1">
              <a:spcAft>
                <a:spcPct val="0"/>
              </a:spcAft>
            </a:pPr>
            <a:r>
              <a:rPr lang="es-ES" noProof="0" dirty="0"/>
              <a:t>Formulario de evaluación</a:t>
            </a:r>
          </a:p>
        </p:txBody>
      </p:sp>
      <p:sp>
        <p:nvSpPr>
          <p:cNvPr id="9219" name="Content Placeholder 2"/>
          <p:cNvSpPr>
            <a:spLocks noGrp="1"/>
          </p:cNvSpPr>
          <p:nvPr>
            <p:ph idx="1"/>
          </p:nvPr>
        </p:nvSpPr>
        <p:spPr>
          <a:xfrm>
            <a:off x="533400" y="1295400"/>
            <a:ext cx="5638800" cy="3048000"/>
          </a:xfrm>
        </p:spPr>
        <p:txBody>
          <a:bodyPr anchor="ctr"/>
          <a:lstStyle/>
          <a:p>
            <a:pPr marL="0" indent="0">
              <a:buFont typeface="Arial" pitchFamily="34" charset="0"/>
              <a:buNone/>
              <a:defRPr/>
            </a:pPr>
            <a:r>
              <a:rPr lang="es-ES" noProof="0" dirty="0"/>
              <a:t>¿Qué saben o qué quieren aprender sobre los tipos de organizaciones para pequeños negocios?</a:t>
            </a:r>
          </a:p>
          <a:p>
            <a:pPr eaLnBrk="1" hangingPunct="1">
              <a:defRPr/>
            </a:pPr>
            <a:endParaRPr lang="es-ES" noProof="0" dirty="0">
              <a:ea typeface="Arial" pitchFamily="34" charset="0"/>
            </a:endParaRPr>
          </a:p>
        </p:txBody>
      </p:sp>
      <p:pic>
        <p:nvPicPr>
          <p:cNvPr id="12289" name="Picture 4" descr="Signo de interrogación tridimensional"/>
          <p:cNvPicPr>
            <a:picLocks noChangeAspect="1"/>
          </p:cNvPicPr>
          <p:nvPr/>
        </p:nvPicPr>
        <p:blipFill>
          <a:blip r:embed="rId3" cstate="print"/>
          <a:srcRect/>
          <a:stretch>
            <a:fillRect/>
          </a:stretch>
        </p:blipFill>
        <p:spPr bwMode="auto">
          <a:xfrm>
            <a:off x="4648200" y="2616200"/>
            <a:ext cx="4502727" cy="3556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a:xfrm>
            <a:off x="457200" y="381000"/>
            <a:ext cx="8686800" cy="609600"/>
          </a:xfrm>
        </p:spPr>
        <p:txBody>
          <a:bodyPr/>
          <a:lstStyle/>
          <a:p>
            <a:pPr>
              <a:spcAft>
                <a:spcPct val="0"/>
              </a:spcAft>
            </a:pPr>
            <a:r>
              <a:rPr lang="es-ES" noProof="0" dirty="0"/>
              <a:t>Tipos de organizaciones</a:t>
            </a:r>
          </a:p>
        </p:txBody>
      </p:sp>
      <p:sp>
        <p:nvSpPr>
          <p:cNvPr id="14337" name="Content Placeholder 2"/>
          <p:cNvSpPr>
            <a:spLocks noGrp="1"/>
          </p:cNvSpPr>
          <p:nvPr>
            <p:ph idx="1"/>
          </p:nvPr>
        </p:nvSpPr>
        <p:spPr>
          <a:xfrm>
            <a:off x="457200" y="990600"/>
            <a:ext cx="8229600" cy="3879850"/>
          </a:xfrm>
        </p:spPr>
        <p:txBody>
          <a:bodyPr/>
          <a:lstStyle/>
          <a:p>
            <a:pPr marL="0" indent="0">
              <a:buFont typeface="Arial" charset="0"/>
              <a:buNone/>
            </a:pPr>
            <a:r>
              <a:rPr lang="es-ES" noProof="0" dirty="0"/>
              <a:t>¿Cuáles son los 5 tipos de organización frecuentes (también denominados “estructuras legales”)?</a:t>
            </a:r>
          </a:p>
          <a:p>
            <a:pPr lvl="1">
              <a:buFont typeface="Arial" charset="0"/>
              <a:buChar char="•"/>
            </a:pPr>
            <a:r>
              <a:rPr lang="es-ES" noProof="0" dirty="0"/>
              <a:t>Negocio unipersonal</a:t>
            </a:r>
          </a:p>
          <a:p>
            <a:pPr lvl="1">
              <a:buFont typeface="Arial" charset="0"/>
              <a:buChar char="•"/>
            </a:pPr>
            <a:r>
              <a:rPr lang="es-ES" noProof="0" dirty="0"/>
              <a:t>Sociedad (colectiva, comanditaria y LLP)</a:t>
            </a:r>
          </a:p>
          <a:p>
            <a:pPr lvl="1">
              <a:buFont typeface="Arial" charset="0"/>
              <a:buChar char="•"/>
            </a:pPr>
            <a:r>
              <a:rPr lang="es-ES" noProof="0" dirty="0"/>
              <a:t>Compañía de responsabilidad limitada (LLC)</a:t>
            </a:r>
          </a:p>
          <a:p>
            <a:pPr lvl="1">
              <a:buFont typeface="Arial" charset="0"/>
              <a:buChar char="•"/>
            </a:pPr>
            <a:r>
              <a:rPr lang="es-ES" noProof="0" dirty="0"/>
              <a:t>Corporación de tipo “C”</a:t>
            </a:r>
          </a:p>
          <a:p>
            <a:pPr lvl="1">
              <a:buFont typeface="Arial" charset="0"/>
              <a:buChar char="•"/>
            </a:pPr>
            <a:r>
              <a:rPr lang="es-ES" noProof="0" dirty="0"/>
              <a:t>Corporación de tipo “S”</a:t>
            </a:r>
          </a:p>
        </p:txBody>
      </p:sp>
      <p:sp>
        <p:nvSpPr>
          <p:cNvPr id="14339" name="TextBox 5"/>
          <p:cNvSpPr txBox="1">
            <a:spLocks noChangeArrowheads="1"/>
          </p:cNvSpPr>
          <p:nvPr/>
        </p:nvSpPr>
        <p:spPr bwMode="auto">
          <a:xfrm>
            <a:off x="7391400" y="5715000"/>
            <a:ext cx="2053767" cy="369332"/>
          </a:xfrm>
          <a:prstGeom prst="rect">
            <a:avLst/>
          </a:prstGeom>
          <a:noFill/>
          <a:ln w="9525">
            <a:noFill/>
            <a:miter lim="800000"/>
            <a:headEnd/>
            <a:tailEnd/>
          </a:ln>
        </p:spPr>
        <p:txBody>
          <a:bodyPr wrap="none">
            <a:spAutoFit/>
          </a:bodyPr>
          <a:lstStyle/>
          <a:p>
            <a:r>
              <a:rPr lang="es-ES" dirty="0">
                <a:solidFill>
                  <a:srgbClr val="002060"/>
                </a:solidFill>
                <a:latin typeface="Helvetica Neue"/>
              </a:rPr>
              <a:t>Continuación</a:t>
            </a:r>
            <a:r>
              <a:rPr lang="en-US" dirty="0">
                <a:solidFill>
                  <a:srgbClr val="002060"/>
                </a:solidFill>
                <a:latin typeface="Helvetica Neue"/>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381000"/>
            <a:ext cx="8686800" cy="609600"/>
          </a:xfrm>
        </p:spPr>
        <p:txBody>
          <a:bodyPr/>
          <a:lstStyle/>
          <a:p>
            <a:pPr>
              <a:spcAft>
                <a:spcPct val="0"/>
              </a:spcAft>
            </a:pPr>
            <a:r>
              <a:rPr lang="es-ES" noProof="0" dirty="0"/>
              <a:t>Factores que deben tenerse en cuenta para elegir un tipo de organización</a:t>
            </a:r>
          </a:p>
        </p:txBody>
      </p:sp>
      <p:sp>
        <p:nvSpPr>
          <p:cNvPr id="16386" name="Content Placeholder 2"/>
          <p:cNvSpPr>
            <a:spLocks noGrp="1"/>
          </p:cNvSpPr>
          <p:nvPr>
            <p:ph idx="1"/>
          </p:nvPr>
        </p:nvSpPr>
        <p:spPr>
          <a:xfrm>
            <a:off x="457200" y="1295400"/>
            <a:ext cx="8305800" cy="5181600"/>
          </a:xfrm>
        </p:spPr>
        <p:txBody>
          <a:bodyPr/>
          <a:lstStyle/>
          <a:p>
            <a:pPr>
              <a:buFont typeface="Arial" charset="0"/>
              <a:buNone/>
            </a:pPr>
            <a:endParaRPr lang="es-ES" sz="2000" noProof="0" dirty="0">
              <a:ea typeface="Helvetica Neue"/>
            </a:endParaRPr>
          </a:p>
          <a:p>
            <a:pPr lvl="1">
              <a:buFont typeface="Arial" charset="0"/>
              <a:buChar char="•"/>
            </a:pPr>
            <a:r>
              <a:rPr lang="es-ES" sz="2000" b="1" noProof="0" dirty="0"/>
              <a:t>Asuntos impositivos</a:t>
            </a:r>
            <a:r>
              <a:rPr lang="es-ES" sz="2000" noProof="0" dirty="0"/>
              <a:t>: los impuestos a las ganancias se pagan a través de declaraciones de impuestos personales, excepto en el caso de las corporaciones</a:t>
            </a:r>
          </a:p>
          <a:p>
            <a:pPr lvl="1">
              <a:buFont typeface="Arial" charset="0"/>
              <a:buChar char="•"/>
            </a:pPr>
            <a:r>
              <a:rPr lang="es-ES" sz="2000" b="1" noProof="0" dirty="0"/>
              <a:t>Responsabilidad y riesgo</a:t>
            </a:r>
            <a:r>
              <a:rPr lang="es-ES" sz="2000" noProof="0" dirty="0"/>
              <a:t>: la responsabilidad por los daños provocados a otras personas o a propiedades, o las disputas contractuales</a:t>
            </a:r>
          </a:p>
          <a:p>
            <a:pPr lvl="1">
              <a:buFont typeface="Arial" charset="0"/>
              <a:buChar char="•"/>
            </a:pPr>
            <a:r>
              <a:rPr lang="es-ES" sz="2000" b="1" noProof="0" dirty="0"/>
              <a:t>Administración</a:t>
            </a:r>
            <a:r>
              <a:rPr lang="es-ES" sz="2000" noProof="0" dirty="0"/>
              <a:t>: autoridad para la toma de decisiones</a:t>
            </a:r>
          </a:p>
          <a:p>
            <a:pPr lvl="1">
              <a:buFont typeface="Arial" charset="0"/>
              <a:buChar char="•"/>
            </a:pPr>
            <a:r>
              <a:rPr lang="es-ES" sz="2000" b="1" noProof="0" dirty="0"/>
              <a:t>Continuidad y capacidad de transferir la titularidad</a:t>
            </a:r>
            <a:r>
              <a:rPr lang="es-ES" sz="2000" noProof="0" dirty="0"/>
              <a:t>: el modo en que un negocio continúa sus operaciones y se vende a otros</a:t>
            </a:r>
            <a:endParaRPr lang="es-ES" sz="2000" b="1" noProof="0" dirty="0">
              <a:ea typeface="Helvetica Neue"/>
            </a:endParaRPr>
          </a:p>
          <a:p>
            <a:pPr lvl="1">
              <a:buFont typeface="Arial" charset="0"/>
              <a:buChar char="•"/>
            </a:pPr>
            <a:r>
              <a:rPr lang="es-ES" sz="2000" b="1" noProof="0" dirty="0"/>
              <a:t>Gastos y formalidades</a:t>
            </a:r>
            <a:r>
              <a:rPr lang="es-ES" sz="2000" noProof="0" dirty="0"/>
              <a:t>: los costos, la responsabilidad legal, el nivel de complejidad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381000"/>
            <a:ext cx="8229600" cy="609600"/>
          </a:xfrm>
        </p:spPr>
        <p:txBody>
          <a:bodyPr/>
          <a:lstStyle/>
          <a:p>
            <a:pPr>
              <a:spcAft>
                <a:spcPct val="0"/>
              </a:spcAft>
            </a:pPr>
            <a:r>
              <a:rPr lang="es-ES" noProof="0" dirty="0"/>
              <a:t>Tema para debate N.º 1: factores que determinan el tipo de organización</a:t>
            </a:r>
          </a:p>
        </p:txBody>
      </p:sp>
      <p:pic>
        <p:nvPicPr>
          <p:cNvPr id="18434" name="Picture 4" descr="Detalle de un 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
        <p:nvSpPr>
          <p:cNvPr id="18435" name="Content Placeholder 2"/>
          <p:cNvSpPr txBox="1">
            <a:spLocks/>
          </p:cNvSpPr>
          <p:nvPr/>
        </p:nvSpPr>
        <p:spPr bwMode="auto">
          <a:xfrm>
            <a:off x="2039938" y="1646238"/>
            <a:ext cx="6923087" cy="2188291"/>
          </a:xfrm>
          <a:prstGeom prst="rect">
            <a:avLst/>
          </a:prstGeom>
          <a:noFill/>
          <a:ln w="9525">
            <a:noFill/>
            <a:miter lim="800000"/>
            <a:headEnd/>
            <a:tailEnd/>
          </a:ln>
        </p:spPr>
        <p:txBody>
          <a:bodyPr>
            <a:spAutoFit/>
          </a:bodyPr>
          <a:lstStyle/>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r>
              <a:rPr lang="en-US" sz="2800" b="1" dirty="0">
                <a:solidFill>
                  <a:schemeClr val="tx2"/>
                </a:solidFill>
                <a:latin typeface="Calibri" pitchFamily="34" charset="0"/>
              </a:rPr>
              <a:t>¿</a:t>
            </a:r>
            <a:r>
              <a:rPr lang="es-ES" sz="2800" b="1" dirty="0">
                <a:solidFill>
                  <a:schemeClr val="tx2"/>
                </a:solidFill>
                <a:latin typeface="Calibri" pitchFamily="34" charset="0"/>
              </a:rPr>
              <a:t>Cuáles de los factores que determinan el tipo de organización tienen una mayor influencia sobre sus negocios</a:t>
            </a:r>
            <a:r>
              <a:rPr lang="en-US" sz="2800" b="1" dirty="0">
                <a:solidFill>
                  <a:schemeClr val="tx2"/>
                </a:solidFill>
                <a:latin typeface="Calibri" pitchFamily="34"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81000"/>
            <a:ext cx="8229600" cy="609600"/>
          </a:xfrm>
        </p:spPr>
        <p:txBody>
          <a:bodyPr/>
          <a:lstStyle/>
          <a:p>
            <a:pPr>
              <a:spcAft>
                <a:spcPct val="0"/>
              </a:spcAft>
            </a:pPr>
            <a:r>
              <a:rPr lang="es-ES" noProof="0" dirty="0"/>
              <a:t>Negocio unipersonal</a:t>
            </a:r>
          </a:p>
        </p:txBody>
      </p:sp>
      <p:sp>
        <p:nvSpPr>
          <p:cNvPr id="20482" name="Content Placeholder 2"/>
          <p:cNvSpPr>
            <a:spLocks noGrp="1"/>
          </p:cNvSpPr>
          <p:nvPr>
            <p:ph idx="1"/>
          </p:nvPr>
        </p:nvSpPr>
        <p:spPr>
          <a:xfrm>
            <a:off x="457200" y="990600"/>
            <a:ext cx="8458200" cy="5257800"/>
          </a:xfrm>
        </p:spPr>
        <p:txBody>
          <a:bodyPr/>
          <a:lstStyle/>
          <a:p>
            <a:pPr>
              <a:buFont typeface="Arial" charset="0"/>
              <a:buNone/>
            </a:pPr>
            <a:r>
              <a:rPr lang="es-ES" noProof="0" dirty="0">
                <a:solidFill>
                  <a:schemeClr val="accent1"/>
                </a:solidFill>
              </a:rPr>
              <a:t>El negocio y el dueño son una misma entidad</a:t>
            </a:r>
          </a:p>
          <a:p>
            <a:pPr>
              <a:spcBef>
                <a:spcPts val="1200"/>
              </a:spcBef>
              <a:buFont typeface="Arial" charset="0"/>
              <a:buNone/>
            </a:pPr>
            <a:r>
              <a:rPr lang="es-ES" sz="2200" noProof="0" dirty="0"/>
              <a:t>Ventajas y desventajas</a:t>
            </a:r>
          </a:p>
          <a:p>
            <a:pPr lvl="1">
              <a:buFont typeface="Arial" charset="0"/>
              <a:buChar char="•"/>
            </a:pPr>
            <a:r>
              <a:rPr lang="es-ES" sz="2200" noProof="0" dirty="0"/>
              <a:t>El dueño tiene responsabilidad personal ilimitada</a:t>
            </a:r>
          </a:p>
          <a:p>
            <a:pPr lvl="1">
              <a:buFont typeface="Arial" charset="0"/>
              <a:buChar char="•"/>
            </a:pPr>
            <a:r>
              <a:rPr lang="es-ES" sz="2200" noProof="0" dirty="0"/>
              <a:t>Se beneficia del traspaso impositivo: declaración de </a:t>
            </a:r>
            <a:br>
              <a:rPr lang="es-ES" sz="2200" noProof="0" dirty="0"/>
            </a:br>
            <a:r>
              <a:rPr lang="es-ES" sz="2200" noProof="0" dirty="0"/>
              <a:t>impuestos personal</a:t>
            </a:r>
          </a:p>
          <a:p>
            <a:pPr lvl="1">
              <a:buFont typeface="Arial" charset="0"/>
              <a:buChar char="•"/>
            </a:pPr>
            <a:r>
              <a:rPr lang="es-ES" sz="2200" noProof="0" dirty="0"/>
              <a:t>El dueño controla el negocio</a:t>
            </a:r>
          </a:p>
          <a:p>
            <a:pPr lvl="1">
              <a:buFont typeface="Arial" charset="0"/>
              <a:buChar char="•"/>
            </a:pPr>
            <a:r>
              <a:rPr lang="es-ES" sz="2200" noProof="0" dirty="0"/>
              <a:t>Es el tipo de organización más sencillo</a:t>
            </a:r>
          </a:p>
          <a:p>
            <a:pPr lvl="1">
              <a:buFont typeface="Arial" charset="0"/>
              <a:buChar char="•"/>
            </a:pPr>
            <a:r>
              <a:rPr lang="es-ES" sz="2200" noProof="0" dirty="0"/>
              <a:t>Tiene el costo de formación más bajo</a:t>
            </a:r>
          </a:p>
          <a:p>
            <a:pPr lvl="1">
              <a:buFont typeface="Arial" charset="0"/>
              <a:buChar char="•"/>
            </a:pPr>
            <a:r>
              <a:rPr lang="es-ES" sz="2200" noProof="0" dirty="0"/>
              <a:t>Es la estructura adecuada para </a:t>
            </a:r>
            <a:br>
              <a:rPr lang="es-ES" sz="2200" noProof="0" dirty="0"/>
            </a:br>
            <a:r>
              <a:rPr lang="es-ES" sz="2200" noProof="0" dirty="0"/>
              <a:t>los pequeños negocios que inician </a:t>
            </a:r>
            <a:br>
              <a:rPr lang="es-ES" sz="2200" noProof="0" dirty="0"/>
            </a:br>
            <a:r>
              <a:rPr lang="es-ES" sz="2200" noProof="0" dirty="0"/>
              <a:t>sus operaciones</a:t>
            </a:r>
          </a:p>
          <a:p>
            <a:pPr lvl="1">
              <a:buFont typeface="Arial" charset="0"/>
              <a:buChar char="•"/>
            </a:pPr>
            <a:endParaRPr lang="es-ES" sz="2200" noProof="0" dirty="0">
              <a:ea typeface="Helvetica Neue"/>
            </a:endParaRPr>
          </a:p>
        </p:txBody>
      </p:sp>
      <p:pic>
        <p:nvPicPr>
          <p:cNvPr id="5" name="Picture 4" descr="Mujer con un cartel de &quot;Abierto&quot; frente a una floristerí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3413657"/>
            <a:ext cx="2438400" cy="2678636"/>
          </a:xfrm>
          <a:prstGeom prst="rect">
            <a:avLst/>
          </a:prstGeom>
          <a:ln>
            <a:noFill/>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381000"/>
            <a:ext cx="8229600" cy="609600"/>
          </a:xfrm>
        </p:spPr>
        <p:txBody>
          <a:bodyPr/>
          <a:lstStyle/>
          <a:p>
            <a:pPr>
              <a:spcAft>
                <a:spcPct val="0"/>
              </a:spcAft>
            </a:pPr>
            <a:r>
              <a:rPr lang="es-ES" noProof="0" dirty="0"/>
              <a:t>Sociedad colectiva</a:t>
            </a:r>
          </a:p>
        </p:txBody>
      </p:sp>
      <p:sp>
        <p:nvSpPr>
          <p:cNvPr id="3" name="Content Placeholder 2"/>
          <p:cNvSpPr>
            <a:spLocks noGrp="1"/>
          </p:cNvSpPr>
          <p:nvPr>
            <p:ph idx="1"/>
          </p:nvPr>
        </p:nvSpPr>
        <p:spPr>
          <a:xfrm>
            <a:off x="457200" y="990600"/>
            <a:ext cx="8686800" cy="5257800"/>
          </a:xfrm>
        </p:spPr>
        <p:txBody>
          <a:bodyPr/>
          <a:lstStyle/>
          <a:p>
            <a:pPr marL="0" indent="0">
              <a:buFont typeface="Arial" pitchFamily="34" charset="0"/>
              <a:buNone/>
              <a:defRPr/>
            </a:pPr>
            <a:r>
              <a:rPr lang="es-ES" noProof="0" dirty="0">
                <a:solidFill>
                  <a:schemeClr val="accent1"/>
                </a:solidFill>
              </a:rPr>
              <a:t>Asociación comercial de dos o más personas.</a:t>
            </a:r>
          </a:p>
          <a:p>
            <a:pPr>
              <a:spcBef>
                <a:spcPts val="1200"/>
              </a:spcBef>
              <a:buFont typeface="Arial" pitchFamily="34" charset="0"/>
              <a:buNone/>
              <a:defRPr/>
            </a:pPr>
            <a:r>
              <a:rPr lang="es-ES" sz="2400" noProof="0" dirty="0"/>
              <a:t>Ventajas y desventajas</a:t>
            </a:r>
          </a:p>
          <a:p>
            <a:pPr lvl="1">
              <a:defRPr/>
            </a:pPr>
            <a:r>
              <a:rPr lang="es-ES" sz="2400" noProof="0" dirty="0"/>
              <a:t>Los dueños tienen responsabilidad </a:t>
            </a:r>
            <a:br>
              <a:rPr lang="es-ES" sz="2400" noProof="0" dirty="0"/>
            </a:br>
            <a:r>
              <a:rPr lang="es-ES" sz="2400" noProof="0" dirty="0"/>
              <a:t>personal</a:t>
            </a:r>
          </a:p>
          <a:p>
            <a:pPr lvl="1">
              <a:defRPr/>
            </a:pPr>
            <a:r>
              <a:rPr lang="es-ES" sz="2400" noProof="0" dirty="0"/>
              <a:t>Se beneficia del traspaso impositivo</a:t>
            </a:r>
          </a:p>
          <a:p>
            <a:pPr lvl="1">
              <a:defRPr/>
            </a:pPr>
            <a:r>
              <a:rPr lang="es-ES" sz="2400" noProof="0" dirty="0"/>
              <a:t>El riesgo y los costos se comparten</a:t>
            </a:r>
          </a:p>
          <a:p>
            <a:pPr lvl="1">
              <a:defRPr/>
            </a:pPr>
            <a:r>
              <a:rPr lang="es-ES" sz="2400" noProof="0" dirty="0"/>
              <a:t>Su formación es sencilla y los </a:t>
            </a:r>
            <a:br>
              <a:rPr lang="es-ES" sz="2400" noProof="0" dirty="0"/>
            </a:br>
            <a:r>
              <a:rPr lang="es-ES" sz="2400" noProof="0" dirty="0"/>
              <a:t>costos son bajos</a:t>
            </a:r>
          </a:p>
          <a:p>
            <a:pPr marL="0" indent="0" algn="ctr">
              <a:spcBef>
                <a:spcPts val="1800"/>
              </a:spcBef>
              <a:buFont typeface="Arial" pitchFamily="34" charset="0"/>
              <a:buNone/>
              <a:defRPr/>
            </a:pPr>
            <a:r>
              <a:rPr lang="es-ES" sz="2800" noProof="0" dirty="0">
                <a:solidFill>
                  <a:schemeClr val="tx1"/>
                </a:solidFill>
              </a:rPr>
              <a:t>Creación de un</a:t>
            </a:r>
            <a:r>
              <a:rPr lang="es-ES" sz="2800" noProof="0" dirty="0"/>
              <a:t/>
            </a:r>
            <a:br>
              <a:rPr lang="es-ES" sz="2800" noProof="0" dirty="0"/>
            </a:br>
            <a:r>
              <a:rPr lang="es-ES" sz="3600" noProof="0" dirty="0">
                <a:solidFill>
                  <a:schemeClr val="tx1"/>
                </a:solidFill>
              </a:rPr>
              <a:t>contrato de sociedad</a:t>
            </a:r>
          </a:p>
          <a:p>
            <a:pPr lvl="1">
              <a:defRPr/>
            </a:pPr>
            <a:endParaRPr lang="es-ES" noProof="0" dirty="0"/>
          </a:p>
        </p:txBody>
      </p:sp>
      <p:pic>
        <p:nvPicPr>
          <p:cNvPr id="4" name="Picture 3" descr="Hombre sujetando un cartel de &quot;Abierto&quot; dentro de un mercado de pescad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0" y="1833488"/>
            <a:ext cx="2133600" cy="3187849"/>
          </a:xfrm>
          <a:prstGeom prst="rect">
            <a:avLst/>
          </a:prstGeom>
          <a:noFill/>
          <a:ln>
            <a:solidFill>
              <a:schemeClr val="tx1"/>
            </a:solidFill>
          </a:ln>
          <a:effec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SECTOMILLISECCONVERTED" val="1"/>
  <p:tag name="ISPRING_RESOURCE_PATHS_HASH_2" val="6d97ab3e8593144724edf3bc3f9b2739ab3bd8d"/>
  <p:tag name="MMPROD_UIDATA" val="&lt;database version=&quot;11.0&quot;&gt;&lt;object type=&quot;1&quot; unique_id=&quot;10001&quot;&gt;&lt;object type=&quot;8&quot; unique_id=&quot;10002&quot;&gt;&lt;/object&gt;&lt;object type=&quot;2&quot; unique_id=&quot;10003&quot;&gt;&lt;object type=&quot;3&quot; unique_id=&quot;10005&quot;&gt;&lt;property id=&quot;20148&quot; value=&quot;5&quot;/&gt;&lt;property id=&quot;20300&quot; value=&quot;Slide 2 - &amp;quot;La bienvenida&amp;quot;&quot;/&gt;&lt;property id=&quot;20307&quot; value=&quot;257&quot;/&gt;&lt;/object&gt;&lt;object type=&quot;3&quot; unique_id=&quot;10010&quot;&gt;&lt;property id=&quot;20148&quot; value=&quot;5&quot;/&gt;&lt;property id=&quot;20300&quot; value=&quot;Slide 4 - &amp;quot;Formulario de evaluación&amp;quot;&quot;/&gt;&lt;property id=&quot;20307&quot; value=&quot;261&quot;/&gt;&lt;/object&gt;&lt;object type=&quot;3&quot; unique_id=&quot;10028&quot;&gt;&lt;property id=&quot;20148&quot; value=&quot;5&quot;/&gt;&lt;property id=&quot;20300&quot; value=&quot;Slide 6 - &amp;quot;Factores que deben tenerse en cuenta para elegir un tipo de organización&amp;quot;&quot;/&gt;&lt;property id=&quot;20307&quot; value=&quot;304&quot;/&gt;&lt;/object&gt;&lt;object type=&quot;3&quot; unique_id=&quot;10033&quot;&gt;&lt;property id=&quot;20148&quot; value=&quot;5&quot;/&gt;&lt;property id=&quot;20300&quot; value=&quot;Slide 5 - &amp;quot;Tipos de organizaciones&amp;quot;&quot;/&gt;&lt;property id=&quot;20307&quot; value=&quot;305&quot;/&gt;&lt;/object&gt;&lt;object type=&quot;3&quot; unique_id=&quot;10034&quot;&gt;&lt;property id=&quot;20148&quot; value=&quot;5&quot;/&gt;&lt;property id=&quot;20300&quot; value=&quot;Slide 9 - &amp;quot;Sociedad colectiva&amp;quot;&quot;/&gt;&lt;property id=&quot;20307&quot; value=&quot;306&quot;/&gt;&lt;/object&gt;&lt;object type=&quot;3&quot; unique_id=&quot;10039&quot;&gt;&lt;property id=&quot;20148&quot; value=&quot;5&quot;/&gt;&lt;property id=&quot;20300&quot; value=&quot;Slide 11 - &amp;quot;Compañía de responsabilidad limitada (LLC)&amp;quot;&quot;/&gt;&lt;property id=&quot;20307&quot; value=&quot;307&quot;/&gt;&lt;/object&gt;&lt;object type=&quot;3&quot; unique_id=&quot;10040&quot;&gt;&lt;property id=&quot;20148&quot; value=&quot;5&quot;/&gt;&lt;property id=&quot;20300&quot; value=&quot;Slide 13 - &amp;quot;Corporación de tipo “C”&amp;quot;&quot;/&gt;&lt;property id=&quot;20307&quot; value=&quot;309&quot;/&gt;&lt;/object&gt;&lt;object type=&quot;3&quot; unique_id=&quot;10041&quot;&gt;&lt;property id=&quot;20148&quot; value=&quot;5&quot;/&gt;&lt;property id=&quot;20300&quot; value=&quot;Slide 15 - &amp;quot;Cómo elegir un tipo de organización&amp;quot;&quot;/&gt;&lt;property id=&quot;20307&quot; value=&quot;310&quot;/&gt;&lt;/object&gt;&lt;object type=&quot;3&quot; unique_id=&quot;10042&quot;&gt;&lt;property id=&quot;20148&quot; value=&quot;5&quot;/&gt;&lt;property id=&quot;20300&quot; value=&quot;Slide 12 - &amp;quot;Corporación&amp;quot;&quot;/&gt;&lt;property id=&quot;20307&quot; value=&quot;308&quot;/&gt;&lt;/object&gt;&lt;object type=&quot;3&quot; unique_id=&quot;10043&quot;&gt;&lt;property id=&quot;20148&quot; value=&quot;5&quot;/&gt;&lt;property id=&quot;20300&quot; value=&quot;Slide 8 - &amp;quot;Negocio unipersonal&amp;quot;&quot;/&gt;&lt;property id=&quot;20307&quot; value=&quot;311&quot;/&gt;&lt;/object&gt;&lt;object type=&quot;3&quot; unique_id=&quot;10044&quot;&gt;&lt;property id=&quot;20148&quot; value=&quot;5&quot;/&gt;&lt;property id=&quot;20300&quot; value=&quot;Slide 14 - &amp;quot;Corporación de tipo “S”&amp;quot;&quot;/&gt;&lt;property id=&quot;20307&quot; value=&quot;312&quot;/&gt;&lt;/object&gt;&lt;object type=&quot;3&quot; unique_id=&quot;10045&quot;&gt;&lt;property id=&quot;20148&quot; value=&quot;5&quot;/&gt;&lt;property id=&quot;20300&quot; value=&quot;Slide 16 - &amp;quot;Tema para debate N.º 2: sus tipos de organización&amp;quot;&quot;/&gt;&lt;property id=&quot;20307&quot; value=&quot;313&quot;/&gt;&lt;/object&gt;&lt;object type=&quot;3&quot; unique_id=&quot;10046&quot;&gt;&lt;property id=&quot;20148&quot; value=&quot;5&quot;/&gt;&lt;property id=&quot;20300&quot; value=&quot;Slide 18 - &amp;quot;Resumen&amp;quot;&quot;/&gt;&lt;property id=&quot;20307&quot; value=&quot;285&quot;/&gt;&lt;/object&gt;&lt;object type=&quot;3&quot; unique_id=&quot;10047&quot;&gt;&lt;property id=&quot;20148&quot; value=&quot;5&quot;/&gt;&lt;property id=&quot;20300&quot; value=&quot;Slide 19 - &amp;quot;Conclusión&amp;quot;&quot;/&gt;&lt;property id=&quot;20307&quot; value=&quot;286&quot;/&gt;&lt;/object&gt;&lt;object type=&quot;3&quot; unique_id=&quot;10048&quot;&gt;&lt;property id=&quot;20148&quot; value=&quot;5&quot;/&gt;&lt;property id=&quot;20300&quot; value=&quot;Slide 3 - &amp;quot;Objetivos&amp;quot;&quot;/&gt;&lt;property id=&quot;20307&quot; value=&quot;287&quot;/&gt;&lt;/object&gt;&lt;object type=&quot;3&quot; unique_id=&quot;10049&quot;&gt;&lt;property id=&quot;20148&quot; value=&quot;5&quot;/&gt;&lt;property id=&quot;20300&quot; value=&quot;Slide 17 - &amp;quot;Cinco puntos clave para recordar&amp;quot;&quot;/&gt;&lt;property id=&quot;20307&quot; value=&quot;314&quot;/&gt;&lt;/object&gt;&lt;object type=&quot;3&quot; unique_id=&quot;10050&quot;&gt;&lt;property id=&quot;20148&quot; value=&quot;5&quot;/&gt;&lt;property id=&quot;20300&quot; value=&quot;Slide 7 - &amp;quot;Tema para debate N.º 1: factores que determinan el tipo de organización&amp;quot;&quot;/&gt;&lt;property id=&quot;20307&quot; value=&quot;315&quot;/&gt;&lt;/object&gt;&lt;object type=&quot;3&quot; unique_id=&quot;10052&quot;&gt;&lt;property id=&quot;20148&quot; value=&quot;5&quot;/&gt;&lt;property id=&quot;20300&quot; value=&quot;Slide 10 - &amp;quot;Sociedad comanditaria y sociedad de responsabilidad limitada&amp;quot;&quot;/&gt;&lt;property id=&quot;20307&quot; value=&quot;316&quot;/&gt;&lt;/object&gt;&lt;object type=&quot;3&quot; unique_id=&quot;32891&quot;&gt;&lt;property id=&quot;20148&quot; value=&quot;5&quot;/&gt;&lt;property id=&quot;20300&quot; value=&quot;Slide 1 - &amp;quot;Tipos de organización y cuestiones relacionadas&amp;quot;&quot;/&gt;&lt;property id=&quot;20307&quot; value=&quot;317&quot;/&gt;&lt;/object&gt;&lt;/object&gt;&lt;/object&gt;&lt;/databas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Sensitive Data</Sensitivity>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F37692-9840-4A05-A546-AA8C9B2CC8DC}">
  <ds:schemaRefs>
    <ds:schemaRef ds:uri="http://schemas.microsoft.com/sharepoint/v3/contenttype/forms"/>
  </ds:schemaRefs>
</ds:datastoreItem>
</file>

<file path=customXml/itemProps2.xml><?xml version="1.0" encoding="utf-8"?>
<ds:datastoreItem xmlns:ds="http://schemas.openxmlformats.org/officeDocument/2006/customXml" ds:itemID="{08B7E395-6FF6-491A-A5B7-AEEC385CB1E3}"/>
</file>

<file path=customXml/itemProps3.xml><?xml version="1.0" encoding="utf-8"?>
<ds:datastoreItem xmlns:ds="http://schemas.openxmlformats.org/officeDocument/2006/customXml" ds:itemID="{0B5F05BE-32CC-482D-9D81-71933098D2AF}">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968</Words>
  <Application>Microsoft Office PowerPoint</Application>
  <PresentationFormat>On-screen Show (4:3)</PresentationFormat>
  <Paragraphs>126</Paragraphs>
  <Slides>19</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ＭＳ Ｐゴシック</vt:lpstr>
      <vt:lpstr>Arial</vt:lpstr>
      <vt:lpstr>Calibri</vt:lpstr>
      <vt:lpstr>Geneva</vt:lpstr>
      <vt:lpstr>Helvetica Neue</vt:lpstr>
      <vt:lpstr>Source Sans Pro SemiBold</vt:lpstr>
      <vt:lpstr>Times New Roman</vt:lpstr>
      <vt:lpstr>Office Theme</vt:lpstr>
      <vt:lpstr>Tipos de organización y cuestiones relacionadas</vt:lpstr>
      <vt:lpstr>La bienvenida</vt:lpstr>
      <vt:lpstr>Objetivos</vt:lpstr>
      <vt:lpstr>Formulario de evaluación</vt:lpstr>
      <vt:lpstr>Tipos de organizaciones</vt:lpstr>
      <vt:lpstr>Factores que deben tenerse en cuenta para elegir un tipo de organización</vt:lpstr>
      <vt:lpstr>Tema para debate N.º 1: factores que determinan el tipo de organización</vt:lpstr>
      <vt:lpstr>Negocio unipersonal</vt:lpstr>
      <vt:lpstr>Sociedad colectiva</vt:lpstr>
      <vt:lpstr>Sociedad comanditaria y sociedad de responsabilidad limitada</vt:lpstr>
      <vt:lpstr>Compañía de responsabilidad limitada (LLC)</vt:lpstr>
      <vt:lpstr>Corporación</vt:lpstr>
      <vt:lpstr>Corporación de tipo “C”</vt:lpstr>
      <vt:lpstr>Corporación de tipo “S”</vt:lpstr>
      <vt:lpstr>Cómo elegir un tipo de organización</vt:lpstr>
      <vt:lpstr>Tema para debate N.º 2: sus tipos de organización</vt:lpstr>
      <vt:lpstr>Cinco puntos clave para recordar</vt:lpstr>
      <vt:lpstr>Resumen</vt:lpstr>
      <vt:lpstr>Conclusión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SB SP Modulo 4 Tipos de organización y cuestiones relacionadas</dc:title>
  <dc:subject>FDIC SB SP Modulo 4 Tipos de organización y cuestiones relacionadas</dc:subject>
  <dc:creator/>
  <cp:keywords>FDIC SB SP Modulo 4 Tipos de organización y cuestiones relacionadas</cp:keywords>
  <dc:description>FDIC SB SP Modulo 4 Tipos de organización y cuestiones relacionadas</dc:description>
  <cp:lastModifiedBy/>
  <cp:revision>3</cp:revision>
  <dcterms:created xsi:type="dcterms:W3CDTF">2012-03-28T15:49:00Z</dcterms:created>
  <dcterms:modified xsi:type="dcterms:W3CDTF">2022-11-21T14:51:14Z</dcterms:modified>
  <cp:category>FDIC SB SP Modulo 4 Tipos de organización y cuestiones relacionadas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