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4"/>
  </p:sldMasterIdLst>
  <p:notesMasterIdLst>
    <p:notesMasterId r:id="rId46"/>
  </p:notesMasterIdLst>
  <p:handoutMasterIdLst>
    <p:handoutMasterId r:id="rId47"/>
  </p:handoutMasterIdLst>
  <p:sldIdLst>
    <p:sldId id="568" r:id="rId5"/>
    <p:sldId id="564" r:id="rId6"/>
    <p:sldId id="274" r:id="rId7"/>
    <p:sldId id="261" r:id="rId8"/>
    <p:sldId id="262" r:id="rId9"/>
    <p:sldId id="491" r:id="rId10"/>
    <p:sldId id="492" r:id="rId11"/>
    <p:sldId id="551" r:id="rId12"/>
    <p:sldId id="414" r:id="rId13"/>
    <p:sldId id="292" r:id="rId14"/>
    <p:sldId id="295" r:id="rId15"/>
    <p:sldId id="537" r:id="rId16"/>
    <p:sldId id="546" r:id="rId17"/>
    <p:sldId id="547" r:id="rId18"/>
    <p:sldId id="503" r:id="rId19"/>
    <p:sldId id="504" r:id="rId20"/>
    <p:sldId id="565" r:id="rId21"/>
    <p:sldId id="505" r:id="rId22"/>
    <p:sldId id="569" r:id="rId23"/>
    <p:sldId id="506" r:id="rId24"/>
    <p:sldId id="507" r:id="rId25"/>
    <p:sldId id="508" r:id="rId26"/>
    <p:sldId id="509" r:id="rId27"/>
    <p:sldId id="548" r:id="rId28"/>
    <p:sldId id="549" r:id="rId29"/>
    <p:sldId id="550" r:id="rId30"/>
    <p:sldId id="418" r:id="rId31"/>
    <p:sldId id="552" r:id="rId32"/>
    <p:sldId id="553" r:id="rId33"/>
    <p:sldId id="554" r:id="rId34"/>
    <p:sldId id="555" r:id="rId35"/>
    <p:sldId id="556" r:id="rId36"/>
    <p:sldId id="557" r:id="rId37"/>
    <p:sldId id="558" r:id="rId38"/>
    <p:sldId id="559" r:id="rId39"/>
    <p:sldId id="560" r:id="rId40"/>
    <p:sldId id="561" r:id="rId41"/>
    <p:sldId id="562" r:id="rId42"/>
    <p:sldId id="563" r:id="rId43"/>
    <p:sldId id="566" r:id="rId44"/>
    <p:sldId id="567" r:id="rId45"/>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860">
          <p15:clr>
            <a:srgbClr val="A4A3A4"/>
          </p15:clr>
        </p15:guide>
        <p15:guide id="4" pos="2894">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ler, Benjamin" initials="MB" lastIdx="15" clrIdx="0">
    <p:extLst/>
  </p:cmAuthor>
  <p:cmAuthor id="2" name="Lawrence, Laura J." initials="LLJ" lastIdx="73" clrIdx="1"/>
  <p:cmAuthor id="3" name="Gordon, Janet R." initials="GJR" lastIdx="10" clrIdx="2"/>
  <p:cmAuthor id="4" name="Inger Giuffrida" initials="IG" lastIdx="0" clrIdx="3"/>
  <p:cmAuthor id="5" name="Gloria R. Reynolds" initials="GRR" lastIdx="10" clrIdx="4"/>
  <p:cmAuthor id="6" name="Benjamin Miller" initials="BM" lastIdx="3"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1348" autoAdjust="0"/>
    <p:restoredTop sz="86418" autoAdjust="0"/>
  </p:normalViewPr>
  <p:slideViewPr>
    <p:cSldViewPr snapToGrid="0" snapToObjects="1">
      <p:cViewPr varScale="1">
        <p:scale>
          <a:sx n="115" d="100"/>
          <a:sy n="115" d="100"/>
        </p:scale>
        <p:origin x="2164" y="56"/>
      </p:cViewPr>
      <p:guideLst>
        <p:guide orient="horz" pos="2160"/>
        <p:guide pos="2880"/>
        <p:guide orient="horz" pos="1860"/>
        <p:guide pos="2894"/>
      </p:guideLst>
    </p:cSldViewPr>
  </p:slideViewPr>
  <p:outlineViewPr>
    <p:cViewPr>
      <p:scale>
        <a:sx n="33" d="100"/>
        <a:sy n="33" d="100"/>
      </p:scale>
      <p:origin x="0" y="12348"/>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95" d="100"/>
          <a:sy n="95" d="100"/>
        </p:scale>
        <p:origin x="3998" y="8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8/6/2024</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8/6/2024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dirty="0"/>
          </a:p>
        </p:txBody>
      </p:sp>
    </p:spTree>
    <p:extLst>
      <p:ext uri="{BB962C8B-B14F-4D97-AF65-F5344CB8AC3E}">
        <p14:creationId xmlns:p14="http://schemas.microsoft.com/office/powerpoint/2010/main" val="4266978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4FDA3B-D772-9D44-B8B4-BB6CF7F1C08A}" type="slidenum">
              <a:rPr lang="en-US" smtClean="0"/>
              <a:t>2</a:t>
            </a:fld>
            <a:endParaRPr lang="en-US" dirty="0"/>
          </a:p>
        </p:txBody>
      </p:sp>
    </p:spTree>
    <p:extLst>
      <p:ext uri="{BB962C8B-B14F-4D97-AF65-F5344CB8AC3E}">
        <p14:creationId xmlns:p14="http://schemas.microsoft.com/office/powerpoint/2010/main" val="2257498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5</a:t>
            </a:fld>
            <a:endParaRPr lang="en-US" dirty="0"/>
          </a:p>
        </p:txBody>
      </p:sp>
    </p:spTree>
    <p:extLst>
      <p:ext uri="{BB962C8B-B14F-4D97-AF65-F5344CB8AC3E}">
        <p14:creationId xmlns:p14="http://schemas.microsoft.com/office/powerpoint/2010/main" val="167091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7</a:t>
            </a:fld>
            <a:endParaRPr lang="en-US" dirty="0"/>
          </a:p>
        </p:txBody>
      </p:sp>
    </p:spTree>
    <p:extLst>
      <p:ext uri="{BB962C8B-B14F-4D97-AF65-F5344CB8AC3E}">
        <p14:creationId xmlns:p14="http://schemas.microsoft.com/office/powerpoint/2010/main" val="4032008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9</a:t>
            </a:fld>
            <a:endParaRPr lang="en-US" dirty="0"/>
          </a:p>
        </p:txBody>
      </p:sp>
    </p:spTree>
    <p:extLst>
      <p:ext uri="{BB962C8B-B14F-4D97-AF65-F5344CB8AC3E}">
        <p14:creationId xmlns:p14="http://schemas.microsoft.com/office/powerpoint/2010/main" val="61506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18</a:t>
            </a:fld>
            <a:endParaRPr lang="en-US" dirty="0"/>
          </a:p>
        </p:txBody>
      </p:sp>
    </p:spTree>
    <p:extLst>
      <p:ext uri="{BB962C8B-B14F-4D97-AF65-F5344CB8AC3E}">
        <p14:creationId xmlns:p14="http://schemas.microsoft.com/office/powerpoint/2010/main" val="4243987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7986570" y="6419181"/>
            <a:ext cx="459794"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553949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97BA8EF2-87A9-4F4D-B9E3-69EECD33C156}"/>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509119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68263"/>
            <a:ext cx="3766515" cy="3517888"/>
          </a:xfrm>
          <a:prstGeom prst="rect">
            <a:avLst/>
          </a:prstGeom>
        </p:spPr>
      </p:pic>
      <p:sp>
        <p:nvSpPr>
          <p:cNvPr id="2" name="Title 1"/>
          <p:cNvSpPr>
            <a:spLocks noGrp="1"/>
          </p:cNvSpPr>
          <p:nvPr>
            <p:ph type="title"/>
          </p:nvPr>
        </p:nvSpPr>
        <p:spPr>
          <a:xfrm>
            <a:off x="595590" y="425590"/>
            <a:ext cx="7984529"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7620000"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5">
            <a:extLst>
              <a:ext uri="{FF2B5EF4-FFF2-40B4-BE49-F238E27FC236}">
                <a16:creationId xmlns:a16="http://schemas.microsoft.com/office/drawing/2014/main" id="{E45F3268-A035-824E-8375-F604C71A17A5}"/>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053998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l="19468" t="7317" r="21819" b="8978"/>
          <a:stretch/>
        </p:blipFill>
        <p:spPr>
          <a:xfrm flipH="1">
            <a:off x="5742464" y="2804355"/>
            <a:ext cx="3258660" cy="3484327"/>
          </a:xfrm>
          <a:prstGeom prst="rect">
            <a:avLst/>
          </a:prstGeom>
        </p:spPr>
      </p:pic>
      <p:sp>
        <p:nvSpPr>
          <p:cNvPr id="3" name="Content Placeholder 2"/>
          <p:cNvSpPr>
            <a:spLocks noGrp="1"/>
          </p:cNvSpPr>
          <p:nvPr>
            <p:ph idx="1"/>
          </p:nvPr>
        </p:nvSpPr>
        <p:spPr>
          <a:xfrm>
            <a:off x="611873" y="1416581"/>
            <a:ext cx="7620000"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2" y="399954"/>
            <a:ext cx="8013967"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5">
            <a:extLst>
              <a:ext uri="{FF2B5EF4-FFF2-40B4-BE49-F238E27FC236}">
                <a16:creationId xmlns:a16="http://schemas.microsoft.com/office/drawing/2014/main" id="{12DFC97D-CDD3-E142-BFCF-1EF35C9CF825}"/>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761511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a16="http://schemas.microsoft.com/office/drawing/2014/main" id="{687BFCCC-4023-864C-A71C-6B1AE3B7EDB0}"/>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731248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1"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4" name="TextBox 13"/>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5" name="Rectangle 14"/>
          <p:cNvSpPr/>
          <p:nvPr userDrawn="1"/>
        </p:nvSpPr>
        <p:spPr>
          <a:xfrm>
            <a:off x="2451910" y="6454490"/>
            <a:ext cx="5103922" cy="261610"/>
          </a:xfrm>
          <a:prstGeom prst="rect">
            <a:avLst/>
          </a:prstGeom>
        </p:spPr>
        <p:txBody>
          <a:bodyPr wrap="square" anchor="t">
            <a:spAutoFit/>
          </a:bodyPr>
          <a:lstStyle/>
          <a:p>
            <a:r>
              <a:rPr lang="en-US" sz="1100" kern="1200" dirty="0">
                <a:solidFill>
                  <a:schemeClr val="tx1"/>
                </a:solidFill>
                <a:latin typeface="+mj-lt"/>
                <a:ea typeface="+mn-ea"/>
                <a:cs typeface="+mn-cs"/>
              </a:rPr>
              <a:t>Module 11: Protecting Your Identity and Other Assets</a:t>
            </a:r>
          </a:p>
        </p:txBody>
      </p:sp>
      <p:sp>
        <p:nvSpPr>
          <p:cNvPr id="12" name="Rectangle 11">
            <a:extLst>
              <a:ext uri="{FF2B5EF4-FFF2-40B4-BE49-F238E27FC236}">
                <a16:creationId xmlns:a16="http://schemas.microsoft.com/office/drawing/2014/main" id="{ACFD4503-E3E9-8B46-9793-B2400408D3F5}"/>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Slide Number Placeholder 5">
            <a:extLst>
              <a:ext uri="{FF2B5EF4-FFF2-40B4-BE49-F238E27FC236}">
                <a16:creationId xmlns:a16="http://schemas.microsoft.com/office/drawing/2014/main" id="{65E0E418-5122-C443-8C27-556DC94C7C0E}"/>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7" name="Rectangle 16">
            <a:extLst>
              <a:ext uri="{FF2B5EF4-FFF2-40B4-BE49-F238E27FC236}">
                <a16:creationId xmlns:a16="http://schemas.microsoft.com/office/drawing/2014/main" id="{576CA42E-6BF8-5C46-AE4A-9F75AB5599BD}"/>
              </a:ext>
            </a:extLst>
          </p:cNvPr>
          <p:cNvSpPr/>
          <p:nvPr userDrawn="1"/>
        </p:nvSpPr>
        <p:spPr>
          <a:xfrm>
            <a:off x="6121667" y="6451745"/>
            <a:ext cx="1766636"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Tree>
    <p:extLst>
      <p:ext uri="{BB962C8B-B14F-4D97-AF65-F5344CB8AC3E}">
        <p14:creationId xmlns:p14="http://schemas.microsoft.com/office/powerpoint/2010/main" val="9781204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987532"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TextBox 12"/>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4" name="Rectangle 13"/>
          <p:cNvSpPr/>
          <p:nvPr userDrawn="1"/>
        </p:nvSpPr>
        <p:spPr>
          <a:xfrm>
            <a:off x="2451910" y="6454490"/>
            <a:ext cx="5171232" cy="261610"/>
          </a:xfrm>
          <a:prstGeom prst="rect">
            <a:avLst/>
          </a:prstGeom>
        </p:spPr>
        <p:txBody>
          <a:bodyPr wrap="square" anchor="t">
            <a:spAutoFit/>
          </a:bodyPr>
          <a:lstStyle/>
          <a:p>
            <a:r>
              <a:rPr lang="en-US" sz="1100" kern="1200" dirty="0">
                <a:solidFill>
                  <a:schemeClr val="tx1"/>
                </a:solidFill>
                <a:latin typeface="+mj-lt"/>
                <a:ea typeface="+mn-ea"/>
                <a:cs typeface="+mn-cs"/>
              </a:rPr>
              <a:t>Module 11: Protecting Your Identity and Other Assets</a:t>
            </a:r>
          </a:p>
        </p:txBody>
      </p:sp>
      <p:sp>
        <p:nvSpPr>
          <p:cNvPr id="15" name="Rectangle 14">
            <a:extLst>
              <a:ext uri="{FF2B5EF4-FFF2-40B4-BE49-F238E27FC236}">
                <a16:creationId xmlns:a16="http://schemas.microsoft.com/office/drawing/2014/main" id="{C4E12534-8E38-F24F-876E-E34EBB20EDEB}"/>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Slide Number Placeholder 5">
            <a:extLst>
              <a:ext uri="{FF2B5EF4-FFF2-40B4-BE49-F238E27FC236}">
                <a16:creationId xmlns:a16="http://schemas.microsoft.com/office/drawing/2014/main" id="{4896EA40-B987-7D47-A030-1FAE841CF0BE}"/>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7" name="Rectangle 16">
            <a:extLst>
              <a:ext uri="{FF2B5EF4-FFF2-40B4-BE49-F238E27FC236}">
                <a16:creationId xmlns:a16="http://schemas.microsoft.com/office/drawing/2014/main" id="{2B430D13-A491-9C48-A418-447CF6BAEE19}"/>
              </a:ext>
            </a:extLst>
          </p:cNvPr>
          <p:cNvSpPr/>
          <p:nvPr userDrawn="1"/>
        </p:nvSpPr>
        <p:spPr>
          <a:xfrm>
            <a:off x="6121667" y="6451745"/>
            <a:ext cx="1766636"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Tree>
    <p:extLst>
      <p:ext uri="{BB962C8B-B14F-4D97-AF65-F5344CB8AC3E}">
        <p14:creationId xmlns:p14="http://schemas.microsoft.com/office/powerpoint/2010/main" val="11909476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78" r:id="rId6"/>
  </p:sldLayoutIdLst>
  <p:hf hdr="0" ftr="0" dt="0"/>
  <p:txStyles>
    <p:title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00000"/>
        </a:lnSpc>
        <a:spcBef>
          <a:spcPct val="20000"/>
        </a:spcBef>
        <a:spcAft>
          <a:spcPts val="1200"/>
        </a:spcAft>
        <a:buClr>
          <a:schemeClr val="tx2"/>
        </a:buClr>
        <a:buFont typeface="Wingdings" panose="05000000000000000000" pitchFamily="2" charset="2"/>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00000"/>
        </a:lnSpc>
        <a:spcBef>
          <a:spcPct val="20000"/>
        </a:spcBef>
        <a:buClr>
          <a:schemeClr val="tx2"/>
        </a:buClr>
        <a:buFont typeface="Franklin Gothic Book" panose="020B0503020102020204"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Courier New" panose="02070309020205020404" pitchFamily="49" charset="0"/>
        <a:buChar char="o"/>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annualcreditreport.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hyperlink" Target="https://www.identitytheft.gov/"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usa.gov/" TargetMode="External"/><Relationship Id="rId2" Type="http://schemas.openxmlformats.org/officeDocument/2006/relationships/hyperlink" Target="http://www.identitytheft.com/"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hidden="1"/>
          <p:cNvSpPr>
            <a:spLocks noGrp="1"/>
          </p:cNvSpPr>
          <p:nvPr>
            <p:ph type="ctrTitle"/>
          </p:nvPr>
        </p:nvSpPr>
        <p:spPr/>
        <p:txBody>
          <a:bodyPr>
            <a:normAutofit fontScale="90000"/>
          </a:bodyPr>
          <a:lstStyle/>
          <a:p>
            <a:r>
              <a:rPr lang="en-US"/>
              <a:t>Module 11: Protecting Your Identity and Other Assets</a:t>
            </a:r>
          </a:p>
        </p:txBody>
      </p:sp>
      <p:pic>
        <p:nvPicPr>
          <p:cNvPr id="6" name="Picture Placeholder 2" descr="Iconic picture for Module 11. A lock made up of people."/>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285311" y="0"/>
            <a:ext cx="4425735" cy="4425735"/>
          </a:xfrm>
          <a:prstGeom prst="rect">
            <a:avLst/>
          </a:prstGeom>
        </p:spPr>
      </p:pic>
      <p:sp>
        <p:nvSpPr>
          <p:cNvPr id="9" name="Rectangle 8" descr="black rectangle used to frame picture"/>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Money Smart logo ">
            <a:extLst>
              <a:ext uri="{FF2B5EF4-FFF2-40B4-BE49-F238E27FC236}">
                <a16:creationId xmlns:a16="http://schemas.microsoft.com/office/drawing/2014/main" id="{C69D037A-2D07-7A41-BB99-4242F13C2F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184" y="5093106"/>
            <a:ext cx="1124400" cy="1124400"/>
          </a:xfrm>
          <a:prstGeom prst="rect">
            <a:avLst/>
          </a:prstGeom>
        </p:spPr>
      </p:pic>
      <p:sp>
        <p:nvSpPr>
          <p:cNvPr id="8" name="Subtitle 11"/>
          <p:cNvSpPr txBox="1">
            <a:spLocks/>
          </p:cNvSpPr>
          <p:nvPr/>
        </p:nvSpPr>
        <p:spPr>
          <a:xfrm>
            <a:off x="2776987" y="4844950"/>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n-US" sz="1800" dirty="0"/>
              <a:t>Module 11</a:t>
            </a:r>
          </a:p>
        </p:txBody>
      </p:sp>
      <p:sp>
        <p:nvSpPr>
          <p:cNvPr id="12" name="Title 1"/>
          <p:cNvSpPr txBox="1">
            <a:spLocks/>
          </p:cNvSpPr>
          <p:nvPr/>
        </p:nvSpPr>
        <p:spPr>
          <a:xfrm>
            <a:off x="2722793" y="5261479"/>
            <a:ext cx="5263778" cy="1085705"/>
          </a:xfrm>
          <a:prstGeom prst="rect">
            <a:avLst/>
          </a:prstGeom>
        </p:spPr>
        <p:txBody>
          <a:bodyPr vert="horz" lIns="91440" tIns="45720" rIns="91440" bIns="45720" rtlCol="0" anchor="ctr" anchorCtr="0">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r>
              <a:rPr lang="en-US" sz="3200" dirty="0"/>
              <a:t>Protecting Your Identity and Other Assets</a:t>
            </a:r>
          </a:p>
        </p:txBody>
      </p:sp>
      <p:sp>
        <p:nvSpPr>
          <p:cNvPr id="14" name="Rectangle 13">
            <a:extLst>
              <a:ext uri="{FF2B5EF4-FFF2-40B4-BE49-F238E27FC236}">
                <a16:creationId xmlns:a16="http://schemas.microsoft.com/office/drawing/2014/main" id="{11C49164-7014-5540-8791-5ED098C8DD02}"/>
              </a:ext>
            </a:extLst>
          </p:cNvPr>
          <p:cNvSpPr/>
          <p:nvPr/>
        </p:nvSpPr>
        <p:spPr>
          <a:xfrm>
            <a:off x="1344819" y="6400211"/>
            <a:ext cx="1290866" cy="276999"/>
          </a:xfrm>
          <a:prstGeom prst="rect">
            <a:avLst/>
          </a:prstGeom>
        </p:spPr>
        <p:txBody>
          <a:bodyPr wrap="none">
            <a:spAutoFit/>
          </a:bodyPr>
          <a:lstStyle/>
          <a:p>
            <a:r>
              <a:rPr lang="en-US" sz="1200" i="0" dirty="0"/>
              <a:t>September 2018</a:t>
            </a:r>
          </a:p>
        </p:txBody>
      </p:sp>
      <p:sp>
        <p:nvSpPr>
          <p:cNvPr id="13" name="Rectangle 12" descr="blue box behind slide number">
            <a:extLst>
              <a:ext uri="{FF2B5EF4-FFF2-40B4-BE49-F238E27FC236}">
                <a16:creationId xmlns:a16="http://schemas.microsoft.com/office/drawing/2014/main" id="{640F8A7E-6E4E-3A4C-8714-3EF3D83CA862}"/>
              </a:ext>
            </a:extLst>
          </p:cNvPr>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Slide Number Placeholder 3">
            <a:extLst>
              <a:ext uri="{FF2B5EF4-FFF2-40B4-BE49-F238E27FC236}">
                <a16:creationId xmlns:a16="http://schemas.microsoft.com/office/drawing/2014/main" id="{1FFEDFE8-7B6B-6943-BC77-B02A58CC7DC5}"/>
              </a:ext>
            </a:extLst>
          </p:cNvPr>
          <p:cNvSpPr>
            <a:spLocks noGrp="1"/>
          </p:cNvSpPr>
          <p:nvPr>
            <p:ph type="sldNum" sz="quarter" idx="12"/>
          </p:nvPr>
        </p:nvSpPr>
        <p:spPr/>
        <p:txBody>
          <a:bodyPr/>
          <a:lstStyle/>
          <a:p>
            <a:fld id="{AF83BEB6-139A-B746-BC33-1F5B6187E65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2290405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hidden="1"/>
          <p:cNvSpPr>
            <a:spLocks noGrp="1"/>
          </p:cNvSpPr>
          <p:nvPr>
            <p:ph type="title" idx="4294967295"/>
          </p:nvPr>
        </p:nvSpPr>
        <p:spPr/>
        <p:txBody>
          <a:bodyPr/>
          <a:lstStyle/>
          <a:p>
            <a:r>
              <a:rPr lang="en-US"/>
              <a:t>Section 2: Identity Theft and Fraud</a:t>
            </a:r>
          </a:p>
        </p:txBody>
      </p:sp>
      <p:sp>
        <p:nvSpPr>
          <p:cNvPr id="5" name="Content Placeholder 4"/>
          <p:cNvSpPr>
            <a:spLocks noGrp="1"/>
          </p:cNvSpPr>
          <p:nvPr>
            <p:ph sz="quarter" idx="12"/>
          </p:nvPr>
        </p:nvSpPr>
        <p:spPr/>
        <p:txBody>
          <a:bodyPr>
            <a:normAutofit lnSpcReduction="10000"/>
          </a:bodyPr>
          <a:lstStyle/>
          <a:p>
            <a:r>
              <a:rPr lang="en-US" dirty="0"/>
              <a:t>Section 2</a:t>
            </a:r>
          </a:p>
        </p:txBody>
      </p:sp>
      <p:sp>
        <p:nvSpPr>
          <p:cNvPr id="3" name="Subtitle 2"/>
          <p:cNvSpPr>
            <a:spLocks noGrp="1"/>
          </p:cNvSpPr>
          <p:nvPr>
            <p:ph type="body" sz="quarter" idx="11"/>
          </p:nvPr>
        </p:nvSpPr>
        <p:spPr/>
        <p:txBody>
          <a:bodyPr>
            <a:normAutofit/>
          </a:bodyPr>
          <a:lstStyle/>
          <a:p>
            <a:r>
              <a:rPr lang="en-US" dirty="0"/>
              <a:t>Identity Theft and Fraud</a:t>
            </a:r>
          </a:p>
          <a:p>
            <a:r>
              <a:rPr lang="en-US" sz="1800" dirty="0">
                <a:latin typeface="Franklin Gothic Book" panose="020B0503020102020204" pitchFamily="34" charset="0"/>
              </a:rPr>
              <a:t>See </a:t>
            </a:r>
            <a:r>
              <a:rPr lang="en-US" sz="1800">
                <a:latin typeface="Franklin Gothic Book" panose="020B0503020102020204" pitchFamily="34" charset="0"/>
              </a:rPr>
              <a:t>page 6 </a:t>
            </a:r>
            <a:r>
              <a:rPr lang="en-US" sz="1800" dirty="0">
                <a:latin typeface="Franklin Gothic Book" panose="020B0503020102020204" pitchFamily="34" charset="0"/>
              </a:rPr>
              <a:t>in your Participant Guide</a:t>
            </a:r>
          </a:p>
        </p:txBody>
      </p:sp>
      <p:pic>
        <p:nvPicPr>
          <p:cNvPr id="2" name="Picture 1" descr="Hands of person holding a clear lock and  typing on a laptop computer."/>
          <p:cNvPicPr>
            <a:picLocks noChangeAspect="1"/>
          </p:cNvPicPr>
          <p:nvPr/>
        </p:nvPicPr>
        <p:blipFill rotWithShape="1">
          <a:blip r:embed="rId2" cstate="print">
            <a:extLst>
              <a:ext uri="{28A0092B-C50C-407E-A947-70E740481C1C}">
                <a14:useLocalDpi xmlns:a14="http://schemas.microsoft.com/office/drawing/2010/main"/>
              </a:ext>
            </a:extLst>
          </a:blip>
          <a:srcRect l="6158" r="24162"/>
          <a:stretch/>
        </p:blipFill>
        <p:spPr>
          <a:xfrm>
            <a:off x="3893213" y="586158"/>
            <a:ext cx="5250788" cy="5029200"/>
          </a:xfrm>
          <a:prstGeom prst="rect">
            <a:avLst/>
          </a:prstGeom>
        </p:spPr>
      </p:pic>
      <p:sp>
        <p:nvSpPr>
          <p:cNvPr id="4" name="Slide Number Placeholder 3">
            <a:extLst>
              <a:ext uri="{FF2B5EF4-FFF2-40B4-BE49-F238E27FC236}">
                <a16:creationId xmlns:a16="http://schemas.microsoft.com/office/drawing/2014/main" id="{D557C4BD-A660-1E46-8BAA-9A36BA25DC9F}"/>
              </a:ext>
            </a:extLst>
          </p:cNvPr>
          <p:cNvSpPr>
            <a:spLocks noGrp="1"/>
          </p:cNvSpPr>
          <p:nvPr>
            <p:ph type="sldNum" sz="quarter" idx="4"/>
          </p:nvPr>
        </p:nvSpPr>
        <p:spPr/>
        <p:txBody>
          <a:bodyPr/>
          <a:lstStyle/>
          <a:p>
            <a:fld id="{AF83BEB6-139A-B746-BC33-1F5B6187E651}" type="slidenum">
              <a:rPr lang="en-US" smtClean="0"/>
              <a:pPr/>
              <a:t>10</a:t>
            </a:fld>
            <a:endParaRPr lang="en-US" dirty="0"/>
          </a:p>
        </p:txBody>
      </p:sp>
    </p:spTree>
    <p:extLst>
      <p:ext uri="{BB962C8B-B14F-4D97-AF65-F5344CB8AC3E}">
        <p14:creationId xmlns:p14="http://schemas.microsoft.com/office/powerpoint/2010/main" val="2922380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Section 2: Key Takeaway</a:t>
            </a:r>
          </a:p>
        </p:txBody>
      </p:sp>
      <p:sp>
        <p:nvSpPr>
          <p:cNvPr id="3" name="Content Placeholder 2"/>
          <p:cNvSpPr>
            <a:spLocks noGrp="1"/>
          </p:cNvSpPr>
          <p:nvPr>
            <p:ph idx="1"/>
          </p:nvPr>
        </p:nvSpPr>
        <p:spPr>
          <a:xfrm>
            <a:off x="595590" y="1441004"/>
            <a:ext cx="5949589" cy="4958031"/>
          </a:xfrm>
        </p:spPr>
        <p:txBody>
          <a:bodyPr>
            <a:normAutofit/>
          </a:bodyPr>
          <a:lstStyle/>
          <a:p>
            <a:pPr marL="0" indent="0">
              <a:lnSpc>
                <a:spcPct val="140000"/>
              </a:lnSpc>
              <a:buNone/>
            </a:pPr>
            <a:r>
              <a:rPr lang="en-US" sz="3600" i="1" dirty="0"/>
              <a:t>You can reduce your risk of identity theft. Help is available if it </a:t>
            </a:r>
            <a:r>
              <a:rPr lang="en-US" sz="3600" i="1"/>
              <a:t>happens </a:t>
            </a:r>
            <a:br>
              <a:rPr lang="en-US" sz="3600" i="1"/>
            </a:br>
            <a:r>
              <a:rPr lang="en-US" sz="3600" i="1"/>
              <a:t>to </a:t>
            </a:r>
            <a:r>
              <a:rPr lang="en-US" sz="3600" i="1" dirty="0"/>
              <a:t>you.</a:t>
            </a:r>
          </a:p>
        </p:txBody>
      </p:sp>
      <p:sp>
        <p:nvSpPr>
          <p:cNvPr id="4" name="Slide Number Placeholder 3">
            <a:extLst>
              <a:ext uri="{FF2B5EF4-FFF2-40B4-BE49-F238E27FC236}">
                <a16:creationId xmlns:a16="http://schemas.microsoft.com/office/drawing/2014/main" id="{124930F8-CC35-8C49-BC7D-6EC3C22873B5}"/>
              </a:ext>
            </a:extLst>
          </p:cNvPr>
          <p:cNvSpPr>
            <a:spLocks noGrp="1"/>
          </p:cNvSpPr>
          <p:nvPr>
            <p:ph type="sldNum" sz="quarter" idx="4"/>
          </p:nvPr>
        </p:nvSpPr>
        <p:spPr/>
        <p:txBody>
          <a:bodyPr/>
          <a:lstStyle/>
          <a:p>
            <a:fld id="{AF83BEB6-139A-B746-BC33-1F5B6187E651}" type="slidenum">
              <a:rPr lang="en-US" smtClean="0"/>
              <a:pPr/>
              <a:t>11</a:t>
            </a:fld>
            <a:endParaRPr lang="en-US" dirty="0"/>
          </a:p>
        </p:txBody>
      </p:sp>
    </p:spTree>
    <p:extLst>
      <p:ext uri="{BB962C8B-B14F-4D97-AF65-F5344CB8AC3E}">
        <p14:creationId xmlns:p14="http://schemas.microsoft.com/office/powerpoint/2010/main" val="24683396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Identity Theft Basics</a:t>
            </a:r>
          </a:p>
        </p:txBody>
      </p:sp>
      <p:sp>
        <p:nvSpPr>
          <p:cNvPr id="3" name="Content Placeholder 2"/>
          <p:cNvSpPr>
            <a:spLocks noGrp="1"/>
          </p:cNvSpPr>
          <p:nvPr>
            <p:ph idx="1"/>
          </p:nvPr>
        </p:nvSpPr>
        <p:spPr/>
        <p:txBody>
          <a:bodyPr>
            <a:normAutofit/>
          </a:bodyPr>
          <a:lstStyle/>
          <a:p>
            <a:pPr lvl="0"/>
            <a:r>
              <a:rPr lang="en-US" sz="3200" dirty="0"/>
              <a:t>Your identity is an asset</a:t>
            </a:r>
          </a:p>
          <a:p>
            <a:pPr lvl="0"/>
            <a:r>
              <a:rPr lang="en-US" sz="3200" dirty="0"/>
              <a:t>Identity theft is:</a:t>
            </a:r>
          </a:p>
          <a:p>
            <a:pPr marL="400050" lvl="1" indent="0">
              <a:buNone/>
            </a:pPr>
            <a:r>
              <a:rPr lang="en-US" sz="3200" dirty="0"/>
              <a:t>A crime that happens when someone uses a person’s identifying information without authority</a:t>
            </a:r>
          </a:p>
        </p:txBody>
      </p:sp>
      <p:sp>
        <p:nvSpPr>
          <p:cNvPr id="4" name="Slide Number Placeholder 3">
            <a:extLst>
              <a:ext uri="{FF2B5EF4-FFF2-40B4-BE49-F238E27FC236}">
                <a16:creationId xmlns:a16="http://schemas.microsoft.com/office/drawing/2014/main" id="{523AF747-F8C0-C642-9DE1-AF97D680C01F}"/>
              </a:ext>
            </a:extLst>
          </p:cNvPr>
          <p:cNvSpPr>
            <a:spLocks noGrp="1"/>
          </p:cNvSpPr>
          <p:nvPr>
            <p:ph type="sldNum" sz="quarter" idx="4"/>
          </p:nvPr>
        </p:nvSpPr>
        <p:spPr/>
        <p:txBody>
          <a:bodyPr/>
          <a:lstStyle/>
          <a:p>
            <a:fld id="{AF83BEB6-139A-B746-BC33-1F5B6187E651}" type="slidenum">
              <a:rPr lang="en-US" smtClean="0"/>
              <a:pPr/>
              <a:t>12</a:t>
            </a:fld>
            <a:endParaRPr lang="en-US" dirty="0"/>
          </a:p>
        </p:txBody>
      </p:sp>
    </p:spTree>
    <p:extLst>
      <p:ext uri="{BB962C8B-B14F-4D97-AF65-F5344CB8AC3E}">
        <p14:creationId xmlns:p14="http://schemas.microsoft.com/office/powerpoint/2010/main" val="4278399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We Mean by Identity?</a:t>
            </a:r>
          </a:p>
        </p:txBody>
      </p:sp>
      <p:sp>
        <p:nvSpPr>
          <p:cNvPr id="3" name="Content Placeholder 2"/>
          <p:cNvSpPr>
            <a:spLocks noGrp="1"/>
          </p:cNvSpPr>
          <p:nvPr>
            <p:ph idx="1"/>
          </p:nvPr>
        </p:nvSpPr>
        <p:spPr/>
        <p:txBody>
          <a:bodyPr/>
          <a:lstStyle/>
          <a:p>
            <a:r>
              <a:rPr lang="en-US" sz="3200" dirty="0"/>
              <a:t>Documents that have information about identity</a:t>
            </a:r>
          </a:p>
          <a:p>
            <a:pPr marL="1257300" lvl="2" indent="-457200">
              <a:buFont typeface="Arial" panose="020B0604020202020204" pitchFamily="34" charset="0"/>
              <a:buChar char="•"/>
            </a:pPr>
            <a:r>
              <a:rPr lang="en-US" sz="3200"/>
              <a:t>What are some examples</a:t>
            </a:r>
            <a:r>
              <a:rPr lang="en-US" sz="3200" dirty="0"/>
              <a:t>?</a:t>
            </a:r>
          </a:p>
          <a:p>
            <a:pPr marL="1257300" lvl="2" indent="-457200">
              <a:buFont typeface="Wingdings" panose="05000000000000000000" pitchFamily="2" charset="2"/>
              <a:buChar char="§"/>
            </a:pPr>
            <a:endParaRPr lang="en-US" sz="3200" dirty="0"/>
          </a:p>
          <a:p>
            <a:r>
              <a:rPr lang="en-US" sz="3200" dirty="0"/>
              <a:t>Other information thieves can use to impersonate someone </a:t>
            </a:r>
          </a:p>
          <a:p>
            <a:pPr lvl="2">
              <a:buFont typeface="Arial" panose="020B0604020202020204" pitchFamily="34" charset="0"/>
              <a:buChar char="•"/>
            </a:pPr>
            <a:r>
              <a:rPr lang="en-US" sz="3200"/>
              <a:t>  What are some examples</a:t>
            </a:r>
            <a:r>
              <a:rPr lang="en-US" sz="3200" dirty="0"/>
              <a:t>?</a:t>
            </a:r>
          </a:p>
        </p:txBody>
      </p:sp>
      <p:sp>
        <p:nvSpPr>
          <p:cNvPr id="4" name="Slide Number Placeholder 3">
            <a:extLst>
              <a:ext uri="{FF2B5EF4-FFF2-40B4-BE49-F238E27FC236}">
                <a16:creationId xmlns:a16="http://schemas.microsoft.com/office/drawing/2014/main" id="{68F560C1-FA35-8E48-A06F-A48C7CC89385}"/>
              </a:ext>
            </a:extLst>
          </p:cNvPr>
          <p:cNvSpPr>
            <a:spLocks noGrp="1"/>
          </p:cNvSpPr>
          <p:nvPr>
            <p:ph type="sldNum" sz="quarter" idx="4"/>
          </p:nvPr>
        </p:nvSpPr>
        <p:spPr/>
        <p:txBody>
          <a:bodyPr/>
          <a:lstStyle/>
          <a:p>
            <a:fld id="{AF83BEB6-139A-B746-BC33-1F5B6187E651}" type="slidenum">
              <a:rPr lang="en-US" smtClean="0"/>
              <a:pPr/>
              <a:t>13</a:t>
            </a:fld>
            <a:endParaRPr lang="en-US" dirty="0"/>
          </a:p>
        </p:txBody>
      </p:sp>
    </p:spTree>
    <p:extLst>
      <p:ext uri="{BB962C8B-B14F-4D97-AF65-F5344CB8AC3E}">
        <p14:creationId xmlns:p14="http://schemas.microsoft.com/office/powerpoint/2010/main" val="1694680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Could You Be Harmed?</a:t>
            </a:r>
          </a:p>
        </p:txBody>
      </p:sp>
      <p:pic>
        <p:nvPicPr>
          <p:cNvPr id="5" name="Content Placeholder 4" descr="hand with black sleeve and glove poking out of screen on laptop and grabbing a credit card out of the wallet on the table."/>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t="5619" b="7534"/>
          <a:stretch/>
        </p:blipFill>
        <p:spPr>
          <a:xfrm>
            <a:off x="577985" y="1471905"/>
            <a:ext cx="8039303" cy="4653112"/>
          </a:xfrm>
        </p:spPr>
      </p:pic>
      <p:sp>
        <p:nvSpPr>
          <p:cNvPr id="3" name="Slide Number Placeholder 2">
            <a:extLst>
              <a:ext uri="{FF2B5EF4-FFF2-40B4-BE49-F238E27FC236}">
                <a16:creationId xmlns:a16="http://schemas.microsoft.com/office/drawing/2014/main" id="{1AF703D6-1823-7B4C-9569-B3BF25E691AC}"/>
              </a:ext>
            </a:extLst>
          </p:cNvPr>
          <p:cNvSpPr>
            <a:spLocks noGrp="1"/>
          </p:cNvSpPr>
          <p:nvPr>
            <p:ph type="sldNum" sz="quarter" idx="4"/>
          </p:nvPr>
        </p:nvSpPr>
        <p:spPr/>
        <p:txBody>
          <a:bodyPr/>
          <a:lstStyle/>
          <a:p>
            <a:fld id="{AF83BEB6-139A-B746-BC33-1F5B6187E651}" type="slidenum">
              <a:rPr lang="en-US" smtClean="0"/>
              <a:pPr/>
              <a:t>14</a:t>
            </a:fld>
            <a:endParaRPr lang="en-US" dirty="0"/>
          </a:p>
        </p:txBody>
      </p:sp>
    </p:spTree>
    <p:extLst>
      <p:ext uri="{BB962C8B-B14F-4D97-AF65-F5344CB8AC3E}">
        <p14:creationId xmlns:p14="http://schemas.microsoft.com/office/powerpoint/2010/main" val="2185524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Ways Criminals Can Steal Your Identity</a:t>
            </a:r>
          </a:p>
        </p:txBody>
      </p:sp>
      <p:sp>
        <p:nvSpPr>
          <p:cNvPr id="3" name="Content Placeholder 2"/>
          <p:cNvSpPr>
            <a:spLocks noGrp="1"/>
          </p:cNvSpPr>
          <p:nvPr>
            <p:ph idx="1"/>
          </p:nvPr>
        </p:nvSpPr>
        <p:spPr>
          <a:xfrm>
            <a:off x="577986" y="1424722"/>
            <a:ext cx="8165964" cy="4838917"/>
          </a:xfrm>
        </p:spPr>
        <p:txBody>
          <a:bodyPr>
            <a:normAutofit lnSpcReduction="10000"/>
          </a:bodyPr>
          <a:lstStyle/>
          <a:p>
            <a:pPr>
              <a:spcAft>
                <a:spcPts val="0"/>
              </a:spcAft>
            </a:pPr>
            <a:r>
              <a:rPr lang="en-US" sz="3200" dirty="0"/>
              <a:t>Phishing – trick you into giving personal information, often through email</a:t>
            </a:r>
          </a:p>
          <a:p>
            <a:pPr lvl="1">
              <a:spcBef>
                <a:spcPts val="0"/>
              </a:spcBef>
              <a:buFont typeface="Arial" panose="020B0604020202020204" pitchFamily="34" charset="0"/>
              <a:buChar char="•"/>
            </a:pPr>
            <a:r>
              <a:rPr lang="en-US" sz="2800" dirty="0"/>
              <a:t>Vishing – phishing by phone</a:t>
            </a:r>
          </a:p>
          <a:p>
            <a:pPr lvl="1">
              <a:spcBef>
                <a:spcPts val="0"/>
              </a:spcBef>
              <a:spcAft>
                <a:spcPts val="1200"/>
              </a:spcAft>
              <a:buFont typeface="Arial" panose="020B0604020202020204" pitchFamily="34" charset="0"/>
              <a:buChar char="•"/>
            </a:pPr>
            <a:r>
              <a:rPr lang="en-US" sz="2800" dirty="0" err="1"/>
              <a:t>Smishing</a:t>
            </a:r>
            <a:r>
              <a:rPr lang="en-US" sz="2800" dirty="0"/>
              <a:t> – phishing by text messages</a:t>
            </a:r>
          </a:p>
          <a:p>
            <a:r>
              <a:rPr lang="en-US" sz="3000" dirty="0"/>
              <a:t>Spear phishing – targeted phishing</a:t>
            </a:r>
          </a:p>
          <a:p>
            <a:r>
              <a:rPr lang="en-US" sz="3000" dirty="0"/>
              <a:t>Pharming – fake websites</a:t>
            </a:r>
          </a:p>
          <a:p>
            <a:r>
              <a:rPr lang="en-US" sz="3000" dirty="0"/>
              <a:t>Skimming – stealing </a:t>
            </a:r>
            <a:r>
              <a:rPr lang="en-US" sz="3000"/>
              <a:t>credit card or </a:t>
            </a:r>
            <a:r>
              <a:rPr lang="en-US" sz="3000" dirty="0"/>
              <a:t>debit card numbers </a:t>
            </a:r>
          </a:p>
          <a:p>
            <a:r>
              <a:rPr lang="en-US" sz="3000" dirty="0"/>
              <a:t>Social media scamming</a:t>
            </a:r>
          </a:p>
        </p:txBody>
      </p:sp>
      <p:sp>
        <p:nvSpPr>
          <p:cNvPr id="6" name="Slide Number Placeholder 5">
            <a:extLst>
              <a:ext uri="{FF2B5EF4-FFF2-40B4-BE49-F238E27FC236}">
                <a16:creationId xmlns:a16="http://schemas.microsoft.com/office/drawing/2014/main" id="{1EF74126-208E-A642-9AFF-90F14A1A5AB6}"/>
              </a:ext>
            </a:extLst>
          </p:cNvPr>
          <p:cNvSpPr>
            <a:spLocks noGrp="1"/>
          </p:cNvSpPr>
          <p:nvPr>
            <p:ph type="sldNum" sz="quarter" idx="4"/>
          </p:nvPr>
        </p:nvSpPr>
        <p:spPr/>
        <p:txBody>
          <a:bodyPr/>
          <a:lstStyle/>
          <a:p>
            <a:fld id="{AF83BEB6-139A-B746-BC33-1F5B6187E651}" type="slidenum">
              <a:rPr lang="en-US" smtClean="0"/>
              <a:pPr/>
              <a:t>15</a:t>
            </a:fld>
            <a:endParaRPr lang="en-US" dirty="0"/>
          </a:p>
        </p:txBody>
      </p:sp>
    </p:spTree>
    <p:extLst>
      <p:ext uri="{BB962C8B-B14F-4D97-AF65-F5344CB8AC3E}">
        <p14:creationId xmlns:p14="http://schemas.microsoft.com/office/powerpoint/2010/main" val="3517970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314441"/>
            <a:ext cx="7499213" cy="881682"/>
          </a:xfrm>
        </p:spPr>
        <p:txBody>
          <a:bodyPr anchor="t"/>
          <a:lstStyle/>
          <a:p>
            <a:r>
              <a:rPr lang="en-US" dirty="0"/>
              <a:t>Warning Signs of Identity Theft</a:t>
            </a:r>
          </a:p>
        </p:txBody>
      </p:sp>
      <p:sp>
        <p:nvSpPr>
          <p:cNvPr id="3" name="Content Placeholder 2"/>
          <p:cNvSpPr>
            <a:spLocks noGrp="1"/>
          </p:cNvSpPr>
          <p:nvPr>
            <p:ph idx="1"/>
          </p:nvPr>
        </p:nvSpPr>
        <p:spPr>
          <a:xfrm>
            <a:off x="577984" y="990383"/>
            <a:ext cx="7948795" cy="4701440"/>
          </a:xfrm>
        </p:spPr>
        <p:txBody>
          <a:bodyPr>
            <a:normAutofit/>
          </a:bodyPr>
          <a:lstStyle/>
          <a:p>
            <a:r>
              <a:rPr lang="en-US" sz="3200" dirty="0"/>
              <a:t>Withdrawals you didn’t make</a:t>
            </a:r>
          </a:p>
          <a:p>
            <a:r>
              <a:rPr lang="en-US" sz="3200" dirty="0"/>
              <a:t>Missing bills and statements</a:t>
            </a:r>
          </a:p>
          <a:p>
            <a:r>
              <a:rPr lang="en-US" sz="3200"/>
              <a:t>Merchants refusing </a:t>
            </a:r>
            <a:r>
              <a:rPr lang="en-US" sz="3200" dirty="0"/>
              <a:t>your checks</a:t>
            </a:r>
          </a:p>
          <a:p>
            <a:r>
              <a:rPr lang="en-US" sz="3200" dirty="0"/>
              <a:t>Credit card </a:t>
            </a:r>
            <a:r>
              <a:rPr lang="en-US" sz="3200"/>
              <a:t>transactions not going through</a:t>
            </a:r>
            <a:endParaRPr lang="en-US" sz="3200" dirty="0"/>
          </a:p>
        </p:txBody>
      </p:sp>
      <p:pic>
        <p:nvPicPr>
          <p:cNvPr id="10" name="Picture 9" descr="Collage of cartoons indicating a map with white dotted lines connecting three criminal-looking characters to a horse, rockets, cell phone, computer, credit card, fire, documents, and similar small images">
            <a:extLst>
              <a:ext uri="{FF2B5EF4-FFF2-40B4-BE49-F238E27FC236}">
                <a16:creationId xmlns:a16="http://schemas.microsoft.com/office/drawing/2014/main" id="{DE839E35-C1B2-F142-A5C5-26627542A5E9}"/>
              </a:ext>
            </a:extLst>
          </p:cNvPr>
          <p:cNvPicPr>
            <a:picLocks noChangeAspect="1"/>
          </p:cNvPicPr>
          <p:nvPr/>
        </p:nvPicPr>
        <p:blipFill rotWithShape="1">
          <a:blip r:embed="rId2"/>
          <a:srcRect t="10020" b="43660"/>
          <a:stretch/>
        </p:blipFill>
        <p:spPr>
          <a:xfrm>
            <a:off x="2042862" y="3888245"/>
            <a:ext cx="5112318" cy="2368074"/>
          </a:xfrm>
          <a:prstGeom prst="rect">
            <a:avLst/>
          </a:prstGeom>
        </p:spPr>
      </p:pic>
      <p:sp>
        <p:nvSpPr>
          <p:cNvPr id="6" name="Slide Number Placeholder 5">
            <a:extLst>
              <a:ext uri="{FF2B5EF4-FFF2-40B4-BE49-F238E27FC236}">
                <a16:creationId xmlns:a16="http://schemas.microsoft.com/office/drawing/2014/main" id="{97D2E06C-7512-6C44-94A1-52CE04F45C34}"/>
              </a:ext>
            </a:extLst>
          </p:cNvPr>
          <p:cNvSpPr>
            <a:spLocks noGrp="1"/>
          </p:cNvSpPr>
          <p:nvPr>
            <p:ph type="sldNum" sz="quarter" idx="4"/>
          </p:nvPr>
        </p:nvSpPr>
        <p:spPr/>
        <p:txBody>
          <a:bodyPr/>
          <a:lstStyle/>
          <a:p>
            <a:fld id="{AF83BEB6-139A-B746-BC33-1F5B6187E651}" type="slidenum">
              <a:rPr lang="en-US" smtClean="0"/>
              <a:pPr/>
              <a:t>16</a:t>
            </a:fld>
            <a:endParaRPr lang="en-US" dirty="0"/>
          </a:p>
        </p:txBody>
      </p:sp>
    </p:spTree>
    <p:extLst>
      <p:ext uri="{BB962C8B-B14F-4D97-AF65-F5344CB8AC3E}">
        <p14:creationId xmlns:p14="http://schemas.microsoft.com/office/powerpoint/2010/main" val="2519449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More Warning Signs of Identity Theft</a:t>
            </a:r>
          </a:p>
        </p:txBody>
      </p:sp>
      <p:sp>
        <p:nvSpPr>
          <p:cNvPr id="3" name="Content Placeholder 2"/>
          <p:cNvSpPr>
            <a:spLocks noGrp="1"/>
          </p:cNvSpPr>
          <p:nvPr>
            <p:ph idx="1"/>
          </p:nvPr>
        </p:nvSpPr>
        <p:spPr/>
        <p:txBody>
          <a:bodyPr>
            <a:normAutofit lnSpcReduction="10000"/>
          </a:bodyPr>
          <a:lstStyle/>
          <a:p>
            <a:r>
              <a:rPr lang="en-US" sz="3200" dirty="0"/>
              <a:t>Letters about accounts you didn’t open</a:t>
            </a:r>
          </a:p>
          <a:p>
            <a:r>
              <a:rPr lang="en-US" sz="3200" dirty="0"/>
              <a:t>Emails about purchases you didn’t make</a:t>
            </a:r>
          </a:p>
          <a:p>
            <a:r>
              <a:rPr lang="en-US" sz="3200" dirty="0"/>
              <a:t>Statements for credit cards you don’t have</a:t>
            </a:r>
          </a:p>
          <a:p>
            <a:r>
              <a:rPr lang="en-US" sz="3200" dirty="0"/>
              <a:t>Debt </a:t>
            </a:r>
            <a:r>
              <a:rPr lang="en-US" sz="3200"/>
              <a:t>collectors calling </a:t>
            </a:r>
            <a:r>
              <a:rPr lang="en-US" sz="3200" dirty="0"/>
              <a:t>about debts that aren’t yours</a:t>
            </a:r>
          </a:p>
          <a:p>
            <a:r>
              <a:rPr lang="en-US" sz="3200" dirty="0"/>
              <a:t>Passwords or user </a:t>
            </a:r>
            <a:r>
              <a:rPr lang="en-US" sz="3200"/>
              <a:t>names not working</a:t>
            </a:r>
            <a:endParaRPr lang="en-US" sz="3200" dirty="0"/>
          </a:p>
        </p:txBody>
      </p:sp>
      <p:sp>
        <p:nvSpPr>
          <p:cNvPr id="4" name="Slide Number Placeholder 3">
            <a:extLst>
              <a:ext uri="{FF2B5EF4-FFF2-40B4-BE49-F238E27FC236}">
                <a16:creationId xmlns:a16="http://schemas.microsoft.com/office/drawing/2014/main" id="{93AEFEA3-358C-3447-B4EC-3D5F515F5043}"/>
              </a:ext>
            </a:extLst>
          </p:cNvPr>
          <p:cNvSpPr>
            <a:spLocks noGrp="1"/>
          </p:cNvSpPr>
          <p:nvPr>
            <p:ph type="sldNum" sz="quarter" idx="4"/>
          </p:nvPr>
        </p:nvSpPr>
        <p:spPr/>
        <p:txBody>
          <a:bodyPr/>
          <a:lstStyle/>
          <a:p>
            <a:fld id="{AF83BEB6-139A-B746-BC33-1F5B6187E651}" type="slidenum">
              <a:rPr lang="en-US" smtClean="0"/>
              <a:pPr/>
              <a:t>17</a:t>
            </a:fld>
            <a:endParaRPr lang="en-US" dirty="0"/>
          </a:p>
        </p:txBody>
      </p:sp>
    </p:spTree>
    <p:extLst>
      <p:ext uri="{BB962C8B-B14F-4D97-AF65-F5344CB8AC3E}">
        <p14:creationId xmlns:p14="http://schemas.microsoft.com/office/powerpoint/2010/main" val="37991813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360229" cy="651192"/>
          </a:xfrm>
        </p:spPr>
        <p:txBody>
          <a:bodyPr>
            <a:normAutofit/>
          </a:bodyPr>
          <a:lstStyle/>
          <a:p>
            <a:r>
              <a:rPr lang="en-US" dirty="0"/>
              <a:t>Additional Warning Signs</a:t>
            </a:r>
          </a:p>
        </p:txBody>
      </p:sp>
      <p:sp>
        <p:nvSpPr>
          <p:cNvPr id="3" name="Content Placeholder 2"/>
          <p:cNvSpPr>
            <a:spLocks noGrp="1"/>
          </p:cNvSpPr>
          <p:nvPr>
            <p:ph idx="1"/>
          </p:nvPr>
        </p:nvSpPr>
        <p:spPr>
          <a:xfrm>
            <a:off x="577986" y="925830"/>
            <a:ext cx="7499214" cy="5200333"/>
          </a:xfrm>
        </p:spPr>
        <p:txBody>
          <a:bodyPr>
            <a:normAutofit lnSpcReduction="10000"/>
          </a:bodyPr>
          <a:lstStyle/>
          <a:p>
            <a:r>
              <a:rPr lang="en-US" sz="3200" dirty="0"/>
              <a:t>Unfamiliar accounts on your credit reports</a:t>
            </a:r>
          </a:p>
          <a:p>
            <a:r>
              <a:rPr lang="en-US" sz="3200" dirty="0"/>
              <a:t>Medical bills for services you didn’t receive</a:t>
            </a:r>
          </a:p>
          <a:p>
            <a:r>
              <a:rPr lang="en-US" sz="3200" dirty="0"/>
              <a:t>Health records for conditions you don’t have</a:t>
            </a:r>
          </a:p>
          <a:p>
            <a:r>
              <a:rPr lang="en-US" sz="3200" dirty="0"/>
              <a:t>Multiple tax returns or inaccurate tax records</a:t>
            </a:r>
          </a:p>
          <a:p>
            <a:r>
              <a:rPr lang="en-US" sz="3200" dirty="0"/>
              <a:t>Notification about a data breach</a:t>
            </a:r>
          </a:p>
          <a:p>
            <a:endParaRPr lang="en-US" sz="3200" dirty="0"/>
          </a:p>
        </p:txBody>
      </p:sp>
      <p:sp>
        <p:nvSpPr>
          <p:cNvPr id="4" name="Slide Number Placeholder 3">
            <a:extLst>
              <a:ext uri="{FF2B5EF4-FFF2-40B4-BE49-F238E27FC236}">
                <a16:creationId xmlns:a16="http://schemas.microsoft.com/office/drawing/2014/main" id="{D8FBE4D0-A622-4A48-A4C2-BCAEEB5EE8A7}"/>
              </a:ext>
            </a:extLst>
          </p:cNvPr>
          <p:cNvSpPr>
            <a:spLocks noGrp="1"/>
          </p:cNvSpPr>
          <p:nvPr>
            <p:ph type="sldNum" sz="quarter" idx="4"/>
          </p:nvPr>
        </p:nvSpPr>
        <p:spPr/>
        <p:txBody>
          <a:bodyPr/>
          <a:lstStyle/>
          <a:p>
            <a:fld id="{AF83BEB6-139A-B746-BC33-1F5B6187E651}" type="slidenum">
              <a:rPr lang="en-US" smtClean="0"/>
              <a:pPr/>
              <a:t>18</a:t>
            </a:fld>
            <a:endParaRPr lang="en-US" dirty="0"/>
          </a:p>
        </p:txBody>
      </p:sp>
    </p:spTree>
    <p:extLst>
      <p:ext uri="{BB962C8B-B14F-4D97-AF65-F5344CB8AC3E}">
        <p14:creationId xmlns:p14="http://schemas.microsoft.com/office/powerpoint/2010/main" val="37211276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27002"/>
            <a:ext cx="7925934" cy="1098868"/>
          </a:xfrm>
        </p:spPr>
        <p:txBody>
          <a:bodyPr anchor="t"/>
          <a:lstStyle/>
          <a:p>
            <a:pPr>
              <a:lnSpc>
                <a:spcPts val="3820"/>
              </a:lnSpc>
            </a:pPr>
            <a:r>
              <a:rPr lang="en-US" dirty="0"/>
              <a:t>Try It: Spotting Warning </a:t>
            </a:r>
            <a:r>
              <a:rPr lang="en-US"/>
              <a:t>Signs of</a:t>
            </a:r>
            <a:br>
              <a:rPr lang="en-US"/>
            </a:br>
            <a:r>
              <a:rPr lang="en-US"/>
              <a:t>           Identity </a:t>
            </a:r>
            <a:r>
              <a:rPr lang="en-US" dirty="0"/>
              <a:t>Theft</a:t>
            </a:r>
            <a:br>
              <a:rPr lang="en-US" dirty="0"/>
            </a:br>
            <a:r>
              <a:rPr lang="en-US" sz="2400" dirty="0"/>
              <a:t>See page 9 in your Participant Guide</a:t>
            </a:r>
          </a:p>
        </p:txBody>
      </p:sp>
      <p:pic>
        <p:nvPicPr>
          <p:cNvPr id="9" name="Picture 8" descr="Screenshot of Try It: Spotting Warning Signs of Identity Theft from the Participant Guide. Shown for navigational purposes only.">
            <a:extLst>
              <a:ext uri="{FF2B5EF4-FFF2-40B4-BE49-F238E27FC236}">
                <a16:creationId xmlns:a16="http://schemas.microsoft.com/office/drawing/2014/main" id="{AD26280C-E885-C047-8A3F-A6348CC07CFE}"/>
              </a:ext>
            </a:extLst>
          </p:cNvPr>
          <p:cNvPicPr>
            <a:picLocks noChangeAspect="1"/>
          </p:cNvPicPr>
          <p:nvPr/>
        </p:nvPicPr>
        <p:blipFill rotWithShape="1">
          <a:blip r:embed="rId2"/>
          <a:srcRect b="15326"/>
          <a:stretch/>
        </p:blipFill>
        <p:spPr>
          <a:xfrm>
            <a:off x="676565" y="1716050"/>
            <a:ext cx="7937500" cy="420469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Slide Number Placeholder 5">
            <a:extLst>
              <a:ext uri="{FF2B5EF4-FFF2-40B4-BE49-F238E27FC236}">
                <a16:creationId xmlns:a16="http://schemas.microsoft.com/office/drawing/2014/main" id="{94F85452-7648-634A-940E-EA54EA8EF4F1}"/>
              </a:ext>
            </a:extLst>
          </p:cNvPr>
          <p:cNvSpPr>
            <a:spLocks noGrp="1"/>
          </p:cNvSpPr>
          <p:nvPr>
            <p:ph type="sldNum" sz="quarter" idx="4"/>
          </p:nvPr>
        </p:nvSpPr>
        <p:spPr/>
        <p:txBody>
          <a:bodyPr/>
          <a:lstStyle/>
          <a:p>
            <a:fld id="{AF83BEB6-139A-B746-BC33-1F5B6187E651}" type="slidenum">
              <a:rPr lang="en-US" smtClean="0"/>
              <a:pPr/>
              <a:t>19</a:t>
            </a:fld>
            <a:endParaRPr lang="en-US" dirty="0"/>
          </a:p>
        </p:txBody>
      </p:sp>
    </p:spTree>
    <p:extLst>
      <p:ext uri="{BB962C8B-B14F-4D97-AF65-F5344CB8AC3E}">
        <p14:creationId xmlns:p14="http://schemas.microsoft.com/office/powerpoint/2010/main" val="846815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75B67EE-ABA9-304B-9FE1-8F69BFD7D774}"/>
              </a:ext>
            </a:extLst>
          </p:cNvPr>
          <p:cNvSpPr>
            <a:spLocks noGrp="1"/>
          </p:cNvSpPr>
          <p:nvPr>
            <p:ph type="title"/>
          </p:nvPr>
        </p:nvSpPr>
        <p:spPr>
          <a:xfrm>
            <a:off x="577987" y="176569"/>
            <a:ext cx="8036078" cy="1004174"/>
          </a:xfrm>
        </p:spPr>
        <p:txBody>
          <a:bodyPr/>
          <a:lstStyle/>
          <a:p>
            <a:r>
              <a:rPr lang="en-US" dirty="0"/>
              <a:t>Pre-Training Survey</a:t>
            </a:r>
            <a:br>
              <a:rPr lang="en-US" dirty="0"/>
            </a:br>
            <a:r>
              <a:rPr lang="en-US" sz="2400" dirty="0"/>
              <a:t>See page 21 in your Participant Guide</a:t>
            </a:r>
            <a:endParaRPr lang="en-US" sz="1800" dirty="0"/>
          </a:p>
        </p:txBody>
      </p:sp>
      <p:pic>
        <p:nvPicPr>
          <p:cNvPr id="9" name="Picture 8" descr="Screenshot of Pre-Training Survey from the Participant Guide. As with all screenshots in entire deck, this is shown for navigational purposes only so participants know what to look for. It is not shown to have text read from it. ">
            <a:extLst>
              <a:ext uri="{FF2B5EF4-FFF2-40B4-BE49-F238E27FC236}">
                <a16:creationId xmlns:a16="http://schemas.microsoft.com/office/drawing/2014/main" id="{D4BD4D2B-0FF6-6945-8258-B1BCF4C8E571}"/>
              </a:ext>
            </a:extLst>
          </p:cNvPr>
          <p:cNvPicPr>
            <a:picLocks noChangeAspect="1"/>
          </p:cNvPicPr>
          <p:nvPr/>
        </p:nvPicPr>
        <p:blipFill>
          <a:blip r:embed="rId3"/>
          <a:stretch>
            <a:fillRect/>
          </a:stretch>
        </p:blipFill>
        <p:spPr>
          <a:xfrm>
            <a:off x="603250" y="1180742"/>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Slide Number Placeholder 9">
            <a:extLst>
              <a:ext uri="{FF2B5EF4-FFF2-40B4-BE49-F238E27FC236}">
                <a16:creationId xmlns:a16="http://schemas.microsoft.com/office/drawing/2014/main" id="{2488F830-BF41-1448-84CE-0599D90BD2F4}"/>
              </a:ext>
            </a:extLst>
          </p:cNvPr>
          <p:cNvSpPr>
            <a:spLocks noGrp="1"/>
          </p:cNvSpPr>
          <p:nvPr>
            <p:ph type="sldNum" sz="quarter" idx="4"/>
          </p:nvPr>
        </p:nvSpPr>
        <p:spPr/>
        <p:txBody>
          <a:bodyPr/>
          <a:lstStyle/>
          <a:p>
            <a:fld id="{AF83BEB6-139A-B746-BC33-1F5B6187E651}" type="slidenum">
              <a:rPr lang="en-US" smtClean="0"/>
              <a:pPr/>
              <a:t>2</a:t>
            </a:fld>
            <a:endParaRPr lang="en-US" dirty="0"/>
          </a:p>
        </p:txBody>
      </p:sp>
    </p:spTree>
    <p:extLst>
      <p:ext uri="{BB962C8B-B14F-4D97-AF65-F5344CB8AC3E}">
        <p14:creationId xmlns:p14="http://schemas.microsoft.com/office/powerpoint/2010/main" val="2185236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to Minimize Identity Theft</a:t>
            </a:r>
          </a:p>
        </p:txBody>
      </p:sp>
      <p:sp>
        <p:nvSpPr>
          <p:cNvPr id="3" name="Content Placeholder 2"/>
          <p:cNvSpPr>
            <a:spLocks noGrp="1"/>
          </p:cNvSpPr>
          <p:nvPr>
            <p:ph idx="1"/>
          </p:nvPr>
        </p:nvSpPr>
        <p:spPr/>
        <p:txBody>
          <a:bodyPr>
            <a:noAutofit/>
          </a:bodyPr>
          <a:lstStyle/>
          <a:p>
            <a:pPr lvl="0"/>
            <a:r>
              <a:rPr lang="en-US" sz="3200" dirty="0"/>
              <a:t>Guard your personal information </a:t>
            </a:r>
          </a:p>
          <a:p>
            <a:pPr lvl="0"/>
            <a:r>
              <a:rPr lang="en-US" sz="3200" dirty="0"/>
              <a:t>Don’t respond to unsolicited requests</a:t>
            </a:r>
          </a:p>
          <a:p>
            <a:pPr lvl="0"/>
            <a:r>
              <a:rPr lang="en-US" sz="3200" dirty="0"/>
              <a:t>Protect your mail</a:t>
            </a:r>
          </a:p>
          <a:p>
            <a:pPr lvl="0"/>
            <a:r>
              <a:rPr lang="en-US" sz="3200" dirty="0"/>
              <a:t>Sign up for direct deposit</a:t>
            </a:r>
          </a:p>
          <a:p>
            <a:pPr lvl="0"/>
            <a:r>
              <a:rPr lang="en-US" sz="3200" dirty="0"/>
              <a:t>Clean up your financial trash </a:t>
            </a:r>
          </a:p>
          <a:p>
            <a:pPr lvl="0"/>
            <a:r>
              <a:rPr lang="en-US" sz="3200" dirty="0"/>
              <a:t>Review your financial accounts regularly and carefully</a:t>
            </a:r>
          </a:p>
        </p:txBody>
      </p:sp>
      <p:sp>
        <p:nvSpPr>
          <p:cNvPr id="6" name="Slide Number Placeholder 5">
            <a:extLst>
              <a:ext uri="{FF2B5EF4-FFF2-40B4-BE49-F238E27FC236}">
                <a16:creationId xmlns:a16="http://schemas.microsoft.com/office/drawing/2014/main" id="{0462EA9A-B77D-B242-AFCD-DEC99B2BA959}"/>
              </a:ext>
            </a:extLst>
          </p:cNvPr>
          <p:cNvSpPr>
            <a:spLocks noGrp="1"/>
          </p:cNvSpPr>
          <p:nvPr>
            <p:ph type="sldNum" sz="quarter" idx="4"/>
          </p:nvPr>
        </p:nvSpPr>
        <p:spPr/>
        <p:txBody>
          <a:bodyPr/>
          <a:lstStyle/>
          <a:p>
            <a:fld id="{AF83BEB6-139A-B746-BC33-1F5B6187E651}" type="slidenum">
              <a:rPr lang="en-US" smtClean="0"/>
              <a:pPr/>
              <a:t>20</a:t>
            </a:fld>
            <a:endParaRPr lang="en-US" dirty="0"/>
          </a:p>
        </p:txBody>
      </p:sp>
    </p:spTree>
    <p:extLst>
      <p:ext uri="{BB962C8B-B14F-4D97-AF65-F5344CB8AC3E}">
        <p14:creationId xmlns:p14="http://schemas.microsoft.com/office/powerpoint/2010/main" val="18637755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74638"/>
            <a:ext cx="8239442" cy="1143000"/>
          </a:xfrm>
        </p:spPr>
        <p:txBody>
          <a:bodyPr>
            <a:normAutofit/>
          </a:bodyPr>
          <a:lstStyle/>
          <a:p>
            <a:r>
              <a:rPr lang="en-US" dirty="0"/>
              <a:t>More Steps to Minimize Identity Theft</a:t>
            </a:r>
          </a:p>
        </p:txBody>
      </p:sp>
      <p:sp>
        <p:nvSpPr>
          <p:cNvPr id="3" name="Content Placeholder 2"/>
          <p:cNvSpPr>
            <a:spLocks noGrp="1"/>
          </p:cNvSpPr>
          <p:nvPr>
            <p:ph idx="1"/>
          </p:nvPr>
        </p:nvSpPr>
        <p:spPr>
          <a:xfrm>
            <a:off x="577985" y="1483715"/>
            <a:ext cx="8036079" cy="4701440"/>
          </a:xfrm>
        </p:spPr>
        <p:txBody>
          <a:bodyPr>
            <a:normAutofit lnSpcReduction="10000"/>
          </a:bodyPr>
          <a:lstStyle/>
          <a:p>
            <a:pPr lvl="0">
              <a:spcAft>
                <a:spcPts val="600"/>
              </a:spcAft>
            </a:pPr>
            <a:r>
              <a:rPr lang="en-US" sz="3200" dirty="0"/>
              <a:t>Beware of identity theft on the Internet</a:t>
            </a:r>
          </a:p>
          <a:p>
            <a:pPr lvl="0">
              <a:spcAft>
                <a:spcPts val="600"/>
              </a:spcAft>
            </a:pPr>
            <a:r>
              <a:rPr lang="en-US" sz="3200" dirty="0"/>
              <a:t>Protect your devices </a:t>
            </a:r>
          </a:p>
          <a:p>
            <a:pPr lvl="0">
              <a:spcAft>
                <a:spcPts val="600"/>
              </a:spcAft>
            </a:pPr>
            <a:r>
              <a:rPr lang="en-US" sz="3200" dirty="0"/>
              <a:t>Review your credit reports at least once every 12 months at </a:t>
            </a:r>
            <a:r>
              <a:rPr lang="en-US" sz="3200" dirty="0">
                <a:solidFill>
                  <a:srgbClr val="0070C0"/>
                </a:solidFill>
                <a:hlinkClick r:id="rId2" tooltip="www.annualcreditreport.com"/>
              </a:rPr>
              <a:t>www.annualcreditreport.com</a:t>
            </a:r>
            <a:r>
              <a:rPr lang="en-US" sz="3200" dirty="0">
                <a:solidFill>
                  <a:srgbClr val="0070C0"/>
                </a:solidFill>
              </a:rPr>
              <a:t> </a:t>
            </a:r>
          </a:p>
          <a:p>
            <a:pPr lvl="0">
              <a:spcAft>
                <a:spcPts val="600"/>
              </a:spcAft>
            </a:pPr>
            <a:r>
              <a:rPr lang="en-US" sz="3200" dirty="0"/>
              <a:t>Keep your important documents secure</a:t>
            </a:r>
          </a:p>
          <a:p>
            <a:pPr lvl="0">
              <a:spcAft>
                <a:spcPts val="600"/>
              </a:spcAft>
            </a:pPr>
            <a:r>
              <a:rPr lang="en-US" sz="3200" dirty="0"/>
              <a:t>Beware of disaster-related scams</a:t>
            </a:r>
          </a:p>
          <a:p>
            <a:pPr lvl="0">
              <a:spcAft>
                <a:spcPts val="600"/>
              </a:spcAft>
            </a:pPr>
            <a:r>
              <a:rPr lang="en-US" sz="3200" dirty="0"/>
              <a:t>Read scam alerts</a:t>
            </a:r>
          </a:p>
        </p:txBody>
      </p:sp>
      <p:sp>
        <p:nvSpPr>
          <p:cNvPr id="4" name="Slide Number Placeholder 3">
            <a:extLst>
              <a:ext uri="{FF2B5EF4-FFF2-40B4-BE49-F238E27FC236}">
                <a16:creationId xmlns:a16="http://schemas.microsoft.com/office/drawing/2014/main" id="{814624D1-253B-4744-8570-07A74338AC6D}"/>
              </a:ext>
            </a:extLst>
          </p:cNvPr>
          <p:cNvSpPr>
            <a:spLocks noGrp="1"/>
          </p:cNvSpPr>
          <p:nvPr>
            <p:ph type="sldNum" sz="quarter" idx="4"/>
          </p:nvPr>
        </p:nvSpPr>
        <p:spPr/>
        <p:txBody>
          <a:bodyPr/>
          <a:lstStyle/>
          <a:p>
            <a:fld id="{AF83BEB6-139A-B746-BC33-1F5B6187E651}" type="slidenum">
              <a:rPr lang="en-US" smtClean="0"/>
              <a:pPr/>
              <a:t>21</a:t>
            </a:fld>
            <a:endParaRPr lang="en-US" dirty="0"/>
          </a:p>
        </p:txBody>
      </p:sp>
    </p:spTree>
    <p:extLst>
      <p:ext uri="{BB962C8B-B14F-4D97-AF65-F5344CB8AC3E}">
        <p14:creationId xmlns:p14="http://schemas.microsoft.com/office/powerpoint/2010/main" val="22009843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1142984"/>
          </a:xfrm>
        </p:spPr>
        <p:txBody>
          <a:bodyPr>
            <a:normAutofit fontScale="90000"/>
          </a:bodyPr>
          <a:lstStyle/>
          <a:p>
            <a:r>
              <a:rPr lang="en-US" dirty="0"/>
              <a:t>Apply It: My Action Plan to Reduce </a:t>
            </a:r>
            <a:r>
              <a:rPr lang="en-US"/>
              <a:t>Risks of</a:t>
            </a:r>
            <a:br>
              <a:rPr lang="en-US"/>
            </a:br>
            <a:r>
              <a:rPr lang="en-US"/>
              <a:t>               Identity </a:t>
            </a:r>
            <a:r>
              <a:rPr lang="en-US" dirty="0"/>
              <a:t>Theft</a:t>
            </a:r>
            <a:br>
              <a:rPr lang="en-US" dirty="0"/>
            </a:br>
            <a:r>
              <a:rPr lang="en-US" sz="2700" dirty="0"/>
              <a:t>See </a:t>
            </a:r>
            <a:r>
              <a:rPr lang="en-US" sz="2700"/>
              <a:t>page 11 </a:t>
            </a:r>
            <a:r>
              <a:rPr lang="en-US" sz="2700" dirty="0"/>
              <a:t>in your Participant Guide</a:t>
            </a:r>
          </a:p>
        </p:txBody>
      </p:sp>
      <p:pic>
        <p:nvPicPr>
          <p:cNvPr id="11" name="Picture 10" descr="Screenshot of Apply It: My Action Plan to Reduce Risks of Identity Theft. Shown for navigational purposes only.">
            <a:extLst>
              <a:ext uri="{FF2B5EF4-FFF2-40B4-BE49-F238E27FC236}">
                <a16:creationId xmlns:a16="http://schemas.microsoft.com/office/drawing/2014/main" id="{312ADC71-1204-174A-A90F-CD836CF24EA8}"/>
              </a:ext>
            </a:extLst>
          </p:cNvPr>
          <p:cNvPicPr>
            <a:picLocks noChangeAspect="1"/>
          </p:cNvPicPr>
          <p:nvPr/>
        </p:nvPicPr>
        <p:blipFill rotWithShape="1">
          <a:blip r:embed="rId2"/>
          <a:srcRect b="13211"/>
          <a:stretch/>
        </p:blipFill>
        <p:spPr>
          <a:xfrm>
            <a:off x="665693" y="1748188"/>
            <a:ext cx="7937500" cy="4309712"/>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Slide Number Placeholder 3">
            <a:extLst>
              <a:ext uri="{FF2B5EF4-FFF2-40B4-BE49-F238E27FC236}">
                <a16:creationId xmlns:a16="http://schemas.microsoft.com/office/drawing/2014/main" id="{3B337504-3F5A-A843-BBA7-ADF520CCB355}"/>
              </a:ext>
            </a:extLst>
          </p:cNvPr>
          <p:cNvSpPr>
            <a:spLocks noGrp="1"/>
          </p:cNvSpPr>
          <p:nvPr>
            <p:ph type="sldNum" sz="quarter" idx="4"/>
          </p:nvPr>
        </p:nvSpPr>
        <p:spPr/>
        <p:txBody>
          <a:bodyPr/>
          <a:lstStyle/>
          <a:p>
            <a:fld id="{AF83BEB6-139A-B746-BC33-1F5B6187E651}" type="slidenum">
              <a:rPr lang="en-US" smtClean="0"/>
              <a:pPr/>
              <a:t>22</a:t>
            </a:fld>
            <a:endParaRPr lang="en-US" dirty="0"/>
          </a:p>
        </p:txBody>
      </p:sp>
    </p:spTree>
    <p:extLst>
      <p:ext uri="{BB962C8B-B14F-4D97-AF65-F5344CB8AC3E}">
        <p14:creationId xmlns:p14="http://schemas.microsoft.com/office/powerpoint/2010/main" val="12425574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154534" cy="881682"/>
          </a:xfrm>
        </p:spPr>
        <p:txBody>
          <a:bodyPr anchor="t">
            <a:normAutofit/>
          </a:bodyPr>
          <a:lstStyle/>
          <a:p>
            <a:r>
              <a:rPr lang="en-US" dirty="0"/>
              <a:t>Reporting Identity Theft and Getting Help</a:t>
            </a:r>
          </a:p>
        </p:txBody>
      </p:sp>
      <p:sp>
        <p:nvSpPr>
          <p:cNvPr id="3" name="Content Placeholder 2"/>
          <p:cNvSpPr>
            <a:spLocks noGrp="1"/>
          </p:cNvSpPr>
          <p:nvPr>
            <p:ph idx="1"/>
          </p:nvPr>
        </p:nvSpPr>
        <p:spPr>
          <a:xfrm>
            <a:off x="577986" y="1424723"/>
            <a:ext cx="4110484" cy="4701440"/>
          </a:xfrm>
        </p:spPr>
        <p:txBody>
          <a:bodyPr>
            <a:normAutofit/>
          </a:bodyPr>
          <a:lstStyle/>
          <a:p>
            <a:r>
              <a:rPr lang="en-US" sz="3200" dirty="0"/>
              <a:t>Create an identity theft report </a:t>
            </a:r>
          </a:p>
          <a:p>
            <a:r>
              <a:rPr lang="en-US" sz="3200" dirty="0"/>
              <a:t>Visit </a:t>
            </a:r>
            <a:r>
              <a:rPr lang="en-US" sz="3200" u="sng" dirty="0" smtClean="0">
                <a:hlinkClick r:id="rId2"/>
              </a:rPr>
              <a:t>IdentityTheft.gov</a:t>
            </a:r>
            <a:r>
              <a:rPr lang="en-US" sz="3200" dirty="0"/>
              <a:t> </a:t>
            </a:r>
            <a:r>
              <a:rPr lang="en-US" sz="3200" dirty="0" smtClean="0"/>
              <a:t>for </a:t>
            </a:r>
            <a:r>
              <a:rPr lang="en-US" sz="3200" dirty="0"/>
              <a:t>more information</a:t>
            </a:r>
          </a:p>
          <a:p>
            <a:pPr marL="0" indent="0">
              <a:buNone/>
            </a:pPr>
            <a:endParaRPr lang="en-US" sz="3200" dirty="0"/>
          </a:p>
        </p:txBody>
      </p:sp>
      <p:pic>
        <p:nvPicPr>
          <p:cNvPr id="5" name="Picture 4" descr="Screenshot of a blank Identity Theft Report form from the Federal Trade Commission's  identity theft website"/>
          <p:cNvPicPr>
            <a:picLocks noChangeAspect="1"/>
          </p:cNvPicPr>
          <p:nvPr/>
        </p:nvPicPr>
        <p:blipFill>
          <a:blip r:embed="rId3"/>
          <a:stretch>
            <a:fillRect/>
          </a:stretch>
        </p:blipFill>
        <p:spPr>
          <a:xfrm>
            <a:off x="4594225" y="1032911"/>
            <a:ext cx="4364222" cy="5088847"/>
          </a:xfrm>
          <a:prstGeom prst="rect">
            <a:avLst/>
          </a:prstGeom>
        </p:spPr>
      </p:pic>
      <p:sp>
        <p:nvSpPr>
          <p:cNvPr id="7" name="Slide Number Placeholder 6">
            <a:extLst>
              <a:ext uri="{FF2B5EF4-FFF2-40B4-BE49-F238E27FC236}">
                <a16:creationId xmlns:a16="http://schemas.microsoft.com/office/drawing/2014/main" id="{0A77EDF3-068F-0740-A0E7-A87A8724C022}"/>
              </a:ext>
            </a:extLst>
          </p:cNvPr>
          <p:cNvSpPr>
            <a:spLocks noGrp="1"/>
          </p:cNvSpPr>
          <p:nvPr>
            <p:ph type="sldNum" sz="quarter" idx="4"/>
          </p:nvPr>
        </p:nvSpPr>
        <p:spPr/>
        <p:txBody>
          <a:bodyPr/>
          <a:lstStyle/>
          <a:p>
            <a:fld id="{AF83BEB6-139A-B746-BC33-1F5B6187E651}" type="slidenum">
              <a:rPr lang="en-US" smtClean="0"/>
              <a:pPr/>
              <a:t>23</a:t>
            </a:fld>
            <a:endParaRPr lang="en-US" dirty="0"/>
          </a:p>
        </p:txBody>
      </p:sp>
    </p:spTree>
    <p:extLst>
      <p:ext uri="{BB962C8B-B14F-4D97-AF65-F5344CB8AC3E}">
        <p14:creationId xmlns:p14="http://schemas.microsoft.com/office/powerpoint/2010/main" val="655574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If Your Identity Has Been Stolen</a:t>
            </a:r>
          </a:p>
        </p:txBody>
      </p:sp>
      <p:sp>
        <p:nvSpPr>
          <p:cNvPr id="3" name="Content Placeholder 2"/>
          <p:cNvSpPr>
            <a:spLocks noGrp="1"/>
          </p:cNvSpPr>
          <p:nvPr>
            <p:ph idx="1"/>
          </p:nvPr>
        </p:nvSpPr>
        <p:spPr/>
        <p:txBody>
          <a:bodyPr>
            <a:normAutofit/>
          </a:bodyPr>
          <a:lstStyle/>
          <a:p>
            <a:r>
              <a:rPr lang="en-US" sz="3200" dirty="0"/>
              <a:t>Work with credit reporting agencies to respond to the theft</a:t>
            </a:r>
          </a:p>
          <a:p>
            <a:pPr lvl="1">
              <a:lnSpc>
                <a:spcPct val="140000"/>
              </a:lnSpc>
              <a:buFont typeface="Arial" panose="020B0604020202020204" pitchFamily="34" charset="0"/>
              <a:buChar char="•"/>
            </a:pPr>
            <a:r>
              <a:rPr lang="en-US" sz="3200"/>
              <a:t>Place a free fraud alert on your credit reports -- initial or extended</a:t>
            </a:r>
            <a:endParaRPr lang="en-US" sz="3200" dirty="0"/>
          </a:p>
          <a:p>
            <a:pPr lvl="1">
              <a:lnSpc>
                <a:spcPct val="140000"/>
              </a:lnSpc>
              <a:buFont typeface="Arial" panose="020B0604020202020204" pitchFamily="34" charset="0"/>
              <a:buChar char="•"/>
            </a:pPr>
            <a:r>
              <a:rPr lang="en-US" sz="3200" dirty="0"/>
              <a:t>Dispute inaccurate information </a:t>
            </a:r>
          </a:p>
          <a:p>
            <a:pPr lvl="1">
              <a:lnSpc>
                <a:spcPct val="140000"/>
              </a:lnSpc>
              <a:buFont typeface="Arial" panose="020B0604020202020204" pitchFamily="34" charset="0"/>
              <a:buChar char="•"/>
            </a:pPr>
            <a:r>
              <a:rPr lang="en-US" sz="3200"/>
              <a:t>Consider placing a free credit freeze too</a:t>
            </a:r>
            <a:endParaRPr lang="en-US" sz="3200" dirty="0"/>
          </a:p>
        </p:txBody>
      </p:sp>
      <p:sp>
        <p:nvSpPr>
          <p:cNvPr id="4" name="Slide Number Placeholder 3">
            <a:extLst>
              <a:ext uri="{FF2B5EF4-FFF2-40B4-BE49-F238E27FC236}">
                <a16:creationId xmlns:a16="http://schemas.microsoft.com/office/drawing/2014/main" id="{B2F59A0A-D21A-4B44-905E-38E8FA92CFA6}"/>
              </a:ext>
            </a:extLst>
          </p:cNvPr>
          <p:cNvSpPr>
            <a:spLocks noGrp="1"/>
          </p:cNvSpPr>
          <p:nvPr>
            <p:ph type="sldNum" sz="quarter" idx="4"/>
          </p:nvPr>
        </p:nvSpPr>
        <p:spPr/>
        <p:txBody>
          <a:bodyPr/>
          <a:lstStyle/>
          <a:p>
            <a:fld id="{AF83BEB6-139A-B746-BC33-1F5B6187E651}" type="slidenum">
              <a:rPr lang="en-US" smtClean="0"/>
              <a:pPr/>
              <a:t>24</a:t>
            </a:fld>
            <a:endParaRPr lang="en-US" dirty="0"/>
          </a:p>
        </p:txBody>
      </p:sp>
    </p:spTree>
    <p:extLst>
      <p:ext uri="{BB962C8B-B14F-4D97-AF65-F5344CB8AC3E}">
        <p14:creationId xmlns:p14="http://schemas.microsoft.com/office/powerpoint/2010/main" val="38272105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052667" cy="881682"/>
          </a:xfrm>
        </p:spPr>
        <p:txBody>
          <a:bodyPr>
            <a:noAutofit/>
          </a:bodyPr>
          <a:lstStyle/>
          <a:p>
            <a:r>
              <a:rPr lang="en-US" dirty="0"/>
              <a:t>Communicate with Your Creditors and</a:t>
            </a:r>
            <a:br>
              <a:rPr lang="en-US" dirty="0"/>
            </a:br>
            <a:r>
              <a:rPr lang="en-US" dirty="0"/>
              <a:t>Debt Collectors</a:t>
            </a:r>
          </a:p>
        </p:txBody>
      </p:sp>
      <p:sp>
        <p:nvSpPr>
          <p:cNvPr id="3" name="Content Placeholder 2"/>
          <p:cNvSpPr>
            <a:spLocks noGrp="1"/>
          </p:cNvSpPr>
          <p:nvPr>
            <p:ph idx="1"/>
          </p:nvPr>
        </p:nvSpPr>
        <p:spPr/>
        <p:txBody>
          <a:bodyPr>
            <a:normAutofit/>
          </a:bodyPr>
          <a:lstStyle/>
          <a:p>
            <a:r>
              <a:rPr lang="en-US" sz="3200" dirty="0"/>
              <a:t>Alert them about fraudulent accounts</a:t>
            </a:r>
          </a:p>
          <a:p>
            <a:r>
              <a:rPr lang="en-US" sz="3200" dirty="0"/>
              <a:t>Get copies of documents related to the theft of your identity</a:t>
            </a:r>
          </a:p>
          <a:p>
            <a:r>
              <a:rPr lang="en-US" sz="3200" dirty="0"/>
              <a:t>Ask them to stop contacting you about fraudulent accounts</a:t>
            </a:r>
          </a:p>
          <a:p>
            <a:r>
              <a:rPr lang="en-US" sz="3200" dirty="0"/>
              <a:t>Get written information about fraudulent accounts</a:t>
            </a:r>
          </a:p>
        </p:txBody>
      </p:sp>
      <p:sp>
        <p:nvSpPr>
          <p:cNvPr id="4" name="Slide Number Placeholder 3">
            <a:extLst>
              <a:ext uri="{FF2B5EF4-FFF2-40B4-BE49-F238E27FC236}">
                <a16:creationId xmlns:a16="http://schemas.microsoft.com/office/drawing/2014/main" id="{5C00226D-1D15-AE41-B105-247F396D5F9F}"/>
              </a:ext>
            </a:extLst>
          </p:cNvPr>
          <p:cNvSpPr>
            <a:spLocks noGrp="1"/>
          </p:cNvSpPr>
          <p:nvPr>
            <p:ph type="sldNum" sz="quarter" idx="4"/>
          </p:nvPr>
        </p:nvSpPr>
        <p:spPr/>
        <p:txBody>
          <a:bodyPr/>
          <a:lstStyle/>
          <a:p>
            <a:fld id="{AF83BEB6-139A-B746-BC33-1F5B6187E651}" type="slidenum">
              <a:rPr lang="en-US" smtClean="0"/>
              <a:pPr/>
              <a:t>25</a:t>
            </a:fld>
            <a:endParaRPr lang="en-US" dirty="0"/>
          </a:p>
        </p:txBody>
      </p:sp>
    </p:spTree>
    <p:extLst>
      <p:ext uri="{BB962C8B-B14F-4D97-AF65-F5344CB8AC3E}">
        <p14:creationId xmlns:p14="http://schemas.microsoft.com/office/powerpoint/2010/main" val="25368509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You Have Other Federal Rights</a:t>
            </a:r>
          </a:p>
        </p:txBody>
      </p:sp>
      <p:sp>
        <p:nvSpPr>
          <p:cNvPr id="3" name="Content Placeholder 2"/>
          <p:cNvSpPr>
            <a:spLocks noGrp="1"/>
          </p:cNvSpPr>
          <p:nvPr>
            <p:ph idx="1"/>
          </p:nvPr>
        </p:nvSpPr>
        <p:spPr/>
        <p:txBody>
          <a:bodyPr>
            <a:normAutofit/>
          </a:bodyPr>
          <a:lstStyle/>
          <a:p>
            <a:pPr lvl="0"/>
            <a:r>
              <a:rPr lang="en-US" sz="3200" dirty="0"/>
              <a:t>See </a:t>
            </a:r>
            <a:r>
              <a:rPr lang="en-US" sz="3200" dirty="0">
                <a:solidFill>
                  <a:srgbClr val="0070C0"/>
                </a:solidFill>
                <a:hlinkClick r:id="rId2">
                  <a:extLst>
                    <a:ext uri="{A12FA001-AC4F-418D-AE19-62706E023703}">
                      <ahyp:hlinkClr xmlns="" xmlns:ahyp="http://schemas.microsoft.com/office/drawing/2018/hyperlinkcolor" val="tx"/>
                    </a:ext>
                  </a:extLst>
                </a:hlinkClick>
              </a:rPr>
              <a:t>IdentityTheft.gov</a:t>
            </a:r>
            <a:r>
              <a:rPr lang="en-US" sz="3200" dirty="0">
                <a:solidFill>
                  <a:srgbClr val="0070C0"/>
                </a:solidFill>
              </a:rPr>
              <a:t> </a:t>
            </a:r>
          </a:p>
          <a:p>
            <a:pPr lvl="0"/>
            <a:r>
              <a:rPr lang="en-US" sz="3200" dirty="0"/>
              <a:t>You generally have limited liability for fraudulent debts and accounts caused by identity theft</a:t>
            </a:r>
          </a:p>
          <a:p>
            <a:pPr lvl="0"/>
            <a:r>
              <a:rPr lang="en-US" sz="3200" dirty="0"/>
              <a:t>Go to </a:t>
            </a:r>
            <a:r>
              <a:rPr lang="en-US" sz="3200" dirty="0">
                <a:solidFill>
                  <a:srgbClr val="0070C0"/>
                </a:solidFill>
                <a:hlinkClick r:id="rId3">
                  <a:extLst>
                    <a:ext uri="{A12FA001-AC4F-418D-AE19-62706E023703}">
                      <ahyp:hlinkClr xmlns="" xmlns:ahyp="http://schemas.microsoft.com/office/drawing/2018/hyperlinkcolor" val="tx"/>
                    </a:ext>
                  </a:extLst>
                </a:hlinkClick>
              </a:rPr>
              <a:t>USA.gov</a:t>
            </a:r>
            <a:r>
              <a:rPr lang="en-US" sz="3200" dirty="0"/>
              <a:t> to learn about your rights in a data breach </a:t>
            </a:r>
          </a:p>
          <a:p>
            <a:endParaRPr lang="en-US" sz="3200" dirty="0"/>
          </a:p>
        </p:txBody>
      </p:sp>
      <p:sp>
        <p:nvSpPr>
          <p:cNvPr id="4" name="Slide Number Placeholder 3">
            <a:extLst>
              <a:ext uri="{FF2B5EF4-FFF2-40B4-BE49-F238E27FC236}">
                <a16:creationId xmlns:a16="http://schemas.microsoft.com/office/drawing/2014/main" id="{62BE0946-570B-EA45-B066-9E6EE993FA75}"/>
              </a:ext>
            </a:extLst>
          </p:cNvPr>
          <p:cNvSpPr>
            <a:spLocks noGrp="1"/>
          </p:cNvSpPr>
          <p:nvPr>
            <p:ph type="sldNum" sz="quarter" idx="4"/>
          </p:nvPr>
        </p:nvSpPr>
        <p:spPr/>
        <p:txBody>
          <a:bodyPr/>
          <a:lstStyle/>
          <a:p>
            <a:fld id="{AF83BEB6-139A-B746-BC33-1F5B6187E651}" type="slidenum">
              <a:rPr lang="en-US" smtClean="0"/>
              <a:pPr/>
              <a:t>26</a:t>
            </a:fld>
            <a:endParaRPr lang="en-US" dirty="0"/>
          </a:p>
        </p:txBody>
      </p:sp>
    </p:spTree>
    <p:extLst>
      <p:ext uri="{BB962C8B-B14F-4D97-AF65-F5344CB8AC3E}">
        <p14:creationId xmlns:p14="http://schemas.microsoft.com/office/powerpoint/2010/main" val="14184007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Section 2: Remember the Key Takeaway</a:t>
            </a:r>
          </a:p>
        </p:txBody>
      </p:sp>
      <p:sp>
        <p:nvSpPr>
          <p:cNvPr id="3" name="Content Placeholder 2"/>
          <p:cNvSpPr>
            <a:spLocks noGrp="1"/>
          </p:cNvSpPr>
          <p:nvPr>
            <p:ph idx="1"/>
          </p:nvPr>
        </p:nvSpPr>
        <p:spPr>
          <a:xfrm>
            <a:off x="611873" y="1416581"/>
            <a:ext cx="5692674" cy="4966171"/>
          </a:xfrm>
        </p:spPr>
        <p:txBody>
          <a:bodyPr>
            <a:normAutofit/>
          </a:bodyPr>
          <a:lstStyle/>
          <a:p>
            <a:pPr marL="0" indent="0">
              <a:lnSpc>
                <a:spcPct val="140000"/>
              </a:lnSpc>
              <a:buNone/>
            </a:pPr>
            <a:r>
              <a:rPr lang="en-US" sz="3600" i="1" dirty="0"/>
              <a:t>You can reduce your risk of identity theft. Help is available if it happens to you.</a:t>
            </a:r>
          </a:p>
          <a:p>
            <a:endParaRPr lang="en-US" sz="3200" dirty="0"/>
          </a:p>
        </p:txBody>
      </p:sp>
      <p:sp>
        <p:nvSpPr>
          <p:cNvPr id="4" name="Slide Number Placeholder 3">
            <a:extLst>
              <a:ext uri="{FF2B5EF4-FFF2-40B4-BE49-F238E27FC236}">
                <a16:creationId xmlns:a16="http://schemas.microsoft.com/office/drawing/2014/main" id="{3CF4C874-6339-4C49-AFB2-0CBC6FC11674}"/>
              </a:ext>
            </a:extLst>
          </p:cNvPr>
          <p:cNvSpPr>
            <a:spLocks noGrp="1"/>
          </p:cNvSpPr>
          <p:nvPr>
            <p:ph type="sldNum" sz="quarter" idx="4"/>
          </p:nvPr>
        </p:nvSpPr>
        <p:spPr/>
        <p:txBody>
          <a:bodyPr/>
          <a:lstStyle/>
          <a:p>
            <a:fld id="{AF83BEB6-139A-B746-BC33-1F5B6187E651}" type="slidenum">
              <a:rPr lang="en-US" smtClean="0"/>
              <a:pPr/>
              <a:t>27</a:t>
            </a:fld>
            <a:endParaRPr lang="en-US" dirty="0"/>
          </a:p>
        </p:txBody>
      </p:sp>
    </p:spTree>
    <p:extLst>
      <p:ext uri="{BB962C8B-B14F-4D97-AF65-F5344CB8AC3E}">
        <p14:creationId xmlns:p14="http://schemas.microsoft.com/office/powerpoint/2010/main" val="9010272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hidden="1"/>
          <p:cNvSpPr>
            <a:spLocks noGrp="1"/>
          </p:cNvSpPr>
          <p:nvPr>
            <p:ph type="title" idx="4294967295"/>
          </p:nvPr>
        </p:nvSpPr>
        <p:spPr/>
        <p:txBody>
          <a:bodyPr/>
          <a:lstStyle/>
          <a:p>
            <a:r>
              <a:rPr lang="en-US"/>
              <a:t>Section 3: Insurance</a:t>
            </a:r>
            <a:r>
              <a:rPr lang="en-US" baseline="0"/>
              <a:t> and Record-Keeping</a:t>
            </a:r>
            <a:endParaRPr lang="en-US"/>
          </a:p>
        </p:txBody>
      </p:sp>
      <p:sp>
        <p:nvSpPr>
          <p:cNvPr id="5" name="Content Placeholder 4"/>
          <p:cNvSpPr>
            <a:spLocks noGrp="1"/>
          </p:cNvSpPr>
          <p:nvPr>
            <p:ph sz="quarter" idx="12"/>
          </p:nvPr>
        </p:nvSpPr>
        <p:spPr/>
        <p:txBody>
          <a:bodyPr>
            <a:normAutofit lnSpcReduction="10000"/>
          </a:bodyPr>
          <a:lstStyle/>
          <a:p>
            <a:r>
              <a:rPr lang="en-US" dirty="0"/>
              <a:t>Section 3</a:t>
            </a:r>
          </a:p>
        </p:txBody>
      </p:sp>
      <p:sp>
        <p:nvSpPr>
          <p:cNvPr id="3" name="Subtitle 2"/>
          <p:cNvSpPr>
            <a:spLocks noGrp="1"/>
          </p:cNvSpPr>
          <p:nvPr>
            <p:ph type="body" sz="quarter" idx="11"/>
          </p:nvPr>
        </p:nvSpPr>
        <p:spPr/>
        <p:txBody>
          <a:bodyPr>
            <a:normAutofit/>
          </a:bodyPr>
          <a:lstStyle/>
          <a:p>
            <a:r>
              <a:rPr lang="en-US" dirty="0"/>
              <a:t>Insurance and Record-Keeping</a:t>
            </a:r>
          </a:p>
          <a:p>
            <a:r>
              <a:rPr lang="en-US" sz="1800" dirty="0">
                <a:latin typeface="Franklin Gothic Book" panose="020B0503020102020204" pitchFamily="34" charset="0"/>
              </a:rPr>
              <a:t>See </a:t>
            </a:r>
            <a:r>
              <a:rPr lang="en-US" sz="1800">
                <a:latin typeface="Franklin Gothic Book" panose="020B0503020102020204" pitchFamily="34" charset="0"/>
              </a:rPr>
              <a:t>page 15 </a:t>
            </a:r>
            <a:r>
              <a:rPr lang="en-US" sz="1800" dirty="0">
                <a:latin typeface="Franklin Gothic Book" panose="020B0503020102020204" pitchFamily="34" charset="0"/>
              </a:rPr>
              <a:t>in your Participant Guide</a:t>
            </a:r>
          </a:p>
        </p:txBody>
      </p:sp>
      <p:pic>
        <p:nvPicPr>
          <p:cNvPr id="2" name="Picture 1" descr="an umbrella over a house, a wallet with cash and a credit card poking out, a stack of coins, and a car"/>
          <p:cNvPicPr>
            <a:picLocks noChangeAspect="1"/>
          </p:cNvPicPr>
          <p:nvPr/>
        </p:nvPicPr>
        <p:blipFill>
          <a:blip r:embed="rId2"/>
          <a:stretch>
            <a:fillRect/>
          </a:stretch>
        </p:blipFill>
        <p:spPr>
          <a:xfrm>
            <a:off x="4001073" y="586158"/>
            <a:ext cx="5029200" cy="5029200"/>
          </a:xfrm>
          <a:prstGeom prst="rect">
            <a:avLst/>
          </a:prstGeom>
        </p:spPr>
      </p:pic>
      <p:sp>
        <p:nvSpPr>
          <p:cNvPr id="4" name="Slide Number Placeholder 3">
            <a:extLst>
              <a:ext uri="{FF2B5EF4-FFF2-40B4-BE49-F238E27FC236}">
                <a16:creationId xmlns:a16="http://schemas.microsoft.com/office/drawing/2014/main" id="{8AAB4466-CBF2-324B-9592-66648A052C22}"/>
              </a:ext>
            </a:extLst>
          </p:cNvPr>
          <p:cNvSpPr>
            <a:spLocks noGrp="1"/>
          </p:cNvSpPr>
          <p:nvPr>
            <p:ph type="sldNum" sz="quarter" idx="4"/>
          </p:nvPr>
        </p:nvSpPr>
        <p:spPr/>
        <p:txBody>
          <a:bodyPr/>
          <a:lstStyle/>
          <a:p>
            <a:fld id="{AF83BEB6-139A-B746-BC33-1F5B6187E651}" type="slidenum">
              <a:rPr lang="en-US" smtClean="0"/>
              <a:pPr/>
              <a:t>28</a:t>
            </a:fld>
            <a:endParaRPr lang="en-US" dirty="0"/>
          </a:p>
        </p:txBody>
      </p:sp>
    </p:spTree>
    <p:extLst>
      <p:ext uri="{BB962C8B-B14F-4D97-AF65-F5344CB8AC3E}">
        <p14:creationId xmlns:p14="http://schemas.microsoft.com/office/powerpoint/2010/main" val="8557077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3: Key Takeaway</a:t>
            </a:r>
          </a:p>
        </p:txBody>
      </p:sp>
      <p:sp>
        <p:nvSpPr>
          <p:cNvPr id="3" name="Content Placeholder 2"/>
          <p:cNvSpPr>
            <a:spLocks noGrp="1"/>
          </p:cNvSpPr>
          <p:nvPr>
            <p:ph idx="1"/>
          </p:nvPr>
        </p:nvSpPr>
        <p:spPr>
          <a:xfrm>
            <a:off x="595591" y="1441004"/>
            <a:ext cx="5917504" cy="4958031"/>
          </a:xfrm>
        </p:spPr>
        <p:txBody>
          <a:bodyPr>
            <a:normAutofit/>
          </a:bodyPr>
          <a:lstStyle/>
          <a:p>
            <a:pPr marL="0" indent="0">
              <a:lnSpc>
                <a:spcPct val="140000"/>
              </a:lnSpc>
              <a:buNone/>
            </a:pPr>
            <a:r>
              <a:rPr lang="en-US" sz="3200" i="1" dirty="0"/>
              <a:t>Insurance provides protection from financial loss. Keep accurate records of your assets and any damages to your property.</a:t>
            </a:r>
          </a:p>
          <a:p>
            <a:endParaRPr lang="en-US" sz="3200" dirty="0"/>
          </a:p>
        </p:txBody>
      </p:sp>
      <p:sp>
        <p:nvSpPr>
          <p:cNvPr id="4" name="Slide Number Placeholder 3">
            <a:extLst>
              <a:ext uri="{FF2B5EF4-FFF2-40B4-BE49-F238E27FC236}">
                <a16:creationId xmlns:a16="http://schemas.microsoft.com/office/drawing/2014/main" id="{F8837353-1480-734E-9EE9-88C5A3A26415}"/>
              </a:ext>
            </a:extLst>
          </p:cNvPr>
          <p:cNvSpPr>
            <a:spLocks noGrp="1"/>
          </p:cNvSpPr>
          <p:nvPr>
            <p:ph type="sldNum" sz="quarter" idx="4"/>
          </p:nvPr>
        </p:nvSpPr>
        <p:spPr/>
        <p:txBody>
          <a:bodyPr/>
          <a:lstStyle/>
          <a:p>
            <a:fld id="{AF83BEB6-139A-B746-BC33-1F5B6187E651}" type="slidenum">
              <a:rPr lang="en-US" smtClean="0"/>
              <a:pPr/>
              <a:t>29</a:t>
            </a:fld>
            <a:endParaRPr lang="en-US" dirty="0"/>
          </a:p>
        </p:txBody>
      </p:sp>
    </p:spTree>
    <p:extLst>
      <p:ext uri="{BB962C8B-B14F-4D97-AF65-F5344CB8AC3E}">
        <p14:creationId xmlns:p14="http://schemas.microsoft.com/office/powerpoint/2010/main" val="2218599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1: Risks to Your Assets</a:t>
            </a:r>
          </a:p>
        </p:txBody>
      </p:sp>
      <p:sp>
        <p:nvSpPr>
          <p:cNvPr id="6" name="Content Placeholder 5"/>
          <p:cNvSpPr>
            <a:spLocks noGrp="1"/>
          </p:cNvSpPr>
          <p:nvPr>
            <p:ph sz="quarter" idx="12"/>
          </p:nvPr>
        </p:nvSpPr>
        <p:spPr/>
        <p:txBody>
          <a:bodyPr>
            <a:normAutofit lnSpcReduction="10000"/>
          </a:bodyPr>
          <a:lstStyle/>
          <a:p>
            <a:r>
              <a:rPr lang="en-US" dirty="0"/>
              <a:t>Section 1</a:t>
            </a:r>
          </a:p>
        </p:txBody>
      </p:sp>
      <p:sp>
        <p:nvSpPr>
          <p:cNvPr id="3" name="Subtitle 2"/>
          <p:cNvSpPr>
            <a:spLocks noGrp="1"/>
          </p:cNvSpPr>
          <p:nvPr>
            <p:ph type="body" sz="quarter" idx="11"/>
          </p:nvPr>
        </p:nvSpPr>
        <p:spPr/>
        <p:txBody>
          <a:bodyPr>
            <a:normAutofit/>
          </a:bodyPr>
          <a:lstStyle/>
          <a:p>
            <a:r>
              <a:rPr lang="en-US" dirty="0"/>
              <a:t>Risks </a:t>
            </a:r>
            <a:r>
              <a:rPr lang="en-US"/>
              <a:t>to </a:t>
            </a:r>
            <a:br>
              <a:rPr lang="en-US"/>
            </a:br>
            <a:r>
              <a:rPr lang="en-US"/>
              <a:t>Your </a:t>
            </a:r>
            <a:r>
              <a:rPr lang="en-US" dirty="0"/>
              <a:t>Assets</a:t>
            </a:r>
          </a:p>
          <a:p>
            <a:r>
              <a:rPr lang="en-US" sz="1800" dirty="0">
                <a:latin typeface="Franklin Gothic Book" panose="020B0503020102020204" pitchFamily="34" charset="0"/>
              </a:rPr>
              <a:t>See page 3 in your Participant Guide</a:t>
            </a:r>
          </a:p>
        </p:txBody>
      </p:sp>
      <p:pic>
        <p:nvPicPr>
          <p:cNvPr id="2" name="Picture 1" descr="The word RISK witha person's hand measuring the word with a yellow measuring tape. "/>
          <p:cNvPicPr>
            <a:picLocks noChangeAspect="1"/>
          </p:cNvPicPr>
          <p:nvPr/>
        </p:nvPicPr>
        <p:blipFill rotWithShape="1">
          <a:blip r:embed="rId2" cstate="print">
            <a:extLst>
              <a:ext uri="{28A0092B-C50C-407E-A947-70E740481C1C}">
                <a14:useLocalDpi xmlns:a14="http://schemas.microsoft.com/office/drawing/2010/main"/>
              </a:ext>
            </a:extLst>
          </a:blip>
          <a:srcRect l="9724" r="20465"/>
          <a:stretch/>
        </p:blipFill>
        <p:spPr>
          <a:xfrm>
            <a:off x="3883529" y="586158"/>
            <a:ext cx="5260471" cy="5029200"/>
          </a:xfrm>
          <a:prstGeom prst="rect">
            <a:avLst/>
          </a:prstGeom>
        </p:spPr>
      </p:pic>
      <p:sp>
        <p:nvSpPr>
          <p:cNvPr id="5" name="Slide Number Placeholder 4">
            <a:extLst>
              <a:ext uri="{FF2B5EF4-FFF2-40B4-BE49-F238E27FC236}">
                <a16:creationId xmlns:a16="http://schemas.microsoft.com/office/drawing/2014/main" id="{3684CB34-DB58-A548-BED3-67CBE63784DB}"/>
              </a:ext>
            </a:extLst>
          </p:cNvPr>
          <p:cNvSpPr>
            <a:spLocks noGrp="1"/>
          </p:cNvSpPr>
          <p:nvPr>
            <p:ph type="sldNum" sz="quarter" idx="4"/>
          </p:nvPr>
        </p:nvSpPr>
        <p:spPr/>
        <p:txBody>
          <a:bodyPr/>
          <a:lstStyle/>
          <a:p>
            <a:fld id="{AF83BEB6-139A-B746-BC33-1F5B6187E651}" type="slidenum">
              <a:rPr lang="en-US" smtClean="0"/>
              <a:pPr/>
              <a:t>3</a:t>
            </a:fld>
            <a:endParaRPr lang="en-US" dirty="0"/>
          </a:p>
        </p:txBody>
      </p:sp>
    </p:spTree>
    <p:extLst>
      <p:ext uri="{BB962C8B-B14F-4D97-AF65-F5344CB8AC3E}">
        <p14:creationId xmlns:p14="http://schemas.microsoft.com/office/powerpoint/2010/main" val="4015406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Insurance Works</a:t>
            </a:r>
          </a:p>
        </p:txBody>
      </p:sp>
      <p:sp>
        <p:nvSpPr>
          <p:cNvPr id="3" name="Content Placeholder 2"/>
          <p:cNvSpPr>
            <a:spLocks noGrp="1"/>
          </p:cNvSpPr>
          <p:nvPr>
            <p:ph idx="1"/>
          </p:nvPr>
        </p:nvSpPr>
        <p:spPr>
          <a:xfrm>
            <a:off x="457200" y="1600200"/>
            <a:ext cx="3851444" cy="4902200"/>
          </a:xfrm>
        </p:spPr>
        <p:txBody>
          <a:bodyPr>
            <a:normAutofit/>
          </a:bodyPr>
          <a:lstStyle/>
          <a:p>
            <a:pPr lvl="0"/>
            <a:r>
              <a:rPr lang="en-US" sz="3200" dirty="0"/>
              <a:t>Reduces the financial impact of a loss or event covered by the insurance policy</a:t>
            </a:r>
          </a:p>
          <a:p>
            <a:pPr lvl="0"/>
            <a:r>
              <a:rPr lang="en-US" sz="3200" dirty="0"/>
              <a:t>Helps protect you from financial catastrophe</a:t>
            </a:r>
          </a:p>
          <a:p>
            <a:pPr marL="0" indent="0">
              <a:buNone/>
            </a:pPr>
            <a:endParaRPr lang="en-US" sz="3200" dirty="0"/>
          </a:p>
          <a:p>
            <a:endParaRPr lang="en-US" sz="3200" dirty="0"/>
          </a:p>
          <a:p>
            <a:pPr marL="0" indent="0">
              <a:buNone/>
            </a:pPr>
            <a:endParaRPr lang="en-US" sz="3200" dirty="0"/>
          </a:p>
          <a:p>
            <a:pPr marL="0" indent="0">
              <a:buNone/>
            </a:pPr>
            <a:endParaRPr lang="en-US" sz="3200" dirty="0"/>
          </a:p>
        </p:txBody>
      </p:sp>
      <p:pic>
        <p:nvPicPr>
          <p:cNvPr id="5" name="Picture 4" descr="photo of person from neck down sitting on a couch looking in the yellow pages as water is up to his ankles in the room."/>
          <p:cNvPicPr>
            <a:picLocks noChangeAspect="1"/>
          </p:cNvPicPr>
          <p:nvPr/>
        </p:nvPicPr>
        <p:blipFill rotWithShape="1">
          <a:blip r:embed="rId2" cstate="print">
            <a:extLst>
              <a:ext uri="{28A0092B-C50C-407E-A947-70E740481C1C}">
                <a14:useLocalDpi xmlns:a14="http://schemas.microsoft.com/office/drawing/2010/main"/>
              </a:ext>
            </a:extLst>
          </a:blip>
          <a:srcRect l="20091" r="4795"/>
          <a:stretch/>
        </p:blipFill>
        <p:spPr>
          <a:xfrm>
            <a:off x="4688470" y="1600200"/>
            <a:ext cx="3905080" cy="3902718"/>
          </a:xfrm>
          <a:prstGeom prst="rect">
            <a:avLst/>
          </a:prstGeom>
        </p:spPr>
      </p:pic>
      <p:sp>
        <p:nvSpPr>
          <p:cNvPr id="4" name="Slide Number Placeholder 3">
            <a:extLst>
              <a:ext uri="{FF2B5EF4-FFF2-40B4-BE49-F238E27FC236}">
                <a16:creationId xmlns:a16="http://schemas.microsoft.com/office/drawing/2014/main" id="{25783B61-ED5D-AE46-85E5-FF4C81F4957E}"/>
              </a:ext>
            </a:extLst>
          </p:cNvPr>
          <p:cNvSpPr>
            <a:spLocks noGrp="1"/>
          </p:cNvSpPr>
          <p:nvPr>
            <p:ph type="sldNum" sz="quarter" idx="4"/>
          </p:nvPr>
        </p:nvSpPr>
        <p:spPr/>
        <p:txBody>
          <a:bodyPr/>
          <a:lstStyle/>
          <a:p>
            <a:fld id="{AF83BEB6-139A-B746-BC33-1F5B6187E651}" type="slidenum">
              <a:rPr lang="en-US" smtClean="0"/>
              <a:pPr/>
              <a:t>30</a:t>
            </a:fld>
            <a:endParaRPr lang="en-US" dirty="0"/>
          </a:p>
        </p:txBody>
      </p:sp>
    </p:spTree>
    <p:extLst>
      <p:ext uri="{BB962C8B-B14F-4D97-AF65-F5344CB8AC3E}">
        <p14:creationId xmlns:p14="http://schemas.microsoft.com/office/powerpoint/2010/main" val="28184151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Key Terms</a:t>
            </a:r>
          </a:p>
        </p:txBody>
      </p:sp>
      <p:sp>
        <p:nvSpPr>
          <p:cNvPr id="3" name="Content Placeholder 2"/>
          <p:cNvSpPr>
            <a:spLocks noGrp="1"/>
          </p:cNvSpPr>
          <p:nvPr>
            <p:ph idx="1"/>
          </p:nvPr>
        </p:nvSpPr>
        <p:spPr/>
        <p:txBody>
          <a:bodyPr>
            <a:normAutofit/>
          </a:bodyPr>
          <a:lstStyle/>
          <a:p>
            <a:r>
              <a:rPr lang="en-US" sz="3200" dirty="0"/>
              <a:t>Insurance premium</a:t>
            </a:r>
          </a:p>
          <a:p>
            <a:r>
              <a:rPr lang="en-US" sz="3200" dirty="0"/>
              <a:t>Covered loss</a:t>
            </a:r>
          </a:p>
          <a:p>
            <a:r>
              <a:rPr lang="en-US" sz="3200" dirty="0"/>
              <a:t>Coverage limit</a:t>
            </a:r>
          </a:p>
          <a:p>
            <a:r>
              <a:rPr lang="en-US" sz="3200" dirty="0"/>
              <a:t>Deductible</a:t>
            </a:r>
          </a:p>
        </p:txBody>
      </p:sp>
      <p:sp>
        <p:nvSpPr>
          <p:cNvPr id="4" name="Slide Number Placeholder 3">
            <a:extLst>
              <a:ext uri="{FF2B5EF4-FFF2-40B4-BE49-F238E27FC236}">
                <a16:creationId xmlns:a16="http://schemas.microsoft.com/office/drawing/2014/main" id="{6914FEE2-339D-FB4D-8132-9CA883326CAA}"/>
              </a:ext>
            </a:extLst>
          </p:cNvPr>
          <p:cNvSpPr>
            <a:spLocks noGrp="1"/>
          </p:cNvSpPr>
          <p:nvPr>
            <p:ph type="sldNum" sz="quarter" idx="4"/>
          </p:nvPr>
        </p:nvSpPr>
        <p:spPr/>
        <p:txBody>
          <a:bodyPr/>
          <a:lstStyle/>
          <a:p>
            <a:fld id="{AF83BEB6-139A-B746-BC33-1F5B6187E651}" type="slidenum">
              <a:rPr lang="en-US" smtClean="0"/>
              <a:pPr/>
              <a:t>31</a:t>
            </a:fld>
            <a:endParaRPr lang="en-US" dirty="0"/>
          </a:p>
        </p:txBody>
      </p:sp>
    </p:spTree>
    <p:extLst>
      <p:ext uri="{BB962C8B-B14F-4D97-AF65-F5344CB8AC3E}">
        <p14:creationId xmlns:p14="http://schemas.microsoft.com/office/powerpoint/2010/main" val="4375646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More Key Terms</a:t>
            </a:r>
          </a:p>
        </p:txBody>
      </p:sp>
      <p:sp>
        <p:nvSpPr>
          <p:cNvPr id="3" name="Content Placeholder 2"/>
          <p:cNvSpPr>
            <a:spLocks noGrp="1"/>
          </p:cNvSpPr>
          <p:nvPr>
            <p:ph idx="1"/>
          </p:nvPr>
        </p:nvSpPr>
        <p:spPr/>
        <p:txBody>
          <a:bodyPr>
            <a:normAutofit/>
          </a:bodyPr>
          <a:lstStyle/>
          <a:p>
            <a:pPr lvl="0"/>
            <a:r>
              <a:rPr lang="en-US" sz="3200" dirty="0"/>
              <a:t>Copayment</a:t>
            </a:r>
          </a:p>
          <a:p>
            <a:pPr lvl="0"/>
            <a:r>
              <a:rPr lang="en-US" sz="3200" dirty="0"/>
              <a:t>Coinsurance</a:t>
            </a:r>
          </a:p>
          <a:p>
            <a:pPr lvl="0"/>
            <a:r>
              <a:rPr lang="en-US" sz="3200" dirty="0"/>
              <a:t>Exceptions or exclusions</a:t>
            </a:r>
          </a:p>
          <a:p>
            <a:pPr lvl="0"/>
            <a:r>
              <a:rPr lang="en-US" sz="3200" dirty="0"/>
              <a:t>Claim</a:t>
            </a:r>
          </a:p>
          <a:p>
            <a:pPr lvl="0"/>
            <a:r>
              <a:rPr lang="en-US" sz="3200" dirty="0"/>
              <a:t>Adjudication</a:t>
            </a:r>
          </a:p>
        </p:txBody>
      </p:sp>
      <p:sp>
        <p:nvSpPr>
          <p:cNvPr id="4" name="Slide Number Placeholder 3">
            <a:extLst>
              <a:ext uri="{FF2B5EF4-FFF2-40B4-BE49-F238E27FC236}">
                <a16:creationId xmlns:a16="http://schemas.microsoft.com/office/drawing/2014/main" id="{CA514EA3-FC77-454B-9670-813CB63D70F3}"/>
              </a:ext>
            </a:extLst>
          </p:cNvPr>
          <p:cNvSpPr>
            <a:spLocks noGrp="1"/>
          </p:cNvSpPr>
          <p:nvPr>
            <p:ph type="sldNum" sz="quarter" idx="4"/>
          </p:nvPr>
        </p:nvSpPr>
        <p:spPr/>
        <p:txBody>
          <a:bodyPr/>
          <a:lstStyle/>
          <a:p>
            <a:fld id="{AF83BEB6-139A-B746-BC33-1F5B6187E651}" type="slidenum">
              <a:rPr lang="en-US" smtClean="0"/>
              <a:pPr/>
              <a:t>32</a:t>
            </a:fld>
            <a:endParaRPr lang="en-US" dirty="0"/>
          </a:p>
        </p:txBody>
      </p:sp>
    </p:spTree>
    <p:extLst>
      <p:ext uri="{BB962C8B-B14F-4D97-AF65-F5344CB8AC3E}">
        <p14:creationId xmlns:p14="http://schemas.microsoft.com/office/powerpoint/2010/main" val="37922441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Types of Insurance</a:t>
            </a:r>
          </a:p>
        </p:txBody>
      </p:sp>
      <p:sp>
        <p:nvSpPr>
          <p:cNvPr id="3" name="Content Placeholder 2"/>
          <p:cNvSpPr>
            <a:spLocks noGrp="1"/>
          </p:cNvSpPr>
          <p:nvPr>
            <p:ph idx="1"/>
          </p:nvPr>
        </p:nvSpPr>
        <p:spPr/>
        <p:txBody>
          <a:bodyPr>
            <a:noAutofit/>
          </a:bodyPr>
          <a:lstStyle/>
          <a:p>
            <a:pPr>
              <a:spcAft>
                <a:spcPts val="600"/>
              </a:spcAft>
            </a:pPr>
            <a:r>
              <a:rPr lang="en-US" sz="3200" dirty="0"/>
              <a:t>Health insurance</a:t>
            </a:r>
          </a:p>
          <a:p>
            <a:pPr>
              <a:spcAft>
                <a:spcPts val="600"/>
              </a:spcAft>
            </a:pPr>
            <a:r>
              <a:rPr lang="en-US" sz="3200" dirty="0"/>
              <a:t>Long term </a:t>
            </a:r>
            <a:r>
              <a:rPr lang="en-US" sz="3200"/>
              <a:t>care insurance</a:t>
            </a:r>
            <a:endParaRPr lang="en-US" sz="3200" dirty="0"/>
          </a:p>
          <a:p>
            <a:pPr>
              <a:spcAft>
                <a:spcPts val="600"/>
              </a:spcAft>
            </a:pPr>
            <a:r>
              <a:rPr lang="en-US" sz="3200" dirty="0"/>
              <a:t>Dental insurance</a:t>
            </a:r>
          </a:p>
          <a:p>
            <a:pPr>
              <a:spcAft>
                <a:spcPts val="600"/>
              </a:spcAft>
            </a:pPr>
            <a:r>
              <a:rPr lang="en-US" sz="3200" dirty="0"/>
              <a:t>Vision insurance</a:t>
            </a:r>
          </a:p>
          <a:p>
            <a:pPr>
              <a:spcAft>
                <a:spcPts val="600"/>
              </a:spcAft>
            </a:pPr>
            <a:r>
              <a:rPr lang="en-US" sz="3200" dirty="0"/>
              <a:t>Disability insurance </a:t>
            </a:r>
          </a:p>
          <a:p>
            <a:pPr>
              <a:spcAft>
                <a:spcPts val="600"/>
              </a:spcAft>
            </a:pPr>
            <a:r>
              <a:rPr lang="en-US" sz="3200" dirty="0"/>
              <a:t>Life insurance </a:t>
            </a:r>
          </a:p>
          <a:p>
            <a:pPr>
              <a:spcAft>
                <a:spcPts val="600"/>
              </a:spcAft>
            </a:pPr>
            <a:r>
              <a:rPr lang="en-US" sz="3200" dirty="0"/>
              <a:t>Pet insurance</a:t>
            </a:r>
          </a:p>
        </p:txBody>
      </p:sp>
      <p:sp>
        <p:nvSpPr>
          <p:cNvPr id="4" name="Slide Number Placeholder 3">
            <a:extLst>
              <a:ext uri="{FF2B5EF4-FFF2-40B4-BE49-F238E27FC236}">
                <a16:creationId xmlns:a16="http://schemas.microsoft.com/office/drawing/2014/main" id="{85876696-824C-664A-811A-F58F20CA4A84}"/>
              </a:ext>
            </a:extLst>
          </p:cNvPr>
          <p:cNvSpPr>
            <a:spLocks noGrp="1"/>
          </p:cNvSpPr>
          <p:nvPr>
            <p:ph type="sldNum" sz="quarter" idx="4"/>
          </p:nvPr>
        </p:nvSpPr>
        <p:spPr/>
        <p:txBody>
          <a:bodyPr/>
          <a:lstStyle/>
          <a:p>
            <a:fld id="{AF83BEB6-139A-B746-BC33-1F5B6187E651}" type="slidenum">
              <a:rPr lang="en-US" smtClean="0"/>
              <a:pPr/>
              <a:t>33</a:t>
            </a:fld>
            <a:endParaRPr lang="en-US" dirty="0"/>
          </a:p>
        </p:txBody>
      </p:sp>
    </p:spTree>
    <p:extLst>
      <p:ext uri="{BB962C8B-B14F-4D97-AF65-F5344CB8AC3E}">
        <p14:creationId xmlns:p14="http://schemas.microsoft.com/office/powerpoint/2010/main" val="12993437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More Types of Insurance</a:t>
            </a:r>
            <a:endParaRPr lang="en-US" strike="sngStrike" dirty="0"/>
          </a:p>
        </p:txBody>
      </p:sp>
      <p:sp>
        <p:nvSpPr>
          <p:cNvPr id="3" name="Content Placeholder 2"/>
          <p:cNvSpPr>
            <a:spLocks noGrp="1"/>
          </p:cNvSpPr>
          <p:nvPr>
            <p:ph idx="1"/>
          </p:nvPr>
        </p:nvSpPr>
        <p:spPr>
          <a:xfrm>
            <a:off x="577986" y="1436153"/>
            <a:ext cx="7499214" cy="4701440"/>
          </a:xfrm>
        </p:spPr>
        <p:txBody>
          <a:bodyPr>
            <a:normAutofit/>
          </a:bodyPr>
          <a:lstStyle/>
          <a:p>
            <a:r>
              <a:rPr lang="en-US" sz="3200" dirty="0"/>
              <a:t>Identity theft insurance</a:t>
            </a:r>
          </a:p>
          <a:p>
            <a:r>
              <a:rPr lang="en-US" sz="3200" dirty="0"/>
              <a:t>Vehicle insurance</a:t>
            </a:r>
          </a:p>
          <a:p>
            <a:r>
              <a:rPr lang="en-US" sz="3200"/>
              <a:t>Renter’s </a:t>
            </a:r>
            <a:r>
              <a:rPr lang="en-US" sz="3200" dirty="0"/>
              <a:t>insurance </a:t>
            </a:r>
          </a:p>
          <a:p>
            <a:r>
              <a:rPr lang="en-US" sz="3200" dirty="0"/>
              <a:t>Homeowners insurance </a:t>
            </a:r>
          </a:p>
          <a:p>
            <a:r>
              <a:rPr lang="en-US" sz="3200" dirty="0"/>
              <a:t>Flood insurance </a:t>
            </a:r>
          </a:p>
        </p:txBody>
      </p:sp>
      <p:sp>
        <p:nvSpPr>
          <p:cNvPr id="4" name="Slide Number Placeholder 3">
            <a:extLst>
              <a:ext uri="{FF2B5EF4-FFF2-40B4-BE49-F238E27FC236}">
                <a16:creationId xmlns:a16="http://schemas.microsoft.com/office/drawing/2014/main" id="{3680021B-6AAE-A04C-9B74-F3C55CCC52FF}"/>
              </a:ext>
            </a:extLst>
          </p:cNvPr>
          <p:cNvSpPr>
            <a:spLocks noGrp="1"/>
          </p:cNvSpPr>
          <p:nvPr>
            <p:ph type="sldNum" sz="quarter" idx="4"/>
          </p:nvPr>
        </p:nvSpPr>
        <p:spPr/>
        <p:txBody>
          <a:bodyPr/>
          <a:lstStyle/>
          <a:p>
            <a:fld id="{AF83BEB6-139A-B746-BC33-1F5B6187E651}" type="slidenum">
              <a:rPr lang="en-US" smtClean="0"/>
              <a:pPr/>
              <a:t>34</a:t>
            </a:fld>
            <a:endParaRPr lang="en-US" dirty="0"/>
          </a:p>
        </p:txBody>
      </p:sp>
    </p:spTree>
    <p:extLst>
      <p:ext uri="{BB962C8B-B14F-4D97-AF65-F5344CB8AC3E}">
        <p14:creationId xmlns:p14="http://schemas.microsoft.com/office/powerpoint/2010/main" val="11372671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Getting Insurance</a:t>
            </a:r>
          </a:p>
        </p:txBody>
      </p:sp>
      <p:sp>
        <p:nvSpPr>
          <p:cNvPr id="3" name="Content Placeholder 2"/>
          <p:cNvSpPr>
            <a:spLocks noGrp="1"/>
          </p:cNvSpPr>
          <p:nvPr>
            <p:ph idx="1"/>
          </p:nvPr>
        </p:nvSpPr>
        <p:spPr>
          <a:xfrm>
            <a:off x="577986" y="1424723"/>
            <a:ext cx="8165964" cy="4701440"/>
          </a:xfrm>
        </p:spPr>
        <p:txBody>
          <a:bodyPr>
            <a:normAutofit/>
          </a:bodyPr>
          <a:lstStyle/>
          <a:p>
            <a:pPr lvl="0"/>
            <a:r>
              <a:rPr lang="en-US" sz="3200" dirty="0"/>
              <a:t>Depends on your individual circumstances </a:t>
            </a:r>
          </a:p>
          <a:p>
            <a:pPr lvl="0"/>
            <a:r>
              <a:rPr lang="en-US" sz="3200" dirty="0"/>
              <a:t>Purchase it to manage risks to your assets</a:t>
            </a:r>
          </a:p>
          <a:p>
            <a:pPr lvl="0"/>
            <a:r>
              <a:rPr lang="en-US" sz="3200" dirty="0"/>
              <a:t>Consider it for things that could happen and cause serious financial harm</a:t>
            </a:r>
          </a:p>
          <a:p>
            <a:pPr lvl="0"/>
            <a:r>
              <a:rPr lang="en-US" sz="3200" dirty="0"/>
              <a:t>Some insurance is required by law</a:t>
            </a:r>
          </a:p>
          <a:p>
            <a:pPr lvl="0"/>
            <a:r>
              <a:rPr lang="en-US" sz="3200" dirty="0"/>
              <a:t>Periodically review your coverage and shop around</a:t>
            </a:r>
          </a:p>
        </p:txBody>
      </p:sp>
      <p:sp>
        <p:nvSpPr>
          <p:cNvPr id="4" name="Slide Number Placeholder 3">
            <a:extLst>
              <a:ext uri="{FF2B5EF4-FFF2-40B4-BE49-F238E27FC236}">
                <a16:creationId xmlns:a16="http://schemas.microsoft.com/office/drawing/2014/main" id="{479DA9FF-0E4E-CE4A-80AD-5DDAEF4A4349}"/>
              </a:ext>
            </a:extLst>
          </p:cNvPr>
          <p:cNvSpPr>
            <a:spLocks noGrp="1"/>
          </p:cNvSpPr>
          <p:nvPr>
            <p:ph type="sldNum" sz="quarter" idx="4"/>
          </p:nvPr>
        </p:nvSpPr>
        <p:spPr/>
        <p:txBody>
          <a:bodyPr/>
          <a:lstStyle/>
          <a:p>
            <a:fld id="{AF83BEB6-139A-B746-BC33-1F5B6187E651}" type="slidenum">
              <a:rPr lang="en-US" smtClean="0"/>
              <a:pPr/>
              <a:t>35</a:t>
            </a:fld>
            <a:endParaRPr lang="en-US" dirty="0"/>
          </a:p>
        </p:txBody>
      </p:sp>
    </p:spTree>
    <p:extLst>
      <p:ext uri="{BB962C8B-B14F-4D97-AF65-F5344CB8AC3E}">
        <p14:creationId xmlns:p14="http://schemas.microsoft.com/office/powerpoint/2010/main" val="39397852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Shop Around</a:t>
            </a:r>
          </a:p>
        </p:txBody>
      </p:sp>
      <p:sp>
        <p:nvSpPr>
          <p:cNvPr id="3" name="Content Placeholder 2"/>
          <p:cNvSpPr>
            <a:spLocks noGrp="1"/>
          </p:cNvSpPr>
          <p:nvPr>
            <p:ph idx="1"/>
          </p:nvPr>
        </p:nvSpPr>
        <p:spPr/>
        <p:txBody>
          <a:bodyPr>
            <a:normAutofit/>
          </a:bodyPr>
          <a:lstStyle/>
          <a:p>
            <a:r>
              <a:rPr lang="en-US" sz="3200" dirty="0"/>
              <a:t>Review state-specific information </a:t>
            </a:r>
          </a:p>
          <a:p>
            <a:r>
              <a:rPr lang="en-US" sz="3200" dirty="0"/>
              <a:t>Check out insurance companies</a:t>
            </a:r>
            <a:endParaRPr lang="en-US" sz="3200" strike="sngStrike" dirty="0"/>
          </a:p>
          <a:p>
            <a:r>
              <a:rPr lang="en-US" sz="3200" dirty="0"/>
              <a:t>Ask about discounts</a:t>
            </a:r>
          </a:p>
          <a:p>
            <a:r>
              <a:rPr lang="en-US" sz="3200" dirty="0"/>
              <a:t>Compare several quotes</a:t>
            </a:r>
          </a:p>
          <a:p>
            <a:r>
              <a:rPr lang="en-US" sz="3200" dirty="0"/>
              <a:t>Consider tradeoff between deductibles, coinsurance, coverage limits, and premiums </a:t>
            </a:r>
          </a:p>
        </p:txBody>
      </p:sp>
      <p:sp>
        <p:nvSpPr>
          <p:cNvPr id="4" name="Slide Number Placeholder 3">
            <a:extLst>
              <a:ext uri="{FF2B5EF4-FFF2-40B4-BE49-F238E27FC236}">
                <a16:creationId xmlns:a16="http://schemas.microsoft.com/office/drawing/2014/main" id="{2DA8A315-778A-E146-8466-149638BD191F}"/>
              </a:ext>
            </a:extLst>
          </p:cNvPr>
          <p:cNvSpPr>
            <a:spLocks noGrp="1"/>
          </p:cNvSpPr>
          <p:nvPr>
            <p:ph type="sldNum" sz="quarter" idx="4"/>
          </p:nvPr>
        </p:nvSpPr>
        <p:spPr/>
        <p:txBody>
          <a:bodyPr/>
          <a:lstStyle/>
          <a:p>
            <a:fld id="{AF83BEB6-139A-B746-BC33-1F5B6187E651}" type="slidenum">
              <a:rPr lang="en-US" smtClean="0"/>
              <a:pPr/>
              <a:t>36</a:t>
            </a:fld>
            <a:endParaRPr lang="en-US" dirty="0"/>
          </a:p>
        </p:txBody>
      </p:sp>
    </p:spTree>
    <p:extLst>
      <p:ext uri="{BB962C8B-B14F-4D97-AF65-F5344CB8AC3E}">
        <p14:creationId xmlns:p14="http://schemas.microsoft.com/office/powerpoint/2010/main" val="35001339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05741"/>
            <a:ext cx="8036078" cy="1895282"/>
          </a:xfrm>
        </p:spPr>
        <p:txBody>
          <a:bodyPr anchor="t">
            <a:normAutofit/>
          </a:bodyPr>
          <a:lstStyle/>
          <a:p>
            <a:r>
              <a:rPr lang="en-US" dirty="0"/>
              <a:t>Apply It: Insurance ⎯ Do I Have It</a:t>
            </a:r>
            <a:r>
              <a:rPr lang="en-US"/>
              <a:t>? </a:t>
            </a:r>
            <a:br>
              <a:rPr lang="en-US"/>
            </a:br>
            <a:r>
              <a:rPr lang="en-US"/>
              <a:t>               Do I Need It?</a:t>
            </a:r>
            <a:r>
              <a:rPr lang="en-US" dirty="0"/>
              <a:t/>
            </a:r>
            <a:br>
              <a:rPr lang="en-US" dirty="0"/>
            </a:br>
            <a:r>
              <a:rPr lang="en-US" sz="2400" dirty="0"/>
              <a:t>See page 17 in your Participant Guide</a:t>
            </a:r>
            <a:endParaRPr lang="en-US" dirty="0"/>
          </a:p>
        </p:txBody>
      </p:sp>
      <p:pic>
        <p:nvPicPr>
          <p:cNvPr id="8" name="Picture 7" descr="Screenshot of Apply It: Insurance--Do I Have It? Do I Need It? from the Participant Guide.  Shown for navigational purposes only.">
            <a:extLst>
              <a:ext uri="{FF2B5EF4-FFF2-40B4-BE49-F238E27FC236}">
                <a16:creationId xmlns:a16="http://schemas.microsoft.com/office/drawing/2014/main" id="{ED766F46-47C0-0948-B4B3-5283F6F29EFA}"/>
              </a:ext>
            </a:extLst>
          </p:cNvPr>
          <p:cNvPicPr>
            <a:picLocks noChangeAspect="1"/>
          </p:cNvPicPr>
          <p:nvPr/>
        </p:nvPicPr>
        <p:blipFill rotWithShape="1">
          <a:blip r:embed="rId2"/>
          <a:srcRect b="14962"/>
          <a:stretch/>
        </p:blipFill>
        <p:spPr>
          <a:xfrm>
            <a:off x="676565" y="1892300"/>
            <a:ext cx="7937500" cy="422275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Slide Number Placeholder 3">
            <a:extLst>
              <a:ext uri="{FF2B5EF4-FFF2-40B4-BE49-F238E27FC236}">
                <a16:creationId xmlns:a16="http://schemas.microsoft.com/office/drawing/2014/main" id="{3D1AD6B2-51B2-F545-A045-F986EFC08DF4}"/>
              </a:ext>
            </a:extLst>
          </p:cNvPr>
          <p:cNvSpPr>
            <a:spLocks noGrp="1"/>
          </p:cNvSpPr>
          <p:nvPr>
            <p:ph type="sldNum" sz="quarter" idx="4"/>
          </p:nvPr>
        </p:nvSpPr>
        <p:spPr/>
        <p:txBody>
          <a:bodyPr/>
          <a:lstStyle/>
          <a:p>
            <a:fld id="{AF83BEB6-139A-B746-BC33-1F5B6187E651}" type="slidenum">
              <a:rPr lang="en-US" smtClean="0"/>
              <a:pPr/>
              <a:t>37</a:t>
            </a:fld>
            <a:endParaRPr lang="en-US" dirty="0"/>
          </a:p>
        </p:txBody>
      </p:sp>
    </p:spTree>
    <p:extLst>
      <p:ext uri="{BB962C8B-B14F-4D97-AF65-F5344CB8AC3E}">
        <p14:creationId xmlns:p14="http://schemas.microsoft.com/office/powerpoint/2010/main" val="26360614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Keeping Accurate Records</a:t>
            </a:r>
          </a:p>
        </p:txBody>
      </p:sp>
      <p:sp>
        <p:nvSpPr>
          <p:cNvPr id="3" name="Content Placeholder 2"/>
          <p:cNvSpPr>
            <a:spLocks noGrp="1"/>
          </p:cNvSpPr>
          <p:nvPr>
            <p:ph idx="1"/>
          </p:nvPr>
        </p:nvSpPr>
        <p:spPr/>
        <p:txBody>
          <a:bodyPr>
            <a:normAutofit/>
          </a:bodyPr>
          <a:lstStyle/>
          <a:p>
            <a:r>
              <a:rPr lang="en-US" sz="3200" dirty="0"/>
              <a:t>Important part of making sure insurance adequately covers your risks</a:t>
            </a:r>
          </a:p>
          <a:p>
            <a:r>
              <a:rPr lang="en-US" sz="3200" dirty="0"/>
              <a:t>Create and maintain a list of your assets</a:t>
            </a:r>
          </a:p>
          <a:p>
            <a:r>
              <a:rPr lang="en-US" sz="3200" dirty="0"/>
              <a:t>Document any damages and save receipts for related expenses</a:t>
            </a:r>
          </a:p>
          <a:p>
            <a:r>
              <a:rPr lang="en-US" sz="3200" dirty="0"/>
              <a:t>File claims as soon as possible</a:t>
            </a:r>
          </a:p>
        </p:txBody>
      </p:sp>
      <p:sp>
        <p:nvSpPr>
          <p:cNvPr id="4" name="Slide Number Placeholder 3">
            <a:extLst>
              <a:ext uri="{FF2B5EF4-FFF2-40B4-BE49-F238E27FC236}">
                <a16:creationId xmlns:a16="http://schemas.microsoft.com/office/drawing/2014/main" id="{597373D7-C4F5-6D41-B1D8-9FA718B6093D}"/>
              </a:ext>
            </a:extLst>
          </p:cNvPr>
          <p:cNvSpPr>
            <a:spLocks noGrp="1"/>
          </p:cNvSpPr>
          <p:nvPr>
            <p:ph type="sldNum" sz="quarter" idx="4"/>
          </p:nvPr>
        </p:nvSpPr>
        <p:spPr/>
        <p:txBody>
          <a:bodyPr/>
          <a:lstStyle/>
          <a:p>
            <a:fld id="{AF83BEB6-139A-B746-BC33-1F5B6187E651}" type="slidenum">
              <a:rPr lang="en-US" smtClean="0"/>
              <a:pPr/>
              <a:t>38</a:t>
            </a:fld>
            <a:endParaRPr lang="en-US" dirty="0"/>
          </a:p>
        </p:txBody>
      </p:sp>
    </p:spTree>
    <p:extLst>
      <p:ext uri="{BB962C8B-B14F-4D97-AF65-F5344CB8AC3E}">
        <p14:creationId xmlns:p14="http://schemas.microsoft.com/office/powerpoint/2010/main" val="26314539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Section 3: Remember the Key Takeaway</a:t>
            </a:r>
          </a:p>
        </p:txBody>
      </p:sp>
      <p:sp>
        <p:nvSpPr>
          <p:cNvPr id="3" name="Content Placeholder 2"/>
          <p:cNvSpPr>
            <a:spLocks noGrp="1"/>
          </p:cNvSpPr>
          <p:nvPr>
            <p:ph idx="1"/>
          </p:nvPr>
        </p:nvSpPr>
        <p:spPr>
          <a:xfrm>
            <a:off x="611873" y="1416581"/>
            <a:ext cx="5628506" cy="4966171"/>
          </a:xfrm>
        </p:spPr>
        <p:txBody>
          <a:bodyPr>
            <a:normAutofit/>
          </a:bodyPr>
          <a:lstStyle/>
          <a:p>
            <a:pPr marL="0" indent="0">
              <a:lnSpc>
                <a:spcPct val="140000"/>
              </a:lnSpc>
              <a:buNone/>
            </a:pPr>
            <a:r>
              <a:rPr lang="en-US" sz="3200" i="1" dirty="0"/>
              <a:t>Insurance provides protection from financial loss. Keep accurate records of your assets and any damages to your property.</a:t>
            </a:r>
          </a:p>
          <a:p>
            <a:endParaRPr lang="en-US" sz="3200" dirty="0"/>
          </a:p>
        </p:txBody>
      </p:sp>
      <p:sp>
        <p:nvSpPr>
          <p:cNvPr id="4" name="Slide Number Placeholder 3">
            <a:extLst>
              <a:ext uri="{FF2B5EF4-FFF2-40B4-BE49-F238E27FC236}">
                <a16:creationId xmlns:a16="http://schemas.microsoft.com/office/drawing/2014/main" id="{390FAE49-C43E-314D-9AB1-28B931F06A61}"/>
              </a:ext>
            </a:extLst>
          </p:cNvPr>
          <p:cNvSpPr>
            <a:spLocks noGrp="1"/>
          </p:cNvSpPr>
          <p:nvPr>
            <p:ph type="sldNum" sz="quarter" idx="4"/>
          </p:nvPr>
        </p:nvSpPr>
        <p:spPr/>
        <p:txBody>
          <a:bodyPr/>
          <a:lstStyle/>
          <a:p>
            <a:fld id="{AF83BEB6-139A-B746-BC33-1F5B6187E651}" type="slidenum">
              <a:rPr lang="en-US" smtClean="0"/>
              <a:pPr/>
              <a:t>39</a:t>
            </a:fld>
            <a:endParaRPr lang="en-US" dirty="0"/>
          </a:p>
        </p:txBody>
      </p:sp>
    </p:spTree>
    <p:extLst>
      <p:ext uri="{BB962C8B-B14F-4D97-AF65-F5344CB8AC3E}">
        <p14:creationId xmlns:p14="http://schemas.microsoft.com/office/powerpoint/2010/main" val="959822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1: Key Takeaway</a:t>
            </a:r>
          </a:p>
        </p:txBody>
      </p:sp>
      <p:sp>
        <p:nvSpPr>
          <p:cNvPr id="3" name="Content Placeholder 2"/>
          <p:cNvSpPr>
            <a:spLocks noGrp="1"/>
          </p:cNvSpPr>
          <p:nvPr>
            <p:ph idx="1"/>
          </p:nvPr>
        </p:nvSpPr>
        <p:spPr>
          <a:xfrm>
            <a:off x="595591" y="1441004"/>
            <a:ext cx="5420198" cy="4958031"/>
          </a:xfrm>
        </p:spPr>
        <p:txBody>
          <a:bodyPr>
            <a:normAutofit/>
          </a:bodyPr>
          <a:lstStyle/>
          <a:p>
            <a:pPr marL="0" indent="0">
              <a:lnSpc>
                <a:spcPct val="140000"/>
              </a:lnSpc>
              <a:buNone/>
            </a:pPr>
            <a:r>
              <a:rPr lang="en-US" sz="3600" i="1" dirty="0"/>
              <a:t>Being aware of risks to your assets prepares you to take steps to reduce those risks. </a:t>
            </a:r>
          </a:p>
          <a:p>
            <a:endParaRPr lang="en-US" sz="3200" dirty="0"/>
          </a:p>
        </p:txBody>
      </p:sp>
      <p:sp>
        <p:nvSpPr>
          <p:cNvPr id="6" name="Slide Number Placeholder 5">
            <a:extLst>
              <a:ext uri="{FF2B5EF4-FFF2-40B4-BE49-F238E27FC236}">
                <a16:creationId xmlns:a16="http://schemas.microsoft.com/office/drawing/2014/main" id="{BD0519B2-53C2-1D4F-B8A0-9115D8F73872}"/>
              </a:ext>
            </a:extLst>
          </p:cNvPr>
          <p:cNvSpPr>
            <a:spLocks noGrp="1"/>
          </p:cNvSpPr>
          <p:nvPr>
            <p:ph type="sldNum" sz="quarter" idx="4"/>
          </p:nvPr>
        </p:nvSpPr>
        <p:spPr/>
        <p:txBody>
          <a:bodyPr/>
          <a:lstStyle/>
          <a:p>
            <a:fld id="{AF83BEB6-139A-B746-BC33-1F5B6187E651}" type="slidenum">
              <a:rPr lang="en-US" smtClean="0"/>
              <a:pPr/>
              <a:t>4</a:t>
            </a:fld>
            <a:endParaRPr lang="en-US" dirty="0"/>
          </a:p>
        </p:txBody>
      </p:sp>
    </p:spTree>
    <p:extLst>
      <p:ext uri="{BB962C8B-B14F-4D97-AF65-F5344CB8AC3E}">
        <p14:creationId xmlns:p14="http://schemas.microsoft.com/office/powerpoint/2010/main" val="18493649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F3B23E5-351D-6644-9241-6AEE10119144}"/>
              </a:ext>
            </a:extLst>
          </p:cNvPr>
          <p:cNvSpPr>
            <a:spLocks noGrp="1"/>
          </p:cNvSpPr>
          <p:nvPr>
            <p:ph type="title"/>
          </p:nvPr>
        </p:nvSpPr>
        <p:spPr>
          <a:xfrm>
            <a:off x="644436" y="213857"/>
            <a:ext cx="7620000" cy="889206"/>
          </a:xfrm>
        </p:spPr>
        <p:txBody>
          <a:bodyPr>
            <a:normAutofit fontScale="90000"/>
          </a:bodyPr>
          <a:lstStyle/>
          <a:p>
            <a:r>
              <a:rPr lang="en-US" sz="4000" dirty="0"/>
              <a:t>Take Action</a:t>
            </a:r>
            <a:br>
              <a:rPr lang="en-US" sz="4000" dirty="0"/>
            </a:br>
            <a:r>
              <a:rPr lang="en-US" sz="2700" dirty="0"/>
              <a:t>See </a:t>
            </a:r>
            <a:r>
              <a:rPr lang="en-US" sz="2700"/>
              <a:t>page 19 </a:t>
            </a:r>
            <a:r>
              <a:rPr lang="en-US" sz="2700" dirty="0"/>
              <a:t>in your Participant Guide</a:t>
            </a:r>
            <a:endParaRPr lang="en-US" sz="2000" dirty="0"/>
          </a:p>
        </p:txBody>
      </p:sp>
      <p:sp>
        <p:nvSpPr>
          <p:cNvPr id="6" name="Content Placeholder 2"/>
          <p:cNvSpPr>
            <a:spLocks noGrp="1"/>
          </p:cNvSpPr>
          <p:nvPr>
            <p:ph idx="1"/>
          </p:nvPr>
        </p:nvSpPr>
        <p:spPr>
          <a:xfrm>
            <a:off x="644436" y="1432864"/>
            <a:ext cx="5146764" cy="2862045"/>
          </a:xfrm>
        </p:spPr>
        <p:txBody>
          <a:bodyPr>
            <a:normAutofit fontScale="92500" lnSpcReduction="10000"/>
          </a:bodyPr>
          <a:lstStyle/>
          <a:p>
            <a:r>
              <a:rPr lang="en-US" sz="3800" dirty="0"/>
              <a:t>What will I do?</a:t>
            </a:r>
          </a:p>
          <a:p>
            <a:r>
              <a:rPr lang="en-US" sz="3800" dirty="0"/>
              <a:t>How will I do it?</a:t>
            </a:r>
          </a:p>
          <a:p>
            <a:r>
              <a:rPr lang="en-US" sz="3800" dirty="0"/>
              <a:t>Will I share my plans with anyone? If so, who?</a:t>
            </a:r>
          </a:p>
          <a:p>
            <a:pPr marL="0" indent="0">
              <a:buNone/>
            </a:pPr>
            <a:endParaRPr lang="en-US" i="1" dirty="0"/>
          </a:p>
          <a:p>
            <a:pPr marL="0" indent="0">
              <a:buNone/>
            </a:pPr>
            <a:endParaRPr lang="en-US" dirty="0"/>
          </a:p>
          <a:p>
            <a:endParaRPr lang="en-US" dirty="0"/>
          </a:p>
          <a:p>
            <a:endParaRPr lang="en-US" dirty="0"/>
          </a:p>
          <a:p>
            <a:pPr marL="0" indent="0">
              <a:buNone/>
            </a:pPr>
            <a:endParaRPr lang="en-US" dirty="0"/>
          </a:p>
        </p:txBody>
      </p:sp>
      <p:sp>
        <p:nvSpPr>
          <p:cNvPr id="7" name="TextBox 6"/>
          <p:cNvSpPr txBox="1"/>
          <p:nvPr/>
        </p:nvSpPr>
        <p:spPr>
          <a:xfrm>
            <a:off x="531523" y="5610552"/>
            <a:ext cx="8085457" cy="461665"/>
          </a:xfrm>
          <a:prstGeom prst="rect">
            <a:avLst/>
          </a:prstGeom>
          <a:solidFill>
            <a:schemeClr val="accent2"/>
          </a:solidFill>
        </p:spPr>
        <p:txBody>
          <a:bodyPr wrap="square" rtlCol="0">
            <a:spAutoFit/>
          </a:bodyPr>
          <a:lstStyle/>
          <a:p>
            <a:r>
              <a:rPr lang="en-US" sz="2400" dirty="0">
                <a:latin typeface="+mj-lt"/>
              </a:rPr>
              <a:t>Visit fdic.gov/education to learn more</a:t>
            </a:r>
          </a:p>
        </p:txBody>
      </p:sp>
      <p:sp>
        <p:nvSpPr>
          <p:cNvPr id="5" name="Slide Number Placeholder 4">
            <a:extLst>
              <a:ext uri="{FF2B5EF4-FFF2-40B4-BE49-F238E27FC236}">
                <a16:creationId xmlns:a16="http://schemas.microsoft.com/office/drawing/2014/main" id="{C4F364BB-3DA4-2444-95A2-A2180A8D010A}"/>
              </a:ext>
            </a:extLst>
          </p:cNvPr>
          <p:cNvSpPr>
            <a:spLocks noGrp="1"/>
          </p:cNvSpPr>
          <p:nvPr>
            <p:ph type="sldNum" sz="quarter" idx="4"/>
          </p:nvPr>
        </p:nvSpPr>
        <p:spPr/>
        <p:txBody>
          <a:bodyPr/>
          <a:lstStyle/>
          <a:p>
            <a:fld id="{AF83BEB6-139A-B746-BC33-1F5B6187E651}" type="slidenum">
              <a:rPr lang="en-US" smtClean="0"/>
              <a:pPr/>
              <a:t>40</a:t>
            </a:fld>
            <a:endParaRPr lang="en-US" dirty="0"/>
          </a:p>
        </p:txBody>
      </p:sp>
    </p:spTree>
    <p:extLst>
      <p:ext uri="{BB962C8B-B14F-4D97-AF65-F5344CB8AC3E}">
        <p14:creationId xmlns:p14="http://schemas.microsoft.com/office/powerpoint/2010/main" val="27548239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77232DC-C5EA-9C47-B636-0F4227E1A2F4}"/>
              </a:ext>
            </a:extLst>
          </p:cNvPr>
          <p:cNvSpPr>
            <a:spLocks noGrp="1"/>
          </p:cNvSpPr>
          <p:nvPr>
            <p:ph type="title"/>
          </p:nvPr>
        </p:nvSpPr>
        <p:spPr>
          <a:xfrm>
            <a:off x="577986" y="259083"/>
            <a:ext cx="7499213" cy="881682"/>
          </a:xfrm>
        </p:spPr>
        <p:txBody>
          <a:bodyPr/>
          <a:lstStyle/>
          <a:p>
            <a:r>
              <a:rPr lang="en-US" dirty="0"/>
              <a:t>Post-Training Survey</a:t>
            </a:r>
            <a:br>
              <a:rPr lang="en-US" dirty="0"/>
            </a:br>
            <a:r>
              <a:rPr lang="en-US" sz="2400" dirty="0"/>
              <a:t>See page 23 in your Participant Guide</a:t>
            </a:r>
            <a:endParaRPr lang="en-US" sz="1800" dirty="0"/>
          </a:p>
        </p:txBody>
      </p:sp>
      <p:pic>
        <p:nvPicPr>
          <p:cNvPr id="11" name="Picture 10" descr="Screenshot of Post-Training Survey from the Participant Guide. Shown for navigational purposes only.">
            <a:extLst>
              <a:ext uri="{FF2B5EF4-FFF2-40B4-BE49-F238E27FC236}">
                <a16:creationId xmlns:a16="http://schemas.microsoft.com/office/drawing/2014/main" id="{44271229-B9F4-384C-9A23-E212FC9420B5}"/>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Rectangle 11" descr="blank rectangle with white fill to cover up the right-hand header on the screenshot of the survey">
            <a:extLst>
              <a:ext uri="{FF2B5EF4-FFF2-40B4-BE49-F238E27FC236}">
                <a16:creationId xmlns:a16="http://schemas.microsoft.com/office/drawing/2014/main" id="{FEC4493C-1AF3-AA4C-83CD-E5A7835C68F2}"/>
              </a:ext>
            </a:extLst>
          </p:cNvPr>
          <p:cNvSpPr/>
          <p:nvPr/>
        </p:nvSpPr>
        <p:spPr>
          <a:xfrm>
            <a:off x="6268357" y="1424214"/>
            <a:ext cx="1895929" cy="5896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THANK YOU spelled out with each letter in white on a black rectangle hanging with a string from the top">
            <a:extLst>
              <a:ext uri="{FF2B5EF4-FFF2-40B4-BE49-F238E27FC236}">
                <a16:creationId xmlns:a16="http://schemas.microsoft.com/office/drawing/2014/main" id="{F286B345-34BC-E54C-A12A-B8562556757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32929" y="163295"/>
            <a:ext cx="3085999" cy="2207251"/>
          </a:xfrm>
          <a:prstGeom prst="rect">
            <a:avLst/>
          </a:prstGeom>
        </p:spPr>
      </p:pic>
      <p:sp>
        <p:nvSpPr>
          <p:cNvPr id="4" name="Slide Number Placeholder 3">
            <a:extLst>
              <a:ext uri="{FF2B5EF4-FFF2-40B4-BE49-F238E27FC236}">
                <a16:creationId xmlns:a16="http://schemas.microsoft.com/office/drawing/2014/main" id="{3C11BFEE-30E0-D049-B300-17F461A2F678}"/>
              </a:ext>
            </a:extLst>
          </p:cNvPr>
          <p:cNvSpPr>
            <a:spLocks noGrp="1"/>
          </p:cNvSpPr>
          <p:nvPr>
            <p:ph type="sldNum" sz="quarter" idx="4"/>
          </p:nvPr>
        </p:nvSpPr>
        <p:spPr/>
        <p:txBody>
          <a:bodyPr/>
          <a:lstStyle/>
          <a:p>
            <a:fld id="{AF83BEB6-139A-B746-BC33-1F5B6187E651}" type="slidenum">
              <a:rPr lang="en-US" smtClean="0"/>
              <a:pPr/>
              <a:t>41</a:t>
            </a:fld>
            <a:endParaRPr lang="en-US" dirty="0"/>
          </a:p>
        </p:txBody>
      </p:sp>
    </p:spTree>
    <p:extLst>
      <p:ext uri="{BB962C8B-B14F-4D97-AF65-F5344CB8AC3E}">
        <p14:creationId xmlns:p14="http://schemas.microsoft.com/office/powerpoint/2010/main" val="3085681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5" y="359486"/>
            <a:ext cx="7499213" cy="881682"/>
          </a:xfrm>
        </p:spPr>
        <p:txBody>
          <a:bodyPr anchor="t"/>
          <a:lstStyle/>
          <a:p>
            <a:r>
              <a:rPr lang="en-US"/>
              <a:t>Assets and Risks</a:t>
            </a:r>
            <a:endParaRPr lang="en-US" dirty="0"/>
          </a:p>
        </p:txBody>
      </p:sp>
      <p:sp>
        <p:nvSpPr>
          <p:cNvPr id="3" name="Content Placeholder 2"/>
          <p:cNvSpPr>
            <a:spLocks noGrp="1"/>
          </p:cNvSpPr>
          <p:nvPr>
            <p:ph idx="1"/>
          </p:nvPr>
        </p:nvSpPr>
        <p:spPr>
          <a:xfrm>
            <a:off x="577985" y="1062990"/>
            <a:ext cx="8036080" cy="5063173"/>
          </a:xfrm>
        </p:spPr>
        <p:txBody>
          <a:bodyPr>
            <a:normAutofit/>
          </a:bodyPr>
          <a:lstStyle/>
          <a:p>
            <a:r>
              <a:rPr lang="en-US" sz="3200" dirty="0"/>
              <a:t>Asset: something you own that has value</a:t>
            </a:r>
          </a:p>
          <a:p>
            <a:r>
              <a:rPr lang="en-US" sz="3200" dirty="0"/>
              <a:t>Risk: potential for harm</a:t>
            </a:r>
            <a:endParaRPr lang="en-US" dirty="0"/>
          </a:p>
          <a:p>
            <a:pPr marL="0" indent="0">
              <a:buNone/>
            </a:pPr>
            <a:r>
              <a:rPr lang="en-US" dirty="0"/>
              <a:t>You can protect the value of your </a:t>
            </a:r>
            <a:br>
              <a:rPr lang="en-US" dirty="0"/>
            </a:br>
            <a:r>
              <a:rPr lang="en-US" dirty="0"/>
              <a:t>assets by taking steps to reduce </a:t>
            </a:r>
            <a:br>
              <a:rPr lang="en-US" dirty="0"/>
            </a:br>
            <a:r>
              <a:rPr lang="en-US" dirty="0"/>
              <a:t>risks</a:t>
            </a:r>
          </a:p>
          <a:p>
            <a:endParaRPr lang="en-US" sz="2800" dirty="0"/>
          </a:p>
          <a:p>
            <a:endParaRPr lang="en-US" sz="2800" dirty="0"/>
          </a:p>
          <a:p>
            <a:endParaRPr lang="en-US" sz="2800" dirty="0"/>
          </a:p>
          <a:p>
            <a:endParaRPr lang="en-US" sz="2800" dirty="0"/>
          </a:p>
          <a:p>
            <a:pPr lvl="1"/>
            <a:endParaRPr lang="en-US" sz="2400" dirty="0"/>
          </a:p>
          <a:p>
            <a:endParaRPr lang="en-US" sz="2800" dirty="0"/>
          </a:p>
        </p:txBody>
      </p:sp>
      <p:sp>
        <p:nvSpPr>
          <p:cNvPr id="7" name="TextBox 6">
            <a:extLst>
              <a:ext uri="{FF2B5EF4-FFF2-40B4-BE49-F238E27FC236}">
                <a16:creationId xmlns:a16="http://schemas.microsoft.com/office/drawing/2014/main" id="{076C7629-DDA1-174B-BA60-98E08FF7996A}"/>
              </a:ext>
            </a:extLst>
          </p:cNvPr>
          <p:cNvSpPr txBox="1"/>
          <p:nvPr/>
        </p:nvSpPr>
        <p:spPr>
          <a:xfrm>
            <a:off x="577985" y="4097058"/>
            <a:ext cx="1301959" cy="461665"/>
          </a:xfrm>
          <a:prstGeom prst="rect">
            <a:avLst/>
          </a:prstGeom>
          <a:noFill/>
        </p:spPr>
        <p:txBody>
          <a:bodyPr wrap="none" rtlCol="0">
            <a:spAutoFit/>
          </a:bodyPr>
          <a:lstStyle/>
          <a:p>
            <a:r>
              <a:rPr lang="en-US" sz="2400" b="1" dirty="0">
                <a:latin typeface="Segoe Print" panose="02000800000000000000" pitchFamily="2" charset="0"/>
              </a:rPr>
              <a:t>Asset =</a:t>
            </a:r>
          </a:p>
        </p:txBody>
      </p:sp>
      <p:sp>
        <p:nvSpPr>
          <p:cNvPr id="9" name="TextBox 8">
            <a:extLst>
              <a:ext uri="{FF2B5EF4-FFF2-40B4-BE49-F238E27FC236}">
                <a16:creationId xmlns:a16="http://schemas.microsoft.com/office/drawing/2014/main" id="{951FBA8E-5611-7A4A-BD02-4DD6FF4A746F}"/>
              </a:ext>
            </a:extLst>
          </p:cNvPr>
          <p:cNvSpPr txBox="1"/>
          <p:nvPr/>
        </p:nvSpPr>
        <p:spPr>
          <a:xfrm>
            <a:off x="1879944" y="4097058"/>
            <a:ext cx="3260829" cy="830997"/>
          </a:xfrm>
          <a:prstGeom prst="rect">
            <a:avLst/>
          </a:prstGeom>
          <a:noFill/>
        </p:spPr>
        <p:txBody>
          <a:bodyPr wrap="none" rtlCol="0">
            <a:spAutoFit/>
          </a:bodyPr>
          <a:lstStyle/>
          <a:p>
            <a:r>
              <a:rPr lang="en-US" sz="2400" b="1" dirty="0">
                <a:latin typeface="Segoe Print" panose="02000800000000000000" pitchFamily="2" charset="0"/>
              </a:rPr>
              <a:t>Something you own</a:t>
            </a:r>
            <a:br>
              <a:rPr lang="en-US" sz="2400" b="1" dirty="0">
                <a:latin typeface="Segoe Print" panose="02000800000000000000" pitchFamily="2" charset="0"/>
              </a:rPr>
            </a:br>
            <a:r>
              <a:rPr lang="en-US" sz="2400" b="1" dirty="0">
                <a:latin typeface="Segoe Print" panose="02000800000000000000" pitchFamily="2" charset="0"/>
              </a:rPr>
              <a:t>that has value</a:t>
            </a:r>
          </a:p>
        </p:txBody>
      </p:sp>
      <p:sp>
        <p:nvSpPr>
          <p:cNvPr id="10" name="TextBox 9">
            <a:extLst>
              <a:ext uri="{FF2B5EF4-FFF2-40B4-BE49-F238E27FC236}">
                <a16:creationId xmlns:a16="http://schemas.microsoft.com/office/drawing/2014/main" id="{2EE43F9C-6F59-AE4F-8419-E26F9E2735DA}"/>
              </a:ext>
            </a:extLst>
          </p:cNvPr>
          <p:cNvSpPr txBox="1"/>
          <p:nvPr/>
        </p:nvSpPr>
        <p:spPr>
          <a:xfrm>
            <a:off x="760865" y="5111610"/>
            <a:ext cx="1124026" cy="461665"/>
          </a:xfrm>
          <a:prstGeom prst="rect">
            <a:avLst/>
          </a:prstGeom>
          <a:noFill/>
        </p:spPr>
        <p:txBody>
          <a:bodyPr wrap="none" rtlCol="0">
            <a:spAutoFit/>
          </a:bodyPr>
          <a:lstStyle/>
          <a:p>
            <a:r>
              <a:rPr lang="en-US" sz="2400" b="1" dirty="0">
                <a:latin typeface="Segoe Print" panose="02000800000000000000" pitchFamily="2" charset="0"/>
              </a:rPr>
              <a:t>Risk =</a:t>
            </a:r>
          </a:p>
        </p:txBody>
      </p:sp>
      <p:sp>
        <p:nvSpPr>
          <p:cNvPr id="11" name="TextBox 10">
            <a:extLst>
              <a:ext uri="{FF2B5EF4-FFF2-40B4-BE49-F238E27FC236}">
                <a16:creationId xmlns:a16="http://schemas.microsoft.com/office/drawing/2014/main" id="{CDEF6A30-3268-6D42-8F64-09544BA08A7D}"/>
              </a:ext>
            </a:extLst>
          </p:cNvPr>
          <p:cNvSpPr txBox="1"/>
          <p:nvPr/>
        </p:nvSpPr>
        <p:spPr>
          <a:xfrm>
            <a:off x="1879944" y="5111610"/>
            <a:ext cx="3159839" cy="461665"/>
          </a:xfrm>
          <a:prstGeom prst="rect">
            <a:avLst/>
          </a:prstGeom>
          <a:noFill/>
        </p:spPr>
        <p:txBody>
          <a:bodyPr wrap="none" rtlCol="0">
            <a:spAutoFit/>
          </a:bodyPr>
          <a:lstStyle/>
          <a:p>
            <a:r>
              <a:rPr lang="en-US" sz="2400" b="1" dirty="0">
                <a:latin typeface="Segoe Print" panose="02000800000000000000" pitchFamily="2" charset="0"/>
              </a:rPr>
              <a:t>Potential for Harm</a:t>
            </a:r>
          </a:p>
        </p:txBody>
      </p:sp>
      <p:pic>
        <p:nvPicPr>
          <p:cNvPr id="6" name="Picture 5" descr="person's hands putting papers in a document shredder. More papers on floor."/>
          <p:cNvPicPr>
            <a:picLocks noChangeAspect="1"/>
          </p:cNvPicPr>
          <p:nvPr/>
        </p:nvPicPr>
        <p:blipFill rotWithShape="1">
          <a:blip r:embed="rId3" cstate="print">
            <a:extLst>
              <a:ext uri="{28A0092B-C50C-407E-A947-70E740481C1C}">
                <a14:useLocalDpi xmlns:a14="http://schemas.microsoft.com/office/drawing/2010/main"/>
              </a:ext>
            </a:extLst>
          </a:blip>
          <a:srcRect t="18798" b="1424"/>
          <a:stretch/>
        </p:blipFill>
        <p:spPr>
          <a:xfrm>
            <a:off x="5791424" y="2896323"/>
            <a:ext cx="2778388" cy="3324800"/>
          </a:xfrm>
          <a:prstGeom prst="rect">
            <a:avLst/>
          </a:prstGeom>
        </p:spPr>
      </p:pic>
      <p:sp>
        <p:nvSpPr>
          <p:cNvPr id="5" name="Slide Number Placeholder 4">
            <a:extLst>
              <a:ext uri="{FF2B5EF4-FFF2-40B4-BE49-F238E27FC236}">
                <a16:creationId xmlns:a16="http://schemas.microsoft.com/office/drawing/2014/main" id="{D736175A-6496-9C44-A1A7-3A7DE7B97C1F}"/>
              </a:ext>
            </a:extLst>
          </p:cNvPr>
          <p:cNvSpPr>
            <a:spLocks noGrp="1"/>
          </p:cNvSpPr>
          <p:nvPr>
            <p:ph type="sldNum" sz="quarter" idx="4"/>
          </p:nvPr>
        </p:nvSpPr>
        <p:spPr/>
        <p:txBody>
          <a:bodyPr/>
          <a:lstStyle/>
          <a:p>
            <a:fld id="{AF83BEB6-139A-B746-BC33-1F5B6187E651}" type="slidenum">
              <a:rPr lang="en-US" smtClean="0"/>
              <a:pPr/>
              <a:t>5</a:t>
            </a:fld>
            <a:endParaRPr lang="en-US" dirty="0"/>
          </a:p>
        </p:txBody>
      </p:sp>
    </p:spTree>
    <p:extLst>
      <p:ext uri="{BB962C8B-B14F-4D97-AF65-F5344CB8AC3E}">
        <p14:creationId xmlns:p14="http://schemas.microsoft.com/office/powerpoint/2010/main" val="2150927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19772"/>
            <a:ext cx="7499213" cy="527129"/>
          </a:xfrm>
        </p:spPr>
        <p:txBody>
          <a:bodyPr>
            <a:normAutofit fontScale="90000"/>
          </a:bodyPr>
          <a:lstStyle/>
          <a:p>
            <a:r>
              <a:rPr lang="en-US" dirty="0"/>
              <a:t>Try It</a:t>
            </a:r>
            <a:r>
              <a:rPr lang="en-US"/>
              <a:t>: Spotting </a:t>
            </a:r>
            <a:r>
              <a:rPr lang="en-US" dirty="0"/>
              <a:t>Risks to Assets</a:t>
            </a:r>
            <a:br>
              <a:rPr lang="en-US" dirty="0"/>
            </a:br>
            <a:r>
              <a:rPr lang="en-US" sz="2700" dirty="0"/>
              <a:t>See page 4 in your Participant Guide</a:t>
            </a:r>
          </a:p>
        </p:txBody>
      </p:sp>
      <p:pic>
        <p:nvPicPr>
          <p:cNvPr id="8" name="Picture 7" descr="Screenshot of Try It: Spotting Risks to Assets from the Participant Guide. Shown for navigational purposes only.">
            <a:extLst>
              <a:ext uri="{FF2B5EF4-FFF2-40B4-BE49-F238E27FC236}">
                <a16:creationId xmlns:a16="http://schemas.microsoft.com/office/drawing/2014/main" id="{6EC6A976-E65C-2147-A7E2-7B007FE93720}"/>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Slide Number Placeholder 3">
            <a:extLst>
              <a:ext uri="{FF2B5EF4-FFF2-40B4-BE49-F238E27FC236}">
                <a16:creationId xmlns:a16="http://schemas.microsoft.com/office/drawing/2014/main" id="{B86A7E80-AEEA-DC43-819E-74E209FD04B2}"/>
              </a:ext>
            </a:extLst>
          </p:cNvPr>
          <p:cNvSpPr>
            <a:spLocks noGrp="1"/>
          </p:cNvSpPr>
          <p:nvPr>
            <p:ph type="sldNum" sz="quarter" idx="4"/>
          </p:nvPr>
        </p:nvSpPr>
        <p:spPr/>
        <p:txBody>
          <a:bodyPr/>
          <a:lstStyle/>
          <a:p>
            <a:fld id="{AF83BEB6-139A-B746-BC33-1F5B6187E651}" type="slidenum">
              <a:rPr lang="en-US" smtClean="0"/>
              <a:pPr/>
              <a:t>6</a:t>
            </a:fld>
            <a:endParaRPr lang="en-US" dirty="0"/>
          </a:p>
        </p:txBody>
      </p:sp>
    </p:spTree>
    <p:extLst>
      <p:ext uri="{BB962C8B-B14F-4D97-AF65-F5344CB8AC3E}">
        <p14:creationId xmlns:p14="http://schemas.microsoft.com/office/powerpoint/2010/main" val="3756409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Reducing Risks to Your Assets</a:t>
            </a:r>
          </a:p>
        </p:txBody>
      </p:sp>
      <p:sp>
        <p:nvSpPr>
          <p:cNvPr id="3" name="Content Placeholder 2"/>
          <p:cNvSpPr>
            <a:spLocks noGrp="1"/>
          </p:cNvSpPr>
          <p:nvPr>
            <p:ph idx="1"/>
          </p:nvPr>
        </p:nvSpPr>
        <p:spPr/>
        <p:txBody>
          <a:bodyPr>
            <a:noAutofit/>
          </a:bodyPr>
          <a:lstStyle/>
          <a:p>
            <a:pPr marL="0" indent="0" algn="ctr">
              <a:buNone/>
            </a:pPr>
            <a:r>
              <a:rPr lang="en-US" sz="3200" b="1" dirty="0">
                <a:solidFill>
                  <a:schemeClr val="tx2"/>
                </a:solidFill>
              </a:rPr>
              <a:t>*</a:t>
            </a:r>
            <a:r>
              <a:rPr lang="en-US" sz="3200" dirty="0"/>
              <a:t>You cannot eliminate all risks</a:t>
            </a:r>
            <a:r>
              <a:rPr lang="en-US" sz="3200" b="1" dirty="0">
                <a:solidFill>
                  <a:schemeClr val="tx2"/>
                </a:solidFill>
              </a:rPr>
              <a:t>*</a:t>
            </a:r>
          </a:p>
          <a:p>
            <a:pPr marL="0" indent="0" algn="ctr">
              <a:buNone/>
            </a:pPr>
            <a:r>
              <a:rPr lang="en-US" sz="3200" b="1">
                <a:solidFill>
                  <a:schemeClr val="tx2"/>
                </a:solidFill>
              </a:rPr>
              <a:t>*</a:t>
            </a:r>
            <a:r>
              <a:rPr lang="en-US" sz="3200"/>
              <a:t>You </a:t>
            </a:r>
            <a:r>
              <a:rPr lang="en-US" sz="3200" dirty="0"/>
              <a:t>can reduce some </a:t>
            </a:r>
            <a:r>
              <a:rPr lang="en-US" sz="3200"/>
              <a:t>of them</a:t>
            </a:r>
            <a:r>
              <a:rPr lang="en-US" sz="3200" b="1">
                <a:solidFill>
                  <a:schemeClr val="tx2"/>
                </a:solidFill>
              </a:rPr>
              <a:t>*</a:t>
            </a:r>
            <a:r>
              <a:rPr lang="en-US" sz="3200"/>
              <a:t> </a:t>
            </a:r>
            <a:endParaRPr lang="en-US" sz="3200" dirty="0"/>
          </a:p>
          <a:p>
            <a:r>
              <a:rPr lang="en-US" sz="3200" dirty="0"/>
              <a:t>Make informed choices that anticipate risks</a:t>
            </a:r>
          </a:p>
          <a:p>
            <a:r>
              <a:rPr lang="en-US" sz="3200" dirty="0"/>
              <a:t>Be careful with personal information</a:t>
            </a:r>
          </a:p>
          <a:p>
            <a:r>
              <a:rPr lang="en-US" sz="3200" dirty="0"/>
              <a:t>Know </a:t>
            </a:r>
            <a:r>
              <a:rPr lang="en-US" sz="3200"/>
              <a:t>your rights and responsibilities</a:t>
            </a:r>
            <a:endParaRPr lang="en-US" sz="3200" dirty="0"/>
          </a:p>
          <a:p>
            <a:r>
              <a:rPr lang="en-US" sz="3200" dirty="0"/>
              <a:t>Get insurance</a:t>
            </a:r>
          </a:p>
        </p:txBody>
      </p:sp>
      <p:sp>
        <p:nvSpPr>
          <p:cNvPr id="5" name="Down Arrow 4" descr="Down arrow to the right of &quot;You cannot eliminate all risks, You can reduce some of them&quot;. "/>
          <p:cNvSpPr/>
          <p:nvPr/>
        </p:nvSpPr>
        <p:spPr>
          <a:xfrm>
            <a:off x="7806811" y="1424723"/>
            <a:ext cx="536866" cy="1161161"/>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863E3E2-8959-5546-99D4-0E8CAC914D86}"/>
              </a:ext>
            </a:extLst>
          </p:cNvPr>
          <p:cNvSpPr>
            <a:spLocks noGrp="1"/>
          </p:cNvSpPr>
          <p:nvPr>
            <p:ph type="sldNum" sz="quarter" idx="4"/>
          </p:nvPr>
        </p:nvSpPr>
        <p:spPr/>
        <p:txBody>
          <a:bodyPr/>
          <a:lstStyle/>
          <a:p>
            <a:fld id="{AF83BEB6-139A-B746-BC33-1F5B6187E651}" type="slidenum">
              <a:rPr lang="en-US" smtClean="0"/>
              <a:pPr/>
              <a:t>7</a:t>
            </a:fld>
            <a:endParaRPr lang="en-US" dirty="0"/>
          </a:p>
        </p:txBody>
      </p:sp>
    </p:spTree>
    <p:extLst>
      <p:ext uri="{BB962C8B-B14F-4D97-AF65-F5344CB8AC3E}">
        <p14:creationId xmlns:p14="http://schemas.microsoft.com/office/powerpoint/2010/main" val="364297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113640"/>
            <a:ext cx="8036078" cy="1108768"/>
          </a:xfrm>
        </p:spPr>
        <p:txBody>
          <a:bodyPr anchor="t"/>
          <a:lstStyle/>
          <a:p>
            <a:r>
              <a:rPr lang="en-US" dirty="0"/>
              <a:t>Apply It: Risks to My Assets</a:t>
            </a:r>
            <a:br>
              <a:rPr lang="en-US" dirty="0"/>
            </a:br>
            <a:r>
              <a:rPr lang="en-US" sz="2400" dirty="0"/>
              <a:t>See page 5 in your Participant Guide</a:t>
            </a:r>
          </a:p>
        </p:txBody>
      </p:sp>
      <p:pic>
        <p:nvPicPr>
          <p:cNvPr id="8" name="Picture 7" descr="Screenshot of Apply It: Risks to My Assets from the Participant Guide. Shown for navigational purposes only.">
            <a:extLst>
              <a:ext uri="{FF2B5EF4-FFF2-40B4-BE49-F238E27FC236}">
                <a16:creationId xmlns:a16="http://schemas.microsoft.com/office/drawing/2014/main" id="{B0782CFD-FBE5-EA46-B594-A182E41EBFA1}"/>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Slide Number Placeholder 3">
            <a:extLst>
              <a:ext uri="{FF2B5EF4-FFF2-40B4-BE49-F238E27FC236}">
                <a16:creationId xmlns:a16="http://schemas.microsoft.com/office/drawing/2014/main" id="{0216A999-33B7-204D-A68C-CE30B4B6F7C2}"/>
              </a:ext>
            </a:extLst>
          </p:cNvPr>
          <p:cNvSpPr>
            <a:spLocks noGrp="1"/>
          </p:cNvSpPr>
          <p:nvPr>
            <p:ph type="sldNum" sz="quarter" idx="4"/>
          </p:nvPr>
        </p:nvSpPr>
        <p:spPr/>
        <p:txBody>
          <a:bodyPr/>
          <a:lstStyle/>
          <a:p>
            <a:fld id="{AF83BEB6-139A-B746-BC33-1F5B6187E651}" type="slidenum">
              <a:rPr lang="en-US" smtClean="0"/>
              <a:pPr/>
              <a:t>8</a:t>
            </a:fld>
            <a:endParaRPr lang="en-US" dirty="0"/>
          </a:p>
        </p:txBody>
      </p:sp>
    </p:spTree>
    <p:extLst>
      <p:ext uri="{BB962C8B-B14F-4D97-AF65-F5344CB8AC3E}">
        <p14:creationId xmlns:p14="http://schemas.microsoft.com/office/powerpoint/2010/main" val="4002756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Section 1: Remember the Key Takeaway</a:t>
            </a:r>
          </a:p>
        </p:txBody>
      </p:sp>
      <p:sp>
        <p:nvSpPr>
          <p:cNvPr id="3" name="Content Placeholder 2"/>
          <p:cNvSpPr>
            <a:spLocks noGrp="1"/>
          </p:cNvSpPr>
          <p:nvPr>
            <p:ph idx="1"/>
          </p:nvPr>
        </p:nvSpPr>
        <p:spPr>
          <a:xfrm>
            <a:off x="611873" y="1416581"/>
            <a:ext cx="5307664" cy="4966171"/>
          </a:xfrm>
        </p:spPr>
        <p:txBody>
          <a:bodyPr>
            <a:normAutofit/>
          </a:bodyPr>
          <a:lstStyle/>
          <a:p>
            <a:pPr marL="0" indent="0">
              <a:lnSpc>
                <a:spcPct val="140000"/>
              </a:lnSpc>
              <a:buNone/>
            </a:pPr>
            <a:r>
              <a:rPr lang="en-US" sz="3600" i="1" dirty="0"/>
              <a:t>Being aware of risks to your assets prepares you to take steps to reduce those risks. </a:t>
            </a:r>
          </a:p>
          <a:p>
            <a:pPr>
              <a:lnSpc>
                <a:spcPct val="140000"/>
              </a:lnSpc>
            </a:pPr>
            <a:endParaRPr lang="en-US" sz="3200" dirty="0"/>
          </a:p>
        </p:txBody>
      </p:sp>
      <p:sp>
        <p:nvSpPr>
          <p:cNvPr id="4" name="Slide Number Placeholder 3">
            <a:extLst>
              <a:ext uri="{FF2B5EF4-FFF2-40B4-BE49-F238E27FC236}">
                <a16:creationId xmlns:a16="http://schemas.microsoft.com/office/drawing/2014/main" id="{02E6E05B-257E-9945-870D-2B20BD74676B}"/>
              </a:ext>
            </a:extLst>
          </p:cNvPr>
          <p:cNvSpPr>
            <a:spLocks noGrp="1"/>
          </p:cNvSpPr>
          <p:nvPr>
            <p:ph type="sldNum" sz="quarter" idx="4"/>
          </p:nvPr>
        </p:nvSpPr>
        <p:spPr/>
        <p:txBody>
          <a:bodyPr/>
          <a:lstStyle/>
          <a:p>
            <a:fld id="{AF83BEB6-139A-B746-BC33-1F5B6187E651}" type="slidenum">
              <a:rPr lang="en-US" smtClean="0"/>
              <a:pPr/>
              <a:t>9</a:t>
            </a:fld>
            <a:endParaRPr lang="en-US" dirty="0"/>
          </a:p>
        </p:txBody>
      </p:sp>
    </p:spTree>
    <p:extLst>
      <p:ext uri="{BB962C8B-B14F-4D97-AF65-F5344CB8AC3E}">
        <p14:creationId xmlns:p14="http://schemas.microsoft.com/office/powerpoint/2010/main" val="18152538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Custom 4">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0000FF"/>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140492961C60249A3F065AB78EE45D6" ma:contentTypeVersion="14" ma:contentTypeDescription="Create a new document." ma:contentTypeScope="" ma:versionID="d57a3c3d80f0185406fed6a949d31f3d">
  <xsd:schema xmlns:xsd="http://www.w3.org/2001/XMLSchema" xmlns:xs="http://www.w3.org/2001/XMLSchema" xmlns:p="http://schemas.microsoft.com/office/2006/metadata/properties" xmlns:ns3="cf31d778-5f55-45b5-ba0d-2c15cafa4197" xmlns:ns4="343c76de-4752-4217-8b23-c2026360b588" targetNamespace="http://schemas.microsoft.com/office/2006/metadata/properties" ma:root="true" ma:fieldsID="b8542a1064fe7b086d16bb056256e3ec" ns3:_="" ns4:_="">
    <xsd:import namespace="cf31d778-5f55-45b5-ba0d-2c15cafa4197"/>
    <xsd:import namespace="343c76de-4752-4217-8b23-c2026360b58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LengthInSecond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31d778-5f55-45b5-ba0d-2c15cafa41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ystemTags" ma:index="20" nillable="true" ma:displayName="MediaServiceSystemTags" ma:hidden="true" ma:internalName="MediaServiceSystemTags" ma:readOnly="true">
      <xsd:simpleType>
        <xsd:restriction base="dms:Note"/>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43c76de-4752-4217-8b23-c2026360b58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8EDB274-C9A6-4A00-A341-6FCA25A22A40}">
  <ds:schemaRefs>
    <ds:schemaRef ds:uri="http://schemas.microsoft.com/sharepoint/v3/contenttype/forms"/>
  </ds:schemaRefs>
</ds:datastoreItem>
</file>

<file path=customXml/itemProps2.xml><?xml version="1.0" encoding="utf-8"?>
<ds:datastoreItem xmlns:ds="http://schemas.openxmlformats.org/officeDocument/2006/customXml" ds:itemID="{6FB5217E-147C-41DB-A081-15AA988C1B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31d778-5f55-45b5-ba0d-2c15cafa4197"/>
    <ds:schemaRef ds:uri="343c76de-4752-4217-8b23-c2026360b5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DEF86D3-BF26-44B8-85F7-2AD41EEB8444}">
  <ds:schemaRefs>
    <ds:schemaRef ds:uri="http://schemas.microsoft.com/office/2006/documentManagement/types"/>
    <ds:schemaRef ds:uri="http://schemas.microsoft.com/office/infopath/2007/PartnerControls"/>
    <ds:schemaRef ds:uri="343c76de-4752-4217-8b23-c2026360b588"/>
    <ds:schemaRef ds:uri="http://purl.org/dc/elements/1.1/"/>
    <ds:schemaRef ds:uri="http://schemas.microsoft.com/office/2006/metadata/properties"/>
    <ds:schemaRef ds:uri="http://purl.org/dc/terms/"/>
    <ds:schemaRef ds:uri="http://schemas.openxmlformats.org/package/2006/metadata/core-properties"/>
    <ds:schemaRef ds:uri="cf31d778-5f55-45b5-ba0d-2c15cafa419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15345</TotalTime>
  <Words>1102</Words>
  <Application>Microsoft Office PowerPoint</Application>
  <PresentationFormat>On-screen Show (4:3)</PresentationFormat>
  <Paragraphs>223</Paragraphs>
  <Slides>41</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vt:lpstr>
      <vt:lpstr>Calibri</vt:lpstr>
      <vt:lpstr>Courier New</vt:lpstr>
      <vt:lpstr>Franklin Gothic Book</vt:lpstr>
      <vt:lpstr>Franklin Gothic Medium</vt:lpstr>
      <vt:lpstr>Segoe Print</vt:lpstr>
      <vt:lpstr>Wingdings</vt:lpstr>
      <vt:lpstr>Modules_new</vt:lpstr>
      <vt:lpstr>Module 11: Protecting Your Identity and Other Assets</vt:lpstr>
      <vt:lpstr>Pre-Training Survey See page 21 in your Participant Guide</vt:lpstr>
      <vt:lpstr>Section 1: Risks to Your Assets</vt:lpstr>
      <vt:lpstr>Section 1: Key Takeaway</vt:lpstr>
      <vt:lpstr>Assets and Risks</vt:lpstr>
      <vt:lpstr>Try It: Spotting Risks to Assets See page 4 in your Participant Guide</vt:lpstr>
      <vt:lpstr>Reducing Risks to Your Assets</vt:lpstr>
      <vt:lpstr>Apply It: Risks to My Assets See page 5 in your Participant Guide</vt:lpstr>
      <vt:lpstr>Section 1: Remember the Key Takeaway</vt:lpstr>
      <vt:lpstr>Section 2: Identity Theft and Fraud</vt:lpstr>
      <vt:lpstr>Section 2: Key Takeaway</vt:lpstr>
      <vt:lpstr>Identity Theft Basics</vt:lpstr>
      <vt:lpstr>What Do We Mean by Identity?</vt:lpstr>
      <vt:lpstr>How Could You Be Harmed?</vt:lpstr>
      <vt:lpstr>Ways Criminals Can Steal Your Identity</vt:lpstr>
      <vt:lpstr>Warning Signs of Identity Theft</vt:lpstr>
      <vt:lpstr>More Warning Signs of Identity Theft</vt:lpstr>
      <vt:lpstr>Additional Warning Signs</vt:lpstr>
      <vt:lpstr>Try It: Spotting Warning Signs of            Identity Theft See page 9 in your Participant Guide</vt:lpstr>
      <vt:lpstr>Steps to Minimize Identity Theft</vt:lpstr>
      <vt:lpstr>More Steps to Minimize Identity Theft</vt:lpstr>
      <vt:lpstr>Apply It: My Action Plan to Reduce Risks of                Identity Theft See page 11 in your Participant Guide</vt:lpstr>
      <vt:lpstr>Reporting Identity Theft and Getting Help</vt:lpstr>
      <vt:lpstr>If Your Identity Has Been Stolen</vt:lpstr>
      <vt:lpstr>Communicate with Your Creditors and Debt Collectors</vt:lpstr>
      <vt:lpstr>You Have Other Federal Rights</vt:lpstr>
      <vt:lpstr>Section 2: Remember the Key Takeaway</vt:lpstr>
      <vt:lpstr>Section 3: Insurance and Record-Keeping</vt:lpstr>
      <vt:lpstr>Section 3: Key Takeaway</vt:lpstr>
      <vt:lpstr>How Insurance Works</vt:lpstr>
      <vt:lpstr>Key Terms</vt:lpstr>
      <vt:lpstr>More Key Terms</vt:lpstr>
      <vt:lpstr>Types of Insurance</vt:lpstr>
      <vt:lpstr>More Types of Insurance</vt:lpstr>
      <vt:lpstr>Getting Insurance</vt:lpstr>
      <vt:lpstr>Shop Around</vt:lpstr>
      <vt:lpstr>Apply It: Insurance ⎯ Do I Have It?                 Do I Need It? See page 17 in your Participant Guide</vt:lpstr>
      <vt:lpstr>Keeping Accurate Records</vt:lpstr>
      <vt:lpstr>Section 3: Remember the Key Takeaway</vt:lpstr>
      <vt:lpstr>Take Action See page 19 in your Participant Guide</vt:lpstr>
      <vt:lpstr>Post-Training Survey See page 23 in your Participant Guide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Place to Call Home</dc:title>
  <dc:creator>Inger Giuffrida</dc:creator>
  <cp:lastModifiedBy>Gustafson, Joan L.</cp:lastModifiedBy>
  <cp:revision>369</cp:revision>
  <cp:lastPrinted>2018-02-15T22:15:10Z</cp:lastPrinted>
  <dcterms:created xsi:type="dcterms:W3CDTF">2017-05-22T18:21:11Z</dcterms:created>
  <dcterms:modified xsi:type="dcterms:W3CDTF">2024-08-06T15:49:58Z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0x0101004140492961C60249A3F065AB78EE45D6</vt:lpwstr>
  </property>
  <property fmtid="{D5CDD505-2E9C-101B-9397-08002B2CF9AE}" pid="3" name="MSIP_Label_3be8ab8c-433c-4394-a4fb-cd2d5c4d0a5e_Enabled">
    <vt:lpwstr>true</vt:lpwstr>
  </property>
  <property fmtid="{D5CDD505-2E9C-101B-9397-08002B2CF9AE}" pid="4" name="MSIP_Label_3be8ab8c-433c-4394-a4fb-cd2d5c4d0a5e_SetDate">
    <vt:lpwstr>2024-08-06T15:45:09Z</vt:lpwstr>
  </property>
  <property fmtid="{D5CDD505-2E9C-101B-9397-08002B2CF9AE}" pid="5" name="MSIP_Label_3be8ab8c-433c-4394-a4fb-cd2d5c4d0a5e_Method">
    <vt:lpwstr>Privileged</vt:lpwstr>
  </property>
  <property fmtid="{D5CDD505-2E9C-101B-9397-08002B2CF9AE}" pid="6" name="MSIP_Label_3be8ab8c-433c-4394-a4fb-cd2d5c4d0a5e_Name">
    <vt:lpwstr>None</vt:lpwstr>
  </property>
  <property fmtid="{D5CDD505-2E9C-101B-9397-08002B2CF9AE}" pid="7" name="MSIP_Label_3be8ab8c-433c-4394-a4fb-cd2d5c4d0a5e_SiteId">
    <vt:lpwstr>26c83bc9-31c1-4d77-a523-0816095aba31</vt:lpwstr>
  </property>
  <property fmtid="{D5CDD505-2E9C-101B-9397-08002B2CF9AE}" pid="8" name="MSIP_Label_3be8ab8c-433c-4394-a4fb-cd2d5c4d0a5e_ActionId">
    <vt:lpwstr>fb0930bd-4c4f-41fb-a660-4a927c4a3e93</vt:lpwstr>
  </property>
  <property fmtid="{D5CDD505-2E9C-101B-9397-08002B2CF9AE}" pid="9" name="MSIP_Label_3be8ab8c-433c-4394-a4fb-cd2d5c4d0a5e_ContentBits">
    <vt:lpwstr>0</vt:lpwstr>
  </property>
</Properties>
</file>