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10.jpg" ContentType="image/jpe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12.jpg" ContentType="image/jpeg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51" r:id="rId5"/>
    <p:sldId id="349" r:id="rId6"/>
    <p:sldId id="257" r:id="rId7"/>
    <p:sldId id="287" r:id="rId8"/>
    <p:sldId id="326" r:id="rId9"/>
    <p:sldId id="329" r:id="rId10"/>
    <p:sldId id="334" r:id="rId11"/>
    <p:sldId id="342" r:id="rId12"/>
    <p:sldId id="324" r:id="rId13"/>
    <p:sldId id="343" r:id="rId14"/>
    <p:sldId id="325" r:id="rId15"/>
    <p:sldId id="347" r:id="rId16"/>
    <p:sldId id="344" r:id="rId17"/>
    <p:sldId id="336" r:id="rId18"/>
    <p:sldId id="348" r:id="rId19"/>
    <p:sldId id="338" r:id="rId20"/>
    <p:sldId id="340" r:id="rId21"/>
    <p:sldId id="337" r:id="rId22"/>
    <p:sldId id="339" r:id="rId23"/>
    <p:sldId id="323" r:id="rId24"/>
    <p:sldId id="346" r:id="rId25"/>
    <p:sldId id="285" r:id="rId26"/>
    <p:sldId id="350" r:id="rId27"/>
  </p:sldIdLst>
  <p:sldSz cx="9144000" cy="6858000" type="screen4x3"/>
  <p:notesSz cx="9236075" cy="6950075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pos="245">
          <p15:clr>
            <a:srgbClr val="A4A3A4"/>
          </p15:clr>
        </p15:guide>
        <p15:guide id="5" pos="5503">
          <p15:clr>
            <a:srgbClr val="A4A3A4"/>
          </p15:clr>
        </p15:guide>
        <p15:guide id="6" pos="118">
          <p15:clr>
            <a:srgbClr val="A4A3A4"/>
          </p15:clr>
        </p15:guide>
        <p15:guide id="7" pos="39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F6B"/>
    <a:srgbClr val="AF8819"/>
    <a:srgbClr val="DCE6F2"/>
    <a:srgbClr val="4A5823"/>
    <a:srgbClr val="5C5422"/>
    <a:srgbClr val="593C20"/>
    <a:srgbClr val="732F28"/>
    <a:srgbClr val="879F44"/>
    <a:srgbClr val="1A315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16" autoAdjust="0"/>
    <p:restoredTop sz="88493" autoAdjust="0"/>
  </p:normalViewPr>
  <p:slideViewPr>
    <p:cSldViewPr snapToGrid="0" snapToObjects="1">
      <p:cViewPr varScale="1">
        <p:scale>
          <a:sx n="71" d="100"/>
          <a:sy n="71" d="100"/>
        </p:scale>
        <p:origin x="730" y="58"/>
      </p:cViewPr>
      <p:guideLst>
        <p:guide orient="horz" pos="551"/>
        <p:guide orient="horz" pos="3408"/>
        <p:guide orient="horz" pos="744"/>
        <p:guide pos="245"/>
        <p:guide pos="5503"/>
        <p:guide pos="118"/>
        <p:guide pos="3962"/>
      </p:guideLst>
    </p:cSldViewPr>
  </p:slideViewPr>
  <p:outlineViewPr>
    <p:cViewPr>
      <p:scale>
        <a:sx n="33" d="100"/>
        <a:sy n="33" d="100"/>
      </p:scale>
      <p:origin x="264" y="373122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-3816"/>
    </p:cViewPr>
  </p:sorterViewPr>
  <p:notesViewPr>
    <p:cSldViewPr snapToGrid="0" snapToObjects="1" showGuides="1">
      <p:cViewPr varScale="1">
        <p:scale>
          <a:sx n="65" d="100"/>
          <a:sy n="65" d="100"/>
        </p:scale>
        <p:origin x="-1824" y="-72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44906B-8608-4567-BB65-C4B9BC9367D5}" type="doc">
      <dgm:prSet loTypeId="urn:microsoft.com/office/officeart/2005/8/layout/vList6" loCatId="process" qsTypeId="urn:microsoft.com/office/officeart/2009/2/quickstyle/3d8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A48EAF7-C71D-472D-B67E-6F69AFD69CC0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1: Plan en la servilleta: ¿FUNCIONA o NO FUNCIONA? </a:t>
          </a:r>
          <a:endParaRPr lang="es-ES" dirty="0">
            <a:latin typeface="Arial Black" panose="020B0A04020102020204" pitchFamily="34" charset="0"/>
          </a:endParaRPr>
        </a:p>
      </dgm:t>
    </dgm:pt>
    <dgm:pt modelId="{DC6A387A-5EDF-4D54-8BC8-E188A59C766B}" type="parTrans" cxnId="{485DC6EA-280E-4335-BE5A-496D04EDA7B7}">
      <dgm:prSet/>
      <dgm:spPr/>
      <dgm:t>
        <a:bodyPr/>
        <a:lstStyle/>
        <a:p>
          <a:endParaRPr lang="en-US"/>
        </a:p>
      </dgm:t>
    </dgm:pt>
    <dgm:pt modelId="{8D67444D-86CA-4403-B2C4-B99684BA1FD6}" type="sibTrans" cxnId="{485DC6EA-280E-4335-BE5A-496D04EDA7B7}">
      <dgm:prSet/>
      <dgm:spPr/>
      <dgm:t>
        <a:bodyPr/>
        <a:lstStyle/>
        <a:p>
          <a:endParaRPr lang="en-US"/>
        </a:p>
      </dgm:t>
    </dgm:pt>
    <dgm:pt modelId="{3EE547DE-2AC8-4545-89D4-0CB1FE38BAAB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4: Plan de acción: ¿Cómo voy a administrar un negocio próspero?</a:t>
          </a:r>
          <a:endParaRPr lang="es-ES" dirty="0">
            <a:latin typeface="Arial Black" panose="020B0A04020102020204" pitchFamily="34" charset="0"/>
          </a:endParaRPr>
        </a:p>
      </dgm:t>
    </dgm:pt>
    <dgm:pt modelId="{84F06B97-A6D3-4D13-82EF-75C3828D243E}" type="parTrans" cxnId="{EA3106A8-EA4E-448A-A828-BF7DA56D51E2}">
      <dgm:prSet/>
      <dgm:spPr/>
      <dgm:t>
        <a:bodyPr/>
        <a:lstStyle/>
        <a:p>
          <a:endParaRPr lang="en-US"/>
        </a:p>
      </dgm:t>
    </dgm:pt>
    <dgm:pt modelId="{EB72A4BC-C436-4557-94AF-BF0583DE6F80}" type="sibTrans" cxnId="{EA3106A8-EA4E-448A-A828-BF7DA56D51E2}">
      <dgm:prSet/>
      <dgm:spPr/>
      <dgm:t>
        <a:bodyPr/>
        <a:lstStyle/>
        <a:p>
          <a:endParaRPr lang="en-US"/>
        </a:p>
      </dgm:t>
    </dgm:pt>
    <dgm:pt modelId="{42AD1852-7FE2-4E96-BD22-128B801E75D2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3:  Plan de negocios: ¿Cómo voy a financiar mi negocio?</a:t>
          </a:r>
          <a:endParaRPr lang="es-ES" dirty="0">
            <a:latin typeface="Arial Black" panose="020B0A04020102020204" pitchFamily="34" charset="0"/>
          </a:endParaRPr>
        </a:p>
      </dgm:t>
    </dgm:pt>
    <dgm:pt modelId="{B265553B-D10D-4C7F-BBB1-61E7EB292EBC}" type="parTrans" cxnId="{46C6CC0C-72DD-43BD-B539-25F0AEEFF13D}">
      <dgm:prSet/>
      <dgm:spPr/>
      <dgm:t>
        <a:bodyPr/>
        <a:lstStyle/>
        <a:p>
          <a:endParaRPr lang="en-US"/>
        </a:p>
      </dgm:t>
    </dgm:pt>
    <dgm:pt modelId="{3951D9D0-551A-42F2-BAEA-24A936199468}" type="sibTrans" cxnId="{46C6CC0C-72DD-43BD-B539-25F0AEEFF13D}">
      <dgm:prSet/>
      <dgm:spPr/>
      <dgm:t>
        <a:bodyPr/>
        <a:lstStyle/>
        <a:p>
          <a:endParaRPr lang="en-US"/>
        </a:p>
      </dgm:t>
    </dgm:pt>
    <dgm:pt modelId="{509081CD-1830-48EC-B47A-C25B19968719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2: Plan de recursos: ¿Qué tengo que hacer para que FUNCIONE?</a:t>
          </a:r>
          <a:endParaRPr lang="es-ES" dirty="0">
            <a:latin typeface="Arial Black" panose="020B0A04020102020204" pitchFamily="34" charset="0"/>
          </a:endParaRPr>
        </a:p>
      </dgm:t>
    </dgm:pt>
    <dgm:pt modelId="{D9196BCC-1400-4821-8CBA-7154CF991EBA}" type="sibTrans" cxnId="{AC0569CB-46DB-4B20-A2BA-3DAB5F372020}">
      <dgm:prSet/>
      <dgm:spPr/>
      <dgm:t>
        <a:bodyPr/>
        <a:lstStyle/>
        <a:p>
          <a:endParaRPr lang="en-US"/>
        </a:p>
      </dgm:t>
    </dgm:pt>
    <dgm:pt modelId="{8582692A-9A31-4CC9-9FAD-E303782F16F7}" type="parTrans" cxnId="{AC0569CB-46DB-4B20-A2BA-3DAB5F372020}">
      <dgm:prSet/>
      <dgm:spPr/>
      <dgm:t>
        <a:bodyPr/>
        <a:lstStyle/>
        <a:p>
          <a:endParaRPr lang="en-US"/>
        </a:p>
      </dgm:t>
    </dgm:pt>
    <dgm:pt modelId="{D1D0F6D3-856E-493E-9E0B-8E000EE0B007}">
      <dgm:prSet/>
      <dgm:spPr>
        <a:solidFill>
          <a:srgbClr val="DCE6F2">
            <a:alpha val="40000"/>
          </a:srgbClr>
        </a:solidFill>
      </dgm:spPr>
      <dgm:t>
        <a:bodyPr/>
        <a:lstStyle/>
        <a:p>
          <a:r>
            <a:rPr lang="es-ES" noProof="0"/>
            <a:t>Haga una tabla del balance inicial</a:t>
          </a:r>
          <a:endParaRPr lang="es-ES" noProof="0" dirty="0"/>
        </a:p>
      </dgm:t>
    </dgm:pt>
    <dgm:pt modelId="{C15CDB84-06A9-41C8-8065-7435A43CEADC}" type="parTrans" cxnId="{E4D3E279-3B27-456A-AB36-78C068DA7A34}">
      <dgm:prSet/>
      <dgm:spPr/>
      <dgm:t>
        <a:bodyPr/>
        <a:lstStyle/>
        <a:p>
          <a:endParaRPr lang="en-US"/>
        </a:p>
      </dgm:t>
    </dgm:pt>
    <dgm:pt modelId="{CC756701-D8BE-475B-86C8-AEA5B91D5E2A}" type="sibTrans" cxnId="{E4D3E279-3B27-456A-AB36-78C068DA7A34}">
      <dgm:prSet/>
      <dgm:spPr/>
      <dgm:t>
        <a:bodyPr/>
        <a:lstStyle/>
        <a:p>
          <a:endParaRPr lang="en-US"/>
        </a:p>
      </dgm:t>
    </dgm:pt>
    <dgm:pt modelId="{FEA1F190-3AE4-4028-9C9E-81D3A589AF1A}">
      <dgm:prSet custT="1"/>
      <dgm:spPr>
        <a:solidFill>
          <a:srgbClr val="DCE6F2">
            <a:alpha val="40000"/>
          </a:srgbClr>
        </a:solidFill>
      </dgm:spPr>
      <dgm:t>
        <a:bodyPr anchor="ctr"/>
        <a:lstStyle/>
        <a:p>
          <a:r>
            <a:rPr lang="es-ES" sz="1600" noProof="0" dirty="0"/>
            <a:t>Autoevaluación: ¿Es ser dueño de un negocio una buena opción?</a:t>
          </a:r>
        </a:p>
      </dgm:t>
    </dgm:pt>
    <dgm:pt modelId="{2F34787B-BA2B-4C04-9F3C-F61041778F22}" type="parTrans" cxnId="{1C5EC746-08F2-4BE1-BC79-683B0F0A40E3}">
      <dgm:prSet/>
      <dgm:spPr/>
      <dgm:t>
        <a:bodyPr/>
        <a:lstStyle/>
        <a:p>
          <a:endParaRPr lang="en-US"/>
        </a:p>
      </dgm:t>
    </dgm:pt>
    <dgm:pt modelId="{5A57DEA8-B4FA-4165-AEA1-462CCD6246E4}" type="sibTrans" cxnId="{1C5EC746-08F2-4BE1-BC79-683B0F0A40E3}">
      <dgm:prSet/>
      <dgm:spPr/>
      <dgm:t>
        <a:bodyPr/>
        <a:lstStyle/>
        <a:p>
          <a:endParaRPr lang="en-US"/>
        </a:p>
      </dgm:t>
    </dgm:pt>
    <dgm:pt modelId="{4BEDCEA2-2828-49BA-84EE-F8595847E50F}">
      <dgm:prSet/>
      <dgm:spPr>
        <a:solidFill>
          <a:srgbClr val="DCE6F2">
            <a:alpha val="40000"/>
          </a:srgbClr>
        </a:solidFill>
      </dgm:spPr>
      <dgm:t>
        <a:bodyPr anchor="ctr"/>
        <a:lstStyle/>
        <a:p>
          <a:r>
            <a:rPr lang="es-ES" noProof="0"/>
            <a:t>Más investigación, planificación y finanzas detalladas</a:t>
          </a:r>
          <a:endParaRPr lang="es-ES" noProof="0" dirty="0"/>
        </a:p>
      </dgm:t>
    </dgm:pt>
    <dgm:pt modelId="{6AAB77C1-6FF8-433D-9ED9-0150CF5CE761}" type="sibTrans" cxnId="{422408D5-5A23-427C-BA09-1C3048B701A9}">
      <dgm:prSet/>
      <dgm:spPr/>
      <dgm:t>
        <a:bodyPr/>
        <a:lstStyle/>
        <a:p>
          <a:endParaRPr lang="en-US"/>
        </a:p>
      </dgm:t>
    </dgm:pt>
    <dgm:pt modelId="{24224EAA-0C50-4F3A-A30E-E61F93310B5E}" type="parTrans" cxnId="{422408D5-5A23-427C-BA09-1C3048B701A9}">
      <dgm:prSet/>
      <dgm:spPr/>
      <dgm:t>
        <a:bodyPr/>
        <a:lstStyle/>
        <a:p>
          <a:endParaRPr lang="en-US"/>
        </a:p>
      </dgm:t>
    </dgm:pt>
    <dgm:pt modelId="{3626C2EE-86AB-48B1-8F49-A563F19D8E0C}">
      <dgm:prSet/>
      <dgm:spPr>
        <a:solidFill>
          <a:srgbClr val="DCE6F2">
            <a:alpha val="40000"/>
          </a:srgbClr>
        </a:solidFill>
      </dgm:spPr>
      <dgm:t>
        <a:bodyPr/>
        <a:lstStyle/>
        <a:p>
          <a:r>
            <a:rPr lang="es-ES" noProof="0"/>
            <a:t>Comience una relación de largo plazo con un banquero</a:t>
          </a:r>
          <a:endParaRPr lang="es-ES" noProof="0" dirty="0"/>
        </a:p>
      </dgm:t>
    </dgm:pt>
    <dgm:pt modelId="{C1169548-92F5-430B-A612-72F3934131C5}" type="parTrans" cxnId="{EBCC798F-6207-4486-981F-8382BFA2DDEC}">
      <dgm:prSet/>
      <dgm:spPr/>
      <dgm:t>
        <a:bodyPr/>
        <a:lstStyle/>
        <a:p>
          <a:endParaRPr lang="en-US"/>
        </a:p>
      </dgm:t>
    </dgm:pt>
    <dgm:pt modelId="{573B6A5A-A675-4D20-B08B-A55ADAA46602}" type="sibTrans" cxnId="{EBCC798F-6207-4486-981F-8382BFA2DDEC}">
      <dgm:prSet/>
      <dgm:spPr/>
      <dgm:t>
        <a:bodyPr/>
        <a:lstStyle/>
        <a:p>
          <a:endParaRPr lang="en-US"/>
        </a:p>
      </dgm:t>
    </dgm:pt>
    <dgm:pt modelId="{4215C894-80D4-4599-83AD-1DBB95D52CA6}">
      <dgm:prSet/>
      <dgm:spPr>
        <a:solidFill>
          <a:srgbClr val="DCE6F2">
            <a:alpha val="40000"/>
          </a:srgbClr>
        </a:solidFill>
      </dgm:spPr>
      <dgm:t>
        <a:bodyPr anchor="ctr"/>
        <a:lstStyle/>
        <a:p>
          <a:r>
            <a:rPr lang="es-ES" noProof="0"/>
            <a:t>Colabore con banqueros e inversionistas</a:t>
          </a:r>
          <a:endParaRPr lang="es-ES" noProof="0" dirty="0"/>
        </a:p>
      </dgm:t>
    </dgm:pt>
    <dgm:pt modelId="{C7CC8994-DEFD-47EF-AFFD-394530331959}" type="parTrans" cxnId="{10131BF9-865E-4B0D-BD75-846EB1E7DB25}">
      <dgm:prSet/>
      <dgm:spPr/>
      <dgm:t>
        <a:bodyPr/>
        <a:lstStyle/>
        <a:p>
          <a:endParaRPr lang="en-US"/>
        </a:p>
      </dgm:t>
    </dgm:pt>
    <dgm:pt modelId="{415DE33C-9D92-49ED-B5ED-6507C8218C4D}" type="sibTrans" cxnId="{10131BF9-865E-4B0D-BD75-846EB1E7DB25}">
      <dgm:prSet/>
      <dgm:spPr/>
      <dgm:t>
        <a:bodyPr/>
        <a:lstStyle/>
        <a:p>
          <a:endParaRPr lang="en-US"/>
        </a:p>
      </dgm:t>
    </dgm:pt>
    <dgm:pt modelId="{E4C08938-8A10-4DE8-9372-EEEE71A05DD5}">
      <dgm:prSet custT="1"/>
      <dgm:spPr>
        <a:solidFill>
          <a:srgbClr val="DCE6F2">
            <a:alpha val="40000"/>
          </a:srgbClr>
        </a:solidFill>
      </dgm:spPr>
      <dgm:t>
        <a:bodyPr anchor="ctr"/>
        <a:lstStyle/>
        <a:p>
          <a:r>
            <a:rPr lang="es-ES" sz="1600" noProof="0"/>
            <a:t>Investigación y planificación preliminar</a:t>
          </a:r>
          <a:endParaRPr lang="es-ES" sz="1600" noProof="0" dirty="0"/>
        </a:p>
      </dgm:t>
    </dgm:pt>
    <dgm:pt modelId="{669AF447-2157-4F2B-BFCE-66966E1535E6}" type="sibTrans" cxnId="{507203EE-6C59-44B3-9EE4-346C9680038A}">
      <dgm:prSet/>
      <dgm:spPr/>
      <dgm:t>
        <a:bodyPr/>
        <a:lstStyle/>
        <a:p>
          <a:endParaRPr lang="en-US"/>
        </a:p>
      </dgm:t>
    </dgm:pt>
    <dgm:pt modelId="{36ADCC75-1DFB-4A44-A69E-AE19527852E5}" type="parTrans" cxnId="{507203EE-6C59-44B3-9EE4-346C9680038A}">
      <dgm:prSet/>
      <dgm:spPr/>
      <dgm:t>
        <a:bodyPr/>
        <a:lstStyle/>
        <a:p>
          <a:endParaRPr lang="en-US"/>
        </a:p>
      </dgm:t>
    </dgm:pt>
    <dgm:pt modelId="{1FDA9AE7-53C3-414B-9F42-6CA848CB734F}">
      <dgm:prSet/>
      <dgm:spPr>
        <a:solidFill>
          <a:srgbClr val="DCE6F2">
            <a:alpha val="40000"/>
          </a:srgbClr>
        </a:solidFill>
      </dgm:spPr>
      <dgm:t>
        <a:bodyPr anchor="ctr"/>
        <a:lstStyle/>
        <a:p>
          <a:r>
            <a:rPr lang="es-ES" noProof="0"/>
            <a:t>Actualice un documento dinámico que cambie con el tiempo</a:t>
          </a:r>
          <a:endParaRPr lang="es-ES" noProof="0" dirty="0"/>
        </a:p>
      </dgm:t>
    </dgm:pt>
    <dgm:pt modelId="{11B515C0-1A15-43BC-9CAE-837E69663EC3}" type="sibTrans" cxnId="{15DEDC27-EC99-4A20-941D-B83B5C9EFB87}">
      <dgm:prSet/>
      <dgm:spPr/>
      <dgm:t>
        <a:bodyPr/>
        <a:lstStyle/>
        <a:p>
          <a:endParaRPr lang="en-US"/>
        </a:p>
      </dgm:t>
    </dgm:pt>
    <dgm:pt modelId="{049FC1E4-D862-4364-A54C-D2BFBA73F057}" type="parTrans" cxnId="{15DEDC27-EC99-4A20-941D-B83B5C9EFB87}">
      <dgm:prSet/>
      <dgm:spPr/>
      <dgm:t>
        <a:bodyPr/>
        <a:lstStyle/>
        <a:p>
          <a:endParaRPr lang="en-US"/>
        </a:p>
      </dgm:t>
    </dgm:pt>
    <dgm:pt modelId="{74126FC1-80B8-45B1-A6D4-7078F99676F5}" type="pres">
      <dgm:prSet presAssocID="{CA44906B-8608-4567-BB65-C4B9BC9367D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27C8ED-544C-4D1B-B911-9556CD8E0927}" type="pres">
      <dgm:prSet presAssocID="{CA48EAF7-C71D-472D-B67E-6F69AFD69CC0}" presName="linNode" presStyleCnt="0"/>
      <dgm:spPr/>
    </dgm:pt>
    <dgm:pt modelId="{5BE7C128-07BD-43ED-A8A1-4492590438FB}" type="pres">
      <dgm:prSet presAssocID="{CA48EAF7-C71D-472D-B67E-6F69AFD69CC0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5CED08-BC3A-4A78-9930-71BB5515F145}" type="pres">
      <dgm:prSet presAssocID="{CA48EAF7-C71D-472D-B67E-6F69AFD69CC0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4A2AA-2F47-466B-9064-4C64E004B3AB}" type="pres">
      <dgm:prSet presAssocID="{8D67444D-86CA-4403-B2C4-B99684BA1FD6}" presName="spacing" presStyleCnt="0"/>
      <dgm:spPr/>
    </dgm:pt>
    <dgm:pt modelId="{4BEE804A-B3C5-4783-9C42-77E9CA413AFA}" type="pres">
      <dgm:prSet presAssocID="{509081CD-1830-48EC-B47A-C25B19968719}" presName="linNode" presStyleCnt="0"/>
      <dgm:spPr/>
    </dgm:pt>
    <dgm:pt modelId="{35A2B303-5F10-4F70-A028-D5C09B51AA8F}" type="pres">
      <dgm:prSet presAssocID="{509081CD-1830-48EC-B47A-C25B19968719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5BCF9-AF77-4D4D-9072-DF3D89AA8C8A}" type="pres">
      <dgm:prSet presAssocID="{509081CD-1830-48EC-B47A-C25B19968719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9A933-D717-4164-9A87-FFAE79ED28DD}" type="pres">
      <dgm:prSet presAssocID="{D9196BCC-1400-4821-8CBA-7154CF991EBA}" presName="spacing" presStyleCnt="0"/>
      <dgm:spPr/>
    </dgm:pt>
    <dgm:pt modelId="{2AEE9306-148E-4F57-B246-7563AA769E2C}" type="pres">
      <dgm:prSet presAssocID="{42AD1852-7FE2-4E96-BD22-128B801E75D2}" presName="linNode" presStyleCnt="0"/>
      <dgm:spPr/>
    </dgm:pt>
    <dgm:pt modelId="{0854B5A2-259B-45E8-934B-EA3DCE8BCC7A}" type="pres">
      <dgm:prSet presAssocID="{42AD1852-7FE2-4E96-BD22-128B801E75D2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87FD5-2621-47F9-8D24-D4390CFA9D3B}" type="pres">
      <dgm:prSet presAssocID="{42AD1852-7FE2-4E96-BD22-128B801E75D2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26364-BD32-4B5F-9159-F4F9C8252364}" type="pres">
      <dgm:prSet presAssocID="{3951D9D0-551A-42F2-BAEA-24A936199468}" presName="spacing" presStyleCnt="0"/>
      <dgm:spPr/>
    </dgm:pt>
    <dgm:pt modelId="{7973527A-3864-49B7-B403-BD8AB3740559}" type="pres">
      <dgm:prSet presAssocID="{3EE547DE-2AC8-4545-89D4-0CB1FE38BAAB}" presName="linNode" presStyleCnt="0"/>
      <dgm:spPr/>
    </dgm:pt>
    <dgm:pt modelId="{9EDB2EB5-63AC-41F8-A6DE-BAFAD3DDFE2E}" type="pres">
      <dgm:prSet presAssocID="{3EE547DE-2AC8-4545-89D4-0CB1FE38BAAB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D9049C-C6AC-4DCC-95BA-4EC8CBEF63B7}" type="pres">
      <dgm:prSet presAssocID="{3EE547DE-2AC8-4545-89D4-0CB1FE38BAAB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05053F-4FFC-41FD-AB9F-8A659DD476D0}" type="presOf" srcId="{3EE547DE-2AC8-4545-89D4-0CB1FE38BAAB}" destId="{9EDB2EB5-63AC-41F8-A6DE-BAFAD3DDFE2E}" srcOrd="0" destOrd="0" presId="urn:microsoft.com/office/officeart/2005/8/layout/vList6"/>
    <dgm:cxn modelId="{507203EE-6C59-44B3-9EE4-346C9680038A}" srcId="{CA48EAF7-C71D-472D-B67E-6F69AFD69CC0}" destId="{E4C08938-8A10-4DE8-9372-EEEE71A05DD5}" srcOrd="0" destOrd="0" parTransId="{36ADCC75-1DFB-4A44-A69E-AE19527852E5}" sibTransId="{669AF447-2157-4F2B-BFCE-66966E1535E6}"/>
    <dgm:cxn modelId="{51FCB93C-03C1-43DB-B12A-35345F6EC12D}" type="presOf" srcId="{4215C894-80D4-4599-83AD-1DBB95D52CA6}" destId="{FAC87FD5-2621-47F9-8D24-D4390CFA9D3B}" srcOrd="0" destOrd="1" presId="urn:microsoft.com/office/officeart/2005/8/layout/vList6"/>
    <dgm:cxn modelId="{46C6CC0C-72DD-43BD-B539-25F0AEEFF13D}" srcId="{CA44906B-8608-4567-BB65-C4B9BC9367D5}" destId="{42AD1852-7FE2-4E96-BD22-128B801E75D2}" srcOrd="2" destOrd="0" parTransId="{B265553B-D10D-4C7F-BBB1-61E7EB292EBC}" sibTransId="{3951D9D0-551A-42F2-BAEA-24A936199468}"/>
    <dgm:cxn modelId="{BEE879F4-517C-43F8-B6F8-ACC6423657C3}" type="presOf" srcId="{3626C2EE-86AB-48B1-8F49-A563F19D8E0C}" destId="{8D25BCF9-AF77-4D4D-9072-DF3D89AA8C8A}" srcOrd="0" destOrd="1" presId="urn:microsoft.com/office/officeart/2005/8/layout/vList6"/>
    <dgm:cxn modelId="{AC0569CB-46DB-4B20-A2BA-3DAB5F372020}" srcId="{CA44906B-8608-4567-BB65-C4B9BC9367D5}" destId="{509081CD-1830-48EC-B47A-C25B19968719}" srcOrd="1" destOrd="0" parTransId="{8582692A-9A31-4CC9-9FAD-E303782F16F7}" sibTransId="{D9196BCC-1400-4821-8CBA-7154CF991EBA}"/>
    <dgm:cxn modelId="{10131BF9-865E-4B0D-BD75-846EB1E7DB25}" srcId="{42AD1852-7FE2-4E96-BD22-128B801E75D2}" destId="{4215C894-80D4-4599-83AD-1DBB95D52CA6}" srcOrd="1" destOrd="0" parTransId="{C7CC8994-DEFD-47EF-AFFD-394530331959}" sibTransId="{415DE33C-9D92-49ED-B5ED-6507C8218C4D}"/>
    <dgm:cxn modelId="{C4795A4B-6BD2-417B-ACB1-D319C1C4B175}" type="presOf" srcId="{4BEDCEA2-2828-49BA-84EE-F8595847E50F}" destId="{FAC87FD5-2621-47F9-8D24-D4390CFA9D3B}" srcOrd="0" destOrd="0" presId="urn:microsoft.com/office/officeart/2005/8/layout/vList6"/>
    <dgm:cxn modelId="{2381A090-EF40-4398-AF7A-B166FEAA5A70}" type="presOf" srcId="{E4C08938-8A10-4DE8-9372-EEEE71A05DD5}" destId="{395CED08-BC3A-4A78-9930-71BB5515F145}" srcOrd="0" destOrd="0" presId="urn:microsoft.com/office/officeart/2005/8/layout/vList6"/>
    <dgm:cxn modelId="{15DEDC27-EC99-4A20-941D-B83B5C9EFB87}" srcId="{3EE547DE-2AC8-4545-89D4-0CB1FE38BAAB}" destId="{1FDA9AE7-53C3-414B-9F42-6CA848CB734F}" srcOrd="0" destOrd="0" parTransId="{049FC1E4-D862-4364-A54C-D2BFBA73F057}" sibTransId="{11B515C0-1A15-43BC-9CAE-837E69663EC3}"/>
    <dgm:cxn modelId="{D80203F2-E6A8-48C3-A496-8BB54817FA53}" type="presOf" srcId="{42AD1852-7FE2-4E96-BD22-128B801E75D2}" destId="{0854B5A2-259B-45E8-934B-EA3DCE8BCC7A}" srcOrd="0" destOrd="0" presId="urn:microsoft.com/office/officeart/2005/8/layout/vList6"/>
    <dgm:cxn modelId="{485DC6EA-280E-4335-BE5A-496D04EDA7B7}" srcId="{CA44906B-8608-4567-BB65-C4B9BC9367D5}" destId="{CA48EAF7-C71D-472D-B67E-6F69AFD69CC0}" srcOrd="0" destOrd="0" parTransId="{DC6A387A-5EDF-4D54-8BC8-E188A59C766B}" sibTransId="{8D67444D-86CA-4403-B2C4-B99684BA1FD6}"/>
    <dgm:cxn modelId="{E4D3E279-3B27-456A-AB36-78C068DA7A34}" srcId="{509081CD-1830-48EC-B47A-C25B19968719}" destId="{D1D0F6D3-856E-493E-9E0B-8E000EE0B007}" srcOrd="0" destOrd="0" parTransId="{C15CDB84-06A9-41C8-8065-7435A43CEADC}" sibTransId="{CC756701-D8BE-475B-86C8-AEA5B91D5E2A}"/>
    <dgm:cxn modelId="{5974B097-4D34-407F-9F62-0632779DC860}" type="presOf" srcId="{1FDA9AE7-53C3-414B-9F42-6CA848CB734F}" destId="{26D9049C-C6AC-4DCC-95BA-4EC8CBEF63B7}" srcOrd="0" destOrd="0" presId="urn:microsoft.com/office/officeart/2005/8/layout/vList6"/>
    <dgm:cxn modelId="{A957C0D2-5179-4551-AD9D-ABDD7F59E7B3}" type="presOf" srcId="{CA44906B-8608-4567-BB65-C4B9BC9367D5}" destId="{74126FC1-80B8-45B1-A6D4-7078F99676F5}" srcOrd="0" destOrd="0" presId="urn:microsoft.com/office/officeart/2005/8/layout/vList6"/>
    <dgm:cxn modelId="{EA3106A8-EA4E-448A-A828-BF7DA56D51E2}" srcId="{CA44906B-8608-4567-BB65-C4B9BC9367D5}" destId="{3EE547DE-2AC8-4545-89D4-0CB1FE38BAAB}" srcOrd="3" destOrd="0" parTransId="{84F06B97-A6D3-4D13-82EF-75C3828D243E}" sibTransId="{EB72A4BC-C436-4557-94AF-BF0583DE6F80}"/>
    <dgm:cxn modelId="{422408D5-5A23-427C-BA09-1C3048B701A9}" srcId="{42AD1852-7FE2-4E96-BD22-128B801E75D2}" destId="{4BEDCEA2-2828-49BA-84EE-F8595847E50F}" srcOrd="0" destOrd="0" parTransId="{24224EAA-0C50-4F3A-A30E-E61F93310B5E}" sibTransId="{6AAB77C1-6FF8-433D-9ED9-0150CF5CE761}"/>
    <dgm:cxn modelId="{8247A400-BD8C-4D01-8BB4-9B6CBA3CB1B0}" type="presOf" srcId="{509081CD-1830-48EC-B47A-C25B19968719}" destId="{35A2B303-5F10-4F70-A028-D5C09B51AA8F}" srcOrd="0" destOrd="0" presId="urn:microsoft.com/office/officeart/2005/8/layout/vList6"/>
    <dgm:cxn modelId="{CE723658-9C99-424C-8E82-BCC5C3B984B0}" type="presOf" srcId="{CA48EAF7-C71D-472D-B67E-6F69AFD69CC0}" destId="{5BE7C128-07BD-43ED-A8A1-4492590438FB}" srcOrd="0" destOrd="0" presId="urn:microsoft.com/office/officeart/2005/8/layout/vList6"/>
    <dgm:cxn modelId="{92808309-178E-4E40-8D13-FE152DA117E6}" type="presOf" srcId="{FEA1F190-3AE4-4028-9C9E-81D3A589AF1A}" destId="{395CED08-BC3A-4A78-9930-71BB5515F145}" srcOrd="0" destOrd="1" presId="urn:microsoft.com/office/officeart/2005/8/layout/vList6"/>
    <dgm:cxn modelId="{1C5EC746-08F2-4BE1-BC79-683B0F0A40E3}" srcId="{CA48EAF7-C71D-472D-B67E-6F69AFD69CC0}" destId="{FEA1F190-3AE4-4028-9C9E-81D3A589AF1A}" srcOrd="1" destOrd="0" parTransId="{2F34787B-BA2B-4C04-9F3C-F61041778F22}" sibTransId="{5A57DEA8-B4FA-4165-AEA1-462CCD6246E4}"/>
    <dgm:cxn modelId="{EBCC798F-6207-4486-981F-8382BFA2DDEC}" srcId="{509081CD-1830-48EC-B47A-C25B19968719}" destId="{3626C2EE-86AB-48B1-8F49-A563F19D8E0C}" srcOrd="1" destOrd="0" parTransId="{C1169548-92F5-430B-A612-72F3934131C5}" sibTransId="{573B6A5A-A675-4D20-B08B-A55ADAA46602}"/>
    <dgm:cxn modelId="{278BC0E0-38E1-4B68-88B5-106607290BF0}" type="presOf" srcId="{D1D0F6D3-856E-493E-9E0B-8E000EE0B007}" destId="{8D25BCF9-AF77-4D4D-9072-DF3D89AA8C8A}" srcOrd="0" destOrd="0" presId="urn:microsoft.com/office/officeart/2005/8/layout/vList6"/>
    <dgm:cxn modelId="{5800EB70-1146-4C86-8D64-99654970CE3B}" type="presParOf" srcId="{74126FC1-80B8-45B1-A6D4-7078F99676F5}" destId="{BB27C8ED-544C-4D1B-B911-9556CD8E0927}" srcOrd="0" destOrd="0" presId="urn:microsoft.com/office/officeart/2005/8/layout/vList6"/>
    <dgm:cxn modelId="{496D94E1-88F9-4FCA-9A5F-F9E9C1A0CCF2}" type="presParOf" srcId="{BB27C8ED-544C-4D1B-B911-9556CD8E0927}" destId="{5BE7C128-07BD-43ED-A8A1-4492590438FB}" srcOrd="0" destOrd="0" presId="urn:microsoft.com/office/officeart/2005/8/layout/vList6"/>
    <dgm:cxn modelId="{92046286-A99C-44D1-A0FC-F52C382E9054}" type="presParOf" srcId="{BB27C8ED-544C-4D1B-B911-9556CD8E0927}" destId="{395CED08-BC3A-4A78-9930-71BB5515F145}" srcOrd="1" destOrd="0" presId="urn:microsoft.com/office/officeart/2005/8/layout/vList6"/>
    <dgm:cxn modelId="{AD7C6907-F2C6-45F9-B732-5BC14BA70652}" type="presParOf" srcId="{74126FC1-80B8-45B1-A6D4-7078F99676F5}" destId="{17F4A2AA-2F47-466B-9064-4C64E004B3AB}" srcOrd="1" destOrd="0" presId="urn:microsoft.com/office/officeart/2005/8/layout/vList6"/>
    <dgm:cxn modelId="{DC00909E-62AD-4135-8079-C246934D8A7D}" type="presParOf" srcId="{74126FC1-80B8-45B1-A6D4-7078F99676F5}" destId="{4BEE804A-B3C5-4783-9C42-77E9CA413AFA}" srcOrd="2" destOrd="0" presId="urn:microsoft.com/office/officeart/2005/8/layout/vList6"/>
    <dgm:cxn modelId="{163D3994-B38B-4EA9-8B19-0A3A1856BE88}" type="presParOf" srcId="{4BEE804A-B3C5-4783-9C42-77E9CA413AFA}" destId="{35A2B303-5F10-4F70-A028-D5C09B51AA8F}" srcOrd="0" destOrd="0" presId="urn:microsoft.com/office/officeart/2005/8/layout/vList6"/>
    <dgm:cxn modelId="{B7DBB864-92BB-4127-81B7-18BF9F8626F0}" type="presParOf" srcId="{4BEE804A-B3C5-4783-9C42-77E9CA413AFA}" destId="{8D25BCF9-AF77-4D4D-9072-DF3D89AA8C8A}" srcOrd="1" destOrd="0" presId="urn:microsoft.com/office/officeart/2005/8/layout/vList6"/>
    <dgm:cxn modelId="{2210FF4B-2893-4896-83BD-9323AABCCA61}" type="presParOf" srcId="{74126FC1-80B8-45B1-A6D4-7078F99676F5}" destId="{7E89A933-D717-4164-9A87-FFAE79ED28DD}" srcOrd="3" destOrd="0" presId="urn:microsoft.com/office/officeart/2005/8/layout/vList6"/>
    <dgm:cxn modelId="{5C858B73-EB87-49E6-A576-227E22DA8E94}" type="presParOf" srcId="{74126FC1-80B8-45B1-A6D4-7078F99676F5}" destId="{2AEE9306-148E-4F57-B246-7563AA769E2C}" srcOrd="4" destOrd="0" presId="urn:microsoft.com/office/officeart/2005/8/layout/vList6"/>
    <dgm:cxn modelId="{92EF962B-984E-4A4A-B63F-EECFD5F9B135}" type="presParOf" srcId="{2AEE9306-148E-4F57-B246-7563AA769E2C}" destId="{0854B5A2-259B-45E8-934B-EA3DCE8BCC7A}" srcOrd="0" destOrd="0" presId="urn:microsoft.com/office/officeart/2005/8/layout/vList6"/>
    <dgm:cxn modelId="{07378828-B4FB-4A97-8A62-4E8FBFB7D63B}" type="presParOf" srcId="{2AEE9306-148E-4F57-B246-7563AA769E2C}" destId="{FAC87FD5-2621-47F9-8D24-D4390CFA9D3B}" srcOrd="1" destOrd="0" presId="urn:microsoft.com/office/officeart/2005/8/layout/vList6"/>
    <dgm:cxn modelId="{D34F55E6-5E10-463C-81B2-2071758FC20D}" type="presParOf" srcId="{74126FC1-80B8-45B1-A6D4-7078F99676F5}" destId="{81026364-BD32-4B5F-9159-F4F9C8252364}" srcOrd="5" destOrd="0" presId="urn:microsoft.com/office/officeart/2005/8/layout/vList6"/>
    <dgm:cxn modelId="{F8F9F7A5-3C82-45AF-983C-2D72CEAF87F0}" type="presParOf" srcId="{74126FC1-80B8-45B1-A6D4-7078F99676F5}" destId="{7973527A-3864-49B7-B403-BD8AB3740559}" srcOrd="6" destOrd="0" presId="urn:microsoft.com/office/officeart/2005/8/layout/vList6"/>
    <dgm:cxn modelId="{3D1BD2FE-1127-4311-80AF-025A83BBFF4E}" type="presParOf" srcId="{7973527A-3864-49B7-B403-BD8AB3740559}" destId="{9EDB2EB5-63AC-41F8-A6DE-BAFAD3DDFE2E}" srcOrd="0" destOrd="0" presId="urn:microsoft.com/office/officeart/2005/8/layout/vList6"/>
    <dgm:cxn modelId="{15E2BB74-DEAD-4947-8312-A398175B70B3}" type="presParOf" srcId="{7973527A-3864-49B7-B403-BD8AB3740559}" destId="{26D9049C-C6AC-4DCC-95BA-4EC8CBEF63B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CED08-BC3A-4A78-9930-71BB5515F145}">
      <dsp:nvSpPr>
        <dsp:cNvPr id="0" name=""/>
        <dsp:cNvSpPr/>
      </dsp:nvSpPr>
      <dsp:spPr>
        <a:xfrm>
          <a:off x="2647822" y="1362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rgbClr val="DCE6F2">
            <a:alpha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Investigación y planificación preliminar</a:t>
          </a:r>
          <a:endParaRPr lang="es-E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 dirty="0"/>
            <a:t>Autoevaluación: ¿Es ser dueño de un negocio una buena opción?</a:t>
          </a:r>
        </a:p>
      </dsp:txBody>
      <dsp:txXfrm>
        <a:off x="2647822" y="136494"/>
        <a:ext cx="3566337" cy="810795"/>
      </dsp:txXfrm>
    </dsp:sp>
    <dsp:sp modelId="{5BE7C128-07BD-43ED-A8A1-4492590438FB}">
      <dsp:nvSpPr>
        <dsp:cNvPr id="0" name=""/>
        <dsp:cNvSpPr/>
      </dsp:nvSpPr>
      <dsp:spPr>
        <a:xfrm>
          <a:off x="0" y="1362"/>
          <a:ext cx="2647822" cy="10810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atin typeface="Arial Black" panose="020B0A04020102020204" pitchFamily="34" charset="0"/>
            </a:rPr>
            <a:t>Paso 1: Plan en la servilleta: ¿FUNCIONA o NO FUNCIONA? 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54135"/>
        <a:ext cx="2542276" cy="975513"/>
      </dsp:txXfrm>
    </dsp:sp>
    <dsp:sp modelId="{8D25BCF9-AF77-4D4D-9072-DF3D89AA8C8A}">
      <dsp:nvSpPr>
        <dsp:cNvPr id="0" name=""/>
        <dsp:cNvSpPr/>
      </dsp:nvSpPr>
      <dsp:spPr>
        <a:xfrm>
          <a:off x="2647822" y="1190528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rgbClr val="DCE6F2">
            <a:alpha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Haga una tabla del balance inicial</a:t>
          </a:r>
          <a:endParaRPr lang="es-E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Comience una relación de largo plazo con un banquero</a:t>
          </a:r>
          <a:endParaRPr lang="es-ES" sz="1600" kern="1200" noProof="0" dirty="0"/>
        </a:p>
      </dsp:txBody>
      <dsp:txXfrm>
        <a:off x="2647822" y="1325660"/>
        <a:ext cx="3566337" cy="810795"/>
      </dsp:txXfrm>
    </dsp:sp>
    <dsp:sp modelId="{35A2B303-5F10-4F70-A028-D5C09B51AA8F}">
      <dsp:nvSpPr>
        <dsp:cNvPr id="0" name=""/>
        <dsp:cNvSpPr/>
      </dsp:nvSpPr>
      <dsp:spPr>
        <a:xfrm>
          <a:off x="0" y="1190528"/>
          <a:ext cx="2647822" cy="10810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atin typeface="Arial Black" panose="020B0A04020102020204" pitchFamily="34" charset="0"/>
            </a:rPr>
            <a:t>Paso 2: Plan de recursos: ¿Qué tengo que hacer para que FUNCIONE?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1243301"/>
        <a:ext cx="2542276" cy="975513"/>
      </dsp:txXfrm>
    </dsp:sp>
    <dsp:sp modelId="{FAC87FD5-2621-47F9-8D24-D4390CFA9D3B}">
      <dsp:nvSpPr>
        <dsp:cNvPr id="0" name=""/>
        <dsp:cNvSpPr/>
      </dsp:nvSpPr>
      <dsp:spPr>
        <a:xfrm>
          <a:off x="2647822" y="2379694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rgbClr val="DCE6F2">
            <a:alpha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Más investigación, planificación y finanzas detalladas</a:t>
          </a:r>
          <a:endParaRPr lang="es-E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Colabore con banqueros e inversionistas</a:t>
          </a:r>
          <a:endParaRPr lang="es-ES" sz="1600" kern="1200" noProof="0" dirty="0"/>
        </a:p>
      </dsp:txBody>
      <dsp:txXfrm>
        <a:off x="2647822" y="2514826"/>
        <a:ext cx="3566337" cy="810795"/>
      </dsp:txXfrm>
    </dsp:sp>
    <dsp:sp modelId="{0854B5A2-259B-45E8-934B-EA3DCE8BCC7A}">
      <dsp:nvSpPr>
        <dsp:cNvPr id="0" name=""/>
        <dsp:cNvSpPr/>
      </dsp:nvSpPr>
      <dsp:spPr>
        <a:xfrm>
          <a:off x="0" y="2379694"/>
          <a:ext cx="2647822" cy="10810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atin typeface="Arial Black" panose="020B0A04020102020204" pitchFamily="34" charset="0"/>
            </a:rPr>
            <a:t>Paso 3:  Plan de negocios: ¿Cómo voy a financiar mi negocio?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2432467"/>
        <a:ext cx="2542276" cy="975513"/>
      </dsp:txXfrm>
    </dsp:sp>
    <dsp:sp modelId="{26D9049C-C6AC-4DCC-95BA-4EC8CBEF63B7}">
      <dsp:nvSpPr>
        <dsp:cNvPr id="0" name=""/>
        <dsp:cNvSpPr/>
      </dsp:nvSpPr>
      <dsp:spPr>
        <a:xfrm>
          <a:off x="2647822" y="3568860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rgbClr val="DCE6F2">
            <a:alpha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0"/>
            <a:t>Actualice un documento dinámico que cambie con el tiempo</a:t>
          </a:r>
          <a:endParaRPr lang="es-ES" sz="1600" kern="1200" noProof="0" dirty="0"/>
        </a:p>
      </dsp:txBody>
      <dsp:txXfrm>
        <a:off x="2647822" y="3703992"/>
        <a:ext cx="3566337" cy="810795"/>
      </dsp:txXfrm>
    </dsp:sp>
    <dsp:sp modelId="{9EDB2EB5-63AC-41F8-A6DE-BAFAD3DDFE2E}">
      <dsp:nvSpPr>
        <dsp:cNvPr id="0" name=""/>
        <dsp:cNvSpPr/>
      </dsp:nvSpPr>
      <dsp:spPr>
        <a:xfrm>
          <a:off x="0" y="3568860"/>
          <a:ext cx="2647822" cy="10810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atin typeface="Arial Black" panose="020B0A04020102020204" pitchFamily="34" charset="0"/>
            </a:rPr>
            <a:t>Paso 4: Plan de acción: ¿Cómo voy a administrar un negocio próspero?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3621633"/>
        <a:ext cx="2542276" cy="975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520700"/>
            <a:ext cx="3476625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1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2312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5962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0887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3144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7140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4758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2585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1928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694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88444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839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0987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69656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53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5806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16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4435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304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9293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1366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C1F2D9-14CA-2149-82CB-E060459E9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00369" y="6388100"/>
            <a:ext cx="36451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100" b="1" dirty="0">
                <a:solidFill>
                  <a:schemeClr val="tx2">
                    <a:lumMod val="50000"/>
                  </a:schemeClr>
                </a:solidFill>
              </a:rPr>
              <a:t>Planeando un negocio próspero</a:t>
            </a:r>
            <a:endParaRPr lang="es-ES" sz="1100" b="1" dirty="0">
              <a:solidFill>
                <a:schemeClr val="tx2">
                  <a:lumMod val="50000"/>
                </a:schemeClr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223F6B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0CEE6-B49D-7F02-FE9D-80E1AEA1FD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Planeando</a:t>
            </a:r>
            <a:r>
              <a:rPr lang="en-US" dirty="0"/>
              <a:t> un </a:t>
            </a:r>
            <a:r>
              <a:rPr lang="en-US" dirty="0" err="1"/>
              <a:t>negocio</a:t>
            </a:r>
            <a:r>
              <a:rPr lang="en-US" dirty="0"/>
              <a:t> </a:t>
            </a:r>
            <a:r>
              <a:rPr lang="en-US" dirty="0" err="1"/>
              <a:t>próspero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045A847-E7CC-EA3D-A2BA-321189996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3063488"/>
            <a:ext cx="3389330" cy="923971"/>
          </a:xfr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Money Smart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para </a:t>
            </a:r>
            <a:r>
              <a:rPr kumimoji="0" lang="en-US" sz="2800" b="0" i="0" u="none" strike="noStrike" kern="1200" cap="small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pequeñas</a:t>
            </a: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 </a:t>
            </a:r>
            <a:r>
              <a:rPr kumimoji="0" lang="en-US" sz="2800" b="0" i="0" u="none" strike="noStrike" kern="1200" cap="small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empresas</a:t>
            </a:r>
            <a:endParaRPr kumimoji="0" lang="en-US" sz="2800" b="0" i="0" u="none" strike="noStrike" kern="1200" cap="sm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ource Sans Pro SemiBold" panose="020B0603030403020204" pitchFamily="34" charset="0"/>
              <a:ea typeface="Source Sans Pro SemiBold" panose="020B0603030403020204" pitchFamily="34" charset="0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3C2888-53A9-77A7-50D6-1A64902DD3FB}"/>
              </a:ext>
            </a:extLst>
          </p:cNvPr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372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/>
              <a:t>Paso 1: Preguntas clave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1" y="1134342"/>
            <a:ext cx="7960122" cy="49042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600" b="0" noProof="0" dirty="0"/>
              <a:t>¿Qué beneficios (no monetarios y monetarios) quiero obtener de este negocio?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¿Qué tamaño debe tener el negocio para lograr esos beneficios?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¿He identificado una verdadera oportunidad de negocio en la cual puedo capitalizar?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¿Qué activos debo comprar, alquilar o arrendar? ¿A quién tendré que contratar?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140" y="5285438"/>
            <a:ext cx="2253171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INVESTIGUEN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7821" y="4965644"/>
            <a:ext cx="607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223F6B"/>
                </a:solidFill>
              </a:rPr>
              <a:t>Consulten las preguntas para responder al comienzo de proceso de planificación en la página 7 de su manual.</a:t>
            </a:r>
          </a:p>
        </p:txBody>
      </p:sp>
    </p:spTree>
    <p:extLst>
      <p:ext uri="{BB962C8B-B14F-4D97-AF65-F5344CB8AC3E}">
        <p14:creationId xmlns:p14="http://schemas.microsoft.com/office/powerpoint/2010/main" val="300403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342341"/>
            <a:ext cx="869593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dirty="0"/>
              <a:t>Paso 2: El plan de recursos de Sophia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97472" y="1042718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223F6B"/>
                </a:solidFill>
              </a:rPr>
              <a:t>Consulten las página 8 y 9 de su manual. </a:t>
            </a:r>
          </a:p>
        </p:txBody>
      </p:sp>
      <p:sp>
        <p:nvSpPr>
          <p:cNvPr id="2" name="Rectangle 1" descr="Estimaciones de costos iniciales del negocio de Sofía. Enumeró sus gastos anticipados y sus costos en forma de tabla."/>
          <p:cNvSpPr/>
          <p:nvPr/>
        </p:nvSpPr>
        <p:spPr>
          <a:xfrm>
            <a:off x="341232" y="1870242"/>
            <a:ext cx="8252144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Sophia calcula que los costos iniciales de </a:t>
            </a:r>
            <a:br>
              <a:rPr lang="en-US" sz="2600" dirty="0">
                <a:solidFill>
                  <a:srgbClr val="132F5A"/>
                </a:solidFill>
                <a:latin typeface="Helvetica Neue"/>
              </a:rPr>
            </a:br>
            <a:r>
              <a:rPr lang="en-US" sz="2600" dirty="0">
                <a:solidFill>
                  <a:srgbClr val="132F5A"/>
                </a:solidFill>
                <a:latin typeface="Helvetica Neue"/>
              </a:rPr>
              <a:t>los primeros seis meses de su negocio van a ser: 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Local, equipamiento y suministros 	$18,250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Desarrollo de habilidades                      </a:t>
            </a:r>
            <a:r>
              <a:rPr lang="en-US" dirty="0"/>
              <a:t>	</a:t>
            </a:r>
            <a:r>
              <a:rPr dirty="0"/>
              <a:t>    </a:t>
            </a:r>
            <a:r>
              <a:rPr lang="en-US" sz="2600" dirty="0">
                <a:solidFill>
                  <a:srgbClr val="132F5A"/>
                </a:solidFill>
                <a:latin typeface="Helvetica Neue"/>
              </a:rPr>
              <a:t>   1,100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Personal (contador y tenedor de libros)	  1,200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Otros (seguro e impuestos)	                     450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b="1" dirty="0">
                <a:solidFill>
                  <a:srgbClr val="132F5A"/>
                </a:solidFill>
                <a:latin typeface="Helvetica Neue"/>
              </a:rPr>
              <a:t>Total estimado:	      $21,000</a:t>
            </a:r>
            <a:endParaRPr lang="es-ES" sz="26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7993" y="5405293"/>
            <a:ext cx="8325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223F6B"/>
                </a:solidFill>
              </a:rPr>
              <a:t>Tengan en cuenta: Los costos de vida </a:t>
            </a:r>
            <a:r>
              <a:rPr lang="es-ES" b="1" i="1" dirty="0">
                <a:solidFill>
                  <a:srgbClr val="223F6B"/>
                </a:solidFill>
              </a:rPr>
              <a:t>no están</a:t>
            </a:r>
            <a:r>
              <a:rPr lang="es-ES" b="1" dirty="0">
                <a:solidFill>
                  <a:srgbClr val="223F6B"/>
                </a:solidFill>
              </a:rPr>
              <a:t> </a:t>
            </a:r>
            <a:br>
              <a:rPr lang="es-ES" b="1" dirty="0">
                <a:solidFill>
                  <a:srgbClr val="223F6B"/>
                </a:solidFill>
              </a:rPr>
            </a:br>
            <a:r>
              <a:rPr lang="es-ES" b="1" dirty="0">
                <a:solidFill>
                  <a:srgbClr val="223F6B"/>
                </a:solidFill>
              </a:rPr>
              <a:t>incluidos en el plan de recursos. </a:t>
            </a:r>
          </a:p>
        </p:txBody>
      </p:sp>
    </p:spTree>
    <p:extLst>
      <p:ext uri="{BB962C8B-B14F-4D97-AF65-F5344CB8AC3E}">
        <p14:creationId xmlns:p14="http://schemas.microsoft.com/office/powerpoint/2010/main" val="3303275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2: El plan de recursos, cont.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5934" y="1087217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223F6B"/>
                </a:solidFill>
              </a:rPr>
              <a:t>Consulten el final de la página 9 del manual</a:t>
            </a:r>
            <a:r>
              <a:rPr lang="en-US" sz="2000" b="1" dirty="0">
                <a:solidFill>
                  <a:srgbClr val="223F6B"/>
                </a:solidFill>
              </a:rPr>
              <a:t>.</a:t>
            </a:r>
          </a:p>
        </p:txBody>
      </p:sp>
      <p:sp>
        <p:nvSpPr>
          <p:cNvPr id="2" name="Rectangle 1" descr="Estimaciones de costos iniciales del negocio de Sofía, continuación.&#10;Sofía enumeró sus gastos anticipados y sus costos, los totalizó, registró su participación en el pago del gasto y lo que necesitaba recaudar, en forma de tabla.&#10;"/>
          <p:cNvSpPr/>
          <p:nvPr/>
        </p:nvSpPr>
        <p:spPr>
          <a:xfrm>
            <a:off x="388938" y="1480038"/>
            <a:ext cx="8318350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s-ES" sz="2400" u="sng" dirty="0">
              <a:solidFill>
                <a:srgbClr val="1A3159"/>
              </a:solidFill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Costos iniciales estimados de Sophia:	$21,000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La participación de Sophia </a:t>
            </a:r>
            <a:br>
              <a:rPr lang="en-US" sz="2800" dirty="0">
                <a:solidFill>
                  <a:srgbClr val="132F5A"/>
                </a:solidFill>
                <a:latin typeface="Helvetica Neue"/>
              </a:rPr>
            </a:br>
            <a:r>
              <a:rPr lang="en-US" sz="2800" dirty="0">
                <a:solidFill>
                  <a:srgbClr val="132F5A"/>
                </a:solidFill>
                <a:latin typeface="Helvetica Neue"/>
              </a:rPr>
              <a:t>(capital del propietario)          </a:t>
            </a:r>
            <a:r>
              <a:rPr lang="en-US" dirty="0"/>
              <a:t>	</a:t>
            </a:r>
            <a:r>
              <a:rPr lang="en-US" sz="2800" dirty="0">
                <a:solidFill>
                  <a:srgbClr val="132F5A"/>
                </a:solidFill>
                <a:latin typeface="Helvetica Neue"/>
              </a:rPr>
              <a:t>- 7,000</a:t>
            </a:r>
            <a:endParaRPr lang="es-E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b="1" dirty="0">
                <a:solidFill>
                  <a:srgbClr val="132F5A"/>
                </a:solidFill>
                <a:latin typeface="Helvetica Neue"/>
              </a:rPr>
              <a:t>Lo que Sophia necesita recaudar:       	$14,000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6858000" algn="dec"/>
              </a:tabLst>
            </a:pPr>
            <a:endParaRPr lang="es-E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>
              <a:tabLst>
                <a:tab pos="6858000" algn="dec"/>
              </a:tabLst>
            </a:pPr>
            <a:endParaRPr lang="es-ES" sz="2400" dirty="0">
              <a:solidFill>
                <a:srgbClr val="1A3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08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" y="304801"/>
            <a:ext cx="9448800" cy="1249016"/>
          </a:xfrm>
        </p:spPr>
        <p:txBody>
          <a:bodyPr/>
          <a:lstStyle/>
          <a:p>
            <a:pPr algn="ctr"/>
            <a:r>
              <a:rPr lang="es-ES" sz="3200" noProof="0" dirty="0"/>
              <a:t>Paso 2: Ideas de planificación de recursos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7" y="1363317"/>
            <a:ext cx="8629228" cy="4661726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/>
              <a:t>Entrevistar a las partes interesadas, competidores y otros dueños de negocios para obtener ideas. </a:t>
            </a:r>
            <a:endParaRPr lang="es-ES" sz="2800" noProof="0" dirty="0"/>
          </a:p>
          <a:p>
            <a:pPr>
              <a:spcBef>
                <a:spcPts val="0"/>
              </a:spcBef>
            </a:pPr>
            <a:r>
              <a:rPr lang="es-ES" sz="2300" b="0" noProof="0" dirty="0"/>
              <a:t>Ubicaciones ideales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Encontrar equipamiento y suministros con descuento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Pros y contras de comprar al por mayor (demasiado inventario afecta el flujo de efectivo, también conocido como flujo de caja)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Sueldos y beneficios justos para empleados 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Impuestos federales, estatales, locales y a las ventas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Seguro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Pago de servicios (como el diseño del sitio web y el alojamiento) </a:t>
            </a:r>
            <a:br>
              <a:rPr lang="es-ES" sz="2300" b="0" noProof="0" dirty="0"/>
            </a:br>
            <a:r>
              <a:rPr lang="es-ES" sz="2300" b="0" noProof="0" dirty="0"/>
              <a:t>¿Un pago inicial más grande o pagar cuotas mensuales más caras? 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¿Estoy lista para pasar al paso siguiente?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</p:txBody>
      </p:sp>
    </p:spTree>
    <p:extLst>
      <p:ext uri="{BB962C8B-B14F-4D97-AF65-F5344CB8AC3E}">
        <p14:creationId xmlns:p14="http://schemas.microsoft.com/office/powerpoint/2010/main" val="1240899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828" y="362456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3: El plan de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625" y="1644989"/>
            <a:ext cx="5390095" cy="4029080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Cuente una historia que le dé vida a su idea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Convenza a otros a que participen en su proyecto 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Proyecte tres años en el futuro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Defina claramente los planes de desarrollo del negocio en términos financieros</a:t>
            </a:r>
          </a:p>
        </p:txBody>
      </p:sp>
      <p:pic>
        <p:nvPicPr>
          <p:cNvPr id="8" name="Picture 2" descr="Persona usando una calculad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213" y="1680161"/>
            <a:ext cx="2844800" cy="284638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5934" y="1093079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223F6B"/>
                </a:solidFill>
              </a:rPr>
              <a:t>Consulten las páginas 13 y 14 del manual.</a:t>
            </a:r>
          </a:p>
        </p:txBody>
      </p:sp>
    </p:spTree>
    <p:extLst>
      <p:ext uri="{BB962C8B-B14F-4D97-AF65-F5344CB8AC3E}">
        <p14:creationId xmlns:p14="http://schemas.microsoft.com/office/powerpoint/2010/main" val="805671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46493" cy="609600"/>
          </a:xfrm>
        </p:spPr>
        <p:txBody>
          <a:bodyPr/>
          <a:lstStyle/>
          <a:p>
            <a:r>
              <a:rPr lang="es-ES" noProof="0" dirty="0"/>
              <a:t>Paso 3: El plan de negocios de Sophia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9" y="1091392"/>
            <a:ext cx="6377621" cy="482437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Sophia y su familia trabajaron duro para levantar el puntaje de crédito.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Sophia se reunió varias veces con un banquero para que le dé opiniones y consejos.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Tomó clases de escritura de planificación de negocios.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Sophia compartió su plan con familiares y amigos.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Este proceso tomó tiempo ... ¡Y valió la pena! ¡Los familiares y amigos financiaron sus costos iniciales!</a:t>
            </a:r>
          </a:p>
        </p:txBody>
      </p:sp>
      <p:pic>
        <p:nvPicPr>
          <p:cNvPr id="4" name="Picture 3" descr="Sofía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7866" r="40000" b="50044"/>
          <a:stretch/>
        </p:blipFill>
        <p:spPr bwMode="auto">
          <a:xfrm>
            <a:off x="7058679" y="1181100"/>
            <a:ext cx="1828800" cy="274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5362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Fuentes de respaldo financiero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7825" y="980805"/>
            <a:ext cx="58918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s-ES" dirty="0">
                <a:solidFill>
                  <a:srgbClr val="223F6B"/>
                </a:solidFill>
              </a:rPr>
              <a:t>Consulten la página 15 de su manual.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443317"/>
            <a:ext cx="5737987" cy="4675936"/>
          </a:xfrm>
        </p:spPr>
        <p:txBody>
          <a:bodyPr anchor="t">
            <a:normAutofit/>
          </a:bodyPr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Inversionistas informales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Autosuficiencia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Participación colectiva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Amigos y familiares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Incubadoras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Organizaciones de desarrollo económico locales y estatales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Préstamos entre particulares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Préstamos para pequeños negocios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Capital de riesgo</a:t>
            </a:r>
          </a:p>
        </p:txBody>
      </p:sp>
      <p:pic>
        <p:nvPicPr>
          <p:cNvPr id="3077" name="Picture 5" descr="Pila de bloques de bebé que deletrean D-I-N-E-R-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7895" y="1508851"/>
            <a:ext cx="260714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936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¿Qué significa ser estratégico?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937" y="1029870"/>
            <a:ext cx="754482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pPr algn="ctr"/>
            <a:r>
              <a:rPr lang="es-ES" dirty="0">
                <a:solidFill>
                  <a:srgbClr val="223F6B"/>
                </a:solidFill>
              </a:rPr>
              <a:t>Si quieren encontrarse con este velero </a:t>
            </a:r>
            <a:br>
              <a:rPr lang="es-ES" dirty="0">
                <a:solidFill>
                  <a:srgbClr val="223F6B"/>
                </a:solidFill>
              </a:rPr>
            </a:br>
            <a:r>
              <a:rPr lang="es-ES" dirty="0">
                <a:solidFill>
                  <a:srgbClr val="223F6B"/>
                </a:solidFill>
              </a:rPr>
              <a:t>¿en qué dirección deben navegar?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75491" y="1928306"/>
            <a:ext cx="3685523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s-ES" sz="2200" b="0" dirty="0"/>
              <a:t>Planificar para el futuro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Planear para los cambios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Aprendan del pasado (incluyendo los errores)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Minimizar el riesgo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Un </a:t>
            </a:r>
            <a:r>
              <a:rPr lang="es-ES" sz="2200" b="0" dirty="0">
                <a:solidFill>
                  <a:srgbClr val="AF8819"/>
                </a:solidFill>
              </a:rPr>
              <a:t>plan de acción </a:t>
            </a:r>
            <a:r>
              <a:rPr lang="es-ES" sz="2200" b="0" dirty="0"/>
              <a:t>les ayuda a mantenerse estratégicos</a:t>
            </a:r>
            <a:endParaRPr lang="es-ES" sz="2200" dirty="0">
              <a:ea typeface="Geneva"/>
              <a:cs typeface="Arial" charset="0"/>
            </a:endParaRPr>
          </a:p>
        </p:txBody>
      </p:sp>
      <p:grpSp>
        <p:nvGrpSpPr>
          <p:cNvPr id="9" name="Group 8" descr="Un velero con una bandera azul en la parte superior">
            <a:extLst>
              <a:ext uri="{FF2B5EF4-FFF2-40B4-BE49-F238E27FC236}">
                <a16:creationId xmlns:a16="http://schemas.microsoft.com/office/drawing/2014/main" id="{8E87409C-F78A-6EB5-CA0A-F90DCB092B3C}"/>
              </a:ext>
            </a:extLst>
          </p:cNvPr>
          <p:cNvGrpSpPr/>
          <p:nvPr/>
        </p:nvGrpSpPr>
        <p:grpSpPr>
          <a:xfrm>
            <a:off x="4074462" y="2057398"/>
            <a:ext cx="4663440" cy="3665668"/>
            <a:chOff x="4074462" y="2057398"/>
            <a:chExt cx="4663440" cy="3665668"/>
          </a:xfrm>
        </p:grpSpPr>
        <p:sp>
          <p:nvSpPr>
            <p:cNvPr id="8" name="Rectangle 7"/>
            <p:cNvSpPr/>
            <p:nvPr/>
          </p:nvSpPr>
          <p:spPr>
            <a:xfrm>
              <a:off x="4074462" y="3711386"/>
              <a:ext cx="4663440" cy="201168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8FCFD07-3785-604B-8118-9E0087F77A9A}"/>
                </a:ext>
              </a:extLst>
            </p:cNvPr>
            <p:cNvGrpSpPr/>
            <p:nvPr/>
          </p:nvGrpSpPr>
          <p:grpSpPr>
            <a:xfrm>
              <a:off x="4074462" y="2057398"/>
              <a:ext cx="4663440" cy="2422762"/>
              <a:chOff x="4074462" y="2057398"/>
              <a:chExt cx="4663440" cy="2422762"/>
            </a:xfrm>
          </p:grpSpPr>
          <p:sp>
            <p:nvSpPr>
              <p:cNvPr id="7" name="Rectangle 6" descr="Un velero con una bandera azul en la parte superior"/>
              <p:cNvSpPr/>
              <p:nvPr/>
            </p:nvSpPr>
            <p:spPr>
              <a:xfrm>
                <a:off x="4074462" y="2057398"/>
                <a:ext cx="4663440" cy="21031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10800000">
                <a:off x="4078432" y="4187487"/>
                <a:ext cx="1651809" cy="182880"/>
              </a:xfrm>
              <a:prstGeom prst="rect">
                <a:avLst/>
              </a:prstGeom>
              <a:gradFill flip="none" rotWithShape="1">
                <a:gsLst>
                  <a:gs pos="39000">
                    <a:srgbClr val="1A3159">
                      <a:alpha val="88000"/>
                    </a:srgbClr>
                  </a:gs>
                  <a:gs pos="100000">
                    <a:schemeClr val="accent5">
                      <a:lumMod val="7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4" name="Picture 3" descr="ilustración de velero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8444" y="2298935"/>
                <a:ext cx="1895475" cy="21812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210951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5933" y="443138"/>
            <a:ext cx="844697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4:</a:t>
            </a:r>
            <a:r>
              <a:rPr lang="es-ES" sz="3200" noProof="0" dirty="0"/>
              <a:t> El plan de acción de Sophia</a:t>
            </a:r>
          </a:p>
        </p:txBody>
      </p:sp>
      <p:graphicFrame>
        <p:nvGraphicFramePr>
          <p:cNvPr id="2" name="Content Placeholder 1" descr="Paso 4: Plan de acción de Sofía&#10;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685531"/>
              </p:ext>
            </p:extLst>
          </p:nvPr>
        </p:nvGraphicFramePr>
        <p:xfrm>
          <a:off x="414973" y="1715603"/>
          <a:ext cx="8412480" cy="396347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2546">
                <a:tc>
                  <a:txBody>
                    <a:bodyPr/>
                    <a:lstStyle/>
                    <a:p>
                      <a:pPr algn="ctr"/>
                      <a:r>
                        <a:rPr lang="es-ES" sz="1800" noProof="0" dirty="0">
                          <a:solidFill>
                            <a:srgbClr val="CC9900"/>
                          </a:solidFill>
                        </a:rPr>
                        <a:t>Metas SMART</a:t>
                      </a:r>
                      <a:r>
                        <a:rPr lang="es-ES" sz="1800" noProof="0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Tareas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Criterios de éxito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Plazo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Recursos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6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Lograr un número promedio de 500 clientes dentro de tres meses 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Hacer publicidad en </a:t>
                      </a:r>
                      <a:r>
                        <a:rPr lang="es-ES" sz="1200" i="1" noProof="0" dirty="0">
                          <a:effectLst/>
                          <a:latin typeface="Arial" panose="020B0604020202020204" pitchFamily="34" charset="0"/>
                        </a:rPr>
                        <a:t>Business Journal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Aumentar la comunicación a través de las redes sociales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Identificar oportunidades efectivas de mercadotecnia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400 clientes en el mes 1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450 en el mes 2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500 en el mes 3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Septiembre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$300 en publicidad 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Panfletos en las áreas comunes de la universidad y cafeterías 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Actualización del sitio web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738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Reducir los costos de alquiler en un 10% al final de este año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Negociar los términos con el propietario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Trabajar con el abogado para redactar el contrato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Contrato de alquiler de 2 años = 10% en reducción del alquiler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Diciembre 31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¿Honorarios legales? </a:t>
                      </a:r>
                      <a:r>
                        <a:rPr lang="es-ES" sz="1200" u="sng" noProof="0" dirty="0">
                          <a:effectLst/>
                          <a:latin typeface="Arial" panose="020B0604020202020204" pitchFamily="34" charset="0"/>
                        </a:rPr>
                        <a:t>Averiguar cuánto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0844" y="1116759"/>
            <a:ext cx="844206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s-ES" dirty="0">
                <a:solidFill>
                  <a:srgbClr val="223F6B"/>
                </a:solidFill>
              </a:rPr>
              <a:t>Consulten la página 16 de su manual. Estas son metas SMART.</a:t>
            </a:r>
          </a:p>
        </p:txBody>
      </p:sp>
    </p:spTree>
    <p:extLst>
      <p:ext uri="{BB962C8B-B14F-4D97-AF65-F5344CB8AC3E}">
        <p14:creationId xmlns:p14="http://schemas.microsoft.com/office/powerpoint/2010/main" val="2142943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50" y="381001"/>
            <a:ext cx="8229600" cy="609600"/>
          </a:xfrm>
        </p:spPr>
        <p:txBody>
          <a:bodyPr/>
          <a:lstStyle/>
          <a:p>
            <a:r>
              <a:rPr lang="es-ES" noProof="0" dirty="0"/>
              <a:t>Metas SMART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52" y="997040"/>
            <a:ext cx="8457498" cy="51751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Específicos:</a:t>
            </a:r>
            <a:r>
              <a:rPr lang="es-ES" sz="2400" b="0" noProof="0" dirty="0"/>
              <a:t> (En inglés “</a:t>
            </a:r>
            <a:r>
              <a:rPr lang="es-ES" sz="2400" noProof="0" dirty="0">
                <a:solidFill>
                  <a:srgbClr val="AF8819"/>
                </a:solidFill>
              </a:rPr>
              <a:t>S</a:t>
            </a:r>
            <a:r>
              <a:rPr lang="es-ES" sz="2400" noProof="0" dirty="0"/>
              <a:t>pecific</a:t>
            </a:r>
            <a:r>
              <a:rPr lang="es-ES" sz="2400" b="0" noProof="0" dirty="0"/>
              <a:t>”) Indica la meta </a:t>
            </a:r>
            <a:br>
              <a:rPr lang="es-ES" sz="2400" b="0" noProof="0" dirty="0"/>
            </a:br>
            <a:r>
              <a:rPr lang="es-ES" sz="2400" b="0" noProof="0" dirty="0"/>
              <a:t>con precisión.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Mensurables:</a:t>
            </a:r>
            <a:r>
              <a:rPr lang="es-ES" sz="2400" b="0" noProof="0" dirty="0"/>
              <a:t>(En inglés “</a:t>
            </a:r>
            <a:r>
              <a:rPr lang="es-ES" sz="2400" noProof="0" dirty="0">
                <a:solidFill>
                  <a:srgbClr val="AF8819"/>
                </a:solidFill>
              </a:rPr>
              <a:t>M</a:t>
            </a:r>
            <a:r>
              <a:rPr lang="es-ES" sz="2400" noProof="0" dirty="0"/>
              <a:t>easurable</a:t>
            </a:r>
            <a:r>
              <a:rPr lang="es-ES" sz="2400" b="0" noProof="0" dirty="0"/>
              <a:t>”) Buenas medidas les permite saber cuándo una meta se ha completado.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Factibles: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AF8819"/>
                </a:solidFill>
              </a:rPr>
              <a:t>A</a:t>
            </a:r>
            <a:r>
              <a:rPr lang="es-ES" sz="2400" noProof="0" dirty="0"/>
              <a:t>ttainable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Recursos necesarios que estén a su </a:t>
            </a:r>
            <a:br>
              <a:rPr lang="es-ES" sz="2400" b="0" noProof="0" dirty="0"/>
            </a:br>
            <a:r>
              <a:rPr lang="es-ES" sz="2400" b="0" noProof="0" dirty="0"/>
              <a:t>alcance para completar una meta.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Relevantes: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AF8819"/>
                </a:solidFill>
              </a:rPr>
              <a:t>R</a:t>
            </a:r>
            <a:r>
              <a:rPr lang="es-ES" sz="2400" noProof="0" dirty="0"/>
              <a:t>elevant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Las metas deben ser aplicables a </a:t>
            </a:r>
            <a:br>
              <a:rPr lang="es-ES" sz="2400" b="0" noProof="0" dirty="0"/>
            </a:br>
            <a:r>
              <a:rPr lang="es-ES" sz="2400" b="0" noProof="0" dirty="0"/>
              <a:t>su negocio.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Basados en el tiempo: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AF8819"/>
                </a:solidFill>
              </a:rPr>
              <a:t>T</a:t>
            </a:r>
            <a:r>
              <a:rPr lang="es-ES" sz="2400" noProof="0" dirty="0"/>
              <a:t>ime-based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El objetivo tiene una plazo o fecha límite.</a:t>
            </a:r>
          </a:p>
        </p:txBody>
      </p:sp>
      <p:pic>
        <p:nvPicPr>
          <p:cNvPr id="2052" name="Picture 4" descr="Fila de bloques de bebé que deletrean M-E-T-A-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1234" y="3131319"/>
            <a:ext cx="2560320" cy="182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5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Formulario de conocimientos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040" y="1360172"/>
            <a:ext cx="6317634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Encuentren el formulario de conocimientos y cuestionario de evaluación al reverso del manual.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Completen la columna de capacitación ANTES para evaluar su conocimiento de este tema </a:t>
            </a:r>
            <a:r>
              <a:rPr lang="es-ES" sz="2800" b="0" i="1" noProof="0" dirty="0"/>
              <a:t>antes</a:t>
            </a:r>
            <a:r>
              <a:rPr lang="es-ES" sz="2800" b="0" noProof="0" dirty="0"/>
              <a:t> de participar en la clase.</a:t>
            </a:r>
          </a:p>
        </p:txBody>
      </p:sp>
      <p:sp>
        <p:nvSpPr>
          <p:cNvPr id="6" name="TextBox 5"/>
          <p:cNvSpPr txBox="1"/>
          <p:nvPr/>
        </p:nvSpPr>
        <p:spPr>
          <a:xfrm rot="11964325" flipH="1" flipV="1">
            <a:off x="6337272" y="1468455"/>
            <a:ext cx="2560320" cy="830997"/>
          </a:xfrm>
          <a:prstGeom prst="rect">
            <a:avLst/>
          </a:prstGeom>
          <a:solidFill>
            <a:srgbClr val="132F5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</a:t>
            </a:r>
            <a:r>
              <a:rPr lang="en-US" sz="2400" dirty="0" err="1">
                <a:solidFill>
                  <a:schemeClr val="bg1"/>
                </a:solidFill>
              </a:rPr>
              <a:t>su</a:t>
            </a:r>
            <a:r>
              <a:rPr lang="en-US" sz="2400" dirty="0">
                <a:solidFill>
                  <a:schemeClr val="bg1"/>
                </a:solidFill>
              </a:rPr>
              <a:t> manual del </a:t>
            </a:r>
            <a:r>
              <a:rPr lang="en-US" sz="2400" dirty="0" err="1">
                <a:solidFill>
                  <a:schemeClr val="bg1"/>
                </a:solidFill>
              </a:rPr>
              <a:t>participante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Nota adhesiva que lee &quot;No se olvide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71" y="2777308"/>
            <a:ext cx="2017845" cy="181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28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Resumen: Puntos clave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518148" y="1000760"/>
            <a:ext cx="5511567" cy="4317081"/>
          </a:xfrm>
        </p:spPr>
        <p:txBody>
          <a:bodyPr anchor="t"/>
          <a:lstStyle/>
          <a:p>
            <a:pPr>
              <a:spcBef>
                <a:spcPts val="0"/>
              </a:spcBef>
            </a:pPr>
            <a:r>
              <a:rPr lang="es-ES" sz="2200" b="0" noProof="0" dirty="0"/>
              <a:t>Existe más de una manera de planear. 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El proceso de planificación ayuda a refinar sus ideas y evitar errores.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Los tipos de planes necesitan cambiar a medida que las necesidades del negocio cambian. 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Tómense el tiempo de escribir un plan </a:t>
            </a:r>
            <a:br>
              <a:rPr lang="es-ES" sz="2200" b="0" noProof="0" dirty="0"/>
            </a:br>
            <a:r>
              <a:rPr lang="es-ES" sz="2200" b="0" noProof="0" dirty="0"/>
              <a:t>de negocios.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Hagan participar a las partes interesadas en el proceso.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Incluso cuando ya haya conseguido la inversión necesaria, tienen que planear estratégicamente para garantizar un negocio próspero.</a:t>
            </a:r>
          </a:p>
        </p:txBody>
      </p:sp>
      <p:grpSp>
        <p:nvGrpSpPr>
          <p:cNvPr id="2" name="Group 1" descr="¡Sofía con los brazos levantados, pensando: &quot;Puedo hacerlo&quot;!">
            <a:extLst>
              <a:ext uri="{FF2B5EF4-FFF2-40B4-BE49-F238E27FC236}">
                <a16:creationId xmlns:a16="http://schemas.microsoft.com/office/drawing/2014/main" id="{F0585BF2-5C9A-DF13-82E2-39593B47C460}"/>
              </a:ext>
            </a:extLst>
          </p:cNvPr>
          <p:cNvGrpSpPr/>
          <p:nvPr/>
        </p:nvGrpSpPr>
        <p:grpSpPr>
          <a:xfrm>
            <a:off x="5722445" y="713501"/>
            <a:ext cx="3474720" cy="5120048"/>
            <a:chOff x="5722445" y="713501"/>
            <a:chExt cx="3474720" cy="5120048"/>
          </a:xfrm>
        </p:grpSpPr>
        <p:pic>
          <p:nvPicPr>
            <p:cNvPr id="4" name="Picture 3" descr="Sofía con los brazos levantados en señal de triunfo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2445" y="2084509"/>
              <a:ext cx="3474720" cy="3749040"/>
            </a:xfrm>
            <a:prstGeom prst="rect">
              <a:avLst/>
            </a:prstGeom>
            <a:noFill/>
          </p:spPr>
        </p:pic>
        <p:sp>
          <p:nvSpPr>
            <p:cNvPr id="5" name="Cloud Callout 4"/>
            <p:cNvSpPr/>
            <p:nvPr/>
          </p:nvSpPr>
          <p:spPr>
            <a:xfrm>
              <a:off x="6129718" y="713501"/>
              <a:ext cx="3066025" cy="1531882"/>
            </a:xfrm>
            <a:prstGeom prst="cloudCallout">
              <a:avLst>
                <a:gd name="adj1" fmla="val -700"/>
                <a:gd name="adj2" fmla="val 96315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¡Puedo hacerlo!</a:t>
              </a:r>
              <a:endParaRPr lang="es-ES" sz="2400" b="1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Resumen: Beneficios y riesgos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215025"/>
            <a:ext cx="402336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s-ES" sz="2200" noProof="0" dirty="0">
                <a:solidFill>
                  <a:srgbClr val="223F6B"/>
                </a:solidFill>
              </a:rPr>
              <a:t>Beneficios de planificar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Saber en dónde se encuentra y hacia dónde </a:t>
            </a:r>
            <a:br>
              <a:rPr lang="es-ES" sz="2200" b="0" noProof="0" dirty="0"/>
            </a:br>
            <a:r>
              <a:rPr lang="es-ES" sz="2200" b="0" noProof="0" dirty="0"/>
              <a:t>se dirige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Ahorrar tiempo y dinero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Hacer excelentes preguntas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Desarrollar las partes interesadas en el proceso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Tomar decisiones lógicas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Medir el progreso en objetivos tangibles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Enfocarse en las finanzas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22654" y="1210039"/>
            <a:ext cx="4119195" cy="469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sz="2200" dirty="0">
                <a:solidFill>
                  <a:srgbClr val="223F6B"/>
                </a:solidFill>
              </a:rPr>
              <a:t>Riesgos de no planificar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Desperdiciar tiempo y dinero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Hacer demasiado (y pierde la oportunidad de delegar)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Correr riesgo de “desgastarse”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Confundir o apartar a los inversionistas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No hacer las cuentas o mensurar el “éxito” en términos prácticos de negocios</a:t>
            </a:r>
          </a:p>
          <a:p>
            <a:pPr>
              <a:spcBef>
                <a:spcPts val="0"/>
              </a:spcBef>
            </a:pPr>
            <a:endParaRPr lang="es-ES" sz="2200" b="0" dirty="0"/>
          </a:p>
        </p:txBody>
      </p:sp>
    </p:spTree>
    <p:extLst>
      <p:ext uri="{BB962C8B-B14F-4D97-AF65-F5344CB8AC3E}">
        <p14:creationId xmlns:p14="http://schemas.microsoft.com/office/powerpoint/2010/main" val="1120589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16859" y="1214717"/>
            <a:ext cx="8229600" cy="42672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¿Qué preguntas finales tienen?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¿Qué aprendieron?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¿Cómo calificarían la capacitación?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</p:txBody>
      </p:sp>
      <p:pic>
        <p:nvPicPr>
          <p:cNvPr id="75779" name="Picture 7" descr="Portapapeles, papel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75" y="395600"/>
            <a:ext cx="8511321" cy="978016"/>
          </a:xfrm>
        </p:spPr>
        <p:txBody>
          <a:bodyPr/>
          <a:lstStyle/>
          <a:p>
            <a:r>
              <a:rPr lang="es-ES" sz="3400" noProof="0" dirty="0"/>
              <a:t>Cuestionarios previo y después de la capacitación, y evaluación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75" y="2260053"/>
            <a:ext cx="6669678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Si aún no lo han hecho, evalúen cuál era su conocimiento en el tema </a:t>
            </a:r>
            <a:r>
              <a:rPr lang="es-ES" sz="2400" b="0" i="1" noProof="0" dirty="0"/>
              <a:t>antes</a:t>
            </a:r>
            <a:r>
              <a:rPr lang="es-ES" sz="2400" b="0" noProof="0" dirty="0"/>
              <a:t> de haber participado en la clase.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Evalúen su conocimiento en el tema </a:t>
            </a:r>
            <a:r>
              <a:rPr lang="es-ES" sz="2400" b="0" i="1" noProof="0" dirty="0"/>
              <a:t>después</a:t>
            </a:r>
            <a:r>
              <a:rPr lang="es-ES" sz="2400" b="0" noProof="0" dirty="0"/>
              <a:t> de haber tomado la clase.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Completen el formulario de evaluación. </a:t>
            </a:r>
            <a:br>
              <a:rPr lang="es-ES" sz="2400" b="0" noProof="0" dirty="0"/>
            </a:br>
            <a:r>
              <a:rPr lang="es-ES" sz="2400" b="0" noProof="0" dirty="0"/>
              <a:t>¡Su opinión es importante!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Entreguen ambos formularios al instructor antes de retirarse. ¡Muchas gracias!</a:t>
            </a:r>
          </a:p>
        </p:txBody>
      </p:sp>
      <p:pic>
        <p:nvPicPr>
          <p:cNvPr id="4" name="Picture 3" descr="Nota adhesiva que lee &quot;No se olvide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803" y="3336655"/>
            <a:ext cx="2017845" cy="18151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1964325" flipH="1" flipV="1">
            <a:off x="6337272" y="1468455"/>
            <a:ext cx="2560320" cy="830997"/>
          </a:xfrm>
          <a:prstGeom prst="rect">
            <a:avLst/>
          </a:prstGeom>
          <a:solidFill>
            <a:srgbClr val="132F5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</a:t>
            </a:r>
            <a:r>
              <a:rPr lang="en-US" sz="2400" dirty="0" err="1">
                <a:solidFill>
                  <a:schemeClr val="bg1"/>
                </a:solidFill>
              </a:rPr>
              <a:t>su</a:t>
            </a:r>
            <a:r>
              <a:rPr lang="en-US" sz="2400" dirty="0">
                <a:solidFill>
                  <a:schemeClr val="bg1"/>
                </a:solidFill>
              </a:rPr>
              <a:t> manual del </a:t>
            </a:r>
            <a:r>
              <a:rPr lang="en-US" sz="2400" dirty="0" err="1">
                <a:solidFill>
                  <a:schemeClr val="bg1"/>
                </a:solidFill>
              </a:rPr>
              <a:t>participante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712693" y="1210959"/>
            <a:ext cx="7675933" cy="4784324"/>
          </a:xfrm>
        </p:spPr>
        <p:txBody>
          <a:bodyPr wrap="square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La bienvenida, formulario de conocimientos, temario y objetivos de aprendizaje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Caso de estudio: El proceso de planificación de Sophia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Presentaciones: ¿En qué etapa del proceso de planificación se encuentran </a:t>
            </a:r>
            <a:r>
              <a:rPr lang="es-ES" sz="2800" b="0" i="1" noProof="0" dirty="0"/>
              <a:t>ustedes</a:t>
            </a:r>
            <a:r>
              <a:rPr lang="es-ES" sz="2800" b="0" noProof="0" dirty="0"/>
              <a:t>?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Introducción al modelo de planificación </a:t>
            </a:r>
            <a:br>
              <a:rPr lang="es-ES" sz="2800" b="0" noProof="0" dirty="0"/>
            </a:br>
            <a:r>
              <a:rPr lang="es-ES" sz="2800" b="0" noProof="0" dirty="0"/>
              <a:t>de 4 pasos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Resumen, cuestionario de evaluación,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 de aprendizaje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88938" y="1196788"/>
            <a:ext cx="8445780" cy="47117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Explicar cómo un proceso de planificación en evolución puede ayudarles a tomar decisiones clave como dueños de negocios.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Describir cómo convertir una idea imprecisa en un plan </a:t>
            </a:r>
            <a:br>
              <a:rPr lang="es-ES" sz="2400" b="0" noProof="0" dirty="0"/>
            </a:br>
            <a:r>
              <a:rPr lang="es-ES" sz="2400" b="0" noProof="0" dirty="0"/>
              <a:t>de recursos.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Explicar la importancia de un buen puntaje de crédito y una sana relación con los prestamistas. 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Describir cómo un plan de negocios ayuda a motivar </a:t>
            </a:r>
            <a:br>
              <a:rPr lang="es-ES" sz="2400" b="0" noProof="0" dirty="0"/>
            </a:br>
            <a:r>
              <a:rPr lang="es-ES" sz="2400" b="0" noProof="0" dirty="0"/>
              <a:t>a las partes interesadas a entender y respaldar sus </a:t>
            </a:r>
            <a:br>
              <a:rPr lang="es-ES" sz="2400" b="0" noProof="0" dirty="0"/>
            </a:br>
            <a:r>
              <a:rPr lang="es-ES" sz="2400" b="0" noProof="0" dirty="0"/>
              <a:t>ideas de negocios. 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Explicar los beneficios de crear un plan de acción </a:t>
            </a:r>
            <a:br>
              <a:rPr lang="es-ES" sz="2400" b="0" noProof="0" dirty="0"/>
            </a:br>
            <a:r>
              <a:rPr lang="es-ES" sz="2400" b="0" noProof="0" dirty="0"/>
              <a:t>día a día para administrar un pequeño negocio.</a:t>
            </a:r>
          </a:p>
          <a:p>
            <a:pPr lvl="0"/>
            <a:endParaRPr lang="es-ES" sz="2400" noProof="0" dirty="0">
              <a:solidFill>
                <a:schemeClr val="tx1"/>
              </a:solidFill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s-ES" sz="2400" noProof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Presentando a Sophia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5962283" cy="4949206"/>
          </a:xfrm>
        </p:spPr>
        <p:txBody>
          <a:bodyPr anchor="ctr"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200" b="1" dirty="0">
                <a:solidFill>
                  <a:srgbClr val="223F6B"/>
                </a:solidFill>
              </a:rPr>
              <a:t>Consulten la página 4 de su manual</a:t>
            </a:r>
            <a:r>
              <a:rPr lang="en-US" sz="2200" b="1" dirty="0">
                <a:solidFill>
                  <a:srgbClr val="223F6B"/>
                </a:solidFill>
              </a:rPr>
              <a:t>.</a:t>
            </a:r>
            <a:endParaRPr lang="es-ES" sz="2200" b="1" dirty="0">
              <a:solidFill>
                <a:srgbClr val="223F6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s-ES" sz="2400" b="0" noProof="0" dirty="0"/>
          </a:p>
          <a:p>
            <a:pPr>
              <a:spcBef>
                <a:spcPts val="0"/>
              </a:spcBef>
            </a:pPr>
            <a:r>
              <a:rPr lang="es-ES" sz="2400" b="0" noProof="0" dirty="0"/>
              <a:t>¿Cómo puede hacer Sophia para que </a:t>
            </a:r>
            <a:br>
              <a:rPr lang="es-ES" sz="2400" b="0" noProof="0" dirty="0"/>
            </a:br>
            <a:r>
              <a:rPr lang="es-ES" sz="2400" b="0" noProof="0" dirty="0"/>
              <a:t>su nuevo negocio de reparaciones de celulares tenga éxito?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Ella va a completar cuatro pasos de planificación en un periodo de dos años.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 medida que su negocio crezca, sus enfoques de planificación van a cambiar.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 medida que repasemos el proceso de planificación de Sophia, relacionen los cuatro pasos de planificación con su negocio. </a:t>
            </a:r>
          </a:p>
        </p:txBody>
      </p:sp>
      <p:pic>
        <p:nvPicPr>
          <p:cNvPr id="6" name="Picture 5" descr="Sofía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6658" r="40000" b="50044"/>
          <a:stretch/>
        </p:blipFill>
        <p:spPr bwMode="auto">
          <a:xfrm>
            <a:off x="6076125" y="2799707"/>
            <a:ext cx="2103120" cy="3108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loud Callout 3" descr="Sofía pensando: &quot;tengo una gran idea, ¿AHORA qué?&quot;"/>
          <p:cNvSpPr/>
          <p:nvPr/>
        </p:nvSpPr>
        <p:spPr>
          <a:xfrm>
            <a:off x="5732980" y="432370"/>
            <a:ext cx="3355166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¡Tengo una gran idea! ¿AHORA qué? 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/>
              <a:t>¿En qué etapa de su planificación se encuentran USTEDES?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611816"/>
            <a:ext cx="7546656" cy="426720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sz="2000" noProof="0" dirty="0">
                <a:solidFill>
                  <a:srgbClr val="223F6B"/>
                </a:solidFill>
                <a:latin typeface="Arial" charset="0"/>
              </a:rPr>
              <a:t>Complete la hoja de ejercicios en la página 5 del manual.</a:t>
            </a:r>
            <a:r>
              <a:rPr lang="es-ES" noProof="0" dirty="0">
                <a:solidFill>
                  <a:srgbClr val="223F6B"/>
                </a:solidFill>
              </a:rPr>
              <a:t/>
            </a:r>
            <a:br>
              <a:rPr lang="es-ES" noProof="0" dirty="0">
                <a:solidFill>
                  <a:srgbClr val="223F6B"/>
                </a:solidFill>
              </a:rPr>
            </a:br>
            <a:endParaRPr lang="es-ES" sz="2000" noProof="0" dirty="0">
              <a:solidFill>
                <a:srgbClr val="223F6B"/>
              </a:solidFill>
              <a:latin typeface="Arial" charset="0"/>
              <a:ea typeface="ＭＳ Ｐゴシック"/>
              <a:cs typeface="ＭＳ Ｐゴシック"/>
            </a:endParaRPr>
          </a:p>
          <a:p>
            <a:pPr>
              <a:spcBef>
                <a:spcPts val="0"/>
              </a:spcBef>
            </a:pPr>
            <a:r>
              <a:rPr lang="es-ES" sz="2400" b="0" noProof="0" dirty="0"/>
              <a:t>En cada etapa de planificación, registren si han completado dicha etapa, si están trabajando en ella o si aún no la ha comenzado. 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No hay respuestas incorrectas.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Se presentarán y compartirán su etapa de planificación.</a:t>
            </a:r>
          </a:p>
        </p:txBody>
      </p:sp>
      <p:pic>
        <p:nvPicPr>
          <p:cNvPr id="8" name="Picture 4" descr="Signo de interrogación tridimensional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2720" y="3790777"/>
            <a:ext cx="3058605" cy="241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543126" cy="609600"/>
          </a:xfrm>
        </p:spPr>
        <p:txBody>
          <a:bodyPr>
            <a:normAutofit fontScale="90000"/>
          </a:bodyPr>
          <a:lstStyle/>
          <a:p>
            <a:r>
              <a:rPr lang="es-ES" noProof="0" dirty="0"/>
              <a:t>El modelo de planificación de 4 pasos</a:t>
            </a:r>
          </a:p>
        </p:txBody>
      </p:sp>
      <p:sp>
        <p:nvSpPr>
          <p:cNvPr id="3" name="Rectangle 2"/>
          <p:cNvSpPr/>
          <p:nvPr/>
        </p:nvSpPr>
        <p:spPr>
          <a:xfrm>
            <a:off x="410079" y="994307"/>
            <a:ext cx="57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223F6B"/>
                </a:solidFill>
              </a:rPr>
              <a:t>Consulten la página 6 de su manual.</a:t>
            </a:r>
          </a:p>
        </p:txBody>
      </p:sp>
      <p:grpSp>
        <p:nvGrpSpPr>
          <p:cNvPr id="8" name="Group 7" descr="Serie de cuatro flechas que apuntan a un objetivo con la etiqueta Negocio próspero. Las flechas enumeran los pasos del modelo de planificación de cuatro pasos."/>
          <p:cNvGrpSpPr/>
          <p:nvPr/>
        </p:nvGrpSpPr>
        <p:grpSpPr>
          <a:xfrm>
            <a:off x="436424" y="1024267"/>
            <a:ext cx="8321040" cy="5029200"/>
            <a:chOff x="685800" y="1066800"/>
            <a:chExt cx="7662909" cy="4394200"/>
          </a:xfrm>
        </p:grpSpPr>
        <p:sp>
          <p:nvSpPr>
            <p:cNvPr id="9" name="Oval 8"/>
            <p:cNvSpPr/>
            <p:nvPr/>
          </p:nvSpPr>
          <p:spPr>
            <a:xfrm>
              <a:off x="5105400" y="1066800"/>
              <a:ext cx="3243309" cy="4023360"/>
            </a:xfrm>
            <a:prstGeom prst="ellipse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chemeClr val="tx2">
                    <a:lumMod val="40000"/>
                    <a:lumOff val="60000"/>
                  </a:schemeClr>
                </a:gs>
                <a:gs pos="100000">
                  <a:schemeClr val="tx2"/>
                </a:gs>
              </a:gsLst>
              <a:lin ang="5400000" scaled="0"/>
            </a:gradFill>
            <a:ln>
              <a:noFill/>
            </a:ln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 Black" panose="020B0A04020102020204" pitchFamily="34" charset="0"/>
                </a:rPr>
                <a:t>Negocio próspero</a:t>
              </a:r>
              <a:endParaRPr lang="es-ES" sz="3200" dirty="0">
                <a:latin typeface="Arial Black" panose="020B0A04020102020204" pitchFamily="34" charset="0"/>
              </a:endParaRPr>
            </a:p>
          </p:txBody>
        </p:sp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1158924002"/>
                </p:ext>
              </p:extLst>
            </p:nvPr>
          </p:nvGraphicFramePr>
          <p:xfrm>
            <a:off x="685800" y="13970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Oval 10"/>
            <p:cNvSpPr/>
            <p:nvPr/>
          </p:nvSpPr>
          <p:spPr>
            <a:xfrm>
              <a:off x="5257800" y="1219200"/>
              <a:ext cx="2834640" cy="3657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chemeClr val="tx2">
                    <a:lumMod val="40000"/>
                    <a:lumOff val="60000"/>
                  </a:schemeClr>
                </a:gs>
                <a:gs pos="100000">
                  <a:schemeClr val="tx2"/>
                </a:gs>
              </a:gsLst>
              <a:lin ang="18900000" scaled="1"/>
              <a:tileRect/>
            </a:gradFill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1A3159"/>
                  </a:solidFill>
                  <a:latin typeface="Arial Black" panose="020B0A04020102020204" pitchFamily="34" charset="0"/>
                </a:rPr>
                <a:t>Negocio próspero</a:t>
              </a:r>
              <a:endParaRPr lang="es-ES" sz="2800" dirty="0">
                <a:solidFill>
                  <a:srgbClr val="1A3159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662396" cy="609600"/>
          </a:xfrm>
        </p:spPr>
        <p:txBody>
          <a:bodyPr/>
          <a:lstStyle/>
          <a:p>
            <a:r>
              <a:rPr lang="es-ES" noProof="0" dirty="0"/>
              <a:t>El proceso de planificación de Sophia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85067" y="1075242"/>
            <a:ext cx="5545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223F6B"/>
                </a:solidFill>
              </a:rPr>
              <a:t>Esto es un ejemplo. El proceso y el tiempo de su negocio puede ser diferente.</a:t>
            </a:r>
          </a:p>
        </p:txBody>
      </p:sp>
      <p:grpSp>
        <p:nvGrpSpPr>
          <p:cNvPr id="3" name="Group 2" descr="Gráfico que muestra cómo el plan de Sofía la lleva desde un bosquejo del negocio (Plan en la servilleta) en el primer año al plan de acción a medida que su negocio crece, pasando al plan de recursos, luego al plan de negocios  y mejorando su puntaje crediticio, al plan de acción y trabajando a tiempo completo para sí misma.">
            <a:extLst>
              <a:ext uri="{FF2B5EF4-FFF2-40B4-BE49-F238E27FC236}">
                <a16:creationId xmlns:a16="http://schemas.microsoft.com/office/drawing/2014/main" id="{A19D95AC-6BF2-0E79-C8A3-D3A79A507DF9}"/>
              </a:ext>
            </a:extLst>
          </p:cNvPr>
          <p:cNvGrpSpPr/>
          <p:nvPr/>
        </p:nvGrpSpPr>
        <p:grpSpPr>
          <a:xfrm>
            <a:off x="550333" y="1202242"/>
            <a:ext cx="8230098" cy="5048747"/>
            <a:chOff x="550333" y="1202242"/>
            <a:chExt cx="8230098" cy="5048747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550333" y="1202242"/>
              <a:ext cx="0" cy="410315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584195" y="5279993"/>
              <a:ext cx="803328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85800" y="5314178"/>
              <a:ext cx="2150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Primer </a:t>
              </a:r>
              <a:r>
                <a:rPr lang="en-US" b="1" dirty="0" err="1"/>
                <a:t>año</a:t>
              </a:r>
              <a:endParaRPr lang="es-E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00660" y="5304253"/>
              <a:ext cx="2150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Segundo </a:t>
              </a:r>
              <a:r>
                <a:rPr lang="en-US" b="1" dirty="0" err="1"/>
                <a:t>año</a:t>
              </a:r>
              <a:endParaRPr lang="es-ES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4195" y="4529674"/>
              <a:ext cx="1176871" cy="7315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Plan en la servilleta</a:t>
              </a:r>
              <a:endParaRPr lang="es-ES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473195" y="3970888"/>
              <a:ext cx="2218272" cy="54864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Plan de recursos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285067" y="3233524"/>
              <a:ext cx="2988732" cy="731520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Plan de negocios / Mejorar el puntaje de crédito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4" name="Pentagon 23"/>
            <p:cNvSpPr/>
            <p:nvPr/>
          </p:nvSpPr>
          <p:spPr>
            <a:xfrm>
              <a:off x="5554133" y="2489235"/>
              <a:ext cx="3181880" cy="73152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Plan de acción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013" y="1980303"/>
              <a:ext cx="14347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Crecimiento del negocio</a:t>
              </a:r>
              <a:endParaRPr lang="es-ES" sz="14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5013" y="5634445"/>
              <a:ext cx="2730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/>
                <a:t>Sophia trabaja a tiempo completo en su trabajo regular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90764" y="5604658"/>
              <a:ext cx="19896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200" dirty="0"/>
                <a:t>Sophia comienza a trabajar tiempo completo de manera independiente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852349" y="5612703"/>
            <a:ext cx="262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Sophia trabaja medio tiempo en su trabajo regular y medio tiempo de manera independiente</a:t>
            </a:r>
          </a:p>
        </p:txBody>
      </p:sp>
    </p:spTree>
    <p:extLst>
      <p:ext uri="{BB962C8B-B14F-4D97-AF65-F5344CB8AC3E}">
        <p14:creationId xmlns:p14="http://schemas.microsoft.com/office/powerpoint/2010/main" val="83546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Paso 1: El plan en la servilleta</a:t>
            </a:r>
          </a:p>
        </p:txBody>
      </p:sp>
      <p:sp>
        <p:nvSpPr>
          <p:cNvPr id="11" name="Flowchart: Document 10" descr="Nota adhesiva azul gigante"/>
          <p:cNvSpPr/>
          <p:nvPr/>
        </p:nvSpPr>
        <p:spPr>
          <a:xfrm rot="20650295">
            <a:off x="2284891" y="1367173"/>
            <a:ext cx="4846320" cy="4809326"/>
          </a:xfrm>
          <a:prstGeom prst="flowChartDocument">
            <a:avLst/>
          </a:prstGeom>
          <a:solidFill>
            <a:schemeClr val="tx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2200" b="1" i="1" dirty="0">
              <a:latin typeface="Belligerent Madness" pitchFamily="2" charset="0"/>
            </a:endParaRPr>
          </a:p>
          <a:p>
            <a:pPr algn="ctr">
              <a:spcAft>
                <a:spcPts val="600"/>
              </a:spcAft>
            </a:pPr>
            <a:r>
              <a:rPr lang="es-ES" sz="2200" u="sng" dirty="0">
                <a:solidFill>
                  <a:schemeClr val="bg1"/>
                </a:solidFill>
              </a:rPr>
              <a:t>El plan en la servilleta de Sophia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Arreglar teléfonos inteligentes, tabletas..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y electrodomésticos? </a:t>
            </a:r>
            <a:br>
              <a:rPr lang="es-ES" sz="2200" dirty="0">
                <a:solidFill>
                  <a:schemeClr val="bg1"/>
                </a:solidFill>
              </a:rPr>
            </a:br>
            <a:r>
              <a:rPr lang="es-ES" sz="2200" dirty="0">
                <a:solidFill>
                  <a:schemeClr val="bg1"/>
                </a:solidFill>
              </a:rPr>
              <a:t>(¿Quizás después?)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¿Cuál es mi puntaje de crédito? 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¿Necesito un sitio web?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¿Quién es mi competencia? 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¿Quién me puede ayudar a encontrar respuestas?</a:t>
            </a:r>
          </a:p>
          <a:p>
            <a:pPr algn="ctr"/>
            <a:r>
              <a:rPr lang="es-ES" sz="2200" dirty="0">
                <a:solidFill>
                  <a:schemeClr val="bg1"/>
                </a:solidFill>
              </a:rPr>
              <a:t>¿Estoy lista para todo esto</a:t>
            </a:r>
            <a:r>
              <a:rPr lang="en-US" sz="22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36435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3 - &amp;quot;Agenda&amp;quot;&quot;/&gt;&lt;property id=&quot;20307&quot; value=&quot;257&quot;/&gt;&lt;/object&gt;&lt;object type=&quot;3&quot; unique_id=&quot;10046&quot;&gt;&lt;property id=&quot;20148&quot; value=&quot;5&quot;/&gt;&lt;property id=&quot;20300&quot; value=&quot;Slide 22 - &amp;quot;Resumen&amp;quot;&quot;/&gt;&lt;property id=&quot;20307&quot; value=&quot;285&quot;/&gt;&lt;/object&gt;&lt;object type=&quot;3&quot; unique_id=&quot;10048&quot;&gt;&lt;property id=&quot;20148&quot; value=&quot;5&quot;/&gt;&lt;property id=&quot;20300&quot; value=&quot;Slide 4 - &amp;quot;Objetivos de aprendizaje&amp;quot;&quot;/&gt;&lt;property id=&quot;20307&quot; value=&quot;287&quot;/&gt;&lt;/object&gt;&lt;object type=&quot;3&quot; unique_id=&quot;10615&quot;&gt;&lt;property id=&quot;20148&quot; value=&quot;5&quot;/&gt;&lt;property id=&quot;20300&quot; value=&quot;Slide 20 - &amp;quot;Resumen: Puntos clave&amp;quot;&quot;/&gt;&lt;property id=&quot;20307&quot; value=&quot;323&quot;/&gt;&lt;/object&gt;&lt;object type=&quot;3&quot; unique_id=&quot;29413&quot;&gt;&lt;property id=&quot;20148&quot; value=&quot;5&quot;/&gt;&lt;property id=&quot;20300&quot; value=&quot;Slide 2 - &amp;quot;Formulario de conocimientos&amp;quot;&quot;/&gt;&lt;property id=&quot;20307&quot; value=&quot;349&quot;/&gt;&lt;/object&gt;&lt;object type=&quot;3&quot; unique_id=&quot;29414&quot;&gt;&lt;property id=&quot;20148&quot; value=&quot;5&quot;/&gt;&lt;property id=&quot;20300&quot; value=&quot;Slide 5 - &amp;quot;Presentando a Sophia&amp;quot;&quot;/&gt;&lt;property id=&quot;20307&quot; value=&quot;326&quot;/&gt;&lt;/object&gt;&lt;object type=&quot;3&quot; unique_id=&quot;29415&quot;&gt;&lt;property id=&quot;20148&quot; value=&quot;5&quot;/&gt;&lt;property id=&quot;20300&quot; value=&quot;Slide 6 - &amp;quot;¿En qué etapa de su planificación se encuentran USTEDES?&amp;quot;&quot;/&gt;&lt;property id=&quot;20307&quot; value=&quot;329&quot;/&gt;&lt;/object&gt;&lt;object type=&quot;3&quot; unique_id=&quot;29416&quot;&gt;&lt;property id=&quot;20148&quot; value=&quot;5&quot;/&gt;&lt;property id=&quot;20300&quot; value=&quot;Slide 7 - &amp;quot;El modelo de planificación de 4 pasos&amp;quot;&quot;/&gt;&lt;property id=&quot;20307&quot; value=&quot;334&quot;/&gt;&lt;/object&gt;&lt;object type=&quot;3&quot; unique_id=&quot;29417&quot;&gt;&lt;property id=&quot;20148&quot; value=&quot;5&quot;/&gt;&lt;property id=&quot;20300&quot; value=&quot;Slide 8 - &amp;quot;El proceso de planificación de Sophia&amp;quot;&quot;/&gt;&lt;property id=&quot;20307&quot; value=&quot;342&quot;/&gt;&lt;/object&gt;&lt;object type=&quot;3&quot; unique_id=&quot;29418&quot;&gt;&lt;property id=&quot;20148&quot; value=&quot;5&quot;/&gt;&lt;property id=&quot;20300&quot; value=&quot;Slide 9 - &amp;quot;Paso 1: El plan en la servilleta&amp;quot;&quot;/&gt;&lt;property id=&quot;20307&quot; value=&quot;324&quot;/&gt;&lt;/object&gt;&lt;object type=&quot;3&quot; unique_id=&quot;29419&quot;&gt;&lt;property id=&quot;20148&quot; value=&quot;5&quot;/&gt;&lt;property id=&quot;20300&quot; value=&quot;Slide 10 - &amp;quot;Paso 1: Preguntas clave&amp;quot;&quot;/&gt;&lt;property id=&quot;20307&quot; value=&quot;343&quot;/&gt;&lt;/object&gt;&lt;object type=&quot;3&quot; unique_id=&quot;29420&quot;&gt;&lt;property id=&quot;20148&quot; value=&quot;5&quot;/&gt;&lt;property id=&quot;20300&quot; value=&quot;Slide 11 - &amp;quot;Paso 2: El plan de recursos de Sophia&amp;quot;&quot;/&gt;&lt;property id=&quot;20307&quot; value=&quot;325&quot;/&gt;&lt;/object&gt;&lt;object type=&quot;3&quot; unique_id=&quot;29421&quot;&gt;&lt;property id=&quot;20148&quot; value=&quot;5&quot;/&gt;&lt;property id=&quot;20300&quot; value=&quot;Slide 12 - &amp;quot;Paso 2: El plan de recursos, cont.&amp;quot;&quot;/&gt;&lt;property id=&quot;20307&quot; value=&quot;347&quot;/&gt;&lt;/object&gt;&lt;object type=&quot;3&quot; unique_id=&quot;29422&quot;&gt;&lt;property id=&quot;20148&quot; value=&quot;5&quot;/&gt;&lt;property id=&quot;20300&quot; value=&quot;Slide 13 - &amp;quot;Paso 2: Ideas de planificación de recursos&amp;quot;&quot;/&gt;&lt;property id=&quot;20307&quot; value=&quot;344&quot;/&gt;&lt;/object&gt;&lt;object type=&quot;3&quot; unique_id=&quot;29423&quot;&gt;&lt;property id=&quot;20148&quot; value=&quot;5&quot;/&gt;&lt;property id=&quot;20300&quot; value=&quot;Slide 14 - &amp;quot;Paso 3: El plan de negocios&amp;quot;&quot;/&gt;&lt;property id=&quot;20307&quot; value=&quot;336&quot;/&gt;&lt;/object&gt;&lt;object type=&quot;3&quot; unique_id=&quot;29424&quot;&gt;&lt;property id=&quot;20148&quot; value=&quot;5&quot;/&gt;&lt;property id=&quot;20300&quot; value=&quot;Slide 15 - &amp;quot;Paso 3: El plan de negocios de Sophia&amp;quot;&quot;/&gt;&lt;property id=&quot;20307&quot; value=&quot;348&quot;/&gt;&lt;/object&gt;&lt;object type=&quot;3&quot; unique_id=&quot;29425&quot;&gt;&lt;property id=&quot;20148&quot; value=&quot;5&quot;/&gt;&lt;property id=&quot;20300&quot; value=&quot;Slide 16 - &amp;quot;Fuentes de respaldo financiero&amp;quot;&quot;/&gt;&lt;property id=&quot;20307&quot; value=&quot;338&quot;/&gt;&lt;/object&gt;&lt;object type=&quot;3&quot; unique_id=&quot;29426&quot;&gt;&lt;property id=&quot;20148&quot; value=&quot;5&quot;/&gt;&lt;property id=&quot;20300&quot; value=&quot;Slide 17 - &amp;quot;¿Qué significa ser estratégico?&amp;quot;&quot;/&gt;&lt;property id=&quot;20307&quot; value=&quot;340&quot;/&gt;&lt;/object&gt;&lt;object type=&quot;3&quot; unique_id=&quot;29427&quot;&gt;&lt;property id=&quot;20148&quot; value=&quot;5&quot;/&gt;&lt;property id=&quot;20300&quot; value=&quot;Slide 18 - &amp;quot;Paso 4: El plan de acción de Sophia&amp;quot;&quot;/&gt;&lt;property id=&quot;20307&quot; value=&quot;337&quot;/&gt;&lt;/object&gt;&lt;object type=&quot;3&quot; unique_id=&quot;29428&quot;&gt;&lt;property id=&quot;20148&quot; value=&quot;5&quot;/&gt;&lt;property id=&quot;20300&quot; value=&quot;Slide 19 - &amp;quot;Metas SMART&amp;quot;&quot;/&gt;&lt;property id=&quot;20307&quot; value=&quot;339&quot;/&gt;&lt;/object&gt;&lt;object type=&quot;3&quot; unique_id=&quot;29429&quot;&gt;&lt;property id=&quot;20148&quot; value=&quot;5&quot;/&gt;&lt;property id=&quot;20300&quot; value=&quot;Slide 21 - &amp;quot;Resumen: Beneficios y riesgos&amp;quot;&quot;/&gt;&lt;property id=&quot;20307&quot; value=&quot;346&quot;/&gt;&lt;/object&gt;&lt;object type=&quot;3&quot; unique_id=&quot;29430&quot;&gt;&lt;property id=&quot;20148&quot; value=&quot;5&quot;/&gt;&lt;property id=&quot;20300&quot; value=&quot;Slide 23 - &amp;quot;Cuestionarios previo y después de la capacitación, y evaluación&amp;quot;&quot;/&gt;&lt;property id=&quot;20307&quot; value=&quot;350&quot;/&gt;&lt;/object&gt;&lt;object type=&quot;3&quot; unique_id=&quot;29836&quot;&gt;&lt;property id=&quot;20148&quot; value=&quot;5&quot;/&gt;&lt;property id=&quot;20300&quot; value=&quot;Slide 1 - &amp;quot;Planeando un negocio próspero&amp;quot;&quot;/&gt;&lt;property id=&quot;20307&quot; value=&quot;351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C9BA48-F4C3-4B7C-8143-506A9ABFE2FC}"/>
</file>

<file path=customXml/itemProps2.xml><?xml version="1.0" encoding="utf-8"?>
<ds:datastoreItem xmlns:ds="http://schemas.openxmlformats.org/officeDocument/2006/customXml" ds:itemID="{887E1D4E-A616-46F6-A4F2-20EDCC874A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1726</Words>
  <Application>Microsoft Office PowerPoint</Application>
  <PresentationFormat>On-screen Show (4:3)</PresentationFormat>
  <Paragraphs>219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ＭＳ Ｐゴシック</vt:lpstr>
      <vt:lpstr>Arial</vt:lpstr>
      <vt:lpstr>Arial Black</vt:lpstr>
      <vt:lpstr>Belligerent Madness</vt:lpstr>
      <vt:lpstr>Calibri</vt:lpstr>
      <vt:lpstr>Geneva</vt:lpstr>
      <vt:lpstr>Helvetica Neue</vt:lpstr>
      <vt:lpstr>Source Sans Pro SemiBold</vt:lpstr>
      <vt:lpstr>Symbol</vt:lpstr>
      <vt:lpstr>Times New Roman</vt:lpstr>
      <vt:lpstr>Office Theme</vt:lpstr>
      <vt:lpstr>Planeando un negocio próspero</vt:lpstr>
      <vt:lpstr>Formulario de conocimientos</vt:lpstr>
      <vt:lpstr>Agenda</vt:lpstr>
      <vt:lpstr>Objetivos de aprendizaje</vt:lpstr>
      <vt:lpstr>Presentando a Sophia</vt:lpstr>
      <vt:lpstr>¿En qué etapa de su planificación se encuentran USTEDES?</vt:lpstr>
      <vt:lpstr>El modelo de planificación de 4 pasos</vt:lpstr>
      <vt:lpstr>El proceso de planificación de Sophia</vt:lpstr>
      <vt:lpstr>Paso 1: El plan en la servilleta</vt:lpstr>
      <vt:lpstr>Paso 1: Preguntas clave</vt:lpstr>
      <vt:lpstr>Paso 2: El plan de recursos de Sophia</vt:lpstr>
      <vt:lpstr>Paso 2: El plan de recursos, cont.</vt:lpstr>
      <vt:lpstr>Paso 2: Ideas de planificación de recursos</vt:lpstr>
      <vt:lpstr>Paso 3: El plan de negocios</vt:lpstr>
      <vt:lpstr>Paso 3: El plan de negocios de Sophia</vt:lpstr>
      <vt:lpstr>Fuentes de respaldo financiero</vt:lpstr>
      <vt:lpstr>¿Qué significa ser estratégico?</vt:lpstr>
      <vt:lpstr>Paso 4: El plan de acción de Sophia</vt:lpstr>
      <vt:lpstr>Metas SMART</vt:lpstr>
      <vt:lpstr>Resumen: Puntos clave</vt:lpstr>
      <vt:lpstr>Resumen: Beneficios y riesgos</vt:lpstr>
      <vt:lpstr>Resumen</vt:lpstr>
      <vt:lpstr>Cuestionarios previo y después de la capacitación, y evaluación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2 Planeando un negocio próspero</dc:title>
  <dc:subject>FDIC SB SP Modulo 2 Planeando un negocio próspero</dc:subject>
  <dc:creator/>
  <cp:keywords>FDIC SB SP Modulo 2 Planeando un negocio próspero</cp:keywords>
  <dc:description>FDIC SB SP Modulo 2 Planeando un negocio próspero</dc:description>
  <cp:lastModifiedBy/>
  <cp:revision>2</cp:revision>
  <dcterms:created xsi:type="dcterms:W3CDTF">2012-03-28T14:26:49Z</dcterms:created>
  <dcterms:modified xsi:type="dcterms:W3CDTF">2022-11-21T14:44:27Z</dcterms:modified>
  <cp:category>FDIC SB SP Modulo 2 Planeando un negocio próspero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