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60" r:id="rId1"/>
  </p:sldMasterIdLst>
  <p:notesMasterIdLst>
    <p:notesMasterId r:id="rId51"/>
  </p:notesMasterIdLst>
  <p:handoutMasterIdLst>
    <p:handoutMasterId r:id="rId52"/>
  </p:handoutMasterIdLst>
  <p:sldIdLst>
    <p:sldId id="256" r:id="rId2"/>
    <p:sldId id="561" r:id="rId3"/>
    <p:sldId id="274" r:id="rId4"/>
    <p:sldId id="261" r:id="rId5"/>
    <p:sldId id="436" r:id="rId6"/>
    <p:sldId id="359" r:id="rId7"/>
    <p:sldId id="489" r:id="rId8"/>
    <p:sldId id="437" r:id="rId9"/>
    <p:sldId id="490" r:id="rId10"/>
    <p:sldId id="360" r:id="rId11"/>
    <p:sldId id="414" r:id="rId12"/>
    <p:sldId id="275" r:id="rId13"/>
    <p:sldId id="278" r:id="rId14"/>
    <p:sldId id="415" r:id="rId15"/>
    <p:sldId id="492" r:id="rId16"/>
    <p:sldId id="493" r:id="rId17"/>
    <p:sldId id="494" r:id="rId18"/>
    <p:sldId id="497" r:id="rId19"/>
    <p:sldId id="564" r:id="rId20"/>
    <p:sldId id="556" r:id="rId21"/>
    <p:sldId id="548" r:id="rId22"/>
    <p:sldId id="501" r:id="rId23"/>
    <p:sldId id="554" r:id="rId24"/>
    <p:sldId id="417" r:id="rId25"/>
    <p:sldId id="303" r:id="rId26"/>
    <p:sldId id="424" r:id="rId27"/>
    <p:sldId id="504" r:id="rId28"/>
    <p:sldId id="509" r:id="rId29"/>
    <p:sldId id="515" r:id="rId30"/>
    <p:sldId id="558" r:id="rId31"/>
    <p:sldId id="428" r:id="rId32"/>
    <p:sldId id="394" r:id="rId33"/>
    <p:sldId id="306" r:id="rId34"/>
    <p:sldId id="522" r:id="rId35"/>
    <p:sldId id="524" r:id="rId36"/>
    <p:sldId id="525" r:id="rId37"/>
    <p:sldId id="526" r:id="rId38"/>
    <p:sldId id="557" r:id="rId39"/>
    <p:sldId id="529" r:id="rId40"/>
    <p:sldId id="530" r:id="rId41"/>
    <p:sldId id="531" r:id="rId42"/>
    <p:sldId id="532" r:id="rId43"/>
    <p:sldId id="533" r:id="rId44"/>
    <p:sldId id="534" r:id="rId45"/>
    <p:sldId id="535" r:id="rId46"/>
    <p:sldId id="536" r:id="rId47"/>
    <p:sldId id="429" r:id="rId48"/>
    <p:sldId id="562" r:id="rId49"/>
    <p:sldId id="563" r:id="rId50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33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ller, Benjamin" initials="MB" lastIdx="26" clrIdx="0">
    <p:extLst/>
  </p:cmAuthor>
  <p:cmAuthor id="2" name="Lawrence, Laura J." initials="LLJ" lastIdx="98" clrIdx="1"/>
  <p:cmAuthor id="3" name="Gordon, Janet R." initials="GJR" lastIdx="10" clrIdx="2"/>
  <p:cmAuthor id="4" name="Inger Giuffrida" initials="IG" lastIdx="0" clrIdx="3"/>
  <p:cmAuthor id="5" name="Reynolds, Luke W." initials="LWR" lastIdx="2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 autoAdjust="0"/>
    <p:restoredTop sz="86418" autoAdjust="0"/>
  </p:normalViewPr>
  <p:slideViewPr>
    <p:cSldViewPr snapToGrid="0" snapToObjects="1">
      <p:cViewPr varScale="1">
        <p:scale>
          <a:sx n="76" d="100"/>
          <a:sy n="76" d="100"/>
        </p:scale>
        <p:origin x="-1498" y="-86"/>
      </p:cViewPr>
      <p:guideLst>
        <p:guide orient="horz" pos="2160"/>
        <p:guide orient="horz" pos="1330"/>
        <p:guide pos="2880"/>
      </p:guideLst>
    </p:cSldViewPr>
  </p:slideViewPr>
  <p:outlineViewPr>
    <p:cViewPr>
      <p:scale>
        <a:sx n="33" d="100"/>
        <a:sy n="33" d="100"/>
      </p:scale>
      <p:origin x="0" y="50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F36DB84-C3D9-4045-B12A-1DC30B0C96C0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8E28735-6512-D14E-BA86-7ACCB7EDAE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984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6419D04-B7DB-2B4D-885F-E8F5B8FE3E52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94FDA3B-D772-9D44-B8B4-BB6CF7F1C0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2704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384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274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0994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3754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06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1733" y="2936618"/>
            <a:ext cx="8989391" cy="191320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130585"/>
            <a:ext cx="7772400" cy="1670014"/>
          </a:xfr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defRPr sz="5400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8782891" y="0"/>
            <a:ext cx="36110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86570" y="6419181"/>
            <a:ext cx="459794" cy="28384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F83BEB6-139A-B746-BC33-1F5B6187E65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1733" y="5777982"/>
            <a:ext cx="9132267" cy="1080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7421A4C-AB47-3A45-A2BA-E64C904BB993}"/>
              </a:ext>
            </a:extLst>
          </p:cNvPr>
          <p:cNvSpPr/>
          <p:nvPr userDrawn="1"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E8D6A2E2-5C93-504A-B126-17AA5A68F87C}"/>
              </a:ext>
            </a:extLst>
          </p:cNvPr>
          <p:cNvSpPr txBox="1">
            <a:spLocks/>
          </p:cNvSpPr>
          <p:nvPr userDrawn="1"/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defPPr>
              <a:defRPr lang="en-US"/>
            </a:defPPr>
            <a:lvl1pPr marL="0" algn="ctr" defTabSz="457200" rtl="0" eaLnBrk="1" latinLnBrk="0" hangingPunct="1">
              <a:defRPr sz="3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640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7499213" cy="881682"/>
          </a:xfrm>
        </p:spPr>
        <p:txBody>
          <a:bodyPr anchor="b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4701440"/>
          </a:xfrm>
        </p:spPr>
        <p:txBody>
          <a:bodyPr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EDCEFBDC-D7EF-D74D-A5BA-CB45513D43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053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ttyImages-665215966.eps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53" t="14685" r="12861" b="17800"/>
          <a:stretch/>
        </p:blipFill>
        <p:spPr>
          <a:xfrm>
            <a:off x="5217191" y="2777666"/>
            <a:ext cx="3766515" cy="3517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590" y="425590"/>
            <a:ext cx="7984529" cy="89044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7620000" cy="4958031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382E6815-206C-DE42-8F96-2DD567C66B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629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ttyImages-62329262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68" t="7317" r="21819" b="8978"/>
          <a:stretch/>
        </p:blipFill>
        <p:spPr>
          <a:xfrm flipH="1">
            <a:off x="5742464" y="2804351"/>
            <a:ext cx="3258660" cy="34843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3" y="1416581"/>
            <a:ext cx="7620000" cy="4966171"/>
          </a:xfrm>
        </p:spPr>
        <p:txBody>
          <a:bodyPr/>
          <a:lstStyle>
            <a:lvl1pPr>
              <a:defRPr i="0">
                <a:solidFill>
                  <a:schemeClr val="tx1"/>
                </a:solidFill>
              </a:defRPr>
            </a:lvl1pPr>
            <a:lvl2pPr>
              <a:defRPr i="0">
                <a:solidFill>
                  <a:schemeClr val="tx1"/>
                </a:solidFill>
              </a:defRPr>
            </a:lvl2pPr>
            <a:lvl3pPr>
              <a:defRPr i="0">
                <a:solidFill>
                  <a:schemeClr val="tx1"/>
                </a:solidFill>
              </a:defRPr>
            </a:lvl3pPr>
            <a:lvl4pPr>
              <a:defRPr i="0">
                <a:solidFill>
                  <a:schemeClr val="tx1"/>
                </a:solidFill>
              </a:defRPr>
            </a:lvl4pPr>
            <a:lvl5pPr>
              <a:defRPr i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2" y="399954"/>
            <a:ext cx="8013967" cy="91608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E5C79CE7-69E1-C14D-B10F-DB323E62D5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927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080"/>
          <a:stretch/>
        </p:blipFill>
        <p:spPr>
          <a:xfrm>
            <a:off x="4449164" y="3557140"/>
            <a:ext cx="4467496" cy="2767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34" y="152718"/>
            <a:ext cx="7409666" cy="1163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534" y="1441004"/>
            <a:ext cx="7409666" cy="4685159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DA7963CC-9CB1-7341-A2F1-E80F049C8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982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436" y="426832"/>
            <a:ext cx="7620000" cy="88920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436" y="1432864"/>
            <a:ext cx="7620000" cy="4967414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4FAA0E31-C42A-034E-8909-2B807744C9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996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956" y="152718"/>
            <a:ext cx="7385244" cy="1163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956" y="1432864"/>
            <a:ext cx="7385244" cy="4693300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434CE847-7B6E-644C-A9AA-2C56D46874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088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 rot="5400000">
            <a:off x="1239403" y="2963597"/>
            <a:ext cx="5029200" cy="27432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654" y="949570"/>
            <a:ext cx="3059567" cy="326894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>
          <a:xfrm>
            <a:off x="458108" y="586158"/>
            <a:ext cx="3059113" cy="363412"/>
          </a:xfrm>
        </p:spPr>
        <p:txBody>
          <a:bodyPr tIns="0" bIns="0" anchor="t"/>
          <a:lstStyle>
            <a:lvl1pPr marL="0" indent="0">
              <a:lnSpc>
                <a:spcPct val="10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626533" y="6451745"/>
            <a:ext cx="1911101" cy="261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100" cap="all" baseline="0" dirty="0">
                <a:solidFill>
                  <a:schemeClr val="tx1"/>
                </a:solidFill>
                <a:latin typeface="+mn-lt"/>
              </a:rPr>
              <a:t>Money Smart for Adults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451910" y="6445083"/>
            <a:ext cx="5171232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rtl="0"/>
            <a:r>
              <a:rPr lang="en-US" sz="1100" dirty="0">
                <a:solidFill>
                  <a:schemeClr val="tx1"/>
                </a:solidFill>
                <a:latin typeface="+mj-lt"/>
              </a:rPr>
              <a:t>Module 10: Building</a:t>
            </a:r>
            <a:r>
              <a:rPr lang="en-US" sz="1100" baseline="0" dirty="0">
                <a:solidFill>
                  <a:schemeClr val="tx1"/>
                </a:solidFill>
                <a:latin typeface="+mj-lt"/>
              </a:rPr>
              <a:t> Your Financial Future</a:t>
            </a:r>
            <a:endParaRPr lang="en-US" sz="11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A20A0E46-9270-2A45-A310-33F5B3F794A5}"/>
              </a:ext>
            </a:extLst>
          </p:cNvPr>
          <p:cNvSpPr/>
          <p:nvPr userDrawn="1"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12435BFD-CF35-9C45-9997-848058A6D7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30D1B7F9-B45F-7548-B20E-B8FAE7E89207}"/>
              </a:ext>
            </a:extLst>
          </p:cNvPr>
          <p:cNvSpPr/>
          <p:nvPr userDrawn="1"/>
        </p:nvSpPr>
        <p:spPr>
          <a:xfrm>
            <a:off x="5588246" y="6451745"/>
            <a:ext cx="2300057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</a:rPr>
              <a:t>September</a:t>
            </a:r>
            <a:r>
              <a:rPr lang="en-US" sz="1100" baseline="0" dirty="0">
                <a:solidFill>
                  <a:schemeClr val="tx1"/>
                </a:solidFill>
              </a:rPr>
              <a:t> 2018</a:t>
            </a:r>
            <a:endParaRPr 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491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6533" y="152718"/>
            <a:ext cx="7987532" cy="11633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533" y="1441004"/>
            <a:ext cx="7450666" cy="4685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529935" y="0"/>
            <a:ext cx="8084130" cy="1527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26533" y="6451745"/>
            <a:ext cx="1911101" cy="261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100" cap="all" baseline="0" dirty="0">
                <a:solidFill>
                  <a:schemeClr val="tx1"/>
                </a:solidFill>
                <a:latin typeface="+mn-lt"/>
              </a:rPr>
              <a:t>Money Smart for Adults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2451910" y="6445083"/>
            <a:ext cx="5171232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rtl="0"/>
            <a:r>
              <a:rPr lang="en-US" sz="1100" dirty="0">
                <a:solidFill>
                  <a:schemeClr val="tx1"/>
                </a:solidFill>
                <a:latin typeface="+mj-lt"/>
              </a:rPr>
              <a:t>Module 10: Building</a:t>
            </a:r>
            <a:r>
              <a:rPr lang="en-US" sz="1100" baseline="0" dirty="0">
                <a:solidFill>
                  <a:schemeClr val="tx1"/>
                </a:solidFill>
                <a:latin typeface="+mj-lt"/>
              </a:rPr>
              <a:t> Your Financial Future</a:t>
            </a:r>
            <a:endParaRPr lang="en-US" sz="11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79F31F6E-922E-0846-8EC9-24AB98CD0CB5}"/>
              </a:ext>
            </a:extLst>
          </p:cNvPr>
          <p:cNvSpPr/>
          <p:nvPr userDrawn="1"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xmlns="" id="{27E401FB-4F3E-DA4F-A37C-6BD653B7FB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C33D7AA5-6CE2-B740-BFA1-62E55E288533}"/>
              </a:ext>
            </a:extLst>
          </p:cNvPr>
          <p:cNvSpPr/>
          <p:nvPr userDrawn="1"/>
        </p:nvSpPr>
        <p:spPr>
          <a:xfrm>
            <a:off x="5588246" y="6451745"/>
            <a:ext cx="2300057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100" dirty="0">
                <a:solidFill>
                  <a:schemeClr val="tx1"/>
                </a:solidFill>
              </a:rPr>
              <a:t>September</a:t>
            </a:r>
            <a:r>
              <a:rPr lang="en-US" sz="1100" baseline="0" dirty="0">
                <a:solidFill>
                  <a:schemeClr val="tx1"/>
                </a:solidFill>
              </a:rPr>
              <a:t> 2018</a:t>
            </a:r>
            <a:endParaRPr 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324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8" r:id="rId8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none" spc="-60" baseline="0">
          <a:solidFill>
            <a:schemeClr val="tx2"/>
          </a:solidFill>
          <a:latin typeface="Franklin Gothic Medium"/>
          <a:ea typeface="+mj-ea"/>
          <a:cs typeface="Franklin Gothic Medium"/>
        </a:defRPr>
      </a:lvl1pPr>
    </p:titleStyle>
    <p:bodyStyle>
      <a:lvl1pPr marL="256032" indent="-256032" algn="l" defTabSz="914400" rtl="0" eaLnBrk="1" latinLnBrk="0" hangingPunct="1">
        <a:lnSpc>
          <a:spcPct val="100000"/>
        </a:lnSpc>
        <a:spcBef>
          <a:spcPct val="20000"/>
        </a:spcBef>
        <a:spcAft>
          <a:spcPts val="1200"/>
        </a:spcAft>
        <a:buClr>
          <a:schemeClr val="tx2"/>
        </a:buClr>
        <a:buFont typeface="Wingdings" panose="05000000000000000000" pitchFamily="2" charset="2"/>
        <a:buChar char="§"/>
        <a:defRPr sz="2400" b="0" kern="1200">
          <a:solidFill>
            <a:schemeClr val="tx1"/>
          </a:solidFill>
          <a:latin typeface="Franklin Gothic Medium"/>
          <a:ea typeface="+mn-ea"/>
          <a:cs typeface="Franklin Gothic Medium"/>
        </a:defRPr>
      </a:lvl1pPr>
      <a:lvl2pPr marL="457200" indent="-182880" algn="l" defTabSz="914400" rtl="0" eaLnBrk="1" latinLnBrk="0" hangingPunct="1">
        <a:lnSpc>
          <a:spcPct val="100000"/>
        </a:lnSpc>
        <a:spcBef>
          <a:spcPct val="20000"/>
        </a:spcBef>
        <a:buClr>
          <a:schemeClr val="tx2"/>
        </a:buClr>
        <a:buFont typeface="Franklin Gothic Book" panose="020B0503020102020204" pitchFamily="34" charset="0"/>
        <a:buChar char="●"/>
        <a:defRPr sz="2000" kern="1200">
          <a:solidFill>
            <a:schemeClr val="tx1"/>
          </a:solidFill>
          <a:latin typeface="Franklin Gothic Book"/>
          <a:ea typeface="+mn-ea"/>
          <a:cs typeface="Franklin Gothic Book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Courier New" panose="02070309020205020404" pitchFamily="49" charset="0"/>
        <a:buChar char="o"/>
        <a:defRPr sz="1800" kern="1200">
          <a:solidFill>
            <a:schemeClr val="tx1"/>
          </a:solidFill>
          <a:latin typeface="Franklin Gothic Book"/>
          <a:ea typeface="+mn-ea"/>
          <a:cs typeface="Franklin Gothic Book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Franklin Gothic Book"/>
          <a:ea typeface="+mn-ea"/>
          <a:cs typeface="Franklin Gothic Book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Franklin Gothic Book"/>
          <a:ea typeface="+mn-ea"/>
          <a:cs typeface="Franklin Gothic Book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www.annualcreditreport.com/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fsa.gov/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udentaid.gov/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Module 10: Building Your Financial Future</a:t>
            </a:r>
          </a:p>
        </p:txBody>
      </p:sp>
      <p:pic>
        <p:nvPicPr>
          <p:cNvPr id="6" name="Picture Placeholder 2" descr="Iconic picture for Module 10. A road leading to the horizon, with a dollar sign and up arrow at the end of the road, surrounded by green gras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11" t="7305" r="8347" b="4215"/>
          <a:stretch/>
        </p:blipFill>
        <p:spPr>
          <a:xfrm>
            <a:off x="1403184" y="1"/>
            <a:ext cx="6189989" cy="4345524"/>
          </a:xfrm>
          <a:prstGeom prst="rect">
            <a:avLst/>
          </a:prstGeom>
        </p:spPr>
      </p:pic>
      <p:sp>
        <p:nvSpPr>
          <p:cNvPr id="8" name="Rectangle 7" descr="Black rectangle to frame picture"/>
          <p:cNvSpPr/>
          <p:nvPr/>
        </p:nvSpPr>
        <p:spPr>
          <a:xfrm>
            <a:off x="1403184" y="4345525"/>
            <a:ext cx="6189989" cy="2645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Money Smart logo ">
            <a:extLst>
              <a:ext uri="{FF2B5EF4-FFF2-40B4-BE49-F238E27FC236}">
                <a16:creationId xmlns:a16="http://schemas.microsoft.com/office/drawing/2014/main" xmlns="" id="{8E7CD632-B063-9648-8F0E-B0EBE5D1B1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184" y="5093106"/>
            <a:ext cx="1124400" cy="1124400"/>
          </a:xfrm>
          <a:prstGeom prst="rect">
            <a:avLst/>
          </a:prstGeom>
        </p:spPr>
      </p:pic>
      <p:sp>
        <p:nvSpPr>
          <p:cNvPr id="7" name="Subtitle 11"/>
          <p:cNvSpPr txBox="1">
            <a:spLocks/>
          </p:cNvSpPr>
          <p:nvPr/>
        </p:nvSpPr>
        <p:spPr>
          <a:xfrm>
            <a:off x="2776987" y="4844950"/>
            <a:ext cx="4870380" cy="5576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1400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Font typeface="Arial"/>
              <a:buNone/>
              <a:defRPr sz="2400" b="0" kern="1200" cap="all" spc="120" baseline="0">
                <a:solidFill>
                  <a:schemeClr val="tx2"/>
                </a:solidFill>
                <a:latin typeface="+mj-lt"/>
                <a:ea typeface="+mn-ea"/>
                <a:cs typeface="Franklin Gothic Medium"/>
              </a:defRPr>
            </a:lvl1pPr>
            <a:lvl2pPr marL="457200" indent="0" algn="ctr" defTabSz="914400" rtl="0" eaLnBrk="1" latinLnBrk="0" hangingPunct="1">
              <a:lnSpc>
                <a:spcPct val="14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 baseline="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Module 10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722793" y="5261479"/>
            <a:ext cx="5263778" cy="10857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 cap="none" spc="-80" baseline="0">
                <a:solidFill>
                  <a:schemeClr val="tx1"/>
                </a:solidFill>
                <a:latin typeface="Franklin Gothic Medium"/>
                <a:ea typeface="+mj-ea"/>
                <a:cs typeface="Franklin Gothic Medium"/>
              </a:defRPr>
            </a:lvl1pPr>
          </a:lstStyle>
          <a:p>
            <a:r>
              <a:rPr lang="en-US" sz="3200" dirty="0"/>
              <a:t>Building Your Financial Future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03184" y="6378742"/>
            <a:ext cx="1106200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dirty="0"/>
              <a:t>September 2018</a:t>
            </a:r>
            <a:endParaRPr lang="en-US" sz="1200" i="0" dirty="0"/>
          </a:p>
        </p:txBody>
      </p:sp>
      <p:sp>
        <p:nvSpPr>
          <p:cNvPr id="13" name="Rectangle 12" descr="Blue box to frame page number">
            <a:extLst>
              <a:ext uri="{FF2B5EF4-FFF2-40B4-BE49-F238E27FC236}">
                <a16:creationId xmlns:a16="http://schemas.microsoft.com/office/drawing/2014/main" xmlns="" id="{D7D77DD7-5584-A943-9084-FC5BE9FF31F5}"/>
              </a:ext>
            </a:extLst>
          </p:cNvPr>
          <p:cNvSpPr/>
          <p:nvPr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6D6BE5EB-4118-9741-9A68-CB8D80C9C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BEB6-139A-B746-BC33-1F5B6187E65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382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130" y="171566"/>
            <a:ext cx="8091190" cy="1514632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Apply It: Developing My Plan to Build</a:t>
            </a:r>
            <a:br>
              <a:rPr lang="en-US" sz="4000" dirty="0"/>
            </a:br>
            <a:r>
              <a:rPr lang="en-US" sz="4000" dirty="0"/>
              <a:t>               More Assets</a:t>
            </a:r>
            <a:r>
              <a:rPr lang="en-US" dirty="0"/>
              <a:t/>
            </a:r>
            <a:br>
              <a:rPr lang="en-US" dirty="0"/>
            </a:br>
            <a:r>
              <a:rPr lang="en-US" sz="2700" dirty="0"/>
              <a:t>See page 8 in your Participant Guide</a:t>
            </a:r>
            <a:endParaRPr lang="en-US" dirty="0"/>
          </a:p>
        </p:txBody>
      </p:sp>
      <p:pic>
        <p:nvPicPr>
          <p:cNvPr id="9" name="Picture 8" descr="Screenshot of Apply It: Developing My Plan to Build More Assets from the Participant Guide.  Shown for navigational purposes only.">
            <a:extLst>
              <a:ext uri="{FF2B5EF4-FFF2-40B4-BE49-F238E27FC236}">
                <a16:creationId xmlns:a16="http://schemas.microsoft.com/office/drawing/2014/main" xmlns="" id="{7194AC8F-3C16-444C-BF45-1F86163901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267"/>
          <a:stretch/>
        </p:blipFill>
        <p:spPr>
          <a:xfrm>
            <a:off x="677123" y="1662237"/>
            <a:ext cx="7937500" cy="43565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70D7547B-9EFB-D046-8972-9F32A93D2B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98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Section 1: Remember the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3" y="1416581"/>
            <a:ext cx="5754421" cy="4966171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spcAft>
                <a:spcPts val="4200"/>
              </a:spcAft>
              <a:buNone/>
            </a:pPr>
            <a:r>
              <a:rPr lang="en-US" sz="3600" i="1"/>
              <a:t>Assets can lead to</a:t>
            </a:r>
            <a:br>
              <a:rPr lang="en-US" sz="3600" i="1"/>
            </a:br>
            <a:r>
              <a:rPr lang="en-US" sz="3600" i="1"/>
              <a:t>wealth and </a:t>
            </a:r>
            <a:br>
              <a:rPr lang="en-US" sz="3600" i="1"/>
            </a:br>
            <a:r>
              <a:rPr lang="en-US" sz="3600" i="1"/>
              <a:t>financial </a:t>
            </a:r>
            <a:r>
              <a:rPr lang="en-US" sz="3600" i="1" dirty="0"/>
              <a:t>security.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E7D56A0-131E-774D-B668-CC647A5FB1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253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Section 2: How Assets Create a Financial Foundation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Section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>
          <a:xfrm>
            <a:off x="457654" y="949570"/>
            <a:ext cx="3059567" cy="3649862"/>
          </a:xfrm>
        </p:spPr>
        <p:txBody>
          <a:bodyPr>
            <a:normAutofit/>
          </a:bodyPr>
          <a:lstStyle/>
          <a:p>
            <a:r>
              <a:rPr lang="en-US" dirty="0"/>
              <a:t>How Assets Create a Financial Foundation</a:t>
            </a:r>
          </a:p>
          <a:p>
            <a:endParaRPr lang="en-US" sz="1800" dirty="0">
              <a:latin typeface="Franklin Gothic Book" panose="020B0503020102020204" pitchFamily="34" charset="0"/>
            </a:endParaRPr>
          </a:p>
          <a:p>
            <a:r>
              <a:rPr lang="en-US" sz="1800" dirty="0">
                <a:latin typeface="Franklin Gothic Book" panose="020B0503020102020204" pitchFamily="34" charset="0"/>
              </a:rPr>
              <a:t>See page 10 in your Participant Guide</a:t>
            </a:r>
          </a:p>
        </p:txBody>
      </p:sp>
      <p:pic>
        <p:nvPicPr>
          <p:cNvPr id="2" name="Picture 1" descr="Cartoon of a house being built 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1277" y="1239118"/>
            <a:ext cx="5252723" cy="3723279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8DC52F4-D28E-1D47-B8D9-670E53D9B9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4092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2: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6064001" cy="4958031"/>
          </a:xfrm>
        </p:spPr>
        <p:txBody>
          <a:bodyPr>
            <a:normAutofit/>
          </a:bodyPr>
          <a:lstStyle/>
          <a:p>
            <a:pPr marL="0" indent="0">
              <a:lnSpc>
                <a:spcPct val="140000"/>
              </a:lnSpc>
              <a:spcAft>
                <a:spcPts val="2400"/>
              </a:spcAft>
              <a:buNone/>
            </a:pPr>
            <a:r>
              <a:rPr lang="en-US" sz="3200" i="1" dirty="0"/>
              <a:t>Net worth is a good measure of your financial stability. Calculate your net worth by subtracting your liabilities (</a:t>
            </a:r>
            <a:r>
              <a:rPr lang="en-US" sz="3200" i="1"/>
              <a:t>money </a:t>
            </a:r>
            <a:br>
              <a:rPr lang="en-US" sz="3200" i="1"/>
            </a:br>
            <a:r>
              <a:rPr lang="en-US" sz="3200" i="1"/>
              <a:t>you owe </a:t>
            </a:r>
            <a:r>
              <a:rPr lang="en-US" sz="3200" i="1" dirty="0"/>
              <a:t>others) </a:t>
            </a:r>
            <a:r>
              <a:rPr lang="en-US" sz="3200" i="1"/>
              <a:t>from </a:t>
            </a:r>
            <a:br>
              <a:rPr lang="en-US" sz="3200" i="1"/>
            </a:br>
            <a:r>
              <a:rPr lang="en-US" sz="3200" i="1"/>
              <a:t>your assets</a:t>
            </a:r>
            <a:r>
              <a:rPr lang="en-US" sz="3200" i="1" dirty="0"/>
              <a:t>.</a:t>
            </a:r>
          </a:p>
          <a:p>
            <a:endParaRPr lang="en-US" sz="3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AD5BF8B-DD41-454E-B8C3-1112480998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465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Assets</a:t>
            </a:r>
            <a:r>
              <a:rPr lang="en-US"/>
              <a:t>, Liabilities, </a:t>
            </a:r>
            <a:r>
              <a:rPr lang="en-US" dirty="0"/>
              <a:t>and Equity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3970237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en-US" sz="3200" dirty="0"/>
              <a:t>Asset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Something you own that has value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3200" dirty="0"/>
              <a:t>Liability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Something you owe others, usually money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3200" dirty="0"/>
              <a:t>Equity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The value of an asset minus the liability related to that asset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B400929-FB31-7B42-9C20-2BCE4264D323}"/>
              </a:ext>
            </a:extLst>
          </p:cNvPr>
          <p:cNvSpPr txBox="1"/>
          <p:nvPr/>
        </p:nvSpPr>
        <p:spPr>
          <a:xfrm>
            <a:off x="1579194" y="5467069"/>
            <a:ext cx="1502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Segoe Print" panose="02000800000000000000" pitchFamily="2" charset="0"/>
              </a:rPr>
              <a:t>Equity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CBB5F6C-4E58-1B47-BF50-9CDCBDF9BDAD}"/>
              </a:ext>
            </a:extLst>
          </p:cNvPr>
          <p:cNvSpPr txBox="1"/>
          <p:nvPr/>
        </p:nvSpPr>
        <p:spPr>
          <a:xfrm>
            <a:off x="3019050" y="5522529"/>
            <a:ext cx="377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Segoe Print" panose="02000800000000000000" pitchFamily="2" charset="0"/>
              </a:rPr>
              <a:t>=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5BEC5DA-8A77-8E42-8C9F-02D478006B62}"/>
              </a:ext>
            </a:extLst>
          </p:cNvPr>
          <p:cNvSpPr txBox="1"/>
          <p:nvPr/>
        </p:nvSpPr>
        <p:spPr>
          <a:xfrm>
            <a:off x="3297170" y="5358384"/>
            <a:ext cx="163698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latin typeface="Segoe Print" panose="02000800000000000000" pitchFamily="2" charset="0"/>
              </a:rPr>
              <a:t>Value of</a:t>
            </a:r>
            <a:br>
              <a:rPr lang="en-US" sz="2800" b="1" dirty="0">
                <a:latin typeface="Segoe Print" panose="02000800000000000000" pitchFamily="2" charset="0"/>
              </a:rPr>
            </a:br>
            <a:r>
              <a:rPr lang="en-US" sz="2800" b="1" dirty="0">
                <a:latin typeface="Segoe Print" panose="02000800000000000000" pitchFamily="2" charset="0"/>
              </a:rPr>
              <a:t>Asset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15BD250-4533-FE48-B0C7-7B84D6FDD506}"/>
              </a:ext>
            </a:extLst>
          </p:cNvPr>
          <p:cNvSpPr txBox="1"/>
          <p:nvPr/>
        </p:nvSpPr>
        <p:spPr>
          <a:xfrm>
            <a:off x="4846912" y="5475325"/>
            <a:ext cx="4475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Segoe Print" panose="02000800000000000000" pitchFamily="2" charset="0"/>
              </a:rPr>
              <a:t>-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2D0F1E5-E00E-9E45-BF7F-B4B5B5A58547}"/>
              </a:ext>
            </a:extLst>
          </p:cNvPr>
          <p:cNvSpPr txBox="1"/>
          <p:nvPr/>
        </p:nvSpPr>
        <p:spPr>
          <a:xfrm>
            <a:off x="5272034" y="5358384"/>
            <a:ext cx="16193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latin typeface="Segoe Print" panose="02000800000000000000" pitchFamily="2" charset="0"/>
              </a:rPr>
              <a:t>Related</a:t>
            </a:r>
            <a:br>
              <a:rPr lang="en-US" sz="2800" b="1" dirty="0">
                <a:latin typeface="Segoe Print" panose="02000800000000000000" pitchFamily="2" charset="0"/>
              </a:rPr>
            </a:br>
            <a:r>
              <a:rPr lang="en-US" sz="2800" b="1" dirty="0">
                <a:latin typeface="Segoe Print" panose="02000800000000000000" pitchFamily="2" charset="0"/>
              </a:rPr>
              <a:t>Liability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9DD8A64-796D-174D-8A01-6A97E3A247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5114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242331"/>
            <a:ext cx="8036079" cy="1616199"/>
          </a:xfrm>
        </p:spPr>
        <p:txBody>
          <a:bodyPr anchor="t">
            <a:normAutofit/>
          </a:bodyPr>
          <a:lstStyle/>
          <a:p>
            <a:r>
              <a:rPr lang="en-US"/>
              <a:t>Try It</a:t>
            </a:r>
            <a:r>
              <a:rPr lang="en-US" dirty="0"/>
              <a:t>: Calculating Liability and Equity</a:t>
            </a:r>
            <a:br>
              <a:rPr lang="en-US" dirty="0"/>
            </a:br>
            <a:r>
              <a:rPr lang="en-US" sz="2400" dirty="0"/>
              <a:t>See page 11 in your Participant Guide</a:t>
            </a:r>
            <a:endParaRPr lang="en-US" dirty="0"/>
          </a:p>
        </p:txBody>
      </p:sp>
      <p:pic>
        <p:nvPicPr>
          <p:cNvPr id="7" name="Picture 6" descr="Screenshot of Try It: Calculating Liability and Equity from the Participant Guide. Shown for navigational purposes only.">
            <a:extLst>
              <a:ext uri="{FF2B5EF4-FFF2-40B4-BE49-F238E27FC236}">
                <a16:creationId xmlns:a16="http://schemas.microsoft.com/office/drawing/2014/main" xmlns="" id="{33CD29B8-607F-4749-8E69-113C6C7DBA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123" y="1233983"/>
            <a:ext cx="7937500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C4C610B6-69CB-CD4E-AB50-73927C7489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1497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Net Worth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Measure of financial wealth</a:t>
            </a:r>
          </a:p>
          <a:p>
            <a:r>
              <a:rPr lang="en-US" sz="3200" dirty="0"/>
              <a:t>Equals assets minus liabilities</a:t>
            </a:r>
          </a:p>
          <a:p>
            <a:r>
              <a:rPr lang="en-US" sz="3200" dirty="0"/>
              <a:t>Also equals equity from all your assets added together</a:t>
            </a:r>
          </a:p>
        </p:txBody>
      </p:sp>
      <p:grpSp>
        <p:nvGrpSpPr>
          <p:cNvPr id="4" name="Group 3" descr="Net Worth = Assets - Liabilities"/>
          <p:cNvGrpSpPr/>
          <p:nvPr/>
        </p:nvGrpSpPr>
        <p:grpSpPr>
          <a:xfrm>
            <a:off x="1044139" y="4565962"/>
            <a:ext cx="6707127" cy="638074"/>
            <a:chOff x="616122" y="4619261"/>
            <a:chExt cx="6707127" cy="63807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3B400929-FB31-7B42-9C20-2BCE4264D323}"/>
                </a:ext>
              </a:extLst>
            </p:cNvPr>
            <p:cNvSpPr txBox="1"/>
            <p:nvPr/>
          </p:nvSpPr>
          <p:spPr>
            <a:xfrm>
              <a:off x="616122" y="4672560"/>
              <a:ext cx="238719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>
                  <a:latin typeface="Segoe Print" panose="02000800000000000000" pitchFamily="2" charset="0"/>
                </a:rPr>
                <a:t>Net Worth</a:t>
              </a:r>
              <a:endParaRPr lang="en-US" sz="3200" b="1" dirty="0">
                <a:latin typeface="Segoe Print" panose="02000800000000000000" pitchFamily="2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ECBB5F6C-4E58-1B47-BF50-9CDCBDF9BDAD}"/>
                </a:ext>
              </a:extLst>
            </p:cNvPr>
            <p:cNvSpPr txBox="1"/>
            <p:nvPr/>
          </p:nvSpPr>
          <p:spPr>
            <a:xfrm>
              <a:off x="3019050" y="4666465"/>
              <a:ext cx="44114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latin typeface="Segoe Print" panose="02000800000000000000" pitchFamily="2" charset="0"/>
                </a:rPr>
                <a:t>=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95BEC5DA-8A77-8E42-8C9F-02D478006B62}"/>
                </a:ext>
              </a:extLst>
            </p:cNvPr>
            <p:cNvSpPr txBox="1"/>
            <p:nvPr/>
          </p:nvSpPr>
          <p:spPr>
            <a:xfrm>
              <a:off x="3319613" y="4672560"/>
              <a:ext cx="159210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>
                  <a:latin typeface="Segoe Print" panose="02000800000000000000" pitchFamily="2" charset="0"/>
                </a:rPr>
                <a:t> Assets</a:t>
              </a:r>
              <a:endParaRPr lang="en-US" sz="3200" b="1" dirty="0">
                <a:latin typeface="Segoe Print" panose="02000800000000000000" pitchFamily="2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315BD250-4533-FE48-B0C7-7B84D6FDD506}"/>
                </a:ext>
              </a:extLst>
            </p:cNvPr>
            <p:cNvSpPr txBox="1"/>
            <p:nvPr/>
          </p:nvSpPr>
          <p:spPr>
            <a:xfrm>
              <a:off x="4846912" y="4619261"/>
              <a:ext cx="44755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latin typeface="Segoe Print" panose="02000800000000000000" pitchFamily="2" charset="0"/>
                </a:rPr>
                <a:t>-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72D0F1E5-E00E-9E45-BF7F-B4B5B5A58547}"/>
                </a:ext>
              </a:extLst>
            </p:cNvPr>
            <p:cNvSpPr txBox="1"/>
            <p:nvPr/>
          </p:nvSpPr>
          <p:spPr>
            <a:xfrm>
              <a:off x="5231010" y="4672560"/>
              <a:ext cx="209223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>
                  <a:latin typeface="Segoe Print" panose="02000800000000000000" pitchFamily="2" charset="0"/>
                </a:rPr>
                <a:t>Liabilities</a:t>
              </a:r>
              <a:endParaRPr lang="en-US" sz="3200" b="1" dirty="0">
                <a:latin typeface="Segoe Print" panose="02000800000000000000" pitchFamily="2" charset="0"/>
              </a:endParaRPr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B4DBDBA-565B-6448-B365-85DEE661E3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18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Value of Net Worth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424723"/>
            <a:ext cx="8028133" cy="493889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US" sz="3300" dirty="0"/>
              <a:t>Positive net worth = a financial cushion</a:t>
            </a:r>
          </a:p>
          <a:p>
            <a:pPr>
              <a:lnSpc>
                <a:spcPct val="110000"/>
              </a:lnSpc>
            </a:pPr>
            <a:r>
              <a:rPr lang="en-US" sz="3300" dirty="0"/>
              <a:t>Zero or negative net worth = no financial cushion</a:t>
            </a:r>
          </a:p>
          <a:p>
            <a:endParaRPr lang="en-US" dirty="0"/>
          </a:p>
          <a:p>
            <a:pPr marL="0" indent="0">
              <a:lnSpc>
                <a:spcPct val="110000"/>
              </a:lnSpc>
              <a:buNone/>
            </a:pPr>
            <a:r>
              <a:rPr lang="en-US" sz="3500" dirty="0"/>
              <a:t>Calculating Net Worth:</a:t>
            </a:r>
          </a:p>
          <a:p>
            <a:r>
              <a:rPr lang="en-US" sz="3000" dirty="0"/>
              <a:t>Step 1: List assets and calculate Total Assets</a:t>
            </a:r>
          </a:p>
          <a:p>
            <a:r>
              <a:rPr lang="en-US" sz="3000" dirty="0"/>
              <a:t>Step 2: List liabilities and calculate Total Liabilities</a:t>
            </a:r>
          </a:p>
          <a:p>
            <a:r>
              <a:rPr lang="en-US" sz="3000" dirty="0"/>
              <a:t>Step 3: Calculate Total Assets minus Total Liabilities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81C896E-2F03-144E-8C00-8883B931F0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1207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340726"/>
            <a:ext cx="7499213" cy="881682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Try It: Calculating Net Worth</a:t>
            </a:r>
            <a:r>
              <a:rPr lang="en-US" dirty="0"/>
              <a:t/>
            </a:r>
            <a:br>
              <a:rPr lang="en-US" dirty="0"/>
            </a:br>
            <a:r>
              <a:rPr lang="en-US" sz="2700" dirty="0"/>
              <a:t>See page 12 in your Participant Guide</a:t>
            </a:r>
            <a:endParaRPr lang="en-US" dirty="0"/>
          </a:p>
        </p:txBody>
      </p:sp>
      <p:pic>
        <p:nvPicPr>
          <p:cNvPr id="10" name="Picture 9" descr="Screenshot of Try It: Calculating Net Worth from the Participant Guide. Shown for navigational purposes only.">
            <a:extLst>
              <a:ext uri="{FF2B5EF4-FFF2-40B4-BE49-F238E27FC236}">
                <a16:creationId xmlns:a16="http://schemas.microsoft.com/office/drawing/2014/main" xmlns="" id="{E54A159A-7E7F-764A-B14E-0E2D2BF74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123" y="1222408"/>
            <a:ext cx="7937500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C15E4C9F-9E92-4F48-8C22-D82AB60454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5706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25212"/>
            <a:ext cx="7499213" cy="881682"/>
          </a:xfrm>
        </p:spPr>
        <p:txBody>
          <a:bodyPr/>
          <a:lstStyle/>
          <a:p>
            <a:r>
              <a:rPr lang="en-US" dirty="0"/>
              <a:t>Justine’s Net Worth</a:t>
            </a:r>
          </a:p>
        </p:txBody>
      </p:sp>
      <p:graphicFrame>
        <p:nvGraphicFramePr>
          <p:cNvPr id="7" name="Content Placeholder 5" descr="two column table with title row and three rows beneath title row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5599231"/>
              </p:ext>
            </p:extLst>
          </p:nvPr>
        </p:nvGraphicFramePr>
        <p:xfrm>
          <a:off x="457200" y="1491520"/>
          <a:ext cx="8229600" cy="256147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6400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403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Items</a:t>
                      </a:r>
                      <a:endParaRPr lang="en-US" sz="2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Value</a:t>
                      </a:r>
                      <a:endParaRPr lang="en-US" sz="2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0369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0" dirty="0">
                          <a:effectLst/>
                          <a:latin typeface="+mn-lt"/>
                        </a:rPr>
                        <a:t>Total Assets (from bottom row of the Assets table)</a:t>
                      </a:r>
                      <a:endParaRPr lang="en-US" sz="2000" b="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73025" algn="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+mn-lt"/>
                        </a:rPr>
                        <a:t>$141,000</a:t>
                      </a:r>
                      <a:endParaRPr lang="en-US" sz="2000" b="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0369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0" dirty="0">
                          <a:effectLst/>
                          <a:latin typeface="+mn-lt"/>
                        </a:rPr>
                        <a:t>Total Liabilities (from bottom row of the Liabilities table )</a:t>
                      </a:r>
                      <a:endParaRPr lang="en-US" sz="2000" b="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73025" algn="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+mn-lt"/>
                        </a:rPr>
                        <a:t>$119,000</a:t>
                      </a:r>
                      <a:endParaRPr lang="en-US" sz="2000" b="0" dirty="0"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0369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b="0" dirty="0">
                          <a:effectLst/>
                          <a:latin typeface="+mj-lt"/>
                        </a:rPr>
                        <a:t>Net Worth (Total Assets </a:t>
                      </a:r>
                      <a:r>
                        <a:rPr lang="en-US" sz="2000" b="0" baseline="0" dirty="0">
                          <a:effectLst/>
                          <a:latin typeface="+mj-lt"/>
                        </a:rPr>
                        <a:t> minus </a:t>
                      </a:r>
                      <a:r>
                        <a:rPr lang="en-US" sz="2000" b="0" dirty="0">
                          <a:effectLst/>
                          <a:latin typeface="+mj-lt"/>
                        </a:rPr>
                        <a:t>Total Liabilities)</a:t>
                      </a:r>
                      <a:endParaRPr lang="en-US" sz="2000" b="0" dirty="0"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73025" algn="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$22,000</a:t>
                      </a:r>
                      <a:endParaRPr lang="en-US" sz="3200" b="1" dirty="0">
                        <a:solidFill>
                          <a:schemeClr val="tx2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25162"/>
            <a:ext cx="8229600" cy="10012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>
                <a:latin typeface="+mj-lt"/>
              </a:rPr>
              <a:t>The answer is $22,000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BF042D7-C65A-AA4E-9619-5AAACE76D6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165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xmlns="" id="{CFB93A85-A9CC-3A4C-B864-72DC03901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987" y="205752"/>
            <a:ext cx="8036078" cy="1004174"/>
          </a:xfrm>
        </p:spPr>
        <p:txBody>
          <a:bodyPr/>
          <a:lstStyle/>
          <a:p>
            <a:r>
              <a:rPr lang="en-US" dirty="0"/>
              <a:t>Pre-Training Survey</a:t>
            </a:r>
            <a:br>
              <a:rPr lang="en-US" dirty="0"/>
            </a:br>
            <a:r>
              <a:rPr lang="en-US" sz="2400" dirty="0"/>
              <a:t>See page 31 in your Participant Guide</a:t>
            </a:r>
            <a:endParaRPr lang="en-US" sz="1800" dirty="0"/>
          </a:p>
        </p:txBody>
      </p:sp>
      <p:pic>
        <p:nvPicPr>
          <p:cNvPr id="10" name="Picture 9" descr="Screenshot of Pre-Training Survey from the Participant Guide. As with all slides in this deck, this screenshot is shown for navigational purposes only, not with an expectaton that it can be read.">
            <a:extLst>
              <a:ext uri="{FF2B5EF4-FFF2-40B4-BE49-F238E27FC236}">
                <a16:creationId xmlns:a16="http://schemas.microsoft.com/office/drawing/2014/main" xmlns="" id="{82540920-C62A-5D47-AB0E-75348B67D0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848"/>
          <a:stretch/>
        </p:blipFill>
        <p:spPr>
          <a:xfrm>
            <a:off x="627276" y="1315495"/>
            <a:ext cx="7937500" cy="45760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xmlns="" id="{6BB5E650-2320-8444-B9FE-0A2F9D88F4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3871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306340"/>
            <a:ext cx="7499213" cy="881682"/>
          </a:xfrm>
        </p:spPr>
        <p:txBody>
          <a:bodyPr/>
          <a:lstStyle/>
          <a:p>
            <a:r>
              <a:rPr lang="en-US" dirty="0"/>
              <a:t>Apply It: Calculating My Net Worth</a:t>
            </a:r>
            <a:br>
              <a:rPr lang="en-US" dirty="0"/>
            </a:br>
            <a:r>
              <a:rPr lang="en-US" sz="2400" dirty="0"/>
              <a:t>See page 15 in your Participant Guide </a:t>
            </a:r>
            <a:endParaRPr lang="en-US" dirty="0"/>
          </a:p>
        </p:txBody>
      </p:sp>
      <p:pic>
        <p:nvPicPr>
          <p:cNvPr id="9" name="Picture 8" descr="Screenshot of Apply It: Calculating My Net Worth from the Participant Guide.  Shown for navigational purposes only.">
            <a:extLst>
              <a:ext uri="{FF2B5EF4-FFF2-40B4-BE49-F238E27FC236}">
                <a16:creationId xmlns:a16="http://schemas.microsoft.com/office/drawing/2014/main" xmlns="" id="{406B55CF-C06B-524A-8284-C63B3886E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123" y="1222408"/>
            <a:ext cx="7937500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F03FF4E-7702-CD4C-8823-CE925E6F45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4176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Your Net Worth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813560"/>
            <a:ext cx="5424781" cy="3449104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dirty="0"/>
              <a:t>      </a:t>
            </a:r>
            <a:r>
              <a:rPr lang="en-US" sz="3600" dirty="0"/>
              <a:t>	 </a:t>
            </a:r>
            <a:r>
              <a:rPr lang="en-US" sz="3200"/>
              <a:t>Increase Your Assets  </a:t>
            </a:r>
            <a:endParaRPr lang="en-US" sz="36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6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/>
              <a:t>       </a:t>
            </a:r>
            <a:r>
              <a:rPr lang="en-US" sz="3200" dirty="0"/>
              <a:t>	</a:t>
            </a:r>
            <a:r>
              <a:rPr lang="en-US" sz="3200"/>
              <a:t>Decrease Your Liabilities</a:t>
            </a:r>
            <a:endParaRPr lang="en-US" sz="3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	       OR</a:t>
            </a:r>
            <a:r>
              <a:rPr lang="en-US" sz="3600" dirty="0"/>
              <a:t>……</a:t>
            </a:r>
            <a:r>
              <a:rPr lang="en-US" sz="3200" dirty="0"/>
              <a:t>Do Both</a:t>
            </a:r>
          </a:p>
          <a:p>
            <a:endParaRPr lang="en-US" dirty="0"/>
          </a:p>
          <a:p>
            <a:pPr marL="0" indent="0">
              <a:lnSpc>
                <a:spcPct val="120000"/>
              </a:lnSpc>
              <a:buNone/>
            </a:pPr>
            <a:endParaRPr lang="en-US" sz="4100" dirty="0"/>
          </a:p>
        </p:txBody>
      </p:sp>
      <p:sp>
        <p:nvSpPr>
          <p:cNvPr id="6" name="Up Arrow 5" descr="Blue Arrow going up, shown to the left of &quot;Increase your assets&quot;"/>
          <p:cNvSpPr/>
          <p:nvPr/>
        </p:nvSpPr>
        <p:spPr>
          <a:xfrm>
            <a:off x="705565" y="1620983"/>
            <a:ext cx="627323" cy="88554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 descr="Blue down arrow shown to the left of &quot;Decrease Your Liabilities&quot;"/>
          <p:cNvSpPr/>
          <p:nvPr/>
        </p:nvSpPr>
        <p:spPr>
          <a:xfrm>
            <a:off x="694935" y="3194426"/>
            <a:ext cx="637953" cy="95841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an smiling next to SOLD sign in front of hous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390" r="21302"/>
          <a:stretch/>
        </p:blipFill>
        <p:spPr>
          <a:xfrm>
            <a:off x="6002767" y="1813558"/>
            <a:ext cx="2581162" cy="27617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3590" y="5192748"/>
            <a:ext cx="83938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What are some specific ways</a:t>
            </a:r>
            <a:br>
              <a:rPr lang="en-US" sz="3200" dirty="0">
                <a:latin typeface="+mj-lt"/>
              </a:rPr>
            </a:br>
            <a:r>
              <a:rPr lang="en-US" sz="3200" dirty="0">
                <a:latin typeface="+mj-lt"/>
              </a:rPr>
              <a:t>people can increase their net worth?</a:t>
            </a:r>
            <a:endParaRPr lang="en-US" sz="2000" dirty="0">
              <a:latin typeface="+mj-lt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7C4D81E-F11A-854E-8FD4-56E6A26263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549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Ways to Increase Your Net Worth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4551681" cy="4525963"/>
          </a:xfrm>
        </p:spPr>
        <p:txBody>
          <a:bodyPr>
            <a:normAutofit/>
          </a:bodyPr>
          <a:lstStyle/>
          <a:p>
            <a:pPr marL="233363" lvl="1" indent="-233363"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</a:rPr>
              <a:t>Spend less than you make</a:t>
            </a:r>
          </a:p>
          <a:p>
            <a:pPr marL="233363" lvl="1" indent="-233363"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</a:rPr>
              <a:t>Buy less than you </a:t>
            </a:r>
            <a:br>
              <a:rPr lang="en-US" sz="3200" dirty="0">
                <a:latin typeface="+mj-lt"/>
              </a:rPr>
            </a:br>
            <a:r>
              <a:rPr lang="en-US" sz="3200" dirty="0">
                <a:latin typeface="+mj-lt"/>
              </a:rPr>
              <a:t>can afford </a:t>
            </a:r>
          </a:p>
          <a:p>
            <a:pPr marL="233363" lvl="1" indent="-233363"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</a:rPr>
              <a:t>Save money</a:t>
            </a:r>
          </a:p>
          <a:p>
            <a:pPr marL="233363" lvl="1" indent="-233363"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</a:rPr>
              <a:t>Use employer programs</a:t>
            </a:r>
          </a:p>
          <a:p>
            <a:pPr marL="233363" lvl="1" indent="-233363"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</a:rPr>
              <a:t>Use debt responsibly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008880" y="1600200"/>
            <a:ext cx="3860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457200">
              <a:buClr>
                <a:schemeClr val="tx2"/>
              </a:buClr>
              <a:buFont typeface="Arial"/>
              <a:buChar char="•"/>
            </a:pPr>
            <a:r>
              <a:rPr lang="en-US" sz="3200" dirty="0">
                <a:latin typeface="+mj-lt"/>
              </a:rPr>
              <a:t>Pay down your debts</a:t>
            </a:r>
          </a:p>
          <a:p>
            <a:pPr marL="457200" lvl="1" indent="-457200">
              <a:buClr>
                <a:schemeClr val="tx2"/>
              </a:buClr>
              <a:buFont typeface="Arial"/>
              <a:buChar char="•"/>
            </a:pPr>
            <a:r>
              <a:rPr lang="en-US" sz="3200" dirty="0">
                <a:latin typeface="+mj-lt"/>
              </a:rPr>
              <a:t>Explore public benefits</a:t>
            </a:r>
          </a:p>
          <a:p>
            <a:pPr marL="457200" lvl="1" indent="-457200">
              <a:buClr>
                <a:schemeClr val="tx2"/>
              </a:buClr>
              <a:buFont typeface="Arial"/>
              <a:buChar char="•"/>
            </a:pPr>
            <a:r>
              <a:rPr lang="en-US" sz="3200" dirty="0">
                <a:latin typeface="+mj-lt"/>
              </a:rPr>
              <a:t>Claim tax credits</a:t>
            </a:r>
          </a:p>
          <a:p>
            <a:pPr marL="457200" lvl="1" indent="-457200">
              <a:buClr>
                <a:schemeClr val="tx2"/>
              </a:buClr>
              <a:buFont typeface="Arial"/>
              <a:buChar char="•"/>
            </a:pPr>
            <a:r>
              <a:rPr lang="en-US" sz="3200" dirty="0">
                <a:latin typeface="+mj-lt"/>
              </a:rPr>
              <a:t>Shop around</a:t>
            </a:r>
          </a:p>
          <a:p>
            <a:pPr marL="457200" lvl="1" indent="-457200">
              <a:buClr>
                <a:schemeClr val="tx2"/>
              </a:buClr>
              <a:buFont typeface="Arial"/>
              <a:buChar char="•"/>
            </a:pPr>
            <a:r>
              <a:rPr lang="en-US" sz="3200" dirty="0">
                <a:latin typeface="+mj-lt"/>
              </a:rPr>
              <a:t>Build more assets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CA4C10-836E-B946-B0BA-C42282D82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0686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7" y="201169"/>
            <a:ext cx="8031506" cy="1942594"/>
          </a:xfrm>
        </p:spPr>
        <p:txBody>
          <a:bodyPr anchor="t"/>
          <a:lstStyle/>
          <a:p>
            <a:r>
              <a:rPr lang="en-US" dirty="0"/>
              <a:t>Apply It: Increasing My Net Worth</a:t>
            </a:r>
            <a:br>
              <a:rPr lang="en-US" dirty="0"/>
            </a:br>
            <a:r>
              <a:rPr lang="en-US" sz="2400" dirty="0"/>
              <a:t>See page 19 in your Participant Guide</a:t>
            </a:r>
            <a:endParaRPr lang="en-US" dirty="0"/>
          </a:p>
        </p:txBody>
      </p:sp>
      <p:pic>
        <p:nvPicPr>
          <p:cNvPr id="7" name="Picture 6" descr="Screenshot of Apply It: Increasing My Net Worth from Participant Guide. Shown for navigational purposes only.">
            <a:extLst>
              <a:ext uri="{FF2B5EF4-FFF2-40B4-BE49-F238E27FC236}">
                <a16:creationId xmlns:a16="http://schemas.microsoft.com/office/drawing/2014/main" xmlns="" id="{727A5AA5-E952-154F-8195-BC07E452C6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123" y="1204120"/>
            <a:ext cx="7937500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1876937-7518-2E47-BE0F-4D5305D9B9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3734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Section 2: Remember the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3" y="1416581"/>
            <a:ext cx="6261367" cy="4966171"/>
          </a:xfrm>
        </p:spPr>
        <p:txBody>
          <a:bodyPr>
            <a:normAutofit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en-US" sz="3200" i="1" dirty="0"/>
              <a:t>Net worth is a good measure of your financial stability. Calculate your net worth by subtracting your liabilities (money you </a:t>
            </a:r>
            <a:r>
              <a:rPr lang="en-US" sz="3200" i="1"/>
              <a:t>owe </a:t>
            </a:r>
            <a:br>
              <a:rPr lang="en-US" sz="3200" i="1"/>
            </a:br>
            <a:r>
              <a:rPr lang="en-US" sz="3200" i="1"/>
              <a:t>others</a:t>
            </a:r>
            <a:r>
              <a:rPr lang="en-US" sz="3200" i="1" dirty="0"/>
              <a:t>) from your assets.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8032894-CC9C-9F44-A020-FFDD36B95B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8829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Section 3: Cars as Assets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Section 3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Cars as Assets</a:t>
            </a:r>
          </a:p>
          <a:p>
            <a:endParaRPr lang="en-US" sz="1900" dirty="0">
              <a:latin typeface="Franklin Gothic Book" panose="020B0503020102020204" pitchFamily="34" charset="0"/>
            </a:endParaRPr>
          </a:p>
          <a:p>
            <a:r>
              <a:rPr lang="en-US" sz="1900" dirty="0">
                <a:latin typeface="Franklin Gothic Book" panose="020B0503020102020204" pitchFamily="34" charset="0"/>
              </a:rPr>
              <a:t>See page 20 in your Participant Guide</a:t>
            </a:r>
          </a:p>
        </p:txBody>
      </p:sp>
      <p:pic>
        <p:nvPicPr>
          <p:cNvPr id="2" name="Picture 1" descr="Young man and woman smiling as the woman signs a paper where the car salesman is pointing. Looks to be in a car dealer's showroom.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31" r="6219"/>
          <a:stretch/>
        </p:blipFill>
        <p:spPr>
          <a:xfrm>
            <a:off x="3867150" y="586158"/>
            <a:ext cx="5276850" cy="50292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9650A94-5BB4-D14A-8235-DD6BDE03C6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2715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Section 3: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5667186" cy="4958031"/>
          </a:xfrm>
        </p:spPr>
        <p:txBody>
          <a:bodyPr>
            <a:normAutofit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en-US" sz="3200" i="1" dirty="0"/>
              <a:t>A car can be a productive asset when it helps you get other assets. Plan ahead to get a car you can afford with </a:t>
            </a:r>
            <a:r>
              <a:rPr lang="en-US" sz="3200" i="1"/>
              <a:t>as </a:t>
            </a:r>
            <a:br>
              <a:rPr lang="en-US" sz="3200" i="1"/>
            </a:br>
            <a:r>
              <a:rPr lang="en-US" sz="3200" i="1"/>
              <a:t>little </a:t>
            </a:r>
            <a:r>
              <a:rPr lang="en-US" sz="3200" i="1" dirty="0"/>
              <a:t>debt as possible.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1D8331E-66D0-0949-9FA3-E9F94CB4D0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7051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Cars Can Be Productive Assets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4836228"/>
          </a:xfrm>
        </p:spPr>
        <p:txBody>
          <a:bodyPr>
            <a:normAutofit/>
          </a:bodyPr>
          <a:lstStyle/>
          <a:p>
            <a:r>
              <a:rPr lang="en-US" sz="3200" dirty="0"/>
              <a:t>Safe and reliable transportation is part of financial security</a:t>
            </a:r>
          </a:p>
          <a:p>
            <a:r>
              <a:rPr lang="en-US" sz="3200" dirty="0"/>
              <a:t>May increase choice of jobs or access to medical services, education, child care or elder care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3200" dirty="0"/>
              <a:t>Does owning a car always</a:t>
            </a:r>
            <a:br>
              <a:rPr lang="en-US" sz="3200" dirty="0"/>
            </a:br>
            <a:r>
              <a:rPr lang="en-US" sz="3200" dirty="0"/>
              <a:t>make you better off financially?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4B6C4BB-27B0-6549-A231-8CFA4FC753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200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173753"/>
            <a:ext cx="8036079" cy="1746296"/>
          </a:xfrm>
        </p:spPr>
        <p:txBody>
          <a:bodyPr anchor="t">
            <a:normAutofit/>
          </a:bodyPr>
          <a:lstStyle/>
          <a:p>
            <a:r>
              <a:rPr lang="en-US" dirty="0"/>
              <a:t>Try It: Should You Buy or Lease a Car?</a:t>
            </a:r>
            <a:br>
              <a:rPr lang="en-US" dirty="0"/>
            </a:br>
            <a:r>
              <a:rPr lang="en-US" sz="2400" dirty="0"/>
              <a:t>See page 22 in your Participant Guide</a:t>
            </a:r>
            <a:endParaRPr lang="en-US" dirty="0"/>
          </a:p>
        </p:txBody>
      </p:sp>
      <p:pic>
        <p:nvPicPr>
          <p:cNvPr id="7" name="Picture 6" descr="Screenshot of Try It: Should You Buy or Lease a Car? from the Participant Guide. Shown for navigational purposes only.">
            <a:extLst>
              <a:ext uri="{FF2B5EF4-FFF2-40B4-BE49-F238E27FC236}">
                <a16:creationId xmlns:a16="http://schemas.microsoft.com/office/drawing/2014/main" xmlns="" id="{51579A3F-D1D9-A24B-A05C-26E1E976C0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123" y="1222408"/>
            <a:ext cx="7937500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42DDAD3-FBD8-2247-9F2E-EEF647D7DF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3530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Much Car Can You Afford?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dirty="0"/>
              <a:t>No precise formula</a:t>
            </a:r>
          </a:p>
          <a:p>
            <a:pPr lvl="0"/>
            <a:r>
              <a:rPr lang="en-US" sz="3200" dirty="0"/>
              <a:t>Guidelines and questions can help</a:t>
            </a:r>
          </a:p>
          <a:p>
            <a:pPr lvl="0"/>
            <a:r>
              <a:rPr lang="en-US" sz="3200" dirty="0"/>
              <a:t>Start with your spending and saving plan </a:t>
            </a:r>
          </a:p>
          <a:p>
            <a:pPr lvl="0">
              <a:spcAft>
                <a:spcPts val="600"/>
              </a:spcAft>
            </a:pPr>
            <a:r>
              <a:rPr lang="en-US" sz="3200" dirty="0"/>
              <a:t>Remember to include costs for:</a:t>
            </a:r>
            <a:r>
              <a:rPr lang="en-US" dirty="0"/>
              <a:t> </a:t>
            </a:r>
          </a:p>
          <a:p>
            <a:pPr lvl="1">
              <a:spcBef>
                <a:spcPts val="0"/>
              </a:spcBef>
              <a:buFont typeface="Arial"/>
              <a:buChar char="•"/>
            </a:pPr>
            <a:r>
              <a:rPr lang="en-US" sz="2800" dirty="0"/>
              <a:t> Insurance </a:t>
            </a:r>
          </a:p>
          <a:p>
            <a:pPr lvl="1">
              <a:spcBef>
                <a:spcPts val="0"/>
              </a:spcBef>
              <a:buFont typeface="Arial"/>
              <a:buChar char="•"/>
            </a:pPr>
            <a:r>
              <a:rPr lang="en-US" sz="2800" dirty="0"/>
              <a:t> Maintenance and repairs</a:t>
            </a:r>
          </a:p>
          <a:p>
            <a:pPr lvl="1">
              <a:spcBef>
                <a:spcPts val="0"/>
              </a:spcBef>
              <a:buFont typeface="Arial"/>
              <a:buChar char="•"/>
            </a:pPr>
            <a:r>
              <a:rPr lang="en-US" sz="2800"/>
              <a:t> Gas/Other fuel</a:t>
            </a:r>
            <a:endParaRPr lang="en-US" sz="2800" dirty="0"/>
          </a:p>
          <a:p>
            <a:pPr lvl="1">
              <a:spcBef>
                <a:spcPts val="0"/>
              </a:spcBef>
              <a:buFont typeface="Arial"/>
              <a:buChar char="•"/>
            </a:pPr>
            <a:r>
              <a:rPr lang="en-US" sz="2800" dirty="0"/>
              <a:t> Title and registration fees</a:t>
            </a:r>
          </a:p>
          <a:p>
            <a:pPr lvl="0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A02D08E-7947-924E-B02D-BD231339AC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998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Section 1: Assets and Asset-Building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9600" dirty="0"/>
              <a:t>Section 1</a:t>
            </a: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Assets </a:t>
            </a:r>
            <a:r>
              <a:rPr lang="en-US"/>
              <a:t/>
            </a:r>
            <a:br>
              <a:rPr lang="en-US"/>
            </a:br>
            <a:r>
              <a:rPr lang="en-US"/>
              <a:t>and</a:t>
            </a:r>
            <a:br>
              <a:rPr lang="en-US"/>
            </a:br>
            <a:r>
              <a:rPr lang="en-US"/>
              <a:t>Asset-Building</a:t>
            </a:r>
            <a:endParaRPr lang="en-US" dirty="0"/>
          </a:p>
          <a:p>
            <a:endParaRPr lang="en-US" sz="1800" dirty="0">
              <a:latin typeface="Franklin Gothic Book" panose="020B0503020102020204" pitchFamily="34" charset="0"/>
            </a:endParaRPr>
          </a:p>
          <a:p>
            <a:r>
              <a:rPr lang="en-US" sz="1800" dirty="0">
                <a:latin typeface="Franklin Gothic Book" panose="020B0503020102020204" pitchFamily="34" charset="0"/>
              </a:rPr>
              <a:t>See </a:t>
            </a:r>
            <a:r>
              <a:rPr lang="en-US" sz="1800">
                <a:latin typeface="Franklin Gothic Book" panose="020B0503020102020204" pitchFamily="34" charset="0"/>
              </a:rPr>
              <a:t>page 3 </a:t>
            </a:r>
            <a:r>
              <a:rPr lang="en-US" sz="1800" dirty="0">
                <a:latin typeface="Franklin Gothic Book" panose="020B0503020102020204" pitchFamily="34" charset="0"/>
              </a:rPr>
              <a:t>in your Participant Guide</a:t>
            </a:r>
          </a:p>
        </p:txBody>
      </p:sp>
      <p:pic>
        <p:nvPicPr>
          <p:cNvPr id="2" name="Picture 1" descr="cartoon of a control room with people about to launch a spaceship that has a dollar sign on it. Various characters at controls and podiums getting ready. "/>
          <p:cNvPicPr>
            <a:picLocks noChangeAspect="1"/>
          </p:cNvPicPr>
          <p:nvPr/>
        </p:nvPicPr>
        <p:blipFill rotWithShape="1">
          <a:blip r:embed="rId3"/>
          <a:srcRect l="4579" r="3878" b="406"/>
          <a:stretch/>
        </p:blipFill>
        <p:spPr>
          <a:xfrm>
            <a:off x="3895344" y="586158"/>
            <a:ext cx="5268802" cy="5029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0773BD6-B739-F54B-95AD-89615C183A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4063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for Getting a Car Loan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Review your credit reports in advance at </a:t>
            </a:r>
            <a:r>
              <a:rPr lang="en-US" sz="3200" dirty="0">
                <a:solidFill>
                  <a:srgbClr val="0000FF"/>
                </a:solidFill>
                <a:hlinkClick r:id="rId2"/>
              </a:rPr>
              <a:t>Annualcreditreport.com</a:t>
            </a:r>
            <a:r>
              <a:rPr lang="en-US" sz="3200" dirty="0">
                <a:solidFill>
                  <a:srgbClr val="0000FF"/>
                </a:solidFill>
              </a:rPr>
              <a:t> </a:t>
            </a:r>
          </a:p>
          <a:p>
            <a:r>
              <a:rPr lang="en-US" sz="3200" dirty="0"/>
              <a:t>Get </a:t>
            </a:r>
            <a:r>
              <a:rPr lang="en-US" sz="3200"/>
              <a:t>pre-approved for</a:t>
            </a:r>
            <a:br>
              <a:rPr lang="en-US" sz="3200"/>
            </a:br>
            <a:r>
              <a:rPr lang="en-US" sz="3200"/>
              <a:t>a loan</a:t>
            </a:r>
            <a:endParaRPr lang="en-US" sz="3200" dirty="0"/>
          </a:p>
          <a:p>
            <a:r>
              <a:rPr lang="en-US" sz="3200" dirty="0"/>
              <a:t>Shop around</a:t>
            </a:r>
          </a:p>
          <a:p>
            <a:r>
              <a:rPr lang="en-US" sz="3200" dirty="0"/>
              <a:t>Keep good records of your loan quotes</a:t>
            </a:r>
          </a:p>
          <a:p>
            <a:r>
              <a:rPr lang="en-US" sz="3200" dirty="0"/>
              <a:t>Leave car at dealership until loan is final</a:t>
            </a:r>
          </a:p>
          <a:p>
            <a:endParaRPr lang="en-US" sz="3200" dirty="0"/>
          </a:p>
        </p:txBody>
      </p:sp>
      <p:pic>
        <p:nvPicPr>
          <p:cNvPr id="1026" name="Picture 2" descr="A megaphone to the left of TIPS, all in a blue rectangle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2918">
            <a:off x="4951855" y="2659966"/>
            <a:ext cx="3622144" cy="13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E72EF55-FC26-AB4E-9844-574ABDAEF1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3578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Section 3: Remember the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3" y="1416582"/>
            <a:ext cx="5840685" cy="4129238"/>
          </a:xfrm>
        </p:spPr>
        <p:txBody>
          <a:bodyPr>
            <a:normAutofit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en-US" sz="3200" i="1" dirty="0"/>
              <a:t>A car can be a productive asset when it helps you get other assets. Plan ahead to get a car you can afford with as </a:t>
            </a:r>
            <a:r>
              <a:rPr lang="en-US" sz="3200" i="1"/>
              <a:t>little </a:t>
            </a:r>
            <a:br>
              <a:rPr lang="en-US" sz="3200" i="1"/>
            </a:br>
            <a:r>
              <a:rPr lang="en-US" sz="3200" i="1"/>
              <a:t>debt </a:t>
            </a:r>
            <a:r>
              <a:rPr lang="en-US" sz="3200" i="1" dirty="0"/>
              <a:t>as possible. </a:t>
            </a:r>
          </a:p>
          <a:p>
            <a:endParaRPr lang="en-US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0350ACD-8D7C-224D-8C17-A87BB250BC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8689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Section 4: Training and Education</a:t>
            </a:r>
            <a:r>
              <a:rPr lang="en-US" baseline="0"/>
              <a:t> as Assets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Section 4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Training and Education as Assets</a:t>
            </a:r>
          </a:p>
          <a:p>
            <a:endParaRPr lang="en-US" sz="2100" dirty="0">
              <a:latin typeface="Franklin Gothic Book" panose="020B0503020102020204" pitchFamily="34" charset="0"/>
            </a:endParaRPr>
          </a:p>
          <a:p>
            <a:r>
              <a:rPr lang="en-US" sz="2100" dirty="0">
                <a:latin typeface="Franklin Gothic Book" panose="020B0503020102020204" pitchFamily="34" charset="0"/>
              </a:rPr>
              <a:t>See page 24 in your Participant Guide</a:t>
            </a:r>
          </a:p>
        </p:txBody>
      </p:sp>
      <p:pic>
        <p:nvPicPr>
          <p:cNvPr id="2" name="Picture 1" descr="Man in front of a class, smiling. Looks like he's teaching something.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737" r="14906" b="841"/>
          <a:stretch/>
        </p:blipFill>
        <p:spPr>
          <a:xfrm>
            <a:off x="3884926" y="586158"/>
            <a:ext cx="5268656" cy="502706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F7B5CA9-3BAB-D043-B622-9ECD2FDE2F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5739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Section 4: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5891473" cy="495803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200" i="1" dirty="0"/>
              <a:t>Training and education can be productive assets when they give you a strong chance of securing a better career or a higher paying job. </a:t>
            </a:r>
            <a:r>
              <a:rPr lang="en-US" sz="3200" i="1"/>
              <a:t>Plan </a:t>
            </a:r>
            <a:br>
              <a:rPr lang="en-US" sz="3200" i="1"/>
            </a:br>
            <a:r>
              <a:rPr lang="en-US" sz="3200" i="1"/>
              <a:t>ahead </a:t>
            </a:r>
            <a:r>
              <a:rPr lang="en-US" sz="3200" i="1" dirty="0"/>
              <a:t>to pay for </a:t>
            </a:r>
            <a:r>
              <a:rPr lang="en-US" sz="3200" i="1"/>
              <a:t>them </a:t>
            </a:r>
            <a:br>
              <a:rPr lang="en-US" sz="3200" i="1"/>
            </a:br>
            <a:r>
              <a:rPr lang="en-US" sz="3200" i="1"/>
              <a:t>with as little debt </a:t>
            </a:r>
            <a:r>
              <a:rPr lang="en-US" sz="3200" i="1" dirty="0"/>
              <a:t>as possible.</a:t>
            </a:r>
          </a:p>
          <a:p>
            <a:endParaRPr lang="en-US" sz="2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CC7AB7-8E33-194F-9F53-0ED5D31A9E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1693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Training and Education Can Be</a:t>
            </a:r>
            <a:br>
              <a:rPr lang="en-US" dirty="0"/>
            </a:br>
            <a:r>
              <a:rPr lang="en-US" dirty="0"/>
              <a:t>Productive Assets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/>
              <a:t>Can lead to </a:t>
            </a:r>
            <a:r>
              <a:rPr lang="en-US" sz="3200" dirty="0"/>
              <a:t>higher wages</a:t>
            </a:r>
          </a:p>
          <a:p>
            <a:pPr>
              <a:spcBef>
                <a:spcPts val="1800"/>
              </a:spcBef>
              <a:spcAft>
                <a:spcPts val="0"/>
              </a:spcAft>
            </a:pPr>
            <a:r>
              <a:rPr lang="en-US" sz="3200" dirty="0"/>
              <a:t>Can be:</a:t>
            </a:r>
          </a:p>
          <a:p>
            <a:pPr lvl="1">
              <a:buFont typeface="Arial"/>
              <a:buChar char="•"/>
            </a:pPr>
            <a:r>
              <a:rPr lang="en-US" sz="2800" dirty="0"/>
              <a:t>Important part of asset-building strategy</a:t>
            </a:r>
          </a:p>
          <a:p>
            <a:pPr lvl="1">
              <a:buFont typeface="Arial"/>
              <a:buChar char="•"/>
            </a:pPr>
            <a:r>
              <a:rPr lang="en-US" sz="2800" dirty="0"/>
              <a:t>Smart investment toward meeting goals</a:t>
            </a:r>
          </a:p>
          <a:p>
            <a:pPr>
              <a:spcBef>
                <a:spcPts val="1800"/>
              </a:spcBef>
            </a:pPr>
            <a:r>
              <a:rPr lang="en-US" sz="3200" dirty="0"/>
              <a:t>Many paths to higher pay and great careers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7B72318-AF79-614A-8E62-3951D002BB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5434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Types of Educational</a:t>
            </a:r>
            <a:br>
              <a:rPr lang="en-US" dirty="0"/>
            </a:br>
            <a:r>
              <a:rPr lang="en-US" dirty="0"/>
              <a:t>Experiences and Institutions</a:t>
            </a:r>
            <a:endParaRPr lang="en-US" strike="sngStrik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dirty="0"/>
              <a:t>On-the-job training</a:t>
            </a:r>
          </a:p>
          <a:p>
            <a:r>
              <a:rPr lang="en-US" sz="3200" dirty="0"/>
              <a:t>Apprenticeships </a:t>
            </a:r>
          </a:p>
          <a:p>
            <a:r>
              <a:rPr lang="en-US" sz="3200" dirty="0"/>
              <a:t>Vocational or career and technical schools</a:t>
            </a:r>
          </a:p>
          <a:p>
            <a:r>
              <a:rPr lang="en-US" sz="3200" dirty="0"/>
              <a:t>Community colleges</a:t>
            </a:r>
          </a:p>
          <a:p>
            <a:r>
              <a:rPr lang="en-US" sz="3200" dirty="0"/>
              <a:t>Four-year colleges</a:t>
            </a:r>
          </a:p>
          <a:p>
            <a:r>
              <a:rPr lang="en-US" sz="3200" dirty="0"/>
              <a:t>Military </a:t>
            </a:r>
          </a:p>
          <a:p>
            <a:r>
              <a:rPr lang="en-US" sz="3200" dirty="0"/>
              <a:t>Job Corps, AmeriCorps, Peace Corps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685D8FD-4EAD-0141-971C-E40B3FCCB9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35566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Pursuing Education and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May need to invest your </a:t>
            </a:r>
            <a:r>
              <a:rPr lang="en-US" sz="3200"/>
              <a:t>own resources, such as time and money </a:t>
            </a:r>
            <a:endParaRPr lang="en-US" sz="3200" dirty="0"/>
          </a:p>
          <a:p>
            <a:r>
              <a:rPr lang="en-US" sz="3200" dirty="0"/>
              <a:t>May need student loans</a:t>
            </a:r>
          </a:p>
          <a:p>
            <a:pPr lvl="0"/>
            <a:r>
              <a:rPr lang="en-US" sz="3200" dirty="0"/>
              <a:t>Opportunity cost: </a:t>
            </a:r>
          </a:p>
          <a:p>
            <a:pPr lvl="1">
              <a:buFont typeface="Arial"/>
              <a:buChar char="•"/>
            </a:pPr>
            <a:r>
              <a:rPr lang="en-US" sz="2800" dirty="0"/>
              <a:t>Time spent in </a:t>
            </a:r>
            <a:r>
              <a:rPr lang="en-US" sz="2800"/>
              <a:t>school may be </a:t>
            </a:r>
            <a:r>
              <a:rPr lang="en-US" sz="2800" dirty="0"/>
              <a:t>time not spent earning money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AB86C45-3BA6-C648-A5C8-3B892C93CF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3305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Training or Education is Not Always a Smart Investment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/>
              <a:t>It depends on the school, training program, record of job placement, cost, and related items</a:t>
            </a:r>
            <a:endParaRPr lang="en-US" sz="3200" dirty="0"/>
          </a:p>
          <a:p>
            <a:r>
              <a:rPr lang="en-US" sz="3200"/>
              <a:t>This doesn’t </a:t>
            </a:r>
            <a:r>
              <a:rPr lang="en-US" sz="3200" dirty="0"/>
              <a:t>mean you shouldn’t </a:t>
            </a:r>
            <a:r>
              <a:rPr lang="en-US" sz="3200"/>
              <a:t>pursue training or education</a:t>
            </a:r>
            <a:endParaRPr lang="en-US" sz="3200" dirty="0"/>
          </a:p>
          <a:p>
            <a:r>
              <a:rPr lang="en-US" sz="3200"/>
              <a:t>Make </a:t>
            </a:r>
            <a:r>
              <a:rPr lang="en-US" sz="3200" dirty="0"/>
              <a:t>informed choices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D9118E3-66E7-994D-8427-FFB8239C7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9778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8036079" cy="1238996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Apply It: My Key </a:t>
            </a:r>
            <a:r>
              <a:rPr lang="en-US" sz="4000"/>
              <a:t>Considerations in </a:t>
            </a:r>
            <a:br>
              <a:rPr lang="en-US" sz="4000"/>
            </a:br>
            <a:r>
              <a:rPr lang="en-US" sz="4000"/>
              <a:t>	       Paying </a:t>
            </a:r>
            <a:r>
              <a:rPr lang="en-US" sz="4000" dirty="0"/>
              <a:t>for Training or Education</a:t>
            </a:r>
            <a:r>
              <a:rPr lang="en-US" dirty="0"/>
              <a:t/>
            </a:r>
            <a:br>
              <a:rPr lang="en-US" dirty="0"/>
            </a:br>
            <a:r>
              <a:rPr lang="en-US" sz="2700" dirty="0"/>
              <a:t>See page 25 in your Participant Guide</a:t>
            </a:r>
            <a:endParaRPr lang="en-US" dirty="0"/>
          </a:p>
        </p:txBody>
      </p:sp>
      <p:pic>
        <p:nvPicPr>
          <p:cNvPr id="10" name="Picture 9" descr="Screenshot of Apply It: My Key Considerations in Paying for Training or Education.">
            <a:extLst>
              <a:ext uri="{FF2B5EF4-FFF2-40B4-BE49-F238E27FC236}">
                <a16:creationId xmlns:a16="http://schemas.microsoft.com/office/drawing/2014/main" xmlns="" id="{AFD09F48-B338-6A45-9F27-FCA49734FD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033"/>
          <a:stretch/>
        </p:blipFill>
        <p:spPr>
          <a:xfrm>
            <a:off x="677123" y="1673818"/>
            <a:ext cx="7937500" cy="43681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9199B726-3480-A349-9A89-7F70750A51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3459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Pay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000" dirty="0"/>
              <a:t>Ask for help from friends and family</a:t>
            </a:r>
          </a:p>
          <a:p>
            <a:r>
              <a:rPr lang="en-US" sz="3000" dirty="0"/>
              <a:t>Save money now or use saved money</a:t>
            </a:r>
          </a:p>
          <a:p>
            <a:r>
              <a:rPr lang="en-US" sz="3000" dirty="0"/>
              <a:t>Work while attending school</a:t>
            </a:r>
          </a:p>
          <a:p>
            <a:r>
              <a:rPr lang="en-US" sz="3000" dirty="0"/>
              <a:t>Apply for scholarships and grants</a:t>
            </a:r>
          </a:p>
          <a:p>
            <a:r>
              <a:rPr lang="en-US" sz="3000" dirty="0"/>
              <a:t>Ask for help from your employer</a:t>
            </a:r>
          </a:p>
          <a:p>
            <a:r>
              <a:rPr lang="en-US" sz="3000"/>
              <a:t>Borrow money </a:t>
            </a:r>
            <a:r>
              <a:rPr lang="en-US" sz="3000" dirty="0"/>
              <a:t>using student loans</a:t>
            </a:r>
          </a:p>
          <a:p>
            <a:r>
              <a:rPr lang="en-US" sz="3000" dirty="0"/>
              <a:t>Combination of above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ABB54B8-1200-DD4E-8A96-169ECC8FAF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548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1: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5822462" cy="49580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i="1"/>
              <a:t>Assets can lead to</a:t>
            </a:r>
          </a:p>
          <a:p>
            <a:pPr marL="0" indent="0">
              <a:buNone/>
            </a:pPr>
            <a:r>
              <a:rPr lang="en-US" sz="3600" i="1"/>
              <a:t>wealth and</a:t>
            </a:r>
          </a:p>
          <a:p>
            <a:pPr marL="0" indent="0">
              <a:buNone/>
            </a:pPr>
            <a:r>
              <a:rPr lang="en-US" sz="3600" i="1"/>
              <a:t>financial </a:t>
            </a:r>
            <a:r>
              <a:rPr lang="en-US" sz="3600" i="1" dirty="0"/>
              <a:t>security.</a:t>
            </a:r>
          </a:p>
          <a:p>
            <a:endParaRPr lang="en-US" sz="3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76FAD5E-08E8-994A-909E-1047D278DE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364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Scholarships and Grants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Scholarships:</a:t>
            </a:r>
            <a:r>
              <a:rPr lang="en-US" sz="3200" b="1" dirty="0"/>
              <a:t> </a:t>
            </a:r>
            <a:r>
              <a:rPr lang="en-US" sz="3200" dirty="0"/>
              <a:t>Most are merit-based </a:t>
            </a:r>
          </a:p>
          <a:p>
            <a:pPr lvl="1">
              <a:buFont typeface="Arial"/>
              <a:buChar char="•"/>
            </a:pPr>
            <a:r>
              <a:rPr lang="en-US" sz="2800" dirty="0"/>
              <a:t>Awarded to students with certain qualities, such as academic or athletic ability</a:t>
            </a:r>
          </a:p>
          <a:p>
            <a:pPr lvl="1">
              <a:spcAft>
                <a:spcPts val="1800"/>
              </a:spcAft>
              <a:buFont typeface="Arial"/>
              <a:buChar char="•"/>
            </a:pPr>
            <a:r>
              <a:rPr lang="en-US" sz="2800" dirty="0"/>
              <a:t>Usually competitive</a:t>
            </a:r>
          </a:p>
          <a:p>
            <a:r>
              <a:rPr lang="en-US" sz="3200" dirty="0"/>
              <a:t>Grants: Most are need-based </a:t>
            </a:r>
          </a:p>
          <a:p>
            <a:pPr lvl="1">
              <a:buFont typeface="Arial"/>
              <a:buChar char="•"/>
            </a:pPr>
            <a:r>
              <a:rPr lang="en-US" sz="2800" dirty="0"/>
              <a:t>Usually awarded based on financial situation</a:t>
            </a:r>
          </a:p>
          <a:p>
            <a:pPr lvl="1">
              <a:buFont typeface="Arial"/>
              <a:buChar char="•"/>
            </a:pPr>
            <a:r>
              <a:rPr lang="en-US" sz="2800" dirty="0"/>
              <a:t>May be competitive</a:t>
            </a:r>
          </a:p>
          <a:p>
            <a:endParaRPr lang="en-US" sz="3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3E96B46-A41D-4F4B-A423-317CEB767E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3429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Saving Money for Training </a:t>
            </a:r>
            <a:r>
              <a:rPr lang="en-US"/>
              <a:t>or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3200" dirty="0"/>
              <a:t>529 Plans</a:t>
            </a:r>
          </a:p>
          <a:p>
            <a:pPr lvl="1">
              <a:buFont typeface="Arial"/>
              <a:buChar char="•"/>
            </a:pPr>
            <a:r>
              <a:rPr lang="en-US" sz="2800" dirty="0"/>
              <a:t>Help save money for future education costs</a:t>
            </a:r>
          </a:p>
          <a:p>
            <a:pPr lvl="1">
              <a:buFont typeface="Arial"/>
              <a:buChar char="•"/>
            </a:pPr>
            <a:r>
              <a:rPr lang="en-US" sz="2800" dirty="0"/>
              <a:t>Rules vary by state</a:t>
            </a:r>
          </a:p>
          <a:p>
            <a:pPr>
              <a:spcBef>
                <a:spcPts val="1800"/>
              </a:spcBef>
              <a:spcAft>
                <a:spcPts val="0"/>
              </a:spcAft>
            </a:pPr>
            <a:r>
              <a:rPr lang="en-US" sz="3200" dirty="0"/>
              <a:t>ABLE Accounts (529A Plans)</a:t>
            </a:r>
          </a:p>
          <a:p>
            <a:pPr lvl="1">
              <a:buFont typeface="Arial"/>
              <a:buChar char="•"/>
            </a:pPr>
            <a:r>
              <a:rPr lang="en-US" sz="2800" dirty="0"/>
              <a:t>For individuals of any age with significant disabilities that began before 26</a:t>
            </a:r>
            <a:r>
              <a:rPr lang="en-US" sz="2800" baseline="30000" dirty="0"/>
              <a:t>th</a:t>
            </a:r>
            <a:r>
              <a:rPr lang="en-US" sz="2800" dirty="0"/>
              <a:t> birthday</a:t>
            </a:r>
          </a:p>
          <a:p>
            <a:pPr lvl="1">
              <a:buFont typeface="Arial"/>
              <a:buChar char="•"/>
            </a:pPr>
            <a:r>
              <a:rPr lang="en-US" sz="2800" dirty="0"/>
              <a:t>Can use funds for education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2A38B5F-6E68-394B-A53E-0FDFFC88B9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50970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Student Loans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2863813"/>
          </a:xfrm>
        </p:spPr>
        <p:txBody>
          <a:bodyPr>
            <a:normAutofit/>
          </a:bodyPr>
          <a:lstStyle/>
          <a:p>
            <a:r>
              <a:rPr lang="en-US" sz="3600" dirty="0"/>
              <a:t>Two kinds: federal and private</a:t>
            </a:r>
          </a:p>
          <a:p>
            <a:r>
              <a:rPr lang="en-US" sz="3600" dirty="0"/>
              <a:t>You don’t have to borrow maximum amount offered to you</a:t>
            </a:r>
          </a:p>
          <a:p>
            <a:r>
              <a:rPr lang="en-US" sz="3600" dirty="0"/>
              <a:t>Only borrow what you need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0EB5708-5497-BB49-9CAF-08A564023EEB}"/>
              </a:ext>
            </a:extLst>
          </p:cNvPr>
          <p:cNvSpPr txBox="1"/>
          <p:nvPr/>
        </p:nvSpPr>
        <p:spPr>
          <a:xfrm>
            <a:off x="1051561" y="4850865"/>
            <a:ext cx="28712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Segoe Print" panose="02000800000000000000" pitchFamily="2" charset="0"/>
              </a:rPr>
              <a:t>Total student debt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D7FFA5F-DA7D-1A45-B7A3-2B530F203E5E}"/>
              </a:ext>
            </a:extLst>
          </p:cNvPr>
          <p:cNvSpPr txBox="1"/>
          <p:nvPr/>
        </p:nvSpPr>
        <p:spPr>
          <a:xfrm>
            <a:off x="4109965" y="4850865"/>
            <a:ext cx="6783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latin typeface="Segoe Print" panose="02000800000000000000" pitchFamily="2" charset="0"/>
              </a:rPr>
              <a:t>&lt;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F1F50A7-C2C3-8449-84D1-FA8A36EE89D4}"/>
              </a:ext>
            </a:extLst>
          </p:cNvPr>
          <p:cNvSpPr txBox="1"/>
          <p:nvPr/>
        </p:nvSpPr>
        <p:spPr>
          <a:xfrm>
            <a:off x="4971334" y="4850865"/>
            <a:ext cx="295946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latin typeface="Segoe Print" panose="02000800000000000000" pitchFamily="2" charset="0"/>
              </a:rPr>
              <a:t>Starting</a:t>
            </a:r>
            <a:br>
              <a:rPr lang="en-US" sz="3200" b="1" dirty="0">
                <a:latin typeface="Segoe Print" panose="02000800000000000000" pitchFamily="2" charset="0"/>
              </a:rPr>
            </a:br>
            <a:r>
              <a:rPr lang="en-US" sz="3200" b="1" dirty="0">
                <a:latin typeface="Segoe Print" panose="02000800000000000000" pitchFamily="2" charset="0"/>
              </a:rPr>
              <a:t>annual salary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7169" y="5774194"/>
            <a:ext cx="40216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Source: Bureau of Consumer Financial Protection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C3C0C8A-9532-6942-BE32-414AF4F466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68278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Federal Student Loans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Offered by federal government</a:t>
            </a:r>
          </a:p>
          <a:p>
            <a:r>
              <a:rPr lang="en-US" sz="3200" dirty="0"/>
              <a:t>Usually have lower interest rates and offer better repayment terms</a:t>
            </a:r>
            <a:r>
              <a:rPr lang="en-US" sz="3200"/>
              <a:t>, benefits, </a:t>
            </a:r>
            <a:r>
              <a:rPr lang="en-US" sz="3200" dirty="0"/>
              <a:t>and options than private student loans</a:t>
            </a:r>
          </a:p>
          <a:p>
            <a:r>
              <a:rPr lang="en-US" sz="3200" dirty="0"/>
              <a:t>Generally, repayment starts after student leaves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9402568-F24C-8D4A-8ED8-ADDE36DFD5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00262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Free Application for</a:t>
            </a:r>
            <a:br>
              <a:rPr lang="en-US" dirty="0"/>
            </a:br>
            <a:r>
              <a:rPr lang="en-US" dirty="0"/>
              <a:t>Federal Student Aid (FAFSA)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Complete FAFSA to be considered for federal loans, </a:t>
            </a:r>
            <a:r>
              <a:rPr lang="en-US" sz="3200"/>
              <a:t>work study, </a:t>
            </a:r>
            <a:r>
              <a:rPr lang="en-US" sz="3200" dirty="0"/>
              <a:t>and grants </a:t>
            </a:r>
          </a:p>
          <a:p>
            <a:r>
              <a:rPr lang="en-US" sz="3200"/>
              <a:t>Use </a:t>
            </a:r>
            <a:r>
              <a:rPr lang="en-US" sz="3200">
                <a:solidFill>
                  <a:srgbClr val="0000FF"/>
                </a:solidFill>
                <a:hlinkClick r:id="rId2" tooltip="www.fafsa.gov"/>
              </a:rPr>
              <a:t>www.fafsa.gov</a:t>
            </a:r>
            <a:r>
              <a:rPr lang="en-US" sz="3200">
                <a:solidFill>
                  <a:srgbClr val="0000FF"/>
                </a:solidFill>
              </a:rPr>
              <a:t> </a:t>
            </a:r>
            <a:r>
              <a:rPr lang="en-US" sz="3200"/>
              <a:t>or FAFSA mobile app</a:t>
            </a:r>
            <a:endParaRPr lang="en-US" sz="3200" dirty="0"/>
          </a:p>
          <a:p>
            <a:r>
              <a:rPr lang="en-US" sz="3200" dirty="0"/>
              <a:t>Check deadlines and apply early</a:t>
            </a:r>
          </a:p>
          <a:p>
            <a:r>
              <a:rPr lang="en-US" sz="3200" dirty="0"/>
              <a:t>Carefully review Student Aid Report</a:t>
            </a:r>
          </a:p>
          <a:p>
            <a:r>
              <a:rPr lang="en-US" sz="3200" dirty="0"/>
              <a:t>Respond immediately to legitimate requests for information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D37FB4A-A8A6-324F-8E6E-1B4E4B8470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95139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Paying Back Student Loans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4"/>
            <a:ext cx="7499214" cy="4703702"/>
          </a:xfrm>
        </p:spPr>
        <p:txBody>
          <a:bodyPr>
            <a:normAutofit fontScale="92500"/>
          </a:bodyPr>
          <a:lstStyle/>
          <a:p>
            <a:pPr>
              <a:spcBef>
                <a:spcPts val="0"/>
              </a:spcBef>
            </a:pPr>
            <a:r>
              <a:rPr lang="en-US" sz="3200" dirty="0"/>
              <a:t>Important to pay them back on time</a:t>
            </a:r>
          </a:p>
          <a:p>
            <a:pPr>
              <a:spcBef>
                <a:spcPts val="0"/>
              </a:spcBef>
            </a:pPr>
            <a:r>
              <a:rPr lang="en-US" sz="3200" dirty="0"/>
              <a:t>Federal student loans are not automatically discharged by bankruptcy</a:t>
            </a:r>
          </a:p>
          <a:p>
            <a:pPr>
              <a:spcBef>
                <a:spcPts val="0"/>
              </a:spcBef>
            </a:pPr>
            <a:r>
              <a:rPr lang="en-US" sz="3200" dirty="0"/>
              <a:t>Non-payment can possibly result in: 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Arial"/>
              <a:buChar char="•"/>
            </a:pPr>
            <a:r>
              <a:rPr lang="en-US" sz="2800" dirty="0"/>
              <a:t>Referral to debt collection agency, drop in </a:t>
            </a:r>
            <a:r>
              <a:rPr lang="en-US" sz="2800"/>
              <a:t>credit scores, </a:t>
            </a:r>
            <a:r>
              <a:rPr lang="en-US" sz="2800" dirty="0"/>
              <a:t>wages withheld (garnishment</a:t>
            </a:r>
            <a:r>
              <a:rPr lang="en-US" sz="2800"/>
              <a:t>) 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Arial"/>
              <a:buChar char="•"/>
            </a:pPr>
            <a:r>
              <a:rPr lang="en-US" sz="3200"/>
              <a:t>Before getting a student loan, understand its terms and your options for repayment 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Arial"/>
              <a:buChar char="•"/>
            </a:pPr>
            <a:endParaRPr lang="en-US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C49434D-F536-FA42-8EEA-E80E8A8633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56470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 Your Loan Servicer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/>
              <a:t>You may be able to restructure your payments to be more affordable</a:t>
            </a:r>
          </a:p>
          <a:p>
            <a:r>
              <a:rPr lang="en-US" sz="3000"/>
              <a:t>For more information, including options for repayment of federal student loans, visit: </a:t>
            </a:r>
            <a:r>
              <a:rPr lang="en-US" sz="3000" dirty="0">
                <a:hlinkClick r:id="rId2" tooltip="www.studentaid.gov"/>
              </a:rPr>
              <a:t>www.studentaid.gov</a:t>
            </a:r>
            <a:r>
              <a:rPr lang="en-US" sz="3000" dirty="0"/>
              <a:t>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8E0D034-2132-7C44-8088-1707DDC040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3364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Section 4: Remember the Key Takeaway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3" y="1416581"/>
            <a:ext cx="6047719" cy="496617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en-US" sz="3200" i="1" dirty="0"/>
              <a:t>Training and education can be productive assets when they give you a strong chance of securing a better career or a </a:t>
            </a:r>
            <a:r>
              <a:rPr lang="en-US" sz="3200" i="1"/>
              <a:t>higher </a:t>
            </a:r>
            <a:br>
              <a:rPr lang="en-US" sz="3200" i="1"/>
            </a:br>
            <a:r>
              <a:rPr lang="en-US" sz="3200" i="1"/>
              <a:t>paying </a:t>
            </a:r>
            <a:r>
              <a:rPr lang="en-US" sz="3200" i="1" dirty="0"/>
              <a:t>job. Plan ahead to </a:t>
            </a:r>
            <a:r>
              <a:rPr lang="en-US" sz="3200" i="1"/>
              <a:t>pay </a:t>
            </a:r>
            <a:br>
              <a:rPr lang="en-US" sz="3200" i="1"/>
            </a:br>
            <a:r>
              <a:rPr lang="en-US" sz="3200" i="1"/>
              <a:t>for </a:t>
            </a:r>
            <a:r>
              <a:rPr lang="en-US" sz="3200" i="1" dirty="0"/>
              <a:t>them with as little debt as possible.</a:t>
            </a:r>
          </a:p>
          <a:p>
            <a:endParaRPr lang="en-US" sz="2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DD79819-16AD-1846-8EEF-DE8A7EC3B4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38111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Take Action</a:t>
            </a:r>
            <a:r>
              <a:rPr lang="en-US" dirty="0"/>
              <a:t/>
            </a:r>
            <a:br>
              <a:rPr lang="en-US" dirty="0"/>
            </a:br>
            <a:r>
              <a:rPr lang="en-US" sz="2700" dirty="0"/>
              <a:t>See </a:t>
            </a:r>
            <a:r>
              <a:rPr lang="en-US" sz="2700"/>
              <a:t>page 29 </a:t>
            </a:r>
            <a:r>
              <a:rPr lang="en-US" sz="2700" dirty="0"/>
              <a:t>in your Participant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435" y="1432864"/>
            <a:ext cx="4910975" cy="4967414"/>
          </a:xfrm>
        </p:spPr>
        <p:txBody>
          <a:bodyPr>
            <a:normAutofit/>
          </a:bodyPr>
          <a:lstStyle/>
          <a:p>
            <a:r>
              <a:rPr lang="en-US" sz="3200" dirty="0"/>
              <a:t>What will I do?</a:t>
            </a:r>
          </a:p>
          <a:p>
            <a:r>
              <a:rPr lang="en-US" sz="3200" dirty="0"/>
              <a:t>How will I do it?</a:t>
            </a:r>
          </a:p>
          <a:p>
            <a:r>
              <a:rPr lang="en-US" sz="3200" dirty="0"/>
              <a:t>Will I share my plans with anyone? If so, who?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1523" y="5610552"/>
            <a:ext cx="8085457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Visit fdic.gov/education to learn more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DEBBB1D-1243-6945-978A-2BEBD01304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03936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237744"/>
            <a:ext cx="7499213" cy="1078294"/>
          </a:xfrm>
        </p:spPr>
        <p:txBody>
          <a:bodyPr anchor="t"/>
          <a:lstStyle/>
          <a:p>
            <a:r>
              <a:rPr lang="en-US" dirty="0"/>
              <a:t>Post-Training Survey</a:t>
            </a:r>
            <a:br>
              <a:rPr lang="en-US" dirty="0"/>
            </a:br>
            <a:r>
              <a:rPr lang="en-US" sz="2400" dirty="0"/>
              <a:t>See </a:t>
            </a:r>
            <a:r>
              <a:rPr lang="en-US" sz="2400"/>
              <a:t>page 33 </a:t>
            </a:r>
            <a:r>
              <a:rPr lang="en-US" sz="2400" dirty="0"/>
              <a:t>in your Participant Guide</a:t>
            </a:r>
            <a:endParaRPr lang="en-US" dirty="0"/>
          </a:p>
        </p:txBody>
      </p:sp>
      <p:pic>
        <p:nvPicPr>
          <p:cNvPr id="8" name="Picture 7" descr="Screenshot of Post-Training Survey from the Participant Guide. Shown for navigational purposes only.">
            <a:extLst>
              <a:ext uri="{FF2B5EF4-FFF2-40B4-BE49-F238E27FC236}">
                <a16:creationId xmlns:a16="http://schemas.microsoft.com/office/drawing/2014/main" xmlns="" id="{4F457A3E-6E76-F04F-B944-AB9F55FBCB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34"/>
          <a:stretch/>
        </p:blipFill>
        <p:spPr>
          <a:xfrm>
            <a:off x="677123" y="1354590"/>
            <a:ext cx="7937500" cy="45369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Rectangle 8" descr="blank rectangle with white fill to cover up the right-hand header on the screenshot of the survey">
            <a:extLst>
              <a:ext uri="{FF2B5EF4-FFF2-40B4-BE49-F238E27FC236}">
                <a16:creationId xmlns:a16="http://schemas.microsoft.com/office/drawing/2014/main" xmlns="" id="{8FDE7C6F-748D-964A-9C87-483425941E86}"/>
              </a:ext>
            </a:extLst>
          </p:cNvPr>
          <p:cNvSpPr/>
          <p:nvPr/>
        </p:nvSpPr>
        <p:spPr>
          <a:xfrm>
            <a:off x="6447099" y="1424214"/>
            <a:ext cx="1717187" cy="5896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THANK YOU spelled out with each letter in white on a black rectangle hanging with a string from the top">
            <a:extLst>
              <a:ext uri="{FF2B5EF4-FFF2-40B4-BE49-F238E27FC236}">
                <a16:creationId xmlns:a16="http://schemas.microsoft.com/office/drawing/2014/main" xmlns="" id="{C3D53B40-9F4E-DE41-86B0-62F5808D70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2929" y="163295"/>
            <a:ext cx="3085999" cy="220725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4B2A124F-201D-5247-AECD-99FDBA02B4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435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an Asset?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dirty="0"/>
              <a:t>Something you own that has value </a:t>
            </a:r>
          </a:p>
          <a:p>
            <a:pPr lvl="0">
              <a:spcAft>
                <a:spcPts val="0"/>
              </a:spcAft>
            </a:pPr>
            <a:r>
              <a:rPr lang="en-US" sz="3200" dirty="0"/>
              <a:t>Three types of assets: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/>
              <a:t>Physical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/>
              <a:t>Financial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/>
              <a:t>Productive </a:t>
            </a:r>
          </a:p>
          <a:p>
            <a:pPr>
              <a:spcBef>
                <a:spcPts val="1800"/>
              </a:spcBef>
            </a:pPr>
            <a:r>
              <a:rPr lang="en-US" sz="3200" dirty="0"/>
              <a:t>Value determined based on type of asset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200980A-A5BB-FB4F-8262-9418201C89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548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187467"/>
            <a:ext cx="8036079" cy="1383181"/>
          </a:xfrm>
        </p:spPr>
        <p:txBody>
          <a:bodyPr anchor="t">
            <a:normAutofit/>
          </a:bodyPr>
          <a:lstStyle/>
          <a:p>
            <a:r>
              <a:rPr lang="en-US" dirty="0"/>
              <a:t>Try It: Is It </a:t>
            </a:r>
            <a:r>
              <a:rPr lang="en-US"/>
              <a:t>an Asset? 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2400" dirty="0"/>
              <a:t>See page 5 in your Participant Guide</a:t>
            </a:r>
            <a:endParaRPr lang="en-US" dirty="0"/>
          </a:p>
        </p:txBody>
      </p:sp>
      <p:pic>
        <p:nvPicPr>
          <p:cNvPr id="7" name="Picture 6" descr="Screenshot of Try It: Is It an Asset? from the Participant Guide. Shown for navigational purposes only">
            <a:extLst>
              <a:ext uri="{FF2B5EF4-FFF2-40B4-BE49-F238E27FC236}">
                <a16:creationId xmlns:a16="http://schemas.microsoft.com/office/drawing/2014/main" xmlns="" id="{C84576B0-CC9D-7B43-9024-4E44DE5A7D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123" y="1222408"/>
            <a:ext cx="7937500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CF62DEE2-0519-B046-9D50-09DCAF43B0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086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214900"/>
            <a:ext cx="7979071" cy="1522992"/>
          </a:xfrm>
        </p:spPr>
        <p:txBody>
          <a:bodyPr anchor="t">
            <a:normAutofit/>
          </a:bodyPr>
          <a:lstStyle/>
          <a:p>
            <a:r>
              <a:rPr lang="en-US" dirty="0"/>
              <a:t>Apply It: My Assets</a:t>
            </a:r>
            <a:br>
              <a:rPr lang="en-US" dirty="0"/>
            </a:br>
            <a:r>
              <a:rPr lang="en-US" sz="2400" dirty="0"/>
              <a:t>See page 6 in your Participant Guide</a:t>
            </a:r>
            <a:endParaRPr lang="en-US" dirty="0"/>
          </a:p>
        </p:txBody>
      </p:sp>
      <p:pic>
        <p:nvPicPr>
          <p:cNvPr id="7" name="Picture 6" descr="Screenshot of Apply It: My Assets from the Participant Guide. Shown for navigational purposes only.">
            <a:extLst>
              <a:ext uri="{FF2B5EF4-FFF2-40B4-BE49-F238E27FC236}">
                <a16:creationId xmlns:a16="http://schemas.microsoft.com/office/drawing/2014/main" xmlns="" id="{2C79761E-F226-F84A-8975-640C5CF3F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123" y="1222408"/>
            <a:ext cx="7937500" cy="496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607F540-69E8-3048-B511-FC612AF6B3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278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Benefits of Asset-Building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3000"/>
              </a:spcAft>
            </a:pPr>
            <a:r>
              <a:rPr lang="en-US" sz="3200" dirty="0"/>
              <a:t>Financial security: income </a:t>
            </a:r>
            <a:r>
              <a:rPr lang="en-US" sz="3200" b="1" dirty="0"/>
              <a:t>and</a:t>
            </a:r>
            <a:r>
              <a:rPr lang="en-US" sz="3200" dirty="0"/>
              <a:t> assets</a:t>
            </a:r>
          </a:p>
          <a:p>
            <a:pPr>
              <a:spcAft>
                <a:spcPts val="3000"/>
              </a:spcAft>
            </a:pPr>
            <a:r>
              <a:rPr lang="en-US" sz="3200" dirty="0"/>
              <a:t>Foundation for your financial future  </a:t>
            </a:r>
          </a:p>
          <a:p>
            <a:pPr>
              <a:spcAft>
                <a:spcPts val="3000"/>
              </a:spcAft>
            </a:pPr>
            <a:r>
              <a:rPr lang="en-US" sz="3200" dirty="0"/>
              <a:t>Essential to achieving long-term financial stability and growing wealth</a:t>
            </a:r>
          </a:p>
          <a:p>
            <a:pPr marL="274320" lvl="1" indent="0">
              <a:spcAft>
                <a:spcPts val="3000"/>
              </a:spcAft>
              <a:buNone/>
            </a:pPr>
            <a:endParaRPr lang="en-US" sz="3200" dirty="0"/>
          </a:p>
          <a:p>
            <a:pPr>
              <a:spcAft>
                <a:spcPts val="3000"/>
              </a:spcAft>
            </a:pPr>
            <a:endParaRPr lang="en-US" sz="3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48A13C2-D73B-9C40-9400-ADC6A1B3B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400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Owning Assets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640856" cy="4701440"/>
          </a:xfrm>
        </p:spPr>
        <p:txBody>
          <a:bodyPr>
            <a:noAutofit/>
          </a:bodyPr>
          <a:lstStyle/>
          <a:p>
            <a:r>
              <a:rPr lang="en-US" sz="3200" dirty="0"/>
              <a:t>Creates a “buffer” to handle emergencies</a:t>
            </a:r>
          </a:p>
          <a:p>
            <a:r>
              <a:rPr lang="en-US" sz="3200" dirty="0"/>
              <a:t>Helps you reach your goals</a:t>
            </a:r>
          </a:p>
          <a:p>
            <a:r>
              <a:rPr lang="en-US" sz="3200" dirty="0"/>
              <a:t>Increases your options</a:t>
            </a:r>
          </a:p>
          <a:p>
            <a:r>
              <a:rPr lang="en-US" sz="3200" dirty="0"/>
              <a:t>Helps you earn more income </a:t>
            </a:r>
          </a:p>
          <a:p>
            <a:r>
              <a:rPr lang="en-US" sz="3200" dirty="0"/>
              <a:t>Inspires you to look to the future </a:t>
            </a:r>
          </a:p>
          <a:p>
            <a:r>
              <a:rPr lang="en-US" sz="3200" dirty="0"/>
              <a:t>Reduces stress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4297BDD-0A66-E14B-9DA7-99B8D09F0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0054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s_new">
  <a:themeElements>
    <a:clrScheme name="Custom 3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0000FF"/>
      </a:hlink>
      <a:folHlink>
        <a:srgbClr val="83B0D3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14343</TotalTime>
  <Words>1277</Words>
  <Application>Microsoft Office PowerPoint</Application>
  <PresentationFormat>On-screen Show (4:3)</PresentationFormat>
  <Paragraphs>279</Paragraphs>
  <Slides>49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Modules_new</vt:lpstr>
      <vt:lpstr>Module 10: Building Your Financial Future</vt:lpstr>
      <vt:lpstr>Pre-Training Survey See page 31 in your Participant Guide</vt:lpstr>
      <vt:lpstr>Section 1: Assets and Asset-Building</vt:lpstr>
      <vt:lpstr>Section 1: Key Takeaway</vt:lpstr>
      <vt:lpstr>What is an Asset?</vt:lpstr>
      <vt:lpstr>Try It: Is It an Asset?  See page 5 in your Participant Guide</vt:lpstr>
      <vt:lpstr>Apply It: My Assets See page 6 in your Participant Guide</vt:lpstr>
      <vt:lpstr>Benefits of Asset-Building</vt:lpstr>
      <vt:lpstr>Owning Assets</vt:lpstr>
      <vt:lpstr>Apply It: Developing My Plan to Build                More Assets See page 8 in your Participant Guide</vt:lpstr>
      <vt:lpstr>Section 1: Remember the Key Takeaway</vt:lpstr>
      <vt:lpstr>Section 2: How Assets Create a Financial Foundation</vt:lpstr>
      <vt:lpstr>Section 2: Key Takeaway</vt:lpstr>
      <vt:lpstr>Assets, Liabilities, and Equity</vt:lpstr>
      <vt:lpstr>Try It: Calculating Liability and Equity See page 11 in your Participant Guide</vt:lpstr>
      <vt:lpstr>Net Worth</vt:lpstr>
      <vt:lpstr>Value of Net Worth</vt:lpstr>
      <vt:lpstr>Try It: Calculating Net Worth See page 12 in your Participant Guide</vt:lpstr>
      <vt:lpstr>Justine’s Net Worth</vt:lpstr>
      <vt:lpstr>Apply It: Calculating My Net Worth See page 15 in your Participant Guide </vt:lpstr>
      <vt:lpstr>Changing Your Net Worth</vt:lpstr>
      <vt:lpstr>Ways to Increase Your Net Worth</vt:lpstr>
      <vt:lpstr>Apply It: Increasing My Net Worth See page 19 in your Participant Guide</vt:lpstr>
      <vt:lpstr>Section 2: Remember the Key Takeaway</vt:lpstr>
      <vt:lpstr>Section 3: Cars as Assets</vt:lpstr>
      <vt:lpstr>Section 3: Key Takeaway</vt:lpstr>
      <vt:lpstr>Cars Can Be Productive Assets</vt:lpstr>
      <vt:lpstr>Try It: Should You Buy or Lease a Car? See page 22 in your Participant Guide</vt:lpstr>
      <vt:lpstr>How Much Car Can You Afford? </vt:lpstr>
      <vt:lpstr>Tips for Getting a Car Loan</vt:lpstr>
      <vt:lpstr>Section 3: Remember the Key Takeaway</vt:lpstr>
      <vt:lpstr>Section 4: Training and Education as Assets</vt:lpstr>
      <vt:lpstr>Section 4: Key Takeaway</vt:lpstr>
      <vt:lpstr>Training and Education Can Be Productive Assets</vt:lpstr>
      <vt:lpstr>Types of Educational Experiences and Institutions</vt:lpstr>
      <vt:lpstr>Pursuing Education and Training</vt:lpstr>
      <vt:lpstr>Training or Education is Not Always a Smart Investment</vt:lpstr>
      <vt:lpstr>Apply It: My Key Considerations in          Paying for Training or Education See page 25 in your Participant Guide</vt:lpstr>
      <vt:lpstr>Ways to Pay </vt:lpstr>
      <vt:lpstr>Scholarships and Grants</vt:lpstr>
      <vt:lpstr>Saving Money for Training or Education</vt:lpstr>
      <vt:lpstr>Student Loans</vt:lpstr>
      <vt:lpstr>Federal Student Loans</vt:lpstr>
      <vt:lpstr>Free Application for Federal Student Aid (FAFSA)</vt:lpstr>
      <vt:lpstr>Paying Back Student Loans</vt:lpstr>
      <vt:lpstr>Contact Your Loan Servicer</vt:lpstr>
      <vt:lpstr>Section 4: Remember the Key Takeaway</vt:lpstr>
      <vt:lpstr>Take Action See page 29 in your Participant Guide</vt:lpstr>
      <vt:lpstr>Post-Training Survey See page 33 in your Participant Guide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Place to Call Home</dc:title>
  <dc:creator>Inger Giuffrida</dc:creator>
  <cp:lastModifiedBy>Gustafson, Joan L.</cp:lastModifiedBy>
  <cp:revision>358</cp:revision>
  <cp:lastPrinted>2018-10-16T21:15:21Z</cp:lastPrinted>
  <dcterms:created xsi:type="dcterms:W3CDTF">2017-05-22T18:21:11Z</dcterms:created>
  <dcterms:modified xsi:type="dcterms:W3CDTF">2018-11-13T21:34:44Z</dcterms:modified>
</cp:coreProperties>
</file>