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1"/>
  </p:sldMasterIdLst>
  <p:notesMasterIdLst>
    <p:notesMasterId r:id="rId39"/>
  </p:notesMasterIdLst>
  <p:handoutMasterIdLst>
    <p:handoutMasterId r:id="rId40"/>
  </p:handoutMasterIdLst>
  <p:sldIdLst>
    <p:sldId id="613" r:id="rId2"/>
    <p:sldId id="614" r:id="rId3"/>
    <p:sldId id="568" r:id="rId4"/>
    <p:sldId id="569" r:id="rId5"/>
    <p:sldId id="618" r:id="rId6"/>
    <p:sldId id="571" r:id="rId7"/>
    <p:sldId id="572" r:id="rId8"/>
    <p:sldId id="573" r:id="rId9"/>
    <p:sldId id="574" r:id="rId10"/>
    <p:sldId id="594" r:id="rId11"/>
    <p:sldId id="620" r:id="rId12"/>
    <p:sldId id="595" r:id="rId13"/>
    <p:sldId id="608" r:id="rId14"/>
    <p:sldId id="575" r:id="rId15"/>
    <p:sldId id="621" r:id="rId16"/>
    <p:sldId id="622" r:id="rId17"/>
    <p:sldId id="623" r:id="rId18"/>
    <p:sldId id="612" r:id="rId19"/>
    <p:sldId id="598" r:id="rId20"/>
    <p:sldId id="617" r:id="rId21"/>
    <p:sldId id="624" r:id="rId22"/>
    <p:sldId id="577" r:id="rId23"/>
    <p:sldId id="603" r:id="rId24"/>
    <p:sldId id="611" r:id="rId25"/>
    <p:sldId id="609" r:id="rId26"/>
    <p:sldId id="610" r:id="rId27"/>
    <p:sldId id="626" r:id="rId28"/>
    <p:sldId id="625" r:id="rId29"/>
    <p:sldId id="604" r:id="rId30"/>
    <p:sldId id="579" r:id="rId31"/>
    <p:sldId id="605" r:id="rId32"/>
    <p:sldId id="606" r:id="rId33"/>
    <p:sldId id="619" r:id="rId34"/>
    <p:sldId id="580" r:id="rId35"/>
    <p:sldId id="592" r:id="rId36"/>
    <p:sldId id="615" r:id="rId37"/>
    <p:sldId id="616" r:id="rId3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ler, Benjamin" initials="MB" lastIdx="31" clrIdx="0">
    <p:extLst/>
  </p:cmAuthor>
  <p:cmAuthor id="2" name="Lawrence, Laura J." initials="LLJ" lastIdx="99" clrIdx="1"/>
  <p:cmAuthor id="3" name="Gordon, Janet R." initials="GJR" lastIdx="10" clrIdx="2"/>
  <p:cmAuthor id="4" name="Inger Giuffrida" initials="IG" lastIdx="0" clrIdx="3"/>
  <p:cmAuthor id="5" name="Gloria R. Reynolds" initials="GRR" lastIdx="13" clrIdx="4"/>
  <p:cmAuthor id="6" name="Benjamin Miller" initials="BM" lastIdx="7"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6418" autoAdjust="0"/>
  </p:normalViewPr>
  <p:slideViewPr>
    <p:cSldViewPr snapToGrid="0" snapToObjects="1">
      <p:cViewPr varScale="1">
        <p:scale>
          <a:sx n="35" d="100"/>
          <a:sy n="35" d="100"/>
        </p:scale>
        <p:origin x="-590"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5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11/13/2018</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11/13/2018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a:t>
            </a:fld>
            <a:endParaRPr lang="en-US" dirty="0"/>
          </a:p>
        </p:txBody>
      </p:sp>
    </p:spTree>
    <p:extLst>
      <p:ext uri="{BB962C8B-B14F-4D97-AF65-F5344CB8AC3E}">
        <p14:creationId xmlns:p14="http://schemas.microsoft.com/office/powerpoint/2010/main" val="2683721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a:t>
            </a:fld>
            <a:endParaRPr lang="en-US" dirty="0"/>
          </a:p>
        </p:txBody>
      </p:sp>
    </p:spTree>
    <p:extLst>
      <p:ext uri="{BB962C8B-B14F-4D97-AF65-F5344CB8AC3E}">
        <p14:creationId xmlns:p14="http://schemas.microsoft.com/office/powerpoint/2010/main" val="3427662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24</a:t>
            </a:fld>
            <a:endParaRPr lang="en-US" dirty="0"/>
          </a:p>
        </p:txBody>
      </p:sp>
    </p:spTree>
    <p:extLst>
      <p:ext uri="{BB962C8B-B14F-4D97-AF65-F5344CB8AC3E}">
        <p14:creationId xmlns:p14="http://schemas.microsoft.com/office/powerpoint/2010/main" val="3259308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26</a:t>
            </a:fld>
            <a:endParaRPr lang="en-US" dirty="0"/>
          </a:p>
        </p:txBody>
      </p:sp>
    </p:spTree>
    <p:extLst>
      <p:ext uri="{BB962C8B-B14F-4D97-AF65-F5344CB8AC3E}">
        <p14:creationId xmlns:p14="http://schemas.microsoft.com/office/powerpoint/2010/main" val="3805423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35</a:t>
            </a:fld>
            <a:endParaRPr lang="en-US" dirty="0"/>
          </a:p>
        </p:txBody>
      </p:sp>
    </p:spTree>
    <p:extLst>
      <p:ext uri="{BB962C8B-B14F-4D97-AF65-F5344CB8AC3E}">
        <p14:creationId xmlns:p14="http://schemas.microsoft.com/office/powerpoint/2010/main" val="578301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36</a:t>
            </a:fld>
            <a:endParaRPr lang="en-US" dirty="0"/>
          </a:p>
        </p:txBody>
      </p:sp>
    </p:spTree>
    <p:extLst>
      <p:ext uri="{BB962C8B-B14F-4D97-AF65-F5344CB8AC3E}">
        <p14:creationId xmlns:p14="http://schemas.microsoft.com/office/powerpoint/2010/main" val="1902508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Slide Number Placeholder 5"/>
          <p:cNvSpPr>
            <a:spLocks noGrp="1"/>
          </p:cNvSpPr>
          <p:nvPr>
            <p:ph type="sldNum" sz="quarter" idx="12"/>
          </p:nvPr>
        </p:nvSpPr>
        <p:spPr>
          <a:xfrm>
            <a:off x="7639519" y="6320325"/>
            <a:ext cx="806845"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Slide Number Placeholder 5">
            <a:extLst>
              <a:ext uri="{FF2B5EF4-FFF2-40B4-BE49-F238E27FC236}">
                <a16:creationId xmlns="" xmlns:a16="http://schemas.microsoft.com/office/drawing/2014/main" id="{79FBA9A1-C1BD-DA4D-8AA1-6F52C8A07BC1}"/>
              </a:ext>
            </a:extLst>
          </p:cNvPr>
          <p:cNvSpPr txBox="1">
            <a:spLocks/>
          </p:cNvSpPr>
          <p:nvPr userDrawn="1"/>
        </p:nvSpPr>
        <p:spPr>
          <a:xfrm>
            <a:off x="7888303" y="6363615"/>
            <a:ext cx="725762" cy="343078"/>
          </a:xfrm>
          <a:prstGeom prst="rect">
            <a:avLst/>
          </a:prstGeom>
        </p:spPr>
        <p:txBody>
          <a:bodyPr vert="horz" lIns="0" tIns="0" rIns="0" bIns="0" rtlCol="0" anchor="ctr" anchorCtr="0"/>
          <a:lstStyle>
            <a:defPPr>
              <a:defRPr lang="en-US"/>
            </a:defPPr>
            <a:lvl1pPr marL="0" algn="ctr" defTabSz="457200" rtl="0" eaLnBrk="1" latinLnBrk="0" hangingPunct="1">
              <a:defRPr sz="3600" b="0" kern="1200">
                <a:solidFill>
                  <a:schemeClr val="tx1"/>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763311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 xmlns:a16="http://schemas.microsoft.com/office/drawing/2014/main" id="{E8DCA1E7-AACB-D84D-A8AB-FFD62EA77674}"/>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513491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5341383"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 xmlns:a16="http://schemas.microsoft.com/office/drawing/2014/main" id="{8A53347C-A190-424D-8081-75483168AC1F}"/>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904820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5351605"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 xmlns:a16="http://schemas.microsoft.com/office/drawing/2014/main" id="{B2B92DDF-6463-8F46-97FD-BF67A1476640}"/>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489169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 xmlns:a16="http://schemas.microsoft.com/office/drawing/2014/main" id="{746A8D24-7676-4D47-B94D-B5EB2918799F}"/>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117147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a:extLst>
              <a:ext uri="{FF2B5EF4-FFF2-40B4-BE49-F238E27FC236}">
                <a16:creationId xmlns="" xmlns:a16="http://schemas.microsoft.com/office/drawing/2014/main" id="{B9AB170C-94CF-BE4C-86F0-612C965CC60F}"/>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53113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a:extLst>
              <a:ext uri="{FF2B5EF4-FFF2-40B4-BE49-F238E27FC236}">
                <a16:creationId xmlns="" xmlns:a16="http://schemas.microsoft.com/office/drawing/2014/main" id="{321BD06B-BF18-E940-A514-6B4C3251724C}"/>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204433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5" name="Rectangle 14"/>
          <p:cNvSpPr/>
          <p:nvPr userDrawn="1"/>
        </p:nvSpPr>
        <p:spPr>
          <a:xfrm>
            <a:off x="2451910" y="6445083"/>
            <a:ext cx="5171232" cy="261610"/>
          </a:xfrm>
          <a:prstGeom prst="rect">
            <a:avLst/>
          </a:prstGeom>
        </p:spPr>
        <p:txBody>
          <a:bodyPr wrap="square" anchor="t">
            <a:spAutoFit/>
          </a:bodyPr>
          <a:lstStyle/>
          <a:p>
            <a:r>
              <a:rPr lang="en-US" sz="1100" dirty="0">
                <a:solidFill>
                  <a:schemeClr val="tx1"/>
                </a:solidFill>
                <a:latin typeface="+mj-lt"/>
              </a:rPr>
              <a:t>Module</a:t>
            </a:r>
            <a:r>
              <a:rPr lang="en-US" sz="1100" baseline="0" dirty="0">
                <a:solidFill>
                  <a:schemeClr val="tx1"/>
                </a:solidFill>
                <a:latin typeface="+mj-lt"/>
              </a:rPr>
              <a:t> 9: Using Credit Cards</a:t>
            </a:r>
            <a:endParaRPr lang="en-US" sz="1100" dirty="0">
              <a:solidFill>
                <a:schemeClr val="tx1"/>
              </a:solidFill>
              <a:latin typeface="+mj-lt"/>
            </a:endParaRPr>
          </a:p>
        </p:txBody>
      </p:sp>
      <p:sp>
        <p:nvSpPr>
          <p:cNvPr id="10" name="Rectangle 9">
            <a:extLst>
              <a:ext uri="{FF2B5EF4-FFF2-40B4-BE49-F238E27FC236}">
                <a16:creationId xmlns="" xmlns:a16="http://schemas.microsoft.com/office/drawing/2014/main" id="{D0D37F28-BEEB-2249-8F3B-4019BFAA165B}"/>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a:extLst>
              <a:ext uri="{FF2B5EF4-FFF2-40B4-BE49-F238E27FC236}">
                <a16:creationId xmlns="" xmlns:a16="http://schemas.microsoft.com/office/drawing/2014/main" id="{DD0B1B7B-52CA-A441-AEA9-2905A220FF19}"/>
              </a:ext>
            </a:extLst>
          </p:cNvPr>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
        <p:nvSpPr>
          <p:cNvPr id="19" name="Slide Number Placeholder 5">
            <a:extLst>
              <a:ext uri="{FF2B5EF4-FFF2-40B4-BE49-F238E27FC236}">
                <a16:creationId xmlns="" xmlns:a16="http://schemas.microsoft.com/office/drawing/2014/main" id="{A0D8DD00-C2AD-D447-82D4-FA403E1464E6}"/>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045390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userDrawn="1"/>
        </p:nvSpPr>
        <p:spPr>
          <a:xfrm>
            <a:off x="2451910" y="6445083"/>
            <a:ext cx="5171232" cy="261610"/>
          </a:xfrm>
          <a:prstGeom prst="rect">
            <a:avLst/>
          </a:prstGeom>
        </p:spPr>
        <p:txBody>
          <a:bodyPr wrap="square" anchor="t">
            <a:spAutoFit/>
          </a:bodyPr>
          <a:lstStyle/>
          <a:p>
            <a:r>
              <a:rPr lang="en-US" sz="1100" kern="1200" dirty="0">
                <a:solidFill>
                  <a:schemeClr val="tx1"/>
                </a:solidFill>
                <a:latin typeface="+mj-lt"/>
                <a:ea typeface="+mn-ea"/>
                <a:cs typeface="+mn-cs"/>
              </a:rPr>
              <a:t>Module</a:t>
            </a:r>
            <a:r>
              <a:rPr lang="en-US" sz="1100" kern="1200" baseline="0" dirty="0">
                <a:solidFill>
                  <a:schemeClr val="tx1"/>
                </a:solidFill>
                <a:latin typeface="+mj-lt"/>
                <a:ea typeface="+mn-ea"/>
                <a:cs typeface="+mn-cs"/>
              </a:rPr>
              <a:t> 9: Using Credit Cards</a:t>
            </a:r>
            <a:endParaRPr lang="en-US" sz="1100" kern="1200" dirty="0">
              <a:solidFill>
                <a:schemeClr val="tx1"/>
              </a:solidFill>
              <a:latin typeface="+mj-lt"/>
              <a:ea typeface="+mn-ea"/>
              <a:cs typeface="+mn-cs"/>
            </a:endParaRPr>
          </a:p>
        </p:txBody>
      </p:sp>
      <p:sp>
        <p:nvSpPr>
          <p:cNvPr id="11" name="TextBox 10">
            <a:extLst>
              <a:ext uri="{FF2B5EF4-FFF2-40B4-BE49-F238E27FC236}">
                <a16:creationId xmlns="" xmlns:a16="http://schemas.microsoft.com/office/drawing/2014/main" id="{8522EFEB-82EF-C74B-9DEC-14AA3FEE610D}"/>
              </a:ext>
            </a:extLst>
          </p:cNvPr>
          <p:cNvSpPr txBox="1"/>
          <p:nvPr userDrawn="1"/>
        </p:nvSpPr>
        <p:spPr>
          <a:xfrm>
            <a:off x="626533" y="6451745"/>
            <a:ext cx="1911101" cy="261610"/>
          </a:xfrm>
          <a:prstGeom prst="rect">
            <a:avLst/>
          </a:prstGeom>
          <a:noFill/>
        </p:spPr>
        <p:txBody>
          <a:bodyPr wrap="none" rtlCol="0" anchor="t">
            <a:spAutoFit/>
          </a:bodyPr>
          <a:lstStyle/>
          <a:p>
            <a:r>
              <a:rPr lang="en-US" sz="1100" cap="all" baseline="0" dirty="0">
                <a:solidFill>
                  <a:schemeClr val="tx1"/>
                </a:solidFill>
                <a:latin typeface="+mn-lt"/>
              </a:rPr>
              <a:t>Money Smart for Adults</a:t>
            </a:r>
          </a:p>
        </p:txBody>
      </p:sp>
      <p:sp>
        <p:nvSpPr>
          <p:cNvPr id="12" name="Rectangle 11">
            <a:extLst>
              <a:ext uri="{FF2B5EF4-FFF2-40B4-BE49-F238E27FC236}">
                <a16:creationId xmlns="" xmlns:a16="http://schemas.microsoft.com/office/drawing/2014/main" id="{E41432FD-6E37-F043-B446-74D3D8AABDFE}"/>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a:extLst>
              <a:ext uri="{FF2B5EF4-FFF2-40B4-BE49-F238E27FC236}">
                <a16:creationId xmlns="" xmlns:a16="http://schemas.microsoft.com/office/drawing/2014/main" id="{19CEC9C8-7934-9F4A-9A3D-DFF37F48ACC9}"/>
              </a:ext>
            </a:extLst>
          </p:cNvPr>
          <p:cNvSpPr/>
          <p:nvPr userDrawn="1"/>
        </p:nvSpPr>
        <p:spPr>
          <a:xfrm>
            <a:off x="5588246" y="6451745"/>
            <a:ext cx="2300057" cy="261610"/>
          </a:xfrm>
          <a:prstGeom prst="rect">
            <a:avLst/>
          </a:prstGeom>
        </p:spPr>
        <p:txBody>
          <a:bodyPr wrap="square" anchor="t">
            <a:spAutoFit/>
          </a:bodyPr>
          <a:lstStyle/>
          <a:p>
            <a:r>
              <a:rPr lang="en-US" sz="1100" dirty="0">
                <a:solidFill>
                  <a:schemeClr val="tx1"/>
                </a:solidFill>
              </a:rPr>
              <a:t>September</a:t>
            </a:r>
            <a:r>
              <a:rPr lang="en-US" sz="1100" baseline="0" dirty="0">
                <a:solidFill>
                  <a:schemeClr val="tx1"/>
                </a:solidFill>
              </a:rPr>
              <a:t> 2018</a:t>
            </a:r>
            <a:endParaRPr lang="en-US" sz="1100" dirty="0">
              <a:solidFill>
                <a:schemeClr val="tx1"/>
              </a:solidFill>
            </a:endParaRPr>
          </a:p>
        </p:txBody>
      </p:sp>
      <p:sp>
        <p:nvSpPr>
          <p:cNvPr id="14" name="Slide Number Placeholder 5">
            <a:extLst>
              <a:ext uri="{FF2B5EF4-FFF2-40B4-BE49-F238E27FC236}">
                <a16:creationId xmlns="" xmlns:a16="http://schemas.microsoft.com/office/drawing/2014/main" id="{4D3596CE-3F8D-0F40-BCD1-542DC15F6190}"/>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805228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7" r:id="rId8"/>
  </p:sldLayoutIdLst>
  <p:hf hdr="0" ftr="0" dt="0"/>
  <p:txStyles>
    <p:titleStyle>
      <a:lvl1pPr algn="l" defTabSz="914400" rtl="0" eaLnBrk="1" latinLnBrk="0" hangingPunct="1">
        <a:spcBef>
          <a:spcPct val="0"/>
        </a:spcBef>
        <a:buNone/>
        <a:defRPr sz="3600"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optoutprescreen.co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hidden="1"/>
          <p:cNvSpPr>
            <a:spLocks noGrp="1"/>
          </p:cNvSpPr>
          <p:nvPr>
            <p:ph type="ctrTitle"/>
          </p:nvPr>
        </p:nvSpPr>
        <p:spPr/>
        <p:txBody>
          <a:bodyPr>
            <a:normAutofit fontScale="90000"/>
          </a:bodyPr>
          <a:lstStyle/>
          <a:p>
            <a:r>
              <a:rPr lang="en-US"/>
              <a:t>Module 9 Using Credit Cards</a:t>
            </a:r>
          </a:p>
        </p:txBody>
      </p:sp>
      <p:sp>
        <p:nvSpPr>
          <p:cNvPr id="7" name="Subtitle 11"/>
          <p:cNvSpPr txBox="1">
            <a:spLocks/>
          </p:cNvSpPr>
          <p:nvPr/>
        </p:nvSpPr>
        <p:spPr>
          <a:xfrm>
            <a:off x="2722794" y="4897208"/>
            <a:ext cx="4870380" cy="557624"/>
          </a:xfrm>
          <a:prstGeom prst="rect">
            <a:avLst/>
          </a:prstGeom>
        </p:spPr>
        <p:txBody>
          <a:bodyPr vert="horz" lIns="91440" tIns="45720" rIns="91440" bIns="45720" rtlCol="0" anchor="b">
            <a:noAutofit/>
          </a:bodyPr>
          <a:lstStyle>
            <a:lvl1pPr marL="0" indent="0" algn="l" defTabSz="914400" rtl="0" eaLnBrk="1" latinLnBrk="0" hangingPunct="1">
              <a:lnSpc>
                <a:spcPct val="140000"/>
              </a:lnSpc>
              <a:spcBef>
                <a:spcPct val="20000"/>
              </a:spcBef>
              <a:spcAft>
                <a:spcPts val="1200"/>
              </a:spcAft>
              <a:buClr>
                <a:schemeClr val="tx2"/>
              </a:buClr>
              <a:buFont typeface="Arial"/>
              <a:buNone/>
              <a:defRPr sz="2400" b="0" kern="1200" cap="all" spc="120" baseline="0">
                <a:solidFill>
                  <a:schemeClr val="tx2"/>
                </a:solidFill>
                <a:latin typeface="+mj-lt"/>
                <a:ea typeface="+mn-ea"/>
                <a:cs typeface="Franklin Gothic Medium"/>
              </a:defRPr>
            </a:lvl1pPr>
            <a:lvl2pPr marL="457200" indent="0" algn="ctr" defTabSz="914400" rtl="0" eaLnBrk="1" latinLnBrk="0" hangingPunct="1">
              <a:lnSpc>
                <a:spcPct val="140000"/>
              </a:lnSpc>
              <a:spcBef>
                <a:spcPct val="20000"/>
              </a:spcBef>
              <a:buClr>
                <a:schemeClr val="tx2"/>
              </a:buClr>
              <a:buFont typeface="Arial" pitchFamily="34" charset="0"/>
              <a:buNone/>
              <a:defRPr sz="2000" kern="1200">
                <a:solidFill>
                  <a:schemeClr val="tx1">
                    <a:tint val="75000"/>
                  </a:schemeClr>
                </a:solidFill>
                <a:latin typeface="Franklin Gothic Book"/>
                <a:ea typeface="+mn-ea"/>
                <a:cs typeface="Franklin Gothic Book"/>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Franklin Gothic Book"/>
                <a:ea typeface="+mn-ea"/>
                <a:cs typeface="Franklin Gothic Book"/>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Franklin Gothic Book"/>
                <a:ea typeface="+mn-ea"/>
                <a:cs typeface="Franklin Gothic Book"/>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r>
              <a:rPr lang="en-US" sz="1800" dirty="0"/>
              <a:t>Module 9</a:t>
            </a:r>
          </a:p>
        </p:txBody>
      </p:sp>
      <p:sp>
        <p:nvSpPr>
          <p:cNvPr id="6" name="Title 1"/>
          <p:cNvSpPr txBox="1">
            <a:spLocks/>
          </p:cNvSpPr>
          <p:nvPr/>
        </p:nvSpPr>
        <p:spPr>
          <a:xfrm>
            <a:off x="2649645" y="5176020"/>
            <a:ext cx="5891685" cy="1031724"/>
          </a:xfrm>
          <a:prstGeom prst="rect">
            <a:avLst/>
          </a:prstGeom>
        </p:spPr>
        <p:txBody>
          <a:bodyPr vert="horz" lIns="91440" tIns="45720" rIns="91440" bIns="45720" rtlCol="0" anchor="b" anchorCtr="0">
            <a:noAutofit/>
          </a:bodyPr>
          <a:lstStyle>
            <a:lvl1pPr algn="l" defTabSz="914400" rtl="0" eaLnBrk="1" latinLnBrk="0" hangingPunct="1">
              <a:lnSpc>
                <a:spcPct val="100000"/>
              </a:lnSpc>
              <a:spcBef>
                <a:spcPct val="0"/>
              </a:spcBef>
              <a:buNone/>
              <a:defRPr sz="5400" kern="1200" cap="none" spc="-80" baseline="0">
                <a:solidFill>
                  <a:schemeClr val="tx1"/>
                </a:solidFill>
                <a:latin typeface="Franklin Gothic Medium"/>
                <a:ea typeface="+mj-ea"/>
                <a:cs typeface="Franklin Gothic Medium"/>
              </a:defRPr>
            </a:lvl1pPr>
          </a:lstStyle>
          <a:p>
            <a:r>
              <a:rPr lang="en-US" dirty="0"/>
              <a:t>Using Credit Cards</a:t>
            </a:r>
          </a:p>
        </p:txBody>
      </p:sp>
      <p:sp>
        <p:nvSpPr>
          <p:cNvPr id="14" name="Rectangle 13" descr="blue box to set off the page number">
            <a:extLst>
              <a:ext uri="{FF2B5EF4-FFF2-40B4-BE49-F238E27FC236}">
                <a16:creationId xmlns="" xmlns:a16="http://schemas.microsoft.com/office/drawing/2014/main" id="{1B9B0534-54B9-D541-95B2-8A7FE5275994}"/>
              </a:ext>
            </a:extLst>
          </p:cNvPr>
          <p:cNvSpPr/>
          <p:nvPr/>
        </p:nvSpPr>
        <p:spPr>
          <a:xfrm>
            <a:off x="7703477" y="6285055"/>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403184" y="6400211"/>
            <a:ext cx="1290866" cy="276999"/>
          </a:xfrm>
          <a:prstGeom prst="rect">
            <a:avLst/>
          </a:prstGeom>
        </p:spPr>
        <p:txBody>
          <a:bodyPr wrap="none">
            <a:spAutoFit/>
          </a:bodyPr>
          <a:lstStyle/>
          <a:p>
            <a:r>
              <a:rPr lang="en-US" sz="1200" dirty="0"/>
              <a:t>September 2018</a:t>
            </a:r>
            <a:endParaRPr lang="en-US" sz="1200" i="0" dirty="0"/>
          </a:p>
        </p:txBody>
      </p:sp>
      <p:sp>
        <p:nvSpPr>
          <p:cNvPr id="10" name="Rectangle 9" descr="black rectangle at bottom of picture"/>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descr="Iconic picture for Module 9. Person handing a credit card to person behind counter at a store. "/>
          <p:cNvPicPr>
            <a:picLocks noChangeAspect="1"/>
          </p:cNvPicPr>
          <p:nvPr/>
        </p:nvPicPr>
        <p:blipFill rotWithShape="1">
          <a:blip r:embed="rId3"/>
          <a:srcRect l="2867" r="2344"/>
          <a:stretch/>
        </p:blipFill>
        <p:spPr>
          <a:xfrm>
            <a:off x="1403184" y="0"/>
            <a:ext cx="6189989" cy="4345525"/>
          </a:xfrm>
          <a:prstGeom prst="rect">
            <a:avLst/>
          </a:prstGeom>
        </p:spPr>
      </p:pic>
      <p:pic>
        <p:nvPicPr>
          <p:cNvPr id="13" name="Picture 12" descr="Money Smart logo ">
            <a:extLst>
              <a:ext uri="{FF2B5EF4-FFF2-40B4-BE49-F238E27FC236}">
                <a16:creationId xmlns="" xmlns:a16="http://schemas.microsoft.com/office/drawing/2014/main" id="{85DE872A-C8C6-BC4B-A5AA-5CF0EA6122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3" name="Slide Number Placeholder 2">
            <a:extLst>
              <a:ext uri="{FF2B5EF4-FFF2-40B4-BE49-F238E27FC236}">
                <a16:creationId xmlns="" xmlns:a16="http://schemas.microsoft.com/office/drawing/2014/main" id="{1CD46568-3DB5-534D-A046-1546E24A7727}"/>
              </a:ext>
            </a:extLst>
          </p:cNvPr>
          <p:cNvSpPr>
            <a:spLocks noGrp="1"/>
          </p:cNvSpPr>
          <p:nvPr>
            <p:ph type="sldNum" sz="quarter" idx="12"/>
          </p:nvPr>
        </p:nvSpPr>
        <p:spPr>
          <a:xfrm>
            <a:off x="7662935" y="6344633"/>
            <a:ext cx="806845" cy="283845"/>
          </a:xfrm>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170250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Rates and Fees</a:t>
            </a:r>
          </a:p>
        </p:txBody>
      </p:sp>
      <p:sp>
        <p:nvSpPr>
          <p:cNvPr id="3" name="Content Placeholder 2"/>
          <p:cNvSpPr>
            <a:spLocks noGrp="1"/>
          </p:cNvSpPr>
          <p:nvPr>
            <p:ph idx="1"/>
          </p:nvPr>
        </p:nvSpPr>
        <p:spPr/>
        <p:txBody>
          <a:bodyPr>
            <a:normAutofit/>
          </a:bodyPr>
          <a:lstStyle/>
          <a:p>
            <a:pPr>
              <a:lnSpc>
                <a:spcPct val="100000"/>
              </a:lnSpc>
              <a:spcBef>
                <a:spcPts val="1200"/>
              </a:spcBef>
              <a:buFont typeface="Wingdings" pitchFamily="2" charset="2"/>
              <a:buChar char="§"/>
            </a:pPr>
            <a:r>
              <a:rPr lang="en-US" sz="3200" dirty="0"/>
              <a:t>Annual Percentage Rate (APR)</a:t>
            </a:r>
          </a:p>
          <a:p>
            <a:pPr lvl="1">
              <a:lnSpc>
                <a:spcPct val="100000"/>
              </a:lnSpc>
              <a:spcBef>
                <a:spcPts val="0"/>
              </a:spcBef>
            </a:pPr>
            <a:r>
              <a:rPr lang="en-US" sz="2800" dirty="0"/>
              <a:t>Cost of credit expressed as a yearly rate</a:t>
            </a:r>
          </a:p>
          <a:p>
            <a:pPr>
              <a:lnSpc>
                <a:spcPct val="100000"/>
              </a:lnSpc>
              <a:spcBef>
                <a:spcPts val="1800"/>
              </a:spcBef>
              <a:spcAft>
                <a:spcPts val="0"/>
              </a:spcAft>
              <a:buFont typeface="Wingdings" pitchFamily="2" charset="2"/>
              <a:buChar char="§"/>
            </a:pPr>
            <a:r>
              <a:rPr lang="en-US" sz="3200" dirty="0"/>
              <a:t>Penalty APR</a:t>
            </a:r>
          </a:p>
          <a:p>
            <a:pPr lvl="1">
              <a:lnSpc>
                <a:spcPct val="100000"/>
              </a:lnSpc>
              <a:spcBef>
                <a:spcPts val="1200"/>
              </a:spcBef>
            </a:pPr>
            <a:r>
              <a:rPr lang="en-US" sz="2800" dirty="0"/>
              <a:t>Increased rate if you don’t pay bill on time</a:t>
            </a:r>
          </a:p>
          <a:p>
            <a:pPr>
              <a:lnSpc>
                <a:spcPct val="100000"/>
              </a:lnSpc>
              <a:spcBef>
                <a:spcPts val="1800"/>
              </a:spcBef>
              <a:spcAft>
                <a:spcPts val="0"/>
              </a:spcAft>
              <a:buFont typeface="Wingdings" pitchFamily="2" charset="2"/>
              <a:buChar char="§"/>
            </a:pPr>
            <a:r>
              <a:rPr lang="en-US" sz="3200" dirty="0"/>
              <a:t>Interest Rates</a:t>
            </a:r>
          </a:p>
          <a:p>
            <a:pPr lvl="1">
              <a:lnSpc>
                <a:spcPct val="100000"/>
              </a:lnSpc>
              <a:spcBef>
                <a:spcPts val="1200"/>
              </a:spcBef>
            </a:pPr>
            <a:r>
              <a:rPr lang="en-US" sz="2800" dirty="0"/>
              <a:t>Fixed or Variable</a:t>
            </a:r>
            <a:endParaRPr lang="en-US" sz="3200" dirty="0"/>
          </a:p>
        </p:txBody>
      </p:sp>
      <p:sp>
        <p:nvSpPr>
          <p:cNvPr id="5" name="Slide Number Placeholder 4">
            <a:extLst>
              <a:ext uri="{FF2B5EF4-FFF2-40B4-BE49-F238E27FC236}">
                <a16:creationId xmlns="" xmlns:a16="http://schemas.microsoft.com/office/drawing/2014/main" id="{5F62D618-05DB-FC45-B3F6-4E1F01D88CD5}"/>
              </a:ext>
            </a:extLst>
          </p:cNvPr>
          <p:cNvSpPr>
            <a:spLocks noGrp="1"/>
          </p:cNvSpPr>
          <p:nvPr>
            <p:ph type="sldNum" sz="quarter" idx="4"/>
          </p:nvPr>
        </p:nvSpPr>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3842018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Introductory APRs</a:t>
            </a:r>
          </a:p>
        </p:txBody>
      </p:sp>
      <p:sp>
        <p:nvSpPr>
          <p:cNvPr id="3" name="Content Placeholder 2"/>
          <p:cNvSpPr>
            <a:spLocks noGrp="1"/>
          </p:cNvSpPr>
          <p:nvPr>
            <p:ph idx="1"/>
          </p:nvPr>
        </p:nvSpPr>
        <p:spPr>
          <a:xfrm>
            <a:off x="577986" y="1424722"/>
            <a:ext cx="7499214" cy="4821965"/>
          </a:xfrm>
        </p:spPr>
        <p:txBody>
          <a:bodyPr>
            <a:normAutofit/>
          </a:bodyPr>
          <a:lstStyle/>
          <a:p>
            <a:pPr>
              <a:buFont typeface="Wingdings" pitchFamily="2" charset="2"/>
              <a:buChar char="§"/>
            </a:pPr>
            <a:r>
              <a:rPr lang="en-US" sz="3200" dirty="0"/>
              <a:t>Teaser rates</a:t>
            </a:r>
          </a:p>
          <a:p>
            <a:pPr>
              <a:buFont typeface="Wingdings" pitchFamily="2" charset="2"/>
              <a:buChar char="§"/>
            </a:pPr>
            <a:r>
              <a:rPr lang="en-US" sz="3200" dirty="0"/>
              <a:t>Last for a limited time, at least six months</a:t>
            </a:r>
          </a:p>
          <a:p>
            <a:pPr>
              <a:lnSpc>
                <a:spcPct val="100000"/>
              </a:lnSpc>
              <a:buFont typeface="Wingdings" pitchFamily="2" charset="2"/>
              <a:buChar char="§"/>
            </a:pPr>
            <a:r>
              <a:rPr lang="en-US" sz="3200" dirty="0"/>
              <a:t>For example:</a:t>
            </a:r>
          </a:p>
          <a:p>
            <a:pPr lvl="1">
              <a:lnSpc>
                <a:spcPct val="100000"/>
              </a:lnSpc>
            </a:pPr>
            <a:r>
              <a:rPr lang="en-US" sz="2800" dirty="0"/>
              <a:t>0% interest on purchases for 15 months</a:t>
            </a:r>
          </a:p>
          <a:p>
            <a:pPr lvl="1"/>
            <a:r>
              <a:rPr lang="en-US" sz="2800" dirty="0"/>
              <a:t>Then</a:t>
            </a:r>
            <a:r>
              <a:rPr lang="en-US" sz="2800"/>
              <a:t>, variable APR of 15.49% to 25.49%</a:t>
            </a:r>
            <a:endParaRPr lang="en-US" sz="2800" dirty="0"/>
          </a:p>
        </p:txBody>
      </p:sp>
      <p:sp>
        <p:nvSpPr>
          <p:cNvPr id="5" name="Slide Number Placeholder 4">
            <a:extLst>
              <a:ext uri="{FF2B5EF4-FFF2-40B4-BE49-F238E27FC236}">
                <a16:creationId xmlns="" xmlns:a16="http://schemas.microsoft.com/office/drawing/2014/main" id="{19CB3CBB-9991-6A46-B4B4-54290783987D}"/>
              </a:ext>
            </a:extLst>
          </p:cNvPr>
          <p:cNvSpPr>
            <a:spLocks noGrp="1"/>
          </p:cNvSpPr>
          <p:nvPr>
            <p:ph type="sldNum" sz="quarter" idx="4"/>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2834072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04281"/>
            <a:ext cx="8036078" cy="1404755"/>
          </a:xfrm>
        </p:spPr>
        <p:txBody>
          <a:bodyPr anchor="t"/>
          <a:lstStyle/>
          <a:p>
            <a:r>
              <a:rPr lang="en-US" dirty="0"/>
              <a:t>Try It: Learning About Credit Card Fees</a:t>
            </a:r>
            <a:br>
              <a:rPr lang="en-US" dirty="0"/>
            </a:br>
            <a:r>
              <a:rPr lang="en-US" sz="2400" dirty="0"/>
              <a:t>See page 6 in your Participant Guide</a:t>
            </a:r>
            <a:endParaRPr lang="en-US" dirty="0"/>
          </a:p>
        </p:txBody>
      </p:sp>
      <p:pic>
        <p:nvPicPr>
          <p:cNvPr id="4" name="Picture 3" descr="Screenshot of Try It: Learning About Credit Card Fees from Participant Guide. Shown for navigational purposes only">
            <a:extLst>
              <a:ext uri="{FF2B5EF4-FFF2-40B4-BE49-F238E27FC236}">
                <a16:creationId xmlns="" xmlns:a16="http://schemas.microsoft.com/office/drawing/2014/main" id="{39A369CE-2C5E-A74A-A594-D38CE70A813E}"/>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Slide Number Placeholder 2">
            <a:extLst>
              <a:ext uri="{FF2B5EF4-FFF2-40B4-BE49-F238E27FC236}">
                <a16:creationId xmlns="" xmlns:a16="http://schemas.microsoft.com/office/drawing/2014/main" id="{5FBFBCDB-89E0-E542-8926-172C132EF938}"/>
              </a:ext>
            </a:extLst>
          </p:cNvPr>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3453490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Rewards</a:t>
            </a:r>
          </a:p>
        </p:txBody>
      </p:sp>
      <p:sp>
        <p:nvSpPr>
          <p:cNvPr id="3" name="Content Placeholder 2"/>
          <p:cNvSpPr>
            <a:spLocks noGrp="1"/>
          </p:cNvSpPr>
          <p:nvPr>
            <p:ph idx="1"/>
          </p:nvPr>
        </p:nvSpPr>
        <p:spPr/>
        <p:txBody>
          <a:bodyPr>
            <a:noAutofit/>
          </a:bodyPr>
          <a:lstStyle/>
          <a:p>
            <a:pPr>
              <a:lnSpc>
                <a:spcPct val="100000"/>
              </a:lnSpc>
              <a:spcAft>
                <a:spcPts val="1800"/>
              </a:spcAft>
              <a:buFont typeface="Wingdings" pitchFamily="2" charset="2"/>
              <a:buChar char="§"/>
            </a:pPr>
            <a:r>
              <a:rPr lang="en-US" sz="3200" dirty="0"/>
              <a:t>Examples</a:t>
            </a:r>
            <a:r>
              <a:rPr lang="en-US" sz="3200"/>
              <a:t>: rebates</a:t>
            </a:r>
            <a:r>
              <a:rPr lang="en-US" sz="3200" dirty="0"/>
              <a:t>, points, airline miles</a:t>
            </a:r>
          </a:p>
          <a:p>
            <a:pPr>
              <a:lnSpc>
                <a:spcPct val="100000"/>
              </a:lnSpc>
              <a:spcAft>
                <a:spcPts val="1800"/>
              </a:spcAft>
              <a:buFont typeface="Wingdings" pitchFamily="2" charset="2"/>
              <a:buChar char="§"/>
            </a:pPr>
            <a:r>
              <a:rPr lang="en-US" sz="3200" dirty="0"/>
              <a:t>Know how to qualify </a:t>
            </a:r>
          </a:p>
          <a:p>
            <a:pPr>
              <a:lnSpc>
                <a:spcPct val="100000"/>
              </a:lnSpc>
              <a:spcAft>
                <a:spcPts val="1800"/>
              </a:spcAft>
              <a:buFont typeface="Wingdings" pitchFamily="2" charset="2"/>
              <a:buChar char="§"/>
            </a:pPr>
            <a:r>
              <a:rPr lang="en-US" sz="3200" dirty="0"/>
              <a:t>Understand how to </a:t>
            </a:r>
            <a:r>
              <a:rPr lang="en-US" sz="3200"/>
              <a:t>maintain rewards</a:t>
            </a:r>
          </a:p>
          <a:p>
            <a:pPr>
              <a:lnSpc>
                <a:spcPct val="100000"/>
              </a:lnSpc>
              <a:spcAft>
                <a:spcPts val="1800"/>
              </a:spcAft>
              <a:buFont typeface="Wingdings" pitchFamily="2" charset="2"/>
              <a:buChar char="§"/>
            </a:pPr>
            <a:r>
              <a:rPr lang="en-US" sz="3200"/>
              <a:t>Will </a:t>
            </a:r>
            <a:r>
              <a:rPr lang="en-US" sz="3200" dirty="0"/>
              <a:t>rewards cause you to overspend?</a:t>
            </a:r>
          </a:p>
          <a:p>
            <a:pPr>
              <a:lnSpc>
                <a:spcPct val="100000"/>
              </a:lnSpc>
              <a:spcAft>
                <a:spcPts val="1800"/>
              </a:spcAft>
              <a:buFont typeface="Wingdings" pitchFamily="2" charset="2"/>
              <a:buChar char="§"/>
            </a:pPr>
            <a:r>
              <a:rPr lang="en-US" sz="3200" dirty="0"/>
              <a:t>Consider fees when you look at rewards</a:t>
            </a:r>
          </a:p>
          <a:p>
            <a:pPr>
              <a:lnSpc>
                <a:spcPct val="100000"/>
              </a:lnSpc>
              <a:spcAft>
                <a:spcPts val="1800"/>
              </a:spcAft>
              <a:buFont typeface="Wingdings" pitchFamily="2" charset="2"/>
              <a:buChar char="§"/>
            </a:pPr>
            <a:r>
              <a:rPr lang="en-US" sz="3200" dirty="0"/>
              <a:t>Shop around</a:t>
            </a:r>
          </a:p>
        </p:txBody>
      </p:sp>
      <p:sp>
        <p:nvSpPr>
          <p:cNvPr id="5" name="Slide Number Placeholder 4">
            <a:extLst>
              <a:ext uri="{FF2B5EF4-FFF2-40B4-BE49-F238E27FC236}">
                <a16:creationId xmlns="" xmlns:a16="http://schemas.microsoft.com/office/drawing/2014/main" id="{E7AF8F40-4A79-6243-BBEC-51C69453DE2C}"/>
              </a:ext>
            </a:extLst>
          </p:cNvPr>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341603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Other Important Terms</a:t>
            </a:r>
            <a:r>
              <a:rPr lang="en-US"/>
              <a:t>: </a:t>
            </a:r>
            <a:br>
              <a:rPr lang="en-US"/>
            </a:br>
            <a:r>
              <a:rPr lang="en-US"/>
              <a:t>Credit </a:t>
            </a:r>
            <a:r>
              <a:rPr lang="en-US" dirty="0"/>
              <a:t>Limit</a:t>
            </a:r>
          </a:p>
        </p:txBody>
      </p:sp>
      <p:sp>
        <p:nvSpPr>
          <p:cNvPr id="3" name="Content Placeholder 2"/>
          <p:cNvSpPr>
            <a:spLocks noGrp="1"/>
          </p:cNvSpPr>
          <p:nvPr>
            <p:ph idx="1"/>
          </p:nvPr>
        </p:nvSpPr>
        <p:spPr/>
        <p:txBody>
          <a:bodyPr>
            <a:normAutofit/>
          </a:bodyPr>
          <a:lstStyle/>
          <a:p>
            <a:pPr>
              <a:buFont typeface="Wingdings" pitchFamily="2" charset="2"/>
              <a:buChar char="§"/>
            </a:pPr>
            <a:r>
              <a:rPr lang="en-US" sz="3200" dirty="0"/>
              <a:t>Maximum credit you can use</a:t>
            </a:r>
          </a:p>
          <a:p>
            <a:pPr>
              <a:buFont typeface="Wingdings" pitchFamily="2" charset="2"/>
              <a:buChar char="§"/>
            </a:pPr>
            <a:r>
              <a:rPr lang="en-US" sz="3200" dirty="0"/>
              <a:t>Each creditor has its own standards</a:t>
            </a:r>
          </a:p>
          <a:p>
            <a:pPr>
              <a:lnSpc>
                <a:spcPct val="100000"/>
              </a:lnSpc>
              <a:buFont typeface="Wingdings" pitchFamily="2" charset="2"/>
              <a:buChar char="§"/>
            </a:pPr>
            <a:r>
              <a:rPr lang="en-US" sz="3200" dirty="0"/>
              <a:t>May consider your:</a:t>
            </a:r>
          </a:p>
          <a:p>
            <a:pPr lvl="1">
              <a:lnSpc>
                <a:spcPct val="100000"/>
              </a:lnSpc>
            </a:pPr>
            <a:r>
              <a:rPr lang="en-US" sz="2800" dirty="0"/>
              <a:t>Credit history</a:t>
            </a:r>
          </a:p>
          <a:p>
            <a:pPr lvl="1"/>
            <a:r>
              <a:rPr lang="en-US" sz="2800" dirty="0"/>
              <a:t>Current income</a:t>
            </a:r>
          </a:p>
          <a:p>
            <a:pPr lvl="1"/>
            <a:r>
              <a:rPr lang="en-US" sz="2800" dirty="0"/>
              <a:t>Outstanding debt</a:t>
            </a:r>
          </a:p>
        </p:txBody>
      </p:sp>
      <p:sp>
        <p:nvSpPr>
          <p:cNvPr id="5" name="Slide Number Placeholder 4">
            <a:extLst>
              <a:ext uri="{FF2B5EF4-FFF2-40B4-BE49-F238E27FC236}">
                <a16:creationId xmlns="" xmlns:a16="http://schemas.microsoft.com/office/drawing/2014/main" id="{A17001E5-73F9-8840-8953-714B9E7EC537}"/>
              </a:ext>
            </a:extLst>
          </p:cNvPr>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1356118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Grace Period</a:t>
            </a:r>
          </a:p>
        </p:txBody>
      </p:sp>
      <p:sp>
        <p:nvSpPr>
          <p:cNvPr id="3" name="Content Placeholder 2"/>
          <p:cNvSpPr>
            <a:spLocks noGrp="1"/>
          </p:cNvSpPr>
          <p:nvPr>
            <p:ph idx="1"/>
          </p:nvPr>
        </p:nvSpPr>
        <p:spPr/>
        <p:txBody>
          <a:bodyPr>
            <a:normAutofit/>
          </a:bodyPr>
          <a:lstStyle/>
          <a:p>
            <a:pPr>
              <a:buFont typeface="Wingdings" pitchFamily="2" charset="2"/>
              <a:buChar char="§"/>
            </a:pPr>
            <a:r>
              <a:rPr lang="en-US" sz="3200" dirty="0"/>
              <a:t>Time between when your statement is issued and when your payment is due</a:t>
            </a:r>
          </a:p>
          <a:p>
            <a:pPr>
              <a:buFont typeface="Wingdings" pitchFamily="2" charset="2"/>
              <a:buChar char="§"/>
            </a:pPr>
            <a:r>
              <a:rPr lang="en-US" sz="3200" dirty="0"/>
              <a:t>Creditors do not have to give a grace period</a:t>
            </a:r>
          </a:p>
        </p:txBody>
      </p:sp>
      <p:sp>
        <p:nvSpPr>
          <p:cNvPr id="5" name="Slide Number Placeholder 4">
            <a:extLst>
              <a:ext uri="{FF2B5EF4-FFF2-40B4-BE49-F238E27FC236}">
                <a16:creationId xmlns="" xmlns:a16="http://schemas.microsoft.com/office/drawing/2014/main" id="{64CADF43-AEEF-6F45-906D-3E57EE4439A5}"/>
              </a:ext>
            </a:extLst>
          </p:cNvPr>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1428683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Balance Computation Method</a:t>
            </a:r>
          </a:p>
        </p:txBody>
      </p:sp>
      <p:sp>
        <p:nvSpPr>
          <p:cNvPr id="3" name="Content Placeholder 2"/>
          <p:cNvSpPr>
            <a:spLocks noGrp="1"/>
          </p:cNvSpPr>
          <p:nvPr>
            <p:ph idx="1"/>
          </p:nvPr>
        </p:nvSpPr>
        <p:spPr/>
        <p:txBody>
          <a:bodyPr>
            <a:noAutofit/>
          </a:bodyPr>
          <a:lstStyle/>
          <a:p>
            <a:pPr>
              <a:lnSpc>
                <a:spcPct val="100000"/>
              </a:lnSpc>
              <a:spcBef>
                <a:spcPts val="0"/>
              </a:spcBef>
              <a:spcAft>
                <a:spcPts val="2400"/>
              </a:spcAft>
              <a:buFont typeface="Wingdings" pitchFamily="2" charset="2"/>
              <a:buChar char="§"/>
            </a:pPr>
            <a:r>
              <a:rPr lang="en-US" sz="3200" dirty="0"/>
              <a:t>How interest on your account is </a:t>
            </a:r>
            <a:r>
              <a:rPr lang="en-US" sz="3200"/>
              <a:t>calculated </a:t>
            </a:r>
          </a:p>
          <a:p>
            <a:pPr>
              <a:lnSpc>
                <a:spcPct val="100000"/>
              </a:lnSpc>
              <a:spcBef>
                <a:spcPts val="0"/>
              </a:spcBef>
              <a:spcAft>
                <a:spcPts val="2400"/>
              </a:spcAft>
              <a:buFont typeface="Wingdings" pitchFamily="2" charset="2"/>
              <a:buChar char="§"/>
            </a:pPr>
            <a:r>
              <a:rPr lang="en-US" sz="3200"/>
              <a:t>There are </a:t>
            </a:r>
            <a:r>
              <a:rPr lang="en-US" sz="3200" dirty="0"/>
              <a:t>different methods</a:t>
            </a:r>
          </a:p>
          <a:p>
            <a:pPr>
              <a:lnSpc>
                <a:spcPct val="100000"/>
              </a:lnSpc>
              <a:spcBef>
                <a:spcPts val="0"/>
              </a:spcBef>
              <a:spcAft>
                <a:spcPts val="2400"/>
              </a:spcAft>
              <a:buFont typeface="Wingdings" pitchFamily="2" charset="2"/>
              <a:buChar char="§"/>
            </a:pPr>
            <a:r>
              <a:rPr lang="en-US" sz="3200" dirty="0"/>
              <a:t>Cardholder agreement </a:t>
            </a:r>
            <a:r>
              <a:rPr lang="en-US" sz="3200"/>
              <a:t>will include </a:t>
            </a:r>
            <a:r>
              <a:rPr lang="en-US" sz="3200" dirty="0"/>
              <a:t>which method is used </a:t>
            </a:r>
          </a:p>
          <a:p>
            <a:pPr>
              <a:lnSpc>
                <a:spcPct val="100000"/>
              </a:lnSpc>
              <a:spcBef>
                <a:spcPts val="0"/>
              </a:spcBef>
              <a:spcAft>
                <a:spcPts val="2400"/>
              </a:spcAft>
              <a:buFont typeface="Wingdings" pitchFamily="2" charset="2"/>
              <a:buChar char="§"/>
            </a:pPr>
            <a:r>
              <a:rPr lang="en-US" sz="3200" dirty="0"/>
              <a:t>Average daily balance method is one method</a:t>
            </a:r>
            <a:endParaRPr lang="en-US" sz="2000" dirty="0"/>
          </a:p>
        </p:txBody>
      </p:sp>
      <p:sp>
        <p:nvSpPr>
          <p:cNvPr id="5" name="Slide Number Placeholder 4">
            <a:extLst>
              <a:ext uri="{FF2B5EF4-FFF2-40B4-BE49-F238E27FC236}">
                <a16:creationId xmlns="" xmlns:a16="http://schemas.microsoft.com/office/drawing/2014/main" id="{1A2D3C62-0DC5-A742-94CA-A5E2C98F1D62}"/>
              </a:ext>
            </a:extLst>
          </p:cNvPr>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41664886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Other Features, Products, and Services</a:t>
            </a:r>
          </a:p>
        </p:txBody>
      </p:sp>
      <p:sp>
        <p:nvSpPr>
          <p:cNvPr id="3" name="Content Placeholder 2"/>
          <p:cNvSpPr>
            <a:spLocks noGrp="1"/>
          </p:cNvSpPr>
          <p:nvPr>
            <p:ph idx="1"/>
          </p:nvPr>
        </p:nvSpPr>
        <p:spPr/>
        <p:txBody>
          <a:bodyPr>
            <a:normAutofit/>
          </a:bodyPr>
          <a:lstStyle/>
          <a:p>
            <a:pPr>
              <a:lnSpc>
                <a:spcPct val="100000"/>
              </a:lnSpc>
              <a:buFont typeface="Wingdings" pitchFamily="2" charset="2"/>
              <a:buChar char="§"/>
            </a:pPr>
            <a:r>
              <a:rPr lang="en-US" sz="3200" dirty="0"/>
              <a:t>Customer service features</a:t>
            </a:r>
          </a:p>
          <a:p>
            <a:pPr>
              <a:lnSpc>
                <a:spcPct val="100000"/>
              </a:lnSpc>
              <a:buFont typeface="Wingdings" pitchFamily="2" charset="2"/>
              <a:buChar char="§"/>
            </a:pPr>
            <a:r>
              <a:rPr lang="en-US" sz="3200" dirty="0"/>
              <a:t>Additional features for free</a:t>
            </a:r>
          </a:p>
          <a:p>
            <a:pPr lvl="1">
              <a:lnSpc>
                <a:spcPct val="100000"/>
              </a:lnSpc>
            </a:pPr>
            <a:r>
              <a:rPr lang="en-US" sz="2800" dirty="0"/>
              <a:t>Example: extended warranty</a:t>
            </a:r>
            <a:br>
              <a:rPr lang="en-US" sz="2800" dirty="0"/>
            </a:br>
            <a:endParaRPr lang="en-US" sz="2800" dirty="0"/>
          </a:p>
          <a:p>
            <a:pPr>
              <a:lnSpc>
                <a:spcPct val="100000"/>
              </a:lnSpc>
              <a:buFont typeface="Wingdings" pitchFamily="2" charset="2"/>
              <a:buChar char="§"/>
            </a:pPr>
            <a:r>
              <a:rPr lang="en-US" sz="3200" dirty="0"/>
              <a:t>Additional products/services for a fee</a:t>
            </a:r>
          </a:p>
          <a:p>
            <a:pPr lvl="1">
              <a:lnSpc>
                <a:spcPct val="100000"/>
              </a:lnSpc>
            </a:pPr>
            <a:r>
              <a:rPr lang="en-US" sz="2800" dirty="0"/>
              <a:t>Examples: Payment protection, credit monitoring</a:t>
            </a:r>
          </a:p>
        </p:txBody>
      </p:sp>
      <p:sp>
        <p:nvSpPr>
          <p:cNvPr id="5" name="Slide Number Placeholder 4">
            <a:extLst>
              <a:ext uri="{FF2B5EF4-FFF2-40B4-BE49-F238E27FC236}">
                <a16:creationId xmlns="" xmlns:a16="http://schemas.microsoft.com/office/drawing/2014/main" id="{9E9D0BA2-B57F-AD40-9579-1CD03CB614FD}"/>
              </a:ext>
            </a:extLst>
          </p:cNvPr>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3776004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23737"/>
            <a:ext cx="8036079" cy="2004308"/>
          </a:xfrm>
        </p:spPr>
        <p:txBody>
          <a:bodyPr anchor="t">
            <a:normAutofit/>
          </a:bodyPr>
          <a:lstStyle/>
          <a:p>
            <a:r>
              <a:rPr lang="en-US" dirty="0"/>
              <a:t>Try It: Choosing a Credit Card</a:t>
            </a:r>
            <a:br>
              <a:rPr lang="en-US" dirty="0"/>
            </a:br>
            <a:r>
              <a:rPr lang="en-US" sz="2400" dirty="0"/>
              <a:t>See page 8 in your Participant Guide</a:t>
            </a:r>
            <a:endParaRPr lang="en-US" dirty="0"/>
          </a:p>
        </p:txBody>
      </p:sp>
      <p:pic>
        <p:nvPicPr>
          <p:cNvPr id="4" name="Picture 3" descr="Screenshot of Try It: Choosing a Credit Card from Participant Guide. Shown for navigational purposes only.">
            <a:extLst>
              <a:ext uri="{FF2B5EF4-FFF2-40B4-BE49-F238E27FC236}">
                <a16:creationId xmlns="" xmlns:a16="http://schemas.microsoft.com/office/drawing/2014/main" id="{AFB2FE4D-3BF8-AD46-BFF4-16C2FA647559}"/>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Slide Number Placeholder 2">
            <a:extLst>
              <a:ext uri="{FF2B5EF4-FFF2-40B4-BE49-F238E27FC236}">
                <a16:creationId xmlns="" xmlns:a16="http://schemas.microsoft.com/office/drawing/2014/main" id="{7687A9A1-6784-CE45-B481-05818164CBEF}"/>
              </a:ext>
            </a:extLst>
          </p:cNvPr>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1290812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33465"/>
            <a:ext cx="8176908" cy="2200642"/>
          </a:xfrm>
        </p:spPr>
        <p:txBody>
          <a:bodyPr anchor="t">
            <a:normAutofit/>
          </a:bodyPr>
          <a:lstStyle/>
          <a:p>
            <a:r>
              <a:rPr lang="en-US" dirty="0"/>
              <a:t>Apply It: My Credit Card Comparison Chart</a:t>
            </a:r>
            <a:br>
              <a:rPr lang="en-US" dirty="0"/>
            </a:br>
            <a:r>
              <a:rPr lang="en-US" sz="2400" dirty="0"/>
              <a:t>See page 9 in your Participant Guide</a:t>
            </a:r>
            <a:endParaRPr lang="en-US" dirty="0"/>
          </a:p>
        </p:txBody>
      </p:sp>
      <p:pic>
        <p:nvPicPr>
          <p:cNvPr id="4" name="Picture 3" descr="Screenshot of Apply It: My Credit Card Comparison Chart from Participant Guide. Shown for navigational purposes only.">
            <a:extLst>
              <a:ext uri="{FF2B5EF4-FFF2-40B4-BE49-F238E27FC236}">
                <a16:creationId xmlns="" xmlns:a16="http://schemas.microsoft.com/office/drawing/2014/main" id="{1EDCE89E-6744-7545-AAB5-1C4B74C14372}"/>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Slide Number Placeholder 2">
            <a:extLst>
              <a:ext uri="{FF2B5EF4-FFF2-40B4-BE49-F238E27FC236}">
                <a16:creationId xmlns="" xmlns:a16="http://schemas.microsoft.com/office/drawing/2014/main" id="{B927382B-0E68-9946-9F6C-47B2E9D0C266}"/>
              </a:ext>
            </a:extLst>
          </p:cNvPr>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1454536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 xmlns:a16="http://schemas.microsoft.com/office/drawing/2014/main" id="{74D8DEA4-FB01-454F-8063-BC781AA65C4D}"/>
              </a:ext>
            </a:extLst>
          </p:cNvPr>
          <p:cNvSpPr>
            <a:spLocks noGrp="1"/>
          </p:cNvSpPr>
          <p:nvPr>
            <p:ph type="title"/>
          </p:nvPr>
        </p:nvSpPr>
        <p:spPr>
          <a:xfrm>
            <a:off x="577986" y="200713"/>
            <a:ext cx="8005181" cy="1618310"/>
          </a:xfrm>
        </p:spPr>
        <p:txBody>
          <a:bodyPr anchor="t"/>
          <a:lstStyle/>
          <a:p>
            <a:r>
              <a:rPr lang="en-US" dirty="0"/>
              <a:t>Pre-Training Survey</a:t>
            </a:r>
            <a:br>
              <a:rPr lang="en-US" dirty="0"/>
            </a:br>
            <a:r>
              <a:rPr lang="en-US" sz="2400" dirty="0"/>
              <a:t>See page 23 in your Participant Guide</a:t>
            </a:r>
            <a:endParaRPr lang="en-US" sz="4400" dirty="0"/>
          </a:p>
        </p:txBody>
      </p:sp>
      <p:pic>
        <p:nvPicPr>
          <p:cNvPr id="4" name="Picture 3" descr="Screenshot of Pre-Training Survey from the Participant Guide. As with all screenshots in this slide deck, it is shown only for navigational purposes so that participants know what to look for. The words in the screenshot are not meant to be read.">
            <a:extLst>
              <a:ext uri="{FF2B5EF4-FFF2-40B4-BE49-F238E27FC236}">
                <a16:creationId xmlns="" xmlns:a16="http://schemas.microsoft.com/office/drawing/2014/main" id="{8ED34FA7-24BE-5D4D-A8B1-4D86A6EDC23C}"/>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lide Number Placeholder 4">
            <a:extLst>
              <a:ext uri="{FF2B5EF4-FFF2-40B4-BE49-F238E27FC236}">
                <a16:creationId xmlns="" xmlns:a16="http://schemas.microsoft.com/office/drawing/2014/main" id="{7523037D-9C0F-F342-A867-34CCE55ADE56}"/>
              </a:ext>
            </a:extLst>
          </p:cNvPr>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23150117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Unsecured and Secured Credit Cards</a:t>
            </a:r>
          </a:p>
        </p:txBody>
      </p:sp>
      <p:sp>
        <p:nvSpPr>
          <p:cNvPr id="3" name="Content Placeholder 2"/>
          <p:cNvSpPr>
            <a:spLocks noGrp="1"/>
          </p:cNvSpPr>
          <p:nvPr>
            <p:ph idx="1"/>
          </p:nvPr>
        </p:nvSpPr>
        <p:spPr>
          <a:xfrm>
            <a:off x="577986" y="1424723"/>
            <a:ext cx="7687240" cy="4701440"/>
          </a:xfrm>
        </p:spPr>
        <p:txBody>
          <a:bodyPr>
            <a:normAutofit fontScale="92500"/>
          </a:bodyPr>
          <a:lstStyle/>
          <a:p>
            <a:pPr>
              <a:buFont typeface="Wingdings" pitchFamily="2" charset="2"/>
              <a:buChar char="§"/>
            </a:pPr>
            <a:r>
              <a:rPr lang="en-US" sz="3500" dirty="0"/>
              <a:t>Unsecured credit cards – no collateral</a:t>
            </a:r>
          </a:p>
          <a:p>
            <a:pPr>
              <a:spcBef>
                <a:spcPts val="600"/>
              </a:spcBef>
              <a:spcAft>
                <a:spcPts val="0"/>
              </a:spcAft>
              <a:buFont typeface="Wingdings" pitchFamily="2" charset="2"/>
              <a:buChar char="§"/>
            </a:pPr>
            <a:r>
              <a:rPr lang="en-US" sz="3500" dirty="0"/>
              <a:t>Secured credit cards </a:t>
            </a:r>
            <a:r>
              <a:rPr lang="en-US" sz="3500"/>
              <a:t>– require </a:t>
            </a:r>
            <a:r>
              <a:rPr lang="en-US" sz="3500" dirty="0"/>
              <a:t>collateral</a:t>
            </a:r>
          </a:p>
          <a:p>
            <a:pPr lvl="1"/>
            <a:r>
              <a:rPr lang="en-US" sz="2600" dirty="0"/>
              <a:t>Keep money (collateral) in a dedicated deposit account; may be equal to card’s credit limit</a:t>
            </a:r>
          </a:p>
          <a:p>
            <a:pPr lvl="1"/>
            <a:r>
              <a:rPr lang="en-US" sz="2600" dirty="0"/>
              <a:t>If you pay balance regularly by due date, you generally can improve your credit history and scores</a:t>
            </a:r>
          </a:p>
          <a:p>
            <a:pPr lvl="1"/>
            <a:r>
              <a:rPr lang="en-US" sz="2600" dirty="0"/>
              <a:t>Usually easier to </a:t>
            </a:r>
            <a:r>
              <a:rPr lang="en-US" sz="2600"/>
              <a:t>qualify for than unsecured cards</a:t>
            </a:r>
            <a:endParaRPr lang="en-US" sz="2600" dirty="0"/>
          </a:p>
          <a:p>
            <a:endParaRPr lang="en-US" sz="3200" dirty="0"/>
          </a:p>
        </p:txBody>
      </p:sp>
      <p:sp>
        <p:nvSpPr>
          <p:cNvPr id="5" name="Slide Number Placeholder 4">
            <a:extLst>
              <a:ext uri="{FF2B5EF4-FFF2-40B4-BE49-F238E27FC236}">
                <a16:creationId xmlns="" xmlns:a16="http://schemas.microsoft.com/office/drawing/2014/main" id="{8DE4AECA-595D-3449-A489-3215C6F1D1A8}"/>
              </a:ext>
            </a:extLst>
          </p:cNvPr>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1988830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Secured Credit Cards</a:t>
            </a:r>
          </a:p>
        </p:txBody>
      </p:sp>
      <p:sp>
        <p:nvSpPr>
          <p:cNvPr id="3" name="Content Placeholder 2"/>
          <p:cNvSpPr>
            <a:spLocks noGrp="1"/>
          </p:cNvSpPr>
          <p:nvPr>
            <p:ph idx="1"/>
          </p:nvPr>
        </p:nvSpPr>
        <p:spPr/>
        <p:txBody>
          <a:bodyPr>
            <a:normAutofit lnSpcReduction="10000"/>
          </a:bodyPr>
          <a:lstStyle/>
          <a:p>
            <a:pPr>
              <a:buFont typeface="Wingdings" pitchFamily="2" charset="2"/>
              <a:buChar char="§"/>
            </a:pPr>
            <a:r>
              <a:rPr lang="en-US" sz="3200" dirty="0"/>
              <a:t>Typically have lower credit limits</a:t>
            </a:r>
          </a:p>
          <a:p>
            <a:pPr>
              <a:buFont typeface="Wingdings" pitchFamily="2" charset="2"/>
              <a:buChar char="§"/>
            </a:pPr>
            <a:r>
              <a:rPr lang="en-US" sz="3200" dirty="0"/>
              <a:t>Some people apply for secured credit cards if they are unable to </a:t>
            </a:r>
            <a:r>
              <a:rPr lang="en-US" sz="3200"/>
              <a:t>get unsecured cards</a:t>
            </a:r>
            <a:endParaRPr lang="en-US" sz="3200" dirty="0"/>
          </a:p>
          <a:p>
            <a:pPr>
              <a:buFont typeface="Wingdings" pitchFamily="2" charset="2"/>
              <a:buChar char="§"/>
            </a:pPr>
            <a:r>
              <a:rPr lang="en-US" sz="3200" dirty="0"/>
              <a:t>It can help them build their credit history</a:t>
            </a:r>
          </a:p>
          <a:p>
            <a:pPr lvl="1">
              <a:buFont typeface="Wingdings" pitchFamily="2" charset="2"/>
              <a:buChar char="§"/>
            </a:pPr>
            <a:endParaRPr lang="en-US" sz="1800" dirty="0"/>
          </a:p>
        </p:txBody>
      </p:sp>
      <p:sp>
        <p:nvSpPr>
          <p:cNvPr id="5" name="Slide Number Placeholder 4">
            <a:extLst>
              <a:ext uri="{FF2B5EF4-FFF2-40B4-BE49-F238E27FC236}">
                <a16:creationId xmlns="" xmlns:a16="http://schemas.microsoft.com/office/drawing/2014/main" id="{79693929-A451-E548-967D-380F11FFB49D}"/>
              </a:ext>
            </a:extLst>
          </p:cNvPr>
          <p:cNvSpPr>
            <a:spLocks noGrp="1"/>
          </p:cNvSpPr>
          <p:nvPr>
            <p:ph type="sldNum" sz="quarter" idx="4"/>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8338684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Applying for a Credit Card</a:t>
            </a:r>
          </a:p>
        </p:txBody>
      </p:sp>
      <p:sp>
        <p:nvSpPr>
          <p:cNvPr id="3" name="Content Placeholder 2" descr="Several options to find credit card offers&#10;Financial institutions and retail stores&#10;Card comparison websites&#10;Offers received in the mail&#10;Opting out of pre-screened offers:&#10;1-888-5-OPTOUT (567-8688) &#10;&#10;"/>
          <p:cNvSpPr>
            <a:spLocks noGrp="1"/>
          </p:cNvSpPr>
          <p:nvPr>
            <p:ph idx="1"/>
          </p:nvPr>
        </p:nvSpPr>
        <p:spPr/>
        <p:txBody>
          <a:bodyPr>
            <a:normAutofit/>
          </a:bodyPr>
          <a:lstStyle/>
          <a:p>
            <a:pPr>
              <a:spcBef>
                <a:spcPts val="0"/>
              </a:spcBef>
              <a:spcAft>
                <a:spcPts val="0"/>
              </a:spcAft>
              <a:buFont typeface="Wingdings" pitchFamily="2" charset="2"/>
              <a:buChar char="§"/>
            </a:pPr>
            <a:r>
              <a:rPr lang="en-US" sz="3200" dirty="0"/>
              <a:t>Several options to find credit card offers</a:t>
            </a:r>
          </a:p>
          <a:p>
            <a:pPr lvl="1"/>
            <a:r>
              <a:rPr lang="en-US" sz="2400" dirty="0"/>
              <a:t>Financial institutions and retail stores</a:t>
            </a:r>
          </a:p>
          <a:p>
            <a:pPr lvl="1"/>
            <a:r>
              <a:rPr lang="en-US" sz="2400" dirty="0"/>
              <a:t>Card comparison websites</a:t>
            </a:r>
          </a:p>
          <a:p>
            <a:pPr lvl="1"/>
            <a:r>
              <a:rPr lang="en-US" sz="2400" dirty="0"/>
              <a:t>Offers received in the mail</a:t>
            </a:r>
          </a:p>
          <a:p>
            <a:pPr>
              <a:spcBef>
                <a:spcPts val="1800"/>
              </a:spcBef>
              <a:spcAft>
                <a:spcPts val="0"/>
              </a:spcAft>
              <a:buFont typeface="Wingdings" pitchFamily="2" charset="2"/>
              <a:buChar char="§"/>
            </a:pPr>
            <a:r>
              <a:rPr lang="en-US" sz="3200" dirty="0"/>
              <a:t>Opting out of pre-screened offers:</a:t>
            </a:r>
          </a:p>
          <a:p>
            <a:pPr lvl="1"/>
            <a:r>
              <a:rPr lang="en-US" sz="2400" dirty="0"/>
              <a:t>1-888-5-OPTOUT (567-8688) </a:t>
            </a:r>
          </a:p>
          <a:p>
            <a:pPr lvl="1"/>
            <a:r>
              <a:rPr lang="en-US" sz="2400" u="sng" dirty="0">
                <a:hlinkClick r:id="rId2" tooltip="www.optoutprescreen.com"/>
              </a:rPr>
              <a:t>www.optoutprescreen.com</a:t>
            </a:r>
            <a:endParaRPr lang="en-US" sz="2400" dirty="0"/>
          </a:p>
        </p:txBody>
      </p:sp>
      <p:sp>
        <p:nvSpPr>
          <p:cNvPr id="5" name="Slide Number Placeholder 4">
            <a:extLst>
              <a:ext uri="{FF2B5EF4-FFF2-40B4-BE49-F238E27FC236}">
                <a16:creationId xmlns="" xmlns:a16="http://schemas.microsoft.com/office/drawing/2014/main" id="{C16F2C83-1F08-B748-976B-30F376CB06F4}"/>
              </a:ext>
            </a:extLst>
          </p:cNvPr>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717216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Key Terms in Application Process</a:t>
            </a:r>
          </a:p>
        </p:txBody>
      </p:sp>
      <p:sp>
        <p:nvSpPr>
          <p:cNvPr id="3" name="Content Placeholder 2"/>
          <p:cNvSpPr>
            <a:spLocks noGrp="1"/>
          </p:cNvSpPr>
          <p:nvPr>
            <p:ph idx="1"/>
          </p:nvPr>
        </p:nvSpPr>
        <p:spPr>
          <a:xfrm>
            <a:off x="577986" y="1434451"/>
            <a:ext cx="7499214" cy="4701440"/>
          </a:xfrm>
        </p:spPr>
        <p:txBody>
          <a:bodyPr>
            <a:normAutofit/>
          </a:bodyPr>
          <a:lstStyle/>
          <a:p>
            <a:pPr>
              <a:buFont typeface="Wingdings" pitchFamily="2" charset="2"/>
              <a:buChar char="§"/>
            </a:pPr>
            <a:r>
              <a:rPr lang="en-US" sz="3200" dirty="0"/>
              <a:t>Credit Card Applicant</a:t>
            </a:r>
          </a:p>
          <a:p>
            <a:pPr>
              <a:buFont typeface="Wingdings" pitchFamily="2" charset="2"/>
              <a:buChar char="§"/>
            </a:pPr>
            <a:r>
              <a:rPr lang="en-US" sz="3200" dirty="0"/>
              <a:t>Creditor </a:t>
            </a:r>
          </a:p>
          <a:p>
            <a:pPr>
              <a:buFont typeface="Wingdings" pitchFamily="2" charset="2"/>
              <a:buChar char="§"/>
            </a:pPr>
            <a:r>
              <a:rPr lang="en-US" sz="3200" dirty="0"/>
              <a:t>Individual Credit</a:t>
            </a:r>
          </a:p>
          <a:p>
            <a:pPr>
              <a:buFont typeface="Wingdings" pitchFamily="2" charset="2"/>
              <a:buChar char="§"/>
            </a:pPr>
            <a:r>
              <a:rPr lang="en-US" sz="3200" dirty="0"/>
              <a:t>Joint Credit</a:t>
            </a:r>
          </a:p>
          <a:p>
            <a:pPr>
              <a:buFont typeface="Wingdings" pitchFamily="2" charset="2"/>
              <a:buChar char="§"/>
            </a:pPr>
            <a:r>
              <a:rPr lang="en-US" sz="3200" dirty="0"/>
              <a:t>Authorized User</a:t>
            </a:r>
          </a:p>
        </p:txBody>
      </p:sp>
      <p:sp>
        <p:nvSpPr>
          <p:cNvPr id="5" name="Slide Number Placeholder 4">
            <a:extLst>
              <a:ext uri="{FF2B5EF4-FFF2-40B4-BE49-F238E27FC236}">
                <a16:creationId xmlns="" xmlns:a16="http://schemas.microsoft.com/office/drawing/2014/main" id="{4245A52B-D132-614F-8589-29050DC7C9B5}"/>
              </a:ext>
            </a:extLst>
          </p:cNvPr>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2172221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02192" cy="916084"/>
          </a:xfrm>
        </p:spPr>
        <p:txBody>
          <a:bodyPr>
            <a:noAutofit/>
          </a:bodyPr>
          <a:lstStyle/>
          <a:p>
            <a:r>
              <a:rPr lang="en-US" dirty="0"/>
              <a:t>Section 1: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Know how credit cards work so you can more effectively shop around for one that meets your needs. </a:t>
            </a:r>
          </a:p>
          <a:p>
            <a:endParaRPr lang="en-US" sz="2800" dirty="0"/>
          </a:p>
        </p:txBody>
      </p:sp>
      <p:sp>
        <p:nvSpPr>
          <p:cNvPr id="5" name="Slide Number Placeholder 4">
            <a:extLst>
              <a:ext uri="{FF2B5EF4-FFF2-40B4-BE49-F238E27FC236}">
                <a16:creationId xmlns="" xmlns:a16="http://schemas.microsoft.com/office/drawing/2014/main" id="{B2B307F4-B790-7F4B-AB9D-F4CD04F43870}"/>
              </a:ext>
            </a:extLst>
          </p:cNvPr>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3691973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2: Managing Your Credit Card</a:t>
            </a:r>
          </a:p>
        </p:txBody>
      </p:sp>
      <p:sp>
        <p:nvSpPr>
          <p:cNvPr id="7" name="Content Placeholder 6"/>
          <p:cNvSpPr>
            <a:spLocks noGrp="1"/>
          </p:cNvSpPr>
          <p:nvPr>
            <p:ph sz="quarter" idx="12"/>
          </p:nvPr>
        </p:nvSpPr>
        <p:spPr/>
        <p:txBody>
          <a:bodyPr>
            <a:normAutofit lnSpcReduction="10000"/>
          </a:bodyPr>
          <a:lstStyle/>
          <a:p>
            <a:r>
              <a:rPr lang="en-US" dirty="0"/>
              <a:t>Section 2</a:t>
            </a:r>
          </a:p>
        </p:txBody>
      </p:sp>
      <p:sp>
        <p:nvSpPr>
          <p:cNvPr id="3" name="Subtitle 2"/>
          <p:cNvSpPr>
            <a:spLocks noGrp="1"/>
          </p:cNvSpPr>
          <p:nvPr>
            <p:ph type="body" sz="quarter" idx="11"/>
          </p:nvPr>
        </p:nvSpPr>
        <p:spPr/>
        <p:txBody>
          <a:bodyPr/>
          <a:lstStyle/>
          <a:p>
            <a:r>
              <a:rPr lang="en-US" dirty="0"/>
              <a:t>Managing Your Credit Card</a:t>
            </a:r>
          </a:p>
        </p:txBody>
      </p:sp>
      <p:sp>
        <p:nvSpPr>
          <p:cNvPr id="6" name="Rectangle 5"/>
          <p:cNvSpPr/>
          <p:nvPr/>
        </p:nvSpPr>
        <p:spPr>
          <a:xfrm>
            <a:off x="458108" y="2938410"/>
            <a:ext cx="2436463" cy="646331"/>
          </a:xfrm>
          <a:prstGeom prst="rect">
            <a:avLst/>
          </a:prstGeom>
        </p:spPr>
        <p:txBody>
          <a:bodyPr wrap="square">
            <a:spAutoFit/>
          </a:bodyPr>
          <a:lstStyle/>
          <a:p>
            <a:r>
              <a:rPr lang="en-US">
                <a:latin typeface="Franklin Gothic Book" panose="020B0503020102020204" pitchFamily="34" charset="0"/>
              </a:rPr>
              <a:t>See page 12 in your Participant Guide</a:t>
            </a:r>
            <a:endParaRPr lang="en-US" dirty="0">
              <a:latin typeface="Franklin Gothic Book" panose="020B0503020102020204" pitchFamily="34" charset="0"/>
            </a:endParaRPr>
          </a:p>
        </p:txBody>
      </p:sp>
      <p:pic>
        <p:nvPicPr>
          <p:cNvPr id="8" name="Picture 7" descr="Man and pregnant woman, both smiling and sitting down. The man has a mobile tablet and the woman is holding papers and a credit card. "/>
          <p:cNvPicPr>
            <a:picLocks noChangeAspect="1"/>
          </p:cNvPicPr>
          <p:nvPr/>
        </p:nvPicPr>
        <p:blipFill rotWithShape="1">
          <a:blip r:embed="rId2" cstate="print">
            <a:extLst>
              <a:ext uri="{28A0092B-C50C-407E-A947-70E740481C1C}">
                <a14:useLocalDpi xmlns:a14="http://schemas.microsoft.com/office/drawing/2010/main"/>
              </a:ext>
            </a:extLst>
          </a:blip>
          <a:srcRect l="12854" r="12854"/>
          <a:stretch/>
        </p:blipFill>
        <p:spPr>
          <a:xfrm>
            <a:off x="3892185" y="586158"/>
            <a:ext cx="5251816" cy="5029200"/>
          </a:xfrm>
          <a:prstGeom prst="rect">
            <a:avLst/>
          </a:prstGeom>
        </p:spPr>
      </p:pic>
      <p:sp>
        <p:nvSpPr>
          <p:cNvPr id="2" name="Slide Number Placeholder 1">
            <a:extLst>
              <a:ext uri="{FF2B5EF4-FFF2-40B4-BE49-F238E27FC236}">
                <a16:creationId xmlns="" xmlns:a16="http://schemas.microsoft.com/office/drawing/2014/main" id="{EEE4B1AA-A564-4740-AEEF-EE1ABA97755F}"/>
              </a:ext>
            </a:extLst>
          </p:cNvPr>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25270772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2: Key Takeaway</a:t>
            </a:r>
          </a:p>
        </p:txBody>
      </p:sp>
      <p:sp>
        <p:nvSpPr>
          <p:cNvPr id="3" name="Content Placeholder 2"/>
          <p:cNvSpPr>
            <a:spLocks noGrp="1"/>
          </p:cNvSpPr>
          <p:nvPr>
            <p:ph idx="1"/>
          </p:nvPr>
        </p:nvSpPr>
        <p:spPr/>
        <p:txBody>
          <a:bodyPr>
            <a:normAutofit/>
          </a:bodyPr>
          <a:lstStyle/>
          <a:p>
            <a:pPr marL="0" indent="0">
              <a:buNone/>
            </a:pPr>
            <a:r>
              <a:rPr lang="en-US" sz="3200" i="1" dirty="0"/>
              <a:t>Credit cards can be convenient, but manage them carefully to keep costs down and avoid damage to your credit.</a:t>
            </a:r>
          </a:p>
          <a:p>
            <a:endParaRPr lang="en-US" sz="2800" dirty="0"/>
          </a:p>
        </p:txBody>
      </p:sp>
      <p:sp>
        <p:nvSpPr>
          <p:cNvPr id="5" name="Slide Number Placeholder 4">
            <a:extLst>
              <a:ext uri="{FF2B5EF4-FFF2-40B4-BE49-F238E27FC236}">
                <a16:creationId xmlns="" xmlns:a16="http://schemas.microsoft.com/office/drawing/2014/main" id="{ADC00711-E2FC-8B46-8E2F-33FFE7FBE770}"/>
              </a:ext>
            </a:extLst>
          </p:cNvPr>
          <p:cNvSpPr>
            <a:spLocks noGrp="1"/>
          </p:cNvSpPr>
          <p:nvPr>
            <p:ph type="sldNum" sz="quarter" idx="4"/>
          </p:nvPr>
        </p:nvSpPr>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3829443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 a Credit Card Statement</a:t>
            </a:r>
          </a:p>
        </p:txBody>
      </p:sp>
      <p:graphicFrame>
        <p:nvGraphicFramePr>
          <p:cNvPr id="6" name="Content Placeholder 5" descr="two column table, no header row"/>
          <p:cNvGraphicFramePr>
            <a:graphicFrameLocks noGrp="1"/>
          </p:cNvGraphicFramePr>
          <p:nvPr>
            <p:ph idx="1"/>
            <p:extLst>
              <p:ext uri="{D42A27DB-BD31-4B8C-83A1-F6EECF244321}">
                <p14:modId xmlns:p14="http://schemas.microsoft.com/office/powerpoint/2010/main" val="19891243"/>
              </p:ext>
            </p:extLst>
          </p:nvPr>
        </p:nvGraphicFramePr>
        <p:xfrm>
          <a:off x="577850" y="1423988"/>
          <a:ext cx="7956550" cy="4754880"/>
        </p:xfrm>
        <a:graphic>
          <a:graphicData uri="http://schemas.openxmlformats.org/drawingml/2006/table">
            <a:tbl>
              <a:tblPr firstRow="1" bandRow="1">
                <a:tableStyleId>{69CF1AB2-1976-4502-BF36-3FF5EA218861}</a:tableStyleId>
              </a:tblPr>
              <a:tblGrid>
                <a:gridCol w="3698684">
                  <a:extLst>
                    <a:ext uri="{9D8B030D-6E8A-4147-A177-3AD203B41FA5}">
                      <a16:colId xmlns="" xmlns:a16="http://schemas.microsoft.com/office/drawing/2014/main" val="20000"/>
                    </a:ext>
                  </a:extLst>
                </a:gridCol>
                <a:gridCol w="4257866">
                  <a:extLst>
                    <a:ext uri="{9D8B030D-6E8A-4147-A177-3AD203B41FA5}">
                      <a16:colId xmlns="" xmlns:a16="http://schemas.microsoft.com/office/drawing/2014/main" val="20001"/>
                    </a:ext>
                  </a:extLst>
                </a:gridCol>
              </a:tblGrid>
              <a:tr h="396345">
                <a:tc>
                  <a:txBody>
                    <a:bodyPr/>
                    <a:lstStyle/>
                    <a:p>
                      <a:pPr>
                        <a:spcBef>
                          <a:spcPts val="0"/>
                        </a:spcBef>
                      </a:pPr>
                      <a:r>
                        <a:rPr lang="en-US" sz="2800" b="0" dirty="0">
                          <a:latin typeface="+mj-lt"/>
                        </a:rPr>
                        <a:t>Account</a:t>
                      </a:r>
                      <a:r>
                        <a:rPr lang="en-US" sz="2800" b="0" baseline="0" dirty="0">
                          <a:latin typeface="+mj-lt"/>
                        </a:rPr>
                        <a:t> Billing Cycle </a:t>
                      </a:r>
                      <a:endParaRPr lang="en-US" sz="2800" b="0" dirty="0">
                        <a:latin typeface="+mj-lt"/>
                      </a:endParaRPr>
                    </a:p>
                  </a:txBody>
                  <a:tcPr anchor="b"/>
                </a:tc>
                <a:tc>
                  <a:txBody>
                    <a:bodyPr/>
                    <a:lstStyle/>
                    <a:p>
                      <a:pPr>
                        <a:spcBef>
                          <a:spcPts val="0"/>
                        </a:spcBef>
                        <a:spcAft>
                          <a:spcPts val="0"/>
                        </a:spcAft>
                      </a:pPr>
                      <a:r>
                        <a:rPr lang="en-US" sz="2000" b="0"/>
                        <a:t>Time</a:t>
                      </a:r>
                      <a:r>
                        <a:rPr lang="en-US" sz="2000" b="0" baseline="0"/>
                        <a:t> Period Covered by Statement</a:t>
                      </a:r>
                      <a:endParaRPr lang="en-US" sz="2000" b="0" dirty="0"/>
                    </a:p>
                  </a:txBody>
                  <a:tcPr anchor="b"/>
                </a:tc>
                <a:extLst>
                  <a:ext uri="{0D108BD9-81ED-4DB2-BD59-A6C34878D82A}">
                    <a16:rowId xmlns="" xmlns:a16="http://schemas.microsoft.com/office/drawing/2014/main" val="10000"/>
                  </a:ext>
                </a:extLst>
              </a:tr>
              <a:tr h="487785">
                <a:tc>
                  <a:txBody>
                    <a:bodyPr/>
                    <a:lstStyle/>
                    <a:p>
                      <a:pPr>
                        <a:spcBef>
                          <a:spcPts val="0"/>
                        </a:spcBef>
                      </a:pPr>
                      <a:r>
                        <a:rPr lang="en-US" sz="2800">
                          <a:latin typeface="+mj-lt"/>
                        </a:rPr>
                        <a:t>Account Summary</a:t>
                      </a:r>
                      <a:endParaRPr lang="en-US" sz="2800" b="1" dirty="0">
                        <a:latin typeface="+mj-lt"/>
                      </a:endParaRPr>
                    </a:p>
                  </a:txBody>
                  <a:tcPr anchor="b"/>
                </a:tc>
                <a:tc>
                  <a:txBody>
                    <a:bodyPr/>
                    <a:lstStyle/>
                    <a:p>
                      <a:pPr>
                        <a:spcBef>
                          <a:spcPts val="0"/>
                        </a:spcBef>
                        <a:spcAft>
                          <a:spcPts val="0"/>
                        </a:spcAft>
                      </a:pPr>
                      <a:r>
                        <a:rPr lang="en-US" sz="2000" dirty="0"/>
                        <a:t>Previous Balance</a:t>
                      </a:r>
                    </a:p>
                  </a:txBody>
                  <a:tcPr anchor="b"/>
                </a:tc>
                <a:extLst>
                  <a:ext uri="{0D108BD9-81ED-4DB2-BD59-A6C34878D82A}">
                    <a16:rowId xmlns="" xmlns:a16="http://schemas.microsoft.com/office/drawing/2014/main" val="10001"/>
                  </a:ext>
                </a:extLst>
              </a:tr>
              <a:tr h="385634">
                <a:tc>
                  <a:txBody>
                    <a:bodyPr/>
                    <a:lstStyle/>
                    <a:p>
                      <a:endParaRPr lang="en-US" sz="2400" b="1" dirty="0"/>
                    </a:p>
                  </a:txBody>
                  <a:tcPr anchor="b"/>
                </a:tc>
                <a:tc>
                  <a:txBody>
                    <a:bodyPr/>
                    <a:lstStyle/>
                    <a:p>
                      <a:pPr>
                        <a:spcAft>
                          <a:spcPts val="0"/>
                        </a:spcAft>
                      </a:pPr>
                      <a:r>
                        <a:rPr lang="en-US" sz="2000" dirty="0"/>
                        <a:t>New Balance</a:t>
                      </a:r>
                    </a:p>
                  </a:txBody>
                  <a:tcPr anchor="b"/>
                </a:tc>
                <a:extLst>
                  <a:ext uri="{0D108BD9-81ED-4DB2-BD59-A6C34878D82A}">
                    <a16:rowId xmlns="" xmlns:a16="http://schemas.microsoft.com/office/drawing/2014/main" val="10002"/>
                  </a:ext>
                </a:extLst>
              </a:tr>
              <a:tr h="401425">
                <a:tc>
                  <a:txBody>
                    <a:bodyPr/>
                    <a:lstStyle/>
                    <a:p>
                      <a:endParaRPr lang="en-US" sz="2400" b="1" dirty="0"/>
                    </a:p>
                  </a:txBody>
                  <a:tcPr anchor="b"/>
                </a:tc>
                <a:tc>
                  <a:txBody>
                    <a:bodyPr/>
                    <a:lstStyle/>
                    <a:p>
                      <a:pPr>
                        <a:spcAft>
                          <a:spcPts val="0"/>
                        </a:spcAft>
                      </a:pPr>
                      <a:r>
                        <a:rPr lang="en-US" sz="2000" dirty="0"/>
                        <a:t>Credit Limit</a:t>
                      </a:r>
                    </a:p>
                  </a:txBody>
                  <a:tcPr anchor="b"/>
                </a:tc>
                <a:extLst>
                  <a:ext uri="{0D108BD9-81ED-4DB2-BD59-A6C34878D82A}">
                    <a16:rowId xmlns="" xmlns:a16="http://schemas.microsoft.com/office/drawing/2014/main" val="10003"/>
                  </a:ext>
                </a:extLst>
              </a:tr>
              <a:tr h="443759">
                <a:tc>
                  <a:txBody>
                    <a:bodyPr/>
                    <a:lstStyle/>
                    <a:p>
                      <a:endParaRPr lang="en-US" sz="2400" b="1" dirty="0"/>
                    </a:p>
                  </a:txBody>
                  <a:tcPr anchor="b"/>
                </a:tc>
                <a:tc>
                  <a:txBody>
                    <a:bodyPr/>
                    <a:lstStyle/>
                    <a:p>
                      <a:pPr>
                        <a:spcAft>
                          <a:spcPts val="0"/>
                        </a:spcAft>
                      </a:pPr>
                      <a:r>
                        <a:rPr lang="en-US" sz="2000" dirty="0"/>
                        <a:t>Credit Available</a:t>
                      </a:r>
                    </a:p>
                  </a:txBody>
                  <a:tcPr anchor="b"/>
                </a:tc>
                <a:extLst>
                  <a:ext uri="{0D108BD9-81ED-4DB2-BD59-A6C34878D82A}">
                    <a16:rowId xmlns="" xmlns:a16="http://schemas.microsoft.com/office/drawing/2014/main" val="10004"/>
                  </a:ext>
                </a:extLst>
              </a:tr>
              <a:tr h="443759">
                <a:tc>
                  <a:txBody>
                    <a:bodyPr/>
                    <a:lstStyle/>
                    <a:p>
                      <a:r>
                        <a:rPr lang="en-US" sz="2800">
                          <a:latin typeface="+mj-lt"/>
                        </a:rPr>
                        <a:t>Payment Information</a:t>
                      </a:r>
                      <a:endParaRPr lang="en-US" sz="2800" b="1" dirty="0">
                        <a:latin typeface="+mj-lt"/>
                      </a:endParaRPr>
                    </a:p>
                  </a:txBody>
                  <a:tcPr anchor="b"/>
                </a:tc>
                <a:tc>
                  <a:txBody>
                    <a:bodyPr/>
                    <a:lstStyle/>
                    <a:p>
                      <a:pPr>
                        <a:spcBef>
                          <a:spcPts val="0"/>
                        </a:spcBef>
                        <a:spcAft>
                          <a:spcPts val="0"/>
                        </a:spcAft>
                      </a:pPr>
                      <a:r>
                        <a:rPr lang="en-US" sz="2000" dirty="0"/>
                        <a:t>New Balance</a:t>
                      </a:r>
                    </a:p>
                  </a:txBody>
                  <a:tcPr anchor="b"/>
                </a:tc>
                <a:extLst>
                  <a:ext uri="{0D108BD9-81ED-4DB2-BD59-A6C34878D82A}">
                    <a16:rowId xmlns="" xmlns:a16="http://schemas.microsoft.com/office/drawing/2014/main" val="10005"/>
                  </a:ext>
                </a:extLst>
              </a:tr>
              <a:tr h="352319">
                <a:tc>
                  <a:txBody>
                    <a:bodyPr/>
                    <a:lstStyle/>
                    <a:p>
                      <a:endParaRPr lang="en-US" sz="2400" dirty="0"/>
                    </a:p>
                  </a:txBody>
                  <a:tcPr anchor="b"/>
                </a:tc>
                <a:tc>
                  <a:txBody>
                    <a:bodyPr/>
                    <a:lstStyle/>
                    <a:p>
                      <a:pPr>
                        <a:spcAft>
                          <a:spcPts val="0"/>
                        </a:spcAft>
                      </a:pPr>
                      <a:r>
                        <a:rPr lang="en-US" sz="2000" dirty="0"/>
                        <a:t>Minimum Payment Due</a:t>
                      </a:r>
                    </a:p>
                  </a:txBody>
                  <a:tcPr anchor="b"/>
                </a:tc>
                <a:extLst>
                  <a:ext uri="{0D108BD9-81ED-4DB2-BD59-A6C34878D82A}">
                    <a16:rowId xmlns="" xmlns:a16="http://schemas.microsoft.com/office/drawing/2014/main" val="10006"/>
                  </a:ext>
                </a:extLst>
              </a:tr>
              <a:tr h="416665">
                <a:tc>
                  <a:txBody>
                    <a:bodyPr/>
                    <a:lstStyle/>
                    <a:p>
                      <a:endParaRPr lang="en-US" sz="2400" dirty="0"/>
                    </a:p>
                  </a:txBody>
                  <a:tcPr anchor="b"/>
                </a:tc>
                <a:tc>
                  <a:txBody>
                    <a:bodyPr/>
                    <a:lstStyle/>
                    <a:p>
                      <a:pPr>
                        <a:spcAft>
                          <a:spcPts val="0"/>
                        </a:spcAft>
                      </a:pPr>
                      <a:r>
                        <a:rPr lang="en-US" sz="2000" dirty="0"/>
                        <a:t>Payment Due Date</a:t>
                      </a:r>
                    </a:p>
                  </a:txBody>
                  <a:tcPr anchor="b"/>
                </a:tc>
                <a:extLst>
                  <a:ext uri="{0D108BD9-81ED-4DB2-BD59-A6C34878D82A}">
                    <a16:rowId xmlns="" xmlns:a16="http://schemas.microsoft.com/office/drawing/2014/main" val="10007"/>
                  </a:ext>
                </a:extLst>
              </a:tr>
              <a:tr h="370840">
                <a:tc>
                  <a:txBody>
                    <a:bodyPr/>
                    <a:lstStyle/>
                    <a:p>
                      <a:endParaRPr lang="en-US" sz="2400" dirty="0"/>
                    </a:p>
                  </a:txBody>
                  <a:tcPr anchor="b"/>
                </a:tc>
                <a:tc>
                  <a:txBody>
                    <a:bodyPr/>
                    <a:lstStyle/>
                    <a:p>
                      <a:pPr>
                        <a:spcAft>
                          <a:spcPts val="0"/>
                        </a:spcAft>
                      </a:pPr>
                      <a:r>
                        <a:rPr lang="en-US" sz="2000" dirty="0"/>
                        <a:t>Late</a:t>
                      </a:r>
                      <a:r>
                        <a:rPr lang="en-US" sz="2000" baseline="0" dirty="0"/>
                        <a:t> Payment Warning</a:t>
                      </a:r>
                      <a:endParaRPr lang="en-US" sz="2000" dirty="0"/>
                    </a:p>
                  </a:txBody>
                  <a:tcPr anchor="b"/>
                </a:tc>
                <a:extLst>
                  <a:ext uri="{0D108BD9-81ED-4DB2-BD59-A6C34878D82A}">
                    <a16:rowId xmlns="" xmlns:a16="http://schemas.microsoft.com/office/drawing/2014/main" val="10008"/>
                  </a:ext>
                </a:extLst>
              </a:tr>
              <a:tr h="370840">
                <a:tc>
                  <a:txBody>
                    <a:bodyPr/>
                    <a:lstStyle/>
                    <a:p>
                      <a:endParaRPr lang="en-US" sz="2400" dirty="0"/>
                    </a:p>
                  </a:txBody>
                  <a:tcPr anchor="b"/>
                </a:tc>
                <a:tc>
                  <a:txBody>
                    <a:bodyPr/>
                    <a:lstStyle/>
                    <a:p>
                      <a:pPr>
                        <a:spcAft>
                          <a:spcPts val="0"/>
                        </a:spcAft>
                      </a:pPr>
                      <a:r>
                        <a:rPr lang="en-US" sz="2000" dirty="0"/>
                        <a:t>Total Minimum Payment Warning</a:t>
                      </a:r>
                    </a:p>
                  </a:txBody>
                  <a:tcPr anchor="b"/>
                </a:tc>
                <a:extLst>
                  <a:ext uri="{0D108BD9-81ED-4DB2-BD59-A6C34878D82A}">
                    <a16:rowId xmlns="" xmlns:a16="http://schemas.microsoft.com/office/drawing/2014/main" val="10009"/>
                  </a:ext>
                </a:extLst>
              </a:tr>
            </a:tbl>
          </a:graphicData>
        </a:graphic>
      </p:graphicFrame>
      <p:sp>
        <p:nvSpPr>
          <p:cNvPr id="3" name="Slide Number Placeholder 2">
            <a:extLst>
              <a:ext uri="{FF2B5EF4-FFF2-40B4-BE49-F238E27FC236}">
                <a16:creationId xmlns="" xmlns:a16="http://schemas.microsoft.com/office/drawing/2014/main" id="{5A44B17B-7ECE-7F48-B518-E70FBC090943}"/>
              </a:ext>
            </a:extLst>
          </p:cNvPr>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19523479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Items on a Credit Card Statement</a:t>
            </a:r>
          </a:p>
        </p:txBody>
      </p:sp>
      <p:sp>
        <p:nvSpPr>
          <p:cNvPr id="3" name="Content Placeholder 2"/>
          <p:cNvSpPr>
            <a:spLocks noGrp="1"/>
          </p:cNvSpPr>
          <p:nvPr>
            <p:ph idx="1"/>
          </p:nvPr>
        </p:nvSpPr>
        <p:spPr/>
        <p:txBody>
          <a:bodyPr>
            <a:noAutofit/>
          </a:bodyPr>
          <a:lstStyle/>
          <a:p>
            <a:pPr lvl="0">
              <a:lnSpc>
                <a:spcPct val="100000"/>
              </a:lnSpc>
              <a:spcBef>
                <a:spcPts val="0"/>
              </a:spcBef>
              <a:spcAft>
                <a:spcPts val="2400"/>
              </a:spcAft>
              <a:buFont typeface="Wingdings" pitchFamily="2" charset="2"/>
              <a:buChar char="§"/>
            </a:pPr>
            <a:r>
              <a:rPr lang="en-US" sz="3200" dirty="0"/>
              <a:t>Credit Counseling Statement </a:t>
            </a:r>
          </a:p>
          <a:p>
            <a:pPr lvl="0">
              <a:lnSpc>
                <a:spcPct val="100000"/>
              </a:lnSpc>
              <a:spcBef>
                <a:spcPts val="0"/>
              </a:spcBef>
              <a:spcAft>
                <a:spcPts val="2400"/>
              </a:spcAft>
              <a:buFont typeface="Wingdings" pitchFamily="2" charset="2"/>
              <a:buChar char="§"/>
            </a:pPr>
            <a:r>
              <a:rPr lang="en-US" sz="3200" dirty="0"/>
              <a:t>Notice of Interest Rate Changes</a:t>
            </a:r>
          </a:p>
          <a:p>
            <a:pPr lvl="0">
              <a:lnSpc>
                <a:spcPct val="100000"/>
              </a:lnSpc>
              <a:spcBef>
                <a:spcPts val="0"/>
              </a:spcBef>
              <a:spcAft>
                <a:spcPts val="2400"/>
              </a:spcAft>
              <a:buFont typeface="Wingdings" pitchFamily="2" charset="2"/>
              <a:buChar char="§"/>
            </a:pPr>
            <a:r>
              <a:rPr lang="en-US" sz="3200" dirty="0"/>
              <a:t>Transactions or Account Activity</a:t>
            </a:r>
          </a:p>
          <a:p>
            <a:pPr lvl="1">
              <a:lnSpc>
                <a:spcPct val="100000"/>
              </a:lnSpc>
              <a:spcBef>
                <a:spcPts val="0"/>
              </a:spcBef>
              <a:spcAft>
                <a:spcPts val="2400"/>
              </a:spcAft>
            </a:pPr>
            <a:r>
              <a:rPr lang="en-US" sz="2800" dirty="0"/>
              <a:t>Transactions, finance charges, annual fee and interest totals</a:t>
            </a:r>
          </a:p>
          <a:p>
            <a:pPr lvl="0">
              <a:lnSpc>
                <a:spcPct val="100000"/>
              </a:lnSpc>
              <a:spcBef>
                <a:spcPts val="0"/>
              </a:spcBef>
              <a:spcAft>
                <a:spcPts val="2400"/>
              </a:spcAft>
              <a:buFont typeface="Wingdings" pitchFamily="2" charset="2"/>
              <a:buChar char="§"/>
            </a:pPr>
            <a:r>
              <a:rPr lang="en-US" sz="3200" dirty="0"/>
              <a:t>Interest Charge Calculation</a:t>
            </a:r>
            <a:endParaRPr lang="en-US" sz="2000" dirty="0"/>
          </a:p>
        </p:txBody>
      </p:sp>
      <p:sp>
        <p:nvSpPr>
          <p:cNvPr id="5" name="Slide Number Placeholder 4">
            <a:extLst>
              <a:ext uri="{FF2B5EF4-FFF2-40B4-BE49-F238E27FC236}">
                <a16:creationId xmlns="" xmlns:a16="http://schemas.microsoft.com/office/drawing/2014/main" id="{98A2778A-3F0A-E14F-88B0-57F8ABA2B5A5}"/>
              </a:ext>
            </a:extLst>
          </p:cNvPr>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934165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620" y="991900"/>
            <a:ext cx="8381188" cy="724743"/>
          </a:xfrm>
        </p:spPr>
        <p:txBody>
          <a:bodyPr>
            <a:normAutofit fontScale="90000"/>
          </a:bodyPr>
          <a:lstStyle/>
          <a:p>
            <a:pPr>
              <a:lnSpc>
                <a:spcPts val="3920"/>
              </a:lnSpc>
            </a:pPr>
            <a:r>
              <a:rPr lang="en-US" sz="4000" dirty="0"/>
              <a:t>Try it: Finding Items in a </a:t>
            </a:r>
            <a:r>
              <a:rPr lang="en-US" sz="4000"/>
              <a:t>Credit Card</a:t>
            </a:r>
            <a:br>
              <a:rPr lang="en-US" sz="4000"/>
            </a:br>
            <a:r>
              <a:rPr lang="en-US" sz="4000"/>
              <a:t>          Statement</a:t>
            </a:r>
            <a:r>
              <a:rPr lang="en-US" dirty="0"/>
              <a:t/>
            </a:r>
            <a:br>
              <a:rPr lang="en-US" dirty="0"/>
            </a:br>
            <a:r>
              <a:rPr lang="en-US" sz="2700" dirty="0"/>
              <a:t>See page 13 in your Participant Guide</a:t>
            </a:r>
            <a:endParaRPr lang="en-US" dirty="0"/>
          </a:p>
        </p:txBody>
      </p:sp>
      <p:pic>
        <p:nvPicPr>
          <p:cNvPr id="4" name="Picture 3" descr="Screenshot of Try It: Finding Items in a Credit Card Statement from Participant Guide. Shown for navigational purposes only.">
            <a:extLst>
              <a:ext uri="{FF2B5EF4-FFF2-40B4-BE49-F238E27FC236}">
                <a16:creationId xmlns="" xmlns:a16="http://schemas.microsoft.com/office/drawing/2014/main" id="{09444CFE-BC6A-3846-BAEF-D46F146A8FF6}"/>
              </a:ext>
            </a:extLst>
          </p:cNvPr>
          <p:cNvPicPr>
            <a:picLocks noChangeAspect="1"/>
          </p:cNvPicPr>
          <p:nvPr/>
        </p:nvPicPr>
        <p:blipFill rotWithShape="1">
          <a:blip r:embed="rId2"/>
          <a:srcRect b="11057"/>
          <a:stretch/>
        </p:blipFill>
        <p:spPr>
          <a:xfrm>
            <a:off x="676565" y="1740993"/>
            <a:ext cx="7937500" cy="441661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Slide Number Placeholder 2">
            <a:extLst>
              <a:ext uri="{FF2B5EF4-FFF2-40B4-BE49-F238E27FC236}">
                <a16:creationId xmlns="" xmlns:a16="http://schemas.microsoft.com/office/drawing/2014/main" id="{F59FD4C3-1C4F-6D45-8716-6E0DBBD1C291}"/>
              </a:ext>
            </a:extLst>
          </p:cNvPr>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2617625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hidden="1"/>
          <p:cNvSpPr>
            <a:spLocks noGrp="1"/>
          </p:cNvSpPr>
          <p:nvPr>
            <p:ph type="title" idx="4294967295"/>
          </p:nvPr>
        </p:nvSpPr>
        <p:spPr/>
        <p:txBody>
          <a:bodyPr/>
          <a:lstStyle/>
          <a:p>
            <a:r>
              <a:rPr lang="en-US"/>
              <a:t>Section 1: How Credit Cards Work</a:t>
            </a:r>
          </a:p>
        </p:txBody>
      </p:sp>
      <p:sp>
        <p:nvSpPr>
          <p:cNvPr id="5" name="Content Placeholder 4"/>
          <p:cNvSpPr>
            <a:spLocks noGrp="1"/>
          </p:cNvSpPr>
          <p:nvPr>
            <p:ph sz="quarter" idx="12"/>
          </p:nvPr>
        </p:nvSpPr>
        <p:spPr/>
        <p:txBody>
          <a:bodyPr>
            <a:normAutofit lnSpcReduction="10000"/>
          </a:bodyPr>
          <a:lstStyle/>
          <a:p>
            <a:r>
              <a:rPr lang="en-US" dirty="0"/>
              <a:t>Section 1</a:t>
            </a:r>
          </a:p>
        </p:txBody>
      </p:sp>
      <p:sp>
        <p:nvSpPr>
          <p:cNvPr id="3" name="Subtitle 2"/>
          <p:cNvSpPr>
            <a:spLocks noGrp="1"/>
          </p:cNvSpPr>
          <p:nvPr>
            <p:ph type="body" sz="quarter" idx="11"/>
          </p:nvPr>
        </p:nvSpPr>
        <p:spPr>
          <a:xfrm>
            <a:off x="457654" y="949571"/>
            <a:ext cx="3059567" cy="1423760"/>
          </a:xfrm>
        </p:spPr>
        <p:txBody>
          <a:bodyPr/>
          <a:lstStyle/>
          <a:p>
            <a:r>
              <a:rPr lang="en-US" dirty="0"/>
              <a:t>How Credit </a:t>
            </a:r>
            <a:r>
              <a:rPr lang="en-US"/>
              <a:t>Cards Work</a:t>
            </a:r>
          </a:p>
          <a:p>
            <a:endParaRPr lang="en-US" dirty="0"/>
          </a:p>
        </p:txBody>
      </p:sp>
      <p:sp>
        <p:nvSpPr>
          <p:cNvPr id="4" name="Rectangle 3"/>
          <p:cNvSpPr/>
          <p:nvPr/>
        </p:nvSpPr>
        <p:spPr>
          <a:xfrm>
            <a:off x="458108" y="2373331"/>
            <a:ext cx="2436463" cy="646331"/>
          </a:xfrm>
          <a:prstGeom prst="rect">
            <a:avLst/>
          </a:prstGeom>
        </p:spPr>
        <p:txBody>
          <a:bodyPr wrap="square">
            <a:spAutoFit/>
          </a:bodyPr>
          <a:lstStyle/>
          <a:p>
            <a:r>
              <a:rPr lang="en-US" dirty="0">
                <a:latin typeface="Franklin Gothic Book" panose="020B0503020102020204" pitchFamily="34" charset="0"/>
              </a:rPr>
              <a:t>See page 3 in your Participant Guide</a:t>
            </a:r>
          </a:p>
        </p:txBody>
      </p:sp>
      <p:pic>
        <p:nvPicPr>
          <p:cNvPr id="8" name="Picture 7" descr="Picture of two people sitting at a table with coffee. One person wtih on the phone looking at a credit card."/>
          <p:cNvPicPr>
            <a:picLocks noChangeAspect="1"/>
          </p:cNvPicPr>
          <p:nvPr/>
        </p:nvPicPr>
        <p:blipFill rotWithShape="1">
          <a:blip r:embed="rId2" cstate="print">
            <a:extLst>
              <a:ext uri="{28A0092B-C50C-407E-A947-70E740481C1C}">
                <a14:useLocalDpi xmlns:a14="http://schemas.microsoft.com/office/drawing/2010/main"/>
              </a:ext>
            </a:extLst>
          </a:blip>
          <a:srcRect l="11940" r="18589"/>
          <a:stretch/>
        </p:blipFill>
        <p:spPr>
          <a:xfrm>
            <a:off x="3906938" y="586158"/>
            <a:ext cx="5240744" cy="5029200"/>
          </a:xfrm>
          <a:prstGeom prst="rect">
            <a:avLst/>
          </a:prstGeom>
        </p:spPr>
      </p:pic>
      <p:sp>
        <p:nvSpPr>
          <p:cNvPr id="2" name="Slide Number Placeholder 1">
            <a:extLst>
              <a:ext uri="{FF2B5EF4-FFF2-40B4-BE49-F238E27FC236}">
                <a16:creationId xmlns="" xmlns:a16="http://schemas.microsoft.com/office/drawing/2014/main" id="{40CB93AE-194F-B24B-9583-A6E27B1108CD}"/>
              </a:ext>
            </a:extLst>
          </p:cNvPr>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3256866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Steps to Managing Your Credit Card</a:t>
            </a:r>
          </a:p>
        </p:txBody>
      </p:sp>
      <p:sp>
        <p:nvSpPr>
          <p:cNvPr id="3" name="Content Placeholder 2"/>
          <p:cNvSpPr>
            <a:spLocks noGrp="1"/>
          </p:cNvSpPr>
          <p:nvPr>
            <p:ph idx="1"/>
          </p:nvPr>
        </p:nvSpPr>
        <p:spPr>
          <a:xfrm>
            <a:off x="577985" y="1424723"/>
            <a:ext cx="8126627" cy="4701440"/>
          </a:xfrm>
        </p:spPr>
        <p:txBody>
          <a:bodyPr>
            <a:noAutofit/>
          </a:bodyPr>
          <a:lstStyle/>
          <a:p>
            <a:pPr>
              <a:lnSpc>
                <a:spcPct val="120000"/>
              </a:lnSpc>
              <a:spcAft>
                <a:spcPts val="0"/>
              </a:spcAft>
              <a:buFont typeface="Wingdings" pitchFamily="2" charset="2"/>
              <a:buChar char="§"/>
            </a:pPr>
            <a:r>
              <a:rPr lang="en-US" sz="3200" dirty="0"/>
              <a:t>Keep good records </a:t>
            </a:r>
          </a:p>
          <a:p>
            <a:pPr>
              <a:lnSpc>
                <a:spcPct val="120000"/>
              </a:lnSpc>
              <a:spcAft>
                <a:spcPts val="0"/>
              </a:spcAft>
              <a:buFont typeface="Wingdings" pitchFamily="2" charset="2"/>
              <a:buChar char="§"/>
            </a:pPr>
            <a:r>
              <a:rPr lang="en-US" sz="3200"/>
              <a:t>Check </a:t>
            </a:r>
            <a:r>
              <a:rPr lang="en-US" sz="3200" dirty="0"/>
              <a:t>statements for mistakes</a:t>
            </a:r>
          </a:p>
          <a:p>
            <a:pPr>
              <a:lnSpc>
                <a:spcPct val="120000"/>
              </a:lnSpc>
              <a:spcAft>
                <a:spcPts val="0"/>
              </a:spcAft>
              <a:buFont typeface="Wingdings" pitchFamily="2" charset="2"/>
              <a:buChar char="§"/>
            </a:pPr>
            <a:r>
              <a:rPr lang="en-US" sz="3200" dirty="0"/>
              <a:t>Pay on time and at least minimum due </a:t>
            </a:r>
          </a:p>
          <a:p>
            <a:pPr>
              <a:lnSpc>
                <a:spcPct val="120000"/>
              </a:lnSpc>
              <a:spcAft>
                <a:spcPts val="0"/>
              </a:spcAft>
              <a:buFont typeface="Wingdings" pitchFamily="2" charset="2"/>
              <a:buChar char="§"/>
            </a:pPr>
            <a:r>
              <a:rPr lang="en-US" sz="3200" dirty="0"/>
              <a:t>Understand impact of different payment strategies</a:t>
            </a:r>
          </a:p>
          <a:p>
            <a:pPr>
              <a:lnSpc>
                <a:spcPct val="120000"/>
              </a:lnSpc>
              <a:spcAft>
                <a:spcPts val="0"/>
              </a:spcAft>
              <a:buFont typeface="Wingdings" pitchFamily="2" charset="2"/>
              <a:buChar char="§"/>
            </a:pPr>
            <a:r>
              <a:rPr lang="en-US" sz="3200" dirty="0"/>
              <a:t>Try to limit what you owe compared </a:t>
            </a:r>
            <a:r>
              <a:rPr lang="en-US" sz="3200"/>
              <a:t>to </a:t>
            </a:r>
            <a:br>
              <a:rPr lang="en-US" sz="3200"/>
            </a:br>
            <a:r>
              <a:rPr lang="en-US" sz="3200"/>
              <a:t>your credit </a:t>
            </a:r>
            <a:r>
              <a:rPr lang="en-US" sz="3200" dirty="0"/>
              <a:t>limit</a:t>
            </a:r>
            <a:endParaRPr lang="en-US" sz="1600" dirty="0"/>
          </a:p>
        </p:txBody>
      </p:sp>
      <p:sp>
        <p:nvSpPr>
          <p:cNvPr id="5" name="Slide Number Placeholder 4">
            <a:extLst>
              <a:ext uri="{FF2B5EF4-FFF2-40B4-BE49-F238E27FC236}">
                <a16:creationId xmlns="" xmlns:a16="http://schemas.microsoft.com/office/drawing/2014/main" id="{E1B38DBA-A629-1844-99A4-7A2E1D8714C9}"/>
              </a:ext>
            </a:extLst>
          </p:cNvPr>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34143267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Paying Only the Minimum Payment</a:t>
            </a:r>
          </a:p>
        </p:txBody>
      </p:sp>
      <p:graphicFrame>
        <p:nvGraphicFramePr>
          <p:cNvPr id="5" name="Content Placeholder 4" descr="6 column table with 1 title row at the top and 3 content rows below the title row"/>
          <p:cNvGraphicFramePr>
            <a:graphicFrameLocks noGrp="1"/>
          </p:cNvGraphicFramePr>
          <p:nvPr>
            <p:ph idx="1"/>
            <p:extLst>
              <p:ext uri="{D42A27DB-BD31-4B8C-83A1-F6EECF244321}">
                <p14:modId xmlns:p14="http://schemas.microsoft.com/office/powerpoint/2010/main" val="919220704"/>
              </p:ext>
            </p:extLst>
          </p:nvPr>
        </p:nvGraphicFramePr>
        <p:xfrm>
          <a:off x="457200" y="1488734"/>
          <a:ext cx="8229600" cy="3627371"/>
        </p:xfrm>
        <a:graphic>
          <a:graphicData uri="http://schemas.openxmlformats.org/drawingml/2006/table">
            <a:tbl>
              <a:tblPr firstRow="1" firstCol="1" bandRow="1">
                <a:tableStyleId>{5940675A-B579-460E-94D1-54222C63F5DA}</a:tableStyleId>
              </a:tblPr>
              <a:tblGrid>
                <a:gridCol w="1486002">
                  <a:extLst>
                    <a:ext uri="{9D8B030D-6E8A-4147-A177-3AD203B41FA5}">
                      <a16:colId xmlns="" xmlns:a16="http://schemas.microsoft.com/office/drawing/2014/main" val="20000"/>
                    </a:ext>
                  </a:extLst>
                </a:gridCol>
                <a:gridCol w="1079608">
                  <a:extLst>
                    <a:ext uri="{9D8B030D-6E8A-4147-A177-3AD203B41FA5}">
                      <a16:colId xmlns="" xmlns:a16="http://schemas.microsoft.com/office/drawing/2014/main" val="20001"/>
                    </a:ext>
                  </a:extLst>
                </a:gridCol>
                <a:gridCol w="1005084">
                  <a:extLst>
                    <a:ext uri="{9D8B030D-6E8A-4147-A177-3AD203B41FA5}">
                      <a16:colId xmlns="" xmlns:a16="http://schemas.microsoft.com/office/drawing/2014/main" val="20002"/>
                    </a:ext>
                  </a:extLst>
                </a:gridCol>
                <a:gridCol w="1720973">
                  <a:extLst>
                    <a:ext uri="{9D8B030D-6E8A-4147-A177-3AD203B41FA5}">
                      <a16:colId xmlns="" xmlns:a16="http://schemas.microsoft.com/office/drawing/2014/main" val="20003"/>
                    </a:ext>
                  </a:extLst>
                </a:gridCol>
                <a:gridCol w="1908313">
                  <a:extLst>
                    <a:ext uri="{9D8B030D-6E8A-4147-A177-3AD203B41FA5}">
                      <a16:colId xmlns="" xmlns:a16="http://schemas.microsoft.com/office/drawing/2014/main" val="20004"/>
                    </a:ext>
                  </a:extLst>
                </a:gridCol>
                <a:gridCol w="1029620">
                  <a:extLst>
                    <a:ext uri="{9D8B030D-6E8A-4147-A177-3AD203B41FA5}">
                      <a16:colId xmlns="" xmlns:a16="http://schemas.microsoft.com/office/drawing/2014/main" val="20005"/>
                    </a:ext>
                  </a:extLst>
                </a:gridCol>
              </a:tblGrid>
              <a:tr h="1482794">
                <a:tc>
                  <a:txBody>
                    <a:bodyPr/>
                    <a:lstStyle/>
                    <a:p>
                      <a:pPr marL="0" marR="0" algn="ctr">
                        <a:lnSpc>
                          <a:spcPct val="100000"/>
                        </a:lnSpc>
                        <a:spcBef>
                          <a:spcPts val="0"/>
                        </a:spcBef>
                        <a:spcAft>
                          <a:spcPts val="1200"/>
                        </a:spcAft>
                      </a:pPr>
                      <a:r>
                        <a:rPr lang="en-US" sz="2000" b="1">
                          <a:effectLst/>
                          <a:latin typeface="Arial" panose="020B0604020202020204" pitchFamily="34" charset="0"/>
                          <a:cs typeface="Arial" panose="020B0604020202020204" pitchFamily="34" charset="0"/>
                        </a:rPr>
                        <a:t>Item</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a:effectLst/>
                          <a:latin typeface="Arial" panose="020B0604020202020204" pitchFamily="34" charset="0"/>
                          <a:cs typeface="Arial" panose="020B0604020202020204" pitchFamily="34" charset="0"/>
                        </a:rPr>
                        <a:t>Price</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a:effectLst/>
                          <a:latin typeface="Arial" panose="020B0604020202020204" pitchFamily="34" charset="0"/>
                          <a:cs typeface="Arial" panose="020B0604020202020204" pitchFamily="34" charset="0"/>
                        </a:rPr>
                        <a:t>Credit </a:t>
                      </a:r>
                      <a:r>
                        <a:rPr lang="en-US" sz="2000" b="1" dirty="0">
                          <a:effectLst/>
                          <a:latin typeface="Arial" panose="020B0604020202020204" pitchFamily="34" charset="0"/>
                          <a:cs typeface="Arial" panose="020B0604020202020204" pitchFamily="34" charset="0"/>
                        </a:rPr>
                        <a:t>Card APR</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a:effectLst/>
                          <a:latin typeface="Arial" panose="020B0604020202020204" pitchFamily="34" charset="0"/>
                          <a:cs typeface="Arial" panose="020B0604020202020204" pitchFamily="34" charset="0"/>
                        </a:rPr>
                        <a:t>Interest </a:t>
                      </a:r>
                      <a:r>
                        <a:rPr lang="en-US" sz="2000" b="1" dirty="0">
                          <a:effectLst/>
                          <a:latin typeface="Arial" panose="020B0604020202020204" pitchFamily="34" charset="0"/>
                          <a:cs typeface="Arial" panose="020B0604020202020204" pitchFamily="34" charset="0"/>
                        </a:rPr>
                        <a:t>Paid</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a:effectLst/>
                          <a:latin typeface="Arial" panose="020B0604020202020204" pitchFamily="34" charset="0"/>
                          <a:cs typeface="Arial" panose="020B0604020202020204" pitchFamily="34" charset="0"/>
                        </a:rPr>
                        <a:t>How Much</a:t>
                      </a:r>
                      <a:br>
                        <a:rPr lang="en-US" sz="2000" b="1">
                          <a:effectLst/>
                          <a:latin typeface="Arial" panose="020B0604020202020204" pitchFamily="34" charset="0"/>
                          <a:cs typeface="Arial" panose="020B0604020202020204" pitchFamily="34" charset="0"/>
                        </a:rPr>
                      </a:br>
                      <a:r>
                        <a:rPr lang="en-US" sz="2000" b="1">
                          <a:effectLst/>
                          <a:latin typeface="Arial" panose="020B0604020202020204" pitchFamily="34" charset="0"/>
                          <a:cs typeface="Arial" panose="020B0604020202020204" pitchFamily="34" charset="0"/>
                        </a:rPr>
                        <a:t>You Really Pay for </a:t>
                      </a:r>
                      <a:r>
                        <a:rPr lang="en-US" sz="2000" b="1" dirty="0">
                          <a:effectLst/>
                          <a:latin typeface="Arial" panose="020B0604020202020204" pitchFamily="34" charset="0"/>
                          <a:cs typeface="Arial" panose="020B0604020202020204" pitchFamily="34" charset="0"/>
                        </a:rPr>
                        <a:t>the Item</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dirty="0">
                          <a:effectLst/>
                          <a:latin typeface="Arial" panose="020B0604020202020204" pitchFamily="34" charset="0"/>
                          <a:cs typeface="Arial" panose="020B0604020202020204" pitchFamily="34" charset="0"/>
                        </a:rPr>
                        <a:t>Total Years to Pay Off</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extLst>
                  <a:ext uri="{0D108BD9-81ED-4DB2-BD59-A6C34878D82A}">
                    <a16:rowId xmlns="" xmlns:a16="http://schemas.microsoft.com/office/drawing/2014/main" val="10000"/>
                  </a:ext>
                </a:extLst>
              </a:tr>
              <a:tr h="714859">
                <a:tc>
                  <a:txBody>
                    <a:bodyPr/>
                    <a:lstStyle/>
                    <a:p>
                      <a:pPr marL="0" marR="0">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TV</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$500</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18%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$132</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$632</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 xmlns:a16="http://schemas.microsoft.com/office/drawing/2014/main" val="10001"/>
                  </a:ext>
                </a:extLst>
              </a:tr>
              <a:tr h="714859">
                <a:tc>
                  <a:txBody>
                    <a:bodyPr/>
                    <a:lstStyle/>
                    <a:p>
                      <a:pPr marL="0" marR="0">
                        <a:lnSpc>
                          <a:spcPct val="100000"/>
                        </a:lnSpc>
                        <a:spcBef>
                          <a:spcPts val="0"/>
                        </a:spcBef>
                        <a:spcAft>
                          <a:spcPts val="1200"/>
                        </a:spcAft>
                      </a:pPr>
                      <a:r>
                        <a:rPr lang="en-US" sz="2000" dirty="0">
                          <a:effectLst/>
                          <a:latin typeface="Arial" panose="020B0604020202020204" pitchFamily="34" charset="0"/>
                          <a:ea typeface="MS Mincho" panose="02020609040205080304" pitchFamily="49" charset="-128"/>
                          <a:cs typeface="Arial" panose="020B0604020202020204" pitchFamily="34" charset="0"/>
                        </a:rPr>
                        <a:t>Repair</a:t>
                      </a: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$1,000</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18%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$863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$1,863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 xmlns:a16="http://schemas.microsoft.com/office/drawing/2014/main" val="10002"/>
                  </a:ext>
                </a:extLst>
              </a:tr>
              <a:tr h="714859">
                <a:tc>
                  <a:txBody>
                    <a:bodyPr/>
                    <a:lstStyle/>
                    <a:p>
                      <a:pPr marL="0" marR="0">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Furniture</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$2,500</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18%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$5,363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$7,863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latin typeface="Arial" panose="020B0604020202020204" pitchFamily="34" charset="0"/>
                          <a:cs typeface="Arial" panose="020B0604020202020204" pitchFamily="34" charset="0"/>
                        </a:rPr>
                        <a:t>23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 xmlns:a16="http://schemas.microsoft.com/office/drawing/2014/main" val="10003"/>
                  </a:ext>
                </a:extLst>
              </a:tr>
            </a:tbl>
          </a:graphicData>
        </a:graphic>
      </p:graphicFrame>
      <p:sp>
        <p:nvSpPr>
          <p:cNvPr id="3" name="TextBox 2"/>
          <p:cNvSpPr txBox="1"/>
          <p:nvPr/>
        </p:nvSpPr>
        <p:spPr>
          <a:xfrm>
            <a:off x="457200" y="5144913"/>
            <a:ext cx="7989164" cy="584775"/>
          </a:xfrm>
          <a:prstGeom prst="rect">
            <a:avLst/>
          </a:prstGeom>
          <a:noFill/>
        </p:spPr>
        <p:txBody>
          <a:bodyPr wrap="square" rtlCol="0">
            <a:spAutoFit/>
          </a:bodyPr>
          <a:lstStyle/>
          <a:p>
            <a:r>
              <a:rPr lang="en-US" sz="1600"/>
              <a:t>All figures are rounded to the nearest dollar.</a:t>
            </a:r>
          </a:p>
          <a:p>
            <a:r>
              <a:rPr lang="en-US" sz="1600"/>
              <a:t>APR </a:t>
            </a:r>
            <a:r>
              <a:rPr lang="en-US" sz="1600" dirty="0"/>
              <a:t>is the Annual </a:t>
            </a:r>
            <a:r>
              <a:rPr lang="en-US" sz="1600"/>
              <a:t>Percentage Rate.</a:t>
            </a:r>
            <a:endParaRPr lang="en-US" sz="1600" dirty="0"/>
          </a:p>
        </p:txBody>
      </p:sp>
      <p:sp>
        <p:nvSpPr>
          <p:cNvPr id="6" name="Slide Number Placeholder 5">
            <a:extLst>
              <a:ext uri="{FF2B5EF4-FFF2-40B4-BE49-F238E27FC236}">
                <a16:creationId xmlns="" xmlns:a16="http://schemas.microsoft.com/office/drawing/2014/main" id="{ECBCCBEF-8D96-DC47-AC26-1A6EFDBAEF57}"/>
              </a:ext>
            </a:extLst>
          </p:cNvPr>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26739761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Paying More than Minimum Payment</a:t>
            </a:r>
          </a:p>
        </p:txBody>
      </p:sp>
      <p:graphicFrame>
        <p:nvGraphicFramePr>
          <p:cNvPr id="6" name="Content Placeholder 5" descr="6 column table with 1 title row at the top and 3 content rows below the title row"/>
          <p:cNvGraphicFramePr>
            <a:graphicFrameLocks noGrp="1"/>
          </p:cNvGraphicFramePr>
          <p:nvPr>
            <p:ph idx="1"/>
            <p:extLst>
              <p:ext uri="{D42A27DB-BD31-4B8C-83A1-F6EECF244321}">
                <p14:modId xmlns:p14="http://schemas.microsoft.com/office/powerpoint/2010/main" val="2329476898"/>
              </p:ext>
            </p:extLst>
          </p:nvPr>
        </p:nvGraphicFramePr>
        <p:xfrm>
          <a:off x="457200" y="1417640"/>
          <a:ext cx="8229600" cy="4269849"/>
        </p:xfrm>
        <a:graphic>
          <a:graphicData uri="http://schemas.openxmlformats.org/drawingml/2006/table">
            <a:tbl>
              <a:tblPr firstRow="1" firstCol="1" bandRow="1">
                <a:tableStyleId>{5940675A-B579-460E-94D1-54222C63F5DA}</a:tableStyleId>
              </a:tblPr>
              <a:tblGrid>
                <a:gridCol w="1236133">
                  <a:extLst>
                    <a:ext uri="{9D8B030D-6E8A-4147-A177-3AD203B41FA5}">
                      <a16:colId xmlns="" xmlns:a16="http://schemas.microsoft.com/office/drawing/2014/main" val="20000"/>
                    </a:ext>
                  </a:extLst>
                </a:gridCol>
                <a:gridCol w="1253067">
                  <a:extLst>
                    <a:ext uri="{9D8B030D-6E8A-4147-A177-3AD203B41FA5}">
                      <a16:colId xmlns="" xmlns:a16="http://schemas.microsoft.com/office/drawing/2014/main" val="20001"/>
                    </a:ext>
                  </a:extLst>
                </a:gridCol>
                <a:gridCol w="1481667">
                  <a:extLst>
                    <a:ext uri="{9D8B030D-6E8A-4147-A177-3AD203B41FA5}">
                      <a16:colId xmlns="" xmlns:a16="http://schemas.microsoft.com/office/drawing/2014/main" val="20002"/>
                    </a:ext>
                  </a:extLst>
                </a:gridCol>
                <a:gridCol w="1176866">
                  <a:extLst>
                    <a:ext uri="{9D8B030D-6E8A-4147-A177-3AD203B41FA5}">
                      <a16:colId xmlns="" xmlns:a16="http://schemas.microsoft.com/office/drawing/2014/main" val="20003"/>
                    </a:ext>
                  </a:extLst>
                </a:gridCol>
                <a:gridCol w="1278467">
                  <a:extLst>
                    <a:ext uri="{9D8B030D-6E8A-4147-A177-3AD203B41FA5}">
                      <a16:colId xmlns="" xmlns:a16="http://schemas.microsoft.com/office/drawing/2014/main" val="20004"/>
                    </a:ext>
                  </a:extLst>
                </a:gridCol>
                <a:gridCol w="1803400">
                  <a:extLst>
                    <a:ext uri="{9D8B030D-6E8A-4147-A177-3AD203B41FA5}">
                      <a16:colId xmlns="" xmlns:a16="http://schemas.microsoft.com/office/drawing/2014/main" val="20005"/>
                    </a:ext>
                  </a:extLst>
                </a:gridCol>
              </a:tblGrid>
              <a:tr h="1404729">
                <a:tc>
                  <a:txBody>
                    <a:bodyPr/>
                    <a:lstStyle/>
                    <a:p>
                      <a:pPr marL="0" marR="0" algn="ctr">
                        <a:lnSpc>
                          <a:spcPct val="100000"/>
                        </a:lnSpc>
                        <a:spcBef>
                          <a:spcPts val="0"/>
                        </a:spcBef>
                        <a:spcAft>
                          <a:spcPts val="1200"/>
                        </a:spcAft>
                      </a:pPr>
                      <a:r>
                        <a:rPr lang="en-US" sz="2000" b="1" dirty="0">
                          <a:effectLst/>
                          <a:latin typeface="Arial" panose="020B0604020202020204" pitchFamily="34" charset="0"/>
                          <a:cs typeface="Arial" panose="020B0604020202020204" pitchFamily="34" charset="0"/>
                        </a:rPr>
                        <a:t>Original Balance</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dirty="0">
                          <a:effectLst/>
                          <a:latin typeface="Arial" panose="020B0604020202020204" pitchFamily="34" charset="0"/>
                          <a:cs typeface="Arial" panose="020B0604020202020204" pitchFamily="34" charset="0"/>
                        </a:rPr>
                        <a:t>Credit Card APR</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dirty="0">
                          <a:effectLst/>
                          <a:latin typeface="Arial" panose="020B0604020202020204" pitchFamily="34" charset="0"/>
                          <a:cs typeface="Arial" panose="020B0604020202020204" pitchFamily="34" charset="0"/>
                        </a:rPr>
                        <a:t>Monthly Payments</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dirty="0">
                          <a:effectLst/>
                          <a:latin typeface="Arial" panose="020B0604020202020204" pitchFamily="34" charset="0"/>
                          <a:cs typeface="Arial" panose="020B0604020202020204" pitchFamily="34" charset="0"/>
                        </a:rPr>
                        <a:t>Total Years to Pay Off</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dirty="0">
                          <a:effectLst/>
                          <a:latin typeface="Arial" panose="020B0604020202020204" pitchFamily="34" charset="0"/>
                          <a:cs typeface="Arial" panose="020B0604020202020204" pitchFamily="34" charset="0"/>
                        </a:rPr>
                        <a:t>Interest Paid</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n-US" sz="2000" b="1">
                          <a:effectLst/>
                          <a:latin typeface="Arial" panose="020B0604020202020204" pitchFamily="34" charset="0"/>
                          <a:cs typeface="Arial" panose="020B0604020202020204" pitchFamily="34" charset="0"/>
                        </a:rPr>
                        <a:t>Total Amount Paid</a:t>
                      </a:r>
                      <a:endParaRPr lang="en-US" sz="20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extLst>
                  <a:ext uri="{0D108BD9-81ED-4DB2-BD59-A6C34878D82A}">
                    <a16:rowId xmlns="" xmlns:a16="http://schemas.microsoft.com/office/drawing/2014/main" val="10000"/>
                  </a:ext>
                </a:extLst>
              </a:tr>
              <a:tr h="692727">
                <a:tc>
                  <a:txBody>
                    <a:bodyPr/>
                    <a:lstStyle/>
                    <a:p>
                      <a:pPr marL="0" marR="0">
                        <a:lnSpc>
                          <a:spcPct val="100000"/>
                        </a:lnSpc>
                        <a:spcBef>
                          <a:spcPts val="0"/>
                        </a:spcBef>
                        <a:spcAft>
                          <a:spcPts val="1200"/>
                        </a:spcAft>
                      </a:pPr>
                      <a:r>
                        <a:rPr lang="en-US" sz="2000" dirty="0">
                          <a:effectLst/>
                        </a:rPr>
                        <a:t>$2,500</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18%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b="0" dirty="0">
                          <a:effectLst/>
                        </a:rPr>
                        <a:t>Only the </a:t>
                      </a:r>
                      <a:r>
                        <a:rPr lang="en-US" sz="2000" dirty="0">
                          <a:effectLst/>
                        </a:rPr>
                        <a:t>Minimum Payment</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23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$5,363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$7,863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 xmlns:a16="http://schemas.microsoft.com/office/drawing/2014/main" val="10001"/>
                  </a:ext>
                </a:extLst>
              </a:tr>
              <a:tr h="620422">
                <a:tc>
                  <a:txBody>
                    <a:bodyPr/>
                    <a:lstStyle/>
                    <a:p>
                      <a:pPr marL="0" marR="0">
                        <a:lnSpc>
                          <a:spcPct val="100000"/>
                        </a:lnSpc>
                        <a:spcBef>
                          <a:spcPts val="0"/>
                        </a:spcBef>
                        <a:spcAft>
                          <a:spcPts val="1200"/>
                        </a:spcAft>
                      </a:pPr>
                      <a:r>
                        <a:rPr lang="en-US" sz="2000" dirty="0">
                          <a:effectLst/>
                        </a:rPr>
                        <a:t>$2,500</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18%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1200"/>
                        </a:spcAft>
                        <a:buClrTx/>
                        <a:buSzTx/>
                        <a:buFontTx/>
                        <a:buNone/>
                        <a:tabLst/>
                        <a:defRPr/>
                      </a:pPr>
                      <a:r>
                        <a:rPr lang="en-US" sz="2000" dirty="0">
                          <a:effectLst/>
                        </a:rPr>
                        <a:t>Minimum</a:t>
                      </a:r>
                      <a:br>
                        <a:rPr lang="en-US" sz="2000" dirty="0">
                          <a:effectLst/>
                        </a:rPr>
                      </a:br>
                      <a:r>
                        <a:rPr lang="en-US" sz="2000" baseline="0" dirty="0">
                          <a:effectLst/>
                        </a:rPr>
                        <a:t>Payment</a:t>
                      </a:r>
                      <a:br>
                        <a:rPr lang="en-US" sz="2000" baseline="0" dirty="0">
                          <a:effectLst/>
                        </a:rPr>
                      </a:br>
                      <a:r>
                        <a:rPr lang="en-US" sz="2400" b="1" baseline="0" dirty="0">
                          <a:effectLst/>
                        </a:rPr>
                        <a:t>+ </a:t>
                      </a:r>
                      <a:r>
                        <a:rPr lang="en-US" sz="2400" b="1" dirty="0">
                          <a:effectLst/>
                        </a:rPr>
                        <a:t>$24</a:t>
                      </a:r>
                      <a:endParaRPr lang="en-US" sz="24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4</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$1,025</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$3,525</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 xmlns:a16="http://schemas.microsoft.com/office/drawing/2014/main" val="10002"/>
                  </a:ext>
                </a:extLst>
              </a:tr>
              <a:tr h="620422">
                <a:tc>
                  <a:txBody>
                    <a:bodyPr/>
                    <a:lstStyle/>
                    <a:p>
                      <a:pPr marL="0" marR="0">
                        <a:lnSpc>
                          <a:spcPct val="100000"/>
                        </a:lnSpc>
                        <a:spcBef>
                          <a:spcPts val="0"/>
                        </a:spcBef>
                        <a:spcAft>
                          <a:spcPts val="1200"/>
                        </a:spcAft>
                      </a:pPr>
                      <a:r>
                        <a:rPr lang="en-US" sz="2000" dirty="0">
                          <a:effectLst/>
                        </a:rPr>
                        <a:t>$2,500</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18%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Minimum</a:t>
                      </a:r>
                      <a:r>
                        <a:rPr lang="en-US" sz="2000" baseline="0" dirty="0">
                          <a:effectLst/>
                        </a:rPr>
                        <a:t> Payment</a:t>
                      </a:r>
                      <a:br>
                        <a:rPr lang="en-US" sz="2000" baseline="0" dirty="0">
                          <a:effectLst/>
                        </a:rPr>
                      </a:br>
                      <a:r>
                        <a:rPr lang="en-US" sz="2400" b="1" baseline="0" dirty="0">
                          <a:effectLst/>
                        </a:rPr>
                        <a:t>+</a:t>
                      </a:r>
                      <a:r>
                        <a:rPr lang="en-US" sz="2000" baseline="0" dirty="0">
                          <a:effectLst/>
                        </a:rPr>
                        <a:t> </a:t>
                      </a:r>
                      <a:r>
                        <a:rPr lang="en-US" sz="2400" b="1" dirty="0">
                          <a:effectLst/>
                        </a:rPr>
                        <a:t>$41</a:t>
                      </a:r>
                      <a:endParaRPr lang="en-US" sz="24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$754</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$3,254</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 xmlns:a16="http://schemas.microsoft.com/office/drawing/2014/main" val="10003"/>
                  </a:ext>
                </a:extLst>
              </a:tr>
            </a:tbl>
          </a:graphicData>
        </a:graphic>
      </p:graphicFrame>
      <p:sp>
        <p:nvSpPr>
          <p:cNvPr id="5" name="TextBox 4"/>
          <p:cNvSpPr txBox="1"/>
          <p:nvPr/>
        </p:nvSpPr>
        <p:spPr>
          <a:xfrm>
            <a:off x="457200" y="5687489"/>
            <a:ext cx="7989164" cy="584775"/>
          </a:xfrm>
          <a:prstGeom prst="rect">
            <a:avLst/>
          </a:prstGeom>
          <a:noFill/>
        </p:spPr>
        <p:txBody>
          <a:bodyPr wrap="square" rtlCol="0">
            <a:spAutoFit/>
          </a:bodyPr>
          <a:lstStyle/>
          <a:p>
            <a:r>
              <a:rPr lang="en-US" sz="1600"/>
              <a:t>All figures are rounded to the nearest dollar.</a:t>
            </a:r>
          </a:p>
          <a:p>
            <a:r>
              <a:rPr lang="en-US" sz="1600"/>
              <a:t>APR </a:t>
            </a:r>
            <a:r>
              <a:rPr lang="en-US" sz="1600" dirty="0"/>
              <a:t>is the Annual </a:t>
            </a:r>
            <a:r>
              <a:rPr lang="en-US" sz="1600"/>
              <a:t>Percentage Rate.</a:t>
            </a:r>
            <a:endParaRPr lang="en-US" sz="1600" dirty="0"/>
          </a:p>
        </p:txBody>
      </p:sp>
      <p:sp>
        <p:nvSpPr>
          <p:cNvPr id="3" name="Slide Number Placeholder 2">
            <a:extLst>
              <a:ext uri="{FF2B5EF4-FFF2-40B4-BE49-F238E27FC236}">
                <a16:creationId xmlns="" xmlns:a16="http://schemas.microsoft.com/office/drawing/2014/main" id="{FE9A4712-5706-8940-A650-A960909ACC04}"/>
              </a:ext>
            </a:extLst>
          </p:cNvPr>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18948514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332550" cy="881682"/>
          </a:xfrm>
        </p:spPr>
        <p:txBody>
          <a:bodyPr/>
          <a:lstStyle/>
          <a:p>
            <a:r>
              <a:rPr lang="en-US" dirty="0"/>
              <a:t>How Payments Are Applied to Your Balance</a:t>
            </a:r>
          </a:p>
        </p:txBody>
      </p:sp>
      <p:sp>
        <p:nvSpPr>
          <p:cNvPr id="3" name="Content Placeholder 2"/>
          <p:cNvSpPr>
            <a:spLocks noGrp="1"/>
          </p:cNvSpPr>
          <p:nvPr>
            <p:ph idx="1"/>
          </p:nvPr>
        </p:nvSpPr>
        <p:spPr/>
        <p:txBody>
          <a:bodyPr>
            <a:normAutofit/>
          </a:bodyPr>
          <a:lstStyle/>
          <a:p>
            <a:pPr>
              <a:lnSpc>
                <a:spcPct val="120000"/>
              </a:lnSpc>
              <a:spcAft>
                <a:spcPts val="600"/>
              </a:spcAft>
              <a:buFont typeface="Wingdings" pitchFamily="2" charset="2"/>
              <a:buChar char="§"/>
            </a:pPr>
            <a:r>
              <a:rPr lang="en-US" sz="3200" dirty="0"/>
              <a:t>Minimum payment</a:t>
            </a:r>
          </a:p>
          <a:p>
            <a:pPr lvl="1">
              <a:lnSpc>
                <a:spcPct val="120000"/>
              </a:lnSpc>
              <a:spcAft>
                <a:spcPts val="600"/>
              </a:spcAft>
            </a:pPr>
            <a:r>
              <a:rPr lang="en-US" sz="2800" dirty="0"/>
              <a:t>Creditor chooses how to apply to balance</a:t>
            </a:r>
          </a:p>
          <a:p>
            <a:pPr lvl="1">
              <a:lnSpc>
                <a:spcPct val="120000"/>
              </a:lnSpc>
              <a:spcAft>
                <a:spcPts val="600"/>
              </a:spcAft>
            </a:pPr>
            <a:r>
              <a:rPr lang="en-US" sz="2800" dirty="0"/>
              <a:t>Often applied to portion of balance with lowest interest rate</a:t>
            </a:r>
          </a:p>
          <a:p>
            <a:pPr>
              <a:lnSpc>
                <a:spcPct val="120000"/>
              </a:lnSpc>
              <a:spcAft>
                <a:spcPts val="600"/>
              </a:spcAft>
              <a:buFont typeface="Wingdings" pitchFamily="2" charset="2"/>
              <a:buChar char="§"/>
            </a:pPr>
            <a:r>
              <a:rPr lang="en-US" sz="3200" dirty="0"/>
              <a:t>Amounts over minimum payment </a:t>
            </a:r>
            <a:endParaRPr lang="en-US" sz="3200" b="1" dirty="0">
              <a:sym typeface="Symbol" panose="05050102010706020507" pitchFamily="18" charset="2"/>
            </a:endParaRPr>
          </a:p>
          <a:p>
            <a:pPr lvl="1">
              <a:lnSpc>
                <a:spcPct val="120000"/>
              </a:lnSpc>
              <a:spcAft>
                <a:spcPts val="600"/>
              </a:spcAft>
            </a:pPr>
            <a:r>
              <a:rPr lang="en-US" sz="2800" dirty="0">
                <a:sym typeface="Symbol" panose="05050102010706020507" pitchFamily="18" charset="2"/>
              </a:rPr>
              <a:t>Generally applied to </a:t>
            </a:r>
            <a:r>
              <a:rPr lang="en-US" sz="2800" dirty="0"/>
              <a:t>portion of balance with the highest interest rate</a:t>
            </a:r>
          </a:p>
          <a:p>
            <a:endParaRPr lang="en-US" sz="2000" dirty="0"/>
          </a:p>
        </p:txBody>
      </p:sp>
      <p:sp>
        <p:nvSpPr>
          <p:cNvPr id="5" name="Slide Number Placeholder 4">
            <a:extLst>
              <a:ext uri="{FF2B5EF4-FFF2-40B4-BE49-F238E27FC236}">
                <a16:creationId xmlns="" xmlns:a16="http://schemas.microsoft.com/office/drawing/2014/main" id="{B78559F8-A21F-7346-B678-36557E88C4E7}"/>
              </a:ext>
            </a:extLst>
          </p:cNvPr>
          <p:cNvSpPr>
            <a:spLocks noGrp="1"/>
          </p:cNvSpPr>
          <p:nvPr>
            <p:ph type="sldNum" sz="quarter" idx="4"/>
          </p:nvPr>
        </p:nvSpPr>
        <p:spPr/>
        <p:txBody>
          <a:bodyPr/>
          <a:lstStyle/>
          <a:p>
            <a:fld id="{AF83BEB6-139A-B746-BC33-1F5B6187E651}" type="slidenum">
              <a:rPr lang="en-US" smtClean="0"/>
              <a:pPr/>
              <a:t>33</a:t>
            </a:fld>
            <a:endParaRPr lang="en-US" dirty="0"/>
          </a:p>
        </p:txBody>
      </p:sp>
    </p:spTree>
    <p:extLst>
      <p:ext uri="{BB962C8B-B14F-4D97-AF65-F5344CB8AC3E}">
        <p14:creationId xmlns:p14="http://schemas.microsoft.com/office/powerpoint/2010/main" val="4874134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776258"/>
          </a:xfrm>
        </p:spPr>
        <p:txBody>
          <a:bodyPr>
            <a:normAutofit fontScale="90000"/>
          </a:bodyPr>
          <a:lstStyle/>
          <a:p>
            <a:r>
              <a:rPr lang="en-US" sz="4000" dirty="0"/>
              <a:t>Apply It: Tips for Using My Credit Card</a:t>
            </a:r>
            <a:r>
              <a:rPr lang="en-US" dirty="0"/>
              <a:t/>
            </a:r>
            <a:br>
              <a:rPr lang="en-US" dirty="0"/>
            </a:br>
            <a:r>
              <a:rPr lang="en-US" sz="2700" dirty="0"/>
              <a:t>See page 18 in your Participant Guide</a:t>
            </a:r>
            <a:endParaRPr lang="en-US" dirty="0"/>
          </a:p>
        </p:txBody>
      </p:sp>
      <p:pic>
        <p:nvPicPr>
          <p:cNvPr id="4" name="Picture 3" descr="Screenshot of Apply It: Tips for Using My Credit Card from Participant Guide. Shown for navigational purposes only.">
            <a:extLst>
              <a:ext uri="{FF2B5EF4-FFF2-40B4-BE49-F238E27FC236}">
                <a16:creationId xmlns="" xmlns:a16="http://schemas.microsoft.com/office/drawing/2014/main" id="{96650E75-07D4-7849-8FE6-B824E754EC4A}"/>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Slide Number Placeholder 2">
            <a:extLst>
              <a:ext uri="{FF2B5EF4-FFF2-40B4-BE49-F238E27FC236}">
                <a16:creationId xmlns="" xmlns:a16="http://schemas.microsoft.com/office/drawing/2014/main" id="{8E6D24B4-5BE4-1440-B436-37266D5F9F19}"/>
              </a:ext>
            </a:extLst>
          </p:cNvPr>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27322885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7897127" cy="916084"/>
          </a:xfrm>
        </p:spPr>
        <p:txBody>
          <a:bodyPr>
            <a:noAutofit/>
          </a:bodyPr>
          <a:lstStyle/>
          <a:p>
            <a:r>
              <a:rPr lang="en-US" dirty="0"/>
              <a:t>Section 2: Remember the Key Takeaway</a:t>
            </a:r>
          </a:p>
        </p:txBody>
      </p:sp>
      <p:sp>
        <p:nvSpPr>
          <p:cNvPr id="3" name="Content Placeholder 2"/>
          <p:cNvSpPr>
            <a:spLocks noGrp="1"/>
          </p:cNvSpPr>
          <p:nvPr>
            <p:ph idx="1"/>
          </p:nvPr>
        </p:nvSpPr>
        <p:spPr/>
        <p:txBody>
          <a:bodyPr>
            <a:normAutofit/>
          </a:bodyPr>
          <a:lstStyle/>
          <a:p>
            <a:pPr marL="0" indent="0">
              <a:buNone/>
            </a:pPr>
            <a:r>
              <a:rPr lang="en-US" sz="3200" i="1" dirty="0"/>
              <a:t>Credit cards can be convenient, but manage them carefully to keep costs down and avoid damage to your credit.</a:t>
            </a:r>
          </a:p>
          <a:p>
            <a:endParaRPr lang="en-US" sz="2800" dirty="0"/>
          </a:p>
        </p:txBody>
      </p:sp>
      <p:sp>
        <p:nvSpPr>
          <p:cNvPr id="5" name="Slide Number Placeholder 4">
            <a:extLst>
              <a:ext uri="{FF2B5EF4-FFF2-40B4-BE49-F238E27FC236}">
                <a16:creationId xmlns="" xmlns:a16="http://schemas.microsoft.com/office/drawing/2014/main" id="{C5A7D789-2CCC-2746-BBF2-F99B7AEC822E}"/>
              </a:ext>
            </a:extLst>
          </p:cNvPr>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14851075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 xmlns:a16="http://schemas.microsoft.com/office/drawing/2014/main" id="{E5E969EF-0D63-3D4A-A558-AF04F167CF5C}"/>
              </a:ext>
            </a:extLst>
          </p:cNvPr>
          <p:cNvSpPr>
            <a:spLocks noGrp="1"/>
          </p:cNvSpPr>
          <p:nvPr>
            <p:ph type="title"/>
          </p:nvPr>
        </p:nvSpPr>
        <p:spPr>
          <a:xfrm>
            <a:off x="764251" y="229982"/>
            <a:ext cx="7620000" cy="889206"/>
          </a:xfrm>
        </p:spPr>
        <p:txBody>
          <a:bodyPr>
            <a:normAutofit fontScale="90000"/>
          </a:bodyPr>
          <a:lstStyle/>
          <a:p>
            <a:r>
              <a:rPr lang="en-US" sz="4000" dirty="0"/>
              <a:t>Take Action</a:t>
            </a:r>
            <a:r>
              <a:rPr lang="en-US" sz="4900" dirty="0"/>
              <a:t/>
            </a:r>
            <a:br>
              <a:rPr lang="en-US" sz="4900" dirty="0"/>
            </a:br>
            <a:r>
              <a:rPr lang="en-US" sz="2700" dirty="0"/>
              <a:t>See page 20 in your Participant Guide</a:t>
            </a:r>
          </a:p>
        </p:txBody>
      </p:sp>
      <p:sp>
        <p:nvSpPr>
          <p:cNvPr id="7" name="Content Placeholder 2"/>
          <p:cNvSpPr>
            <a:spLocks noGrp="1"/>
          </p:cNvSpPr>
          <p:nvPr>
            <p:ph idx="1"/>
          </p:nvPr>
        </p:nvSpPr>
        <p:spPr/>
        <p:txBody>
          <a:bodyPr>
            <a:normAutofit/>
          </a:bodyPr>
          <a:lstStyle/>
          <a:p>
            <a:pPr>
              <a:lnSpc>
                <a:spcPct val="100000"/>
              </a:lnSpc>
              <a:spcBef>
                <a:spcPts val="0"/>
              </a:spcBef>
              <a:spcAft>
                <a:spcPts val="1800"/>
              </a:spcAft>
              <a:buFont typeface="Wingdings" panose="05000000000000000000" pitchFamily="2" charset="2"/>
              <a:buChar char="§"/>
            </a:pPr>
            <a:r>
              <a:rPr lang="en-US" sz="3200" dirty="0"/>
              <a:t>What will I do?</a:t>
            </a:r>
          </a:p>
          <a:p>
            <a:pPr>
              <a:lnSpc>
                <a:spcPct val="100000"/>
              </a:lnSpc>
              <a:spcBef>
                <a:spcPts val="0"/>
              </a:spcBef>
              <a:spcAft>
                <a:spcPts val="1800"/>
              </a:spcAft>
              <a:buFont typeface="Wingdings" panose="05000000000000000000" pitchFamily="2" charset="2"/>
              <a:buChar char="§"/>
            </a:pPr>
            <a:r>
              <a:rPr lang="en-US" sz="3200" dirty="0"/>
              <a:t>How will I do it?</a:t>
            </a:r>
          </a:p>
          <a:p>
            <a:pPr>
              <a:lnSpc>
                <a:spcPct val="100000"/>
              </a:lnSpc>
              <a:spcBef>
                <a:spcPts val="0"/>
              </a:spcBef>
              <a:spcAft>
                <a:spcPts val="1800"/>
              </a:spcAft>
              <a:buFont typeface="Wingdings" panose="05000000000000000000" pitchFamily="2" charset="2"/>
              <a:buChar char="§"/>
            </a:pPr>
            <a:r>
              <a:rPr lang="en-US" sz="3200" dirty="0"/>
              <a:t>Will I share my </a:t>
            </a:r>
            <a:r>
              <a:rPr lang="en-US" sz="3200"/>
              <a:t>plans with</a:t>
            </a:r>
            <a:br>
              <a:rPr lang="en-US" sz="3200"/>
            </a:br>
            <a:r>
              <a:rPr lang="en-US" sz="3200"/>
              <a:t>anyone</a:t>
            </a:r>
            <a:r>
              <a:rPr lang="en-US" sz="3200" dirty="0"/>
              <a:t>? If so, who?</a:t>
            </a:r>
            <a:endParaRPr lang="en-US" sz="3200" i="1" dirty="0"/>
          </a:p>
          <a:p>
            <a:pPr marL="0" indent="0">
              <a:buNone/>
            </a:pPr>
            <a:endParaRPr lang="en-US" dirty="0"/>
          </a:p>
          <a:p>
            <a:endParaRPr lang="en-US" dirty="0"/>
          </a:p>
          <a:p>
            <a:endParaRPr lang="en-US" dirty="0"/>
          </a:p>
          <a:p>
            <a:pPr marL="0" indent="0">
              <a:buNone/>
            </a:pPr>
            <a:endParaRPr lang="en-US" dirty="0"/>
          </a:p>
        </p:txBody>
      </p:sp>
      <p:sp>
        <p:nvSpPr>
          <p:cNvPr id="8" name="TextBox 7"/>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 fdic.gov/education to learn more</a:t>
            </a:r>
          </a:p>
        </p:txBody>
      </p:sp>
      <p:sp>
        <p:nvSpPr>
          <p:cNvPr id="3" name="Slide Number Placeholder 2">
            <a:extLst>
              <a:ext uri="{FF2B5EF4-FFF2-40B4-BE49-F238E27FC236}">
                <a16:creationId xmlns="" xmlns:a16="http://schemas.microsoft.com/office/drawing/2014/main" id="{3C3C8581-02F8-EC41-AA48-CDC6D4F97D03}"/>
              </a:ext>
            </a:extLst>
          </p:cNvPr>
          <p:cNvSpPr>
            <a:spLocks noGrp="1"/>
          </p:cNvSpPr>
          <p:nvPr>
            <p:ph type="sldNum" sz="quarter" idx="4"/>
          </p:nvPr>
        </p:nvSpPr>
        <p:spPr/>
        <p:txBody>
          <a:bodyPr/>
          <a:lstStyle/>
          <a:p>
            <a:fld id="{AF83BEB6-139A-B746-BC33-1F5B6187E651}" type="slidenum">
              <a:rPr lang="en-US" smtClean="0"/>
              <a:pPr/>
              <a:t>36</a:t>
            </a:fld>
            <a:endParaRPr lang="en-US" dirty="0"/>
          </a:p>
        </p:txBody>
      </p:sp>
    </p:spTree>
    <p:extLst>
      <p:ext uri="{BB962C8B-B14F-4D97-AF65-F5344CB8AC3E}">
        <p14:creationId xmlns:p14="http://schemas.microsoft.com/office/powerpoint/2010/main" val="28559909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 xmlns:a16="http://schemas.microsoft.com/office/drawing/2014/main" id="{5595768D-2DB9-AF42-8312-865C5AE20A3A}"/>
              </a:ext>
            </a:extLst>
          </p:cNvPr>
          <p:cNvSpPr>
            <a:spLocks noGrp="1"/>
          </p:cNvSpPr>
          <p:nvPr>
            <p:ph type="title"/>
          </p:nvPr>
        </p:nvSpPr>
        <p:spPr>
          <a:xfrm>
            <a:off x="577986" y="259083"/>
            <a:ext cx="7499213" cy="881682"/>
          </a:xfrm>
        </p:spPr>
        <p:txBody>
          <a:bodyPr/>
          <a:lstStyle/>
          <a:p>
            <a:r>
              <a:rPr lang="en-US" dirty="0"/>
              <a:t>Post-Training Survey</a:t>
            </a:r>
            <a:br>
              <a:rPr lang="en-US" dirty="0"/>
            </a:br>
            <a:r>
              <a:rPr lang="en-US" sz="2400" dirty="0"/>
              <a:t>See page 25 in your Participant Guide</a:t>
            </a:r>
            <a:endParaRPr lang="en-US" sz="1800" dirty="0"/>
          </a:p>
        </p:txBody>
      </p:sp>
      <p:pic>
        <p:nvPicPr>
          <p:cNvPr id="10" name="Picture 9" descr="Screenshot of Post-Training Survey from the Participant Guide. Shown for navigational purposes only. ">
            <a:extLst>
              <a:ext uri="{FF2B5EF4-FFF2-40B4-BE49-F238E27FC236}">
                <a16:creationId xmlns="" xmlns:a16="http://schemas.microsoft.com/office/drawing/2014/main" id="{35E42F85-9CF8-B949-8A4D-42FE1F4CE562}"/>
              </a:ext>
            </a:extLst>
          </p:cNvPr>
          <p:cNvPicPr>
            <a:picLocks noChangeAspect="1"/>
          </p:cNvPicPr>
          <p:nvPr/>
        </p:nvPicPr>
        <p:blipFill>
          <a:blip r:embed="rId2"/>
          <a:stretch>
            <a:fillRect/>
          </a:stretch>
        </p:blipFill>
        <p:spPr>
          <a:xfrm>
            <a:off x="677123" y="1222408"/>
            <a:ext cx="7937500" cy="4965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Rectangle 11" descr="empty rectangle used to hide header on the screenshot">
            <a:extLst>
              <a:ext uri="{FF2B5EF4-FFF2-40B4-BE49-F238E27FC236}">
                <a16:creationId xmlns="" xmlns:a16="http://schemas.microsoft.com/office/drawing/2014/main" id="{8980283F-0D81-7046-8237-284BFCDF004D}"/>
              </a:ext>
            </a:extLst>
          </p:cNvPr>
          <p:cNvSpPr/>
          <p:nvPr/>
        </p:nvSpPr>
        <p:spPr>
          <a:xfrm>
            <a:off x="6268357" y="1424214"/>
            <a:ext cx="1895929" cy="5896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THANK YOU in all caps, with each letter in white in its own separate black box, all hanging from separate strings from the top.">
            <a:extLst>
              <a:ext uri="{FF2B5EF4-FFF2-40B4-BE49-F238E27FC236}">
                <a16:creationId xmlns="" xmlns:a16="http://schemas.microsoft.com/office/drawing/2014/main" id="{DDF2B13F-FDD5-A041-8DEE-67C2455F620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32929" y="163295"/>
            <a:ext cx="3085999" cy="2207251"/>
          </a:xfrm>
          <a:prstGeom prst="rect">
            <a:avLst/>
          </a:prstGeom>
        </p:spPr>
      </p:pic>
      <p:sp>
        <p:nvSpPr>
          <p:cNvPr id="3" name="Slide Number Placeholder 2">
            <a:extLst>
              <a:ext uri="{FF2B5EF4-FFF2-40B4-BE49-F238E27FC236}">
                <a16:creationId xmlns="" xmlns:a16="http://schemas.microsoft.com/office/drawing/2014/main" id="{603DC25D-8F24-5844-B317-2A23B056ED28}"/>
              </a:ext>
            </a:extLst>
          </p:cNvPr>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418780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Section 1: Key Takeaway</a:t>
            </a:r>
          </a:p>
        </p:txBody>
      </p:sp>
      <p:sp>
        <p:nvSpPr>
          <p:cNvPr id="3" name="Content Placeholder 2"/>
          <p:cNvSpPr>
            <a:spLocks noGrp="1"/>
          </p:cNvSpPr>
          <p:nvPr>
            <p:ph idx="1"/>
          </p:nvPr>
        </p:nvSpPr>
        <p:spPr/>
        <p:txBody>
          <a:bodyPr>
            <a:normAutofit/>
          </a:bodyPr>
          <a:lstStyle/>
          <a:p>
            <a:pPr marL="0" indent="0">
              <a:buNone/>
            </a:pPr>
            <a:r>
              <a:rPr lang="en-US" sz="3200" i="1" dirty="0"/>
              <a:t>Know how credit cards work so you can more effectively shop around for one that meets your needs.</a:t>
            </a:r>
          </a:p>
          <a:p>
            <a:endParaRPr lang="en-US" dirty="0"/>
          </a:p>
        </p:txBody>
      </p:sp>
      <p:sp>
        <p:nvSpPr>
          <p:cNvPr id="5" name="Slide Number Placeholder 4">
            <a:extLst>
              <a:ext uri="{FF2B5EF4-FFF2-40B4-BE49-F238E27FC236}">
                <a16:creationId xmlns="" xmlns:a16="http://schemas.microsoft.com/office/drawing/2014/main" id="{9E4DA261-592F-8F40-A01A-B2376762F312}"/>
              </a:ext>
            </a:extLst>
          </p:cNvPr>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628109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77986" y="434356"/>
            <a:ext cx="7868378" cy="881682"/>
          </a:xfrm>
        </p:spPr>
        <p:txBody>
          <a:bodyPr/>
          <a:lstStyle/>
          <a:p>
            <a:r>
              <a:rPr lang="en-US" dirty="0"/>
              <a:t>What Do You Know About Credit Cards?</a:t>
            </a:r>
          </a:p>
        </p:txBody>
      </p:sp>
      <p:pic>
        <p:nvPicPr>
          <p:cNvPr id="10" name="Picture 9" descr="Colorful picture of lots of different credit cards all strewn on a surface.">
            <a:extLst>
              <a:ext uri="{FF2B5EF4-FFF2-40B4-BE49-F238E27FC236}">
                <a16:creationId xmlns="" xmlns:a16="http://schemas.microsoft.com/office/drawing/2014/main" id="{D0D6B784-05AB-0245-AA67-E683EA1FC58E}"/>
              </a:ext>
            </a:extLst>
          </p:cNvPr>
          <p:cNvPicPr>
            <a:picLocks noChangeAspect="1"/>
          </p:cNvPicPr>
          <p:nvPr/>
        </p:nvPicPr>
        <p:blipFill rotWithShape="1">
          <a:blip r:embed="rId2"/>
          <a:srcRect b="14206"/>
          <a:stretch/>
        </p:blipFill>
        <p:spPr>
          <a:xfrm>
            <a:off x="690664" y="1316038"/>
            <a:ext cx="7480570" cy="4841571"/>
          </a:xfrm>
          <a:prstGeom prst="rect">
            <a:avLst/>
          </a:prstGeom>
        </p:spPr>
      </p:pic>
      <p:sp>
        <p:nvSpPr>
          <p:cNvPr id="2" name="Slide Number Placeholder 1">
            <a:extLst>
              <a:ext uri="{FF2B5EF4-FFF2-40B4-BE49-F238E27FC236}">
                <a16:creationId xmlns="" xmlns:a16="http://schemas.microsoft.com/office/drawing/2014/main" id="{51CF6CD7-2CFA-9145-A338-FA78DA4D2F5D}"/>
              </a:ext>
            </a:extLst>
          </p:cNvPr>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2990905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Credit Card?</a:t>
            </a:r>
          </a:p>
        </p:txBody>
      </p:sp>
      <p:sp>
        <p:nvSpPr>
          <p:cNvPr id="3" name="Content Placeholder 2"/>
          <p:cNvSpPr>
            <a:spLocks noGrp="1"/>
          </p:cNvSpPr>
          <p:nvPr>
            <p:ph idx="1"/>
          </p:nvPr>
        </p:nvSpPr>
        <p:spPr>
          <a:xfrm>
            <a:off x="577985" y="1424723"/>
            <a:ext cx="7877645" cy="4701440"/>
          </a:xfrm>
        </p:spPr>
        <p:txBody>
          <a:bodyPr>
            <a:noAutofit/>
          </a:bodyPr>
          <a:lstStyle/>
          <a:p>
            <a:pPr>
              <a:lnSpc>
                <a:spcPct val="100000"/>
              </a:lnSpc>
              <a:spcBef>
                <a:spcPts val="0"/>
              </a:spcBef>
              <a:spcAft>
                <a:spcPts val="1800"/>
              </a:spcAft>
              <a:buFont typeface="Wingdings" pitchFamily="2" charset="2"/>
              <a:buChar char="§"/>
            </a:pPr>
            <a:r>
              <a:rPr lang="en-US" sz="3200" dirty="0"/>
              <a:t>Revolving line of credit </a:t>
            </a:r>
          </a:p>
          <a:p>
            <a:pPr>
              <a:lnSpc>
                <a:spcPct val="100000"/>
              </a:lnSpc>
              <a:spcBef>
                <a:spcPts val="0"/>
              </a:spcBef>
              <a:spcAft>
                <a:spcPts val="1800"/>
              </a:spcAft>
              <a:buFont typeface="Wingdings" pitchFamily="2" charset="2"/>
              <a:buChar char="§"/>
            </a:pPr>
            <a:r>
              <a:rPr lang="en-US" sz="3200" dirty="0"/>
              <a:t>Convenient way to buy goods and services </a:t>
            </a:r>
          </a:p>
          <a:p>
            <a:pPr>
              <a:lnSpc>
                <a:spcPct val="100000"/>
              </a:lnSpc>
              <a:spcBef>
                <a:spcPts val="0"/>
              </a:spcBef>
              <a:spcAft>
                <a:spcPts val="1800"/>
              </a:spcAft>
              <a:buFont typeface="Wingdings" pitchFamily="2" charset="2"/>
              <a:buChar char="§"/>
            </a:pPr>
            <a:r>
              <a:rPr lang="en-US" sz="3200" dirty="0"/>
              <a:t>Buy now, pay later</a:t>
            </a:r>
          </a:p>
          <a:p>
            <a:pPr>
              <a:lnSpc>
                <a:spcPct val="100000"/>
              </a:lnSpc>
              <a:spcBef>
                <a:spcPts val="0"/>
              </a:spcBef>
              <a:spcAft>
                <a:spcPts val="1800"/>
              </a:spcAft>
              <a:buFont typeface="Wingdings" pitchFamily="2" charset="2"/>
              <a:buChar char="§"/>
            </a:pPr>
            <a:r>
              <a:rPr lang="en-US" sz="3200" dirty="0"/>
              <a:t>Limit on how much you </a:t>
            </a:r>
            <a:r>
              <a:rPr lang="en-US" sz="3200"/>
              <a:t>can borrow</a:t>
            </a:r>
            <a:br>
              <a:rPr lang="en-US" sz="3200"/>
            </a:br>
            <a:r>
              <a:rPr lang="en-US" sz="3200"/>
              <a:t>(credit limit or credit line)</a:t>
            </a:r>
            <a:endParaRPr lang="en-US" sz="3200" dirty="0"/>
          </a:p>
          <a:p>
            <a:pPr>
              <a:lnSpc>
                <a:spcPct val="100000"/>
              </a:lnSpc>
              <a:spcBef>
                <a:spcPts val="0"/>
              </a:spcBef>
              <a:spcAft>
                <a:spcPts val="1800"/>
              </a:spcAft>
              <a:buFont typeface="Wingdings" pitchFamily="2" charset="2"/>
              <a:buChar char="§"/>
            </a:pPr>
            <a:r>
              <a:rPr lang="en-US" sz="3200" dirty="0"/>
              <a:t>Must pay at least a portion of </a:t>
            </a:r>
            <a:r>
              <a:rPr lang="en-US" sz="3200"/>
              <a:t>the bill</a:t>
            </a:r>
            <a:br>
              <a:rPr lang="en-US" sz="3200"/>
            </a:br>
            <a:r>
              <a:rPr lang="en-US" sz="3200"/>
              <a:t>every billing cycle </a:t>
            </a:r>
            <a:r>
              <a:rPr lang="en-US" sz="3200" dirty="0"/>
              <a:t>(minimum payment)</a:t>
            </a:r>
            <a:endParaRPr lang="en-US" dirty="0"/>
          </a:p>
        </p:txBody>
      </p:sp>
      <p:sp>
        <p:nvSpPr>
          <p:cNvPr id="5" name="Slide Number Placeholder 4">
            <a:extLst>
              <a:ext uri="{FF2B5EF4-FFF2-40B4-BE49-F238E27FC236}">
                <a16:creationId xmlns="" xmlns:a16="http://schemas.microsoft.com/office/drawing/2014/main" id="{B289E150-5765-174D-B6FA-2043A0186697}"/>
              </a:ext>
            </a:extLst>
          </p:cNvPr>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1406624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Financial Tool</a:t>
            </a:r>
          </a:p>
        </p:txBody>
      </p:sp>
      <p:sp>
        <p:nvSpPr>
          <p:cNvPr id="3" name="Content Placeholder 2"/>
          <p:cNvSpPr>
            <a:spLocks noGrp="1"/>
          </p:cNvSpPr>
          <p:nvPr>
            <p:ph idx="1"/>
          </p:nvPr>
        </p:nvSpPr>
        <p:spPr/>
        <p:txBody>
          <a:bodyPr>
            <a:noAutofit/>
          </a:bodyPr>
          <a:lstStyle/>
          <a:p>
            <a:pPr lvl="0">
              <a:lnSpc>
                <a:spcPct val="120000"/>
              </a:lnSpc>
              <a:buFont typeface="Wingdings" pitchFamily="2" charset="2"/>
              <a:buChar char="§"/>
            </a:pPr>
            <a:r>
              <a:rPr lang="en-US" sz="2800" dirty="0"/>
              <a:t>Can build evidence you are creditworthy</a:t>
            </a:r>
          </a:p>
          <a:p>
            <a:pPr lvl="0">
              <a:lnSpc>
                <a:spcPct val="120000"/>
              </a:lnSpc>
              <a:buFont typeface="Wingdings" pitchFamily="2" charset="2"/>
              <a:buChar char="§"/>
            </a:pPr>
            <a:r>
              <a:rPr lang="en-US" sz="2800" dirty="0"/>
              <a:t>Can help you pay for emergency expenses </a:t>
            </a:r>
          </a:p>
          <a:p>
            <a:pPr lvl="0">
              <a:lnSpc>
                <a:spcPct val="120000"/>
              </a:lnSpc>
              <a:buFont typeface="Wingdings" pitchFamily="2" charset="2"/>
              <a:buChar char="§"/>
            </a:pPr>
            <a:r>
              <a:rPr lang="en-US" sz="2800" dirty="0"/>
              <a:t>Convenient option for purchases online or by phone </a:t>
            </a:r>
          </a:p>
          <a:p>
            <a:pPr lvl="0">
              <a:lnSpc>
                <a:spcPct val="120000"/>
              </a:lnSpc>
              <a:buFont typeface="Wingdings" pitchFamily="2" charset="2"/>
              <a:buChar char="§"/>
            </a:pPr>
            <a:r>
              <a:rPr lang="en-US" sz="2800" dirty="0"/>
              <a:t>Right to dispute erroneous credit card charges</a:t>
            </a:r>
          </a:p>
          <a:p>
            <a:pPr lvl="0">
              <a:lnSpc>
                <a:spcPct val="120000"/>
              </a:lnSpc>
              <a:buFont typeface="Wingdings" pitchFamily="2" charset="2"/>
              <a:buChar char="§"/>
            </a:pPr>
            <a:r>
              <a:rPr lang="en-US" sz="2800" dirty="0"/>
              <a:t>Right to dispute certain charges for goods and services that weren't delivered as agreed</a:t>
            </a:r>
          </a:p>
        </p:txBody>
      </p:sp>
      <p:sp>
        <p:nvSpPr>
          <p:cNvPr id="5" name="Slide Number Placeholder 4">
            <a:extLst>
              <a:ext uri="{FF2B5EF4-FFF2-40B4-BE49-F238E27FC236}">
                <a16:creationId xmlns="" xmlns:a16="http://schemas.microsoft.com/office/drawing/2014/main" id="{2EF7438B-3EA8-EC44-BC2C-04883944F25D}"/>
              </a:ext>
            </a:extLst>
          </p:cNvPr>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2555069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Cards That Are Not Credit Cards</a:t>
            </a:r>
          </a:p>
        </p:txBody>
      </p:sp>
      <p:sp>
        <p:nvSpPr>
          <p:cNvPr id="3" name="Content Placeholder 2"/>
          <p:cNvSpPr>
            <a:spLocks noGrp="1"/>
          </p:cNvSpPr>
          <p:nvPr>
            <p:ph idx="1"/>
          </p:nvPr>
        </p:nvSpPr>
        <p:spPr/>
        <p:txBody>
          <a:bodyPr/>
          <a:lstStyle/>
          <a:p>
            <a:pPr>
              <a:buFont typeface="Wingdings" pitchFamily="2" charset="2"/>
              <a:buChar char="§"/>
            </a:pPr>
            <a:r>
              <a:rPr lang="en-US" sz="3200" dirty="0"/>
              <a:t>Charge cards</a:t>
            </a:r>
          </a:p>
          <a:p>
            <a:pPr>
              <a:buFont typeface="Wingdings" pitchFamily="2" charset="2"/>
              <a:buChar char="§"/>
            </a:pPr>
            <a:r>
              <a:rPr lang="en-US" sz="3200" dirty="0"/>
              <a:t>Prepaid cards (also known as stored value cards)</a:t>
            </a:r>
          </a:p>
          <a:p>
            <a:pPr>
              <a:buFont typeface="Wingdings" pitchFamily="2" charset="2"/>
              <a:buChar char="§"/>
            </a:pPr>
            <a:r>
              <a:rPr lang="en-US" sz="3200" dirty="0"/>
              <a:t>Debit cards</a:t>
            </a:r>
          </a:p>
          <a:p>
            <a:endParaRPr lang="en-US" dirty="0"/>
          </a:p>
        </p:txBody>
      </p:sp>
      <p:sp>
        <p:nvSpPr>
          <p:cNvPr id="5" name="Slide Number Placeholder 4">
            <a:extLst>
              <a:ext uri="{FF2B5EF4-FFF2-40B4-BE49-F238E27FC236}">
                <a16:creationId xmlns="" xmlns:a16="http://schemas.microsoft.com/office/drawing/2014/main" id="{959F56C5-C912-8045-9C7C-D701A8A4BA3C}"/>
              </a:ext>
            </a:extLst>
          </p:cNvPr>
          <p:cNvSpPr>
            <a:spLocks noGrp="1"/>
          </p:cNvSpPr>
          <p:nvPr>
            <p:ph type="sldNum" sz="quarter" idx="4"/>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4173131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Truth in Lending Disclosure</a:t>
            </a:r>
          </a:p>
        </p:txBody>
      </p:sp>
      <p:sp>
        <p:nvSpPr>
          <p:cNvPr id="3" name="Content Placeholder 2"/>
          <p:cNvSpPr>
            <a:spLocks noGrp="1"/>
          </p:cNvSpPr>
          <p:nvPr>
            <p:ph idx="1"/>
          </p:nvPr>
        </p:nvSpPr>
        <p:spPr>
          <a:xfrm>
            <a:off x="457200" y="1600200"/>
            <a:ext cx="8229600" cy="4756150"/>
          </a:xfrm>
        </p:spPr>
        <p:txBody>
          <a:bodyPr>
            <a:normAutofit/>
          </a:bodyPr>
          <a:lstStyle/>
          <a:p>
            <a:pPr>
              <a:buFont typeface="Wingdings" pitchFamily="2" charset="2"/>
              <a:buChar char="§"/>
            </a:pPr>
            <a:r>
              <a:rPr lang="en-US" sz="3200" dirty="0"/>
              <a:t>Credit card rates and fees vary greatly</a:t>
            </a:r>
          </a:p>
          <a:p>
            <a:pPr>
              <a:lnSpc>
                <a:spcPct val="100000"/>
              </a:lnSpc>
              <a:spcBef>
                <a:spcPts val="1800"/>
              </a:spcBef>
              <a:buFont typeface="Wingdings" pitchFamily="2" charset="2"/>
              <a:buChar char="§"/>
            </a:pPr>
            <a:r>
              <a:rPr lang="en-US" sz="3200" dirty="0"/>
              <a:t>Federal Truth in Lending Act or TILA disclosure</a:t>
            </a:r>
          </a:p>
          <a:p>
            <a:pPr lvl="1">
              <a:spcBef>
                <a:spcPts val="0"/>
              </a:spcBef>
            </a:pPr>
            <a:r>
              <a:rPr lang="en-US" sz="2800" dirty="0"/>
              <a:t>Written disclosure</a:t>
            </a:r>
          </a:p>
          <a:p>
            <a:pPr lvl="1">
              <a:lnSpc>
                <a:spcPct val="120000"/>
              </a:lnSpc>
              <a:spcBef>
                <a:spcPts val="0"/>
              </a:spcBef>
            </a:pPr>
            <a:r>
              <a:rPr lang="en-US" sz="2800" dirty="0"/>
              <a:t>Creditors must give it to prospective credit card customers</a:t>
            </a:r>
          </a:p>
          <a:p>
            <a:pPr lvl="1">
              <a:lnSpc>
                <a:spcPct val="120000"/>
              </a:lnSpc>
              <a:spcBef>
                <a:spcPts val="0"/>
              </a:spcBef>
            </a:pPr>
            <a:r>
              <a:rPr lang="en-US" sz="2800" dirty="0"/>
              <a:t>Contains important rate and fee information</a:t>
            </a:r>
            <a:r>
              <a:rPr lang="en-US" sz="2400" dirty="0"/>
              <a:t> </a:t>
            </a:r>
          </a:p>
        </p:txBody>
      </p:sp>
      <p:sp>
        <p:nvSpPr>
          <p:cNvPr id="5" name="Slide Number Placeholder 4">
            <a:extLst>
              <a:ext uri="{FF2B5EF4-FFF2-40B4-BE49-F238E27FC236}">
                <a16:creationId xmlns="" xmlns:a16="http://schemas.microsoft.com/office/drawing/2014/main" id="{0E5331D5-7BD3-F24B-9426-D8F56B551F5D}"/>
              </a:ext>
            </a:extLst>
          </p:cNvPr>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42750971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Custom 2">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0070C0"/>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20772</TotalTime>
  <Words>1012</Words>
  <Application>Microsoft Office PowerPoint</Application>
  <PresentationFormat>On-screen Show (4:3)</PresentationFormat>
  <Paragraphs>251</Paragraphs>
  <Slides>37</Slides>
  <Notes>6</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Modules_new</vt:lpstr>
      <vt:lpstr>Module 9 Using Credit Cards</vt:lpstr>
      <vt:lpstr>Pre-Training Survey See page 23 in your Participant Guide</vt:lpstr>
      <vt:lpstr>Section 1: How Credit Cards Work</vt:lpstr>
      <vt:lpstr>Section 1: Key Takeaway</vt:lpstr>
      <vt:lpstr>What Do You Know About Credit Cards?</vt:lpstr>
      <vt:lpstr>What is a Credit Card?</vt:lpstr>
      <vt:lpstr>Important Financial Tool</vt:lpstr>
      <vt:lpstr>Cards That Are Not Credit Cards</vt:lpstr>
      <vt:lpstr>Truth in Lending Disclosure</vt:lpstr>
      <vt:lpstr>Rates and Fees</vt:lpstr>
      <vt:lpstr>Low Introductory APRs</vt:lpstr>
      <vt:lpstr>Try It: Learning About Credit Card Fees See page 6 in your Participant Guide</vt:lpstr>
      <vt:lpstr>Rewards</vt:lpstr>
      <vt:lpstr>Other Important Terms:  Credit Limit</vt:lpstr>
      <vt:lpstr>Grace Period</vt:lpstr>
      <vt:lpstr>Balance Computation Method</vt:lpstr>
      <vt:lpstr>Other Features, Products, and Services</vt:lpstr>
      <vt:lpstr>Try It: Choosing a Credit Card See page 8 in your Participant Guide</vt:lpstr>
      <vt:lpstr>Apply It: My Credit Card Comparison Chart See page 9 in your Participant Guide</vt:lpstr>
      <vt:lpstr>Unsecured and Secured Credit Cards</vt:lpstr>
      <vt:lpstr>Secured Credit Cards</vt:lpstr>
      <vt:lpstr>Applying for a Credit Card</vt:lpstr>
      <vt:lpstr>Key Terms in Application Process</vt:lpstr>
      <vt:lpstr>Section 1: Remember the Key Takeaway</vt:lpstr>
      <vt:lpstr>Section 2: Managing Your Credit Card</vt:lpstr>
      <vt:lpstr>Section 2: Key Takeaway</vt:lpstr>
      <vt:lpstr>Reading a Credit Card Statement</vt:lpstr>
      <vt:lpstr>More Items on a Credit Card Statement</vt:lpstr>
      <vt:lpstr>Try it: Finding Items in a Credit Card           Statement See page 13 in your Participant Guide</vt:lpstr>
      <vt:lpstr>Steps to Managing Your Credit Card</vt:lpstr>
      <vt:lpstr>Paying Only the Minimum Payment</vt:lpstr>
      <vt:lpstr>Paying More than Minimum Payment</vt:lpstr>
      <vt:lpstr>How Payments Are Applied to Your Balance</vt:lpstr>
      <vt:lpstr>Apply It: Tips for Using My Credit Card See page 18 in your Participant Guide</vt:lpstr>
      <vt:lpstr>Section 2: Remember the Key Takeaway</vt:lpstr>
      <vt:lpstr>Take Action See page 20 in your Participant Guide</vt:lpstr>
      <vt:lpstr>Post-Training Survey See page 25 in your Participant Guide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Place to Call Home</dc:title>
  <dc:creator>Inger Giuffrida</dc:creator>
  <cp:lastModifiedBy>Gustafson, Joan L.</cp:lastModifiedBy>
  <cp:revision>413</cp:revision>
  <cp:lastPrinted>2018-10-11T17:21:24Z</cp:lastPrinted>
  <dcterms:created xsi:type="dcterms:W3CDTF">2017-05-22T18:21:11Z</dcterms:created>
  <dcterms:modified xsi:type="dcterms:W3CDTF">2018-11-14T02:05:05Z</dcterms:modified>
</cp:coreProperties>
</file>