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3"/>
  </p:sldMasterIdLst>
  <p:notesMasterIdLst>
    <p:notesMasterId r:id="rId42"/>
  </p:notesMasterIdLst>
  <p:handoutMasterIdLst>
    <p:handoutMasterId r:id="rId43"/>
  </p:handoutMasterIdLst>
  <p:sldIdLst>
    <p:sldId id="609" r:id="rId4"/>
    <p:sldId id="610" r:id="rId5"/>
    <p:sldId id="274" r:id="rId6"/>
    <p:sldId id="261" r:id="rId7"/>
    <p:sldId id="436" r:id="rId8"/>
    <p:sldId id="559" r:id="rId9"/>
    <p:sldId id="614" r:id="rId10"/>
    <p:sldId id="615" r:id="rId11"/>
    <p:sldId id="560" r:id="rId12"/>
    <p:sldId id="437" r:id="rId13"/>
    <p:sldId id="613" r:id="rId14"/>
    <p:sldId id="616" r:id="rId15"/>
    <p:sldId id="490" r:id="rId16"/>
    <p:sldId id="608" r:id="rId17"/>
    <p:sldId id="617" r:id="rId18"/>
    <p:sldId id="618" r:id="rId19"/>
    <p:sldId id="599" r:id="rId20"/>
    <p:sldId id="414" r:id="rId21"/>
    <p:sldId id="275" r:id="rId22"/>
    <p:sldId id="278" r:id="rId23"/>
    <p:sldId id="581" r:id="rId24"/>
    <p:sldId id="607" r:id="rId25"/>
    <p:sldId id="582" r:id="rId26"/>
    <p:sldId id="583" r:id="rId27"/>
    <p:sldId id="585" r:id="rId28"/>
    <p:sldId id="600" r:id="rId29"/>
    <p:sldId id="601" r:id="rId30"/>
    <p:sldId id="587" r:id="rId31"/>
    <p:sldId id="602" r:id="rId32"/>
    <p:sldId id="591" r:id="rId33"/>
    <p:sldId id="570" r:id="rId34"/>
    <p:sldId id="429" r:id="rId35"/>
    <p:sldId id="588" r:id="rId36"/>
    <p:sldId id="589" r:id="rId37"/>
    <p:sldId id="619" r:id="rId38"/>
    <p:sldId id="593" r:id="rId39"/>
    <p:sldId id="611" r:id="rId40"/>
    <p:sldId id="612" r:id="rId4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2689">
          <p15:clr>
            <a:srgbClr val="A4A3A4"/>
          </p15:clr>
        </p15:guide>
        <p15:guide id="4" pos="426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er, Benjamin" initials="MB" lastIdx="30" clrIdx="0">
    <p:extLst/>
  </p:cmAuthor>
  <p:cmAuthor id="2" name="Lawrence, Laura J." initials="LLJ" lastIdx="100" clrIdx="1"/>
  <p:cmAuthor id="3" name="Gordon, Janet R." initials="GJR" lastIdx="10" clrIdx="2"/>
  <p:cmAuthor id="4" name="Inger Giuffrida" initials="IG" lastIdx="0" clrIdx="3"/>
  <p:cmAuthor id="5" name="Gloria R. Reynolds" initials="GRR" lastIdx="13" clrIdx="4"/>
  <p:cmAuthor id="6" name="Reynolds, Luke W." initials="LWR"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FC5"/>
    <a:srgbClr val="318F2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956" autoAdjust="0"/>
    <p:restoredTop sz="86418" autoAdjust="0"/>
  </p:normalViewPr>
  <p:slideViewPr>
    <p:cSldViewPr snapToGrid="0" snapToObjects="1">
      <p:cViewPr varScale="1">
        <p:scale>
          <a:sx n="35" d="100"/>
          <a:sy n="35" d="100"/>
        </p:scale>
        <p:origin x="-720" y="-86"/>
      </p:cViewPr>
      <p:guideLst>
        <p:guide orient="horz" pos="2160"/>
        <p:guide orient="horz" pos="2689"/>
        <p:guide pos="2880"/>
        <p:guide pos="4267"/>
      </p:guideLst>
    </p:cSldViewPr>
  </p:slideViewPr>
  <p:outlineViewPr>
    <p:cViewPr>
      <p:scale>
        <a:sx n="33" d="100"/>
        <a:sy n="33" d="100"/>
      </p:scale>
      <p:origin x="0" y="17118"/>
    </p:cViewPr>
  </p:outlineViewPr>
  <p:notesTextViewPr>
    <p:cViewPr>
      <p:scale>
        <a:sx n="100" d="100"/>
        <a:sy n="100" d="100"/>
      </p:scale>
      <p:origin x="0" y="0"/>
    </p:cViewPr>
  </p:notesTextViewPr>
  <p:sorterViewPr>
    <p:cViewPr varScale="1">
      <p:scale>
        <a:sx n="1" d="1"/>
        <a:sy n="1" d="1"/>
      </p:scale>
      <p:origin x="0" y="51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11/13/2018</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11/13/2018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1052415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a:t>
            </a:fld>
            <a:endParaRPr lang="en-US" dirty="0"/>
          </a:p>
        </p:txBody>
      </p:sp>
    </p:spTree>
    <p:extLst>
      <p:ext uri="{BB962C8B-B14F-4D97-AF65-F5344CB8AC3E}">
        <p14:creationId xmlns:p14="http://schemas.microsoft.com/office/powerpoint/2010/main" val="1841675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18</a:t>
            </a:fld>
            <a:endParaRPr lang="en-US" dirty="0"/>
          </a:p>
        </p:txBody>
      </p:sp>
    </p:spTree>
    <p:extLst>
      <p:ext uri="{BB962C8B-B14F-4D97-AF65-F5344CB8AC3E}">
        <p14:creationId xmlns:p14="http://schemas.microsoft.com/office/powerpoint/2010/main" val="61506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30</a:t>
            </a:fld>
            <a:endParaRPr lang="en-US" dirty="0"/>
          </a:p>
        </p:txBody>
      </p:sp>
    </p:spTree>
    <p:extLst>
      <p:ext uri="{BB962C8B-B14F-4D97-AF65-F5344CB8AC3E}">
        <p14:creationId xmlns:p14="http://schemas.microsoft.com/office/powerpoint/2010/main" val="3493157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36</a:t>
            </a:fld>
            <a:endParaRPr lang="en-US" dirty="0"/>
          </a:p>
        </p:txBody>
      </p:sp>
    </p:spTree>
    <p:extLst>
      <p:ext uri="{BB962C8B-B14F-4D97-AF65-F5344CB8AC3E}">
        <p14:creationId xmlns:p14="http://schemas.microsoft.com/office/powerpoint/2010/main" val="1153110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4FDA3B-D772-9D44-B8B4-BB6CF7F1C08A}" type="slidenum">
              <a:rPr lang="en-US" smtClean="0"/>
              <a:t>37</a:t>
            </a:fld>
            <a:endParaRPr lang="en-US" dirty="0"/>
          </a:p>
        </p:txBody>
      </p:sp>
    </p:spTree>
    <p:extLst>
      <p:ext uri="{BB962C8B-B14F-4D97-AF65-F5344CB8AC3E}">
        <p14:creationId xmlns:p14="http://schemas.microsoft.com/office/powerpoint/2010/main" val="3417845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6814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E4F962DC-D434-2A44-9BC1-616D5D9BB59D}"/>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Rectangle 5"/>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0"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3" name="TextBox 12"/>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4" name="Rectangle 13"/>
          <p:cNvSpPr/>
          <p:nvPr userDrawn="1"/>
        </p:nvSpPr>
        <p:spPr>
          <a:xfrm>
            <a:off x="2451910" y="6445083"/>
            <a:ext cx="5171232" cy="261610"/>
          </a:xfrm>
          <a:prstGeom prst="rect">
            <a:avLst/>
          </a:prstGeom>
        </p:spPr>
        <p:txBody>
          <a:bodyPr wrap="square" anchor="t">
            <a:spAutoFit/>
          </a:bodyPr>
          <a:lstStyle/>
          <a:p>
            <a:r>
              <a:rPr lang="en-US" sz="1100" kern="1200" dirty="0">
                <a:solidFill>
                  <a:schemeClr val="tx1"/>
                </a:solidFill>
                <a:latin typeface="+mj-lt"/>
                <a:ea typeface="+mn-ea"/>
                <a:cs typeface="+mn-cs"/>
              </a:rPr>
              <a:t>Module</a:t>
            </a:r>
            <a:r>
              <a:rPr lang="en-US" sz="1100" kern="1200" baseline="0" dirty="0">
                <a:solidFill>
                  <a:schemeClr val="tx1"/>
                </a:solidFill>
                <a:latin typeface="+mj-lt"/>
                <a:ea typeface="+mn-ea"/>
                <a:cs typeface="+mn-cs"/>
              </a:rPr>
              <a:t> 7: Borrowing Basics</a:t>
            </a:r>
            <a:endParaRPr lang="en-US" sz="1100" kern="1200" dirty="0">
              <a:solidFill>
                <a:schemeClr val="tx1"/>
              </a:solidFill>
              <a:latin typeface="+mj-lt"/>
              <a:ea typeface="+mn-ea"/>
              <a:cs typeface="+mn-cs"/>
            </a:endParaRPr>
          </a:p>
        </p:txBody>
      </p:sp>
      <p:sp>
        <p:nvSpPr>
          <p:cNvPr id="9" name="Slide Number Placeholder 5">
            <a:extLst>
              <a:ext uri="{FF2B5EF4-FFF2-40B4-BE49-F238E27FC236}">
                <a16:creationId xmlns="" xmlns:a16="http://schemas.microsoft.com/office/drawing/2014/main" id="{D73186EE-5787-4A48-9595-39F7B0E91260}"/>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5" name="Rectangle 14">
            <a:extLst>
              <a:ext uri="{FF2B5EF4-FFF2-40B4-BE49-F238E27FC236}">
                <a16:creationId xmlns="" xmlns:a16="http://schemas.microsoft.com/office/drawing/2014/main" id="{06FD98A6-A86D-934C-A58D-28CBD8C05C19}"/>
              </a:ext>
            </a:extLst>
          </p:cNvPr>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Tree>
    <p:extLst>
      <p:ext uri="{BB962C8B-B14F-4D97-AF65-F5344CB8AC3E}">
        <p14:creationId xmlns:p14="http://schemas.microsoft.com/office/powerpoint/2010/main" val="2120455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 xmlns:a16="http://schemas.microsoft.com/office/drawing/2014/main" id="{0DBA5A07-5091-2A4A-ABEB-71B05461792C}"/>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55796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5341383"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 xmlns:a16="http://schemas.microsoft.com/office/drawing/2014/main" id="{EA76649D-5A98-A340-A687-D4ACA46B96A7}"/>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59321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l="19468" t="7317" r="21819" b="8978"/>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5351605"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 xmlns:a16="http://schemas.microsoft.com/office/drawing/2014/main" id="{706E3A72-CD13-B644-855A-641B7EDDCBAE}"/>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23343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screen">
            <a:extLst>
              <a:ext uri="{28A0092B-C50C-407E-A947-70E740481C1C}">
                <a14:useLocalDpi xmlns:a14="http://schemas.microsoft.com/office/drawing/2010/main"/>
              </a:ext>
            </a:extLst>
          </a:blip>
          <a:srcRect b="7080"/>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 xmlns:a16="http://schemas.microsoft.com/office/drawing/2014/main" id="{9D70B126-CBEE-624E-9E38-F3D87A4C829E}"/>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206826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a:extLst>
              <a:ext uri="{FF2B5EF4-FFF2-40B4-BE49-F238E27FC236}">
                <a16:creationId xmlns="" xmlns:a16="http://schemas.microsoft.com/office/drawing/2014/main" id="{A26D188C-8F2F-764A-853E-A3F160257BD6}"/>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3609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a:extLst>
              <a:ext uri="{FF2B5EF4-FFF2-40B4-BE49-F238E27FC236}">
                <a16:creationId xmlns="" xmlns:a16="http://schemas.microsoft.com/office/drawing/2014/main" id="{5C1FC3B2-2267-5C4B-8848-1E545B3756F4}"/>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23778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a:extLst>
              <a:ext uri="{FF2B5EF4-FFF2-40B4-BE49-F238E27FC236}">
                <a16:creationId xmlns="" xmlns:a16="http://schemas.microsoft.com/office/drawing/2014/main" id="{8C515FC6-6F2F-2743-8E45-A1B10542947B}"/>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7568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7986570" y="6419181"/>
            <a:ext cx="459794" cy="283845"/>
          </a:xfrm>
          <a:prstGeom prst="rect">
            <a:avLst/>
          </a:prstGeom>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017437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userDrawn="1"/>
        </p:nvSpPr>
        <p:spPr>
          <a:xfrm>
            <a:off x="2451910" y="6445083"/>
            <a:ext cx="5171232" cy="261610"/>
          </a:xfrm>
          <a:prstGeom prst="rect">
            <a:avLst/>
          </a:prstGeom>
        </p:spPr>
        <p:txBody>
          <a:bodyPr wrap="square" anchor="t">
            <a:spAutoFit/>
          </a:bodyPr>
          <a:lstStyle/>
          <a:p>
            <a:r>
              <a:rPr lang="en-US" sz="1100" dirty="0">
                <a:solidFill>
                  <a:schemeClr val="tx1"/>
                </a:solidFill>
                <a:latin typeface="+mj-lt"/>
              </a:rPr>
              <a:t>Module</a:t>
            </a:r>
            <a:r>
              <a:rPr lang="en-US" sz="1100" baseline="0" dirty="0">
                <a:solidFill>
                  <a:schemeClr val="tx1"/>
                </a:solidFill>
                <a:latin typeface="+mj-lt"/>
              </a:rPr>
              <a:t> 7: Borrowing Basics</a:t>
            </a:r>
            <a:endParaRPr lang="en-US" sz="1100" dirty="0">
              <a:solidFill>
                <a:schemeClr val="tx1"/>
              </a:solidFill>
              <a:latin typeface="+mj-lt"/>
            </a:endParaRPr>
          </a:p>
        </p:txBody>
      </p:sp>
      <p:sp>
        <p:nvSpPr>
          <p:cNvPr id="15" name="TextBox 14">
            <a:extLst>
              <a:ext uri="{FF2B5EF4-FFF2-40B4-BE49-F238E27FC236}">
                <a16:creationId xmlns="" xmlns:a16="http://schemas.microsoft.com/office/drawing/2014/main" id="{4D6EC647-4662-E443-A009-DF6E4A4E2182}"/>
              </a:ext>
            </a:extLst>
          </p:cNvPr>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6" name="Rectangle 15">
            <a:extLst>
              <a:ext uri="{FF2B5EF4-FFF2-40B4-BE49-F238E27FC236}">
                <a16:creationId xmlns="" xmlns:a16="http://schemas.microsoft.com/office/drawing/2014/main" id="{42B05FFA-44C0-C649-B565-54E9C9E4C549}"/>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Slide Number Placeholder 5">
            <a:extLst>
              <a:ext uri="{FF2B5EF4-FFF2-40B4-BE49-F238E27FC236}">
                <a16:creationId xmlns="" xmlns:a16="http://schemas.microsoft.com/office/drawing/2014/main" id="{609A2781-A501-0C4D-AE76-7530EDF1ECD7}"/>
              </a:ext>
            </a:extLst>
          </p:cNvPr>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8" name="Rectangle 17">
            <a:extLst>
              <a:ext uri="{FF2B5EF4-FFF2-40B4-BE49-F238E27FC236}">
                <a16:creationId xmlns="" xmlns:a16="http://schemas.microsoft.com/office/drawing/2014/main" id="{FB0B2B15-FFD6-9F4E-8C20-ABF08414A7CA}"/>
              </a:ext>
            </a:extLst>
          </p:cNvPr>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Tree>
    <p:extLst>
      <p:ext uri="{BB962C8B-B14F-4D97-AF65-F5344CB8AC3E}">
        <p14:creationId xmlns:p14="http://schemas.microsoft.com/office/powerpoint/2010/main" val="1050999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0" r:id="rId9"/>
    <p:sldLayoutId id="2147483678" r:id="rId10"/>
  </p:sldLayoutIdLst>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hidden="1"/>
          <p:cNvSpPr>
            <a:spLocks noGrp="1"/>
          </p:cNvSpPr>
          <p:nvPr>
            <p:ph type="ctrTitle"/>
          </p:nvPr>
        </p:nvSpPr>
        <p:spPr/>
        <p:txBody>
          <a:bodyPr>
            <a:normAutofit fontScale="90000"/>
          </a:bodyPr>
          <a:lstStyle/>
          <a:p>
            <a:r>
              <a:rPr lang="en-US"/>
              <a:t>Module 7: Borrowing Basics</a:t>
            </a:r>
          </a:p>
        </p:txBody>
      </p:sp>
      <p:sp>
        <p:nvSpPr>
          <p:cNvPr id="7" name="Title 1"/>
          <p:cNvSpPr txBox="1">
            <a:spLocks/>
          </p:cNvSpPr>
          <p:nvPr/>
        </p:nvSpPr>
        <p:spPr>
          <a:xfrm>
            <a:off x="2649645" y="5258018"/>
            <a:ext cx="5891685" cy="1031724"/>
          </a:xfrm>
          <a:prstGeom prst="rect">
            <a:avLst/>
          </a:prstGeom>
        </p:spPr>
        <p:txBody>
          <a:bodyPr vert="horz" lIns="91440" tIns="45720" rIns="91440" bIns="45720" rtlCol="0" anchor="b"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n-US" dirty="0"/>
              <a:t>Borrowing Basics</a:t>
            </a:r>
          </a:p>
        </p:txBody>
      </p:sp>
      <p:pic>
        <p:nvPicPr>
          <p:cNvPr id="2" name="Picture 1" descr="iconic picture for module 7. stack of credit cards and paper currency with Ben Franklin's image showing"/>
          <p:cNvPicPr>
            <a:picLocks noChangeAspect="1"/>
          </p:cNvPicPr>
          <p:nvPr/>
        </p:nvPicPr>
        <p:blipFill rotWithShape="1">
          <a:blip r:embed="rId3" cstate="print">
            <a:extLst>
              <a:ext uri="{28A0092B-C50C-407E-A947-70E740481C1C}">
                <a14:useLocalDpi xmlns:a14="http://schemas.microsoft.com/office/drawing/2010/main"/>
              </a:ext>
            </a:extLst>
          </a:blip>
          <a:srcRect l="4116" t="2745" r="5729" b="9821"/>
          <a:stretch/>
        </p:blipFill>
        <p:spPr>
          <a:xfrm>
            <a:off x="1403184" y="0"/>
            <a:ext cx="6189989" cy="4345525"/>
          </a:xfrm>
          <a:prstGeom prst="rect">
            <a:avLst/>
          </a:prstGeom>
        </p:spPr>
      </p:pic>
      <p:sp>
        <p:nvSpPr>
          <p:cNvPr id="11" name="Rectangle 10" descr="black box to frame picture"/>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Money Smart logo ">
            <a:extLst>
              <a:ext uri="{FF2B5EF4-FFF2-40B4-BE49-F238E27FC236}">
                <a16:creationId xmlns="" xmlns:a16="http://schemas.microsoft.com/office/drawing/2014/main" id="{AA3C8478-2C1E-024B-992C-54254534F2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8242" y="5020830"/>
            <a:ext cx="1124400" cy="1124400"/>
          </a:xfrm>
          <a:prstGeom prst="rect">
            <a:avLst/>
          </a:prstGeom>
        </p:spPr>
      </p:pic>
      <p:sp>
        <p:nvSpPr>
          <p:cNvPr id="8" name="Subtitle 11"/>
          <p:cNvSpPr txBox="1">
            <a:spLocks/>
          </p:cNvSpPr>
          <p:nvPr/>
        </p:nvSpPr>
        <p:spPr>
          <a:xfrm>
            <a:off x="2722794" y="4833602"/>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n-US" sz="1800" dirty="0"/>
              <a:t>Module 7</a:t>
            </a:r>
          </a:p>
        </p:txBody>
      </p:sp>
      <p:sp>
        <p:nvSpPr>
          <p:cNvPr id="12" name="Rectangle 11">
            <a:extLst>
              <a:ext uri="{FF2B5EF4-FFF2-40B4-BE49-F238E27FC236}">
                <a16:creationId xmlns="" xmlns:a16="http://schemas.microsoft.com/office/drawing/2014/main" id="{F725FC62-DDDE-3047-BAA2-763E3DEE604D}"/>
              </a:ext>
            </a:extLst>
          </p:cNvPr>
          <p:cNvSpPr/>
          <p:nvPr/>
        </p:nvSpPr>
        <p:spPr>
          <a:xfrm>
            <a:off x="1403184" y="6378742"/>
            <a:ext cx="1290866" cy="276999"/>
          </a:xfrm>
          <a:prstGeom prst="rect">
            <a:avLst/>
          </a:prstGeom>
        </p:spPr>
        <p:txBody>
          <a:bodyPr wrap="none">
            <a:spAutoFit/>
          </a:bodyPr>
          <a:lstStyle/>
          <a:p>
            <a:r>
              <a:rPr lang="en-US" sz="1200" i="0" dirty="0"/>
              <a:t>September 2018</a:t>
            </a:r>
          </a:p>
        </p:txBody>
      </p:sp>
      <p:sp>
        <p:nvSpPr>
          <p:cNvPr id="14" name="Rectangle 13" descr="blue box to frame page number">
            <a:extLst>
              <a:ext uri="{FF2B5EF4-FFF2-40B4-BE49-F238E27FC236}">
                <a16:creationId xmlns="" xmlns:a16="http://schemas.microsoft.com/office/drawing/2014/main" id="{79DF15A3-4BE4-6F47-943B-F563B1E8BB25}"/>
              </a:ext>
            </a:extLst>
          </p:cNvP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a:extLst>
              <a:ext uri="{FF2B5EF4-FFF2-40B4-BE49-F238E27FC236}">
                <a16:creationId xmlns="" xmlns:a16="http://schemas.microsoft.com/office/drawing/2014/main" id="{39530D10-131C-1340-8BEF-04BAA627000E}"/>
              </a:ext>
            </a:extLst>
          </p:cNvPr>
          <p:cNvSpPr>
            <a:spLocks noGrp="1"/>
          </p:cNvSpPr>
          <p:nvPr>
            <p:ph type="sldNum" sz="quarter" idx="12"/>
          </p:nvPr>
        </p:nvSpPr>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418583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Cost of Borrowing</a:t>
            </a:r>
          </a:p>
        </p:txBody>
      </p:sp>
      <p:sp>
        <p:nvSpPr>
          <p:cNvPr id="3" name="Content Placeholder 2"/>
          <p:cNvSpPr>
            <a:spLocks noGrp="1"/>
          </p:cNvSpPr>
          <p:nvPr>
            <p:ph idx="1"/>
          </p:nvPr>
        </p:nvSpPr>
        <p:spPr/>
        <p:txBody>
          <a:bodyPr>
            <a:normAutofit/>
          </a:bodyPr>
          <a:lstStyle/>
          <a:p>
            <a:pPr>
              <a:lnSpc>
                <a:spcPct val="100000"/>
              </a:lnSpc>
              <a:spcAft>
                <a:spcPts val="600"/>
              </a:spcAft>
              <a:buFont typeface="Wingdings" charset="2"/>
              <a:buChar char="§"/>
            </a:pPr>
            <a:r>
              <a:rPr lang="en-US"/>
              <a:t>You generally </a:t>
            </a:r>
            <a:r>
              <a:rPr lang="en-US" dirty="0"/>
              <a:t>repay more money than you borrowed </a:t>
            </a:r>
          </a:p>
          <a:p>
            <a:pPr>
              <a:lnSpc>
                <a:spcPct val="100000"/>
              </a:lnSpc>
              <a:spcAft>
                <a:spcPts val="600"/>
              </a:spcAft>
              <a:buFont typeface="Wingdings" charset="2"/>
              <a:buChar char="§"/>
            </a:pPr>
            <a:endParaRPr lang="en-US" dirty="0"/>
          </a:p>
          <a:p>
            <a:pPr>
              <a:lnSpc>
                <a:spcPct val="300000"/>
              </a:lnSpc>
              <a:spcBef>
                <a:spcPts val="5400"/>
              </a:spcBef>
              <a:spcAft>
                <a:spcPts val="0"/>
              </a:spcAft>
              <a:buFont typeface="Wingdings" charset="2"/>
              <a:buChar char="§"/>
            </a:pPr>
            <a:r>
              <a:rPr lang="en-US"/>
              <a:t>Principal</a:t>
            </a:r>
            <a:r>
              <a:rPr lang="en-US" dirty="0"/>
              <a:t>:  	The money you borrowed </a:t>
            </a:r>
          </a:p>
          <a:p>
            <a:pPr>
              <a:lnSpc>
                <a:spcPct val="100000"/>
              </a:lnSpc>
              <a:spcAft>
                <a:spcPts val="1800"/>
              </a:spcAft>
              <a:buFont typeface="Wingdings" charset="2"/>
              <a:buChar char="§"/>
            </a:pPr>
            <a:r>
              <a:rPr lang="en-US" dirty="0"/>
              <a:t>Interest: 	Amount of money financial institution 			charges for allowing you to use its money </a:t>
            </a:r>
          </a:p>
          <a:p>
            <a:pPr>
              <a:lnSpc>
                <a:spcPct val="100000"/>
              </a:lnSpc>
              <a:spcAft>
                <a:spcPts val="0"/>
              </a:spcAft>
              <a:buFont typeface="Wingdings" charset="2"/>
              <a:buChar char="§"/>
            </a:pPr>
            <a:r>
              <a:rPr lang="en-US" dirty="0"/>
              <a:t>Fees:	May be charged for certain activities like 			reviewing loan application</a:t>
            </a:r>
          </a:p>
          <a:p>
            <a:pPr>
              <a:lnSpc>
                <a:spcPct val="100000"/>
              </a:lnSpc>
            </a:pPr>
            <a:endParaRPr lang="en-US" dirty="0"/>
          </a:p>
        </p:txBody>
      </p:sp>
      <p:sp>
        <p:nvSpPr>
          <p:cNvPr id="8" name="TextBox 7">
            <a:extLst>
              <a:ext uri="{FF2B5EF4-FFF2-40B4-BE49-F238E27FC236}">
                <a16:creationId xmlns="" xmlns:a16="http://schemas.microsoft.com/office/drawing/2014/main" id="{FE676E73-8458-6D47-8944-4BDB7D81F3FF}"/>
              </a:ext>
            </a:extLst>
          </p:cNvPr>
          <p:cNvSpPr txBox="1"/>
          <p:nvPr/>
        </p:nvSpPr>
        <p:spPr>
          <a:xfrm>
            <a:off x="1279034" y="1910029"/>
            <a:ext cx="3395481" cy="1200329"/>
          </a:xfrm>
          <a:prstGeom prst="rect">
            <a:avLst/>
          </a:prstGeom>
          <a:noFill/>
        </p:spPr>
        <p:txBody>
          <a:bodyPr wrap="none" rtlCol="0">
            <a:spAutoFit/>
          </a:bodyPr>
          <a:lstStyle/>
          <a:p>
            <a:r>
              <a:rPr lang="en-US" sz="3600" b="1" dirty="0">
                <a:solidFill>
                  <a:schemeClr val="tx2"/>
                </a:solidFill>
                <a:latin typeface="Segoe Print" panose="02000800000000000000" pitchFamily="2" charset="0"/>
              </a:rPr>
              <a:t>Amount you</a:t>
            </a:r>
            <a:br>
              <a:rPr lang="en-US" sz="3600" b="1" dirty="0">
                <a:solidFill>
                  <a:schemeClr val="tx2"/>
                </a:solidFill>
                <a:latin typeface="Segoe Print" panose="02000800000000000000" pitchFamily="2" charset="0"/>
              </a:rPr>
            </a:br>
            <a:r>
              <a:rPr lang="en-US" sz="3600" b="1" dirty="0">
                <a:solidFill>
                  <a:schemeClr val="tx2"/>
                </a:solidFill>
                <a:latin typeface="Segoe Print" panose="02000800000000000000" pitchFamily="2" charset="0"/>
              </a:rPr>
              <a:t>repay on loan</a:t>
            </a:r>
          </a:p>
        </p:txBody>
      </p:sp>
      <p:sp>
        <p:nvSpPr>
          <p:cNvPr id="9" name="TextBox 8">
            <a:extLst>
              <a:ext uri="{FF2B5EF4-FFF2-40B4-BE49-F238E27FC236}">
                <a16:creationId xmlns="" xmlns:a16="http://schemas.microsoft.com/office/drawing/2014/main" id="{BE2336DF-5779-9448-8F62-FB5756E0241D}"/>
              </a:ext>
            </a:extLst>
          </p:cNvPr>
          <p:cNvSpPr txBox="1"/>
          <p:nvPr/>
        </p:nvSpPr>
        <p:spPr>
          <a:xfrm>
            <a:off x="4674515" y="1910029"/>
            <a:ext cx="712054" cy="1200329"/>
          </a:xfrm>
          <a:prstGeom prst="rect">
            <a:avLst/>
          </a:prstGeom>
          <a:noFill/>
        </p:spPr>
        <p:txBody>
          <a:bodyPr wrap="none" rtlCol="0">
            <a:spAutoFit/>
          </a:bodyPr>
          <a:lstStyle/>
          <a:p>
            <a:r>
              <a:rPr lang="en-US" sz="7200" dirty="0">
                <a:solidFill>
                  <a:schemeClr val="tx2"/>
                </a:solidFill>
                <a:latin typeface="Segoe Print" panose="02000800000000000000" pitchFamily="2" charset="0"/>
              </a:rPr>
              <a:t>&gt;</a:t>
            </a:r>
          </a:p>
        </p:txBody>
      </p:sp>
      <p:sp>
        <p:nvSpPr>
          <p:cNvPr id="10" name="TextBox 9">
            <a:extLst>
              <a:ext uri="{FF2B5EF4-FFF2-40B4-BE49-F238E27FC236}">
                <a16:creationId xmlns="" xmlns:a16="http://schemas.microsoft.com/office/drawing/2014/main" id="{2B08027F-3798-2743-B315-05D32025FD82}"/>
              </a:ext>
            </a:extLst>
          </p:cNvPr>
          <p:cNvSpPr txBox="1"/>
          <p:nvPr/>
        </p:nvSpPr>
        <p:spPr>
          <a:xfrm>
            <a:off x="5575109" y="2187027"/>
            <a:ext cx="1782860" cy="707886"/>
          </a:xfrm>
          <a:prstGeom prst="rect">
            <a:avLst/>
          </a:prstGeom>
          <a:noFill/>
        </p:spPr>
        <p:txBody>
          <a:bodyPr wrap="none" rtlCol="0">
            <a:spAutoFit/>
          </a:bodyPr>
          <a:lstStyle/>
          <a:p>
            <a:pPr algn="ctr"/>
            <a:r>
              <a:rPr lang="en-US" sz="2000" b="1" dirty="0">
                <a:solidFill>
                  <a:schemeClr val="tx2"/>
                </a:solidFill>
                <a:latin typeface="Segoe Print" panose="02000800000000000000" pitchFamily="2" charset="0"/>
              </a:rPr>
              <a:t>Amount you</a:t>
            </a:r>
            <a:br>
              <a:rPr lang="en-US" sz="2000" b="1" dirty="0">
                <a:solidFill>
                  <a:schemeClr val="tx2"/>
                </a:solidFill>
                <a:latin typeface="Segoe Print" panose="02000800000000000000" pitchFamily="2" charset="0"/>
              </a:rPr>
            </a:br>
            <a:r>
              <a:rPr lang="en-US" sz="2000" b="1" dirty="0">
                <a:solidFill>
                  <a:schemeClr val="tx2"/>
                </a:solidFill>
                <a:latin typeface="Segoe Print" panose="02000800000000000000" pitchFamily="2" charset="0"/>
              </a:rPr>
              <a:t>borrowed</a:t>
            </a:r>
          </a:p>
        </p:txBody>
      </p:sp>
      <p:sp>
        <p:nvSpPr>
          <p:cNvPr id="7" name="Slide Number Placeholder 6">
            <a:extLst>
              <a:ext uri="{FF2B5EF4-FFF2-40B4-BE49-F238E27FC236}">
                <a16:creationId xmlns="" xmlns:a16="http://schemas.microsoft.com/office/drawing/2014/main" id="{6D0808A4-E8DE-E14E-9624-42EA2DF5B781}"/>
              </a:ext>
            </a:extLst>
          </p:cNvPr>
          <p:cNvSpPr>
            <a:spLocks noGrp="1"/>
          </p:cNvSpPr>
          <p:nvPr>
            <p:ph type="sldNum" sz="quarter" idx="4"/>
          </p:nvPr>
        </p:nvSpPr>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2096400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Prepayment</a:t>
            </a:r>
          </a:p>
        </p:txBody>
      </p:sp>
      <p:sp>
        <p:nvSpPr>
          <p:cNvPr id="3" name="Content Placeholder 2"/>
          <p:cNvSpPr>
            <a:spLocks noGrp="1"/>
          </p:cNvSpPr>
          <p:nvPr>
            <p:ph idx="1"/>
          </p:nvPr>
        </p:nvSpPr>
        <p:spPr/>
        <p:txBody>
          <a:bodyPr>
            <a:normAutofit/>
          </a:bodyPr>
          <a:lstStyle/>
          <a:p>
            <a:pPr>
              <a:lnSpc>
                <a:spcPct val="110000"/>
              </a:lnSpc>
              <a:spcAft>
                <a:spcPts val="0"/>
              </a:spcAft>
              <a:buFont typeface="Wingdings" pitchFamily="2" charset="2"/>
              <a:buChar char="§"/>
            </a:pPr>
            <a:r>
              <a:rPr lang="en-US" sz="3200" dirty="0"/>
              <a:t>Early repayment of ALL of a loan</a:t>
            </a:r>
          </a:p>
          <a:p>
            <a:pPr lvl="1">
              <a:lnSpc>
                <a:spcPct val="100000"/>
              </a:lnSpc>
              <a:spcBef>
                <a:spcPts val="0"/>
              </a:spcBef>
            </a:pPr>
            <a:r>
              <a:rPr lang="en-US" sz="2800" dirty="0"/>
              <a:t>Reduces interest costs</a:t>
            </a:r>
          </a:p>
          <a:p>
            <a:pPr lvl="1">
              <a:lnSpc>
                <a:spcPct val="100000"/>
              </a:lnSpc>
              <a:spcBef>
                <a:spcPts val="0"/>
              </a:spcBef>
            </a:pPr>
            <a:r>
              <a:rPr lang="en-US" sz="2800" dirty="0"/>
              <a:t>Pays </a:t>
            </a:r>
            <a:r>
              <a:rPr lang="en-US" sz="2800"/>
              <a:t>off the loan </a:t>
            </a:r>
            <a:endParaRPr lang="en-US" sz="2800" dirty="0"/>
          </a:p>
          <a:p>
            <a:pPr>
              <a:lnSpc>
                <a:spcPct val="150000"/>
              </a:lnSpc>
              <a:spcAft>
                <a:spcPts val="0"/>
              </a:spcAft>
              <a:buFont typeface="Wingdings" pitchFamily="2" charset="2"/>
              <a:buChar char="§"/>
            </a:pPr>
            <a:r>
              <a:rPr lang="en-US" sz="3200"/>
              <a:t>Or, early </a:t>
            </a:r>
            <a:r>
              <a:rPr lang="en-US" sz="3200" dirty="0"/>
              <a:t>repayment of PART of a loan</a:t>
            </a:r>
          </a:p>
          <a:p>
            <a:pPr lvl="1">
              <a:lnSpc>
                <a:spcPct val="100000"/>
              </a:lnSpc>
              <a:spcBef>
                <a:spcPts val="0"/>
              </a:spcBef>
            </a:pPr>
            <a:r>
              <a:rPr lang="en-US" sz="2800"/>
              <a:t>Generally reduces </a:t>
            </a:r>
            <a:r>
              <a:rPr lang="en-US" sz="2800" dirty="0"/>
              <a:t>interest costs</a:t>
            </a:r>
          </a:p>
          <a:p>
            <a:pPr lvl="1">
              <a:lnSpc>
                <a:spcPct val="100000"/>
              </a:lnSpc>
              <a:spcBef>
                <a:spcPts val="0"/>
              </a:spcBef>
            </a:pPr>
            <a:r>
              <a:rPr lang="en-US" sz="2800" dirty="0"/>
              <a:t>Potentially earlier payoff date</a:t>
            </a:r>
          </a:p>
          <a:p>
            <a:pPr>
              <a:lnSpc>
                <a:spcPct val="100000"/>
              </a:lnSpc>
              <a:spcBef>
                <a:spcPts val="1272"/>
              </a:spcBef>
              <a:spcAft>
                <a:spcPts val="0"/>
              </a:spcAft>
              <a:buFont typeface="Wingdings" pitchFamily="2" charset="2"/>
              <a:buChar char="§"/>
            </a:pPr>
            <a:r>
              <a:rPr lang="en-US" sz="3200" dirty="0"/>
              <a:t>Some loans have prepayment penalties; others do not</a:t>
            </a:r>
          </a:p>
        </p:txBody>
      </p:sp>
      <p:sp>
        <p:nvSpPr>
          <p:cNvPr id="6" name="Slide Number Placeholder 5">
            <a:extLst>
              <a:ext uri="{FF2B5EF4-FFF2-40B4-BE49-F238E27FC236}">
                <a16:creationId xmlns="" xmlns:a16="http://schemas.microsoft.com/office/drawing/2014/main" id="{4A0EEA9D-852A-5143-AA74-14CCF647408E}"/>
              </a:ext>
            </a:extLst>
          </p:cNvPr>
          <p:cNvSpPr>
            <a:spLocks noGrp="1"/>
          </p:cNvSpPr>
          <p:nvPr>
            <p:ph type="sldNum" sz="quarter" idx="4"/>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1508914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924" y="247427"/>
            <a:ext cx="8113596" cy="1174973"/>
          </a:xfrm>
        </p:spPr>
        <p:txBody>
          <a:bodyPr anchor="t">
            <a:normAutofit/>
          </a:bodyPr>
          <a:lstStyle/>
          <a:p>
            <a:r>
              <a:rPr lang="en-US" dirty="0"/>
              <a:t>Try It: Exploring Borrowing Options</a:t>
            </a:r>
            <a:br>
              <a:rPr lang="en-US" dirty="0"/>
            </a:br>
            <a:r>
              <a:rPr lang="en-US" sz="2400" dirty="0"/>
              <a:t>See page 5 in your Participant Guide</a:t>
            </a:r>
            <a:endParaRPr lang="en-US" strike="sngStrike" dirty="0"/>
          </a:p>
        </p:txBody>
      </p:sp>
      <p:pic>
        <p:nvPicPr>
          <p:cNvPr id="9" name="Picture 8" descr="Screenshot of Exploring Borrowing Options from the Participant Guide. Shown for navigational purposes only.">
            <a:extLst>
              <a:ext uri="{FF2B5EF4-FFF2-40B4-BE49-F238E27FC236}">
                <a16:creationId xmlns="" xmlns:a16="http://schemas.microsoft.com/office/drawing/2014/main" id="{F67A031F-2BBC-7148-BE52-AC481C884D95}"/>
              </a:ext>
            </a:extLst>
          </p:cNvPr>
          <p:cNvPicPr>
            <a:picLocks noChangeAspect="1"/>
          </p:cNvPicPr>
          <p:nvPr/>
        </p:nvPicPr>
        <p:blipFill>
          <a:blip r:embed="rId2"/>
          <a:stretch>
            <a:fillRect/>
          </a:stretch>
        </p:blipFill>
        <p:spPr>
          <a:xfrm>
            <a:off x="603250" y="1209616"/>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a:extLst>
              <a:ext uri="{FF2B5EF4-FFF2-40B4-BE49-F238E27FC236}">
                <a16:creationId xmlns="" xmlns:a16="http://schemas.microsoft.com/office/drawing/2014/main" id="{1600C0EB-CE77-B248-A3A9-B77BFCC459F2}"/>
              </a:ext>
            </a:extLst>
          </p:cNvPr>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19383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Truth in Lending / Comparing Offers</a:t>
            </a:r>
          </a:p>
        </p:txBody>
      </p:sp>
      <p:sp>
        <p:nvSpPr>
          <p:cNvPr id="3" name="Content Placeholder 2"/>
          <p:cNvSpPr>
            <a:spLocks noGrp="1"/>
          </p:cNvSpPr>
          <p:nvPr>
            <p:ph idx="1"/>
          </p:nvPr>
        </p:nvSpPr>
        <p:spPr/>
        <p:txBody>
          <a:bodyPr>
            <a:normAutofit/>
          </a:bodyPr>
          <a:lstStyle/>
          <a:p>
            <a:pPr lvl="0">
              <a:lnSpc>
                <a:spcPct val="100000"/>
              </a:lnSpc>
              <a:buFont typeface="Wingdings" pitchFamily="2" charset="2"/>
              <a:buChar char="§"/>
            </a:pPr>
            <a:r>
              <a:rPr lang="en-US" sz="3200" dirty="0"/>
              <a:t>Truth in Lending Act (TILA) written disclosure</a:t>
            </a:r>
          </a:p>
          <a:p>
            <a:pPr lvl="0">
              <a:lnSpc>
                <a:spcPct val="100000"/>
              </a:lnSpc>
              <a:buFont typeface="Wingdings" pitchFamily="2" charset="2"/>
              <a:buChar char="§"/>
            </a:pPr>
            <a:r>
              <a:rPr lang="en-US" sz="3200" dirty="0"/>
              <a:t>Shows loan terms in clear and uniform manner</a:t>
            </a:r>
          </a:p>
          <a:p>
            <a:pPr>
              <a:lnSpc>
                <a:spcPct val="100000"/>
              </a:lnSpc>
              <a:buFont typeface="Wingdings" pitchFamily="2" charset="2"/>
              <a:buChar char="§"/>
            </a:pPr>
            <a:r>
              <a:rPr lang="en-US" sz="3200" dirty="0"/>
              <a:t>Receive the TILA disclosure before you sign for loan</a:t>
            </a:r>
          </a:p>
          <a:p>
            <a:pPr>
              <a:lnSpc>
                <a:spcPct val="100000"/>
              </a:lnSpc>
              <a:buFont typeface="Wingdings" pitchFamily="2" charset="2"/>
              <a:buChar char="§"/>
            </a:pPr>
            <a:r>
              <a:rPr lang="en-US" sz="3200" dirty="0"/>
              <a:t>Can help you compare loan offers</a:t>
            </a:r>
            <a:endParaRPr lang="en-US" sz="2800" dirty="0"/>
          </a:p>
        </p:txBody>
      </p:sp>
      <p:sp>
        <p:nvSpPr>
          <p:cNvPr id="6" name="Slide Number Placeholder 5">
            <a:extLst>
              <a:ext uri="{FF2B5EF4-FFF2-40B4-BE49-F238E27FC236}">
                <a16:creationId xmlns="" xmlns:a16="http://schemas.microsoft.com/office/drawing/2014/main" id="{9DC74912-3B42-4848-A9AF-3DD1416FB0F5}"/>
              </a:ext>
            </a:extLst>
          </p:cNvPr>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2588005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Part of a Sample TILA Disclosure*</a:t>
            </a:r>
            <a:endParaRPr lang="en-US" dirty="0">
              <a:solidFill>
                <a:srgbClr val="FF0000"/>
              </a:solidFill>
            </a:endParaRPr>
          </a:p>
        </p:txBody>
      </p:sp>
      <p:graphicFrame>
        <p:nvGraphicFramePr>
          <p:cNvPr id="12" name="Content Placeholder 5" descr="four column table with title row and 2 content rows beneath title row"/>
          <p:cNvGraphicFramePr>
            <a:graphicFrameLocks noGrp="1"/>
          </p:cNvGraphicFramePr>
          <p:nvPr>
            <p:ph idx="1"/>
            <p:extLst>
              <p:ext uri="{D42A27DB-BD31-4B8C-83A1-F6EECF244321}">
                <p14:modId xmlns:p14="http://schemas.microsoft.com/office/powerpoint/2010/main" val="3440926459"/>
              </p:ext>
            </p:extLst>
          </p:nvPr>
        </p:nvGraphicFramePr>
        <p:xfrm>
          <a:off x="577850" y="1423988"/>
          <a:ext cx="7702550" cy="3322320"/>
        </p:xfrm>
        <a:graphic>
          <a:graphicData uri="http://schemas.openxmlformats.org/drawingml/2006/table">
            <a:tbl>
              <a:tblPr firstRow="1" bandRow="1">
                <a:tableStyleId>{D7AC3CCA-C797-4891-BE02-D94E43425B78}</a:tableStyleId>
              </a:tblPr>
              <a:tblGrid>
                <a:gridCol w="1874838">
                  <a:extLst>
                    <a:ext uri="{9D8B030D-6E8A-4147-A177-3AD203B41FA5}">
                      <a16:colId xmlns="" xmlns:a16="http://schemas.microsoft.com/office/drawing/2014/main" val="20000"/>
                    </a:ext>
                  </a:extLst>
                </a:gridCol>
                <a:gridCol w="1874838">
                  <a:extLst>
                    <a:ext uri="{9D8B030D-6E8A-4147-A177-3AD203B41FA5}">
                      <a16:colId xmlns="" xmlns:a16="http://schemas.microsoft.com/office/drawing/2014/main" val="20001"/>
                    </a:ext>
                  </a:extLst>
                </a:gridCol>
                <a:gridCol w="1874838">
                  <a:extLst>
                    <a:ext uri="{9D8B030D-6E8A-4147-A177-3AD203B41FA5}">
                      <a16:colId xmlns="" xmlns:a16="http://schemas.microsoft.com/office/drawing/2014/main" val="20002"/>
                    </a:ext>
                  </a:extLst>
                </a:gridCol>
                <a:gridCol w="2078036">
                  <a:extLst>
                    <a:ext uri="{9D8B030D-6E8A-4147-A177-3AD203B41FA5}">
                      <a16:colId xmlns="" xmlns:a16="http://schemas.microsoft.com/office/drawing/2014/main" val="20003"/>
                    </a:ext>
                  </a:extLst>
                </a:gridCol>
              </a:tblGrid>
              <a:tr h="759608">
                <a:tc>
                  <a:txBody>
                    <a:bodyPr/>
                    <a:lstStyle/>
                    <a:p>
                      <a:r>
                        <a:rPr lang="en-US" cap="all" baseline="0" dirty="0"/>
                        <a:t>Annual</a:t>
                      </a:r>
                    </a:p>
                    <a:p>
                      <a:r>
                        <a:rPr lang="en-US" cap="all" baseline="0" dirty="0"/>
                        <a:t>Percentage Rate</a:t>
                      </a:r>
                      <a:endParaRPr lang="en-US" b="1" cap="all" baseline="0" dirty="0"/>
                    </a:p>
                  </a:txBody>
                  <a:tcPr marL="83326" marR="83326"/>
                </a:tc>
                <a:tc>
                  <a:txBody>
                    <a:bodyPr/>
                    <a:lstStyle/>
                    <a:p>
                      <a:r>
                        <a:rPr lang="en-US" cap="all" baseline="0" dirty="0"/>
                        <a:t>Finance</a:t>
                      </a:r>
                      <a:br>
                        <a:rPr lang="en-US" cap="all" baseline="0" dirty="0"/>
                      </a:br>
                      <a:r>
                        <a:rPr lang="en-US" cap="all" baseline="0" dirty="0"/>
                        <a:t>Charge</a:t>
                      </a:r>
                      <a:endParaRPr lang="en-US" b="1" cap="all" baseline="0" dirty="0"/>
                    </a:p>
                  </a:txBody>
                  <a:tcPr marL="83326" marR="83326"/>
                </a:tc>
                <a:tc>
                  <a:txBody>
                    <a:bodyPr/>
                    <a:lstStyle/>
                    <a:p>
                      <a:r>
                        <a:rPr lang="en-US" b="0" dirty="0"/>
                        <a:t>Amount</a:t>
                      </a:r>
                      <a:br>
                        <a:rPr lang="en-US" b="0" dirty="0"/>
                      </a:br>
                      <a:r>
                        <a:rPr lang="en-US" b="0" dirty="0"/>
                        <a:t>Financed</a:t>
                      </a:r>
                    </a:p>
                  </a:txBody>
                  <a:tcPr marL="83326" marR="83326"/>
                </a:tc>
                <a:tc>
                  <a:txBody>
                    <a:bodyPr/>
                    <a:lstStyle/>
                    <a:p>
                      <a:r>
                        <a:rPr lang="en-US" b="0" dirty="0"/>
                        <a:t>Total of</a:t>
                      </a:r>
                      <a:br>
                        <a:rPr lang="en-US" b="0" dirty="0"/>
                      </a:br>
                      <a:r>
                        <a:rPr lang="en-US" b="0" dirty="0"/>
                        <a:t>Payments</a:t>
                      </a:r>
                    </a:p>
                  </a:txBody>
                  <a:tcPr marL="83326" marR="83326"/>
                </a:tc>
                <a:extLst>
                  <a:ext uri="{0D108BD9-81ED-4DB2-BD59-A6C34878D82A}">
                    <a16:rowId xmlns="" xmlns:a16="http://schemas.microsoft.com/office/drawing/2014/main" val="10000"/>
                  </a:ext>
                </a:extLst>
              </a:tr>
              <a:tr h="370840">
                <a:tc>
                  <a:txBody>
                    <a:bodyPr/>
                    <a:lstStyle/>
                    <a:p>
                      <a:r>
                        <a:rPr lang="en-US" sz="2000" b="1" dirty="0"/>
                        <a:t>The cost of </a:t>
                      </a:r>
                      <a:br>
                        <a:rPr lang="en-US" sz="2000" b="1" dirty="0"/>
                      </a:br>
                      <a:r>
                        <a:rPr lang="en-US" sz="2000" b="1" dirty="0"/>
                        <a:t>your credit as </a:t>
                      </a:r>
                      <a:br>
                        <a:rPr lang="en-US" sz="2000" b="1" dirty="0"/>
                      </a:br>
                      <a:r>
                        <a:rPr lang="en-US" sz="2000" b="1" dirty="0"/>
                        <a:t>a yearly rate</a:t>
                      </a:r>
                    </a:p>
                  </a:txBody>
                  <a:tcPr marL="83326" marR="83326"/>
                </a:tc>
                <a:tc>
                  <a:txBody>
                    <a:bodyPr/>
                    <a:lstStyle/>
                    <a:p>
                      <a:r>
                        <a:rPr lang="en-US" sz="2000" b="1" dirty="0"/>
                        <a:t>The dollar amount the credit will </a:t>
                      </a:r>
                      <a:br>
                        <a:rPr lang="en-US" sz="2000" b="1" dirty="0"/>
                      </a:br>
                      <a:r>
                        <a:rPr lang="en-US" sz="2000" b="1" dirty="0"/>
                        <a:t>cost you</a:t>
                      </a:r>
                    </a:p>
                  </a:txBody>
                  <a:tcPr marL="83326" marR="83326"/>
                </a:tc>
                <a:tc>
                  <a:txBody>
                    <a:bodyPr/>
                    <a:lstStyle/>
                    <a:p>
                      <a:r>
                        <a:rPr lang="en-US" dirty="0"/>
                        <a:t>The amount of credit provided to you on your behalf</a:t>
                      </a:r>
                    </a:p>
                  </a:txBody>
                  <a:tcPr marL="83326" marR="83326"/>
                </a:tc>
                <a:tc>
                  <a:txBody>
                    <a:bodyPr/>
                    <a:lstStyle/>
                    <a:p>
                      <a:r>
                        <a:rPr lang="en-US" dirty="0"/>
                        <a:t>The amount you will have paid after</a:t>
                      </a:r>
                      <a:r>
                        <a:rPr lang="en-US" baseline="0" dirty="0"/>
                        <a:t> you have made all payments as scheduled</a:t>
                      </a:r>
                    </a:p>
                    <a:p>
                      <a:endParaRPr lang="en-US" baseline="0" dirty="0"/>
                    </a:p>
                    <a:p>
                      <a:endParaRPr lang="en-US" dirty="0"/>
                    </a:p>
                  </a:txBody>
                  <a:tcPr marL="83326" marR="83326"/>
                </a:tc>
                <a:extLst>
                  <a:ext uri="{0D108BD9-81ED-4DB2-BD59-A6C34878D82A}">
                    <a16:rowId xmlns="" xmlns:a16="http://schemas.microsoft.com/office/drawing/2014/main" val="10001"/>
                  </a:ext>
                </a:extLst>
              </a:tr>
              <a:tr h="370840">
                <a:tc>
                  <a:txBody>
                    <a:bodyPr/>
                    <a:lstStyle/>
                    <a:p>
                      <a:r>
                        <a:rPr lang="en-US" sz="2000" b="1" dirty="0"/>
                        <a:t>12.00             %</a:t>
                      </a:r>
                    </a:p>
                  </a:txBody>
                  <a:tcPr marL="83326" marR="83326"/>
                </a:tc>
                <a:tc>
                  <a:txBody>
                    <a:bodyPr/>
                    <a:lstStyle/>
                    <a:p>
                      <a:r>
                        <a:rPr lang="en-US" sz="2000" b="1" dirty="0"/>
                        <a:t>$          600.00</a:t>
                      </a:r>
                    </a:p>
                  </a:txBody>
                  <a:tcPr marL="83326" marR="83326"/>
                </a:tc>
                <a:tc>
                  <a:txBody>
                    <a:bodyPr/>
                    <a:lstStyle/>
                    <a:p>
                      <a:r>
                        <a:rPr lang="en-US" dirty="0"/>
                        <a:t>$           5,000.00</a:t>
                      </a:r>
                    </a:p>
                  </a:txBody>
                  <a:tcPr marL="83326" marR="83326"/>
                </a:tc>
                <a:tc>
                  <a:txBody>
                    <a:bodyPr/>
                    <a:lstStyle/>
                    <a:p>
                      <a:r>
                        <a:rPr lang="en-US" dirty="0"/>
                        <a:t>$           5,600.00</a:t>
                      </a:r>
                    </a:p>
                  </a:txBody>
                  <a:tcPr marL="83326" marR="83326"/>
                </a:tc>
                <a:extLst>
                  <a:ext uri="{0D108BD9-81ED-4DB2-BD59-A6C34878D82A}">
                    <a16:rowId xmlns="" xmlns:a16="http://schemas.microsoft.com/office/drawing/2014/main" val="10002"/>
                  </a:ext>
                </a:extLst>
              </a:tr>
            </a:tbl>
          </a:graphicData>
        </a:graphic>
      </p:graphicFrame>
      <p:sp>
        <p:nvSpPr>
          <p:cNvPr id="7" name="TextBox 6"/>
          <p:cNvSpPr txBox="1"/>
          <p:nvPr/>
        </p:nvSpPr>
        <p:spPr>
          <a:xfrm>
            <a:off x="702971" y="5340687"/>
            <a:ext cx="7461974" cy="830997"/>
          </a:xfrm>
          <a:prstGeom prst="rect">
            <a:avLst/>
          </a:prstGeom>
          <a:noFill/>
        </p:spPr>
        <p:txBody>
          <a:bodyPr wrap="square" rtlCol="0">
            <a:spAutoFit/>
          </a:bodyPr>
          <a:lstStyle/>
          <a:p>
            <a:r>
              <a:rPr lang="en-US" sz="2400" i="1"/>
              <a:t>*Disclosures </a:t>
            </a:r>
            <a:r>
              <a:rPr lang="en-US" sz="2400" i="1" dirty="0"/>
              <a:t>for mortgages (home loans) </a:t>
            </a:r>
            <a:r>
              <a:rPr lang="en-US" sz="2400" i="1"/>
              <a:t>and some</a:t>
            </a:r>
            <a:br>
              <a:rPr lang="en-US" sz="2400" i="1"/>
            </a:br>
            <a:r>
              <a:rPr lang="en-US" sz="2400" i="1"/>
              <a:t>  student loans will look </a:t>
            </a:r>
            <a:r>
              <a:rPr lang="en-US" sz="2400" i="1" dirty="0"/>
              <a:t>different than </a:t>
            </a:r>
            <a:r>
              <a:rPr lang="en-US" sz="2400" i="1"/>
              <a:t>this.</a:t>
            </a:r>
            <a:endParaRPr lang="en-US" sz="2400" i="1" dirty="0"/>
          </a:p>
        </p:txBody>
      </p:sp>
      <p:sp>
        <p:nvSpPr>
          <p:cNvPr id="6" name="Slide Number Placeholder 5">
            <a:extLst>
              <a:ext uri="{FF2B5EF4-FFF2-40B4-BE49-F238E27FC236}">
                <a16:creationId xmlns="" xmlns:a16="http://schemas.microsoft.com/office/drawing/2014/main" id="{5792C07C-32C0-4243-A5B7-AA2A5A953A75}"/>
              </a:ext>
            </a:extLst>
          </p:cNvPr>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2128531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Finance Charge*</a:t>
            </a:r>
            <a:endParaRPr lang="en-US" dirty="0">
              <a:solidFill>
                <a:srgbClr val="FF0000"/>
              </a:solidFill>
            </a:endParaRPr>
          </a:p>
        </p:txBody>
      </p:sp>
      <p:graphicFrame>
        <p:nvGraphicFramePr>
          <p:cNvPr id="12" name="Content Placeholder 5" descr="four column table with title row and 2 content rows beneath title row"/>
          <p:cNvGraphicFramePr>
            <a:graphicFrameLocks noGrp="1"/>
          </p:cNvGraphicFramePr>
          <p:nvPr>
            <p:ph idx="1"/>
            <p:extLst>
              <p:ext uri="{D42A27DB-BD31-4B8C-83A1-F6EECF244321}">
                <p14:modId xmlns:p14="http://schemas.microsoft.com/office/powerpoint/2010/main" val="2656530982"/>
              </p:ext>
            </p:extLst>
          </p:nvPr>
        </p:nvGraphicFramePr>
        <p:xfrm>
          <a:off x="577850" y="1423988"/>
          <a:ext cx="7499352" cy="3596640"/>
        </p:xfrm>
        <a:graphic>
          <a:graphicData uri="http://schemas.openxmlformats.org/drawingml/2006/table">
            <a:tbl>
              <a:tblPr firstRow="1" bandRow="1">
                <a:tableStyleId>{D7AC3CCA-C797-4891-BE02-D94E43425B78}</a:tableStyleId>
              </a:tblPr>
              <a:tblGrid>
                <a:gridCol w="1874838">
                  <a:extLst>
                    <a:ext uri="{9D8B030D-6E8A-4147-A177-3AD203B41FA5}">
                      <a16:colId xmlns="" xmlns:a16="http://schemas.microsoft.com/office/drawing/2014/main" val="20000"/>
                    </a:ext>
                  </a:extLst>
                </a:gridCol>
                <a:gridCol w="1874838">
                  <a:extLst>
                    <a:ext uri="{9D8B030D-6E8A-4147-A177-3AD203B41FA5}">
                      <a16:colId xmlns="" xmlns:a16="http://schemas.microsoft.com/office/drawing/2014/main" val="20001"/>
                    </a:ext>
                  </a:extLst>
                </a:gridCol>
                <a:gridCol w="1874838">
                  <a:extLst>
                    <a:ext uri="{9D8B030D-6E8A-4147-A177-3AD203B41FA5}">
                      <a16:colId xmlns="" xmlns:a16="http://schemas.microsoft.com/office/drawing/2014/main" val="20002"/>
                    </a:ext>
                  </a:extLst>
                </a:gridCol>
                <a:gridCol w="1874838">
                  <a:extLst>
                    <a:ext uri="{9D8B030D-6E8A-4147-A177-3AD203B41FA5}">
                      <a16:colId xmlns="" xmlns:a16="http://schemas.microsoft.com/office/drawing/2014/main" val="20003"/>
                    </a:ext>
                  </a:extLst>
                </a:gridCol>
              </a:tblGrid>
              <a:tr h="759608">
                <a:tc>
                  <a:txBody>
                    <a:bodyPr/>
                    <a:lstStyle/>
                    <a:p>
                      <a:r>
                        <a:rPr lang="en-US" cap="all" baseline="0" dirty="0"/>
                        <a:t>Annual</a:t>
                      </a:r>
                    </a:p>
                    <a:p>
                      <a:r>
                        <a:rPr lang="en-US" cap="all" baseline="0" dirty="0"/>
                        <a:t>Percentage Rate</a:t>
                      </a:r>
                      <a:endParaRPr lang="en-US" b="1" cap="all" baseline="0" dirty="0"/>
                    </a:p>
                  </a:txBody>
                  <a:tcPr marL="83326" marR="83326"/>
                </a:tc>
                <a:tc>
                  <a:txBody>
                    <a:bodyPr/>
                    <a:lstStyle/>
                    <a:p>
                      <a:r>
                        <a:rPr lang="en-US" cap="all" baseline="0" dirty="0">
                          <a:solidFill>
                            <a:schemeClr val="tx2"/>
                          </a:solidFill>
                          <a:latin typeface="Arial Black" panose="020B0A04020102020204" pitchFamily="34" charset="0"/>
                        </a:rPr>
                        <a:t>Finance</a:t>
                      </a:r>
                      <a:br>
                        <a:rPr lang="en-US" cap="all" baseline="0" dirty="0">
                          <a:solidFill>
                            <a:schemeClr val="tx2"/>
                          </a:solidFill>
                          <a:latin typeface="Arial Black" panose="020B0A04020102020204" pitchFamily="34" charset="0"/>
                        </a:rPr>
                      </a:br>
                      <a:r>
                        <a:rPr lang="en-US" cap="all" baseline="0" dirty="0">
                          <a:solidFill>
                            <a:schemeClr val="tx2"/>
                          </a:solidFill>
                          <a:latin typeface="Arial Black" panose="020B0A04020102020204" pitchFamily="34" charset="0"/>
                        </a:rPr>
                        <a:t>Charge</a:t>
                      </a:r>
                      <a:endParaRPr lang="en-US" b="1" cap="all" baseline="0" dirty="0">
                        <a:solidFill>
                          <a:schemeClr val="tx2"/>
                        </a:solidFill>
                        <a:latin typeface="Arial Black" panose="020B0A04020102020204" pitchFamily="34" charset="0"/>
                      </a:endParaRPr>
                    </a:p>
                  </a:txBody>
                  <a:tcPr marL="83326" marR="83326"/>
                </a:tc>
                <a:tc>
                  <a:txBody>
                    <a:bodyPr/>
                    <a:lstStyle/>
                    <a:p>
                      <a:r>
                        <a:rPr lang="en-US" b="0" dirty="0"/>
                        <a:t>Amount</a:t>
                      </a:r>
                      <a:br>
                        <a:rPr lang="en-US" b="0" dirty="0"/>
                      </a:br>
                      <a:r>
                        <a:rPr lang="en-US" b="0" dirty="0"/>
                        <a:t>Financed</a:t>
                      </a:r>
                    </a:p>
                  </a:txBody>
                  <a:tcPr marL="83326" marR="83326"/>
                </a:tc>
                <a:tc>
                  <a:txBody>
                    <a:bodyPr/>
                    <a:lstStyle/>
                    <a:p>
                      <a:r>
                        <a:rPr lang="en-US" b="0" dirty="0"/>
                        <a:t>Total of</a:t>
                      </a:r>
                      <a:br>
                        <a:rPr lang="en-US" b="0" dirty="0"/>
                      </a:br>
                      <a:r>
                        <a:rPr lang="en-US" b="0" dirty="0"/>
                        <a:t>Payments</a:t>
                      </a:r>
                    </a:p>
                  </a:txBody>
                  <a:tcPr marL="83326" marR="83326"/>
                </a:tc>
                <a:extLst>
                  <a:ext uri="{0D108BD9-81ED-4DB2-BD59-A6C34878D82A}">
                    <a16:rowId xmlns="" xmlns:a16="http://schemas.microsoft.com/office/drawing/2014/main" val="10000"/>
                  </a:ext>
                </a:extLst>
              </a:tr>
              <a:tr h="370840">
                <a:tc>
                  <a:txBody>
                    <a:bodyPr/>
                    <a:lstStyle/>
                    <a:p>
                      <a:r>
                        <a:rPr lang="en-US" sz="2000" b="1" dirty="0"/>
                        <a:t>The cost of your credit as a yearly rate</a:t>
                      </a:r>
                    </a:p>
                  </a:txBody>
                  <a:tcPr marL="83326" marR="83326"/>
                </a:tc>
                <a:tc>
                  <a:txBody>
                    <a:bodyPr/>
                    <a:lstStyle/>
                    <a:p>
                      <a:r>
                        <a:rPr lang="en-US" sz="2000" b="1" dirty="0"/>
                        <a:t>The dollar amount the credit will cost you</a:t>
                      </a:r>
                    </a:p>
                  </a:txBody>
                  <a:tcPr marL="83326" marR="83326"/>
                </a:tc>
                <a:tc>
                  <a:txBody>
                    <a:bodyPr/>
                    <a:lstStyle/>
                    <a:p>
                      <a:r>
                        <a:rPr lang="en-US" dirty="0"/>
                        <a:t>The amount of credit provided to you on your behalf</a:t>
                      </a:r>
                    </a:p>
                  </a:txBody>
                  <a:tcPr marL="83326" marR="83326"/>
                </a:tc>
                <a:tc>
                  <a:txBody>
                    <a:bodyPr/>
                    <a:lstStyle/>
                    <a:p>
                      <a:r>
                        <a:rPr lang="en-US" dirty="0"/>
                        <a:t>The amount you will have paid after</a:t>
                      </a:r>
                      <a:r>
                        <a:rPr lang="en-US" baseline="0" dirty="0"/>
                        <a:t> you have made all payments as scheduled</a:t>
                      </a:r>
                    </a:p>
                    <a:p>
                      <a:endParaRPr lang="en-US" baseline="0" dirty="0"/>
                    </a:p>
                    <a:p>
                      <a:endParaRPr lang="en-US" dirty="0"/>
                    </a:p>
                  </a:txBody>
                  <a:tcPr marL="83326" marR="83326"/>
                </a:tc>
                <a:extLst>
                  <a:ext uri="{0D108BD9-81ED-4DB2-BD59-A6C34878D82A}">
                    <a16:rowId xmlns="" xmlns:a16="http://schemas.microsoft.com/office/drawing/2014/main" val="10001"/>
                  </a:ext>
                </a:extLst>
              </a:tr>
              <a:tr h="370840">
                <a:tc>
                  <a:txBody>
                    <a:bodyPr/>
                    <a:lstStyle/>
                    <a:p>
                      <a:r>
                        <a:rPr lang="en-US" sz="2000" b="1" dirty="0"/>
                        <a:t>12.00             %</a:t>
                      </a:r>
                    </a:p>
                  </a:txBody>
                  <a:tcPr marL="83326" marR="83326"/>
                </a:tc>
                <a:tc>
                  <a:txBody>
                    <a:bodyPr/>
                    <a:lstStyle/>
                    <a:p>
                      <a:r>
                        <a:rPr lang="en-US" sz="2000" b="1" dirty="0"/>
                        <a:t>$          600.00</a:t>
                      </a:r>
                    </a:p>
                  </a:txBody>
                  <a:tcPr marL="83326" marR="83326"/>
                </a:tc>
                <a:tc>
                  <a:txBody>
                    <a:bodyPr/>
                    <a:lstStyle/>
                    <a:p>
                      <a:r>
                        <a:rPr lang="en-US" dirty="0"/>
                        <a:t>$           5,000.00</a:t>
                      </a:r>
                    </a:p>
                  </a:txBody>
                  <a:tcPr marL="83326" marR="83326"/>
                </a:tc>
                <a:tc>
                  <a:txBody>
                    <a:bodyPr/>
                    <a:lstStyle/>
                    <a:p>
                      <a:r>
                        <a:rPr lang="en-US" dirty="0"/>
                        <a:t>$           5,600.00</a:t>
                      </a:r>
                    </a:p>
                  </a:txBody>
                  <a:tcPr marL="83326" marR="83326"/>
                </a:tc>
                <a:extLst>
                  <a:ext uri="{0D108BD9-81ED-4DB2-BD59-A6C34878D82A}">
                    <a16:rowId xmlns="" xmlns:a16="http://schemas.microsoft.com/office/drawing/2014/main" val="10002"/>
                  </a:ext>
                </a:extLst>
              </a:tr>
            </a:tbl>
          </a:graphicData>
        </a:graphic>
      </p:graphicFrame>
      <p:sp>
        <p:nvSpPr>
          <p:cNvPr id="6" name="TextBox 5"/>
          <p:cNvSpPr txBox="1"/>
          <p:nvPr/>
        </p:nvSpPr>
        <p:spPr>
          <a:xfrm>
            <a:off x="2441986" y="3711388"/>
            <a:ext cx="1893346" cy="923330"/>
          </a:xfrm>
          <a:prstGeom prst="rect">
            <a:avLst/>
          </a:prstGeom>
          <a:noFill/>
          <a:ln>
            <a:solidFill>
              <a:schemeClr val="tx2"/>
            </a:solidFill>
          </a:ln>
        </p:spPr>
        <p:txBody>
          <a:bodyPr wrap="square" rtlCol="0">
            <a:spAutoFit/>
          </a:bodyPr>
          <a:lstStyle/>
          <a:p>
            <a:pPr algn="ctr"/>
            <a:r>
              <a:rPr lang="en-US" b="1" dirty="0">
                <a:solidFill>
                  <a:schemeClr val="tx2"/>
                </a:solidFill>
                <a:latin typeface="Arial Black" panose="020B0A04020102020204" pitchFamily="34" charset="0"/>
              </a:rPr>
              <a:t>0.12 x $5,000</a:t>
            </a:r>
            <a:br>
              <a:rPr lang="en-US" b="1" dirty="0">
                <a:solidFill>
                  <a:schemeClr val="tx2"/>
                </a:solidFill>
                <a:latin typeface="Arial Black" panose="020B0A04020102020204" pitchFamily="34" charset="0"/>
              </a:rPr>
            </a:br>
            <a:r>
              <a:rPr lang="en-US" b="1" dirty="0">
                <a:solidFill>
                  <a:schemeClr val="tx2"/>
                </a:solidFill>
                <a:latin typeface="Arial Black" panose="020B0A04020102020204" pitchFamily="34" charset="0"/>
              </a:rPr>
              <a:t>=</a:t>
            </a:r>
            <a:br>
              <a:rPr lang="en-US" b="1" dirty="0">
                <a:solidFill>
                  <a:schemeClr val="tx2"/>
                </a:solidFill>
                <a:latin typeface="Arial Black" panose="020B0A04020102020204" pitchFamily="34" charset="0"/>
              </a:rPr>
            </a:br>
            <a:r>
              <a:rPr lang="en-US" b="1" dirty="0">
                <a:solidFill>
                  <a:schemeClr val="tx2"/>
                </a:solidFill>
                <a:latin typeface="Arial Black" panose="020B0A04020102020204" pitchFamily="34" charset="0"/>
              </a:rPr>
              <a:t>$600.00</a:t>
            </a:r>
          </a:p>
        </p:txBody>
      </p:sp>
      <p:sp>
        <p:nvSpPr>
          <p:cNvPr id="7" name="TextBox 6"/>
          <p:cNvSpPr txBox="1"/>
          <p:nvPr/>
        </p:nvSpPr>
        <p:spPr>
          <a:xfrm>
            <a:off x="702971" y="5340687"/>
            <a:ext cx="7461974" cy="830997"/>
          </a:xfrm>
          <a:prstGeom prst="rect">
            <a:avLst/>
          </a:prstGeom>
          <a:noFill/>
        </p:spPr>
        <p:txBody>
          <a:bodyPr wrap="square" rtlCol="0">
            <a:spAutoFit/>
          </a:bodyPr>
          <a:lstStyle/>
          <a:p>
            <a:r>
              <a:rPr lang="en-US" sz="2400" i="1"/>
              <a:t>*Disclosures </a:t>
            </a:r>
            <a:r>
              <a:rPr lang="en-US" sz="2400" i="1" dirty="0"/>
              <a:t>for mortgages (home loans) </a:t>
            </a:r>
            <a:r>
              <a:rPr lang="en-US" sz="2400" i="1"/>
              <a:t>and some</a:t>
            </a:r>
            <a:br>
              <a:rPr lang="en-US" sz="2400" i="1"/>
            </a:br>
            <a:r>
              <a:rPr lang="en-US" sz="2400" i="1"/>
              <a:t>  student loans will look </a:t>
            </a:r>
            <a:r>
              <a:rPr lang="en-US" sz="2400" i="1" dirty="0"/>
              <a:t>different than </a:t>
            </a:r>
            <a:r>
              <a:rPr lang="en-US" sz="2400" i="1"/>
              <a:t>this.</a:t>
            </a:r>
            <a:endParaRPr lang="en-US" sz="2400" i="1" dirty="0"/>
          </a:p>
        </p:txBody>
      </p:sp>
      <p:sp>
        <p:nvSpPr>
          <p:cNvPr id="8" name="Slide Number Placeholder 7">
            <a:extLst>
              <a:ext uri="{FF2B5EF4-FFF2-40B4-BE49-F238E27FC236}">
                <a16:creationId xmlns="" xmlns:a16="http://schemas.microsoft.com/office/drawing/2014/main" id="{E280A027-D0FF-094D-92E6-54CACFBD0B3E}"/>
              </a:ext>
            </a:extLst>
          </p:cNvPr>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1413937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Total of Payments*</a:t>
            </a:r>
            <a:endParaRPr lang="en-US" dirty="0">
              <a:solidFill>
                <a:srgbClr val="FF0000"/>
              </a:solidFill>
            </a:endParaRPr>
          </a:p>
        </p:txBody>
      </p:sp>
      <p:graphicFrame>
        <p:nvGraphicFramePr>
          <p:cNvPr id="12" name="Content Placeholder 5" descr="four column table with title row and 2 content rows beneath title row"/>
          <p:cNvGraphicFramePr>
            <a:graphicFrameLocks noGrp="1"/>
          </p:cNvGraphicFramePr>
          <p:nvPr>
            <p:ph idx="1"/>
            <p:extLst>
              <p:ext uri="{D42A27DB-BD31-4B8C-83A1-F6EECF244321}">
                <p14:modId xmlns:p14="http://schemas.microsoft.com/office/powerpoint/2010/main" val="2780884008"/>
              </p:ext>
            </p:extLst>
          </p:nvPr>
        </p:nvGraphicFramePr>
        <p:xfrm>
          <a:off x="577850" y="1423988"/>
          <a:ext cx="7499352" cy="3596640"/>
        </p:xfrm>
        <a:graphic>
          <a:graphicData uri="http://schemas.openxmlformats.org/drawingml/2006/table">
            <a:tbl>
              <a:tblPr firstRow="1" bandRow="1">
                <a:tableStyleId>{D7AC3CCA-C797-4891-BE02-D94E43425B78}</a:tableStyleId>
              </a:tblPr>
              <a:tblGrid>
                <a:gridCol w="1874838">
                  <a:extLst>
                    <a:ext uri="{9D8B030D-6E8A-4147-A177-3AD203B41FA5}">
                      <a16:colId xmlns="" xmlns:a16="http://schemas.microsoft.com/office/drawing/2014/main" val="20000"/>
                    </a:ext>
                  </a:extLst>
                </a:gridCol>
                <a:gridCol w="1874838">
                  <a:extLst>
                    <a:ext uri="{9D8B030D-6E8A-4147-A177-3AD203B41FA5}">
                      <a16:colId xmlns="" xmlns:a16="http://schemas.microsoft.com/office/drawing/2014/main" val="20001"/>
                    </a:ext>
                  </a:extLst>
                </a:gridCol>
                <a:gridCol w="1874838">
                  <a:extLst>
                    <a:ext uri="{9D8B030D-6E8A-4147-A177-3AD203B41FA5}">
                      <a16:colId xmlns="" xmlns:a16="http://schemas.microsoft.com/office/drawing/2014/main" val="20002"/>
                    </a:ext>
                  </a:extLst>
                </a:gridCol>
                <a:gridCol w="1874838">
                  <a:extLst>
                    <a:ext uri="{9D8B030D-6E8A-4147-A177-3AD203B41FA5}">
                      <a16:colId xmlns="" xmlns:a16="http://schemas.microsoft.com/office/drawing/2014/main" val="20003"/>
                    </a:ext>
                  </a:extLst>
                </a:gridCol>
              </a:tblGrid>
              <a:tr h="759608">
                <a:tc>
                  <a:txBody>
                    <a:bodyPr/>
                    <a:lstStyle/>
                    <a:p>
                      <a:r>
                        <a:rPr lang="en-US" cap="all" baseline="0" dirty="0"/>
                        <a:t>Annual</a:t>
                      </a:r>
                    </a:p>
                    <a:p>
                      <a:r>
                        <a:rPr lang="en-US" cap="all" baseline="0" dirty="0"/>
                        <a:t>Percentage Rate</a:t>
                      </a:r>
                      <a:endParaRPr lang="en-US" b="1" cap="all" baseline="0" dirty="0"/>
                    </a:p>
                  </a:txBody>
                  <a:tcPr marL="83326" marR="83326"/>
                </a:tc>
                <a:tc>
                  <a:txBody>
                    <a:bodyPr/>
                    <a:lstStyle/>
                    <a:p>
                      <a:r>
                        <a:rPr lang="en-US" cap="all" baseline="0" dirty="0"/>
                        <a:t>Finance</a:t>
                      </a:r>
                      <a:br>
                        <a:rPr lang="en-US" cap="all" baseline="0" dirty="0"/>
                      </a:br>
                      <a:r>
                        <a:rPr lang="en-US" cap="all" baseline="0" dirty="0"/>
                        <a:t>Charge</a:t>
                      </a:r>
                      <a:endParaRPr lang="en-US" b="1" cap="all" baseline="0" dirty="0"/>
                    </a:p>
                  </a:txBody>
                  <a:tcPr marL="83326" marR="83326"/>
                </a:tc>
                <a:tc>
                  <a:txBody>
                    <a:bodyPr/>
                    <a:lstStyle/>
                    <a:p>
                      <a:r>
                        <a:rPr lang="en-US" b="0" dirty="0"/>
                        <a:t>Amount</a:t>
                      </a:r>
                      <a:br>
                        <a:rPr lang="en-US" b="0" dirty="0"/>
                      </a:br>
                      <a:r>
                        <a:rPr lang="en-US" b="0" dirty="0"/>
                        <a:t>Financed</a:t>
                      </a:r>
                    </a:p>
                  </a:txBody>
                  <a:tcPr marL="83326" marR="83326"/>
                </a:tc>
                <a:tc>
                  <a:txBody>
                    <a:bodyPr/>
                    <a:lstStyle/>
                    <a:p>
                      <a:r>
                        <a:rPr lang="en-US" b="0" dirty="0">
                          <a:solidFill>
                            <a:schemeClr val="tx2"/>
                          </a:solidFill>
                          <a:latin typeface="Arial Black" panose="020B0A04020102020204" pitchFamily="34" charset="0"/>
                        </a:rPr>
                        <a:t>Total of</a:t>
                      </a:r>
                      <a:br>
                        <a:rPr lang="en-US" b="0" dirty="0">
                          <a:solidFill>
                            <a:schemeClr val="tx2"/>
                          </a:solidFill>
                          <a:latin typeface="Arial Black" panose="020B0A04020102020204" pitchFamily="34" charset="0"/>
                        </a:rPr>
                      </a:br>
                      <a:r>
                        <a:rPr lang="en-US" b="0" dirty="0">
                          <a:solidFill>
                            <a:schemeClr val="tx2"/>
                          </a:solidFill>
                          <a:latin typeface="Arial Black" panose="020B0A04020102020204" pitchFamily="34" charset="0"/>
                        </a:rPr>
                        <a:t>Payments</a:t>
                      </a:r>
                    </a:p>
                  </a:txBody>
                  <a:tcPr marL="83326" marR="83326"/>
                </a:tc>
                <a:extLst>
                  <a:ext uri="{0D108BD9-81ED-4DB2-BD59-A6C34878D82A}">
                    <a16:rowId xmlns="" xmlns:a16="http://schemas.microsoft.com/office/drawing/2014/main" val="10000"/>
                  </a:ext>
                </a:extLst>
              </a:tr>
              <a:tr h="370840">
                <a:tc>
                  <a:txBody>
                    <a:bodyPr/>
                    <a:lstStyle/>
                    <a:p>
                      <a:r>
                        <a:rPr lang="en-US" sz="2000" b="1" dirty="0"/>
                        <a:t>The cost of your credit as a yearly rate</a:t>
                      </a:r>
                    </a:p>
                  </a:txBody>
                  <a:tcPr marL="83326" marR="83326"/>
                </a:tc>
                <a:tc>
                  <a:txBody>
                    <a:bodyPr/>
                    <a:lstStyle/>
                    <a:p>
                      <a:r>
                        <a:rPr lang="en-US" sz="2000" b="1" dirty="0"/>
                        <a:t>The dollar amount the credit will cost you</a:t>
                      </a:r>
                    </a:p>
                  </a:txBody>
                  <a:tcPr marL="83326" marR="83326"/>
                </a:tc>
                <a:tc>
                  <a:txBody>
                    <a:bodyPr/>
                    <a:lstStyle/>
                    <a:p>
                      <a:r>
                        <a:rPr lang="en-US" dirty="0"/>
                        <a:t>The amount of credit provided to you on your behalf</a:t>
                      </a:r>
                    </a:p>
                  </a:txBody>
                  <a:tcPr marL="83326" marR="83326"/>
                </a:tc>
                <a:tc>
                  <a:txBody>
                    <a:bodyPr/>
                    <a:lstStyle/>
                    <a:p>
                      <a:r>
                        <a:rPr lang="en-US" dirty="0"/>
                        <a:t>The amount you will have paid after</a:t>
                      </a:r>
                      <a:r>
                        <a:rPr lang="en-US" baseline="0" dirty="0"/>
                        <a:t> you have made all payments as scheduled</a:t>
                      </a:r>
                    </a:p>
                    <a:p>
                      <a:endParaRPr lang="en-US" baseline="0" dirty="0"/>
                    </a:p>
                    <a:p>
                      <a:endParaRPr lang="en-US" dirty="0"/>
                    </a:p>
                  </a:txBody>
                  <a:tcPr marL="83326" marR="83326"/>
                </a:tc>
                <a:extLst>
                  <a:ext uri="{0D108BD9-81ED-4DB2-BD59-A6C34878D82A}">
                    <a16:rowId xmlns="" xmlns:a16="http://schemas.microsoft.com/office/drawing/2014/main" val="10001"/>
                  </a:ext>
                </a:extLst>
              </a:tr>
              <a:tr h="370840">
                <a:tc>
                  <a:txBody>
                    <a:bodyPr/>
                    <a:lstStyle/>
                    <a:p>
                      <a:r>
                        <a:rPr lang="en-US" sz="2000" b="1" dirty="0"/>
                        <a:t>12.00             %</a:t>
                      </a:r>
                    </a:p>
                  </a:txBody>
                  <a:tcPr marL="83326" marR="83326"/>
                </a:tc>
                <a:tc>
                  <a:txBody>
                    <a:bodyPr/>
                    <a:lstStyle/>
                    <a:p>
                      <a:r>
                        <a:rPr lang="en-US" sz="2000" b="1" dirty="0"/>
                        <a:t>$          600.00</a:t>
                      </a:r>
                    </a:p>
                  </a:txBody>
                  <a:tcPr marL="83326" marR="83326"/>
                </a:tc>
                <a:tc>
                  <a:txBody>
                    <a:bodyPr/>
                    <a:lstStyle/>
                    <a:p>
                      <a:r>
                        <a:rPr lang="en-US" dirty="0"/>
                        <a:t>$           5,000.00</a:t>
                      </a:r>
                    </a:p>
                  </a:txBody>
                  <a:tcPr marL="83326" marR="83326"/>
                </a:tc>
                <a:tc>
                  <a:txBody>
                    <a:bodyPr/>
                    <a:lstStyle/>
                    <a:p>
                      <a:r>
                        <a:rPr lang="en-US" dirty="0"/>
                        <a:t>$           5,600.00</a:t>
                      </a:r>
                    </a:p>
                  </a:txBody>
                  <a:tcPr marL="83326" marR="83326"/>
                </a:tc>
                <a:extLst>
                  <a:ext uri="{0D108BD9-81ED-4DB2-BD59-A6C34878D82A}">
                    <a16:rowId xmlns="" xmlns:a16="http://schemas.microsoft.com/office/drawing/2014/main" val="10002"/>
                  </a:ext>
                </a:extLst>
              </a:tr>
            </a:tbl>
          </a:graphicData>
        </a:graphic>
      </p:graphicFrame>
      <p:sp>
        <p:nvSpPr>
          <p:cNvPr id="5" name="TextBox 4"/>
          <p:cNvSpPr txBox="1"/>
          <p:nvPr/>
        </p:nvSpPr>
        <p:spPr>
          <a:xfrm>
            <a:off x="6314149" y="3995716"/>
            <a:ext cx="1641887" cy="646331"/>
          </a:xfrm>
          <a:prstGeom prst="rect">
            <a:avLst/>
          </a:prstGeom>
          <a:noFill/>
          <a:ln>
            <a:solidFill>
              <a:schemeClr val="tx2"/>
            </a:solidFill>
          </a:ln>
        </p:spPr>
        <p:txBody>
          <a:bodyPr wrap="square" rtlCol="0">
            <a:spAutoFit/>
          </a:bodyPr>
          <a:lstStyle/>
          <a:p>
            <a:pPr algn="ctr"/>
            <a:r>
              <a:rPr lang="en-US" b="1" dirty="0">
                <a:solidFill>
                  <a:schemeClr val="tx2"/>
                </a:solidFill>
                <a:latin typeface="Arial Black" panose="020B0A04020102020204" pitchFamily="34" charset="0"/>
              </a:rPr>
              <a:t>$</a:t>
            </a:r>
            <a:r>
              <a:rPr lang="en-US" b="1">
                <a:solidFill>
                  <a:schemeClr val="tx2"/>
                </a:solidFill>
                <a:latin typeface="Arial Black" panose="020B0A04020102020204" pitchFamily="34" charset="0"/>
              </a:rPr>
              <a:t>600.00 +</a:t>
            </a:r>
            <a:br>
              <a:rPr lang="en-US" b="1">
                <a:solidFill>
                  <a:schemeClr val="tx2"/>
                </a:solidFill>
                <a:latin typeface="Arial Black" panose="020B0A04020102020204" pitchFamily="34" charset="0"/>
              </a:rPr>
            </a:br>
            <a:r>
              <a:rPr lang="en-US" b="1">
                <a:solidFill>
                  <a:schemeClr val="tx2"/>
                </a:solidFill>
                <a:latin typeface="Arial Black" panose="020B0A04020102020204" pitchFamily="34" charset="0"/>
              </a:rPr>
              <a:t>$</a:t>
            </a:r>
            <a:r>
              <a:rPr lang="en-US" b="1" dirty="0">
                <a:solidFill>
                  <a:schemeClr val="tx2"/>
                </a:solidFill>
                <a:latin typeface="Arial Black" panose="020B0A04020102020204" pitchFamily="34" charset="0"/>
              </a:rPr>
              <a:t>5,000.00</a:t>
            </a:r>
          </a:p>
        </p:txBody>
      </p:sp>
      <p:sp>
        <p:nvSpPr>
          <p:cNvPr id="9" name="TextBox 8"/>
          <p:cNvSpPr txBox="1"/>
          <p:nvPr/>
        </p:nvSpPr>
        <p:spPr>
          <a:xfrm>
            <a:off x="702971" y="5340687"/>
            <a:ext cx="7461974" cy="830997"/>
          </a:xfrm>
          <a:prstGeom prst="rect">
            <a:avLst/>
          </a:prstGeom>
          <a:noFill/>
        </p:spPr>
        <p:txBody>
          <a:bodyPr wrap="square" rtlCol="0">
            <a:spAutoFit/>
          </a:bodyPr>
          <a:lstStyle/>
          <a:p>
            <a:r>
              <a:rPr lang="en-US" sz="2400" i="1"/>
              <a:t>*Disclosures </a:t>
            </a:r>
            <a:r>
              <a:rPr lang="en-US" sz="2400" i="1" dirty="0"/>
              <a:t>for mortgages (home loans) </a:t>
            </a:r>
            <a:r>
              <a:rPr lang="en-US" sz="2400" i="1"/>
              <a:t>and some</a:t>
            </a:r>
            <a:br>
              <a:rPr lang="en-US" sz="2400" i="1"/>
            </a:br>
            <a:r>
              <a:rPr lang="en-US" sz="2400" i="1"/>
              <a:t>  student loans will look </a:t>
            </a:r>
            <a:r>
              <a:rPr lang="en-US" sz="2400" i="1" dirty="0"/>
              <a:t>different than </a:t>
            </a:r>
            <a:r>
              <a:rPr lang="en-US" sz="2400" i="1"/>
              <a:t>this.</a:t>
            </a:r>
            <a:endParaRPr lang="en-US" sz="2400" i="1" dirty="0"/>
          </a:p>
        </p:txBody>
      </p:sp>
      <p:sp>
        <p:nvSpPr>
          <p:cNvPr id="8" name="Slide Number Placeholder 7">
            <a:extLst>
              <a:ext uri="{FF2B5EF4-FFF2-40B4-BE49-F238E27FC236}">
                <a16:creationId xmlns="" xmlns:a16="http://schemas.microsoft.com/office/drawing/2014/main" id="{1FE272DC-A7B0-4C48-87CF-40C8E6A77D5B}"/>
              </a:ext>
            </a:extLst>
          </p:cNvPr>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3350581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Shop Around</a:t>
            </a:r>
          </a:p>
        </p:txBody>
      </p:sp>
      <p:pic>
        <p:nvPicPr>
          <p:cNvPr id="9" name="Picture 8" descr="shopping carts">
            <a:extLst>
              <a:ext uri="{FF2B5EF4-FFF2-40B4-BE49-F238E27FC236}">
                <a16:creationId xmlns="" xmlns:a16="http://schemas.microsoft.com/office/drawing/2014/main" id="{E4102EC2-5E04-3942-B5FA-3FD76F484E48}"/>
              </a:ext>
            </a:extLst>
          </p:cNvPr>
          <p:cNvPicPr>
            <a:picLocks noChangeAspect="1"/>
          </p:cNvPicPr>
          <p:nvPr/>
        </p:nvPicPr>
        <p:blipFill rotWithShape="1">
          <a:blip r:embed="rId2"/>
          <a:srcRect l="37135"/>
          <a:stretch/>
        </p:blipFill>
        <p:spPr>
          <a:xfrm>
            <a:off x="5471622" y="1424723"/>
            <a:ext cx="3336763" cy="2351137"/>
          </a:xfrm>
          <a:prstGeom prst="rect">
            <a:avLst/>
          </a:prstGeom>
        </p:spPr>
      </p:pic>
      <p:sp>
        <p:nvSpPr>
          <p:cNvPr id="3" name="Content Placeholder 2"/>
          <p:cNvSpPr>
            <a:spLocks noGrp="1"/>
          </p:cNvSpPr>
          <p:nvPr>
            <p:ph idx="1"/>
          </p:nvPr>
        </p:nvSpPr>
        <p:spPr>
          <a:xfrm>
            <a:off x="577986" y="1424723"/>
            <a:ext cx="7499214" cy="4938892"/>
          </a:xfrm>
        </p:spPr>
        <p:txBody>
          <a:bodyPr>
            <a:normAutofit/>
          </a:bodyPr>
          <a:lstStyle/>
          <a:p>
            <a:pPr>
              <a:lnSpc>
                <a:spcPct val="100000"/>
              </a:lnSpc>
              <a:buFont typeface="Wingdings" panose="05000000000000000000" pitchFamily="2" charset="2"/>
              <a:buChar char="§"/>
            </a:pPr>
            <a:r>
              <a:rPr lang="en-US" sz="3200" dirty="0"/>
              <a:t>Use TILA disclosures</a:t>
            </a:r>
            <a:r>
              <a:rPr lang="en-US" sz="3200"/>
              <a:t>, </a:t>
            </a:r>
            <a:br>
              <a:rPr lang="en-US" sz="3200"/>
            </a:br>
            <a:r>
              <a:rPr lang="en-US" sz="3200"/>
              <a:t>particularly the annual </a:t>
            </a:r>
            <a:br>
              <a:rPr lang="en-US" sz="3200"/>
            </a:br>
            <a:r>
              <a:rPr lang="en-US" sz="3200"/>
              <a:t>percentage </a:t>
            </a:r>
            <a:r>
              <a:rPr lang="en-US" sz="3200" dirty="0"/>
              <a:t>rates (APRs</a:t>
            </a:r>
            <a:r>
              <a:rPr lang="en-US" sz="3200"/>
              <a:t>), </a:t>
            </a:r>
            <a:br>
              <a:rPr lang="en-US" sz="3200"/>
            </a:br>
            <a:r>
              <a:rPr lang="en-US" sz="3200"/>
              <a:t>to compare </a:t>
            </a:r>
            <a:r>
              <a:rPr lang="en-US" sz="3200" dirty="0"/>
              <a:t>offers </a:t>
            </a:r>
          </a:p>
          <a:p>
            <a:pPr>
              <a:lnSpc>
                <a:spcPct val="100000"/>
              </a:lnSpc>
              <a:spcAft>
                <a:spcPts val="0"/>
              </a:spcAft>
              <a:buFont typeface="Wingdings" panose="05000000000000000000" pitchFamily="2" charset="2"/>
              <a:buChar char="§"/>
            </a:pPr>
            <a:r>
              <a:rPr lang="en-US" sz="3200" dirty="0"/>
              <a:t>Seek help if needed</a:t>
            </a:r>
          </a:p>
          <a:p>
            <a:pPr lvl="1">
              <a:lnSpc>
                <a:spcPct val="100000"/>
              </a:lnSpc>
              <a:buFont typeface="Wingdings" panose="05000000000000000000" pitchFamily="2" charset="2"/>
              <a:buChar char="§"/>
            </a:pPr>
            <a:r>
              <a:rPr lang="en-US" sz="2800"/>
              <a:t>Housing counseling agencies </a:t>
            </a:r>
            <a:br>
              <a:rPr lang="en-US" sz="2800"/>
            </a:br>
            <a:r>
              <a:rPr lang="en-US" sz="2800"/>
              <a:t>approved by the U.S. Department of Housing and Urban Development</a:t>
            </a:r>
            <a:endParaRPr lang="en-US" sz="2800" dirty="0"/>
          </a:p>
          <a:p>
            <a:pPr lvl="1">
              <a:lnSpc>
                <a:spcPct val="100000"/>
              </a:lnSpc>
              <a:buFont typeface="Wingdings" panose="05000000000000000000" pitchFamily="2" charset="2"/>
              <a:buChar char="§"/>
            </a:pPr>
            <a:r>
              <a:rPr lang="en-US" sz="2800"/>
              <a:t>Credit counseling organization</a:t>
            </a:r>
            <a:endParaRPr lang="en-US" sz="2800" dirty="0"/>
          </a:p>
          <a:p>
            <a:pPr lvl="2"/>
            <a:endParaRPr lang="en-US" sz="2800" dirty="0"/>
          </a:p>
        </p:txBody>
      </p:sp>
      <p:sp>
        <p:nvSpPr>
          <p:cNvPr id="7" name="Slide Number Placeholder 6">
            <a:extLst>
              <a:ext uri="{FF2B5EF4-FFF2-40B4-BE49-F238E27FC236}">
                <a16:creationId xmlns="" xmlns:a16="http://schemas.microsoft.com/office/drawing/2014/main" id="{F5F0AF9F-5CFD-544F-8C99-9A88191C25D5}"/>
              </a:ext>
            </a:extLst>
          </p:cNvPr>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3814789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rmAutofit/>
          </a:bodyPr>
          <a:lstStyle/>
          <a:p>
            <a:r>
              <a:rPr lang="en-US" dirty="0"/>
              <a:t>Section 1: Remember the Key Takeaway</a:t>
            </a:r>
          </a:p>
        </p:txBody>
      </p:sp>
      <p:sp>
        <p:nvSpPr>
          <p:cNvPr id="3" name="Content Placeholder 2"/>
          <p:cNvSpPr>
            <a:spLocks noGrp="1"/>
          </p:cNvSpPr>
          <p:nvPr>
            <p:ph idx="1"/>
          </p:nvPr>
        </p:nvSpPr>
        <p:spPr/>
        <p:txBody>
          <a:bodyPr>
            <a:normAutofit/>
          </a:bodyPr>
          <a:lstStyle/>
          <a:p>
            <a:pPr marL="0" indent="0">
              <a:lnSpc>
                <a:spcPct val="150000"/>
              </a:lnSpc>
              <a:buNone/>
            </a:pPr>
            <a:r>
              <a:rPr lang="en-US" sz="3200" i="1" dirty="0"/>
              <a:t>Be sure you can afford the payments before getting a loan. Also, know how much it will cost and what will happen if you can’t pay it back.</a:t>
            </a:r>
          </a:p>
        </p:txBody>
      </p:sp>
      <p:sp>
        <p:nvSpPr>
          <p:cNvPr id="7" name="Slide Number Placeholder 6">
            <a:extLst>
              <a:ext uri="{FF2B5EF4-FFF2-40B4-BE49-F238E27FC236}">
                <a16:creationId xmlns="" xmlns:a16="http://schemas.microsoft.com/office/drawing/2014/main" id="{F59A8207-6D6A-E449-9467-30ED9094F8B7}"/>
              </a:ext>
            </a:extLst>
          </p:cNvPr>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1815253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idx="4294967295"/>
          </p:nvPr>
        </p:nvSpPr>
        <p:spPr/>
        <p:txBody>
          <a:bodyPr/>
          <a:lstStyle/>
          <a:p>
            <a:r>
              <a:rPr lang="en-US"/>
              <a:t>Section 2: Preparing to Apply for a Loan</a:t>
            </a:r>
          </a:p>
        </p:txBody>
      </p:sp>
      <p:sp>
        <p:nvSpPr>
          <p:cNvPr id="6" name="Content Placeholder 5"/>
          <p:cNvSpPr>
            <a:spLocks noGrp="1"/>
          </p:cNvSpPr>
          <p:nvPr>
            <p:ph sz="quarter" idx="12"/>
          </p:nvPr>
        </p:nvSpPr>
        <p:spPr/>
        <p:txBody>
          <a:bodyPr>
            <a:normAutofit lnSpcReduction="10000"/>
          </a:bodyPr>
          <a:lstStyle/>
          <a:p>
            <a:r>
              <a:rPr lang="en-US" dirty="0"/>
              <a:t>Section 2</a:t>
            </a:r>
          </a:p>
        </p:txBody>
      </p:sp>
      <p:sp>
        <p:nvSpPr>
          <p:cNvPr id="3" name="Subtitle 2"/>
          <p:cNvSpPr>
            <a:spLocks noGrp="1"/>
          </p:cNvSpPr>
          <p:nvPr>
            <p:ph type="body" sz="quarter" idx="11"/>
          </p:nvPr>
        </p:nvSpPr>
        <p:spPr/>
        <p:txBody>
          <a:bodyPr/>
          <a:lstStyle/>
          <a:p>
            <a:r>
              <a:rPr lang="en-US"/>
              <a:t>Preparing to Apply for a Loan</a:t>
            </a:r>
            <a:endParaRPr lang="en-US" dirty="0"/>
          </a:p>
        </p:txBody>
      </p:sp>
      <p:sp>
        <p:nvSpPr>
          <p:cNvPr id="8" name="Rectangle 7"/>
          <p:cNvSpPr/>
          <p:nvPr/>
        </p:nvSpPr>
        <p:spPr>
          <a:xfrm>
            <a:off x="458108" y="2932053"/>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See </a:t>
            </a:r>
            <a:r>
              <a:rPr lang="en-US"/>
              <a:t>page 8 in </a:t>
            </a:r>
            <a:r>
              <a:rPr lang="en-US" dirty="0"/>
              <a:t>your Participant Guide</a:t>
            </a:r>
            <a:endParaRPr lang="en-US" dirty="0">
              <a:solidFill>
                <a:srgbClr val="FF0000"/>
              </a:solidFill>
            </a:endParaRPr>
          </a:p>
        </p:txBody>
      </p:sp>
      <p:pic>
        <p:nvPicPr>
          <p:cNvPr id="2" name="Picture 1" descr="Picture of smiling woman facing another woman behind a desk, presumably talking about applying for a loan."/>
          <p:cNvPicPr>
            <a:picLocks noChangeAspect="1"/>
          </p:cNvPicPr>
          <p:nvPr/>
        </p:nvPicPr>
        <p:blipFill rotWithShape="1">
          <a:blip r:embed="rId2"/>
          <a:srcRect l="10670" r="19741" b="315"/>
          <a:stretch/>
        </p:blipFill>
        <p:spPr>
          <a:xfrm>
            <a:off x="3886329" y="586158"/>
            <a:ext cx="5257671" cy="5014542"/>
          </a:xfrm>
          <a:prstGeom prst="rect">
            <a:avLst/>
          </a:prstGeom>
        </p:spPr>
      </p:pic>
      <p:sp>
        <p:nvSpPr>
          <p:cNvPr id="7" name="Slide Number Placeholder 6">
            <a:extLst>
              <a:ext uri="{FF2B5EF4-FFF2-40B4-BE49-F238E27FC236}">
                <a16:creationId xmlns="" xmlns:a16="http://schemas.microsoft.com/office/drawing/2014/main" id="{B99E50F3-1C4A-2749-8A87-3D387168FA55}"/>
              </a:ext>
            </a:extLst>
          </p:cNvPr>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735409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 xmlns:a16="http://schemas.microsoft.com/office/drawing/2014/main" id="{5015EA8C-C5A9-F746-AFBD-F74D35C572B3}"/>
              </a:ext>
            </a:extLst>
          </p:cNvPr>
          <p:cNvSpPr>
            <a:spLocks noGrp="1"/>
          </p:cNvSpPr>
          <p:nvPr>
            <p:ph type="title"/>
          </p:nvPr>
        </p:nvSpPr>
        <p:spPr>
          <a:xfrm>
            <a:off x="577986" y="233559"/>
            <a:ext cx="8076916" cy="893135"/>
          </a:xfrm>
        </p:spPr>
        <p:txBody>
          <a:bodyPr/>
          <a:lstStyle/>
          <a:p>
            <a:r>
              <a:rPr lang="en-US" dirty="0"/>
              <a:t>Pre-Training Survey</a:t>
            </a:r>
            <a:br>
              <a:rPr lang="en-US" dirty="0"/>
            </a:br>
            <a:r>
              <a:rPr lang="en-US" sz="2400" dirty="0"/>
              <a:t>See </a:t>
            </a:r>
            <a:r>
              <a:rPr lang="en-US" sz="2400"/>
              <a:t>page 21 </a:t>
            </a:r>
            <a:r>
              <a:rPr lang="en-US" sz="2400" dirty="0"/>
              <a:t>in your Participant Guide</a:t>
            </a:r>
          </a:p>
        </p:txBody>
      </p:sp>
      <p:pic>
        <p:nvPicPr>
          <p:cNvPr id="11" name="Picture 10" descr="Screenshot of Pre-Training Survey from Participant Guide.  As with all the screenshots in this slide deck, it is shown to help participants know what to look for in the Participant Guide. The words are not meant to be read. ">
            <a:extLst>
              <a:ext uri="{FF2B5EF4-FFF2-40B4-BE49-F238E27FC236}">
                <a16:creationId xmlns="" xmlns:a16="http://schemas.microsoft.com/office/drawing/2014/main" id="{84BE812A-A5CF-FE41-B718-E599B820B19B}"/>
              </a:ext>
            </a:extLst>
          </p:cNvPr>
          <p:cNvPicPr>
            <a:picLocks noChangeAspect="1"/>
          </p:cNvPicPr>
          <p:nvPr/>
        </p:nvPicPr>
        <p:blipFill>
          <a:blip r:embed="rId2"/>
          <a:stretch>
            <a:fillRect/>
          </a:stretch>
        </p:blipFill>
        <p:spPr>
          <a:xfrm>
            <a:off x="603250" y="1209616"/>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Slide Number Placeholder 11">
            <a:extLst>
              <a:ext uri="{FF2B5EF4-FFF2-40B4-BE49-F238E27FC236}">
                <a16:creationId xmlns="" xmlns:a16="http://schemas.microsoft.com/office/drawing/2014/main" id="{E72714C6-5DF5-A149-B961-9FBCF72A4587}"/>
              </a:ext>
            </a:extLst>
          </p:cNvPr>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4033555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2: Key Takeaway</a:t>
            </a:r>
          </a:p>
        </p:txBody>
      </p:sp>
      <p:sp>
        <p:nvSpPr>
          <p:cNvPr id="3" name="Content Placeholder 2"/>
          <p:cNvSpPr>
            <a:spLocks noGrp="1"/>
          </p:cNvSpPr>
          <p:nvPr>
            <p:ph idx="1"/>
          </p:nvPr>
        </p:nvSpPr>
        <p:spPr>
          <a:xfrm>
            <a:off x="595591" y="1441004"/>
            <a:ext cx="5628746" cy="4958031"/>
          </a:xfrm>
        </p:spPr>
        <p:txBody>
          <a:bodyPr>
            <a:normAutofit/>
          </a:bodyPr>
          <a:lstStyle/>
          <a:p>
            <a:pPr marL="0" indent="0">
              <a:buNone/>
            </a:pPr>
            <a:r>
              <a:rPr lang="en-US" sz="3200" i="1" dirty="0"/>
              <a:t>Considering what lenders look for when deciding to loan money helps prepare you to apply for a loan. </a:t>
            </a:r>
          </a:p>
          <a:p>
            <a:endParaRPr lang="en-US" sz="2800" dirty="0"/>
          </a:p>
        </p:txBody>
      </p:sp>
      <p:sp>
        <p:nvSpPr>
          <p:cNvPr id="7" name="Slide Number Placeholder 6">
            <a:extLst>
              <a:ext uri="{FF2B5EF4-FFF2-40B4-BE49-F238E27FC236}">
                <a16:creationId xmlns="" xmlns:a16="http://schemas.microsoft.com/office/drawing/2014/main" id="{5B91595B-777C-9F49-8710-0440EED086DE}"/>
              </a:ext>
            </a:extLst>
          </p:cNvPr>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3113465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3"/>
          <p:cNvSpPr>
            <a:spLocks noGrp="1"/>
          </p:cNvSpPr>
          <p:nvPr>
            <p:ph type="title"/>
          </p:nvPr>
        </p:nvSpPr>
        <p:spPr>
          <a:xfrm>
            <a:off x="577986" y="434356"/>
            <a:ext cx="8068709" cy="881682"/>
          </a:xfrm>
        </p:spPr>
        <p:txBody>
          <a:bodyPr>
            <a:noAutofit/>
          </a:bodyPr>
          <a:lstStyle/>
          <a:p>
            <a:r>
              <a:rPr lang="en-US" altLang="en-US" dirty="0"/>
              <a:t>Factors Lenders May Use in Their Decisions</a:t>
            </a:r>
          </a:p>
        </p:txBody>
      </p:sp>
      <p:sp>
        <p:nvSpPr>
          <p:cNvPr id="29699" name="Content Placeholder 2"/>
          <p:cNvSpPr>
            <a:spLocks noGrp="1"/>
          </p:cNvSpPr>
          <p:nvPr>
            <p:ph idx="1"/>
          </p:nvPr>
        </p:nvSpPr>
        <p:spPr/>
        <p:txBody>
          <a:bodyPr>
            <a:normAutofit lnSpcReduction="10000"/>
          </a:bodyPr>
          <a:lstStyle/>
          <a:p>
            <a:pPr>
              <a:lnSpc>
                <a:spcPct val="100000"/>
              </a:lnSpc>
              <a:buFont typeface="Wingdings" panose="05000000000000000000" pitchFamily="2" charset="2"/>
              <a:buChar char="§"/>
            </a:pPr>
            <a:r>
              <a:rPr lang="en-US" altLang="en-US" sz="3200" dirty="0"/>
              <a:t>Methods vary by lender</a:t>
            </a:r>
          </a:p>
          <a:p>
            <a:pPr>
              <a:lnSpc>
                <a:spcPct val="100000"/>
              </a:lnSpc>
              <a:spcAft>
                <a:spcPts val="0"/>
              </a:spcAft>
              <a:buFont typeface="Wingdings" panose="05000000000000000000" pitchFamily="2" charset="2"/>
              <a:buChar char="§"/>
            </a:pPr>
            <a:r>
              <a:rPr lang="en-US" altLang="en-US" sz="3200" dirty="0"/>
              <a:t>Key factors lenders may use: </a:t>
            </a:r>
          </a:p>
          <a:p>
            <a:pPr lvl="1"/>
            <a:r>
              <a:rPr lang="en-US" altLang="en-US" sz="2800" dirty="0"/>
              <a:t>Your credit (also known as character)</a:t>
            </a:r>
          </a:p>
          <a:p>
            <a:pPr lvl="1"/>
            <a:r>
              <a:rPr lang="en-US" altLang="en-US" sz="2800" dirty="0"/>
              <a:t>Your capacity</a:t>
            </a:r>
          </a:p>
          <a:p>
            <a:pPr lvl="1"/>
            <a:r>
              <a:rPr lang="en-US" altLang="en-US" sz="2800" dirty="0"/>
              <a:t>Your capital</a:t>
            </a:r>
          </a:p>
          <a:p>
            <a:pPr lvl="1"/>
            <a:r>
              <a:rPr lang="en-US" altLang="en-US" sz="2800" dirty="0"/>
              <a:t>Your collateral (for secured loans only)</a:t>
            </a:r>
          </a:p>
          <a:p>
            <a:pPr lvl="1"/>
            <a:r>
              <a:rPr lang="en-US" altLang="en-US" sz="2800" dirty="0"/>
              <a:t>Conditions</a:t>
            </a:r>
          </a:p>
        </p:txBody>
      </p:sp>
      <p:sp>
        <p:nvSpPr>
          <p:cNvPr id="4" name="Slide Number Placeholder 3">
            <a:extLst>
              <a:ext uri="{FF2B5EF4-FFF2-40B4-BE49-F238E27FC236}">
                <a16:creationId xmlns="" xmlns:a16="http://schemas.microsoft.com/office/drawing/2014/main" id="{4F7DD1C3-B63D-BA47-A2B6-01B37F3DD0D6}"/>
              </a:ext>
            </a:extLst>
          </p:cNvPr>
          <p:cNvSpPr>
            <a:spLocks noGrp="1"/>
          </p:cNvSpPr>
          <p:nvPr>
            <p:ph type="sldNum" sz="quarter" idx="4"/>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3039892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dirty="0"/>
              <a:t>Credit / Character</a:t>
            </a:r>
          </a:p>
        </p:txBody>
      </p:sp>
      <p:sp>
        <p:nvSpPr>
          <p:cNvPr id="32771" name="Content Placeholder 2"/>
          <p:cNvSpPr>
            <a:spLocks noGrp="1"/>
          </p:cNvSpPr>
          <p:nvPr>
            <p:ph idx="1"/>
          </p:nvPr>
        </p:nvSpPr>
        <p:spPr>
          <a:xfrm>
            <a:off x="577985" y="1424723"/>
            <a:ext cx="8036079" cy="4701440"/>
          </a:xfrm>
        </p:spPr>
        <p:txBody>
          <a:bodyPr>
            <a:normAutofit lnSpcReduction="10000"/>
          </a:bodyPr>
          <a:lstStyle/>
          <a:p>
            <a:pPr marL="0" indent="0" algn="ctr">
              <a:spcAft>
                <a:spcPts val="3000"/>
              </a:spcAft>
              <a:buNone/>
            </a:pPr>
            <a:r>
              <a:rPr lang="en-US" altLang="en-US" sz="3200" dirty="0">
                <a:solidFill>
                  <a:schemeClr val="tx2"/>
                </a:solidFill>
              </a:rPr>
              <a:t>How you have paid your bills or debts</a:t>
            </a:r>
            <a:endParaRPr lang="en-US" altLang="en-US" sz="2800" dirty="0">
              <a:solidFill>
                <a:schemeClr val="tx2"/>
              </a:solidFill>
            </a:endParaRPr>
          </a:p>
          <a:p>
            <a:pPr marL="0" indent="0">
              <a:lnSpc>
                <a:spcPct val="100000"/>
              </a:lnSpc>
              <a:spcAft>
                <a:spcPts val="0"/>
              </a:spcAft>
              <a:buNone/>
            </a:pPr>
            <a:r>
              <a:rPr lang="en-US" altLang="en-US" sz="3200" dirty="0"/>
              <a:t>Your credit reports and scores are used to evaluate:</a:t>
            </a:r>
          </a:p>
          <a:p>
            <a:pPr lvl="1">
              <a:lnSpc>
                <a:spcPct val="110000"/>
              </a:lnSpc>
              <a:buFont typeface="Wingdings" panose="05000000000000000000" pitchFamily="2" charset="2"/>
              <a:buChar char="§"/>
            </a:pPr>
            <a:r>
              <a:rPr lang="en-US" altLang="en-US" sz="2800" dirty="0"/>
              <a:t>How you have used credit in the past </a:t>
            </a:r>
          </a:p>
          <a:p>
            <a:pPr lvl="1">
              <a:lnSpc>
                <a:spcPct val="110000"/>
              </a:lnSpc>
              <a:buFont typeface="Wingdings" panose="05000000000000000000" pitchFamily="2" charset="2"/>
              <a:buChar char="§"/>
            </a:pPr>
            <a:r>
              <a:rPr lang="en-US" altLang="en-US" sz="2800" dirty="0"/>
              <a:t>How many credit accounts you have</a:t>
            </a:r>
          </a:p>
          <a:p>
            <a:pPr lvl="1">
              <a:lnSpc>
                <a:spcPct val="110000"/>
              </a:lnSpc>
              <a:buFont typeface="Wingdings" panose="05000000000000000000" pitchFamily="2" charset="2"/>
              <a:buChar char="§"/>
            </a:pPr>
            <a:r>
              <a:rPr lang="en-US" altLang="en-US" sz="2800" dirty="0"/>
              <a:t>Whether you have ever filed for bankruptcy, had property repossessed or foreclosed upon, made late payments</a:t>
            </a:r>
          </a:p>
        </p:txBody>
      </p:sp>
      <p:sp>
        <p:nvSpPr>
          <p:cNvPr id="6" name="Slide Number Placeholder 5">
            <a:extLst>
              <a:ext uri="{FF2B5EF4-FFF2-40B4-BE49-F238E27FC236}">
                <a16:creationId xmlns="" xmlns:a16="http://schemas.microsoft.com/office/drawing/2014/main" id="{B9745B4D-2DE7-654E-9995-5D5AFE8EC177}"/>
              </a:ext>
            </a:extLst>
          </p:cNvPr>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2434096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dirty="0"/>
              <a:t>Capacity	</a:t>
            </a:r>
          </a:p>
        </p:txBody>
      </p:sp>
      <p:sp>
        <p:nvSpPr>
          <p:cNvPr id="30723" name="Content Placeholder 2"/>
          <p:cNvSpPr>
            <a:spLocks noGrp="1"/>
          </p:cNvSpPr>
          <p:nvPr>
            <p:ph idx="1"/>
          </p:nvPr>
        </p:nvSpPr>
        <p:spPr>
          <a:xfrm>
            <a:off x="577986" y="1424723"/>
            <a:ext cx="7773366" cy="4701440"/>
          </a:xfrm>
        </p:spPr>
        <p:txBody>
          <a:bodyPr>
            <a:normAutofit/>
          </a:bodyPr>
          <a:lstStyle/>
          <a:p>
            <a:pPr marL="0" indent="0" algn="ctr">
              <a:lnSpc>
                <a:spcPct val="110000"/>
              </a:lnSpc>
              <a:spcAft>
                <a:spcPts val="3600"/>
              </a:spcAft>
              <a:buNone/>
            </a:pPr>
            <a:r>
              <a:rPr lang="en-US" altLang="en-US" sz="3200" dirty="0">
                <a:solidFill>
                  <a:srgbClr val="318FC5"/>
                </a:solidFill>
              </a:rPr>
              <a:t>Your present and future ability</a:t>
            </a:r>
            <a:br>
              <a:rPr lang="en-US" altLang="en-US" sz="3200" dirty="0">
                <a:solidFill>
                  <a:srgbClr val="318FC5"/>
                </a:solidFill>
              </a:rPr>
            </a:br>
            <a:r>
              <a:rPr lang="en-US" altLang="en-US" sz="3200" dirty="0">
                <a:solidFill>
                  <a:srgbClr val="318FC5"/>
                </a:solidFill>
              </a:rPr>
              <a:t>to meet your payments</a:t>
            </a:r>
          </a:p>
          <a:p>
            <a:pPr>
              <a:lnSpc>
                <a:spcPct val="110000"/>
              </a:lnSpc>
              <a:spcAft>
                <a:spcPts val="600"/>
              </a:spcAft>
              <a:buFont typeface="Wingdings" panose="05000000000000000000" pitchFamily="2" charset="2"/>
              <a:buChar char="§"/>
            </a:pPr>
            <a:r>
              <a:rPr lang="en-US" altLang="en-US" sz="2800" dirty="0"/>
              <a:t>How much of your income goes to pay debt </a:t>
            </a:r>
          </a:p>
          <a:p>
            <a:pPr>
              <a:lnSpc>
                <a:spcPct val="110000"/>
              </a:lnSpc>
              <a:spcAft>
                <a:spcPts val="600"/>
              </a:spcAft>
              <a:buFont typeface="Wingdings" panose="05000000000000000000" pitchFamily="2" charset="2"/>
              <a:buChar char="§"/>
            </a:pPr>
            <a:r>
              <a:rPr lang="en-US" altLang="en-US" sz="2800" dirty="0"/>
              <a:t>Your debt-to-income ratio</a:t>
            </a:r>
          </a:p>
          <a:p>
            <a:pPr>
              <a:lnSpc>
                <a:spcPct val="110000"/>
              </a:lnSpc>
              <a:spcAft>
                <a:spcPts val="600"/>
              </a:spcAft>
              <a:buFont typeface="Wingdings" panose="05000000000000000000" pitchFamily="2" charset="2"/>
              <a:buChar char="§"/>
            </a:pPr>
            <a:r>
              <a:rPr lang="en-US" altLang="en-US" sz="2800" dirty="0"/>
              <a:t>How long you have been employed </a:t>
            </a:r>
          </a:p>
          <a:p>
            <a:pPr>
              <a:lnSpc>
                <a:spcPct val="110000"/>
              </a:lnSpc>
              <a:spcAft>
                <a:spcPts val="600"/>
              </a:spcAft>
              <a:buFont typeface="Wingdings" panose="05000000000000000000" pitchFamily="2" charset="2"/>
              <a:buChar char="§"/>
            </a:pPr>
            <a:r>
              <a:rPr lang="en-US" altLang="en-US" sz="2800" dirty="0"/>
              <a:t>How much money you make each month</a:t>
            </a:r>
          </a:p>
          <a:p>
            <a:pPr>
              <a:lnSpc>
                <a:spcPct val="110000"/>
              </a:lnSpc>
              <a:spcAft>
                <a:spcPts val="600"/>
              </a:spcAft>
              <a:buFont typeface="Wingdings" panose="05000000000000000000" pitchFamily="2" charset="2"/>
              <a:buChar char="§"/>
            </a:pPr>
            <a:r>
              <a:rPr lang="en-US" altLang="en-US" sz="2800" dirty="0"/>
              <a:t>What your monthly expenses are</a:t>
            </a:r>
            <a:endParaRPr lang="en-US" altLang="en-US" dirty="0"/>
          </a:p>
        </p:txBody>
      </p:sp>
      <p:sp>
        <p:nvSpPr>
          <p:cNvPr id="4" name="Slide Number Placeholder 3">
            <a:extLst>
              <a:ext uri="{FF2B5EF4-FFF2-40B4-BE49-F238E27FC236}">
                <a16:creationId xmlns="" xmlns:a16="http://schemas.microsoft.com/office/drawing/2014/main" id="{E04F153A-A017-AA4F-98FA-82AC5625C907}"/>
              </a:ext>
            </a:extLst>
          </p:cNvPr>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30815264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77987" y="446034"/>
            <a:ext cx="7499213" cy="881682"/>
          </a:xfrm>
        </p:spPr>
        <p:txBody>
          <a:bodyPr/>
          <a:lstStyle/>
          <a:p>
            <a:r>
              <a:rPr lang="en-US" altLang="en-US" dirty="0"/>
              <a:t>Capital</a:t>
            </a:r>
          </a:p>
        </p:txBody>
      </p:sp>
      <p:sp>
        <p:nvSpPr>
          <p:cNvPr id="31747" name="Content Placeholder 2"/>
          <p:cNvSpPr>
            <a:spLocks noGrp="1"/>
          </p:cNvSpPr>
          <p:nvPr>
            <p:ph idx="1"/>
          </p:nvPr>
        </p:nvSpPr>
        <p:spPr/>
        <p:txBody>
          <a:bodyPr/>
          <a:lstStyle/>
          <a:p>
            <a:pPr marL="0" indent="0" algn="ctr">
              <a:buNone/>
            </a:pPr>
            <a:r>
              <a:rPr lang="en-US" altLang="en-US" sz="3200" dirty="0">
                <a:solidFill>
                  <a:schemeClr val="tx2"/>
                </a:solidFill>
              </a:rPr>
              <a:t>The value of your assets and net worth</a:t>
            </a:r>
          </a:p>
          <a:p>
            <a:pPr>
              <a:lnSpc>
                <a:spcPct val="100000"/>
              </a:lnSpc>
              <a:buFont typeface="Wingdings" charset="2"/>
              <a:buChar char="§"/>
            </a:pPr>
            <a:r>
              <a:rPr lang="en-US" altLang="en-US" sz="3200" dirty="0"/>
              <a:t>How much money is in your checking and savings accounts </a:t>
            </a:r>
          </a:p>
          <a:p>
            <a:pPr>
              <a:buFont typeface="Wingdings" charset="2"/>
              <a:buChar char="§"/>
            </a:pPr>
            <a:r>
              <a:rPr lang="en-US" altLang="en-US" sz="3200" dirty="0"/>
              <a:t>Your investments and other assets</a:t>
            </a:r>
          </a:p>
          <a:p>
            <a:pPr>
              <a:buFont typeface="Wingdings" charset="2"/>
              <a:buChar char="§"/>
            </a:pPr>
            <a:r>
              <a:rPr lang="en-US" altLang="en-US" sz="3200" dirty="0"/>
              <a:t>Your </a:t>
            </a:r>
            <a:r>
              <a:rPr lang="en-US" altLang="en-US" sz="3200"/>
              <a:t>net worth</a:t>
            </a:r>
            <a:endParaRPr lang="en-US" altLang="en-US" sz="3200" dirty="0"/>
          </a:p>
        </p:txBody>
      </p:sp>
      <p:sp>
        <p:nvSpPr>
          <p:cNvPr id="6" name="TextBox 5">
            <a:extLst>
              <a:ext uri="{FF2B5EF4-FFF2-40B4-BE49-F238E27FC236}">
                <a16:creationId xmlns="" xmlns:a16="http://schemas.microsoft.com/office/drawing/2014/main" id="{AFE806C3-2381-7646-BDDB-AEC0A993C24F}"/>
              </a:ext>
            </a:extLst>
          </p:cNvPr>
          <p:cNvSpPr txBox="1"/>
          <p:nvPr/>
        </p:nvSpPr>
        <p:spPr>
          <a:xfrm>
            <a:off x="1176209" y="5433664"/>
            <a:ext cx="6712094" cy="584775"/>
          </a:xfrm>
          <a:prstGeom prst="rect">
            <a:avLst/>
          </a:prstGeom>
          <a:noFill/>
        </p:spPr>
        <p:txBody>
          <a:bodyPr wrap="none" rtlCol="0">
            <a:spAutoFit/>
          </a:bodyPr>
          <a:lstStyle/>
          <a:p>
            <a:r>
              <a:rPr lang="en-US" sz="3200" b="1" dirty="0">
                <a:solidFill>
                  <a:schemeClr val="tx2"/>
                </a:solidFill>
                <a:latin typeface="Segoe Print" panose="02000800000000000000" pitchFamily="2" charset="0"/>
              </a:rPr>
              <a:t>Net Worth = Assets - Liabilities</a:t>
            </a:r>
          </a:p>
        </p:txBody>
      </p:sp>
      <p:sp>
        <p:nvSpPr>
          <p:cNvPr id="5" name="Slide Number Placeholder 4">
            <a:extLst>
              <a:ext uri="{FF2B5EF4-FFF2-40B4-BE49-F238E27FC236}">
                <a16:creationId xmlns="" xmlns:a16="http://schemas.microsoft.com/office/drawing/2014/main" id="{2064B99D-B4BE-BD4F-86ED-5C945C049C20}"/>
              </a:ext>
            </a:extLst>
          </p:cNvPr>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1294058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n-US" altLang="en-US" dirty="0"/>
              <a:t>Collateral</a:t>
            </a:r>
          </a:p>
        </p:txBody>
      </p:sp>
      <p:sp>
        <p:nvSpPr>
          <p:cNvPr id="34818" name="Content Placeholder 2"/>
          <p:cNvSpPr>
            <a:spLocks noGrp="1"/>
          </p:cNvSpPr>
          <p:nvPr>
            <p:ph idx="1"/>
          </p:nvPr>
        </p:nvSpPr>
        <p:spPr/>
        <p:txBody>
          <a:bodyPr/>
          <a:lstStyle/>
          <a:p>
            <a:pPr marL="0" indent="0" algn="ctr">
              <a:buNone/>
            </a:pPr>
            <a:r>
              <a:rPr lang="en-US" altLang="en-US" sz="3200" dirty="0">
                <a:solidFill>
                  <a:schemeClr val="tx2"/>
                </a:solidFill>
              </a:rPr>
              <a:t>For secured loans only</a:t>
            </a:r>
          </a:p>
          <a:p>
            <a:pPr>
              <a:lnSpc>
                <a:spcPct val="100000"/>
              </a:lnSpc>
              <a:spcAft>
                <a:spcPts val="0"/>
              </a:spcAft>
              <a:buFont typeface="Wingdings" panose="05000000000000000000" pitchFamily="2" charset="2"/>
              <a:buChar char="§"/>
            </a:pPr>
            <a:r>
              <a:rPr lang="en-US" altLang="en-US" sz="3200" dirty="0"/>
              <a:t>Assets that will secure the loan</a:t>
            </a:r>
          </a:p>
          <a:p>
            <a:pPr lvl="1"/>
            <a:r>
              <a:rPr lang="en-US" altLang="en-US" sz="2800" dirty="0"/>
              <a:t>For example, your house or money in a bank account </a:t>
            </a:r>
          </a:p>
          <a:p>
            <a:pPr marL="57150" indent="0">
              <a:lnSpc>
                <a:spcPct val="100000"/>
              </a:lnSpc>
              <a:spcAft>
                <a:spcPts val="0"/>
              </a:spcAft>
              <a:buNone/>
            </a:pPr>
            <a:r>
              <a:rPr lang="en-US" altLang="en-US" sz="3600">
                <a:solidFill>
                  <a:schemeClr val="tx2"/>
                </a:solidFill>
              </a:rPr>
              <a:t>Conditions </a:t>
            </a:r>
            <a:endParaRPr lang="en-US" altLang="en-US" sz="3600" dirty="0">
              <a:solidFill>
                <a:schemeClr val="tx2"/>
              </a:solidFill>
            </a:endParaRPr>
          </a:p>
          <a:p>
            <a:pPr marL="228600" indent="-228600">
              <a:buFont typeface="Wingdings" panose="05000000000000000000" pitchFamily="2" charset="2"/>
              <a:buChar char="§"/>
            </a:pPr>
            <a:r>
              <a:rPr lang="en-US" altLang="en-US" sz="3200"/>
              <a:t>Depends </a:t>
            </a:r>
            <a:r>
              <a:rPr lang="en-US" altLang="en-US" sz="3200" dirty="0"/>
              <a:t>on type of loan</a:t>
            </a:r>
          </a:p>
        </p:txBody>
      </p:sp>
      <p:sp>
        <p:nvSpPr>
          <p:cNvPr id="4" name="Slide Number Placeholder 3">
            <a:extLst>
              <a:ext uri="{FF2B5EF4-FFF2-40B4-BE49-F238E27FC236}">
                <a16:creationId xmlns="" xmlns:a16="http://schemas.microsoft.com/office/drawing/2014/main" id="{629595E8-F8B8-1140-91B3-E9901759D903}"/>
              </a:ext>
            </a:extLst>
          </p:cNvPr>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2392353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00675"/>
            <a:ext cx="8007213" cy="1018525"/>
          </a:xfrm>
        </p:spPr>
        <p:txBody>
          <a:bodyPr anchor="t">
            <a:normAutofit/>
          </a:bodyPr>
          <a:lstStyle/>
          <a:p>
            <a:r>
              <a:rPr lang="en-US" dirty="0"/>
              <a:t>Try It: Getting Ready to Borrow</a:t>
            </a:r>
            <a:br>
              <a:rPr lang="en-US" dirty="0"/>
            </a:br>
            <a:r>
              <a:rPr lang="en-US" sz="2400" dirty="0"/>
              <a:t>See page 10 in your Participant Guide</a:t>
            </a:r>
            <a:endParaRPr lang="en-US" dirty="0"/>
          </a:p>
        </p:txBody>
      </p:sp>
      <p:pic>
        <p:nvPicPr>
          <p:cNvPr id="8" name="Picture 7" descr="Screenshot of Try It: Getting Ready to Borrow from the Participant Guide. Shown for navigational purposes only.">
            <a:extLst>
              <a:ext uri="{FF2B5EF4-FFF2-40B4-BE49-F238E27FC236}">
                <a16:creationId xmlns="" xmlns:a16="http://schemas.microsoft.com/office/drawing/2014/main" id="{F5AC697F-7677-8442-8254-BCF2B884C2ED}"/>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a:extLst>
              <a:ext uri="{FF2B5EF4-FFF2-40B4-BE49-F238E27FC236}">
                <a16:creationId xmlns="" xmlns:a16="http://schemas.microsoft.com/office/drawing/2014/main" id="{C46119C2-4FC7-3D48-9B8B-5E5E0F3D8601}"/>
              </a:ext>
            </a:extLst>
          </p:cNvPr>
          <p:cNvSpPr>
            <a:spLocks noGrp="1"/>
          </p:cNvSpPr>
          <p:nvPr>
            <p:ph type="sldNum" sz="quarter" idx="4"/>
          </p:nvPr>
        </p:nvSpPr>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1025127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21920"/>
            <a:ext cx="8036079" cy="1880766"/>
          </a:xfrm>
        </p:spPr>
        <p:txBody>
          <a:bodyPr anchor="t">
            <a:normAutofit/>
          </a:bodyPr>
          <a:lstStyle/>
          <a:p>
            <a:r>
              <a:rPr lang="en-US" dirty="0"/>
              <a:t>Apply It: Getting Myself Ready to Borrow</a:t>
            </a:r>
            <a:br>
              <a:rPr lang="en-US" dirty="0"/>
            </a:br>
            <a:r>
              <a:rPr lang="en-US" sz="2400" dirty="0"/>
              <a:t>See page 12 in your Participant Guide</a:t>
            </a:r>
            <a:endParaRPr lang="en-US" dirty="0"/>
          </a:p>
        </p:txBody>
      </p:sp>
      <p:pic>
        <p:nvPicPr>
          <p:cNvPr id="8" name="Picture 7" descr="Screenshot of Apply It: Getting Myself Ready to Borrow from the Participant Guide.  Shown for navigational purposes only.">
            <a:extLst>
              <a:ext uri="{FF2B5EF4-FFF2-40B4-BE49-F238E27FC236}">
                <a16:creationId xmlns="" xmlns:a16="http://schemas.microsoft.com/office/drawing/2014/main" id="{98E98303-90CA-2342-9000-1E4F8715FCEE}"/>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a:extLst>
              <a:ext uri="{FF2B5EF4-FFF2-40B4-BE49-F238E27FC236}">
                <a16:creationId xmlns="" xmlns:a16="http://schemas.microsoft.com/office/drawing/2014/main" id="{F3E5089D-095D-0E48-8221-7ACDA71DE860}"/>
              </a:ext>
            </a:extLst>
          </p:cNvPr>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29000119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Co-Borrowing </a:t>
            </a:r>
            <a:r>
              <a:rPr lang="en-US"/>
              <a:t>and Cosigning</a:t>
            </a:r>
            <a:endParaRPr lang="en-US" dirty="0"/>
          </a:p>
        </p:txBody>
      </p:sp>
      <p:sp>
        <p:nvSpPr>
          <p:cNvPr id="3" name="Content Placeholder 2"/>
          <p:cNvSpPr>
            <a:spLocks noGrp="1"/>
          </p:cNvSpPr>
          <p:nvPr>
            <p:ph idx="1"/>
          </p:nvPr>
        </p:nvSpPr>
        <p:spPr>
          <a:xfrm>
            <a:off x="577985" y="1424723"/>
            <a:ext cx="7956109" cy="4541968"/>
          </a:xfrm>
        </p:spPr>
        <p:txBody>
          <a:bodyPr>
            <a:noAutofit/>
          </a:bodyPr>
          <a:lstStyle/>
          <a:p>
            <a:pPr>
              <a:spcAft>
                <a:spcPts val="0"/>
              </a:spcAft>
              <a:buFont typeface="Wingdings" charset="2"/>
              <a:buChar char="§"/>
            </a:pPr>
            <a:r>
              <a:rPr lang="en-US" sz="3200" dirty="0"/>
              <a:t>Co-Borrowing</a:t>
            </a:r>
          </a:p>
          <a:p>
            <a:pPr lvl="1">
              <a:lnSpc>
                <a:spcPct val="100000"/>
              </a:lnSpc>
              <a:buFont typeface="Arial"/>
              <a:buChar char="•"/>
            </a:pPr>
            <a:r>
              <a:rPr lang="en-US" sz="2800" dirty="0"/>
              <a:t>Taking out a loan jointly with others</a:t>
            </a:r>
          </a:p>
          <a:p>
            <a:pPr lvl="1">
              <a:lnSpc>
                <a:spcPct val="100000"/>
              </a:lnSpc>
              <a:buFont typeface="Arial"/>
              <a:buChar char="•"/>
            </a:pPr>
            <a:r>
              <a:rPr lang="en-US" sz="2800" dirty="0"/>
              <a:t>You must repay debt even if co-borrower(s) do not</a:t>
            </a:r>
            <a:endParaRPr lang="en-US" sz="2800" strike="sngStrike" dirty="0"/>
          </a:p>
          <a:p>
            <a:pPr>
              <a:spcAft>
                <a:spcPts val="0"/>
              </a:spcAft>
              <a:buFont typeface="Wingdings" charset="2"/>
              <a:buChar char="§"/>
            </a:pPr>
            <a:r>
              <a:rPr lang="en-US" sz="3200"/>
              <a:t>Cosigning</a:t>
            </a:r>
            <a:endParaRPr lang="en-US" sz="3200" dirty="0"/>
          </a:p>
          <a:p>
            <a:pPr lvl="1">
              <a:lnSpc>
                <a:spcPct val="100000"/>
              </a:lnSpc>
              <a:buFont typeface="Arial"/>
              <a:buChar char="•"/>
            </a:pPr>
            <a:r>
              <a:rPr lang="en-US" sz="2800" dirty="0"/>
              <a:t>Loan proceeds go </a:t>
            </a:r>
            <a:r>
              <a:rPr lang="en-US" sz="2800"/>
              <a:t>to the borrower, not cosigner</a:t>
            </a:r>
            <a:endParaRPr lang="en-US" sz="2800" dirty="0"/>
          </a:p>
          <a:p>
            <a:pPr lvl="1">
              <a:lnSpc>
                <a:spcPct val="100000"/>
              </a:lnSpc>
              <a:buFont typeface="Arial"/>
              <a:buChar char="•"/>
            </a:pPr>
            <a:r>
              <a:rPr lang="en-US" sz="2800"/>
              <a:t>Cosigner </a:t>
            </a:r>
            <a:r>
              <a:rPr lang="en-US" sz="2800" dirty="0"/>
              <a:t>promises to pay debt if borrower does not</a:t>
            </a:r>
          </a:p>
        </p:txBody>
      </p:sp>
      <p:sp>
        <p:nvSpPr>
          <p:cNvPr id="7" name="Slide Number Placeholder 6">
            <a:extLst>
              <a:ext uri="{FF2B5EF4-FFF2-40B4-BE49-F238E27FC236}">
                <a16:creationId xmlns="" xmlns:a16="http://schemas.microsoft.com/office/drawing/2014/main" id="{B4F659B5-285C-4143-B9F3-75C2A843247E}"/>
              </a:ext>
            </a:extLst>
          </p:cNvPr>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3684710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357" y="152401"/>
            <a:ext cx="8043708" cy="1137919"/>
          </a:xfrm>
        </p:spPr>
        <p:txBody>
          <a:bodyPr anchor="t"/>
          <a:lstStyle/>
          <a:p>
            <a:r>
              <a:rPr lang="en-US" dirty="0"/>
              <a:t>Apply It: My Tip Sheet </a:t>
            </a:r>
            <a:r>
              <a:rPr lang="en-US"/>
              <a:t>for Considering</a:t>
            </a:r>
            <a:br>
              <a:rPr lang="en-US"/>
            </a:br>
            <a:r>
              <a:rPr lang="en-US"/>
              <a:t>               Cosigning Someone </a:t>
            </a:r>
            <a:r>
              <a:rPr lang="en-US" dirty="0"/>
              <a:t>Else’s Loan</a:t>
            </a:r>
            <a:r>
              <a:rPr lang="en-US" sz="2400" dirty="0"/>
              <a:t/>
            </a:r>
            <a:br>
              <a:rPr lang="en-US" sz="2400" dirty="0"/>
            </a:br>
            <a:r>
              <a:rPr lang="en-US" sz="2400" dirty="0"/>
              <a:t>See page 14 in your Participant Guide</a:t>
            </a:r>
            <a:endParaRPr lang="en-US" dirty="0"/>
          </a:p>
        </p:txBody>
      </p:sp>
      <p:pic>
        <p:nvPicPr>
          <p:cNvPr id="8" name="Picture 7" descr="Screenshot of Apply It: My Tip Sheet for Considering Cosigning Someone Else's Loan from Participant Guide. Shown for navigational purposes only.">
            <a:extLst>
              <a:ext uri="{FF2B5EF4-FFF2-40B4-BE49-F238E27FC236}">
                <a16:creationId xmlns="" xmlns:a16="http://schemas.microsoft.com/office/drawing/2014/main" id="{BCD0AF69-C76C-0242-BBAA-9197B93F4D83}"/>
              </a:ext>
            </a:extLst>
          </p:cNvPr>
          <p:cNvPicPr>
            <a:picLocks noChangeAspect="1"/>
          </p:cNvPicPr>
          <p:nvPr/>
        </p:nvPicPr>
        <p:blipFill rotWithShape="1">
          <a:blip r:embed="rId2"/>
          <a:srcRect b="15259"/>
          <a:stretch/>
        </p:blipFill>
        <p:spPr>
          <a:xfrm>
            <a:off x="676565" y="1739899"/>
            <a:ext cx="7937500" cy="420797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Slide Number Placeholder 6">
            <a:extLst>
              <a:ext uri="{FF2B5EF4-FFF2-40B4-BE49-F238E27FC236}">
                <a16:creationId xmlns="" xmlns:a16="http://schemas.microsoft.com/office/drawing/2014/main" id="{FCBF5601-2372-144A-BC81-D8DB795CDF85}"/>
              </a:ext>
            </a:extLst>
          </p:cNvPr>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3586412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idx="4294967295"/>
          </p:nvPr>
        </p:nvSpPr>
        <p:spPr/>
        <p:txBody>
          <a:bodyPr/>
          <a:lstStyle/>
          <a:p>
            <a:r>
              <a:rPr lang="en-US"/>
              <a:t>Section 1: Ways to Borrow Money and What It Costs</a:t>
            </a:r>
          </a:p>
        </p:txBody>
      </p:sp>
      <p:sp>
        <p:nvSpPr>
          <p:cNvPr id="7" name="Content Placeholder 6"/>
          <p:cNvSpPr>
            <a:spLocks noGrp="1"/>
          </p:cNvSpPr>
          <p:nvPr>
            <p:ph sz="quarter" idx="12"/>
          </p:nvPr>
        </p:nvSpPr>
        <p:spPr/>
        <p:txBody>
          <a:bodyPr>
            <a:normAutofit lnSpcReduction="10000"/>
          </a:bodyPr>
          <a:lstStyle/>
          <a:p>
            <a:r>
              <a:rPr lang="en-US" dirty="0"/>
              <a:t>Section 1</a:t>
            </a:r>
          </a:p>
        </p:txBody>
      </p:sp>
      <p:sp>
        <p:nvSpPr>
          <p:cNvPr id="3" name="Subtitle 2"/>
          <p:cNvSpPr>
            <a:spLocks noGrp="1"/>
          </p:cNvSpPr>
          <p:nvPr>
            <p:ph type="body" sz="quarter" idx="11"/>
          </p:nvPr>
        </p:nvSpPr>
        <p:spPr/>
        <p:txBody>
          <a:bodyPr>
            <a:normAutofit/>
          </a:bodyPr>
          <a:lstStyle/>
          <a:p>
            <a:r>
              <a:rPr lang="en-US" dirty="0"/>
              <a:t>Ways to Borrow Money and </a:t>
            </a:r>
            <a:r>
              <a:rPr lang="en-US"/>
              <a:t>What It </a:t>
            </a:r>
            <a:r>
              <a:rPr lang="en-US" dirty="0"/>
              <a:t>Costs</a:t>
            </a:r>
          </a:p>
        </p:txBody>
      </p:sp>
      <p:pic>
        <p:nvPicPr>
          <p:cNvPr id="2" name="Picture 1" descr="Two women looking at papers across the table from each other. Laptop on table."/>
          <p:cNvPicPr>
            <a:picLocks/>
          </p:cNvPicPr>
          <p:nvPr/>
        </p:nvPicPr>
        <p:blipFill rotWithShape="1">
          <a:blip r:embed="rId3">
            <a:extLst>
              <a:ext uri="{28A0092B-C50C-407E-A947-70E740481C1C}">
                <a14:useLocalDpi xmlns:a14="http://schemas.microsoft.com/office/drawing/2010/main"/>
              </a:ext>
            </a:extLst>
          </a:blip>
          <a:srcRect l="19542" r="11795" b="943"/>
          <a:stretch/>
        </p:blipFill>
        <p:spPr>
          <a:xfrm>
            <a:off x="3884233" y="586158"/>
            <a:ext cx="5251221" cy="5028115"/>
          </a:xfrm>
          <a:prstGeom prst="rect">
            <a:avLst/>
          </a:prstGeom>
        </p:spPr>
      </p:pic>
      <p:sp>
        <p:nvSpPr>
          <p:cNvPr id="8" name="Rectangle 7"/>
          <p:cNvSpPr/>
          <p:nvPr/>
        </p:nvSpPr>
        <p:spPr>
          <a:xfrm>
            <a:off x="458108" y="4218517"/>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See page 3 in your Participant Guide</a:t>
            </a:r>
            <a:endParaRPr lang="en-US" dirty="0">
              <a:solidFill>
                <a:srgbClr val="FF0000"/>
              </a:solidFill>
            </a:endParaRPr>
          </a:p>
        </p:txBody>
      </p:sp>
      <p:sp>
        <p:nvSpPr>
          <p:cNvPr id="6" name="Slide Number Placeholder 5">
            <a:extLst>
              <a:ext uri="{FF2B5EF4-FFF2-40B4-BE49-F238E27FC236}">
                <a16:creationId xmlns="" xmlns:a16="http://schemas.microsoft.com/office/drawing/2014/main" id="{2AB50A8D-2475-D54F-8B15-2D6298E1007C}"/>
              </a:ext>
            </a:extLst>
          </p:cNvPr>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4015406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rmAutofit/>
          </a:bodyPr>
          <a:lstStyle/>
          <a:p>
            <a:r>
              <a:rPr lang="en-US" dirty="0"/>
              <a:t>Section 2: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Understanding what lenders look for when deciding to loan money helps prepare you to apply for a loan. </a:t>
            </a:r>
          </a:p>
          <a:p>
            <a:endParaRPr lang="en-US" sz="2800" dirty="0"/>
          </a:p>
        </p:txBody>
      </p:sp>
      <p:sp>
        <p:nvSpPr>
          <p:cNvPr id="7" name="Slide Number Placeholder 6">
            <a:extLst>
              <a:ext uri="{FF2B5EF4-FFF2-40B4-BE49-F238E27FC236}">
                <a16:creationId xmlns="" xmlns:a16="http://schemas.microsoft.com/office/drawing/2014/main" id="{61091D77-4E0D-6C45-ACEB-48D139724F16}"/>
              </a:ext>
            </a:extLst>
          </p:cNvPr>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22876382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idx="4294967295"/>
          </p:nvPr>
        </p:nvSpPr>
        <p:spPr/>
        <p:txBody>
          <a:bodyPr/>
          <a:lstStyle/>
          <a:p>
            <a:r>
              <a:rPr lang="en-US"/>
              <a:t>Section 3: Borrowing When Someone Helps You Manage Your Money</a:t>
            </a:r>
          </a:p>
        </p:txBody>
      </p:sp>
      <p:sp>
        <p:nvSpPr>
          <p:cNvPr id="7" name="Content Placeholder 6"/>
          <p:cNvSpPr>
            <a:spLocks noGrp="1"/>
          </p:cNvSpPr>
          <p:nvPr>
            <p:ph sz="quarter" idx="12"/>
          </p:nvPr>
        </p:nvSpPr>
        <p:spPr/>
        <p:txBody>
          <a:bodyPr>
            <a:normAutofit lnSpcReduction="10000"/>
          </a:bodyPr>
          <a:lstStyle/>
          <a:p>
            <a:r>
              <a:rPr lang="en-US" dirty="0"/>
              <a:t>Section 3</a:t>
            </a:r>
          </a:p>
        </p:txBody>
      </p:sp>
      <p:sp>
        <p:nvSpPr>
          <p:cNvPr id="3" name="Subtitle 2"/>
          <p:cNvSpPr>
            <a:spLocks noGrp="1"/>
          </p:cNvSpPr>
          <p:nvPr>
            <p:ph type="body" sz="quarter" idx="11"/>
          </p:nvPr>
        </p:nvSpPr>
        <p:spPr/>
        <p:txBody>
          <a:bodyPr>
            <a:normAutofit fontScale="92500" lnSpcReduction="10000"/>
          </a:bodyPr>
          <a:lstStyle/>
          <a:p>
            <a:r>
              <a:rPr lang="en-US" dirty="0"/>
              <a:t>Borrowing When </a:t>
            </a:r>
            <a:r>
              <a:rPr lang="en-US"/>
              <a:t>Someone Helps </a:t>
            </a:r>
            <a:r>
              <a:rPr lang="en-US" dirty="0"/>
              <a:t>You Manage Your Money</a:t>
            </a:r>
          </a:p>
        </p:txBody>
      </p:sp>
      <p:pic>
        <p:nvPicPr>
          <p:cNvPr id="2" name="Picture 1" descr="woman pointing to piece of paper at a table with man on other side of table looking where she is pointing. "/>
          <p:cNvPicPr>
            <a:picLocks/>
          </p:cNvPicPr>
          <p:nvPr/>
        </p:nvPicPr>
        <p:blipFill rotWithShape="1">
          <a:blip r:embed="rId2">
            <a:extLst>
              <a:ext uri="{28A0092B-C50C-407E-A947-70E740481C1C}">
                <a14:useLocalDpi xmlns:a14="http://schemas.microsoft.com/office/drawing/2010/main"/>
              </a:ext>
            </a:extLst>
          </a:blip>
          <a:srcRect l="20598" t="3704" r="12284"/>
          <a:stretch/>
        </p:blipFill>
        <p:spPr>
          <a:xfrm>
            <a:off x="3892340" y="586158"/>
            <a:ext cx="5251660" cy="5027067"/>
          </a:xfrm>
          <a:prstGeom prst="rect">
            <a:avLst/>
          </a:prstGeom>
        </p:spPr>
      </p:pic>
      <p:sp>
        <p:nvSpPr>
          <p:cNvPr id="8" name="Rectangle 7"/>
          <p:cNvSpPr/>
          <p:nvPr/>
        </p:nvSpPr>
        <p:spPr>
          <a:xfrm>
            <a:off x="457654" y="4222643"/>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See </a:t>
            </a:r>
            <a:r>
              <a:rPr lang="en-US"/>
              <a:t>page 16 in </a:t>
            </a:r>
            <a:r>
              <a:rPr lang="en-US" dirty="0"/>
              <a:t>your Participant Guide</a:t>
            </a:r>
            <a:endParaRPr lang="en-US" dirty="0">
              <a:solidFill>
                <a:srgbClr val="FF0000"/>
              </a:solidFill>
            </a:endParaRPr>
          </a:p>
        </p:txBody>
      </p:sp>
      <p:sp>
        <p:nvSpPr>
          <p:cNvPr id="6" name="Slide Number Placeholder 5">
            <a:extLst>
              <a:ext uri="{FF2B5EF4-FFF2-40B4-BE49-F238E27FC236}">
                <a16:creationId xmlns="" xmlns:a16="http://schemas.microsoft.com/office/drawing/2014/main" id="{DCBEADE0-6C49-3847-B377-034395AC80CE}"/>
              </a:ext>
            </a:extLst>
          </p:cNvPr>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1684435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591" y="425590"/>
            <a:ext cx="8051104" cy="890448"/>
          </a:xfrm>
        </p:spPr>
        <p:txBody>
          <a:bodyPr>
            <a:noAutofit/>
          </a:bodyPr>
          <a:lstStyle/>
          <a:p>
            <a:r>
              <a:rPr lang="en-US" sz="3600" dirty="0"/>
              <a:t>Section 3</a:t>
            </a:r>
            <a:r>
              <a:rPr lang="en-US" sz="3600"/>
              <a:t>: Key </a:t>
            </a:r>
            <a:r>
              <a:rPr lang="en-US" sz="3600" dirty="0"/>
              <a:t>Takeaway</a:t>
            </a:r>
          </a:p>
        </p:txBody>
      </p:sp>
      <p:sp>
        <p:nvSpPr>
          <p:cNvPr id="3" name="Content Placeholder 2"/>
          <p:cNvSpPr>
            <a:spLocks noGrp="1"/>
          </p:cNvSpPr>
          <p:nvPr>
            <p:ph idx="1"/>
          </p:nvPr>
        </p:nvSpPr>
        <p:spPr/>
        <p:txBody>
          <a:bodyPr>
            <a:normAutofit/>
          </a:bodyPr>
          <a:lstStyle/>
          <a:p>
            <a:pPr marL="0" indent="0">
              <a:buNone/>
            </a:pPr>
            <a:r>
              <a:rPr lang="en-US" sz="3200" i="1" dirty="0"/>
              <a:t>Even if </a:t>
            </a:r>
            <a:r>
              <a:rPr lang="en-US" sz="3200" i="1"/>
              <a:t>someone helps </a:t>
            </a:r>
            <a:r>
              <a:rPr lang="en-US" sz="3200" i="1" dirty="0"/>
              <a:t>you manage your money, </a:t>
            </a:r>
            <a:r>
              <a:rPr lang="en-US" sz="3200" i="1"/>
              <a:t>understand the terms of a  </a:t>
            </a:r>
            <a:r>
              <a:rPr lang="en-US" sz="3200" i="1" dirty="0"/>
              <a:t>loan before </a:t>
            </a:r>
            <a:r>
              <a:rPr lang="en-US" sz="3200" i="1"/>
              <a:t>you commit</a:t>
            </a:r>
            <a:br>
              <a:rPr lang="en-US" sz="3200" i="1"/>
            </a:br>
            <a:r>
              <a:rPr lang="en-US" sz="3200" i="1"/>
              <a:t>to </a:t>
            </a:r>
            <a:r>
              <a:rPr lang="en-US" sz="3200" i="1" dirty="0"/>
              <a:t>it.</a:t>
            </a:r>
          </a:p>
        </p:txBody>
      </p:sp>
      <p:sp>
        <p:nvSpPr>
          <p:cNvPr id="6" name="Slide Number Placeholder 5">
            <a:extLst>
              <a:ext uri="{FF2B5EF4-FFF2-40B4-BE49-F238E27FC236}">
                <a16:creationId xmlns="" xmlns:a16="http://schemas.microsoft.com/office/drawing/2014/main" id="{2D34C14D-EAAE-2E4D-AF90-670969F25955}"/>
              </a:ext>
            </a:extLst>
          </p:cNvPr>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34693811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43041"/>
            <a:ext cx="7499213" cy="881682"/>
          </a:xfrm>
        </p:spPr>
        <p:txBody>
          <a:bodyPr>
            <a:normAutofit/>
          </a:bodyPr>
          <a:lstStyle/>
          <a:p>
            <a:r>
              <a:rPr lang="en-US" dirty="0"/>
              <a:t>Responsibilities of Person Helping You</a:t>
            </a:r>
          </a:p>
        </p:txBody>
      </p:sp>
      <p:sp>
        <p:nvSpPr>
          <p:cNvPr id="3" name="Content Placeholder 2"/>
          <p:cNvSpPr>
            <a:spLocks noGrp="1"/>
          </p:cNvSpPr>
          <p:nvPr>
            <p:ph idx="1"/>
          </p:nvPr>
        </p:nvSpPr>
        <p:spPr>
          <a:xfrm>
            <a:off x="637253" y="1560189"/>
            <a:ext cx="7499214" cy="4701440"/>
          </a:xfrm>
        </p:spPr>
        <p:txBody>
          <a:bodyPr>
            <a:normAutofit fontScale="92500" lnSpcReduction="20000"/>
          </a:bodyPr>
          <a:lstStyle/>
          <a:p>
            <a:pPr lvl="0">
              <a:lnSpc>
                <a:spcPct val="110000"/>
              </a:lnSpc>
              <a:spcAft>
                <a:spcPts val="1000"/>
              </a:spcAft>
              <a:buFont typeface="Wingdings" pitchFamily="2" charset="2"/>
              <a:buChar char="§"/>
            </a:pPr>
            <a:r>
              <a:rPr lang="en-US" sz="3500" dirty="0"/>
              <a:t>Act in your best interest</a:t>
            </a:r>
          </a:p>
          <a:p>
            <a:pPr lvl="0">
              <a:lnSpc>
                <a:spcPct val="110000"/>
              </a:lnSpc>
              <a:spcAft>
                <a:spcPts val="1000"/>
              </a:spcAft>
              <a:buFont typeface="Wingdings" pitchFamily="2" charset="2"/>
              <a:buChar char="§"/>
            </a:pPr>
            <a:r>
              <a:rPr lang="en-US" sz="3500" dirty="0"/>
              <a:t>Manage your money and property carefully</a:t>
            </a:r>
          </a:p>
          <a:p>
            <a:pPr lvl="0">
              <a:lnSpc>
                <a:spcPct val="110000"/>
              </a:lnSpc>
              <a:spcAft>
                <a:spcPts val="1000"/>
              </a:spcAft>
              <a:buFont typeface="Wingdings" pitchFamily="2" charset="2"/>
              <a:buChar char="§"/>
            </a:pPr>
            <a:r>
              <a:rPr lang="en-US" sz="3500" dirty="0"/>
              <a:t>Keep your money and property separate from theirs</a:t>
            </a:r>
          </a:p>
          <a:p>
            <a:pPr lvl="0">
              <a:lnSpc>
                <a:spcPct val="110000"/>
              </a:lnSpc>
              <a:spcAft>
                <a:spcPts val="1000"/>
              </a:spcAft>
              <a:buFont typeface="Wingdings" pitchFamily="2" charset="2"/>
              <a:buChar char="§"/>
            </a:pPr>
            <a:r>
              <a:rPr lang="en-US" sz="3500" dirty="0"/>
              <a:t>Keep good records</a:t>
            </a:r>
          </a:p>
          <a:p>
            <a:pPr lvl="0">
              <a:lnSpc>
                <a:spcPct val="110000"/>
              </a:lnSpc>
              <a:spcAft>
                <a:spcPts val="1000"/>
              </a:spcAft>
              <a:buFont typeface="Wingdings" pitchFamily="2" charset="2"/>
              <a:buChar char="§"/>
            </a:pPr>
            <a:r>
              <a:rPr lang="en-US" sz="3500" dirty="0"/>
              <a:t>Include you in decision-making to the extent possible</a:t>
            </a:r>
          </a:p>
          <a:p>
            <a:endParaRPr lang="en-US" dirty="0"/>
          </a:p>
        </p:txBody>
      </p:sp>
      <p:sp>
        <p:nvSpPr>
          <p:cNvPr id="7" name="Slide Number Placeholder 6">
            <a:extLst>
              <a:ext uri="{FF2B5EF4-FFF2-40B4-BE49-F238E27FC236}">
                <a16:creationId xmlns="" xmlns:a16="http://schemas.microsoft.com/office/drawing/2014/main" id="{24CFA0CE-B019-2E41-934E-B72F4A9FAFEA}"/>
              </a:ext>
            </a:extLst>
          </p:cNvPr>
          <p:cNvSpPr>
            <a:spLocks noGrp="1"/>
          </p:cNvSpPr>
          <p:nvPr>
            <p:ph type="sldNum" sz="quarter" idx="4"/>
          </p:nvPr>
        </p:nvSpPr>
        <p:spPr/>
        <p:txBody>
          <a:bodyPr/>
          <a:lstStyle/>
          <a:p>
            <a:fld id="{AF83BEB6-139A-B746-BC33-1F5B6187E651}" type="slidenum">
              <a:rPr lang="en-US" smtClean="0"/>
              <a:pPr/>
              <a:t>33</a:t>
            </a:fld>
            <a:endParaRPr lang="en-US" dirty="0"/>
          </a:p>
        </p:txBody>
      </p:sp>
    </p:spTree>
    <p:extLst>
      <p:ext uri="{BB962C8B-B14F-4D97-AF65-F5344CB8AC3E}">
        <p14:creationId xmlns:p14="http://schemas.microsoft.com/office/powerpoint/2010/main" val="17696216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543041"/>
            <a:ext cx="7499213" cy="881682"/>
          </a:xfrm>
        </p:spPr>
        <p:txBody>
          <a:bodyPr>
            <a:noAutofit/>
          </a:bodyPr>
          <a:lstStyle/>
          <a:p>
            <a:r>
              <a:rPr lang="en-US" dirty="0"/>
              <a:t>What </a:t>
            </a:r>
            <a:r>
              <a:rPr lang="en-US"/>
              <a:t>to Discuss</a:t>
            </a:r>
            <a:endParaRPr lang="en-US" dirty="0"/>
          </a:p>
        </p:txBody>
      </p:sp>
      <p:sp>
        <p:nvSpPr>
          <p:cNvPr id="3" name="Content Placeholder 2"/>
          <p:cNvSpPr>
            <a:spLocks noGrp="1"/>
          </p:cNvSpPr>
          <p:nvPr>
            <p:ph idx="1"/>
          </p:nvPr>
        </p:nvSpPr>
        <p:spPr>
          <a:xfrm>
            <a:off x="577985" y="1572499"/>
            <a:ext cx="7836341" cy="4701440"/>
          </a:xfrm>
        </p:spPr>
        <p:txBody>
          <a:bodyPr>
            <a:normAutofit fontScale="92500" lnSpcReduction="20000"/>
          </a:bodyPr>
          <a:lstStyle/>
          <a:p>
            <a:pPr lvl="0">
              <a:lnSpc>
                <a:spcPct val="100000"/>
              </a:lnSpc>
              <a:spcAft>
                <a:spcPts val="1200"/>
              </a:spcAft>
              <a:buFont typeface="Wingdings" pitchFamily="2" charset="2"/>
              <a:buChar char="§"/>
            </a:pPr>
            <a:r>
              <a:rPr lang="en-US" sz="3500" dirty="0"/>
              <a:t>Why do you need to borrow money?</a:t>
            </a:r>
          </a:p>
          <a:p>
            <a:pPr lvl="0">
              <a:lnSpc>
                <a:spcPct val="100000"/>
              </a:lnSpc>
              <a:spcAft>
                <a:spcPts val="1200"/>
              </a:spcAft>
              <a:buFont typeface="Wingdings" pitchFamily="2" charset="2"/>
              <a:buChar char="§"/>
            </a:pPr>
            <a:r>
              <a:rPr lang="en-US" sz="3500" dirty="0"/>
              <a:t>Do you have enough money to repay the loan? </a:t>
            </a:r>
          </a:p>
          <a:p>
            <a:pPr lvl="0">
              <a:lnSpc>
                <a:spcPct val="100000"/>
              </a:lnSpc>
              <a:spcAft>
                <a:spcPts val="1200"/>
              </a:spcAft>
              <a:buFont typeface="Wingdings" pitchFamily="2" charset="2"/>
              <a:buChar char="§"/>
            </a:pPr>
            <a:r>
              <a:rPr lang="en-US" sz="3500" dirty="0"/>
              <a:t>How will you make payments on the loan? </a:t>
            </a:r>
          </a:p>
          <a:p>
            <a:pPr lvl="0">
              <a:lnSpc>
                <a:spcPct val="100000"/>
              </a:lnSpc>
              <a:spcAft>
                <a:spcPts val="1200"/>
              </a:spcAft>
              <a:buFont typeface="Wingdings" pitchFamily="2" charset="2"/>
              <a:buChar char="§"/>
            </a:pPr>
            <a:r>
              <a:rPr lang="en-US" sz="3500" dirty="0"/>
              <a:t>Will it affect any of your sources of income?  </a:t>
            </a:r>
          </a:p>
          <a:p>
            <a:pPr lvl="0">
              <a:lnSpc>
                <a:spcPct val="100000"/>
              </a:lnSpc>
              <a:spcAft>
                <a:spcPts val="1200"/>
              </a:spcAft>
              <a:buFont typeface="Wingdings" pitchFamily="2" charset="2"/>
              <a:buChar char="§"/>
            </a:pPr>
            <a:r>
              <a:rPr lang="en-US" sz="3500" dirty="0"/>
              <a:t>What is the best borrowing option for your needs? </a:t>
            </a:r>
          </a:p>
          <a:p>
            <a:pPr>
              <a:spcAft>
                <a:spcPts val="1200"/>
              </a:spcAft>
            </a:pPr>
            <a:endParaRPr lang="en-US" dirty="0"/>
          </a:p>
        </p:txBody>
      </p:sp>
      <p:sp>
        <p:nvSpPr>
          <p:cNvPr id="7" name="Slide Number Placeholder 6">
            <a:extLst>
              <a:ext uri="{FF2B5EF4-FFF2-40B4-BE49-F238E27FC236}">
                <a16:creationId xmlns="" xmlns:a16="http://schemas.microsoft.com/office/drawing/2014/main" id="{3EF18B16-E03B-564C-A339-10DD0C6EB911}"/>
              </a:ext>
            </a:extLst>
          </p:cNvPr>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42372766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53490"/>
            <a:ext cx="7499213" cy="881682"/>
          </a:xfrm>
        </p:spPr>
        <p:txBody>
          <a:bodyPr>
            <a:normAutofit/>
          </a:bodyPr>
          <a:lstStyle/>
          <a:p>
            <a:r>
              <a:rPr lang="en-US" dirty="0"/>
              <a:t>If You Decide to Borrow Money</a:t>
            </a:r>
          </a:p>
        </p:txBody>
      </p:sp>
      <p:sp>
        <p:nvSpPr>
          <p:cNvPr id="3" name="Content Placeholder 2"/>
          <p:cNvSpPr>
            <a:spLocks noGrp="1"/>
          </p:cNvSpPr>
          <p:nvPr>
            <p:ph idx="1"/>
          </p:nvPr>
        </p:nvSpPr>
        <p:spPr/>
        <p:txBody>
          <a:bodyPr>
            <a:noAutofit/>
          </a:bodyPr>
          <a:lstStyle/>
          <a:p>
            <a:pPr lvl="0">
              <a:lnSpc>
                <a:spcPct val="120000"/>
              </a:lnSpc>
              <a:spcAft>
                <a:spcPts val="1200"/>
              </a:spcAft>
              <a:buFont typeface="Wingdings" pitchFamily="2" charset="2"/>
              <a:buChar char="§"/>
            </a:pPr>
            <a:r>
              <a:rPr lang="en-US" sz="2800" dirty="0"/>
              <a:t>You can get help considering the terms</a:t>
            </a:r>
          </a:p>
          <a:p>
            <a:pPr lvl="0">
              <a:lnSpc>
                <a:spcPct val="120000"/>
              </a:lnSpc>
              <a:spcAft>
                <a:spcPts val="1200"/>
              </a:spcAft>
              <a:buFont typeface="Wingdings" pitchFamily="2" charset="2"/>
              <a:buChar char="§"/>
            </a:pPr>
            <a:r>
              <a:rPr lang="en-US" sz="2800" dirty="0"/>
              <a:t>You can get help completing the application</a:t>
            </a:r>
          </a:p>
          <a:p>
            <a:pPr lvl="0">
              <a:lnSpc>
                <a:spcPct val="120000"/>
              </a:lnSpc>
              <a:spcAft>
                <a:spcPts val="1200"/>
              </a:spcAft>
              <a:buFont typeface="Wingdings" pitchFamily="2" charset="2"/>
              <a:buChar char="§"/>
            </a:pPr>
            <a:r>
              <a:rPr lang="en-US" sz="2800" dirty="0"/>
              <a:t>Lender will decide if you are a good credit risk</a:t>
            </a:r>
          </a:p>
          <a:p>
            <a:pPr lvl="0">
              <a:lnSpc>
                <a:spcPct val="120000"/>
              </a:lnSpc>
              <a:spcAft>
                <a:spcPts val="1200"/>
              </a:spcAft>
              <a:buFont typeface="Wingdings" pitchFamily="2" charset="2"/>
              <a:buChar char="§"/>
            </a:pPr>
            <a:r>
              <a:rPr lang="en-US" sz="2800" dirty="0"/>
              <a:t>Lender will not consider creditworthiness of the person helping you</a:t>
            </a:r>
          </a:p>
          <a:p>
            <a:pPr lvl="0">
              <a:lnSpc>
                <a:spcPct val="120000"/>
              </a:lnSpc>
              <a:spcAft>
                <a:spcPts val="1200"/>
              </a:spcAft>
              <a:buFont typeface="Wingdings" pitchFamily="2" charset="2"/>
              <a:buChar char="§"/>
            </a:pPr>
            <a:r>
              <a:rPr lang="en-US" sz="2800" dirty="0"/>
              <a:t>Ask for help if you need it to remember to make timely payments and keep good records</a:t>
            </a:r>
          </a:p>
          <a:p>
            <a:pPr>
              <a:lnSpc>
                <a:spcPct val="120000"/>
              </a:lnSpc>
              <a:spcAft>
                <a:spcPts val="1200"/>
              </a:spcAft>
            </a:pPr>
            <a:endParaRPr lang="en-US" sz="2800" dirty="0"/>
          </a:p>
        </p:txBody>
      </p:sp>
      <p:sp>
        <p:nvSpPr>
          <p:cNvPr id="6" name="Slide Number Placeholder 5">
            <a:extLst>
              <a:ext uri="{FF2B5EF4-FFF2-40B4-BE49-F238E27FC236}">
                <a16:creationId xmlns="" xmlns:a16="http://schemas.microsoft.com/office/drawing/2014/main" id="{87C75EB5-5623-294C-945B-BBFC4B3C7FA6}"/>
              </a:ext>
            </a:extLst>
          </p:cNvPr>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818759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Autofit/>
          </a:bodyPr>
          <a:lstStyle/>
          <a:p>
            <a:r>
              <a:rPr lang="en-US" dirty="0"/>
              <a:t>Section 3: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Even if </a:t>
            </a:r>
            <a:r>
              <a:rPr lang="en-US" sz="3200" i="1"/>
              <a:t>someone helps </a:t>
            </a:r>
            <a:r>
              <a:rPr lang="en-US" sz="3200" i="1" dirty="0"/>
              <a:t>you manage your money, </a:t>
            </a:r>
            <a:r>
              <a:rPr lang="en-US" sz="3200" i="1"/>
              <a:t>understand the terms of a loan </a:t>
            </a:r>
            <a:r>
              <a:rPr lang="en-US" sz="3200" i="1" dirty="0"/>
              <a:t>before you commit to it.</a:t>
            </a:r>
          </a:p>
          <a:p>
            <a:endParaRPr lang="en-US" sz="2800" dirty="0"/>
          </a:p>
        </p:txBody>
      </p:sp>
      <p:sp>
        <p:nvSpPr>
          <p:cNvPr id="7" name="Slide Number Placeholder 6">
            <a:extLst>
              <a:ext uri="{FF2B5EF4-FFF2-40B4-BE49-F238E27FC236}">
                <a16:creationId xmlns="" xmlns:a16="http://schemas.microsoft.com/office/drawing/2014/main" id="{C5C34AB7-03E2-9A42-8C97-777F2B466AE1}"/>
              </a:ext>
            </a:extLst>
          </p:cNvPr>
          <p:cNvSpPr>
            <a:spLocks noGrp="1"/>
          </p:cNvSpPr>
          <p:nvPr>
            <p:ph type="sldNum" sz="quarter" idx="4"/>
          </p:nvPr>
        </p:nvSpPr>
        <p:spPr/>
        <p:txBody>
          <a:bodyPr/>
          <a:lstStyle/>
          <a:p>
            <a:fld id="{AF83BEB6-139A-B746-BC33-1F5B6187E651}" type="slidenum">
              <a:rPr lang="en-US" smtClean="0"/>
              <a:pPr/>
              <a:t>36</a:t>
            </a:fld>
            <a:endParaRPr lang="en-US" dirty="0"/>
          </a:p>
        </p:txBody>
      </p:sp>
    </p:spTree>
    <p:extLst>
      <p:ext uri="{BB962C8B-B14F-4D97-AF65-F5344CB8AC3E}">
        <p14:creationId xmlns:p14="http://schemas.microsoft.com/office/powerpoint/2010/main" val="16242675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644436" y="423946"/>
            <a:ext cx="7620000" cy="889206"/>
          </a:xfrm>
        </p:spPr>
        <p:txBody>
          <a:bodyPr>
            <a:normAutofit fontScale="90000"/>
          </a:bodyPr>
          <a:lstStyle/>
          <a:p>
            <a:r>
              <a:rPr lang="en-US" sz="4000" dirty="0"/>
              <a:t>Take Action</a:t>
            </a:r>
            <a:br>
              <a:rPr lang="en-US" sz="4000" dirty="0"/>
            </a:br>
            <a:r>
              <a:rPr lang="en-US" sz="2700" dirty="0"/>
              <a:t>See </a:t>
            </a:r>
            <a:r>
              <a:rPr lang="en-US" sz="2700"/>
              <a:t>page 18 </a:t>
            </a:r>
            <a:r>
              <a:rPr lang="en-US" sz="2700" dirty="0"/>
              <a:t>in your Participant Guide</a:t>
            </a:r>
            <a:endParaRPr lang="en-US" sz="2000" dirty="0"/>
          </a:p>
        </p:txBody>
      </p:sp>
      <p:sp>
        <p:nvSpPr>
          <p:cNvPr id="9" name="Content Placeholder 2"/>
          <p:cNvSpPr>
            <a:spLocks noGrp="1"/>
          </p:cNvSpPr>
          <p:nvPr>
            <p:ph idx="1"/>
          </p:nvPr>
        </p:nvSpPr>
        <p:spPr>
          <a:xfrm>
            <a:off x="644436" y="1432864"/>
            <a:ext cx="5105200" cy="3887281"/>
          </a:xfrm>
        </p:spPr>
        <p:txBody>
          <a:bodyPr>
            <a:normAutofit/>
          </a:bodyPr>
          <a:lstStyle/>
          <a:p>
            <a:pPr>
              <a:lnSpc>
                <a:spcPct val="100000"/>
              </a:lnSpc>
              <a:buFont typeface="Wingdings" charset="2"/>
              <a:buChar char="§"/>
            </a:pPr>
            <a:r>
              <a:rPr lang="en-US" sz="3200" dirty="0"/>
              <a:t>What will I do?</a:t>
            </a:r>
          </a:p>
          <a:p>
            <a:pPr>
              <a:lnSpc>
                <a:spcPct val="100000"/>
              </a:lnSpc>
              <a:buFont typeface="Wingdings" charset="2"/>
              <a:buChar char="§"/>
            </a:pPr>
            <a:r>
              <a:rPr lang="en-US" sz="3200" dirty="0"/>
              <a:t>How will I do it?</a:t>
            </a:r>
          </a:p>
          <a:p>
            <a:pPr>
              <a:lnSpc>
                <a:spcPct val="100000"/>
              </a:lnSpc>
              <a:buFont typeface="Wingdings" charset="2"/>
              <a:buChar char="§"/>
            </a:pPr>
            <a:r>
              <a:rPr lang="en-US" sz="3200" dirty="0"/>
              <a:t>Will I share my plans with anyone? If so, who?</a:t>
            </a:r>
          </a:p>
          <a:p>
            <a:pPr>
              <a:buFont typeface="Wingdings" charset="2"/>
              <a:buChar char="§"/>
            </a:pPr>
            <a:endParaRPr lang="en-US" sz="2800" dirty="0"/>
          </a:p>
          <a:p>
            <a:pPr>
              <a:buFont typeface="Wingdings" charset="2"/>
              <a:buChar char="§"/>
            </a:pPr>
            <a:endParaRPr lang="en-US" sz="2800" dirty="0"/>
          </a:p>
          <a:p>
            <a:pPr>
              <a:buFont typeface="Wingdings" charset="2"/>
              <a:buChar char="§"/>
            </a:pPr>
            <a:endParaRPr lang="en-US" sz="2800" dirty="0"/>
          </a:p>
          <a:p>
            <a:pPr>
              <a:buFont typeface="Wingdings" charset="2"/>
              <a:buChar char="§"/>
            </a:pPr>
            <a:endParaRPr lang="en-US" sz="2800" dirty="0"/>
          </a:p>
          <a:p>
            <a:pPr>
              <a:buFont typeface="Wingdings" charset="2"/>
              <a:buChar char="§"/>
            </a:pPr>
            <a:endParaRPr lang="en-US" sz="2800" dirty="0"/>
          </a:p>
          <a:p>
            <a:pPr>
              <a:buFont typeface="Wingdings" charset="2"/>
              <a:buChar char="§"/>
            </a:pPr>
            <a:endParaRPr lang="en-US" sz="2800" dirty="0"/>
          </a:p>
          <a:p>
            <a:pPr>
              <a:buFont typeface="Wingdings" charset="2"/>
              <a:buChar char="§"/>
            </a:pPr>
            <a:endParaRPr lang="en-US" sz="2800" dirty="0"/>
          </a:p>
        </p:txBody>
      </p:sp>
      <p:sp>
        <p:nvSpPr>
          <p:cNvPr id="6" name="TextBox 5"/>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 fdic.gov/education to learn more</a:t>
            </a:r>
          </a:p>
        </p:txBody>
      </p:sp>
      <p:sp>
        <p:nvSpPr>
          <p:cNvPr id="7" name="Slide Number Placeholder 6">
            <a:extLst>
              <a:ext uri="{FF2B5EF4-FFF2-40B4-BE49-F238E27FC236}">
                <a16:creationId xmlns="" xmlns:a16="http://schemas.microsoft.com/office/drawing/2014/main" id="{519EB23C-BE0D-6F43-ACAD-C33561032059}"/>
              </a:ext>
            </a:extLst>
          </p:cNvPr>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41893333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 xmlns:a16="http://schemas.microsoft.com/office/drawing/2014/main" id="{64048F85-8CE4-B545-A0A1-7DD9233B2F9B}"/>
              </a:ext>
            </a:extLst>
          </p:cNvPr>
          <p:cNvSpPr>
            <a:spLocks noGrp="1"/>
          </p:cNvSpPr>
          <p:nvPr>
            <p:ph type="title"/>
          </p:nvPr>
        </p:nvSpPr>
        <p:spPr>
          <a:xfrm>
            <a:off x="577986" y="259083"/>
            <a:ext cx="7499213" cy="881682"/>
          </a:xfrm>
        </p:spPr>
        <p:txBody>
          <a:bodyPr/>
          <a:lstStyle/>
          <a:p>
            <a:r>
              <a:rPr lang="en-US" dirty="0"/>
              <a:t>Post-Training Survey</a:t>
            </a:r>
            <a:br>
              <a:rPr lang="en-US" dirty="0"/>
            </a:br>
            <a:r>
              <a:rPr lang="en-US" sz="2400" dirty="0"/>
              <a:t>See page 23 in your Participant Guide</a:t>
            </a:r>
          </a:p>
        </p:txBody>
      </p:sp>
      <p:pic>
        <p:nvPicPr>
          <p:cNvPr id="11" name="Picture 10" descr="Screenshot of Post-Training Survey from Participant Guide. Shown for navigational purposes only.">
            <a:extLst>
              <a:ext uri="{FF2B5EF4-FFF2-40B4-BE49-F238E27FC236}">
                <a16:creationId xmlns="" xmlns:a16="http://schemas.microsoft.com/office/drawing/2014/main" id="{539F4BE5-C8D7-1A46-8890-95AEB8FFE8E7}"/>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Rectangle 12" descr="white rectangle used to hide the header for the post-training survey in the screenshot">
            <a:extLst>
              <a:ext uri="{FF2B5EF4-FFF2-40B4-BE49-F238E27FC236}">
                <a16:creationId xmlns="" xmlns:a16="http://schemas.microsoft.com/office/drawing/2014/main" id="{48C22BDD-D60F-864F-B13A-078DD2C484ED}"/>
              </a:ext>
            </a:extLst>
          </p:cNvPr>
          <p:cNvSpPr/>
          <p:nvPr/>
        </p:nvSpPr>
        <p:spPr>
          <a:xfrm>
            <a:off x="6442364" y="1424214"/>
            <a:ext cx="1721922" cy="589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creenshot of Post-Training Survey from Participant Guide. Shown for navigation purposes only">
            <a:extLst>
              <a:ext uri="{FF2B5EF4-FFF2-40B4-BE49-F238E27FC236}">
                <a16:creationId xmlns="" xmlns:a16="http://schemas.microsoft.com/office/drawing/2014/main" id="{0A6CD7B4-37BB-AE44-AF2D-EE083A1AD0E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32929" y="163295"/>
            <a:ext cx="3085999" cy="2207251"/>
          </a:xfrm>
          <a:prstGeom prst="rect">
            <a:avLst/>
          </a:prstGeom>
        </p:spPr>
      </p:pic>
      <p:sp>
        <p:nvSpPr>
          <p:cNvPr id="6" name="Slide Number Placeholder 6">
            <a:extLst>
              <a:ext uri="{FF2B5EF4-FFF2-40B4-BE49-F238E27FC236}">
                <a16:creationId xmlns="" xmlns:a16="http://schemas.microsoft.com/office/drawing/2014/main" id="{519EB23C-BE0D-6F43-ACAD-C33561032059}"/>
              </a:ext>
            </a:extLst>
          </p:cNvPr>
          <p:cNvSpPr>
            <a:spLocks noGrp="1"/>
          </p:cNvSpPr>
          <p:nvPr>
            <p:ph type="sldNum" sz="quarter" idx="4"/>
          </p:nvPr>
        </p:nvSpPr>
        <p:spPr>
          <a:xfrm>
            <a:off x="7888303" y="6363615"/>
            <a:ext cx="725762" cy="283845"/>
          </a:xfrm>
        </p:spPr>
        <p:txBody>
          <a:bodyPr/>
          <a:lstStyle/>
          <a:p>
            <a:fld id="{AF83BEB6-139A-B746-BC33-1F5B6187E651}" type="slidenum">
              <a:rPr lang="en-US" smtClean="0"/>
              <a:pPr/>
              <a:t>38</a:t>
            </a:fld>
            <a:endParaRPr lang="en-US" dirty="0"/>
          </a:p>
        </p:txBody>
      </p:sp>
    </p:spTree>
    <p:extLst>
      <p:ext uri="{BB962C8B-B14F-4D97-AF65-F5344CB8AC3E}">
        <p14:creationId xmlns:p14="http://schemas.microsoft.com/office/powerpoint/2010/main" val="551870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1: Key Takeaway</a:t>
            </a:r>
          </a:p>
        </p:txBody>
      </p:sp>
      <p:sp>
        <p:nvSpPr>
          <p:cNvPr id="3" name="Content Placeholder 2"/>
          <p:cNvSpPr>
            <a:spLocks noGrp="1"/>
          </p:cNvSpPr>
          <p:nvPr>
            <p:ph idx="1"/>
          </p:nvPr>
        </p:nvSpPr>
        <p:spPr>
          <a:xfrm>
            <a:off x="595591" y="1441004"/>
            <a:ext cx="5580619" cy="4958031"/>
          </a:xfrm>
        </p:spPr>
        <p:txBody>
          <a:bodyPr>
            <a:noAutofit/>
          </a:bodyPr>
          <a:lstStyle/>
          <a:p>
            <a:pPr marL="0" indent="0">
              <a:buNone/>
            </a:pPr>
            <a:r>
              <a:rPr lang="en-US" sz="3200" i="1" dirty="0"/>
              <a:t>Be sure you can afford the payments before getting a loan. Also, know how much it will cost and </a:t>
            </a:r>
            <a:r>
              <a:rPr lang="en-US" sz="3200" i="1"/>
              <a:t>what will</a:t>
            </a:r>
            <a:br>
              <a:rPr lang="en-US" sz="3200" i="1"/>
            </a:br>
            <a:r>
              <a:rPr lang="en-US" sz="3200" i="1"/>
              <a:t>happen </a:t>
            </a:r>
            <a:r>
              <a:rPr lang="en-US" sz="3200" i="1" dirty="0"/>
              <a:t>if you </a:t>
            </a:r>
            <a:r>
              <a:rPr lang="en-US" sz="3200" i="1"/>
              <a:t>can’t pay </a:t>
            </a:r>
            <a:br>
              <a:rPr lang="en-US" sz="3200" i="1"/>
            </a:br>
            <a:r>
              <a:rPr lang="en-US" sz="3200" i="1"/>
              <a:t>it </a:t>
            </a:r>
            <a:r>
              <a:rPr lang="en-US" sz="3200" i="1" dirty="0"/>
              <a:t>back.</a:t>
            </a:r>
          </a:p>
          <a:p>
            <a:pPr>
              <a:lnSpc>
                <a:spcPct val="100000"/>
              </a:lnSpc>
            </a:pPr>
            <a:endParaRPr lang="en-US" dirty="0">
              <a:latin typeface="+mn-lt"/>
            </a:endParaRPr>
          </a:p>
        </p:txBody>
      </p:sp>
      <p:sp>
        <p:nvSpPr>
          <p:cNvPr id="7" name="Slide Number Placeholder 6">
            <a:extLst>
              <a:ext uri="{FF2B5EF4-FFF2-40B4-BE49-F238E27FC236}">
                <a16:creationId xmlns="" xmlns:a16="http://schemas.microsoft.com/office/drawing/2014/main" id="{FB50B146-5AB6-7A48-87F0-FF52482DDA39}"/>
              </a:ext>
            </a:extLst>
          </p:cNvPr>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849364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Borrowing Means</a:t>
            </a:r>
          </a:p>
        </p:txBody>
      </p:sp>
      <p:sp>
        <p:nvSpPr>
          <p:cNvPr id="3" name="Content Placeholder 2"/>
          <p:cNvSpPr>
            <a:spLocks noGrp="1"/>
          </p:cNvSpPr>
          <p:nvPr>
            <p:ph idx="1"/>
          </p:nvPr>
        </p:nvSpPr>
        <p:spPr/>
        <p:txBody>
          <a:bodyPr>
            <a:normAutofit/>
          </a:bodyPr>
          <a:lstStyle/>
          <a:p>
            <a:pPr lvl="0">
              <a:lnSpc>
                <a:spcPct val="100000"/>
              </a:lnSpc>
              <a:buFont typeface="Wingdings" charset="2"/>
              <a:buChar char="§"/>
            </a:pPr>
            <a:r>
              <a:rPr lang="en-US" sz="3200" dirty="0"/>
              <a:t>Lender provides</a:t>
            </a:r>
            <a:r>
              <a:rPr lang="en-US" sz="3200" dirty="0">
                <a:solidFill>
                  <a:srgbClr val="FF0000"/>
                </a:solidFill>
              </a:rPr>
              <a:t> </a:t>
            </a:r>
            <a:r>
              <a:rPr lang="en-US" sz="3200" dirty="0"/>
              <a:t>you money and you </a:t>
            </a:r>
            <a:r>
              <a:rPr lang="en-US" sz="3200"/>
              <a:t>have to </a:t>
            </a:r>
            <a:r>
              <a:rPr lang="en-US" sz="3200" dirty="0"/>
              <a:t>pay it back, usually </a:t>
            </a:r>
            <a:r>
              <a:rPr lang="en-US" sz="3200"/>
              <a:t>with </a:t>
            </a:r>
            <a:br>
              <a:rPr lang="en-US" sz="3200"/>
            </a:br>
            <a:r>
              <a:rPr lang="en-US" sz="3200"/>
              <a:t>interest </a:t>
            </a:r>
            <a:endParaRPr lang="en-US" sz="3200" dirty="0"/>
          </a:p>
        </p:txBody>
      </p:sp>
      <p:pic>
        <p:nvPicPr>
          <p:cNvPr id="5" name="Picture 4" descr="GettyImages-905226198 [Converted].ai"/>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341675" y="1703836"/>
            <a:ext cx="2272390" cy="1937697"/>
          </a:xfrm>
          <a:prstGeom prst="rect">
            <a:avLst/>
          </a:prstGeom>
        </p:spPr>
      </p:pic>
      <p:pic>
        <p:nvPicPr>
          <p:cNvPr id="13" name="Picture 12" descr="Graphic with a dollar sign on top of a hand and the words: Credit = The Ability to Borrow Money">
            <a:extLst>
              <a:ext uri="{FF2B5EF4-FFF2-40B4-BE49-F238E27FC236}">
                <a16:creationId xmlns="" xmlns:a16="http://schemas.microsoft.com/office/drawing/2014/main" id="{F7D496EA-90D9-744A-B30F-D65E198D0DD2}"/>
              </a:ext>
            </a:extLst>
          </p:cNvPr>
          <p:cNvPicPr>
            <a:picLocks noChangeAspect="1"/>
          </p:cNvPicPr>
          <p:nvPr/>
        </p:nvPicPr>
        <p:blipFill>
          <a:blip r:embed="rId3"/>
          <a:stretch>
            <a:fillRect/>
          </a:stretch>
        </p:blipFill>
        <p:spPr>
          <a:xfrm>
            <a:off x="655668" y="3471781"/>
            <a:ext cx="6982373" cy="895698"/>
          </a:xfrm>
          <a:prstGeom prst="rect">
            <a:avLst/>
          </a:prstGeom>
        </p:spPr>
      </p:pic>
      <p:pic>
        <p:nvPicPr>
          <p:cNvPr id="11" name="Picture 10" descr="Graphic with an arrow going up from a hand and the words: Debt = Money You Owe a Person or Business">
            <a:extLst>
              <a:ext uri="{FF2B5EF4-FFF2-40B4-BE49-F238E27FC236}">
                <a16:creationId xmlns="" xmlns:a16="http://schemas.microsoft.com/office/drawing/2014/main" id="{A353AD7D-F714-174F-948C-64E9D33856EA}"/>
              </a:ext>
            </a:extLst>
          </p:cNvPr>
          <p:cNvPicPr>
            <a:picLocks noChangeAspect="1"/>
          </p:cNvPicPr>
          <p:nvPr/>
        </p:nvPicPr>
        <p:blipFill>
          <a:blip r:embed="rId4"/>
          <a:stretch>
            <a:fillRect/>
          </a:stretch>
        </p:blipFill>
        <p:spPr>
          <a:xfrm>
            <a:off x="732671" y="4912654"/>
            <a:ext cx="6933441" cy="932940"/>
          </a:xfrm>
          <a:prstGeom prst="rect">
            <a:avLst/>
          </a:prstGeom>
        </p:spPr>
      </p:pic>
      <p:sp>
        <p:nvSpPr>
          <p:cNvPr id="9" name="Slide Number Placeholder 8">
            <a:extLst>
              <a:ext uri="{FF2B5EF4-FFF2-40B4-BE49-F238E27FC236}">
                <a16:creationId xmlns="" xmlns:a16="http://schemas.microsoft.com/office/drawing/2014/main" id="{1EE710C3-03C1-0941-BE26-D3F7E2834CBD}"/>
              </a:ext>
            </a:extLst>
          </p:cNvPr>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2706548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a:t>Types of Loans</a:t>
            </a:r>
          </a:p>
        </p:txBody>
      </p:sp>
      <p:sp>
        <p:nvSpPr>
          <p:cNvPr id="3" name="Content Placeholder 2"/>
          <p:cNvSpPr>
            <a:spLocks noGrp="1"/>
          </p:cNvSpPr>
          <p:nvPr>
            <p:ph idx="1"/>
          </p:nvPr>
        </p:nvSpPr>
        <p:spPr/>
        <p:txBody>
          <a:bodyPr>
            <a:normAutofit lnSpcReduction="10000"/>
          </a:bodyPr>
          <a:lstStyle/>
          <a:p>
            <a:pPr>
              <a:lnSpc>
                <a:spcPct val="110000"/>
              </a:lnSpc>
              <a:spcBef>
                <a:spcPts val="0"/>
              </a:spcBef>
              <a:spcAft>
                <a:spcPts val="600"/>
              </a:spcAft>
              <a:buFont typeface="Wingdings" pitchFamily="2" charset="2"/>
              <a:buChar char="§"/>
            </a:pPr>
            <a:r>
              <a:rPr lang="en-US" sz="3200" dirty="0"/>
              <a:t>Installment Loans</a:t>
            </a:r>
          </a:p>
          <a:p>
            <a:pPr lvl="1">
              <a:lnSpc>
                <a:spcPct val="100000"/>
              </a:lnSpc>
              <a:spcBef>
                <a:spcPts val="0"/>
              </a:spcBef>
              <a:spcAft>
                <a:spcPts val="600"/>
              </a:spcAft>
            </a:pPr>
            <a:r>
              <a:rPr lang="en-US" sz="2800" dirty="0"/>
              <a:t>Usually repaid in equal payments </a:t>
            </a:r>
            <a:r>
              <a:rPr lang="en-US" sz="2800"/>
              <a:t>over set </a:t>
            </a:r>
            <a:r>
              <a:rPr lang="en-US" sz="2800" dirty="0"/>
              <a:t>period of time</a:t>
            </a:r>
          </a:p>
          <a:p>
            <a:pPr lvl="1">
              <a:lnSpc>
                <a:spcPct val="100000"/>
              </a:lnSpc>
              <a:spcBef>
                <a:spcPts val="0"/>
              </a:spcBef>
              <a:spcAft>
                <a:spcPts val="1800"/>
              </a:spcAft>
            </a:pPr>
            <a:r>
              <a:rPr lang="en-US" sz="2800" dirty="0"/>
              <a:t>Examples include most fixed rate mortgages, auto loans, and </a:t>
            </a:r>
            <a:r>
              <a:rPr lang="en-US" sz="2800"/>
              <a:t>student loans.</a:t>
            </a:r>
          </a:p>
          <a:p>
            <a:pPr>
              <a:lnSpc>
                <a:spcPct val="110000"/>
              </a:lnSpc>
              <a:spcBef>
                <a:spcPts val="0"/>
              </a:spcBef>
              <a:spcAft>
                <a:spcPts val="600"/>
              </a:spcAft>
              <a:buFont typeface="Wingdings" pitchFamily="2" charset="2"/>
              <a:buChar char="§"/>
            </a:pPr>
            <a:r>
              <a:rPr lang="en-US" sz="3200"/>
              <a:t>Revolving Loans</a:t>
            </a:r>
          </a:p>
          <a:p>
            <a:pPr lvl="1">
              <a:lnSpc>
                <a:spcPct val="100000"/>
              </a:lnSpc>
              <a:spcBef>
                <a:spcPts val="0"/>
              </a:spcBef>
              <a:spcAft>
                <a:spcPts val="600"/>
              </a:spcAft>
            </a:pPr>
            <a:r>
              <a:rPr lang="en-US" sz="2800"/>
              <a:t>Repaid </a:t>
            </a:r>
            <a:r>
              <a:rPr lang="en-US" sz="2800" dirty="0"/>
              <a:t>based on how much you have borrowed</a:t>
            </a:r>
          </a:p>
          <a:p>
            <a:pPr lvl="1">
              <a:lnSpc>
                <a:spcPct val="100000"/>
              </a:lnSpc>
              <a:spcBef>
                <a:spcPts val="0"/>
              </a:spcBef>
            </a:pPr>
            <a:r>
              <a:rPr lang="en-US" sz="2800" dirty="0"/>
              <a:t>Examples include most credit cards and home equity lines of credit</a:t>
            </a:r>
          </a:p>
          <a:p>
            <a:pPr marL="274320" lvl="1" indent="0">
              <a:lnSpc>
                <a:spcPct val="100000"/>
              </a:lnSpc>
              <a:buNone/>
            </a:pPr>
            <a:endParaRPr lang="en-US" dirty="0"/>
          </a:p>
        </p:txBody>
      </p:sp>
      <p:sp>
        <p:nvSpPr>
          <p:cNvPr id="9" name="Slide Number Placeholder 8">
            <a:extLst>
              <a:ext uri="{FF2B5EF4-FFF2-40B4-BE49-F238E27FC236}">
                <a16:creationId xmlns="" xmlns:a16="http://schemas.microsoft.com/office/drawing/2014/main" id="{CE8C598E-E95E-104C-8560-D2B9B5A9B95E}"/>
              </a:ext>
            </a:extLst>
          </p:cNvPr>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258024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20248"/>
            <a:ext cx="7499213" cy="743534"/>
          </a:xfrm>
        </p:spPr>
        <p:txBody>
          <a:bodyPr anchor="t"/>
          <a:lstStyle/>
          <a:p>
            <a:r>
              <a:rPr lang="en-US" dirty="0"/>
              <a:t>Rent-to-Own Services</a:t>
            </a:r>
          </a:p>
        </p:txBody>
      </p:sp>
      <p:sp>
        <p:nvSpPr>
          <p:cNvPr id="3" name="Content Placeholder 2"/>
          <p:cNvSpPr>
            <a:spLocks noGrp="1"/>
          </p:cNvSpPr>
          <p:nvPr>
            <p:ph idx="1"/>
          </p:nvPr>
        </p:nvSpPr>
        <p:spPr>
          <a:xfrm>
            <a:off x="577986" y="1046481"/>
            <a:ext cx="7499214" cy="4324574"/>
          </a:xfrm>
        </p:spPr>
        <p:txBody>
          <a:bodyPr>
            <a:normAutofit/>
          </a:bodyPr>
          <a:lstStyle/>
          <a:p>
            <a:pPr lvl="0">
              <a:lnSpc>
                <a:spcPct val="100000"/>
              </a:lnSpc>
              <a:buFont typeface="Wingdings" pitchFamily="2" charset="2"/>
              <a:buChar char="§"/>
            </a:pPr>
            <a:r>
              <a:rPr lang="en-US" sz="2800" dirty="0">
                <a:latin typeface="+mj-lt"/>
              </a:rPr>
              <a:t>Not a loan</a:t>
            </a:r>
          </a:p>
          <a:p>
            <a:pPr lvl="0">
              <a:lnSpc>
                <a:spcPct val="100000"/>
              </a:lnSpc>
              <a:buFont typeface="Wingdings" pitchFamily="2" charset="2"/>
              <a:buChar char="§"/>
            </a:pPr>
            <a:r>
              <a:rPr lang="en-US" sz="2800" dirty="0">
                <a:latin typeface="+mj-lt"/>
              </a:rPr>
              <a:t>Use an item for a period of time and make monthly or weekly rental payments</a:t>
            </a:r>
          </a:p>
          <a:p>
            <a:pPr>
              <a:lnSpc>
                <a:spcPct val="100000"/>
              </a:lnSpc>
              <a:buFont typeface="Wingdings" pitchFamily="2" charset="2"/>
              <a:buChar char="§"/>
            </a:pPr>
            <a:r>
              <a:rPr lang="en-US" sz="2800" dirty="0">
                <a:latin typeface="+mj-lt"/>
              </a:rPr>
              <a:t>Rental payments partly credited toward purchase price</a:t>
            </a:r>
          </a:p>
          <a:p>
            <a:pPr>
              <a:lnSpc>
                <a:spcPct val="100000"/>
              </a:lnSpc>
              <a:buFont typeface="Wingdings" pitchFamily="2" charset="2"/>
              <a:buChar char="§"/>
            </a:pPr>
            <a:r>
              <a:rPr lang="en-US" sz="2800" dirty="0">
                <a:latin typeface="+mj-lt"/>
              </a:rPr>
              <a:t>Store can take back the item if you miss </a:t>
            </a:r>
            <a:r>
              <a:rPr lang="en-US" sz="2800">
                <a:latin typeface="+mj-lt"/>
              </a:rPr>
              <a:t>a payment</a:t>
            </a:r>
            <a:endParaRPr lang="en-US" sz="2800" dirty="0">
              <a:latin typeface="+mj-lt"/>
            </a:endParaRPr>
          </a:p>
        </p:txBody>
      </p:sp>
      <p:sp>
        <p:nvSpPr>
          <p:cNvPr id="11" name="TextBox 10">
            <a:extLst>
              <a:ext uri="{FF2B5EF4-FFF2-40B4-BE49-F238E27FC236}">
                <a16:creationId xmlns="" xmlns:a16="http://schemas.microsoft.com/office/drawing/2014/main" id="{2142DBA7-10A1-074E-A24D-340EB6C61209}"/>
              </a:ext>
            </a:extLst>
          </p:cNvPr>
          <p:cNvSpPr txBox="1"/>
          <p:nvPr/>
        </p:nvSpPr>
        <p:spPr>
          <a:xfrm>
            <a:off x="853457" y="5015031"/>
            <a:ext cx="2600392" cy="1384995"/>
          </a:xfrm>
          <a:prstGeom prst="rect">
            <a:avLst/>
          </a:prstGeom>
          <a:noFill/>
        </p:spPr>
        <p:txBody>
          <a:bodyPr wrap="none" rtlCol="0">
            <a:spAutoFit/>
          </a:bodyPr>
          <a:lstStyle/>
          <a:p>
            <a:r>
              <a:rPr lang="en-US" sz="2800" b="1" dirty="0">
                <a:solidFill>
                  <a:schemeClr val="tx2"/>
                </a:solidFill>
                <a:latin typeface="Segoe Print" panose="02000800000000000000" pitchFamily="2" charset="0"/>
              </a:rPr>
              <a:t>Longer Time </a:t>
            </a:r>
            <a:r>
              <a:rPr lang="en-US" sz="2800" b="1">
                <a:solidFill>
                  <a:schemeClr val="tx2"/>
                </a:solidFill>
                <a:latin typeface="Segoe Print" panose="02000800000000000000" pitchFamily="2" charset="0"/>
              </a:rPr>
              <a:t/>
            </a:r>
            <a:br>
              <a:rPr lang="en-US" sz="2800" b="1">
                <a:solidFill>
                  <a:schemeClr val="tx2"/>
                </a:solidFill>
                <a:latin typeface="Segoe Print" panose="02000800000000000000" pitchFamily="2" charset="0"/>
              </a:rPr>
            </a:br>
            <a:r>
              <a:rPr lang="en-US" sz="2800" b="1">
                <a:solidFill>
                  <a:schemeClr val="tx2"/>
                </a:solidFill>
                <a:latin typeface="Segoe Print" panose="02000800000000000000" pitchFamily="2" charset="0"/>
              </a:rPr>
              <a:t>Making</a:t>
            </a:r>
            <a:br>
              <a:rPr lang="en-US" sz="2800" b="1">
                <a:solidFill>
                  <a:schemeClr val="tx2"/>
                </a:solidFill>
                <a:latin typeface="Segoe Print" panose="02000800000000000000" pitchFamily="2" charset="0"/>
              </a:rPr>
            </a:br>
            <a:r>
              <a:rPr lang="en-US" sz="2800" b="1">
                <a:solidFill>
                  <a:schemeClr val="tx2"/>
                </a:solidFill>
                <a:latin typeface="Segoe Print" panose="02000800000000000000" pitchFamily="2" charset="0"/>
              </a:rPr>
              <a:t>Payments</a:t>
            </a:r>
            <a:endParaRPr lang="en-US" sz="2800" b="1" dirty="0">
              <a:solidFill>
                <a:schemeClr val="tx2"/>
              </a:solidFill>
            </a:endParaRPr>
          </a:p>
        </p:txBody>
      </p:sp>
      <p:sp>
        <p:nvSpPr>
          <p:cNvPr id="7" name="Right Arrow 6" descr="blue arrow pointing from Longer Time Making Payments to More You Pay"/>
          <p:cNvSpPr/>
          <p:nvPr/>
        </p:nvSpPr>
        <p:spPr>
          <a:xfrm>
            <a:off x="3453849" y="5374671"/>
            <a:ext cx="1129553" cy="2806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785359" y="5191813"/>
            <a:ext cx="3828706" cy="646331"/>
          </a:xfrm>
          <a:prstGeom prst="rect">
            <a:avLst/>
          </a:prstGeom>
          <a:noFill/>
        </p:spPr>
        <p:txBody>
          <a:bodyPr wrap="square" rtlCol="0">
            <a:spAutoFit/>
          </a:bodyPr>
          <a:lstStyle/>
          <a:p>
            <a:r>
              <a:rPr lang="en-US" sz="3600" b="1" dirty="0">
                <a:solidFill>
                  <a:schemeClr val="tx2"/>
                </a:solidFill>
                <a:latin typeface="Segoe Print" panose="02000800000000000000" pitchFamily="2" charset="0"/>
              </a:rPr>
              <a:t>More You Pay </a:t>
            </a:r>
          </a:p>
        </p:txBody>
      </p:sp>
      <p:sp>
        <p:nvSpPr>
          <p:cNvPr id="10" name="Slide Number Placeholder 9">
            <a:extLst>
              <a:ext uri="{FF2B5EF4-FFF2-40B4-BE49-F238E27FC236}">
                <a16:creationId xmlns="" xmlns:a16="http://schemas.microsoft.com/office/drawing/2014/main" id="{28AD00C7-36C3-F143-9107-CB4DC55119FB}"/>
              </a:ext>
            </a:extLst>
          </p:cNvPr>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2056951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632444"/>
          </a:xfrm>
        </p:spPr>
        <p:txBody>
          <a:bodyPr/>
          <a:lstStyle/>
          <a:p>
            <a:r>
              <a:rPr lang="en-US" dirty="0"/>
              <a:t>Buying on Layaway</a:t>
            </a:r>
          </a:p>
        </p:txBody>
      </p:sp>
      <p:sp>
        <p:nvSpPr>
          <p:cNvPr id="3" name="Content Placeholder 2"/>
          <p:cNvSpPr>
            <a:spLocks noGrp="1"/>
          </p:cNvSpPr>
          <p:nvPr>
            <p:ph idx="1"/>
          </p:nvPr>
        </p:nvSpPr>
        <p:spPr>
          <a:xfrm>
            <a:off x="577986" y="1158240"/>
            <a:ext cx="5111614" cy="5205375"/>
          </a:xfrm>
        </p:spPr>
        <p:txBody>
          <a:bodyPr>
            <a:normAutofit fontScale="92500"/>
          </a:bodyPr>
          <a:lstStyle/>
          <a:p>
            <a:pPr lvl="0">
              <a:lnSpc>
                <a:spcPct val="100000"/>
              </a:lnSpc>
              <a:buFont typeface="Wingdings" charset="2"/>
              <a:buChar char="§"/>
            </a:pPr>
            <a:r>
              <a:rPr lang="en-US" sz="3000" dirty="0"/>
              <a:t>Not a loan</a:t>
            </a:r>
          </a:p>
          <a:p>
            <a:pPr lvl="0">
              <a:lnSpc>
                <a:spcPct val="100000"/>
              </a:lnSpc>
              <a:buFont typeface="Wingdings" charset="2"/>
              <a:buChar char="§"/>
            </a:pPr>
            <a:r>
              <a:rPr lang="en-US" sz="3000"/>
              <a:t>Initial deposit, then </a:t>
            </a:r>
            <a:r>
              <a:rPr lang="en-US" sz="3000" dirty="0"/>
              <a:t>payments over time</a:t>
            </a:r>
          </a:p>
          <a:p>
            <a:pPr lvl="0">
              <a:lnSpc>
                <a:spcPct val="100000"/>
              </a:lnSpc>
              <a:buFont typeface="Wingdings" charset="2"/>
              <a:buChar char="§"/>
            </a:pPr>
            <a:r>
              <a:rPr lang="en-US" sz="3000" dirty="0"/>
              <a:t>Store holds merchandise until you pay in full</a:t>
            </a:r>
          </a:p>
          <a:p>
            <a:pPr>
              <a:lnSpc>
                <a:spcPct val="100000"/>
              </a:lnSpc>
              <a:spcAft>
                <a:spcPts val="0"/>
              </a:spcAft>
              <a:buFont typeface="Wingdings" charset="2"/>
              <a:buChar char="§"/>
            </a:pPr>
            <a:r>
              <a:rPr lang="en-US" sz="3000" dirty="0"/>
              <a:t>Understand the </a:t>
            </a:r>
            <a:r>
              <a:rPr lang="en-US" sz="3000"/>
              <a:t>layaway plan</a:t>
            </a:r>
            <a:endParaRPr lang="en-US" sz="3000" dirty="0"/>
          </a:p>
          <a:p>
            <a:pPr lvl="1">
              <a:lnSpc>
                <a:spcPct val="100000"/>
              </a:lnSpc>
            </a:pPr>
            <a:r>
              <a:rPr lang="en-US" sz="2600" dirty="0"/>
              <a:t>Fees </a:t>
            </a:r>
          </a:p>
          <a:p>
            <a:pPr lvl="1">
              <a:lnSpc>
                <a:spcPct val="100000"/>
              </a:lnSpc>
            </a:pPr>
            <a:r>
              <a:rPr lang="en-US" sz="2600" dirty="0"/>
              <a:t>Consequences of late or missed payments</a:t>
            </a:r>
          </a:p>
          <a:p>
            <a:pPr lvl="1">
              <a:lnSpc>
                <a:spcPct val="100000"/>
              </a:lnSpc>
            </a:pPr>
            <a:r>
              <a:rPr lang="en-US" sz="2600" dirty="0"/>
              <a:t>Refund policy</a:t>
            </a:r>
          </a:p>
        </p:txBody>
      </p:sp>
      <p:pic>
        <p:nvPicPr>
          <p:cNvPr id="10" name="Picture 9" descr="storefront seen from a street">
            <a:extLst>
              <a:ext uri="{FF2B5EF4-FFF2-40B4-BE49-F238E27FC236}">
                <a16:creationId xmlns="" xmlns:a16="http://schemas.microsoft.com/office/drawing/2014/main" id="{C47EDEB9-C9CD-9D4A-AACB-69C953D21AE2}"/>
              </a:ext>
            </a:extLst>
          </p:cNvPr>
          <p:cNvPicPr>
            <a:picLocks noChangeAspect="1"/>
          </p:cNvPicPr>
          <p:nvPr/>
        </p:nvPicPr>
        <p:blipFill rotWithShape="1">
          <a:blip r:embed="rId2"/>
          <a:srcRect l="11423" t="13110" r="52012"/>
          <a:stretch/>
        </p:blipFill>
        <p:spPr>
          <a:xfrm>
            <a:off x="5791200" y="1635760"/>
            <a:ext cx="2822865" cy="4490403"/>
          </a:xfrm>
          <a:prstGeom prst="rect">
            <a:avLst/>
          </a:prstGeom>
        </p:spPr>
      </p:pic>
      <p:sp>
        <p:nvSpPr>
          <p:cNvPr id="8" name="Slide Number Placeholder 7">
            <a:extLst>
              <a:ext uri="{FF2B5EF4-FFF2-40B4-BE49-F238E27FC236}">
                <a16:creationId xmlns="" xmlns:a16="http://schemas.microsoft.com/office/drawing/2014/main" id="{32FE86EC-9712-DB41-A638-DAE07F6D2C1A}"/>
              </a:ext>
            </a:extLst>
          </p:cNvPr>
          <p:cNvSpPr>
            <a:spLocks noGrp="1"/>
          </p:cNvSpPr>
          <p:nvPr>
            <p:ph type="sldNum" sz="quarter" idx="4"/>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3128482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Secured and Unsecured Loans</a:t>
            </a:r>
          </a:p>
        </p:txBody>
      </p:sp>
      <p:sp>
        <p:nvSpPr>
          <p:cNvPr id="3" name="Content Placeholder 2"/>
          <p:cNvSpPr>
            <a:spLocks noGrp="1"/>
          </p:cNvSpPr>
          <p:nvPr>
            <p:ph idx="1"/>
          </p:nvPr>
        </p:nvSpPr>
        <p:spPr/>
        <p:txBody>
          <a:bodyPr/>
          <a:lstStyle/>
          <a:p>
            <a:pPr>
              <a:lnSpc>
                <a:spcPct val="100000"/>
              </a:lnSpc>
              <a:spcAft>
                <a:spcPts val="0"/>
              </a:spcAft>
              <a:buFont typeface="Wingdings" pitchFamily="2" charset="2"/>
              <a:buChar char="§"/>
            </a:pPr>
            <a:r>
              <a:rPr lang="en-US" sz="3200" dirty="0"/>
              <a:t>Secured Loans</a:t>
            </a:r>
          </a:p>
          <a:p>
            <a:pPr lvl="1">
              <a:lnSpc>
                <a:spcPct val="100000"/>
              </a:lnSpc>
            </a:pPr>
            <a:r>
              <a:rPr lang="en-US" sz="2800" dirty="0"/>
              <a:t>Require collateral, such as your house</a:t>
            </a:r>
            <a:r>
              <a:rPr lang="en-US" sz="2800"/>
              <a:t>, vehicle, </a:t>
            </a:r>
            <a:r>
              <a:rPr lang="en-US" sz="2800" dirty="0"/>
              <a:t>or cash</a:t>
            </a:r>
          </a:p>
          <a:p>
            <a:pPr lvl="1">
              <a:lnSpc>
                <a:spcPct val="100000"/>
              </a:lnSpc>
              <a:spcAft>
                <a:spcPts val="600"/>
              </a:spcAft>
            </a:pPr>
            <a:r>
              <a:rPr lang="en-US" sz="2800" dirty="0"/>
              <a:t>You lose the collateral if you don’t pay as agreed</a:t>
            </a:r>
          </a:p>
          <a:p>
            <a:pPr>
              <a:lnSpc>
                <a:spcPct val="100000"/>
              </a:lnSpc>
              <a:spcAft>
                <a:spcPts val="0"/>
              </a:spcAft>
              <a:buFont typeface="Wingdings" pitchFamily="2" charset="2"/>
              <a:buChar char="§"/>
            </a:pPr>
            <a:r>
              <a:rPr lang="en-US" sz="3200" dirty="0"/>
              <a:t>Unsecured Loans</a:t>
            </a:r>
          </a:p>
          <a:p>
            <a:pPr lvl="1">
              <a:lnSpc>
                <a:spcPct val="100000"/>
              </a:lnSpc>
            </a:pPr>
            <a:r>
              <a:rPr lang="en-US" sz="2800" dirty="0"/>
              <a:t>No collateral</a:t>
            </a:r>
          </a:p>
          <a:p>
            <a:pPr lvl="1">
              <a:lnSpc>
                <a:spcPct val="100000"/>
              </a:lnSpc>
            </a:pPr>
            <a:r>
              <a:rPr lang="en-US" sz="2800" dirty="0"/>
              <a:t>Often higher interest rates than secured loans</a:t>
            </a:r>
          </a:p>
          <a:p>
            <a:pPr lvl="1">
              <a:lnSpc>
                <a:spcPct val="100000"/>
              </a:lnSpc>
            </a:pPr>
            <a:endParaRPr lang="en-US" dirty="0"/>
          </a:p>
          <a:p>
            <a:pPr lvl="1">
              <a:lnSpc>
                <a:spcPct val="100000"/>
              </a:lnSpc>
            </a:pPr>
            <a:endParaRPr lang="en-US" dirty="0"/>
          </a:p>
        </p:txBody>
      </p:sp>
      <p:sp>
        <p:nvSpPr>
          <p:cNvPr id="6" name="Slide Number Placeholder 5">
            <a:extLst>
              <a:ext uri="{FF2B5EF4-FFF2-40B4-BE49-F238E27FC236}">
                <a16:creationId xmlns="" xmlns:a16="http://schemas.microsoft.com/office/drawing/2014/main" id="{3534E52A-481F-0F46-82B6-831A93552EC7}"/>
              </a:ext>
            </a:extLst>
          </p:cNvPr>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2108463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d8ab046a3a6427ed8956ab9a4e7b0a4b">
  <xsd:schema xmlns:xsd="http://www.w3.org/2001/XMLSchema" xmlns:xs="http://www.w3.org/2001/XMLSchema" xmlns:p="http://schemas.microsoft.com/office/2006/metadata/properties" xmlns:ns1="http://schemas.microsoft.com/sharepoint/v3" xmlns:ns2="EC068496-1DB6-4D20-B837-B04B199985E5" targetNamespace="http://schemas.microsoft.com/office/2006/metadata/properties" ma:root="true" ma:fieldsID="08c7043a3013763723916357421a0bd2"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element ref="ns2:Sensitivity"/>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C068496-1DB6-4D20-B837-B04B199985E5" elementFormDefault="qualified">
    <xsd:import namespace="http://schemas.microsoft.com/office/2006/documentManagement/types"/>
    <xsd:import namespace="http://schemas.microsoft.com/office/infopath/2007/PartnerControls"/>
    <xsd:element name="Sensitivity" ma:index="8"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element name="Sensitivity" ma:index="13"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8147C5-C593-436F-8488-EDE5705E5A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C068496-1DB6-4D20-B837-B04B199985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95449E7-650D-4DCA-8A54-26932321F2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22021</TotalTime>
  <Words>1194</Words>
  <Application>Microsoft Office PowerPoint</Application>
  <PresentationFormat>On-screen Show (4:3)</PresentationFormat>
  <Paragraphs>251</Paragraphs>
  <Slides>38</Slides>
  <Notes>6</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Modules_new</vt:lpstr>
      <vt:lpstr>Module 7: Borrowing Basics</vt:lpstr>
      <vt:lpstr>Pre-Training Survey See page 21 in your Participant Guide</vt:lpstr>
      <vt:lpstr>Section 1: Ways to Borrow Money and What It Costs</vt:lpstr>
      <vt:lpstr>Section 1: Key Takeaway</vt:lpstr>
      <vt:lpstr>What Borrowing Means</vt:lpstr>
      <vt:lpstr>Types of Loans</vt:lpstr>
      <vt:lpstr>Rent-to-Own Services</vt:lpstr>
      <vt:lpstr>Buying on Layaway</vt:lpstr>
      <vt:lpstr>Secured and Unsecured Loans</vt:lpstr>
      <vt:lpstr>The Cost of Borrowing</vt:lpstr>
      <vt:lpstr>Prepayment</vt:lpstr>
      <vt:lpstr>Try It: Exploring Borrowing Options See page 5 in your Participant Guide</vt:lpstr>
      <vt:lpstr>Truth in Lending / Comparing Offers</vt:lpstr>
      <vt:lpstr>Part of a Sample TILA Disclosure*</vt:lpstr>
      <vt:lpstr>Finance Charge*</vt:lpstr>
      <vt:lpstr>Total of Payments*</vt:lpstr>
      <vt:lpstr>Shop Around</vt:lpstr>
      <vt:lpstr>Section 1: Remember the Key Takeaway</vt:lpstr>
      <vt:lpstr>Section 2: Preparing to Apply for a Loan</vt:lpstr>
      <vt:lpstr>Section 2: Key Takeaway</vt:lpstr>
      <vt:lpstr>Factors Lenders May Use in Their Decisions</vt:lpstr>
      <vt:lpstr>Credit / Character</vt:lpstr>
      <vt:lpstr>Capacity </vt:lpstr>
      <vt:lpstr>Capital</vt:lpstr>
      <vt:lpstr>Collateral</vt:lpstr>
      <vt:lpstr>Try It: Getting Ready to Borrow See page 10 in your Participant Guide</vt:lpstr>
      <vt:lpstr>Apply It: Getting Myself Ready to Borrow See page 12 in your Participant Guide</vt:lpstr>
      <vt:lpstr>Co-Borrowing and Cosigning</vt:lpstr>
      <vt:lpstr>Apply It: My Tip Sheet for Considering                Cosigning Someone Else’s Loan See page 14 in your Participant Guide</vt:lpstr>
      <vt:lpstr>Section 2: Remember the Key Takeaway</vt:lpstr>
      <vt:lpstr>Section 3: Borrowing When Someone Helps You Manage Your Money</vt:lpstr>
      <vt:lpstr>Section 3: Key Takeaway</vt:lpstr>
      <vt:lpstr>Responsibilities of Person Helping You</vt:lpstr>
      <vt:lpstr>What to Discuss</vt:lpstr>
      <vt:lpstr>If You Decide to Borrow Money</vt:lpstr>
      <vt:lpstr>Section 3: Remember the Key Takeaway</vt:lpstr>
      <vt:lpstr>Take Action See page 18 in your Participant Guide</vt:lpstr>
      <vt:lpstr>Post-Training Survey See page 23 in your Participant Guide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Place to Call Home</dc:title>
  <dc:creator>Inger Giuffrida</dc:creator>
  <cp:lastModifiedBy>Gustafson, Joan L.</cp:lastModifiedBy>
  <cp:revision>448</cp:revision>
  <cp:lastPrinted>2018-10-10T16:54:01Z</cp:lastPrinted>
  <dcterms:created xsi:type="dcterms:W3CDTF">2017-05-22T18:21:11Z</dcterms:created>
  <dcterms:modified xsi:type="dcterms:W3CDTF">2018-11-14T00:02:31Z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ies>
</file>