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1"/>
  </p:sldMasterIdLst>
  <p:notesMasterIdLst>
    <p:notesMasterId r:id="rId67"/>
  </p:notesMasterIdLst>
  <p:handoutMasterIdLst>
    <p:handoutMasterId r:id="rId68"/>
  </p:handoutMasterIdLst>
  <p:sldIdLst>
    <p:sldId id="256" r:id="rId2"/>
    <p:sldId id="532" r:id="rId3"/>
    <p:sldId id="274" r:id="rId4"/>
    <p:sldId id="261" r:id="rId5"/>
    <p:sldId id="262" r:id="rId6"/>
    <p:sldId id="436" r:id="rId7"/>
    <p:sldId id="533" r:id="rId8"/>
    <p:sldId id="360" r:id="rId9"/>
    <p:sldId id="438" r:id="rId10"/>
    <p:sldId id="414" r:id="rId11"/>
    <p:sldId id="275" r:id="rId12"/>
    <p:sldId id="278" r:id="rId13"/>
    <p:sldId id="365" r:id="rId14"/>
    <p:sldId id="415" r:id="rId15"/>
    <p:sldId id="505" r:id="rId16"/>
    <p:sldId id="443" r:id="rId17"/>
    <p:sldId id="506" r:id="rId18"/>
    <p:sldId id="507" r:id="rId19"/>
    <p:sldId id="508" r:id="rId20"/>
    <p:sldId id="514" r:id="rId21"/>
    <p:sldId id="448" r:id="rId22"/>
    <p:sldId id="449" r:id="rId23"/>
    <p:sldId id="450" r:id="rId24"/>
    <p:sldId id="509" r:id="rId25"/>
    <p:sldId id="510" r:id="rId26"/>
    <p:sldId id="455" r:id="rId27"/>
    <p:sldId id="456" r:id="rId28"/>
    <p:sldId id="457" r:id="rId29"/>
    <p:sldId id="417" r:id="rId30"/>
    <p:sldId id="292" r:id="rId31"/>
    <p:sldId id="424" r:id="rId32"/>
    <p:sldId id="511" r:id="rId33"/>
    <p:sldId id="381" r:id="rId34"/>
    <p:sldId id="512" r:id="rId35"/>
    <p:sldId id="473" r:id="rId36"/>
    <p:sldId id="474" r:id="rId37"/>
    <p:sldId id="476" r:id="rId38"/>
    <p:sldId id="428" r:id="rId39"/>
    <p:sldId id="394" r:id="rId40"/>
    <p:sldId id="306" r:id="rId41"/>
    <p:sldId id="477" r:id="rId42"/>
    <p:sldId id="430" r:id="rId43"/>
    <p:sldId id="478" r:id="rId44"/>
    <p:sldId id="479" r:id="rId45"/>
    <p:sldId id="481" r:id="rId46"/>
    <p:sldId id="482" r:id="rId47"/>
    <p:sldId id="483" r:id="rId48"/>
    <p:sldId id="429" r:id="rId49"/>
    <p:sldId id="516" r:id="rId50"/>
    <p:sldId id="517" r:id="rId51"/>
    <p:sldId id="518" r:id="rId52"/>
    <p:sldId id="519" r:id="rId53"/>
    <p:sldId id="520" r:id="rId54"/>
    <p:sldId id="521" r:id="rId55"/>
    <p:sldId id="522" r:id="rId56"/>
    <p:sldId id="523" r:id="rId57"/>
    <p:sldId id="524" r:id="rId58"/>
    <p:sldId id="525" r:id="rId59"/>
    <p:sldId id="526" r:id="rId60"/>
    <p:sldId id="527" r:id="rId61"/>
    <p:sldId id="528" r:id="rId62"/>
    <p:sldId id="529" r:id="rId63"/>
    <p:sldId id="530" r:id="rId64"/>
    <p:sldId id="531" r:id="rId65"/>
    <p:sldId id="513" r:id="rId66"/>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guide id="3" pos="52">
          <p15:clr>
            <a:srgbClr val="A4A3A4"/>
          </p15:clr>
        </p15:guide>
        <p15:guide id="4" orient="horz" pos="2670">
          <p15:clr>
            <a:srgbClr val="A4A3A4"/>
          </p15:clr>
        </p15:guide>
        <p15:guide id="5" pos="3335">
          <p15:clr>
            <a:srgbClr val="A4A3A4"/>
          </p15:clr>
        </p15:guide>
        <p15:guide id="6" pos="46">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Reynolds, Luke W." initials="LWR" lastIdx="3" clrIdx="6"/>
  <p:cmAuthor id="1" name="Miller, Benjamin" initials="MB" lastIdx="33" clrIdx="0">
    <p:extLst/>
  </p:cmAuthor>
  <p:cmAuthor id="8" name="Benjamin Miller" initials="BM" lastIdx="10" clrIdx="7">
    <p:extLst/>
  </p:cmAuthor>
  <p:cmAuthor id="2" name="Lawrence, Laura J." initials="LLJ" lastIdx="77" clrIdx="1"/>
  <p:cmAuthor id="9" name="FDIC Virginia Square" initials="" lastIdx="0" clrIdx="8"/>
  <p:cmAuthor id="3" name="Gordon, Janet R." initials="GJR" lastIdx="10" clrIdx="2"/>
  <p:cmAuthor id="4" name="Inger Giuffrida" initials="IG" lastIdx="0" clrIdx="3"/>
  <p:cmAuthor id="5" name="Gloria R. Reynolds" initials="GRR" lastIdx="8" clrIdx="4"/>
  <p:cmAuthor id="6" name="Barrero, Johanna" initials="BJ"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8" autoAdjust="0"/>
    <p:restoredTop sz="86400" autoAdjust="0"/>
  </p:normalViewPr>
  <p:slideViewPr>
    <p:cSldViewPr snapToGrid="0" snapToObjects="1">
      <p:cViewPr varScale="1">
        <p:scale>
          <a:sx n="84" d="100"/>
          <a:sy n="84" d="100"/>
        </p:scale>
        <p:origin x="-1166" y="-77"/>
      </p:cViewPr>
      <p:guideLst>
        <p:guide orient="horz" pos="2160"/>
        <p:guide orient="horz" pos="2670"/>
        <p:guide pos="2880"/>
        <p:guide pos="52"/>
        <p:guide pos="3335"/>
        <p:guide pos="46"/>
      </p:guideLst>
    </p:cSldViewPr>
  </p:slideViewPr>
  <p:outlineViewPr>
    <p:cViewPr>
      <p:scale>
        <a:sx n="33" d="100"/>
        <a:sy n="33" d="100"/>
      </p:scale>
      <p:origin x="0" y="8112"/>
    </p:cViewPr>
  </p:outlineViewPr>
  <p:notesTextViewPr>
    <p:cViewPr>
      <p:scale>
        <a:sx n="100" d="100"/>
        <a:sy n="100" d="100"/>
      </p:scale>
      <p:origin x="0" y="0"/>
    </p:cViewPr>
  </p:notesTextViewPr>
  <p:sorterViewPr>
    <p:cViewPr varScale="1">
      <p:scale>
        <a:sx n="1" d="1"/>
        <a:sy n="1" d="1"/>
      </p:scale>
      <p:origin x="0" y="7776"/>
    </p:cViewPr>
  </p:sorterViewPr>
  <p:notesViewPr>
    <p:cSldViewPr snapToGrid="0" snapToObjects="1" showGuides="1">
      <p:cViewPr varScale="1">
        <p:scale>
          <a:sx n="56" d="100"/>
          <a:sy n="56" d="100"/>
        </p:scale>
        <p:origin x="-2466"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F36DB84-C3D9-4045-B12A-1DC30B0C96C0}" type="datetimeFigureOut">
              <a:rPr lang="en-US" smtClean="0"/>
              <a:t>10/15/2019</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78E28735-6512-D14E-BA86-7ACCB7EDAEE8}" type="slidenum">
              <a:rPr lang="en-US" smtClean="0"/>
              <a:t>‹#›</a:t>
            </a:fld>
            <a:endParaRPr lang="en-US" dirty="0"/>
          </a:p>
        </p:txBody>
      </p:sp>
    </p:spTree>
    <p:extLst>
      <p:ext uri="{BB962C8B-B14F-4D97-AF65-F5344CB8AC3E}">
        <p14:creationId xmlns:p14="http://schemas.microsoft.com/office/powerpoint/2010/main" val="2822984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6419D04-B7DB-2B4D-885F-E8F5B8FE3E52}" type="datetimeFigureOut">
              <a:rPr lang="en-US" smtClean="0"/>
              <a:t>10/15/2019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4FDA3B-D772-9D44-B8B4-BB6CF7F1C08A}" type="slidenum">
              <a:rPr lang="en-US" smtClean="0"/>
              <a:t>‹#›</a:t>
            </a:fld>
            <a:endParaRPr lang="en-US" dirty="0"/>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a:t>
            </a:fld>
            <a:endParaRPr lang="en-US" dirty="0"/>
          </a:p>
        </p:txBody>
      </p:sp>
    </p:spTree>
    <p:extLst>
      <p:ext uri="{BB962C8B-B14F-4D97-AF65-F5344CB8AC3E}">
        <p14:creationId xmlns:p14="http://schemas.microsoft.com/office/powerpoint/2010/main" val="3877384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5</a:t>
            </a:fld>
            <a:endParaRPr lang="en-US" dirty="0"/>
          </a:p>
        </p:txBody>
      </p:sp>
    </p:spTree>
    <p:extLst>
      <p:ext uri="{BB962C8B-B14F-4D97-AF65-F5344CB8AC3E}">
        <p14:creationId xmlns:p14="http://schemas.microsoft.com/office/powerpoint/2010/main" val="167091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10</a:t>
            </a:fld>
            <a:endParaRPr lang="en-US" dirty="0"/>
          </a:p>
        </p:txBody>
      </p:sp>
    </p:spTree>
    <p:extLst>
      <p:ext uri="{BB962C8B-B14F-4D97-AF65-F5344CB8AC3E}">
        <p14:creationId xmlns:p14="http://schemas.microsoft.com/office/powerpoint/2010/main" val="61506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23</a:t>
            </a:fld>
            <a:endParaRPr lang="en-US" dirty="0"/>
          </a:p>
        </p:txBody>
      </p:sp>
    </p:spTree>
    <p:extLst>
      <p:ext uri="{BB962C8B-B14F-4D97-AF65-F5344CB8AC3E}">
        <p14:creationId xmlns:p14="http://schemas.microsoft.com/office/powerpoint/2010/main" val="976985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42</a:t>
            </a:fld>
            <a:endParaRPr lang="en-US" dirty="0"/>
          </a:p>
        </p:txBody>
      </p:sp>
    </p:spTree>
    <p:extLst>
      <p:ext uri="{BB962C8B-B14F-4D97-AF65-F5344CB8AC3E}">
        <p14:creationId xmlns:p14="http://schemas.microsoft.com/office/powerpoint/2010/main" val="3216673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64</a:t>
            </a:fld>
            <a:endParaRPr lang="en-US" dirty="0"/>
          </a:p>
        </p:txBody>
      </p:sp>
    </p:spTree>
    <p:extLst>
      <p:ext uri="{BB962C8B-B14F-4D97-AF65-F5344CB8AC3E}">
        <p14:creationId xmlns:p14="http://schemas.microsoft.com/office/powerpoint/2010/main" val="2581910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7639519" y="6320325"/>
            <a:ext cx="806845" cy="283845"/>
          </a:xfrm>
          <a:prstGeom prst="rect">
            <a:avLst/>
          </a:prstGeom>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
        <p:nvSpPr>
          <p:cNvPr id="12" name="Rectangle 11"/>
          <p:cNvSpPr/>
          <p:nvPr userDrawn="1"/>
        </p:nvSpPr>
        <p:spPr>
          <a:xfrm>
            <a:off x="11733" y="5777982"/>
            <a:ext cx="9132267" cy="1080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46814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7848" cy="914894"/>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12"/>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017437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914894"/>
          </a:xfrm>
        </p:spPr>
        <p:txBody>
          <a:bodyPr/>
          <a:lstStyle/>
          <a:p>
            <a:r>
              <a:rPr lang="en-US"/>
              <a:t>Click to edit Master title style</a:t>
            </a:r>
            <a:endParaRPr lang="en-US" dirty="0"/>
          </a:p>
        </p:txBody>
      </p:sp>
      <p:sp>
        <p:nvSpPr>
          <p:cNvPr id="3" name="Date Placeholder 2"/>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2002037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3" name="Footer Placeholder 2"/>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5"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6693991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Title 7"/>
          <p:cNvSpPr>
            <a:spLocks noGrp="1"/>
          </p:cNvSpPr>
          <p:nvPr>
            <p:ph type="title"/>
          </p:nvPr>
        </p:nvSpPr>
        <p:spPr/>
        <p:txBody>
          <a:bodyPr/>
          <a:lstStyle/>
          <a:p>
            <a:r>
              <a:rPr lang="en-US"/>
              <a:t>Click to edit Master title style</a:t>
            </a:r>
          </a:p>
        </p:txBody>
      </p:sp>
      <p:sp>
        <p:nvSpPr>
          <p:cNvPr id="9"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464330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7639519" y="6320325"/>
            <a:ext cx="806845" cy="283845"/>
          </a:xfrm>
          <a:prstGeom prst="rect">
            <a:avLst/>
          </a:prstGeom>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8637276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lvl1pPr>
              <a:defRPr b="1"/>
            </a:lvl1pPr>
          </a:lstStyle>
          <a:p>
            <a:endParaRPr lang="en-US" dirty="0">
              <a:solidFill>
                <a:prstClr val="black"/>
              </a:solidFill>
            </a:endParaRPr>
          </a:p>
        </p:txBody>
      </p:sp>
      <p:sp>
        <p:nvSpPr>
          <p:cNvPr id="7"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997412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lvl1pPr>
              <a:defRPr b="1"/>
            </a:lvl1pPr>
          </a:lstStyle>
          <a:p>
            <a:endParaRPr lang="en-US" dirty="0">
              <a:solidFill>
                <a:prstClr val="black"/>
              </a:solidFill>
            </a:endParaRPr>
          </a:p>
        </p:txBody>
      </p:sp>
      <p:sp>
        <p:nvSpPr>
          <p:cNvPr id="7"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1661614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9"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ts val="0"/>
              </a:spcAft>
              <a:buNone/>
              <a:defRPr sz="4000"/>
            </a:lvl1pPr>
          </a:lstStyle>
          <a:p>
            <a:pPr lvl="0"/>
            <a:r>
              <a:rPr lang="en-US" dirty="0"/>
              <a:t>Click to edit Master text styles</a:t>
            </a:r>
          </a:p>
        </p:txBody>
      </p:sp>
      <p:sp>
        <p:nvSpPr>
          <p:cNvPr id="11"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dirty="0"/>
              <a:t>Click to edit Master text styles</a:t>
            </a:r>
          </a:p>
        </p:txBody>
      </p:sp>
      <p:sp>
        <p:nvSpPr>
          <p:cNvPr id="14" name="TextBox 13"/>
          <p:cNvSpPr txBox="1"/>
          <p:nvPr userDrawn="1"/>
        </p:nvSpPr>
        <p:spPr>
          <a:xfrm>
            <a:off x="626533" y="6451745"/>
            <a:ext cx="1911101" cy="261610"/>
          </a:xfrm>
          <a:prstGeom prst="rect">
            <a:avLst/>
          </a:prstGeom>
          <a:noFill/>
        </p:spPr>
        <p:txBody>
          <a:bodyPr wrap="none" rtlCol="0" anchor="t">
            <a:spAutoFit/>
          </a:bodyPr>
          <a:lstStyle/>
          <a:p>
            <a:r>
              <a:rPr lang="en-US" sz="1100" cap="all" baseline="0" dirty="0">
                <a:solidFill>
                  <a:schemeClr val="tx1"/>
                </a:solidFill>
                <a:latin typeface="+mn-lt"/>
              </a:rPr>
              <a:t>Money Smart for Adults</a:t>
            </a:r>
          </a:p>
        </p:txBody>
      </p:sp>
      <p:sp>
        <p:nvSpPr>
          <p:cNvPr id="15" name="Rectangle 14"/>
          <p:cNvSpPr/>
          <p:nvPr userDrawn="1"/>
        </p:nvSpPr>
        <p:spPr>
          <a:xfrm>
            <a:off x="2451910" y="6445083"/>
            <a:ext cx="5171232" cy="261610"/>
          </a:xfrm>
          <a:prstGeom prst="rect">
            <a:avLst/>
          </a:prstGeom>
        </p:spPr>
        <p:txBody>
          <a:bodyPr wrap="square" anchor="t">
            <a:spAutoFit/>
          </a:bodyPr>
          <a:lstStyle/>
          <a:p>
            <a:r>
              <a:rPr lang="en-US" sz="1100" dirty="0">
                <a:solidFill>
                  <a:schemeClr val="tx1"/>
                </a:solidFill>
                <a:latin typeface="+mj-lt"/>
              </a:rPr>
              <a:t>Module</a:t>
            </a:r>
            <a:r>
              <a:rPr lang="en-US" sz="1100" baseline="0" dirty="0">
                <a:solidFill>
                  <a:schemeClr val="tx1"/>
                </a:solidFill>
                <a:latin typeface="+mj-lt"/>
              </a:rPr>
              <a:t> 5: Your Savings</a:t>
            </a:r>
            <a:endParaRPr lang="en-US" sz="1100" dirty="0">
              <a:solidFill>
                <a:schemeClr val="tx1"/>
              </a:solidFill>
              <a:latin typeface="+mj-lt"/>
            </a:endParaRPr>
          </a:p>
        </p:txBody>
      </p:sp>
      <p:sp>
        <p:nvSpPr>
          <p:cNvPr id="10" name="Rectangle 9"/>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userDrawn="1"/>
        </p:nvSpPr>
        <p:spPr>
          <a:xfrm>
            <a:off x="5588246" y="6451745"/>
            <a:ext cx="2300057" cy="261610"/>
          </a:xfrm>
          <a:prstGeom prst="rect">
            <a:avLst/>
          </a:prstGeom>
        </p:spPr>
        <p:txBody>
          <a:bodyPr wrap="square" anchor="t">
            <a:spAutoFit/>
          </a:bodyPr>
          <a:lstStyle/>
          <a:p>
            <a:r>
              <a:rPr lang="en-US" sz="1100" dirty="0">
                <a:solidFill>
                  <a:schemeClr val="tx1"/>
                </a:solidFill>
              </a:rPr>
              <a:t>September</a:t>
            </a:r>
            <a:r>
              <a:rPr lang="en-US" sz="1100" baseline="0" dirty="0">
                <a:solidFill>
                  <a:schemeClr val="tx1"/>
                </a:solidFill>
              </a:rPr>
              <a:t> 2018</a:t>
            </a:r>
            <a:endParaRPr lang="en-US" sz="1100" dirty="0">
              <a:solidFill>
                <a:schemeClr val="tx1"/>
              </a:solidFill>
            </a:endParaRPr>
          </a:p>
        </p:txBody>
      </p:sp>
      <p:sp>
        <p:nvSpPr>
          <p:cNvPr id="17"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371563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chor="b"/>
          <a:lstStyle/>
          <a:p>
            <a:r>
              <a:rPr lang="en-US" dirty="0"/>
              <a:t>Click to edit Master title style</a:t>
            </a:r>
          </a:p>
        </p:txBody>
      </p:sp>
      <p:sp>
        <p:nvSpPr>
          <p:cNvPr id="3" name="Content Placeholder 2"/>
          <p:cNvSpPr>
            <a:spLocks noGrp="1"/>
          </p:cNvSpPr>
          <p:nvPr>
            <p:ph idx="1"/>
          </p:nvPr>
        </p:nvSpPr>
        <p:spPr>
          <a:xfrm>
            <a:off x="577986" y="1424723"/>
            <a:ext cx="7499214" cy="4701440"/>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455796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rotWithShape="1">
          <a:blip r:embed="rId2" cstate="screen">
            <a:extLst>
              <a:ext uri="{28A0092B-C50C-407E-A947-70E740481C1C}">
                <a14:useLocalDpi xmlns:a14="http://schemas.microsoft.com/office/drawing/2010/main"/>
              </a:ext>
            </a:extLst>
          </a:blip>
          <a:srcRect l="14853" t="14685" r="12861" b="17800"/>
          <a:stretch/>
        </p:blipFill>
        <p:spPr>
          <a:xfrm>
            <a:off x="5217191" y="2733825"/>
            <a:ext cx="3766515" cy="3517888"/>
          </a:xfrm>
          <a:prstGeom prst="rect">
            <a:avLst/>
          </a:prstGeom>
        </p:spPr>
      </p:pic>
      <p:sp>
        <p:nvSpPr>
          <p:cNvPr id="2" name="Title 1"/>
          <p:cNvSpPr>
            <a:spLocks noGrp="1"/>
          </p:cNvSpPr>
          <p:nvPr>
            <p:ph type="title"/>
          </p:nvPr>
        </p:nvSpPr>
        <p:spPr>
          <a:xfrm>
            <a:off x="595591" y="425590"/>
            <a:ext cx="7620000" cy="890448"/>
          </a:xfrm>
        </p:spPr>
        <p:txBody>
          <a:bodyPr/>
          <a:lstStyle/>
          <a:p>
            <a:r>
              <a:rPr lang="en-US" dirty="0"/>
              <a:t>Click to edit Master title style</a:t>
            </a:r>
          </a:p>
        </p:txBody>
      </p:sp>
      <p:sp>
        <p:nvSpPr>
          <p:cNvPr id="3" name="Content Placeholder 2"/>
          <p:cNvSpPr>
            <a:spLocks noGrp="1"/>
          </p:cNvSpPr>
          <p:nvPr>
            <p:ph idx="1"/>
          </p:nvPr>
        </p:nvSpPr>
        <p:spPr>
          <a:xfrm>
            <a:off x="595591" y="1441004"/>
            <a:ext cx="5341383" cy="4958031"/>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559321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flipH="1">
            <a:off x="5742464" y="2792409"/>
            <a:ext cx="3258660" cy="3484327"/>
          </a:xfrm>
          <a:prstGeom prst="rect">
            <a:avLst/>
          </a:prstGeom>
        </p:spPr>
      </p:pic>
      <p:sp>
        <p:nvSpPr>
          <p:cNvPr id="3" name="Content Placeholder 2"/>
          <p:cNvSpPr>
            <a:spLocks noGrp="1"/>
          </p:cNvSpPr>
          <p:nvPr>
            <p:ph idx="1"/>
          </p:nvPr>
        </p:nvSpPr>
        <p:spPr>
          <a:xfrm>
            <a:off x="611873" y="1416581"/>
            <a:ext cx="5351605"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611873" y="399954"/>
            <a:ext cx="7620000" cy="916084"/>
          </a:xfrm>
        </p:spPr>
        <p:txBody>
          <a:bodyPr/>
          <a:lstStyle/>
          <a:p>
            <a:r>
              <a:rPr lang="en-US" dirty="0"/>
              <a:t>Click to edit Master title style</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523343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458789" y="3505948"/>
            <a:ext cx="4467496" cy="2767461"/>
          </a:xfrm>
          <a:prstGeom prst="rect">
            <a:avLst/>
          </a:prstGeom>
        </p:spPr>
      </p:pic>
      <p:sp>
        <p:nvSpPr>
          <p:cNvPr id="2" name="Title 1"/>
          <p:cNvSpPr>
            <a:spLocks noGrp="1"/>
          </p:cNvSpPr>
          <p:nvPr>
            <p:ph type="title"/>
          </p:nvPr>
        </p:nvSpPr>
        <p:spPr>
          <a:xfrm>
            <a:off x="667534" y="152718"/>
            <a:ext cx="7409666" cy="1163320"/>
          </a:xfrm>
        </p:spPr>
        <p:txBody>
          <a:bodyPr/>
          <a:lstStyle/>
          <a:p>
            <a:r>
              <a:rPr lang="en-US" dirty="0"/>
              <a:t>Click to edit Master title style</a:t>
            </a:r>
          </a:p>
        </p:txBody>
      </p:sp>
      <p:sp>
        <p:nvSpPr>
          <p:cNvPr id="3" name="Content Placeholder 2"/>
          <p:cNvSpPr>
            <a:spLocks noGrp="1"/>
          </p:cNvSpPr>
          <p:nvPr>
            <p:ph idx="1"/>
          </p:nvPr>
        </p:nvSpPr>
        <p:spPr>
          <a:xfrm>
            <a:off x="667534" y="1441004"/>
            <a:ext cx="7409666" cy="4685159"/>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206826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a:t>Click to edit Master title style</a:t>
            </a:r>
            <a:endParaRPr lang="en-US" dirty="0"/>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936095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956" y="152718"/>
            <a:ext cx="7385244" cy="1163320"/>
          </a:xfrm>
        </p:spPr>
        <p:txBody>
          <a:bodyPr/>
          <a:lstStyle/>
          <a:p>
            <a:r>
              <a:rPr lang="en-US" dirty="0"/>
              <a:t>Click to edit Master title style</a:t>
            </a:r>
          </a:p>
        </p:txBody>
      </p:sp>
      <p:sp>
        <p:nvSpPr>
          <p:cNvPr id="3" name="Content Placeholder 2"/>
          <p:cNvSpPr>
            <a:spLocks noGrp="1"/>
          </p:cNvSpPr>
          <p:nvPr>
            <p:ph idx="1"/>
          </p:nvPr>
        </p:nvSpPr>
        <p:spPr>
          <a:xfrm>
            <a:off x="691956" y="1432864"/>
            <a:ext cx="7385244" cy="4693300"/>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237787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t" anchorCtr="0">
            <a:noAutofit/>
          </a:bodyPr>
          <a:lstStyle>
            <a:lvl1pPr algn="l">
              <a:lnSpc>
                <a:spcPct val="100000"/>
              </a:lnSpc>
              <a:defRPr sz="5400" b="0" cap="all" spc="-8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9" name="Footer Placeholder 8"/>
          <p:cNvSpPr>
            <a:spLocks noGrp="1"/>
          </p:cNvSpPr>
          <p:nvPr>
            <p:ph type="ftr" sz="quarter" idx="12"/>
          </p:nvPr>
        </p:nvSpPr>
        <p:spPr>
          <a:xfrm>
            <a:off x="457200" y="6492875"/>
            <a:ext cx="3429000" cy="28384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675689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4800" cy="914894"/>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14002"/>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7639519" y="6320325"/>
            <a:ext cx="806845" cy="283845"/>
          </a:xfrm>
          <a:prstGeom prst="rect">
            <a:avLst/>
          </a:prstGeom>
        </p:spPr>
        <p:txBody>
          <a:bodyPr/>
          <a:lstStyle/>
          <a:p>
            <a:fld id="{AF83BEB6-139A-B746-BC33-1F5B6187E65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996970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6533" y="152718"/>
            <a:ext cx="7450666" cy="116332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626533" y="1441004"/>
            <a:ext cx="7450666" cy="468515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extBox 8"/>
          <p:cNvSpPr txBox="1"/>
          <p:nvPr userDrawn="1"/>
        </p:nvSpPr>
        <p:spPr>
          <a:xfrm>
            <a:off x="626533" y="6451745"/>
            <a:ext cx="1911101" cy="261610"/>
          </a:xfrm>
          <a:prstGeom prst="rect">
            <a:avLst/>
          </a:prstGeom>
          <a:noFill/>
        </p:spPr>
        <p:txBody>
          <a:bodyPr wrap="none" rtlCol="0" anchor="t">
            <a:spAutoFit/>
          </a:bodyPr>
          <a:lstStyle/>
          <a:p>
            <a:r>
              <a:rPr lang="en-US" sz="1100" cap="all" baseline="0" dirty="0">
                <a:solidFill>
                  <a:schemeClr val="tx1"/>
                </a:solidFill>
                <a:latin typeface="+mn-lt"/>
              </a:rPr>
              <a:t>Money Smart for Adults</a:t>
            </a:r>
          </a:p>
        </p:txBody>
      </p:sp>
      <p:sp>
        <p:nvSpPr>
          <p:cNvPr id="10" name="Rectangle 9"/>
          <p:cNvSpPr/>
          <p:nvPr userDrawn="1"/>
        </p:nvSpPr>
        <p:spPr>
          <a:xfrm>
            <a:off x="2451910" y="6445083"/>
            <a:ext cx="5171232" cy="261610"/>
          </a:xfrm>
          <a:prstGeom prst="rect">
            <a:avLst/>
          </a:prstGeom>
        </p:spPr>
        <p:txBody>
          <a:bodyPr wrap="square" anchor="t">
            <a:spAutoFit/>
          </a:bodyPr>
          <a:lstStyle/>
          <a:p>
            <a:r>
              <a:rPr lang="en-US" sz="1100" dirty="0">
                <a:solidFill>
                  <a:schemeClr val="tx1"/>
                </a:solidFill>
                <a:latin typeface="+mj-lt"/>
              </a:rPr>
              <a:t>Module</a:t>
            </a:r>
            <a:r>
              <a:rPr lang="en-US" sz="1100" baseline="0" dirty="0">
                <a:solidFill>
                  <a:schemeClr val="tx1"/>
                </a:solidFill>
                <a:latin typeface="+mj-lt"/>
              </a:rPr>
              <a:t> 5: Your Savings</a:t>
            </a:r>
            <a:endParaRPr lang="en-US" sz="1100" dirty="0">
              <a:solidFill>
                <a:schemeClr val="tx1"/>
              </a:solidFill>
              <a:latin typeface="+mj-lt"/>
            </a:endParaRPr>
          </a:p>
        </p:txBody>
      </p:sp>
      <p:sp>
        <p:nvSpPr>
          <p:cNvPr id="11" name="Rectangle 10"/>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userDrawn="1"/>
        </p:nvSpPr>
        <p:spPr>
          <a:xfrm>
            <a:off x="5588246" y="6451745"/>
            <a:ext cx="2300057" cy="261610"/>
          </a:xfrm>
          <a:prstGeom prst="rect">
            <a:avLst/>
          </a:prstGeom>
        </p:spPr>
        <p:txBody>
          <a:bodyPr wrap="square" anchor="t">
            <a:spAutoFit/>
          </a:bodyPr>
          <a:lstStyle/>
          <a:p>
            <a:r>
              <a:rPr lang="en-US" sz="1100" dirty="0">
                <a:solidFill>
                  <a:schemeClr val="tx1"/>
                </a:solidFill>
              </a:rPr>
              <a:t>September</a:t>
            </a:r>
            <a:r>
              <a:rPr lang="en-US" sz="1100" baseline="0" dirty="0">
                <a:solidFill>
                  <a:schemeClr val="tx1"/>
                </a:solidFill>
              </a:rPr>
              <a:t> 2018</a:t>
            </a:r>
            <a:endParaRPr lang="en-US" sz="1100" dirty="0">
              <a:solidFill>
                <a:schemeClr val="tx1"/>
              </a:solidFill>
            </a:endParaRPr>
          </a:p>
        </p:txBody>
      </p:sp>
      <p:sp>
        <p:nvSpPr>
          <p:cNvPr id="13"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0509995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p:titleStyle>
    <p:bodyStyle>
      <a:lvl1pPr marL="256032" indent="-256032" algn="l" defTabSz="914400" rtl="0" eaLnBrk="1" latinLnBrk="0" hangingPunct="1">
        <a:lnSpc>
          <a:spcPct val="140000"/>
        </a:lnSpc>
        <a:spcBef>
          <a:spcPct val="20000"/>
        </a:spcBef>
        <a:spcAft>
          <a:spcPts val="1200"/>
        </a:spcAft>
        <a:buClr>
          <a:schemeClr val="tx2"/>
        </a:buClr>
        <a:buFont typeface="Arial"/>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40000"/>
        </a:lnSpc>
        <a:spcBef>
          <a:spcPct val="20000"/>
        </a:spcBef>
        <a:buClr>
          <a:schemeClr val="tx2"/>
        </a:buClr>
        <a:buFont typeface="Arial" pitchFamily="34" charset="0"/>
        <a:buChar char="•"/>
        <a:defRPr sz="2000"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hidden="1"/>
          <p:cNvSpPr>
            <a:spLocks noGrp="1"/>
          </p:cNvSpPr>
          <p:nvPr>
            <p:ph type="ctrTitle"/>
          </p:nvPr>
        </p:nvSpPr>
        <p:spPr/>
        <p:txBody>
          <a:bodyPr/>
          <a:lstStyle/>
          <a:p>
            <a:r>
              <a:rPr lang="en-US" smtClean="0"/>
              <a:t>Module 5: Your Savings</a:t>
            </a:r>
            <a:endParaRPr lang="en-US"/>
          </a:p>
        </p:txBody>
      </p:sp>
      <p:pic>
        <p:nvPicPr>
          <p:cNvPr id="2" name="Picture 1" descr="Iconic picture for Module 5. Piggy bank with coin about to be put in. Pig divided into 6 sections with graphics conveying family, travel, shopping, housing, education and electronics."/>
          <p:cNvPicPr>
            <a:picLocks noChangeAspect="1"/>
          </p:cNvPicPr>
          <p:nvPr/>
        </p:nvPicPr>
        <p:blipFill rotWithShape="1">
          <a:blip r:embed="rId3">
            <a:extLst>
              <a:ext uri="{28A0092B-C50C-407E-A947-70E740481C1C}">
                <a14:useLocalDpi xmlns:a14="http://schemas.microsoft.com/office/drawing/2010/main"/>
              </a:ext>
            </a:extLst>
          </a:blip>
          <a:srcRect l="1514" t="13856" r="732" b="17518"/>
          <a:stretch/>
        </p:blipFill>
        <p:spPr>
          <a:xfrm>
            <a:off x="1403184" y="0"/>
            <a:ext cx="6189989" cy="4345525"/>
          </a:xfrm>
          <a:prstGeom prst="rect">
            <a:avLst/>
          </a:prstGeom>
        </p:spPr>
      </p:pic>
      <p:sp>
        <p:nvSpPr>
          <p:cNvPr id="17" name="Rectangle 16" descr="Black rectangle below picture"/>
          <p:cNvSpPr/>
          <p:nvPr/>
        </p:nvSpPr>
        <p:spPr>
          <a:xfrm>
            <a:off x="1403184" y="4345525"/>
            <a:ext cx="6189989" cy="26457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Subtitle 11"/>
          <p:cNvSpPr txBox="1">
            <a:spLocks/>
          </p:cNvSpPr>
          <p:nvPr/>
        </p:nvSpPr>
        <p:spPr>
          <a:xfrm>
            <a:off x="2722794" y="4897208"/>
            <a:ext cx="4870380" cy="557624"/>
          </a:xfrm>
          <a:prstGeom prst="rect">
            <a:avLst/>
          </a:prstGeom>
        </p:spPr>
        <p:txBody>
          <a:bodyPr vert="horz" lIns="91440" tIns="45720" rIns="91440" bIns="45720" rtlCol="0" anchor="b">
            <a:noAutofit/>
          </a:bodyPr>
          <a:lstStyle>
            <a:lvl1pPr marL="0" indent="0" algn="l" defTabSz="914400" rtl="0" eaLnBrk="1" latinLnBrk="0" hangingPunct="1">
              <a:lnSpc>
                <a:spcPct val="140000"/>
              </a:lnSpc>
              <a:spcBef>
                <a:spcPct val="20000"/>
              </a:spcBef>
              <a:spcAft>
                <a:spcPts val="1200"/>
              </a:spcAft>
              <a:buClr>
                <a:schemeClr val="tx2"/>
              </a:buClr>
              <a:buFont typeface="Arial"/>
              <a:buNone/>
              <a:defRPr sz="2400" b="0" kern="1200" cap="all" spc="120" baseline="0">
                <a:solidFill>
                  <a:schemeClr val="tx2"/>
                </a:solidFill>
                <a:latin typeface="+mj-lt"/>
                <a:ea typeface="+mn-ea"/>
                <a:cs typeface="Franklin Gothic Medium"/>
              </a:defRPr>
            </a:lvl1pPr>
            <a:lvl2pPr marL="457200" indent="0" algn="ctr" defTabSz="914400" rtl="0" eaLnBrk="1" latinLnBrk="0" hangingPunct="1">
              <a:lnSpc>
                <a:spcPct val="140000"/>
              </a:lnSpc>
              <a:spcBef>
                <a:spcPct val="20000"/>
              </a:spcBef>
              <a:buClr>
                <a:schemeClr val="tx2"/>
              </a:buClr>
              <a:buFont typeface="Arial" pitchFamily="34" charset="0"/>
              <a:buNone/>
              <a:defRPr sz="2000" kern="1200">
                <a:solidFill>
                  <a:schemeClr val="tx1">
                    <a:tint val="75000"/>
                  </a:schemeClr>
                </a:solidFill>
                <a:latin typeface="Franklin Gothic Book"/>
                <a:ea typeface="+mn-ea"/>
                <a:cs typeface="Franklin Gothic Book"/>
              </a:defRPr>
            </a:lvl2pPr>
            <a:lvl3pPr marL="9144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3pPr>
            <a:lvl4pPr marL="13716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4pPr>
            <a:lvl5pPr marL="1828800" indent="0" algn="ctr" defTabSz="914400" rtl="0" eaLnBrk="1" latinLnBrk="0" hangingPunct="1">
              <a:spcBef>
                <a:spcPct val="20000"/>
              </a:spcBef>
              <a:buClr>
                <a:schemeClr val="tx2"/>
              </a:buClr>
              <a:buFont typeface="Arial" pitchFamily="34" charset="0"/>
              <a:buNone/>
              <a:defRPr sz="1800" kern="1200" baseline="0">
                <a:solidFill>
                  <a:schemeClr val="tx1">
                    <a:tint val="75000"/>
                  </a:schemeClr>
                </a:solidFill>
                <a:latin typeface="Franklin Gothic Book"/>
                <a:ea typeface="+mn-ea"/>
                <a:cs typeface="Franklin Gothic Book"/>
              </a:defRPr>
            </a:lvl5pPr>
            <a:lvl6pPr marL="22860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9pPr>
          </a:lstStyle>
          <a:p>
            <a:r>
              <a:rPr lang="en-US" sz="1800" dirty="0"/>
              <a:t>Module 5</a:t>
            </a:r>
          </a:p>
        </p:txBody>
      </p:sp>
      <p:pic>
        <p:nvPicPr>
          <p:cNvPr id="11" name="Picture 10" descr="Money Smart logo ">
            <a:extLst>
              <a:ext uri="{FF2B5EF4-FFF2-40B4-BE49-F238E27FC236}">
                <a16:creationId xmlns:a16="http://schemas.microsoft.com/office/drawing/2014/main" xmlns="" id="{673A9D4C-0E45-1845-B737-EFF1C92090ED}"/>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418242" y="5020830"/>
            <a:ext cx="1124400" cy="1124400"/>
          </a:xfrm>
          <a:prstGeom prst="rect">
            <a:avLst/>
          </a:prstGeom>
        </p:spPr>
      </p:pic>
      <p:sp>
        <p:nvSpPr>
          <p:cNvPr id="13" name="Title 1"/>
          <p:cNvSpPr txBox="1">
            <a:spLocks/>
          </p:cNvSpPr>
          <p:nvPr/>
        </p:nvSpPr>
        <p:spPr>
          <a:xfrm>
            <a:off x="2649645" y="5176020"/>
            <a:ext cx="5891685" cy="1031724"/>
          </a:xfrm>
          <a:prstGeom prst="rect">
            <a:avLst/>
          </a:prstGeom>
        </p:spPr>
        <p:txBody>
          <a:bodyPr vert="horz" lIns="91440" tIns="45720" rIns="91440" bIns="45720" rtlCol="0" anchor="b" anchorCtr="0">
            <a:noAutofit/>
          </a:bodyPr>
          <a:lstStyle>
            <a:lvl1pPr algn="l" defTabSz="914400" rtl="0" eaLnBrk="1" latinLnBrk="0" hangingPunct="1">
              <a:lnSpc>
                <a:spcPct val="100000"/>
              </a:lnSpc>
              <a:spcBef>
                <a:spcPct val="0"/>
              </a:spcBef>
              <a:buNone/>
              <a:defRPr sz="5400" kern="1200" cap="none" spc="-80" baseline="0">
                <a:solidFill>
                  <a:schemeClr val="tx1"/>
                </a:solidFill>
                <a:latin typeface="Franklin Gothic Medium"/>
                <a:ea typeface="+mj-ea"/>
                <a:cs typeface="Franklin Gothic Medium"/>
              </a:defRPr>
            </a:lvl1pPr>
          </a:lstStyle>
          <a:p>
            <a:r>
              <a:rPr lang="en-US" dirty="0"/>
              <a:t>Your Savings</a:t>
            </a:r>
          </a:p>
        </p:txBody>
      </p:sp>
      <p:sp>
        <p:nvSpPr>
          <p:cNvPr id="9" name="Rectangle 8"/>
          <p:cNvSpPr/>
          <p:nvPr/>
        </p:nvSpPr>
        <p:spPr>
          <a:xfrm>
            <a:off x="1344819" y="6400211"/>
            <a:ext cx="1290866" cy="276999"/>
          </a:xfrm>
          <a:prstGeom prst="rect">
            <a:avLst/>
          </a:prstGeom>
        </p:spPr>
        <p:txBody>
          <a:bodyPr wrap="none">
            <a:spAutoFit/>
          </a:bodyPr>
          <a:lstStyle/>
          <a:p>
            <a:r>
              <a:rPr lang="en-US" sz="1200" i="0" dirty="0"/>
              <a:t>September 2018</a:t>
            </a:r>
          </a:p>
        </p:txBody>
      </p:sp>
      <p:sp>
        <p:nvSpPr>
          <p:cNvPr id="10" name="Rectangle 9" descr="blue box around page number"/>
          <p:cNvSpPr/>
          <p:nvPr/>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Slide Number Placeholder 2"/>
          <p:cNvSpPr>
            <a:spLocks noGrp="1"/>
          </p:cNvSpPr>
          <p:nvPr>
            <p:ph type="sldNum" sz="quarter" idx="12"/>
          </p:nvPr>
        </p:nvSpPr>
        <p:spPr>
          <a:xfrm>
            <a:off x="7847761" y="6317266"/>
            <a:ext cx="806845" cy="283845"/>
          </a:xfrm>
        </p:spPr>
        <p:txBody>
          <a:bodyPr/>
          <a:lstStyle/>
          <a:p>
            <a:fld id="{AF83BEB6-139A-B746-BC33-1F5B6187E651}"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365382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7930994" cy="916084"/>
          </a:xfrm>
        </p:spPr>
        <p:txBody>
          <a:bodyPr>
            <a:noAutofit/>
          </a:bodyPr>
          <a:lstStyle/>
          <a:p>
            <a:r>
              <a:rPr lang="en-US" dirty="0"/>
              <a:t>Section 1: Remember the Key Takeaway</a:t>
            </a:r>
          </a:p>
        </p:txBody>
      </p:sp>
      <p:sp>
        <p:nvSpPr>
          <p:cNvPr id="3" name="Content Placeholder 2"/>
          <p:cNvSpPr>
            <a:spLocks noGrp="1"/>
          </p:cNvSpPr>
          <p:nvPr>
            <p:ph idx="1"/>
          </p:nvPr>
        </p:nvSpPr>
        <p:spPr/>
        <p:txBody>
          <a:bodyPr>
            <a:normAutofit/>
          </a:bodyPr>
          <a:lstStyle/>
          <a:p>
            <a:pPr marL="0" indent="0">
              <a:buNone/>
            </a:pPr>
            <a:r>
              <a:rPr lang="en-US" sz="3200" i="1" dirty="0">
                <a:solidFill>
                  <a:srgbClr val="000000"/>
                </a:solidFill>
              </a:rPr>
              <a:t>Set aside some money every time you get income. Regularly saving money, even if only a small amount, can make a big difference over time.</a:t>
            </a:r>
          </a:p>
        </p:txBody>
      </p:sp>
      <p:sp>
        <p:nvSpPr>
          <p:cNvPr id="4" name="Slide Number Placeholder 3"/>
          <p:cNvSpPr>
            <a:spLocks noGrp="1"/>
          </p:cNvSpPr>
          <p:nvPr>
            <p:ph type="sldNum" sz="quarter" idx="4"/>
          </p:nvPr>
        </p:nvSpPr>
        <p:spPr/>
        <p:txBody>
          <a:bodyPr/>
          <a:lstStyle/>
          <a:p>
            <a:fld id="{AF83BEB6-139A-B746-BC33-1F5B6187E651}" type="slidenum">
              <a:rPr lang="en-US" smtClean="0"/>
              <a:pPr/>
              <a:t>10</a:t>
            </a:fld>
            <a:endParaRPr lang="en-US" dirty="0"/>
          </a:p>
        </p:txBody>
      </p:sp>
    </p:spTree>
    <p:extLst>
      <p:ext uri="{BB962C8B-B14F-4D97-AF65-F5344CB8AC3E}">
        <p14:creationId xmlns:p14="http://schemas.microsoft.com/office/powerpoint/2010/main" val="18152538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idx="4294967295"/>
          </p:nvPr>
        </p:nvSpPr>
        <p:spPr/>
        <p:txBody>
          <a:bodyPr/>
          <a:lstStyle/>
          <a:p>
            <a:r>
              <a:rPr lang="en-US" smtClean="0"/>
              <a:t>Section 2: Where to Build Your Savings</a:t>
            </a:r>
            <a:endParaRPr lang="en-US"/>
          </a:p>
        </p:txBody>
      </p:sp>
      <p:sp>
        <p:nvSpPr>
          <p:cNvPr id="9" name="Content Placeholder 4"/>
          <p:cNvSpPr>
            <a:spLocks noGrp="1"/>
          </p:cNvSpPr>
          <p:nvPr>
            <p:ph sz="quarter" idx="12"/>
          </p:nvPr>
        </p:nvSpPr>
        <p:spPr>
          <a:xfrm>
            <a:off x="458108" y="586158"/>
            <a:ext cx="3059113" cy="363412"/>
          </a:xfrm>
        </p:spPr>
        <p:txBody>
          <a:bodyPr>
            <a:normAutofit lnSpcReduction="10000"/>
          </a:bodyPr>
          <a:lstStyle/>
          <a:p>
            <a:r>
              <a:rPr lang="en-US" dirty="0"/>
              <a:t>Section 2</a:t>
            </a:r>
          </a:p>
        </p:txBody>
      </p:sp>
      <p:sp>
        <p:nvSpPr>
          <p:cNvPr id="10" name="Subtitle 2"/>
          <p:cNvSpPr>
            <a:spLocks noGrp="1"/>
          </p:cNvSpPr>
          <p:nvPr>
            <p:ph type="body" sz="quarter" idx="11"/>
          </p:nvPr>
        </p:nvSpPr>
        <p:spPr>
          <a:xfrm>
            <a:off x="457654" y="949571"/>
            <a:ext cx="3059567" cy="2174558"/>
          </a:xfrm>
        </p:spPr>
        <p:txBody>
          <a:bodyPr>
            <a:normAutofit/>
          </a:bodyPr>
          <a:lstStyle/>
          <a:p>
            <a:r>
              <a:rPr lang="en-US" dirty="0"/>
              <a:t>Where to Build Your Savings</a:t>
            </a:r>
          </a:p>
          <a:p>
            <a:endParaRPr lang="en-US" sz="1900" dirty="0">
              <a:latin typeface="Franklin Gothic Book" panose="020B0503020102020204" pitchFamily="34" charset="0"/>
            </a:endParaRPr>
          </a:p>
        </p:txBody>
      </p:sp>
      <p:sp>
        <p:nvSpPr>
          <p:cNvPr id="8" name="TextBox 7"/>
          <p:cNvSpPr txBox="1"/>
          <p:nvPr/>
        </p:nvSpPr>
        <p:spPr>
          <a:xfrm>
            <a:off x="458108" y="3124128"/>
            <a:ext cx="1993342" cy="923330"/>
          </a:xfrm>
          <a:prstGeom prst="rect">
            <a:avLst/>
          </a:prstGeom>
          <a:noFill/>
        </p:spPr>
        <p:txBody>
          <a:bodyPr wrap="none" rtlCol="0">
            <a:spAutoFit/>
          </a:bodyPr>
          <a:lstStyle/>
          <a:p>
            <a:r>
              <a:rPr lang="en-US" dirty="0">
                <a:latin typeface="Franklin Gothic Book" panose="020B0503020102020204" pitchFamily="34" charset="0"/>
              </a:rPr>
              <a:t>See page 8 in your </a:t>
            </a:r>
            <a:br>
              <a:rPr lang="en-US" dirty="0">
                <a:latin typeface="Franklin Gothic Book" panose="020B0503020102020204" pitchFamily="34" charset="0"/>
              </a:rPr>
            </a:br>
            <a:r>
              <a:rPr lang="en-US" dirty="0">
                <a:latin typeface="Franklin Gothic Book" panose="020B0503020102020204" pitchFamily="34" charset="0"/>
              </a:rPr>
              <a:t>Participant Guide</a:t>
            </a:r>
            <a:endParaRPr lang="en-US" dirty="0">
              <a:solidFill>
                <a:srgbClr val="FF0000"/>
              </a:solidFill>
              <a:latin typeface="Franklin Gothic Book" panose="020B0503020102020204" pitchFamily="34" charset="0"/>
            </a:endParaRPr>
          </a:p>
          <a:p>
            <a:endParaRPr lang="en-US" dirty="0"/>
          </a:p>
        </p:txBody>
      </p:sp>
      <p:pic>
        <p:nvPicPr>
          <p:cNvPr id="6" name="Picture 5" descr="Toy cranes &quot;building&quot; a $100 bill that is made up of blocks"/>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916679" y="1777840"/>
            <a:ext cx="5227321" cy="2940368"/>
          </a:xfrm>
          <a:prstGeom prst="rect">
            <a:avLst/>
          </a:prstGeom>
        </p:spPr>
      </p:pic>
      <p:sp>
        <p:nvSpPr>
          <p:cNvPr id="11" name="Slide Number Placeholder 10"/>
          <p:cNvSpPr>
            <a:spLocks noGrp="1"/>
          </p:cNvSpPr>
          <p:nvPr>
            <p:ph type="sldNum" sz="quarter" idx="4"/>
          </p:nvPr>
        </p:nvSpPr>
        <p:spPr/>
        <p:txBody>
          <a:bodyPr/>
          <a:lstStyle/>
          <a:p>
            <a:fld id="{AF83BEB6-139A-B746-BC33-1F5B6187E651}" type="slidenum">
              <a:rPr lang="en-US" smtClean="0"/>
              <a:pPr/>
              <a:t>11</a:t>
            </a:fld>
            <a:endParaRPr lang="en-US" dirty="0"/>
          </a:p>
        </p:txBody>
      </p:sp>
    </p:spTree>
    <p:extLst>
      <p:ext uri="{BB962C8B-B14F-4D97-AF65-F5344CB8AC3E}">
        <p14:creationId xmlns:p14="http://schemas.microsoft.com/office/powerpoint/2010/main" val="735409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2: Key Takeaway</a:t>
            </a:r>
          </a:p>
        </p:txBody>
      </p:sp>
      <p:sp>
        <p:nvSpPr>
          <p:cNvPr id="3" name="Content Placeholder 2"/>
          <p:cNvSpPr>
            <a:spLocks noGrp="1"/>
          </p:cNvSpPr>
          <p:nvPr>
            <p:ph idx="1"/>
          </p:nvPr>
        </p:nvSpPr>
        <p:spPr/>
        <p:txBody>
          <a:bodyPr>
            <a:normAutofit/>
          </a:bodyPr>
          <a:lstStyle/>
          <a:p>
            <a:pPr marL="0" indent="0">
              <a:buNone/>
            </a:pPr>
            <a:r>
              <a:rPr lang="en-US" sz="3200" i="1" dirty="0"/>
              <a:t>Consider the advantages and disadvantages of savings options before choosing where to build your</a:t>
            </a:r>
            <a:br>
              <a:rPr lang="en-US" sz="3200" i="1" dirty="0"/>
            </a:br>
            <a:r>
              <a:rPr lang="en-US" sz="3200" i="1" dirty="0"/>
              <a:t>savings. </a:t>
            </a:r>
          </a:p>
          <a:p>
            <a:endParaRPr lang="en-US" sz="1800" dirty="0"/>
          </a:p>
        </p:txBody>
      </p:sp>
      <p:sp>
        <p:nvSpPr>
          <p:cNvPr id="4" name="Slide Number Placeholder 3"/>
          <p:cNvSpPr>
            <a:spLocks noGrp="1"/>
          </p:cNvSpPr>
          <p:nvPr>
            <p:ph type="sldNum" sz="quarter" idx="4"/>
          </p:nvPr>
        </p:nvSpPr>
        <p:spPr/>
        <p:txBody>
          <a:bodyPr/>
          <a:lstStyle/>
          <a:p>
            <a:fld id="{AF83BEB6-139A-B746-BC33-1F5B6187E651}" type="slidenum">
              <a:rPr lang="en-US" smtClean="0"/>
              <a:pPr/>
              <a:t>12</a:t>
            </a:fld>
            <a:endParaRPr lang="en-US" dirty="0"/>
          </a:p>
        </p:txBody>
      </p:sp>
    </p:spTree>
    <p:extLst>
      <p:ext uri="{BB962C8B-B14F-4D97-AF65-F5344CB8AC3E}">
        <p14:creationId xmlns:p14="http://schemas.microsoft.com/office/powerpoint/2010/main" val="3113465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to Put Your Savings</a:t>
            </a:r>
          </a:p>
        </p:txBody>
      </p:sp>
      <p:sp>
        <p:nvSpPr>
          <p:cNvPr id="3" name="Content Placeholder 2"/>
          <p:cNvSpPr>
            <a:spLocks noGrp="1"/>
          </p:cNvSpPr>
          <p:nvPr>
            <p:ph idx="1"/>
          </p:nvPr>
        </p:nvSpPr>
        <p:spPr>
          <a:xfrm>
            <a:off x="457200" y="1600200"/>
            <a:ext cx="8229600" cy="4902200"/>
          </a:xfrm>
        </p:spPr>
        <p:txBody>
          <a:bodyPr>
            <a:noAutofit/>
          </a:bodyPr>
          <a:lstStyle/>
          <a:p>
            <a:pPr>
              <a:lnSpc>
                <a:spcPct val="100000"/>
              </a:lnSpc>
              <a:spcBef>
                <a:spcPts val="0"/>
              </a:spcBef>
              <a:buFont typeface="Wingdings" charset="2"/>
              <a:buChar char="§"/>
            </a:pPr>
            <a:r>
              <a:rPr lang="en-US" sz="3200" dirty="0"/>
              <a:t>Many options</a:t>
            </a:r>
          </a:p>
          <a:p>
            <a:pPr>
              <a:lnSpc>
                <a:spcPct val="100000"/>
              </a:lnSpc>
              <a:spcBef>
                <a:spcPts val="0"/>
              </a:spcBef>
              <a:buFont typeface="Wingdings" charset="2"/>
              <a:buChar char="§"/>
            </a:pPr>
            <a:r>
              <a:rPr lang="en-US" sz="3200" dirty="0"/>
              <a:t>Each one has advantages and disadvantages</a:t>
            </a:r>
          </a:p>
        </p:txBody>
      </p:sp>
      <p:pic>
        <p:nvPicPr>
          <p:cNvPr id="4" name="Picture 3" descr="Dial labeled as RISK and person's finger adjusting the dial. Also a gauge with RETURN and the arrow all the way to the right for &quot;Major&quot;"/>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094623" y="3488746"/>
            <a:ext cx="5529831" cy="2810797"/>
          </a:xfrm>
          <a:prstGeom prst="rect">
            <a:avLst/>
          </a:prstGeom>
        </p:spPr>
      </p:pic>
      <p:sp>
        <p:nvSpPr>
          <p:cNvPr id="6" name="Slide Number Placeholder 5"/>
          <p:cNvSpPr>
            <a:spLocks noGrp="1"/>
          </p:cNvSpPr>
          <p:nvPr>
            <p:ph type="sldNum" sz="quarter" idx="4"/>
          </p:nvPr>
        </p:nvSpPr>
        <p:spPr/>
        <p:txBody>
          <a:bodyPr/>
          <a:lstStyle/>
          <a:p>
            <a:fld id="{AF83BEB6-139A-B746-BC33-1F5B6187E651}" type="slidenum">
              <a:rPr lang="en-US" smtClean="0"/>
              <a:pPr/>
              <a:t>13</a:t>
            </a:fld>
            <a:endParaRPr lang="en-US" dirty="0"/>
          </a:p>
        </p:txBody>
      </p:sp>
    </p:spTree>
    <p:extLst>
      <p:ext uri="{BB962C8B-B14F-4D97-AF65-F5344CB8AC3E}">
        <p14:creationId xmlns:p14="http://schemas.microsoft.com/office/powerpoint/2010/main" val="3972982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Small Group Discussion</a:t>
            </a:r>
          </a:p>
        </p:txBody>
      </p:sp>
      <p:sp>
        <p:nvSpPr>
          <p:cNvPr id="3" name="Content Placeholder 2"/>
          <p:cNvSpPr>
            <a:spLocks noGrp="1"/>
          </p:cNvSpPr>
          <p:nvPr>
            <p:ph idx="1"/>
          </p:nvPr>
        </p:nvSpPr>
        <p:spPr/>
        <p:txBody>
          <a:bodyPr>
            <a:normAutofit/>
          </a:bodyPr>
          <a:lstStyle/>
          <a:p>
            <a:pPr>
              <a:lnSpc>
                <a:spcPct val="100000"/>
              </a:lnSpc>
              <a:spcAft>
                <a:spcPts val="1800"/>
              </a:spcAft>
              <a:buFont typeface="Wingdings" charset="2"/>
              <a:buChar char="§"/>
            </a:pPr>
            <a:r>
              <a:rPr lang="en-US" sz="3200" dirty="0"/>
              <a:t>Home</a:t>
            </a:r>
          </a:p>
          <a:p>
            <a:pPr>
              <a:lnSpc>
                <a:spcPct val="100000"/>
              </a:lnSpc>
              <a:spcAft>
                <a:spcPts val="1800"/>
              </a:spcAft>
              <a:buFont typeface="Wingdings" charset="2"/>
              <a:buChar char="§"/>
            </a:pPr>
            <a:r>
              <a:rPr lang="en-US" sz="3200" dirty="0"/>
              <a:t>Friend or family</a:t>
            </a:r>
          </a:p>
          <a:p>
            <a:pPr>
              <a:lnSpc>
                <a:spcPct val="100000"/>
              </a:lnSpc>
              <a:spcAft>
                <a:spcPts val="1800"/>
              </a:spcAft>
              <a:buFont typeface="Wingdings" charset="2"/>
              <a:buChar char="§"/>
            </a:pPr>
            <a:r>
              <a:rPr lang="en-US" sz="3200" dirty="0"/>
              <a:t>Prepaid card</a:t>
            </a:r>
          </a:p>
          <a:p>
            <a:pPr>
              <a:lnSpc>
                <a:spcPct val="100000"/>
              </a:lnSpc>
              <a:spcAft>
                <a:spcPts val="1800"/>
              </a:spcAft>
              <a:buFont typeface="Wingdings" charset="2"/>
              <a:buChar char="§"/>
            </a:pPr>
            <a:r>
              <a:rPr lang="en-US" sz="3200" dirty="0"/>
              <a:t>Rotating savings and credit association (ROSCA)</a:t>
            </a:r>
          </a:p>
          <a:p>
            <a:pPr>
              <a:lnSpc>
                <a:spcPct val="100000"/>
              </a:lnSpc>
              <a:spcAft>
                <a:spcPts val="1800"/>
              </a:spcAft>
              <a:buFont typeface="Wingdings" charset="2"/>
              <a:buChar char="§"/>
            </a:pPr>
            <a:r>
              <a:rPr lang="en-US" sz="3200" dirty="0"/>
              <a:t>Savings account </a:t>
            </a:r>
            <a:endParaRPr lang="en-US" sz="2800" dirty="0"/>
          </a:p>
        </p:txBody>
      </p:sp>
      <p:sp>
        <p:nvSpPr>
          <p:cNvPr id="4" name="Slide Number Placeholder 3"/>
          <p:cNvSpPr>
            <a:spLocks noGrp="1"/>
          </p:cNvSpPr>
          <p:nvPr>
            <p:ph type="sldNum" sz="quarter" idx="4"/>
          </p:nvPr>
        </p:nvSpPr>
        <p:spPr/>
        <p:txBody>
          <a:bodyPr/>
          <a:lstStyle/>
          <a:p>
            <a:fld id="{AF83BEB6-139A-B746-BC33-1F5B6187E651}" type="slidenum">
              <a:rPr lang="en-US" smtClean="0"/>
              <a:pPr/>
              <a:t>14</a:t>
            </a:fld>
            <a:endParaRPr lang="en-US" dirty="0"/>
          </a:p>
        </p:txBody>
      </p:sp>
    </p:spTree>
    <p:extLst>
      <p:ext uri="{BB962C8B-B14F-4D97-AF65-F5344CB8AC3E}">
        <p14:creationId xmlns:p14="http://schemas.microsoft.com/office/powerpoint/2010/main" val="12785114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normAutofit/>
          </a:bodyPr>
          <a:lstStyle/>
          <a:p>
            <a:r>
              <a:rPr lang="en-US" dirty="0"/>
              <a:t>Home</a:t>
            </a:r>
          </a:p>
        </p:txBody>
      </p:sp>
      <p:graphicFrame>
        <p:nvGraphicFramePr>
          <p:cNvPr id="14" name="Content Placeholder 13" descr="Two column table. Title row and content row"/>
          <p:cNvGraphicFramePr>
            <a:graphicFrameLocks noGrp="1"/>
          </p:cNvGraphicFramePr>
          <p:nvPr>
            <p:ph idx="1"/>
            <p:extLst>
              <p:ext uri="{D42A27DB-BD31-4B8C-83A1-F6EECF244321}">
                <p14:modId xmlns:p14="http://schemas.microsoft.com/office/powerpoint/2010/main" val="4246794949"/>
              </p:ext>
            </p:extLst>
          </p:nvPr>
        </p:nvGraphicFramePr>
        <p:xfrm>
          <a:off x="746234" y="1611086"/>
          <a:ext cx="7684364" cy="3885385"/>
        </p:xfrm>
        <a:graphic>
          <a:graphicData uri="http://schemas.openxmlformats.org/drawingml/2006/table">
            <a:tbl>
              <a:tblPr firstRow="1" firstCol="1" bandRow="1">
                <a:tableStyleId>{5940675A-B579-460E-94D1-54222C63F5DA}</a:tableStyleId>
              </a:tblPr>
              <a:tblGrid>
                <a:gridCol w="3842182">
                  <a:extLst>
                    <a:ext uri="{9D8B030D-6E8A-4147-A177-3AD203B41FA5}">
                      <a16:colId xmlns:a16="http://schemas.microsoft.com/office/drawing/2014/main" xmlns="" val="20000"/>
                    </a:ext>
                  </a:extLst>
                </a:gridCol>
                <a:gridCol w="3842182">
                  <a:extLst>
                    <a:ext uri="{9D8B030D-6E8A-4147-A177-3AD203B41FA5}">
                      <a16:colId xmlns:a16="http://schemas.microsoft.com/office/drawing/2014/main" xmlns="" val="20001"/>
                    </a:ext>
                  </a:extLst>
                </a:gridCol>
              </a:tblGrid>
              <a:tr h="715465">
                <a:tc>
                  <a:txBody>
                    <a:bodyPr/>
                    <a:lstStyle/>
                    <a:p>
                      <a:pPr marL="0" marR="0">
                        <a:lnSpc>
                          <a:spcPct val="100000"/>
                        </a:lnSpc>
                        <a:spcBef>
                          <a:spcPts val="0"/>
                        </a:spcBef>
                        <a:spcAft>
                          <a:spcPts val="1200"/>
                        </a:spcAft>
                      </a:pPr>
                      <a:r>
                        <a:rPr lang="en-US" sz="3000" dirty="0">
                          <a:effectLst/>
                          <a:latin typeface="+mj-lt"/>
                        </a:rPr>
                        <a:t>Advantages</a:t>
                      </a:r>
                      <a:endParaRPr lang="en-US" sz="3000" dirty="0">
                        <a:effectLst/>
                        <a:latin typeface="+mj-lt"/>
                        <a:ea typeface="MS Mincho" panose="02020609040205080304" pitchFamily="49" charset="-128"/>
                        <a:cs typeface="Times New Roman" panose="02020603050405020304" pitchFamily="18" charset="0"/>
                      </a:endParaRPr>
                    </a:p>
                  </a:txBody>
                  <a:tcPr marL="68580" marR="68580" marT="0" marB="0" anchor="ctr">
                    <a:solidFill>
                      <a:schemeClr val="accent1">
                        <a:alpha val="50000"/>
                      </a:schemeClr>
                    </a:solidFill>
                  </a:tcPr>
                </a:tc>
                <a:tc>
                  <a:txBody>
                    <a:bodyPr/>
                    <a:lstStyle/>
                    <a:p>
                      <a:pPr marL="0" marR="0">
                        <a:lnSpc>
                          <a:spcPct val="100000"/>
                        </a:lnSpc>
                        <a:spcBef>
                          <a:spcPts val="0"/>
                        </a:spcBef>
                        <a:spcAft>
                          <a:spcPts val="1200"/>
                        </a:spcAft>
                      </a:pPr>
                      <a:r>
                        <a:rPr lang="en-US" sz="3000" dirty="0">
                          <a:effectLst/>
                          <a:latin typeface="+mj-lt"/>
                        </a:rPr>
                        <a:t>Disadvantages</a:t>
                      </a:r>
                      <a:endParaRPr lang="en-US" sz="3000" dirty="0">
                        <a:effectLst/>
                        <a:latin typeface="+mj-lt"/>
                        <a:ea typeface="MS Mincho" panose="02020609040205080304" pitchFamily="49" charset="-128"/>
                        <a:cs typeface="Times New Roman" panose="02020603050405020304" pitchFamily="18" charset="0"/>
                      </a:endParaRPr>
                    </a:p>
                  </a:txBody>
                  <a:tcPr marL="68580" marR="68580" marT="0" marB="0" anchor="ctr">
                    <a:solidFill>
                      <a:schemeClr val="accent1">
                        <a:alpha val="50000"/>
                      </a:schemeClr>
                    </a:solidFill>
                  </a:tcPr>
                </a:tc>
                <a:extLst>
                  <a:ext uri="{0D108BD9-81ED-4DB2-BD59-A6C34878D82A}">
                    <a16:rowId xmlns:a16="http://schemas.microsoft.com/office/drawing/2014/main" xmlns="" val="10000"/>
                  </a:ext>
                </a:extLst>
              </a:tr>
              <a:tr h="3116306">
                <a:tc>
                  <a:txBody>
                    <a:bodyPr/>
                    <a:lstStyle/>
                    <a:p>
                      <a:pPr marL="342900" marR="0" lvl="0" indent="-342900">
                        <a:lnSpc>
                          <a:spcPct val="100000"/>
                        </a:lnSpc>
                        <a:spcBef>
                          <a:spcPts val="600"/>
                        </a:spcBef>
                        <a:spcAft>
                          <a:spcPts val="600"/>
                        </a:spcAft>
                        <a:buFont typeface="Arial" panose="020B0604020202020204" pitchFamily="34" charset="0"/>
                        <a:buChar char="•"/>
                        <a:tabLst>
                          <a:tab pos="457200" algn="l"/>
                        </a:tabLst>
                      </a:pPr>
                      <a:r>
                        <a:rPr lang="en-US" sz="2800" dirty="0">
                          <a:effectLst/>
                        </a:rPr>
                        <a:t>No fees</a:t>
                      </a:r>
                    </a:p>
                    <a:p>
                      <a:pPr marL="342900" marR="0" lvl="0" indent="-342900">
                        <a:lnSpc>
                          <a:spcPct val="100000"/>
                        </a:lnSpc>
                        <a:spcBef>
                          <a:spcPts val="600"/>
                        </a:spcBef>
                        <a:spcAft>
                          <a:spcPts val="600"/>
                        </a:spcAft>
                        <a:buFont typeface="Arial" panose="020B0604020202020204" pitchFamily="34" charset="0"/>
                        <a:buChar char="•"/>
                        <a:tabLst>
                          <a:tab pos="457200" algn="l"/>
                        </a:tabLst>
                      </a:pPr>
                      <a:r>
                        <a:rPr lang="en-US" sz="2800" dirty="0">
                          <a:effectLst/>
                        </a:rPr>
                        <a:t>No rules</a:t>
                      </a:r>
                    </a:p>
                    <a:p>
                      <a:pPr marL="342900" marR="0" lvl="0" indent="-342900">
                        <a:lnSpc>
                          <a:spcPct val="100000"/>
                        </a:lnSpc>
                        <a:spcBef>
                          <a:spcPts val="600"/>
                        </a:spcBef>
                        <a:spcAft>
                          <a:spcPts val="600"/>
                        </a:spcAft>
                        <a:buFont typeface="Arial" panose="020B0604020202020204" pitchFamily="34" charset="0"/>
                        <a:buChar char="•"/>
                        <a:tabLst>
                          <a:tab pos="457200" algn="l"/>
                        </a:tabLst>
                      </a:pPr>
                      <a:r>
                        <a:rPr lang="en-US" sz="2800" dirty="0">
                          <a:effectLst/>
                        </a:rPr>
                        <a:t>No additional costs to maintain</a:t>
                      </a:r>
                    </a:p>
                    <a:p>
                      <a:pPr marL="342900" marR="0" lvl="0" indent="-342900">
                        <a:lnSpc>
                          <a:spcPct val="100000"/>
                        </a:lnSpc>
                        <a:spcBef>
                          <a:spcPts val="600"/>
                        </a:spcBef>
                        <a:spcAft>
                          <a:spcPts val="600"/>
                        </a:spcAft>
                        <a:buFont typeface="Arial" panose="020B0604020202020204" pitchFamily="34" charset="0"/>
                        <a:buChar char="•"/>
                        <a:tabLst>
                          <a:tab pos="457200" algn="l"/>
                        </a:tabLst>
                      </a:pPr>
                      <a:r>
                        <a:rPr lang="en-US" sz="2800" dirty="0">
                          <a:effectLst/>
                        </a:rPr>
                        <a:t>Convenient</a:t>
                      </a:r>
                    </a:p>
                    <a:p>
                      <a:pPr marL="342900" marR="0" lvl="0" indent="-342900">
                        <a:lnSpc>
                          <a:spcPct val="100000"/>
                        </a:lnSpc>
                        <a:spcBef>
                          <a:spcPts val="600"/>
                        </a:spcBef>
                        <a:spcAft>
                          <a:spcPts val="600"/>
                        </a:spcAft>
                        <a:buFont typeface="Arial" panose="020B0604020202020204" pitchFamily="34" charset="0"/>
                        <a:buChar char="•"/>
                        <a:tabLst>
                          <a:tab pos="457200" algn="l"/>
                        </a:tabLst>
                      </a:pPr>
                      <a:r>
                        <a:rPr lang="en-US" sz="2800" dirty="0">
                          <a:effectLst/>
                        </a:rPr>
                        <a:t>Easy-to-access</a:t>
                      </a:r>
                      <a:endParaRPr lang="en-US" sz="28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342900" marR="0" lvl="0" indent="-342900">
                        <a:lnSpc>
                          <a:spcPct val="100000"/>
                        </a:lnSpc>
                        <a:spcBef>
                          <a:spcPts val="600"/>
                        </a:spcBef>
                        <a:spcAft>
                          <a:spcPts val="600"/>
                        </a:spcAft>
                        <a:buFont typeface="Arial" panose="020B0604020202020204" pitchFamily="34" charset="0"/>
                        <a:buChar char="•"/>
                        <a:tabLst>
                          <a:tab pos="457200" algn="l"/>
                        </a:tabLst>
                      </a:pPr>
                      <a:r>
                        <a:rPr lang="en-US" sz="2800" dirty="0">
                          <a:effectLst/>
                        </a:rPr>
                        <a:t>Can be lost or stolen</a:t>
                      </a:r>
                    </a:p>
                    <a:p>
                      <a:pPr marL="342900" marR="0" lvl="0" indent="-342900">
                        <a:lnSpc>
                          <a:spcPct val="100000"/>
                        </a:lnSpc>
                        <a:spcBef>
                          <a:spcPts val="600"/>
                        </a:spcBef>
                        <a:spcAft>
                          <a:spcPts val="600"/>
                        </a:spcAft>
                        <a:buFont typeface="Arial" panose="020B0604020202020204" pitchFamily="34" charset="0"/>
                        <a:buChar char="•"/>
                        <a:tabLst>
                          <a:tab pos="457200" algn="l"/>
                        </a:tabLst>
                      </a:pPr>
                      <a:r>
                        <a:rPr lang="en-US" sz="2800" dirty="0">
                          <a:effectLst/>
                        </a:rPr>
                        <a:t>Can be destroyed in fire, flood, or other disaster</a:t>
                      </a:r>
                    </a:p>
                    <a:p>
                      <a:pPr marL="342900" marR="0" lvl="0" indent="-342900">
                        <a:lnSpc>
                          <a:spcPct val="100000"/>
                        </a:lnSpc>
                        <a:spcBef>
                          <a:spcPts val="600"/>
                        </a:spcBef>
                        <a:spcAft>
                          <a:spcPts val="600"/>
                        </a:spcAft>
                        <a:buFont typeface="Arial" panose="020B0604020202020204" pitchFamily="34" charset="0"/>
                        <a:buChar char="•"/>
                        <a:tabLst>
                          <a:tab pos="457200" algn="l"/>
                        </a:tabLst>
                      </a:pPr>
                      <a:r>
                        <a:rPr lang="en-US" sz="2800" dirty="0">
                          <a:effectLst/>
                        </a:rPr>
                        <a:t>Easy-to-access</a:t>
                      </a:r>
                      <a:endParaRPr lang="en-US" sz="28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xmlns="" val="10001"/>
                  </a:ext>
                </a:extLst>
              </a:tr>
            </a:tbl>
          </a:graphicData>
        </a:graphic>
      </p:graphicFrame>
      <p:sp>
        <p:nvSpPr>
          <p:cNvPr id="3" name="Slide Number Placeholder 2"/>
          <p:cNvSpPr>
            <a:spLocks noGrp="1"/>
          </p:cNvSpPr>
          <p:nvPr>
            <p:ph type="sldNum" sz="quarter" idx="4"/>
          </p:nvPr>
        </p:nvSpPr>
        <p:spPr/>
        <p:txBody>
          <a:bodyPr/>
          <a:lstStyle/>
          <a:p>
            <a:fld id="{AF83BEB6-139A-B746-BC33-1F5B6187E651}" type="slidenum">
              <a:rPr lang="en-US" smtClean="0"/>
              <a:pPr/>
              <a:t>15</a:t>
            </a:fld>
            <a:endParaRPr lang="en-US" dirty="0"/>
          </a:p>
        </p:txBody>
      </p:sp>
    </p:spTree>
    <p:extLst>
      <p:ext uri="{BB962C8B-B14F-4D97-AF65-F5344CB8AC3E}">
        <p14:creationId xmlns:p14="http://schemas.microsoft.com/office/powerpoint/2010/main" val="3023254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normAutofit/>
          </a:bodyPr>
          <a:lstStyle/>
          <a:p>
            <a:r>
              <a:rPr lang="en-US" dirty="0"/>
              <a:t>Friend or Family</a:t>
            </a:r>
            <a:endParaRPr lang="en-US" strike="sngStrike" dirty="0">
              <a:solidFill>
                <a:srgbClr val="FF0000"/>
              </a:solidFill>
            </a:endParaRPr>
          </a:p>
        </p:txBody>
      </p:sp>
      <p:graphicFrame>
        <p:nvGraphicFramePr>
          <p:cNvPr id="14" name="Content Placeholder 13" descr="Two column table. Title row and content row"/>
          <p:cNvGraphicFramePr>
            <a:graphicFrameLocks noGrp="1"/>
          </p:cNvGraphicFramePr>
          <p:nvPr>
            <p:ph idx="1"/>
            <p:extLst>
              <p:ext uri="{D42A27DB-BD31-4B8C-83A1-F6EECF244321}">
                <p14:modId xmlns:p14="http://schemas.microsoft.com/office/powerpoint/2010/main" val="1732688260"/>
              </p:ext>
            </p:extLst>
          </p:nvPr>
        </p:nvGraphicFramePr>
        <p:xfrm>
          <a:off x="740228" y="1545771"/>
          <a:ext cx="7706136" cy="4351568"/>
        </p:xfrm>
        <a:graphic>
          <a:graphicData uri="http://schemas.openxmlformats.org/drawingml/2006/table">
            <a:tbl>
              <a:tblPr firstRow="1" firstCol="1" bandRow="1">
                <a:tableStyleId>{5940675A-B579-460E-94D1-54222C63F5DA}</a:tableStyleId>
              </a:tblPr>
              <a:tblGrid>
                <a:gridCol w="3853068">
                  <a:extLst>
                    <a:ext uri="{9D8B030D-6E8A-4147-A177-3AD203B41FA5}">
                      <a16:colId xmlns:a16="http://schemas.microsoft.com/office/drawing/2014/main" xmlns="" val="20000"/>
                    </a:ext>
                  </a:extLst>
                </a:gridCol>
                <a:gridCol w="3853068">
                  <a:extLst>
                    <a:ext uri="{9D8B030D-6E8A-4147-A177-3AD203B41FA5}">
                      <a16:colId xmlns:a16="http://schemas.microsoft.com/office/drawing/2014/main" xmlns="" val="20001"/>
                    </a:ext>
                  </a:extLst>
                </a:gridCol>
              </a:tblGrid>
              <a:tr h="709208">
                <a:tc>
                  <a:txBody>
                    <a:bodyPr/>
                    <a:lstStyle/>
                    <a:p>
                      <a:pPr marL="0" marR="0">
                        <a:lnSpc>
                          <a:spcPct val="100000"/>
                        </a:lnSpc>
                        <a:spcBef>
                          <a:spcPts val="0"/>
                        </a:spcBef>
                        <a:spcAft>
                          <a:spcPts val="1200"/>
                        </a:spcAft>
                      </a:pPr>
                      <a:r>
                        <a:rPr lang="en-US" sz="3000" dirty="0">
                          <a:effectLst/>
                          <a:latin typeface="+mj-lt"/>
                          <a:ea typeface="Times New Roman" panose="02020603050405020304" pitchFamily="18" charset="0"/>
                          <a:cs typeface="Times New Roman" panose="02020603050405020304" pitchFamily="18" charset="0"/>
                        </a:rPr>
                        <a:t>Advantages</a:t>
                      </a:r>
                      <a:endParaRPr lang="en-US" sz="3000" dirty="0">
                        <a:effectLst/>
                        <a:latin typeface="+mj-lt"/>
                        <a:ea typeface="MS Mincho" panose="02020609040205080304" pitchFamily="49" charset="-128"/>
                        <a:cs typeface="Times New Roman" panose="02020603050405020304" pitchFamily="18" charset="0"/>
                      </a:endParaRPr>
                    </a:p>
                  </a:txBody>
                  <a:tcPr marL="68580" marR="68580" marT="0" marB="0" anchor="ctr">
                    <a:solidFill>
                      <a:schemeClr val="accent1">
                        <a:alpha val="50000"/>
                      </a:schemeClr>
                    </a:solidFill>
                  </a:tcPr>
                </a:tc>
                <a:tc>
                  <a:txBody>
                    <a:bodyPr/>
                    <a:lstStyle/>
                    <a:p>
                      <a:pPr marL="0" marR="0">
                        <a:lnSpc>
                          <a:spcPct val="100000"/>
                        </a:lnSpc>
                        <a:spcBef>
                          <a:spcPts val="0"/>
                        </a:spcBef>
                        <a:spcAft>
                          <a:spcPts val="1200"/>
                        </a:spcAft>
                      </a:pPr>
                      <a:r>
                        <a:rPr lang="en-US" sz="3000" dirty="0">
                          <a:effectLst/>
                          <a:latin typeface="+mj-lt"/>
                          <a:ea typeface="Times New Roman" panose="02020603050405020304" pitchFamily="18" charset="0"/>
                          <a:cs typeface="Times New Roman" panose="02020603050405020304" pitchFamily="18" charset="0"/>
                        </a:rPr>
                        <a:t>Disadvantages</a:t>
                      </a:r>
                      <a:endParaRPr lang="en-US" sz="3000" dirty="0">
                        <a:effectLst/>
                        <a:latin typeface="+mj-lt"/>
                        <a:ea typeface="MS Mincho" panose="02020609040205080304" pitchFamily="49" charset="-128"/>
                        <a:cs typeface="Times New Roman" panose="02020603050405020304" pitchFamily="18" charset="0"/>
                      </a:endParaRPr>
                    </a:p>
                  </a:txBody>
                  <a:tcPr marL="68580" marR="68580" marT="0" marB="0" anchor="ctr">
                    <a:solidFill>
                      <a:schemeClr val="accent1">
                        <a:alpha val="50000"/>
                      </a:schemeClr>
                    </a:solidFill>
                  </a:tcPr>
                </a:tc>
                <a:extLst>
                  <a:ext uri="{0D108BD9-81ED-4DB2-BD59-A6C34878D82A}">
                    <a16:rowId xmlns:a16="http://schemas.microsoft.com/office/drawing/2014/main" xmlns="" val="10000"/>
                  </a:ext>
                </a:extLst>
              </a:tr>
              <a:tr h="3557992">
                <a:tc>
                  <a:txBody>
                    <a:bodyPr/>
                    <a:lstStyle/>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800" dirty="0">
                          <a:effectLst/>
                          <a:latin typeface="+mn-lt"/>
                          <a:ea typeface="Times New Roman" panose="02020603050405020304" pitchFamily="18" charset="0"/>
                          <a:cs typeface="Times New Roman" panose="02020603050405020304" pitchFamily="18" charset="0"/>
                        </a:rPr>
                        <a:t>No fees</a:t>
                      </a:r>
                      <a:endParaRPr lang="en-US" sz="2800" dirty="0">
                        <a:effectLst/>
                        <a:latin typeface="+mn-lt"/>
                        <a:ea typeface="MS Mincho" panose="02020609040205080304" pitchFamily="49" charset="-128"/>
                        <a:cs typeface="Times New Roman" panose="02020603050405020304" pitchFamily="18" charset="0"/>
                      </a:endParaRPr>
                    </a:p>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800" dirty="0">
                          <a:effectLst/>
                          <a:latin typeface="+mn-lt"/>
                          <a:ea typeface="Times New Roman" panose="02020603050405020304" pitchFamily="18" charset="0"/>
                          <a:cs typeface="Times New Roman" panose="02020603050405020304" pitchFamily="18" charset="0"/>
                        </a:rPr>
                        <a:t>No additional costs to maintain</a:t>
                      </a:r>
                      <a:endParaRPr lang="en-US" sz="2800" dirty="0">
                        <a:effectLst/>
                        <a:latin typeface="+mn-lt"/>
                        <a:ea typeface="MS Mincho" panose="02020609040205080304" pitchFamily="49" charset="-128"/>
                        <a:cs typeface="Times New Roman" panose="02020603050405020304" pitchFamily="18" charset="0"/>
                      </a:endParaRPr>
                    </a:p>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800" dirty="0">
                          <a:effectLst/>
                          <a:latin typeface="+mn-lt"/>
                          <a:ea typeface="Times New Roman" panose="02020603050405020304" pitchFamily="18" charset="0"/>
                          <a:cs typeface="Times New Roman" panose="02020603050405020304" pitchFamily="18" charset="0"/>
                        </a:rPr>
                        <a:t>May be convenient</a:t>
                      </a:r>
                      <a:endParaRPr lang="en-US" sz="2800" dirty="0">
                        <a:effectLst/>
                        <a:latin typeface="+mn-lt"/>
                        <a:ea typeface="MS Mincho" panose="02020609040205080304" pitchFamily="49" charset="-128"/>
                        <a:cs typeface="Times New Roman" panose="02020603050405020304" pitchFamily="18" charset="0"/>
                      </a:endParaRPr>
                    </a:p>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800" dirty="0">
                          <a:effectLst/>
                          <a:latin typeface="+mn-lt"/>
                          <a:ea typeface="Times New Roman" panose="02020603050405020304" pitchFamily="18" charset="0"/>
                          <a:cs typeface="Times New Roman" panose="02020603050405020304" pitchFamily="18" charset="0"/>
                        </a:rPr>
                        <a:t>May keep you from spending the money so you can </a:t>
                      </a:r>
                      <a:r>
                        <a:rPr lang="en-US" sz="2800">
                          <a:effectLst/>
                          <a:latin typeface="+mn-lt"/>
                          <a:ea typeface="Times New Roman" panose="02020603050405020304" pitchFamily="18" charset="0"/>
                          <a:cs typeface="Times New Roman" panose="02020603050405020304" pitchFamily="18" charset="0"/>
                        </a:rPr>
                        <a:t>build savings</a:t>
                      </a:r>
                      <a:r>
                        <a:rPr lang="en-US" sz="2800" dirty="0">
                          <a:effectLst/>
                          <a:latin typeface="+mn-lt"/>
                          <a:ea typeface="Times New Roman" panose="02020603050405020304" pitchFamily="18" charset="0"/>
                          <a:cs typeface="Times New Roman" panose="02020603050405020304" pitchFamily="18" charset="0"/>
                        </a:rPr>
                        <a:t> </a:t>
                      </a:r>
                      <a:endParaRPr lang="en-US" sz="2800" dirty="0">
                        <a:effectLst/>
                        <a:latin typeface="+mn-lt"/>
                        <a:ea typeface="MS Mincho" panose="02020609040205080304" pitchFamily="49" charset="-128"/>
                        <a:cs typeface="Times New Roman" panose="02020603050405020304" pitchFamily="18" charset="0"/>
                      </a:endParaRPr>
                    </a:p>
                  </a:txBody>
                  <a:tcPr marL="68580" marR="68580" marT="0" marB="0"/>
                </a:tc>
                <a:tc>
                  <a:txBody>
                    <a:bodyPr/>
                    <a:lstStyle/>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800" dirty="0">
                          <a:effectLst/>
                          <a:latin typeface="+mn-lt"/>
                          <a:ea typeface="Times New Roman" panose="02020603050405020304" pitchFamily="18" charset="0"/>
                          <a:cs typeface="Times New Roman" panose="02020603050405020304" pitchFamily="18" charset="0"/>
                        </a:rPr>
                        <a:t>Can be lost or stolen</a:t>
                      </a:r>
                      <a:endParaRPr lang="en-US" sz="2800" dirty="0">
                        <a:effectLst/>
                        <a:latin typeface="+mn-lt"/>
                        <a:ea typeface="MS Mincho" panose="02020609040205080304" pitchFamily="49" charset="-128"/>
                        <a:cs typeface="Times New Roman" panose="02020603050405020304" pitchFamily="18" charset="0"/>
                      </a:endParaRPr>
                    </a:p>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800" dirty="0">
                          <a:effectLst/>
                          <a:latin typeface="+mn-lt"/>
                          <a:ea typeface="Times New Roman" panose="02020603050405020304" pitchFamily="18" charset="0"/>
                          <a:cs typeface="Times New Roman" panose="02020603050405020304" pitchFamily="18" charset="0"/>
                        </a:rPr>
                        <a:t>Can be destroyed in fire, flood, or other disaster</a:t>
                      </a:r>
                      <a:endParaRPr lang="en-US" sz="2800" dirty="0">
                        <a:effectLst/>
                        <a:latin typeface="+mn-lt"/>
                        <a:ea typeface="MS Mincho" panose="02020609040205080304" pitchFamily="49" charset="-128"/>
                        <a:cs typeface="Times New Roman" panose="02020603050405020304" pitchFamily="18" charset="0"/>
                      </a:endParaRPr>
                    </a:p>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800" dirty="0">
                          <a:effectLst/>
                          <a:latin typeface="+mn-lt"/>
                          <a:ea typeface="Times New Roman" panose="02020603050405020304" pitchFamily="18" charset="0"/>
                          <a:cs typeface="Times New Roman" panose="02020603050405020304" pitchFamily="18" charset="0"/>
                        </a:rPr>
                        <a:t>May strain relationship if something happens to the money</a:t>
                      </a:r>
                      <a:endParaRPr lang="en-US" sz="2800" dirty="0">
                        <a:effectLst/>
                        <a:latin typeface="+mn-lt"/>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xmlns="" val="10001"/>
                  </a:ext>
                </a:extLst>
              </a:tr>
            </a:tbl>
          </a:graphicData>
        </a:graphic>
      </p:graphicFrame>
      <p:sp>
        <p:nvSpPr>
          <p:cNvPr id="3" name="Slide Number Placeholder 2"/>
          <p:cNvSpPr>
            <a:spLocks noGrp="1"/>
          </p:cNvSpPr>
          <p:nvPr>
            <p:ph type="sldNum" sz="quarter" idx="4"/>
          </p:nvPr>
        </p:nvSpPr>
        <p:spPr/>
        <p:txBody>
          <a:bodyPr/>
          <a:lstStyle/>
          <a:p>
            <a:fld id="{AF83BEB6-139A-B746-BC33-1F5B6187E651}" type="slidenum">
              <a:rPr lang="en-US" smtClean="0"/>
              <a:pPr/>
              <a:t>16</a:t>
            </a:fld>
            <a:endParaRPr lang="en-US" dirty="0"/>
          </a:p>
        </p:txBody>
      </p:sp>
    </p:spTree>
    <p:extLst>
      <p:ext uri="{BB962C8B-B14F-4D97-AF65-F5344CB8AC3E}">
        <p14:creationId xmlns:p14="http://schemas.microsoft.com/office/powerpoint/2010/main" val="21169297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577986" y="173104"/>
            <a:ext cx="7499213" cy="881682"/>
          </a:xfrm>
        </p:spPr>
        <p:txBody>
          <a:bodyPr>
            <a:normAutofit/>
          </a:bodyPr>
          <a:lstStyle/>
          <a:p>
            <a:r>
              <a:rPr lang="en-US" dirty="0"/>
              <a:t>Prepaid Card</a:t>
            </a:r>
          </a:p>
        </p:txBody>
      </p:sp>
      <p:graphicFrame>
        <p:nvGraphicFramePr>
          <p:cNvPr id="14" name="Content Placeholder 13" descr="Two column table. Title row and content row"/>
          <p:cNvGraphicFramePr>
            <a:graphicFrameLocks noGrp="1"/>
          </p:cNvGraphicFramePr>
          <p:nvPr>
            <p:ph idx="1"/>
            <p:extLst>
              <p:ext uri="{D42A27DB-BD31-4B8C-83A1-F6EECF244321}">
                <p14:modId xmlns:p14="http://schemas.microsoft.com/office/powerpoint/2010/main" val="1980803344"/>
              </p:ext>
            </p:extLst>
          </p:nvPr>
        </p:nvGraphicFramePr>
        <p:xfrm>
          <a:off x="577986" y="1289331"/>
          <a:ext cx="8036078" cy="4855437"/>
        </p:xfrm>
        <a:graphic>
          <a:graphicData uri="http://schemas.openxmlformats.org/drawingml/2006/table">
            <a:tbl>
              <a:tblPr firstRow="1" firstCol="1" bandRow="1">
                <a:tableStyleId>{5940675A-B579-460E-94D1-54222C63F5DA}</a:tableStyleId>
              </a:tblPr>
              <a:tblGrid>
                <a:gridCol w="3677022">
                  <a:extLst>
                    <a:ext uri="{9D8B030D-6E8A-4147-A177-3AD203B41FA5}">
                      <a16:colId xmlns:a16="http://schemas.microsoft.com/office/drawing/2014/main" xmlns="" val="20000"/>
                    </a:ext>
                  </a:extLst>
                </a:gridCol>
                <a:gridCol w="4359056">
                  <a:extLst>
                    <a:ext uri="{9D8B030D-6E8A-4147-A177-3AD203B41FA5}">
                      <a16:colId xmlns:a16="http://schemas.microsoft.com/office/drawing/2014/main" xmlns="" val="20001"/>
                    </a:ext>
                  </a:extLst>
                </a:gridCol>
              </a:tblGrid>
              <a:tr h="732068">
                <a:tc>
                  <a:txBody>
                    <a:bodyPr/>
                    <a:lstStyle/>
                    <a:p>
                      <a:pPr marL="0" marR="0">
                        <a:lnSpc>
                          <a:spcPct val="100000"/>
                        </a:lnSpc>
                        <a:spcBef>
                          <a:spcPts val="0"/>
                        </a:spcBef>
                        <a:spcAft>
                          <a:spcPts val="1200"/>
                        </a:spcAft>
                      </a:pPr>
                      <a:r>
                        <a:rPr lang="en-US" sz="3000" dirty="0">
                          <a:effectLst/>
                          <a:latin typeface="+mj-lt"/>
                          <a:ea typeface="Times New Roman" panose="02020603050405020304" pitchFamily="18" charset="0"/>
                          <a:cs typeface="Times New Roman" panose="02020603050405020304" pitchFamily="18" charset="0"/>
                        </a:rPr>
                        <a:t>Advantages</a:t>
                      </a:r>
                      <a:endParaRPr lang="en-US" sz="3000" dirty="0">
                        <a:effectLst/>
                        <a:latin typeface="+mj-lt"/>
                        <a:ea typeface="MS Mincho" panose="02020609040205080304" pitchFamily="49" charset="-128"/>
                        <a:cs typeface="Times New Roman" panose="02020603050405020304" pitchFamily="18" charset="0"/>
                      </a:endParaRPr>
                    </a:p>
                  </a:txBody>
                  <a:tcPr marL="68580" marR="68580" marT="0" marB="0" anchor="ctr">
                    <a:solidFill>
                      <a:schemeClr val="accent1">
                        <a:alpha val="50000"/>
                      </a:schemeClr>
                    </a:solidFill>
                  </a:tcPr>
                </a:tc>
                <a:tc>
                  <a:txBody>
                    <a:bodyPr/>
                    <a:lstStyle/>
                    <a:p>
                      <a:pPr marL="0" marR="0">
                        <a:lnSpc>
                          <a:spcPct val="100000"/>
                        </a:lnSpc>
                        <a:spcBef>
                          <a:spcPts val="0"/>
                        </a:spcBef>
                        <a:spcAft>
                          <a:spcPts val="1200"/>
                        </a:spcAft>
                      </a:pPr>
                      <a:r>
                        <a:rPr lang="en-US" sz="3000" dirty="0">
                          <a:effectLst/>
                          <a:latin typeface="+mj-lt"/>
                          <a:ea typeface="Times New Roman" panose="02020603050405020304" pitchFamily="18" charset="0"/>
                          <a:cs typeface="Times New Roman" panose="02020603050405020304" pitchFamily="18" charset="0"/>
                        </a:rPr>
                        <a:t>Disadvantages</a:t>
                      </a:r>
                      <a:endParaRPr lang="en-US" sz="3000" dirty="0">
                        <a:effectLst/>
                        <a:latin typeface="+mj-lt"/>
                        <a:ea typeface="MS Mincho" panose="02020609040205080304" pitchFamily="49" charset="-128"/>
                        <a:cs typeface="Times New Roman" panose="02020603050405020304" pitchFamily="18" charset="0"/>
                      </a:endParaRPr>
                    </a:p>
                  </a:txBody>
                  <a:tcPr marL="68580" marR="68580" marT="0" marB="0" anchor="ctr">
                    <a:solidFill>
                      <a:schemeClr val="accent1">
                        <a:alpha val="50000"/>
                      </a:schemeClr>
                    </a:solidFill>
                  </a:tcPr>
                </a:tc>
                <a:extLst>
                  <a:ext uri="{0D108BD9-81ED-4DB2-BD59-A6C34878D82A}">
                    <a16:rowId xmlns:a16="http://schemas.microsoft.com/office/drawing/2014/main" xmlns="" val="10000"/>
                  </a:ext>
                </a:extLst>
              </a:tr>
              <a:tr h="4123369">
                <a:tc>
                  <a:txBody>
                    <a:bodyPr/>
                    <a:lstStyle/>
                    <a:p>
                      <a:pPr marL="347663" marR="0" lvl="0" indent="-347663">
                        <a:lnSpc>
                          <a:spcPct val="100000"/>
                        </a:lnSpc>
                        <a:spcBef>
                          <a:spcPts val="0"/>
                        </a:spcBef>
                        <a:spcAft>
                          <a:spcPts val="600"/>
                        </a:spcAft>
                        <a:buFont typeface="Arial" panose="020B0604020202020204" pitchFamily="34" charset="0"/>
                        <a:buChar char="•"/>
                        <a:tabLst/>
                      </a:pPr>
                      <a:r>
                        <a:rPr lang="en-US" sz="2400" dirty="0">
                          <a:effectLst/>
                          <a:latin typeface="+mn-lt"/>
                          <a:ea typeface="Times New Roman" panose="02020603050405020304" pitchFamily="18" charset="0"/>
                          <a:cs typeface="Times New Roman" panose="02020603050405020304" pitchFamily="18" charset="0"/>
                        </a:rPr>
                        <a:t>Easy to get</a:t>
                      </a:r>
                    </a:p>
                    <a:p>
                      <a:pPr marL="347663" marR="0" lvl="0" indent="-347663">
                        <a:lnSpc>
                          <a:spcPct val="100000"/>
                        </a:lnSpc>
                        <a:spcBef>
                          <a:spcPts val="0"/>
                        </a:spcBef>
                        <a:spcAft>
                          <a:spcPts val="600"/>
                        </a:spcAft>
                        <a:buFont typeface="Arial" panose="020B0604020202020204" pitchFamily="34" charset="0"/>
                        <a:buChar char="•"/>
                        <a:tabLst/>
                      </a:pPr>
                      <a:r>
                        <a:rPr lang="en-US" sz="2400" dirty="0">
                          <a:effectLst/>
                          <a:latin typeface="+mn-lt"/>
                          <a:ea typeface="Times New Roman" panose="02020603050405020304" pitchFamily="18" charset="0"/>
                          <a:cs typeface="Times New Roman" panose="02020603050405020304" pitchFamily="18" charset="0"/>
                        </a:rPr>
                        <a:t>Electronic/online functionality</a:t>
                      </a:r>
                      <a:endParaRPr lang="en-US" sz="2400" dirty="0">
                        <a:effectLst/>
                        <a:latin typeface="+mn-lt"/>
                        <a:ea typeface="MS Mincho" panose="02020609040205080304" pitchFamily="49" charset="-128"/>
                        <a:cs typeface="Times New Roman" panose="02020603050405020304" pitchFamily="18" charset="0"/>
                      </a:endParaRPr>
                    </a:p>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400" dirty="0">
                          <a:effectLst/>
                          <a:latin typeface="+mn-lt"/>
                          <a:ea typeface="Times New Roman" panose="02020603050405020304" pitchFamily="18" charset="0"/>
                          <a:cs typeface="Times New Roman" panose="02020603050405020304" pitchFamily="18" charset="0"/>
                        </a:rPr>
                        <a:t>Convenient</a:t>
                      </a:r>
                      <a:endParaRPr lang="en-US" sz="2400" dirty="0">
                        <a:effectLst/>
                        <a:latin typeface="+mn-lt"/>
                        <a:ea typeface="MS Mincho" panose="02020609040205080304" pitchFamily="49" charset="-128"/>
                        <a:cs typeface="Times New Roman" panose="02020603050405020304" pitchFamily="18" charset="0"/>
                      </a:endParaRPr>
                    </a:p>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400" dirty="0">
                          <a:effectLst/>
                          <a:latin typeface="+mn-lt"/>
                          <a:ea typeface="Times New Roman" panose="02020603050405020304" pitchFamily="18" charset="0"/>
                          <a:cs typeface="Times New Roman" panose="02020603050405020304" pitchFamily="18" charset="0"/>
                        </a:rPr>
                        <a:t>Might be able to directly deposit wages onto the card and automatically move funds from the card to savings</a:t>
                      </a:r>
                      <a:endParaRPr lang="en-US" sz="2400" dirty="0">
                        <a:effectLst/>
                        <a:latin typeface="+mn-lt"/>
                        <a:ea typeface="MS Mincho" panose="02020609040205080304" pitchFamily="49" charset="-128"/>
                        <a:cs typeface="Times New Roman" panose="02020603050405020304" pitchFamily="18" charset="0"/>
                      </a:endParaRPr>
                    </a:p>
                  </a:txBody>
                  <a:tcPr marL="68580" marR="68580" marT="0" marB="0"/>
                </a:tc>
                <a:tc>
                  <a:txBody>
                    <a:bodyPr/>
                    <a:lstStyle/>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400" dirty="0">
                          <a:effectLst/>
                          <a:latin typeface="+mn-lt"/>
                          <a:ea typeface="Times New Roman" panose="02020603050405020304" pitchFamily="18" charset="0"/>
                          <a:cs typeface="Times New Roman" panose="02020603050405020304" pitchFamily="18" charset="0"/>
                        </a:rPr>
                        <a:t>Fees</a:t>
                      </a:r>
                      <a:endParaRPr lang="en-US" sz="2400" dirty="0">
                        <a:effectLst/>
                        <a:latin typeface="+mn-lt"/>
                        <a:ea typeface="MS Mincho" panose="02020609040205080304" pitchFamily="49" charset="-128"/>
                        <a:cs typeface="Times New Roman" panose="02020603050405020304" pitchFamily="18" charset="0"/>
                      </a:endParaRPr>
                    </a:p>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400" dirty="0">
                          <a:effectLst/>
                          <a:latin typeface="+mn-lt"/>
                          <a:ea typeface="Times New Roman" panose="02020603050405020304" pitchFamily="18" charset="0"/>
                          <a:cs typeface="Times New Roman" panose="02020603050405020304" pitchFamily="18" charset="0"/>
                        </a:rPr>
                        <a:t>Theft or loss—review card agreement to find out if</a:t>
                      </a:r>
                      <a:r>
                        <a:rPr lang="en-US" sz="2400" baseline="0" dirty="0">
                          <a:effectLst/>
                          <a:latin typeface="+mn-lt"/>
                          <a:ea typeface="Times New Roman" panose="02020603050405020304" pitchFamily="18" charset="0"/>
                          <a:cs typeface="Times New Roman" panose="02020603050405020304" pitchFamily="18" charset="0"/>
                        </a:rPr>
                        <a:t> you are </a:t>
                      </a:r>
                      <a:r>
                        <a:rPr lang="en-US" sz="2400" dirty="0">
                          <a:effectLst/>
                          <a:latin typeface="+mn-lt"/>
                          <a:ea typeface="Times New Roman" panose="02020603050405020304" pitchFamily="18" charset="0"/>
                          <a:cs typeface="Times New Roman" panose="02020603050405020304" pitchFamily="18" charset="0"/>
                        </a:rPr>
                        <a:t>protected from theft or loss</a:t>
                      </a:r>
                      <a:endParaRPr lang="en-US" sz="2400" dirty="0">
                        <a:effectLst/>
                        <a:latin typeface="+mn-lt"/>
                        <a:ea typeface="MS Mincho" panose="02020609040205080304" pitchFamily="49" charset="-128"/>
                        <a:cs typeface="Times New Roman" panose="02020603050405020304" pitchFamily="18" charset="0"/>
                      </a:endParaRPr>
                    </a:p>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400" dirty="0">
                          <a:effectLst/>
                          <a:latin typeface="+mn-lt"/>
                          <a:ea typeface="Times New Roman" panose="02020603050405020304" pitchFamily="18" charset="0"/>
                          <a:cs typeface="Times New Roman" panose="02020603050405020304" pitchFamily="18" charset="0"/>
                        </a:rPr>
                        <a:t>Might not have federal deposit insurance</a:t>
                      </a:r>
                    </a:p>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400" dirty="0">
                          <a:effectLst/>
                          <a:latin typeface="+mn-lt"/>
                          <a:ea typeface="MS Mincho" panose="02020609040205080304" pitchFamily="49" charset="-128"/>
                          <a:cs typeface="Times New Roman" panose="02020603050405020304" pitchFamily="18" charset="0"/>
                        </a:rPr>
                        <a:t>Might not be possible to easily move money to savings</a:t>
                      </a:r>
                      <a:r>
                        <a:rPr lang="en-US" sz="2400" dirty="0">
                          <a:effectLst/>
                          <a:latin typeface="+mn-lt"/>
                          <a:ea typeface="Times New Roman" panose="02020603050405020304" pitchFamily="18" charset="0"/>
                          <a:cs typeface="Times New Roman" panose="02020603050405020304" pitchFamily="18" charset="0"/>
                        </a:rPr>
                        <a:t> </a:t>
                      </a:r>
                      <a:endParaRPr lang="en-US" sz="2400" dirty="0">
                        <a:effectLst/>
                        <a:latin typeface="+mn-lt"/>
                        <a:ea typeface="MS Mincho" panose="02020609040205080304" pitchFamily="49" charset="-128"/>
                        <a:cs typeface="Times New Roman" panose="02020603050405020304" pitchFamily="18" charset="0"/>
                      </a:endParaRPr>
                    </a:p>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400" dirty="0">
                          <a:effectLst/>
                          <a:latin typeface="+mn-lt"/>
                          <a:ea typeface="MS Mincho" panose="02020609040205080304" pitchFamily="49" charset="-128"/>
                          <a:cs typeface="Times New Roman" panose="02020603050405020304" pitchFamily="18" charset="0"/>
                        </a:rPr>
                        <a:t>Might</a:t>
                      </a:r>
                      <a:r>
                        <a:rPr lang="en-US" sz="2400" baseline="0" dirty="0">
                          <a:effectLst/>
                          <a:latin typeface="+mn-lt"/>
                          <a:ea typeface="MS Mincho" panose="02020609040205080304" pitchFamily="49" charset="-128"/>
                          <a:cs typeface="Times New Roman" panose="02020603050405020304" pitchFamily="18" charset="0"/>
                        </a:rPr>
                        <a:t> have an expiration date</a:t>
                      </a:r>
                      <a:endParaRPr lang="en-US" sz="2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0001"/>
                  </a:ext>
                </a:extLst>
              </a:tr>
            </a:tbl>
          </a:graphicData>
        </a:graphic>
      </p:graphicFrame>
      <p:sp>
        <p:nvSpPr>
          <p:cNvPr id="3" name="Slide Number Placeholder 2"/>
          <p:cNvSpPr>
            <a:spLocks noGrp="1"/>
          </p:cNvSpPr>
          <p:nvPr>
            <p:ph type="sldNum" sz="quarter" idx="4"/>
          </p:nvPr>
        </p:nvSpPr>
        <p:spPr/>
        <p:txBody>
          <a:bodyPr/>
          <a:lstStyle/>
          <a:p>
            <a:fld id="{AF83BEB6-139A-B746-BC33-1F5B6187E651}" type="slidenum">
              <a:rPr lang="en-US" smtClean="0"/>
              <a:pPr/>
              <a:t>17</a:t>
            </a:fld>
            <a:endParaRPr lang="en-US" dirty="0"/>
          </a:p>
        </p:txBody>
      </p:sp>
    </p:spTree>
    <p:extLst>
      <p:ext uri="{BB962C8B-B14F-4D97-AF65-F5344CB8AC3E}">
        <p14:creationId xmlns:p14="http://schemas.microsoft.com/office/powerpoint/2010/main" val="2040004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457200" y="232229"/>
            <a:ext cx="8391843" cy="1126280"/>
          </a:xfrm>
        </p:spPr>
        <p:txBody>
          <a:bodyPr>
            <a:noAutofit/>
          </a:bodyPr>
          <a:lstStyle/>
          <a:p>
            <a:r>
              <a:rPr lang="en-US" dirty="0"/>
              <a:t>Rotating Savings and</a:t>
            </a:r>
            <a:br>
              <a:rPr lang="en-US" dirty="0"/>
            </a:br>
            <a:r>
              <a:rPr lang="en-US" dirty="0"/>
              <a:t>Credit Association </a:t>
            </a:r>
            <a:r>
              <a:rPr lang="en-US" sz="3200" dirty="0"/>
              <a:t>(ROSCA)</a:t>
            </a:r>
          </a:p>
        </p:txBody>
      </p:sp>
      <p:graphicFrame>
        <p:nvGraphicFramePr>
          <p:cNvPr id="14" name="Content Placeholder 13" descr="Two column table. Title row and content row"/>
          <p:cNvGraphicFramePr>
            <a:graphicFrameLocks noGrp="1"/>
          </p:cNvGraphicFramePr>
          <p:nvPr>
            <p:ph idx="1"/>
            <p:extLst>
              <p:ext uri="{D42A27DB-BD31-4B8C-83A1-F6EECF244321}">
                <p14:modId xmlns:p14="http://schemas.microsoft.com/office/powerpoint/2010/main" val="320390289"/>
              </p:ext>
            </p:extLst>
          </p:nvPr>
        </p:nvGraphicFramePr>
        <p:xfrm>
          <a:off x="619443" y="1550501"/>
          <a:ext cx="7994622" cy="4696527"/>
        </p:xfrm>
        <a:graphic>
          <a:graphicData uri="http://schemas.openxmlformats.org/drawingml/2006/table">
            <a:tbl>
              <a:tblPr firstRow="1" firstCol="1" bandRow="1">
                <a:tableStyleId>{5940675A-B579-460E-94D1-54222C63F5DA}</a:tableStyleId>
              </a:tblPr>
              <a:tblGrid>
                <a:gridCol w="3997311">
                  <a:extLst>
                    <a:ext uri="{9D8B030D-6E8A-4147-A177-3AD203B41FA5}">
                      <a16:colId xmlns:a16="http://schemas.microsoft.com/office/drawing/2014/main" xmlns="" val="20000"/>
                    </a:ext>
                  </a:extLst>
                </a:gridCol>
                <a:gridCol w="3997311">
                  <a:extLst>
                    <a:ext uri="{9D8B030D-6E8A-4147-A177-3AD203B41FA5}">
                      <a16:colId xmlns:a16="http://schemas.microsoft.com/office/drawing/2014/main" xmlns="" val="20001"/>
                    </a:ext>
                  </a:extLst>
                </a:gridCol>
              </a:tblGrid>
              <a:tr h="711685">
                <a:tc>
                  <a:txBody>
                    <a:bodyPr/>
                    <a:lstStyle/>
                    <a:p>
                      <a:pPr marL="0" marR="0">
                        <a:lnSpc>
                          <a:spcPct val="100000"/>
                        </a:lnSpc>
                        <a:spcBef>
                          <a:spcPts val="0"/>
                        </a:spcBef>
                        <a:spcAft>
                          <a:spcPts val="1200"/>
                        </a:spcAft>
                      </a:pPr>
                      <a:r>
                        <a:rPr lang="en-US" sz="3000" dirty="0">
                          <a:effectLst/>
                          <a:latin typeface="+mj-lt"/>
                          <a:ea typeface="Times New Roman" panose="02020603050405020304" pitchFamily="18" charset="0"/>
                          <a:cs typeface="Times New Roman" panose="02020603050405020304" pitchFamily="18" charset="0"/>
                        </a:rPr>
                        <a:t>Advantages</a:t>
                      </a:r>
                      <a:endParaRPr lang="en-US" sz="3000" dirty="0">
                        <a:effectLst/>
                        <a:latin typeface="+mj-lt"/>
                        <a:ea typeface="MS Mincho" panose="02020609040205080304" pitchFamily="49" charset="-128"/>
                        <a:cs typeface="Times New Roman" panose="02020603050405020304" pitchFamily="18" charset="0"/>
                      </a:endParaRPr>
                    </a:p>
                  </a:txBody>
                  <a:tcPr marL="68580" marR="68580" marT="0" marB="0" anchor="ctr">
                    <a:solidFill>
                      <a:schemeClr val="accent1">
                        <a:alpha val="50000"/>
                      </a:schemeClr>
                    </a:solidFill>
                  </a:tcPr>
                </a:tc>
                <a:tc>
                  <a:txBody>
                    <a:bodyPr/>
                    <a:lstStyle/>
                    <a:p>
                      <a:pPr marL="0" marR="0">
                        <a:lnSpc>
                          <a:spcPct val="100000"/>
                        </a:lnSpc>
                        <a:spcBef>
                          <a:spcPts val="0"/>
                        </a:spcBef>
                        <a:spcAft>
                          <a:spcPts val="1200"/>
                        </a:spcAft>
                      </a:pPr>
                      <a:r>
                        <a:rPr lang="en-US" sz="3000" dirty="0">
                          <a:effectLst/>
                          <a:latin typeface="+mj-lt"/>
                          <a:ea typeface="Times New Roman" panose="02020603050405020304" pitchFamily="18" charset="0"/>
                          <a:cs typeface="Times New Roman" panose="02020603050405020304" pitchFamily="18" charset="0"/>
                        </a:rPr>
                        <a:t>Disadvantages</a:t>
                      </a:r>
                      <a:endParaRPr lang="en-US" sz="3000" dirty="0">
                        <a:effectLst/>
                        <a:latin typeface="+mj-lt"/>
                        <a:ea typeface="MS Mincho" panose="02020609040205080304" pitchFamily="49" charset="-128"/>
                        <a:cs typeface="Times New Roman" panose="02020603050405020304" pitchFamily="18" charset="0"/>
                      </a:endParaRPr>
                    </a:p>
                  </a:txBody>
                  <a:tcPr marL="68580" marR="68580" marT="0" marB="0" anchor="ctr">
                    <a:solidFill>
                      <a:schemeClr val="accent1">
                        <a:alpha val="50000"/>
                      </a:schemeClr>
                    </a:solidFill>
                  </a:tcPr>
                </a:tc>
                <a:extLst>
                  <a:ext uri="{0D108BD9-81ED-4DB2-BD59-A6C34878D82A}">
                    <a16:rowId xmlns:a16="http://schemas.microsoft.com/office/drawing/2014/main" xmlns="" val="10000"/>
                  </a:ext>
                </a:extLst>
              </a:tr>
              <a:tr h="3984842">
                <a:tc>
                  <a:txBody>
                    <a:bodyPr/>
                    <a:lstStyle/>
                    <a:p>
                      <a:pPr marL="342900" marR="0" lvl="0" indent="-342900">
                        <a:lnSpc>
                          <a:spcPct val="100000"/>
                        </a:lnSpc>
                        <a:spcBef>
                          <a:spcPts val="0"/>
                        </a:spcBef>
                        <a:spcAft>
                          <a:spcPts val="1200"/>
                        </a:spcAft>
                        <a:buFont typeface="Arial" panose="020B0604020202020204" pitchFamily="34" charset="0"/>
                        <a:buChar char="•"/>
                        <a:tabLst>
                          <a:tab pos="457200" algn="l"/>
                        </a:tabLst>
                      </a:pPr>
                      <a:r>
                        <a:rPr lang="en-US" sz="2400" dirty="0">
                          <a:effectLst/>
                          <a:latin typeface="+mn-lt"/>
                          <a:ea typeface="Times New Roman" panose="02020603050405020304" pitchFamily="18" charset="0"/>
                          <a:cs typeface="Times New Roman" panose="02020603050405020304" pitchFamily="18" charset="0"/>
                        </a:rPr>
                        <a:t>Commitment to group</a:t>
                      </a:r>
                      <a:br>
                        <a:rPr lang="en-US" sz="2400" dirty="0">
                          <a:effectLst/>
                          <a:latin typeface="+mn-lt"/>
                          <a:ea typeface="Times New Roman" panose="02020603050405020304" pitchFamily="18" charset="0"/>
                          <a:cs typeface="Times New Roman" panose="02020603050405020304" pitchFamily="18" charset="0"/>
                        </a:rPr>
                      </a:br>
                      <a:r>
                        <a:rPr lang="en-US" sz="2400" dirty="0">
                          <a:effectLst/>
                          <a:latin typeface="+mn-lt"/>
                          <a:ea typeface="Times New Roman" panose="02020603050405020304" pitchFamily="18" charset="0"/>
                          <a:cs typeface="Times New Roman" panose="02020603050405020304" pitchFamily="18" charset="0"/>
                        </a:rPr>
                        <a:t>to save on a schedule</a:t>
                      </a:r>
                      <a:endParaRPr lang="en-US" sz="2400" dirty="0">
                        <a:effectLst/>
                        <a:latin typeface="+mn-lt"/>
                        <a:ea typeface="MS Mincho" panose="02020609040205080304" pitchFamily="49" charset="-128"/>
                        <a:cs typeface="Times New Roman" panose="02020603050405020304" pitchFamily="18" charset="0"/>
                      </a:endParaRPr>
                    </a:p>
                    <a:p>
                      <a:pPr marL="342900" marR="0" lvl="0" indent="-342900">
                        <a:lnSpc>
                          <a:spcPct val="100000"/>
                        </a:lnSpc>
                        <a:spcBef>
                          <a:spcPts val="0"/>
                        </a:spcBef>
                        <a:spcAft>
                          <a:spcPts val="1200"/>
                        </a:spcAft>
                        <a:buFont typeface="Arial" panose="020B0604020202020204" pitchFamily="34" charset="0"/>
                        <a:buChar char="•"/>
                        <a:tabLst>
                          <a:tab pos="457200" algn="l"/>
                        </a:tabLst>
                      </a:pPr>
                      <a:r>
                        <a:rPr lang="en-US" sz="2400" dirty="0">
                          <a:effectLst/>
                          <a:latin typeface="+mn-lt"/>
                          <a:ea typeface="Times New Roman" panose="02020603050405020304" pitchFamily="18" charset="0"/>
                          <a:cs typeface="Times New Roman" panose="02020603050405020304" pitchFamily="18" charset="0"/>
                        </a:rPr>
                        <a:t>Can’t easily access money</a:t>
                      </a:r>
                      <a:endParaRPr lang="en-US" sz="2400" dirty="0">
                        <a:effectLst/>
                        <a:latin typeface="+mn-lt"/>
                        <a:ea typeface="MS Mincho" panose="02020609040205080304" pitchFamily="49" charset="-128"/>
                        <a:cs typeface="Times New Roman" panose="02020603050405020304" pitchFamily="18" charset="0"/>
                      </a:endParaRPr>
                    </a:p>
                    <a:p>
                      <a:pPr marL="342900" marR="0" lvl="0" indent="-342900">
                        <a:lnSpc>
                          <a:spcPct val="100000"/>
                        </a:lnSpc>
                        <a:spcBef>
                          <a:spcPts val="0"/>
                        </a:spcBef>
                        <a:spcAft>
                          <a:spcPts val="0"/>
                        </a:spcAft>
                        <a:buFont typeface="Arial" panose="020B0604020202020204" pitchFamily="34" charset="0"/>
                        <a:buChar char="•"/>
                        <a:tabLst>
                          <a:tab pos="457200" algn="l"/>
                        </a:tabLst>
                      </a:pPr>
                      <a:r>
                        <a:rPr lang="en-US" sz="2400" dirty="0">
                          <a:effectLst/>
                          <a:latin typeface="+mn-lt"/>
                          <a:ea typeface="Times New Roman" panose="02020603050405020304" pitchFamily="18" charset="0"/>
                          <a:cs typeface="Times New Roman" panose="02020603050405020304" pitchFamily="18" charset="0"/>
                        </a:rPr>
                        <a:t>Get a lump sum of money at a known date</a:t>
                      </a:r>
                      <a:endParaRPr lang="en-US" sz="2400" dirty="0">
                        <a:effectLst/>
                        <a:latin typeface="+mn-lt"/>
                        <a:ea typeface="MS Mincho" panose="02020609040205080304" pitchFamily="49" charset="-128"/>
                        <a:cs typeface="Times New Roman" panose="02020603050405020304" pitchFamily="18" charset="0"/>
                      </a:endParaRPr>
                    </a:p>
                    <a:p>
                      <a:pPr marL="0" marR="0">
                        <a:lnSpc>
                          <a:spcPct val="100000"/>
                        </a:lnSpc>
                        <a:spcBef>
                          <a:spcPts val="0"/>
                        </a:spcBef>
                        <a:spcAft>
                          <a:spcPts val="0"/>
                        </a:spcAft>
                      </a:pPr>
                      <a:r>
                        <a:rPr lang="en-US" sz="2400" dirty="0">
                          <a:effectLst/>
                          <a:latin typeface="+mn-lt"/>
                          <a:ea typeface="Times New Roman" panose="02020603050405020304" pitchFamily="18" charset="0"/>
                          <a:cs typeface="Times New Roman" panose="02020603050405020304" pitchFamily="18" charset="0"/>
                        </a:rPr>
                        <a:t> </a:t>
                      </a:r>
                      <a:endParaRPr lang="en-US" sz="2400" dirty="0">
                        <a:effectLst/>
                        <a:latin typeface="+mn-lt"/>
                        <a:ea typeface="MS Mincho" panose="02020609040205080304" pitchFamily="49" charset="-128"/>
                        <a:cs typeface="Times New Roman" panose="02020603050405020304" pitchFamily="18" charset="0"/>
                      </a:endParaRPr>
                    </a:p>
                  </a:txBody>
                  <a:tcPr marL="68580" marR="68580" marT="0" marB="0"/>
                </a:tc>
                <a:tc>
                  <a:txBody>
                    <a:bodyPr/>
                    <a:lstStyle/>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400" dirty="0">
                          <a:effectLst/>
                          <a:latin typeface="+mn-lt"/>
                          <a:ea typeface="Times New Roman" panose="02020603050405020304" pitchFamily="18" charset="0"/>
                          <a:cs typeface="Times New Roman" panose="02020603050405020304" pitchFamily="18" charset="0"/>
                        </a:rPr>
                        <a:t>Theft or loss due to group mismanagement of funds</a:t>
                      </a:r>
                      <a:endParaRPr lang="en-US" sz="2400" dirty="0">
                        <a:effectLst/>
                        <a:latin typeface="+mn-lt"/>
                        <a:ea typeface="MS Mincho" panose="02020609040205080304" pitchFamily="49" charset="-128"/>
                        <a:cs typeface="Times New Roman" panose="02020603050405020304" pitchFamily="18" charset="0"/>
                      </a:endParaRPr>
                    </a:p>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400" dirty="0">
                          <a:effectLst/>
                          <a:latin typeface="+mn-lt"/>
                          <a:ea typeface="Times New Roman" panose="02020603050405020304" pitchFamily="18" charset="0"/>
                          <a:cs typeface="Times New Roman" panose="02020603050405020304" pitchFamily="18" charset="0"/>
                        </a:rPr>
                        <a:t>Depending where funds are kept, might not have federal</a:t>
                      </a:r>
                      <a:r>
                        <a:rPr lang="en-US" sz="2400" baseline="0" dirty="0">
                          <a:effectLst/>
                          <a:latin typeface="+mn-lt"/>
                          <a:ea typeface="Times New Roman" panose="02020603050405020304" pitchFamily="18" charset="0"/>
                          <a:cs typeface="Times New Roman" panose="02020603050405020304" pitchFamily="18" charset="0"/>
                        </a:rPr>
                        <a:t> deposit insurance</a:t>
                      </a:r>
                    </a:p>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400" baseline="0" dirty="0">
                          <a:effectLst/>
                          <a:latin typeface="+mn-lt"/>
                          <a:ea typeface="Times New Roman" panose="02020603050405020304" pitchFamily="18" charset="0"/>
                          <a:cs typeface="Times New Roman" panose="02020603050405020304" pitchFamily="18" charset="0"/>
                        </a:rPr>
                        <a:t>Group members might not make their deposits when required</a:t>
                      </a:r>
                    </a:p>
                    <a:p>
                      <a:pPr marL="342900" marR="0" lvl="0" indent="-342900">
                        <a:lnSpc>
                          <a:spcPct val="100000"/>
                        </a:lnSpc>
                        <a:spcBef>
                          <a:spcPts val="0"/>
                        </a:spcBef>
                        <a:spcAft>
                          <a:spcPts val="600"/>
                        </a:spcAft>
                        <a:buFont typeface="Arial" panose="020B0604020202020204" pitchFamily="34" charset="0"/>
                        <a:buChar char="•"/>
                        <a:tabLst>
                          <a:tab pos="457200" algn="l"/>
                        </a:tabLst>
                      </a:pPr>
                      <a:r>
                        <a:rPr lang="en-US" sz="2400" baseline="0" dirty="0">
                          <a:effectLst/>
                          <a:latin typeface="+mn-lt"/>
                          <a:ea typeface="Times New Roman" panose="02020603050405020304" pitchFamily="18" charset="0"/>
                          <a:cs typeface="Times New Roman" panose="02020603050405020304" pitchFamily="18" charset="0"/>
                        </a:rPr>
                        <a:t>Group may become too large </a:t>
                      </a:r>
                      <a:endParaRPr lang="en-US" sz="2400" dirty="0">
                        <a:effectLst/>
                        <a:latin typeface="+mn-lt"/>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xmlns="" val="10001"/>
                  </a:ext>
                </a:extLst>
              </a:tr>
            </a:tbl>
          </a:graphicData>
        </a:graphic>
      </p:graphicFrame>
      <p:sp>
        <p:nvSpPr>
          <p:cNvPr id="3" name="Slide Number Placeholder 2"/>
          <p:cNvSpPr>
            <a:spLocks noGrp="1"/>
          </p:cNvSpPr>
          <p:nvPr>
            <p:ph type="sldNum" sz="quarter" idx="4"/>
          </p:nvPr>
        </p:nvSpPr>
        <p:spPr/>
        <p:txBody>
          <a:bodyPr/>
          <a:lstStyle/>
          <a:p>
            <a:fld id="{AF83BEB6-139A-B746-BC33-1F5B6187E651}" type="slidenum">
              <a:rPr lang="en-US" smtClean="0"/>
              <a:pPr/>
              <a:t>18</a:t>
            </a:fld>
            <a:endParaRPr lang="en-US" dirty="0"/>
          </a:p>
        </p:txBody>
      </p:sp>
    </p:spTree>
    <p:extLst>
      <p:ext uri="{BB962C8B-B14F-4D97-AF65-F5344CB8AC3E}">
        <p14:creationId xmlns:p14="http://schemas.microsoft.com/office/powerpoint/2010/main" val="26395588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577986" y="172800"/>
            <a:ext cx="7499213" cy="673920"/>
          </a:xfrm>
        </p:spPr>
        <p:txBody>
          <a:bodyPr>
            <a:normAutofit/>
          </a:bodyPr>
          <a:lstStyle/>
          <a:p>
            <a:r>
              <a:rPr lang="en-US" dirty="0"/>
              <a:t>Savings Account</a:t>
            </a:r>
            <a:endParaRPr lang="en-US" strike="sngStrike" dirty="0">
              <a:solidFill>
                <a:srgbClr val="FF0000"/>
              </a:solidFill>
            </a:endParaRPr>
          </a:p>
        </p:txBody>
      </p:sp>
      <p:graphicFrame>
        <p:nvGraphicFramePr>
          <p:cNvPr id="14" name="Content Placeholder 13" descr="Two column table. Title row and content row"/>
          <p:cNvGraphicFramePr>
            <a:graphicFrameLocks noGrp="1"/>
          </p:cNvGraphicFramePr>
          <p:nvPr>
            <p:ph idx="1"/>
            <p:extLst>
              <p:ext uri="{D42A27DB-BD31-4B8C-83A1-F6EECF244321}">
                <p14:modId xmlns:p14="http://schemas.microsoft.com/office/powerpoint/2010/main" val="3596950885"/>
              </p:ext>
            </p:extLst>
          </p:nvPr>
        </p:nvGraphicFramePr>
        <p:xfrm>
          <a:off x="457200" y="993600"/>
          <a:ext cx="8229600" cy="5253429"/>
        </p:xfrm>
        <a:graphic>
          <a:graphicData uri="http://schemas.openxmlformats.org/drawingml/2006/table">
            <a:tbl>
              <a:tblPr firstRow="1" firstCol="1" bandRow="1">
                <a:tableStyleId>{5940675A-B579-460E-94D1-54222C63F5DA}</a:tableStyleId>
              </a:tblPr>
              <a:tblGrid>
                <a:gridCol w="3923414">
                  <a:extLst>
                    <a:ext uri="{9D8B030D-6E8A-4147-A177-3AD203B41FA5}">
                      <a16:colId xmlns:a16="http://schemas.microsoft.com/office/drawing/2014/main" xmlns="" val="20000"/>
                    </a:ext>
                  </a:extLst>
                </a:gridCol>
                <a:gridCol w="4306186">
                  <a:extLst>
                    <a:ext uri="{9D8B030D-6E8A-4147-A177-3AD203B41FA5}">
                      <a16:colId xmlns:a16="http://schemas.microsoft.com/office/drawing/2014/main" xmlns="" val="20001"/>
                    </a:ext>
                  </a:extLst>
                </a:gridCol>
              </a:tblGrid>
              <a:tr h="733339">
                <a:tc>
                  <a:txBody>
                    <a:bodyPr/>
                    <a:lstStyle/>
                    <a:p>
                      <a:pPr marL="0" marR="0">
                        <a:lnSpc>
                          <a:spcPct val="100000"/>
                        </a:lnSpc>
                        <a:spcBef>
                          <a:spcPts val="0"/>
                        </a:spcBef>
                        <a:spcAft>
                          <a:spcPts val="0"/>
                        </a:spcAft>
                      </a:pPr>
                      <a:r>
                        <a:rPr lang="en-US" sz="3000" dirty="0">
                          <a:solidFill>
                            <a:srgbClr val="000000"/>
                          </a:solidFill>
                          <a:effectLst/>
                          <a:latin typeface="+mj-lt"/>
                        </a:rPr>
                        <a:t>Advantages</a:t>
                      </a:r>
                      <a:endParaRPr lang="en-US" sz="3000" dirty="0">
                        <a:solidFill>
                          <a:srgbClr val="000000"/>
                        </a:solidFill>
                        <a:effectLst/>
                        <a:latin typeface="+mj-lt"/>
                        <a:ea typeface="MS Mincho" panose="02020609040205080304" pitchFamily="49" charset="-128"/>
                        <a:cs typeface="Times New Roman" panose="02020603050405020304" pitchFamily="18" charset="0"/>
                      </a:endParaRPr>
                    </a:p>
                  </a:txBody>
                  <a:tcPr marL="68580" marR="68580" marT="0" marB="0" anchor="ctr">
                    <a:solidFill>
                      <a:schemeClr val="accent1">
                        <a:alpha val="50000"/>
                      </a:schemeClr>
                    </a:solidFill>
                  </a:tcPr>
                </a:tc>
                <a:tc>
                  <a:txBody>
                    <a:bodyPr/>
                    <a:lstStyle/>
                    <a:p>
                      <a:pPr marL="0" marR="0">
                        <a:lnSpc>
                          <a:spcPct val="100000"/>
                        </a:lnSpc>
                        <a:spcBef>
                          <a:spcPts val="0"/>
                        </a:spcBef>
                        <a:spcAft>
                          <a:spcPts val="0"/>
                        </a:spcAft>
                      </a:pPr>
                      <a:r>
                        <a:rPr lang="en-US" sz="3000" dirty="0">
                          <a:solidFill>
                            <a:srgbClr val="000000"/>
                          </a:solidFill>
                          <a:effectLst/>
                          <a:latin typeface="+mj-lt"/>
                        </a:rPr>
                        <a:t>Disadvantages</a:t>
                      </a:r>
                      <a:endParaRPr lang="en-US" sz="3000" dirty="0">
                        <a:solidFill>
                          <a:srgbClr val="000000"/>
                        </a:solidFill>
                        <a:effectLst/>
                        <a:latin typeface="+mj-lt"/>
                        <a:ea typeface="MS Mincho" panose="02020609040205080304" pitchFamily="49" charset="-128"/>
                        <a:cs typeface="Times New Roman" panose="02020603050405020304" pitchFamily="18" charset="0"/>
                      </a:endParaRPr>
                    </a:p>
                  </a:txBody>
                  <a:tcPr marL="68580" marR="68580" marT="0" marB="0" anchor="ctr">
                    <a:solidFill>
                      <a:schemeClr val="accent1">
                        <a:alpha val="50000"/>
                      </a:schemeClr>
                    </a:solidFill>
                  </a:tcPr>
                </a:tc>
                <a:extLst>
                  <a:ext uri="{0D108BD9-81ED-4DB2-BD59-A6C34878D82A}">
                    <a16:rowId xmlns:a16="http://schemas.microsoft.com/office/drawing/2014/main" xmlns="" val="10000"/>
                  </a:ext>
                </a:extLst>
              </a:tr>
              <a:tr h="4520090">
                <a:tc>
                  <a:txBody>
                    <a:bodyPr/>
                    <a:lstStyle/>
                    <a:p>
                      <a:pPr marL="342900" indent="-342900">
                        <a:spcAft>
                          <a:spcPts val="1200"/>
                        </a:spcAft>
                        <a:buFont typeface="Arial"/>
                        <a:buChar char="•"/>
                      </a:pPr>
                      <a:r>
                        <a:rPr lang="en-US" sz="2000" dirty="0">
                          <a:solidFill>
                            <a:srgbClr val="000000"/>
                          </a:solidFill>
                        </a:rPr>
                        <a:t>Deposits in federally insured financial institutions insured up to $250,000 by FDIC (banks) or NCUA (credit unions)</a:t>
                      </a:r>
                    </a:p>
                    <a:p>
                      <a:pPr marL="342900" marR="0" lvl="0" indent="-342900">
                        <a:lnSpc>
                          <a:spcPct val="100000"/>
                        </a:lnSpc>
                        <a:spcBef>
                          <a:spcPts val="0"/>
                        </a:spcBef>
                        <a:spcAft>
                          <a:spcPts val="1200"/>
                        </a:spcAft>
                        <a:buFont typeface="Arial" panose="020B0604020202020204" pitchFamily="34" charset="0"/>
                        <a:buChar char="•"/>
                        <a:tabLst>
                          <a:tab pos="457200" algn="l"/>
                        </a:tabLst>
                      </a:pPr>
                      <a:r>
                        <a:rPr lang="en-US" sz="2000" dirty="0">
                          <a:solidFill>
                            <a:srgbClr val="000000"/>
                          </a:solidFill>
                          <a:effectLst/>
                          <a:latin typeface="+mn-lt"/>
                          <a:ea typeface="Times New Roman" panose="02020603050405020304" pitchFamily="18" charset="0"/>
                          <a:cs typeface="Times New Roman" panose="02020603050405020304" pitchFamily="18" charset="0"/>
                        </a:rPr>
                        <a:t>May be able to directly deposit wages into account</a:t>
                      </a:r>
                    </a:p>
                    <a:p>
                      <a:pPr marL="342900" marR="0" lvl="0" indent="-342900">
                        <a:lnSpc>
                          <a:spcPct val="100000"/>
                        </a:lnSpc>
                        <a:spcBef>
                          <a:spcPts val="0"/>
                        </a:spcBef>
                        <a:spcAft>
                          <a:spcPts val="1200"/>
                        </a:spcAft>
                        <a:buFont typeface="Arial" panose="020B0604020202020204" pitchFamily="34" charset="0"/>
                        <a:buChar char="•"/>
                        <a:tabLst>
                          <a:tab pos="457200" algn="l"/>
                        </a:tabLst>
                      </a:pPr>
                      <a:r>
                        <a:rPr lang="en-US" sz="2000" dirty="0">
                          <a:solidFill>
                            <a:srgbClr val="000000"/>
                          </a:solidFill>
                          <a:effectLst/>
                          <a:latin typeface="+mn-lt"/>
                          <a:ea typeface="Times New Roman" panose="02020603050405020304" pitchFamily="18" charset="0"/>
                          <a:cs typeface="Times New Roman" panose="02020603050405020304" pitchFamily="18" charset="0"/>
                        </a:rPr>
                        <a:t>May be able to automatically move money from checking to savings </a:t>
                      </a:r>
                    </a:p>
                    <a:p>
                      <a:pPr marL="342900" marR="0" lvl="0" indent="-342900">
                        <a:lnSpc>
                          <a:spcPct val="100000"/>
                        </a:lnSpc>
                        <a:spcBef>
                          <a:spcPts val="0"/>
                        </a:spcBef>
                        <a:spcAft>
                          <a:spcPts val="1200"/>
                        </a:spcAft>
                        <a:buFont typeface="Arial" panose="020B0604020202020204" pitchFamily="34" charset="0"/>
                        <a:buChar char="•"/>
                        <a:tabLst>
                          <a:tab pos="457200" algn="l"/>
                        </a:tabLst>
                      </a:pPr>
                      <a:r>
                        <a:rPr lang="en-US" sz="2000" dirty="0">
                          <a:solidFill>
                            <a:srgbClr val="000000"/>
                          </a:solidFill>
                          <a:effectLst/>
                          <a:latin typeface="+mn-lt"/>
                          <a:ea typeface="Times New Roman" panose="02020603050405020304" pitchFamily="18" charset="0"/>
                          <a:cs typeface="Times New Roman" panose="02020603050405020304" pitchFamily="18" charset="0"/>
                        </a:rPr>
                        <a:t>May earn interest</a:t>
                      </a:r>
                      <a:endParaRPr lang="en-US" sz="2000" dirty="0">
                        <a:solidFill>
                          <a:srgbClr val="000000"/>
                        </a:solidFill>
                        <a:effectLst/>
                        <a:latin typeface="+mn-lt"/>
                        <a:ea typeface="MS Mincho" panose="02020609040205080304" pitchFamily="49" charset="-128"/>
                        <a:cs typeface="Times New Roman" panose="02020603050405020304" pitchFamily="18" charset="0"/>
                      </a:endParaRPr>
                    </a:p>
                    <a:p>
                      <a:pPr marL="342900" marR="0" lvl="0" indent="-342900">
                        <a:lnSpc>
                          <a:spcPct val="100000"/>
                        </a:lnSpc>
                        <a:spcBef>
                          <a:spcPts val="0"/>
                        </a:spcBef>
                        <a:spcAft>
                          <a:spcPts val="1200"/>
                        </a:spcAft>
                        <a:buFont typeface="Arial" panose="020B0604020202020204" pitchFamily="34" charset="0"/>
                        <a:buChar char="•"/>
                        <a:tabLst>
                          <a:tab pos="457200" algn="l"/>
                        </a:tabLst>
                      </a:pPr>
                      <a:r>
                        <a:rPr lang="en-US" sz="2000" dirty="0">
                          <a:solidFill>
                            <a:srgbClr val="000000"/>
                          </a:solidFill>
                          <a:effectLst/>
                          <a:latin typeface="+mn-lt"/>
                          <a:ea typeface="Times New Roman" panose="02020603050405020304" pitchFamily="18" charset="0"/>
                          <a:cs typeface="Times New Roman" panose="02020603050405020304" pitchFamily="18" charset="0"/>
                        </a:rPr>
                        <a:t>Easy-to-access</a:t>
                      </a:r>
                    </a:p>
                    <a:p>
                      <a:pPr marL="342900" marR="0" lvl="0" indent="-342900">
                        <a:lnSpc>
                          <a:spcPct val="100000"/>
                        </a:lnSpc>
                        <a:spcBef>
                          <a:spcPts val="0"/>
                        </a:spcBef>
                        <a:spcAft>
                          <a:spcPts val="1200"/>
                        </a:spcAft>
                        <a:buFont typeface="Arial" panose="020B0604020202020204" pitchFamily="34" charset="0"/>
                        <a:buChar char="•"/>
                        <a:tabLst>
                          <a:tab pos="457200" algn="l"/>
                        </a:tabLst>
                      </a:pPr>
                      <a:r>
                        <a:rPr lang="en-US" sz="2000" dirty="0">
                          <a:solidFill>
                            <a:srgbClr val="000000"/>
                          </a:solidFill>
                          <a:effectLst/>
                          <a:latin typeface="+mn-lt"/>
                          <a:ea typeface="MS Mincho" panose="02020609040205080304" pitchFamily="49" charset="-128"/>
                          <a:cs typeface="Times New Roman" panose="02020603050405020304" pitchFamily="18" charset="0"/>
                        </a:rPr>
                        <a:t>Establish a banking relationship</a:t>
                      </a:r>
                    </a:p>
                  </a:txBody>
                  <a:tcPr marL="68580" marR="68580" marT="0" marB="0"/>
                </a:tc>
                <a:tc>
                  <a:txBody>
                    <a:bodyPr/>
                    <a:lstStyle/>
                    <a:p>
                      <a:pPr marL="342900" marR="0" lvl="0" indent="-342900">
                        <a:lnSpc>
                          <a:spcPct val="100000"/>
                        </a:lnSpc>
                        <a:spcBef>
                          <a:spcPts val="0"/>
                        </a:spcBef>
                        <a:spcAft>
                          <a:spcPts val="1200"/>
                        </a:spcAft>
                        <a:buFont typeface="Arial" panose="020B0604020202020204" pitchFamily="34" charset="0"/>
                        <a:buChar char="•"/>
                        <a:tabLst>
                          <a:tab pos="457200" algn="l"/>
                        </a:tabLst>
                      </a:pPr>
                      <a:r>
                        <a:rPr lang="en-US" sz="2000" dirty="0">
                          <a:solidFill>
                            <a:srgbClr val="000000"/>
                          </a:solidFill>
                          <a:effectLst/>
                          <a:latin typeface="+mn-lt"/>
                          <a:ea typeface="Times New Roman" panose="02020603050405020304" pitchFamily="18" charset="0"/>
                          <a:cs typeface="Times New Roman" panose="02020603050405020304" pitchFamily="18" charset="0"/>
                        </a:rPr>
                        <a:t>Monthly/recurring fees can vary</a:t>
                      </a:r>
                    </a:p>
                    <a:p>
                      <a:pPr marL="342900" marR="0" lvl="0" indent="-342900">
                        <a:lnSpc>
                          <a:spcPct val="100000"/>
                        </a:lnSpc>
                        <a:spcBef>
                          <a:spcPts val="0"/>
                        </a:spcBef>
                        <a:spcAft>
                          <a:spcPts val="1200"/>
                        </a:spcAft>
                        <a:buFont typeface="Arial" panose="020B0604020202020204" pitchFamily="34" charset="0"/>
                        <a:buChar char="•"/>
                        <a:tabLst>
                          <a:tab pos="457200" algn="l"/>
                        </a:tabLst>
                      </a:pPr>
                      <a:r>
                        <a:rPr lang="en-US" sz="2000" dirty="0">
                          <a:solidFill>
                            <a:srgbClr val="000000"/>
                          </a:solidFill>
                          <a:effectLst/>
                          <a:latin typeface="+mn-lt"/>
                          <a:ea typeface="MS Mincho" panose="02020609040205080304" pitchFamily="49" charset="-128"/>
                          <a:cs typeface="Times New Roman" panose="02020603050405020304" pitchFamily="18" charset="0"/>
                        </a:rPr>
                        <a:t>Not always best option for saving money for long term goals because</a:t>
                      </a:r>
                      <a:r>
                        <a:rPr lang="en-US" sz="2000" baseline="0" dirty="0">
                          <a:solidFill>
                            <a:srgbClr val="000000"/>
                          </a:solidFill>
                          <a:effectLst/>
                          <a:latin typeface="+mn-lt"/>
                          <a:ea typeface="MS Mincho" panose="02020609040205080304" pitchFamily="49" charset="-128"/>
                          <a:cs typeface="Times New Roman" panose="02020603050405020304" pitchFamily="18" charset="0"/>
                        </a:rPr>
                        <a:t> interest </a:t>
                      </a:r>
                      <a:r>
                        <a:rPr lang="en-US" sz="2000" dirty="0">
                          <a:solidFill>
                            <a:srgbClr val="000000"/>
                          </a:solidFill>
                          <a:effectLst/>
                          <a:latin typeface="+mn-lt"/>
                          <a:ea typeface="MS Mincho" panose="02020609040205080304" pitchFamily="49" charset="-128"/>
                          <a:cs typeface="Times New Roman" panose="02020603050405020304" pitchFamily="18" charset="0"/>
                        </a:rPr>
                        <a:t>you earn may be lower than with other options</a:t>
                      </a:r>
                    </a:p>
                    <a:p>
                      <a:pPr marL="342900" marR="0" lvl="0" indent="-342900">
                        <a:lnSpc>
                          <a:spcPct val="100000"/>
                        </a:lnSpc>
                        <a:spcBef>
                          <a:spcPts val="0"/>
                        </a:spcBef>
                        <a:spcAft>
                          <a:spcPts val="1200"/>
                        </a:spcAft>
                        <a:buFont typeface="Arial" panose="020B0604020202020204" pitchFamily="34" charset="0"/>
                        <a:buChar char="•"/>
                        <a:tabLst>
                          <a:tab pos="457200" algn="l"/>
                        </a:tabLst>
                      </a:pPr>
                      <a:r>
                        <a:rPr lang="en-US" sz="2000" dirty="0">
                          <a:solidFill>
                            <a:srgbClr val="000000"/>
                          </a:solidFill>
                          <a:effectLst/>
                          <a:latin typeface="+mn-lt"/>
                          <a:ea typeface="MS Mincho" panose="02020609040205080304" pitchFamily="49" charset="-128"/>
                          <a:cs typeface="Times New Roman" panose="02020603050405020304" pitchFamily="18" charset="0"/>
                        </a:rPr>
                        <a:t>A financial institution</a:t>
                      </a:r>
                      <a:r>
                        <a:rPr lang="en-US" sz="2000" baseline="0" dirty="0">
                          <a:solidFill>
                            <a:srgbClr val="000000"/>
                          </a:solidFill>
                          <a:effectLst/>
                          <a:latin typeface="+mn-lt"/>
                          <a:ea typeface="MS Mincho" panose="02020609040205080304" pitchFamily="49" charset="-128"/>
                          <a:cs typeface="Times New Roman" panose="02020603050405020304" pitchFamily="18" charset="0"/>
                        </a:rPr>
                        <a:t> may not be </a:t>
                      </a:r>
                      <a:r>
                        <a:rPr lang="en-US" sz="2000" dirty="0">
                          <a:solidFill>
                            <a:srgbClr val="000000"/>
                          </a:solidFill>
                          <a:effectLst/>
                          <a:latin typeface="+mn-lt"/>
                          <a:ea typeface="MS Mincho" panose="02020609040205080304" pitchFamily="49" charset="-128"/>
                          <a:cs typeface="Times New Roman" panose="02020603050405020304" pitchFamily="18" charset="0"/>
                        </a:rPr>
                        <a:t>available or you may not have access to online banking or want</a:t>
                      </a:r>
                      <a:r>
                        <a:rPr lang="en-US" sz="2000" baseline="0" dirty="0">
                          <a:solidFill>
                            <a:srgbClr val="000000"/>
                          </a:solidFill>
                          <a:effectLst/>
                          <a:latin typeface="+mn-lt"/>
                          <a:ea typeface="MS Mincho" panose="02020609040205080304" pitchFamily="49" charset="-128"/>
                          <a:cs typeface="Times New Roman" panose="02020603050405020304" pitchFamily="18" charset="0"/>
                        </a:rPr>
                        <a:t> to use it</a:t>
                      </a:r>
                    </a:p>
                    <a:p>
                      <a:pPr marL="342900" marR="0" lvl="0" indent="-342900">
                        <a:lnSpc>
                          <a:spcPct val="100000"/>
                        </a:lnSpc>
                        <a:spcBef>
                          <a:spcPts val="0"/>
                        </a:spcBef>
                        <a:spcAft>
                          <a:spcPts val="1200"/>
                        </a:spcAft>
                        <a:buFont typeface="Arial" panose="020B0604020202020204" pitchFamily="34" charset="0"/>
                        <a:buChar char="•"/>
                        <a:tabLst>
                          <a:tab pos="457200" algn="l"/>
                        </a:tabLst>
                      </a:pPr>
                      <a:r>
                        <a:rPr lang="en-US" sz="2000" baseline="0" dirty="0">
                          <a:solidFill>
                            <a:srgbClr val="000000"/>
                          </a:solidFill>
                          <a:effectLst/>
                          <a:latin typeface="+mn-lt"/>
                          <a:ea typeface="MS Mincho" panose="02020609040205080304" pitchFamily="49" charset="-128"/>
                          <a:cs typeface="Times New Roman" panose="02020603050405020304" pitchFamily="18" charset="0"/>
                        </a:rPr>
                        <a:t>May have limited number of withdrawals </a:t>
                      </a:r>
                    </a:p>
                    <a:p>
                      <a:pPr marL="342900" marR="0" lvl="0" indent="-342900">
                        <a:lnSpc>
                          <a:spcPct val="100000"/>
                        </a:lnSpc>
                        <a:spcBef>
                          <a:spcPts val="0"/>
                        </a:spcBef>
                        <a:spcAft>
                          <a:spcPts val="1200"/>
                        </a:spcAft>
                        <a:buFont typeface="Arial" panose="020B0604020202020204" pitchFamily="34" charset="0"/>
                        <a:buChar char="•"/>
                        <a:tabLst>
                          <a:tab pos="457200" algn="l"/>
                        </a:tabLst>
                      </a:pPr>
                      <a:endParaRPr lang="en-US" sz="2000" dirty="0">
                        <a:solidFill>
                          <a:srgbClr val="000000"/>
                        </a:solidFill>
                        <a:effectLst/>
                        <a:latin typeface="+mn-lt"/>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xmlns="" val="10001"/>
                  </a:ext>
                </a:extLst>
              </a:tr>
            </a:tbl>
          </a:graphicData>
        </a:graphic>
      </p:graphicFrame>
      <p:sp>
        <p:nvSpPr>
          <p:cNvPr id="4" name="Slide Number Placeholder 3"/>
          <p:cNvSpPr>
            <a:spLocks noGrp="1"/>
          </p:cNvSpPr>
          <p:nvPr>
            <p:ph type="sldNum" sz="quarter" idx="4"/>
          </p:nvPr>
        </p:nvSpPr>
        <p:spPr/>
        <p:txBody>
          <a:bodyPr/>
          <a:lstStyle/>
          <a:p>
            <a:fld id="{AF83BEB6-139A-B746-BC33-1F5B6187E651}" type="slidenum">
              <a:rPr lang="en-US" smtClean="0"/>
              <a:pPr/>
              <a:t>19</a:t>
            </a:fld>
            <a:endParaRPr lang="en-US" dirty="0"/>
          </a:p>
        </p:txBody>
      </p:sp>
    </p:spTree>
    <p:extLst>
      <p:ext uri="{BB962C8B-B14F-4D97-AF65-F5344CB8AC3E}">
        <p14:creationId xmlns:p14="http://schemas.microsoft.com/office/powerpoint/2010/main" val="108248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77986" y="434357"/>
            <a:ext cx="8098653" cy="662924"/>
          </a:xfrm>
        </p:spPr>
        <p:txBody>
          <a:bodyPr/>
          <a:lstStyle/>
          <a:p>
            <a:r>
              <a:rPr lang="en-US" dirty="0"/>
              <a:t>Pre-Training Survey</a:t>
            </a:r>
            <a:br>
              <a:rPr lang="en-US" dirty="0"/>
            </a:br>
            <a:r>
              <a:rPr lang="en-US" sz="2400" dirty="0"/>
              <a:t>See </a:t>
            </a:r>
            <a:r>
              <a:rPr lang="en-US" sz="2400"/>
              <a:t>page 33 </a:t>
            </a:r>
            <a:r>
              <a:rPr lang="en-US" sz="2400" dirty="0"/>
              <a:t>in your Participant Guide </a:t>
            </a:r>
            <a:endParaRPr lang="en-US" sz="2000" dirty="0"/>
          </a:p>
        </p:txBody>
      </p:sp>
      <p:pic>
        <p:nvPicPr>
          <p:cNvPr id="8" name="Picture 7" descr="Screenshot of Pre-Training Survey from Participant Guide. Like all screenshots in this slide deck, it is not meant to be read. It is shown for navigation purposes only so participants know what they should see in their Guides. For navigation purposes only."/>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3250" y="1126309"/>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Slide Number Placeholder 8"/>
          <p:cNvSpPr>
            <a:spLocks noGrp="1"/>
          </p:cNvSpPr>
          <p:nvPr>
            <p:ph type="sldNum" sz="quarter" idx="4"/>
          </p:nvPr>
        </p:nvSpPr>
        <p:spPr/>
        <p:txBody>
          <a:bodyPr/>
          <a:lstStyle/>
          <a:p>
            <a:fld id="{AF83BEB6-139A-B746-BC33-1F5B6187E651}" type="slidenum">
              <a:rPr lang="en-US" smtClean="0"/>
              <a:pPr/>
              <a:t>2</a:t>
            </a:fld>
            <a:endParaRPr lang="en-US" dirty="0"/>
          </a:p>
        </p:txBody>
      </p:sp>
    </p:spTree>
    <p:extLst>
      <p:ext uri="{BB962C8B-B14F-4D97-AF65-F5344CB8AC3E}">
        <p14:creationId xmlns:p14="http://schemas.microsoft.com/office/powerpoint/2010/main" val="27197926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Places for Savings</a:t>
            </a:r>
          </a:p>
        </p:txBody>
      </p:sp>
      <p:sp>
        <p:nvSpPr>
          <p:cNvPr id="3" name="Content Placeholder 2"/>
          <p:cNvSpPr>
            <a:spLocks noGrp="1"/>
          </p:cNvSpPr>
          <p:nvPr>
            <p:ph idx="1"/>
          </p:nvPr>
        </p:nvSpPr>
        <p:spPr/>
        <p:txBody>
          <a:bodyPr>
            <a:normAutofit lnSpcReduction="10000"/>
          </a:bodyPr>
          <a:lstStyle/>
          <a:p>
            <a:pPr>
              <a:lnSpc>
                <a:spcPct val="100000"/>
              </a:lnSpc>
              <a:spcBef>
                <a:spcPts val="0"/>
              </a:spcBef>
              <a:spcAft>
                <a:spcPts val="1800"/>
              </a:spcAft>
              <a:buFont typeface="Wingdings" panose="05000000000000000000" pitchFamily="2" charset="2"/>
              <a:buChar char="§"/>
            </a:pPr>
            <a:r>
              <a:rPr lang="en-US" sz="2800" dirty="0">
                <a:solidFill>
                  <a:srgbClr val="000000"/>
                </a:solidFill>
              </a:rPr>
              <a:t>Money market deposit accounts</a:t>
            </a:r>
          </a:p>
          <a:p>
            <a:pPr>
              <a:lnSpc>
                <a:spcPct val="100000"/>
              </a:lnSpc>
              <a:spcBef>
                <a:spcPts val="0"/>
              </a:spcBef>
              <a:spcAft>
                <a:spcPts val="1800"/>
              </a:spcAft>
              <a:buFont typeface="Wingdings" panose="05000000000000000000" pitchFamily="2" charset="2"/>
              <a:buChar char="§"/>
            </a:pPr>
            <a:r>
              <a:rPr lang="en-US" sz="2800" dirty="0">
                <a:solidFill>
                  <a:srgbClr val="000000"/>
                </a:solidFill>
              </a:rPr>
              <a:t>Certificates of deposit (CDs)</a:t>
            </a:r>
          </a:p>
          <a:p>
            <a:pPr>
              <a:lnSpc>
                <a:spcPct val="100000"/>
              </a:lnSpc>
              <a:spcBef>
                <a:spcPts val="0"/>
              </a:spcBef>
              <a:spcAft>
                <a:spcPts val="1800"/>
              </a:spcAft>
              <a:buFont typeface="Wingdings" panose="05000000000000000000" pitchFamily="2" charset="2"/>
              <a:buChar char="§"/>
            </a:pPr>
            <a:r>
              <a:rPr lang="en-US" sz="2800" dirty="0">
                <a:solidFill>
                  <a:srgbClr val="000000"/>
                </a:solidFill>
              </a:rPr>
              <a:t>U.S. savings bonds</a:t>
            </a:r>
          </a:p>
          <a:p>
            <a:pPr>
              <a:lnSpc>
                <a:spcPct val="100000"/>
              </a:lnSpc>
              <a:spcBef>
                <a:spcPts val="0"/>
              </a:spcBef>
              <a:spcAft>
                <a:spcPts val="600"/>
              </a:spcAft>
              <a:buFont typeface="Wingdings" panose="05000000000000000000" pitchFamily="2" charset="2"/>
              <a:buChar char="§"/>
            </a:pPr>
            <a:r>
              <a:rPr lang="en-US" sz="2800" dirty="0">
                <a:solidFill>
                  <a:srgbClr val="000000"/>
                </a:solidFill>
              </a:rPr>
              <a:t>Retirement accounts</a:t>
            </a:r>
          </a:p>
          <a:p>
            <a:pPr lvl="1">
              <a:lnSpc>
                <a:spcPct val="100000"/>
              </a:lnSpc>
              <a:spcBef>
                <a:spcPts val="0"/>
              </a:spcBef>
            </a:pPr>
            <a:r>
              <a:rPr lang="en-US" sz="2400" dirty="0">
                <a:solidFill>
                  <a:srgbClr val="000000"/>
                </a:solidFill>
              </a:rPr>
              <a:t>From your employer</a:t>
            </a:r>
          </a:p>
          <a:p>
            <a:pPr lvl="1"/>
            <a:r>
              <a:rPr lang="en-US" sz="2400" dirty="0">
                <a:solidFill>
                  <a:srgbClr val="000000"/>
                </a:solidFill>
              </a:rPr>
              <a:t>Individual Retirement Accounts (IRAs)</a:t>
            </a:r>
          </a:p>
          <a:p>
            <a:pPr>
              <a:buFont typeface="Wingdings" charset="2"/>
              <a:buChar char="§"/>
            </a:pPr>
            <a:r>
              <a:rPr lang="en-US" sz="2800" dirty="0">
                <a:solidFill>
                  <a:srgbClr val="000000"/>
                </a:solidFill>
              </a:rPr>
              <a:t>Investments, such as stocks, corporate bonds and mutual funds</a:t>
            </a:r>
          </a:p>
          <a:p>
            <a:pPr lvl="1"/>
            <a:endParaRPr lang="en-US" sz="2400" dirty="0">
              <a:solidFill>
                <a:srgbClr val="000000"/>
              </a:solidFill>
            </a:endParaRPr>
          </a:p>
        </p:txBody>
      </p:sp>
      <p:sp>
        <p:nvSpPr>
          <p:cNvPr id="7" name="Slide Number Placeholder 6"/>
          <p:cNvSpPr>
            <a:spLocks noGrp="1"/>
          </p:cNvSpPr>
          <p:nvPr>
            <p:ph type="sldNum" sz="quarter" idx="4"/>
          </p:nvPr>
        </p:nvSpPr>
        <p:spPr/>
        <p:txBody>
          <a:bodyPr/>
          <a:lstStyle/>
          <a:p>
            <a:fld id="{AF83BEB6-139A-B746-BC33-1F5B6187E651}" type="slidenum">
              <a:rPr lang="en-US" smtClean="0"/>
              <a:pPr/>
              <a:t>20</a:t>
            </a:fld>
            <a:endParaRPr lang="en-US" dirty="0"/>
          </a:p>
        </p:txBody>
      </p:sp>
    </p:spTree>
    <p:extLst>
      <p:ext uri="{BB962C8B-B14F-4D97-AF65-F5344CB8AC3E}">
        <p14:creationId xmlns:p14="http://schemas.microsoft.com/office/powerpoint/2010/main" val="24547984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Apply It: My Savings Options</a:t>
            </a:r>
            <a:endParaRPr lang="en-US"/>
          </a:p>
        </p:txBody>
      </p:sp>
      <p:sp>
        <p:nvSpPr>
          <p:cNvPr id="6" name="Title 1"/>
          <p:cNvSpPr txBox="1">
            <a:spLocks/>
          </p:cNvSpPr>
          <p:nvPr/>
        </p:nvSpPr>
        <p:spPr>
          <a:xfrm>
            <a:off x="457200" y="170136"/>
            <a:ext cx="7924800" cy="914894"/>
          </a:xfrm>
          <a:prstGeom prst="rect">
            <a:avLst/>
          </a:prstGeom>
        </p:spPr>
        <p:txBody>
          <a:bodyPr vert="horz" lIns="91440" tIns="45720" rIns="91440" bIns="45720" rtlCol="0" anchor="b">
            <a:normAutofit lnSpcReduction="10000"/>
          </a:bodyPr>
          <a:lst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a:lstStyle>
          <a:p>
            <a:r>
              <a:rPr lang="en-US" dirty="0"/>
              <a:t>Apply It: My Savings Options</a:t>
            </a:r>
            <a:br>
              <a:rPr lang="en-US" dirty="0"/>
            </a:br>
            <a:r>
              <a:rPr lang="en-US" sz="2400" dirty="0">
                <a:solidFill>
                  <a:srgbClr val="318FC5"/>
                </a:solidFill>
              </a:rPr>
              <a:t>See page 10 in your Participant Guide </a:t>
            </a:r>
            <a:endParaRPr lang="en-US" dirty="0"/>
          </a:p>
        </p:txBody>
      </p:sp>
      <p:pic>
        <p:nvPicPr>
          <p:cNvPr id="7" name="Picture 6" descr="Screenshot of Apply It: My Savings Options from Participant Guide. Shown for navigational purposes only."/>
          <p:cNvPicPr>
            <a:picLocks noChangeAspect="1"/>
          </p:cNvPicPr>
          <p:nvPr/>
        </p:nvPicPr>
        <p:blipFill rotWithShape="1">
          <a:blip r:embed="rId2"/>
          <a:srcRect b="5066"/>
          <a:stretch/>
        </p:blipFill>
        <p:spPr>
          <a:xfrm>
            <a:off x="596900" y="1209986"/>
            <a:ext cx="7937500" cy="4714159"/>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Slide Number Placeholder 7"/>
          <p:cNvSpPr>
            <a:spLocks noGrp="1"/>
          </p:cNvSpPr>
          <p:nvPr>
            <p:ph type="sldNum" sz="quarter" idx="4"/>
          </p:nvPr>
        </p:nvSpPr>
        <p:spPr/>
        <p:txBody>
          <a:bodyPr/>
          <a:lstStyle/>
          <a:p>
            <a:fld id="{AF83BEB6-139A-B746-BC33-1F5B6187E651}" type="slidenum">
              <a:rPr lang="en-US" smtClean="0"/>
              <a:pPr/>
              <a:t>21</a:t>
            </a:fld>
            <a:endParaRPr lang="en-US" dirty="0"/>
          </a:p>
        </p:txBody>
      </p:sp>
    </p:spTree>
    <p:extLst>
      <p:ext uri="{BB962C8B-B14F-4D97-AF65-F5344CB8AC3E}">
        <p14:creationId xmlns:p14="http://schemas.microsoft.com/office/powerpoint/2010/main" val="8598045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Deposit Insurance</a:t>
            </a:r>
          </a:p>
        </p:txBody>
      </p:sp>
      <p:pic>
        <p:nvPicPr>
          <p:cNvPr id="5" name="Picture 4" descr="FDIC logo for federally insured banks. Text reads: Each depositor insured to at least $250,000. FDIC. Backed by the full faith and credit of the United States Government. Federal Deposit Insurance Corporation www.fdic.gov "/>
          <p:cNvPicPr>
            <a:picLocks noChangeAspect="1"/>
          </p:cNvPicPr>
          <p:nvPr/>
        </p:nvPicPr>
        <p:blipFill>
          <a:blip r:embed="rId2"/>
          <a:stretch>
            <a:fillRect/>
          </a:stretch>
        </p:blipFill>
        <p:spPr>
          <a:xfrm>
            <a:off x="711200" y="1669814"/>
            <a:ext cx="4419600" cy="1936985"/>
          </a:xfrm>
          <a:prstGeom prst="rect">
            <a:avLst/>
          </a:prstGeom>
        </p:spPr>
      </p:pic>
      <p:sp>
        <p:nvSpPr>
          <p:cNvPr id="7" name="TextBox 6"/>
          <p:cNvSpPr txBox="1"/>
          <p:nvPr/>
        </p:nvSpPr>
        <p:spPr>
          <a:xfrm>
            <a:off x="5401732" y="2575747"/>
            <a:ext cx="3522135" cy="1815882"/>
          </a:xfrm>
          <a:prstGeom prst="rect">
            <a:avLst/>
          </a:prstGeom>
          <a:noFill/>
        </p:spPr>
        <p:txBody>
          <a:bodyPr wrap="square" rtlCol="0">
            <a:spAutoFit/>
          </a:bodyPr>
          <a:lstStyle/>
          <a:p>
            <a:r>
              <a:rPr lang="en-US" sz="2800" dirty="0"/>
              <a:t>Deposits in a federally insured financial institution are insured to at least </a:t>
            </a:r>
            <a:r>
              <a:rPr lang="en-US" sz="2800" b="1" dirty="0">
                <a:latin typeface="+mj-lt"/>
              </a:rPr>
              <a:t>$250,000</a:t>
            </a:r>
            <a:r>
              <a:rPr lang="en-US" sz="2800" dirty="0"/>
              <a:t>. </a:t>
            </a:r>
          </a:p>
        </p:txBody>
      </p:sp>
      <p:pic>
        <p:nvPicPr>
          <p:cNvPr id="6" name="Picture 5" descr="Logo of NCUA for federally insured credit unions. Text reads: Your savings federally insured to at least $250,000 and backed by the full faith and credit of the United States Government. NCUA. National Credit Union Administration, a U.S. Government Agency. "/>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11200" y="3882765"/>
            <a:ext cx="4481154" cy="1993101"/>
          </a:xfrm>
          <a:prstGeom prst="rect">
            <a:avLst/>
          </a:prstGeom>
        </p:spPr>
      </p:pic>
      <p:sp>
        <p:nvSpPr>
          <p:cNvPr id="4" name="Slide Number Placeholder 3"/>
          <p:cNvSpPr>
            <a:spLocks noGrp="1"/>
          </p:cNvSpPr>
          <p:nvPr>
            <p:ph type="sldNum" sz="quarter" idx="4"/>
          </p:nvPr>
        </p:nvSpPr>
        <p:spPr/>
        <p:txBody>
          <a:bodyPr/>
          <a:lstStyle/>
          <a:p>
            <a:fld id="{AF83BEB6-139A-B746-BC33-1F5B6187E651}" type="slidenum">
              <a:rPr lang="en-US" smtClean="0"/>
              <a:pPr/>
              <a:t>22</a:t>
            </a:fld>
            <a:endParaRPr lang="en-US" dirty="0"/>
          </a:p>
        </p:txBody>
      </p:sp>
    </p:spTree>
    <p:extLst>
      <p:ext uri="{BB962C8B-B14F-4D97-AF65-F5344CB8AC3E}">
        <p14:creationId xmlns:p14="http://schemas.microsoft.com/office/powerpoint/2010/main" val="12067606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tack of blocks that look like currency."/>
          <p:cNvPicPr>
            <a:picLocks noChangeAspect="1"/>
          </p:cNvPicPr>
          <p:nvPr/>
        </p:nvPicPr>
        <p:blipFill rotWithShape="1">
          <a:blip r:embed="rId3" cstate="print">
            <a:extLst>
              <a:ext uri="{28A0092B-C50C-407E-A947-70E740481C1C}">
                <a14:useLocalDpi xmlns:a14="http://schemas.microsoft.com/office/drawing/2010/main"/>
              </a:ext>
            </a:extLst>
          </a:blip>
          <a:srcRect r="7633" b="5093"/>
          <a:stretch/>
        </p:blipFill>
        <p:spPr>
          <a:xfrm>
            <a:off x="5041555" y="2897214"/>
            <a:ext cx="4102446" cy="3161427"/>
          </a:xfrm>
          <a:prstGeom prst="rect">
            <a:avLst/>
          </a:prstGeom>
        </p:spPr>
      </p:pic>
      <p:sp>
        <p:nvSpPr>
          <p:cNvPr id="2" name="Title 1"/>
          <p:cNvSpPr>
            <a:spLocks noGrp="1"/>
          </p:cNvSpPr>
          <p:nvPr>
            <p:ph type="title"/>
          </p:nvPr>
        </p:nvSpPr>
        <p:spPr/>
        <p:txBody>
          <a:bodyPr>
            <a:normAutofit/>
          </a:bodyPr>
          <a:lstStyle/>
          <a:p>
            <a:r>
              <a:rPr lang="en-US" dirty="0"/>
              <a:t>Interest and Compounding</a:t>
            </a:r>
          </a:p>
        </p:txBody>
      </p:sp>
      <p:sp>
        <p:nvSpPr>
          <p:cNvPr id="3" name="Content Placeholder 2"/>
          <p:cNvSpPr>
            <a:spLocks noGrp="1"/>
          </p:cNvSpPr>
          <p:nvPr>
            <p:ph idx="1"/>
          </p:nvPr>
        </p:nvSpPr>
        <p:spPr>
          <a:xfrm>
            <a:off x="577985" y="1424723"/>
            <a:ext cx="7310318" cy="4701440"/>
          </a:xfrm>
        </p:spPr>
        <p:txBody>
          <a:bodyPr>
            <a:normAutofit/>
          </a:bodyPr>
          <a:lstStyle/>
          <a:p>
            <a:pPr>
              <a:lnSpc>
                <a:spcPct val="100000"/>
              </a:lnSpc>
              <a:spcBef>
                <a:spcPts val="0"/>
              </a:spcBef>
              <a:spcAft>
                <a:spcPts val="0"/>
              </a:spcAft>
              <a:buFont typeface="Wingdings" charset="2"/>
              <a:buChar char="§"/>
            </a:pPr>
            <a:r>
              <a:rPr lang="en-US" sz="3200" dirty="0">
                <a:solidFill>
                  <a:srgbClr val="000000"/>
                </a:solidFill>
                <a:latin typeface="+mj-lt"/>
              </a:rPr>
              <a:t>Interest: </a:t>
            </a:r>
            <a:r>
              <a:rPr lang="en-US" sz="3200" dirty="0">
                <a:solidFill>
                  <a:srgbClr val="000000"/>
                </a:solidFill>
                <a:latin typeface="+mn-lt"/>
              </a:rPr>
              <a:t>money financial institutions pay you for keeping money deposited with them </a:t>
            </a:r>
          </a:p>
          <a:p>
            <a:pPr lvl="1">
              <a:lnSpc>
                <a:spcPct val="100000"/>
              </a:lnSpc>
            </a:pPr>
            <a:r>
              <a:rPr lang="en-US" sz="2800" dirty="0">
                <a:solidFill>
                  <a:srgbClr val="000000"/>
                </a:solidFill>
              </a:rPr>
              <a:t>Expressed as a percentage </a:t>
            </a:r>
          </a:p>
          <a:p>
            <a:pPr lvl="1">
              <a:spcAft>
                <a:spcPts val="1800"/>
              </a:spcAft>
            </a:pPr>
            <a:r>
              <a:rPr lang="en-US" sz="2800" dirty="0">
                <a:solidFill>
                  <a:srgbClr val="000000"/>
                </a:solidFill>
              </a:rPr>
              <a:t>May need to pay income tax on interest</a:t>
            </a:r>
          </a:p>
          <a:p>
            <a:pPr>
              <a:lnSpc>
                <a:spcPct val="100000"/>
              </a:lnSpc>
              <a:spcBef>
                <a:spcPts val="0"/>
              </a:spcBef>
              <a:buFont typeface="Wingdings" charset="2"/>
              <a:buChar char="§"/>
            </a:pPr>
            <a:r>
              <a:rPr lang="en-US" sz="3200" dirty="0">
                <a:solidFill>
                  <a:srgbClr val="000000"/>
                </a:solidFill>
                <a:latin typeface="+mj-lt"/>
              </a:rPr>
              <a:t>Compounding</a:t>
            </a:r>
            <a:r>
              <a:rPr lang="en-US" sz="3200">
                <a:solidFill>
                  <a:srgbClr val="000000"/>
                </a:solidFill>
                <a:latin typeface="+mj-lt"/>
              </a:rPr>
              <a:t>: </a:t>
            </a:r>
            <a:r>
              <a:rPr lang="en-US" sz="3200" smtClean="0">
                <a:solidFill>
                  <a:srgbClr val="000000"/>
                </a:solidFill>
                <a:latin typeface="+mn-lt"/>
              </a:rPr>
              <a:t>earning interest</a:t>
            </a:r>
            <a:br>
              <a:rPr lang="en-US" sz="3200" smtClean="0">
                <a:solidFill>
                  <a:srgbClr val="000000"/>
                </a:solidFill>
                <a:latin typeface="+mn-lt"/>
              </a:rPr>
            </a:br>
            <a:r>
              <a:rPr lang="en-US" sz="3200" smtClean="0">
                <a:solidFill>
                  <a:srgbClr val="000000"/>
                </a:solidFill>
                <a:latin typeface="+mn-lt"/>
              </a:rPr>
              <a:t>on the interest</a:t>
            </a:r>
            <a:endParaRPr lang="en-US" sz="3200" dirty="0">
              <a:solidFill>
                <a:srgbClr val="000000"/>
              </a:solidFill>
              <a:latin typeface="+mn-lt"/>
            </a:endParaRPr>
          </a:p>
        </p:txBody>
      </p:sp>
      <p:sp>
        <p:nvSpPr>
          <p:cNvPr id="10" name="Slide Number Placeholder 9"/>
          <p:cNvSpPr>
            <a:spLocks noGrp="1"/>
          </p:cNvSpPr>
          <p:nvPr>
            <p:ph type="sldNum" sz="quarter" idx="4"/>
          </p:nvPr>
        </p:nvSpPr>
        <p:spPr/>
        <p:txBody>
          <a:bodyPr/>
          <a:lstStyle/>
          <a:p>
            <a:fld id="{AF83BEB6-139A-B746-BC33-1F5B6187E651}" type="slidenum">
              <a:rPr lang="en-US" smtClean="0"/>
              <a:pPr/>
              <a:t>23</a:t>
            </a:fld>
            <a:endParaRPr lang="en-US" dirty="0"/>
          </a:p>
        </p:txBody>
      </p:sp>
    </p:spTree>
    <p:extLst>
      <p:ext uri="{BB962C8B-B14F-4D97-AF65-F5344CB8AC3E}">
        <p14:creationId xmlns:p14="http://schemas.microsoft.com/office/powerpoint/2010/main" val="35788027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Mattress versus Bank Account</a:t>
            </a:r>
          </a:p>
        </p:txBody>
      </p:sp>
      <p:graphicFrame>
        <p:nvGraphicFramePr>
          <p:cNvPr id="5" name="Content Placeholder 4" descr="Three column table with title row and then 2 rows beneath the title row"/>
          <p:cNvGraphicFramePr>
            <a:graphicFrameLocks noGrp="1"/>
          </p:cNvGraphicFramePr>
          <p:nvPr>
            <p:ph idx="1"/>
            <p:extLst>
              <p:ext uri="{D42A27DB-BD31-4B8C-83A1-F6EECF244321}">
                <p14:modId xmlns:p14="http://schemas.microsoft.com/office/powerpoint/2010/main" val="2038780627"/>
              </p:ext>
            </p:extLst>
          </p:nvPr>
        </p:nvGraphicFramePr>
        <p:xfrm>
          <a:off x="457200" y="1700331"/>
          <a:ext cx="8229601" cy="3572100"/>
        </p:xfrm>
        <a:graphic>
          <a:graphicData uri="http://schemas.openxmlformats.org/drawingml/2006/table">
            <a:tbl>
              <a:tblPr firstRow="1" firstCol="1" bandRow="1">
                <a:tableStyleId>{5940675A-B579-460E-94D1-54222C63F5DA}</a:tableStyleId>
              </a:tblPr>
              <a:tblGrid>
                <a:gridCol w="4820194">
                  <a:extLst>
                    <a:ext uri="{9D8B030D-6E8A-4147-A177-3AD203B41FA5}">
                      <a16:colId xmlns:a16="http://schemas.microsoft.com/office/drawing/2014/main" xmlns="" val="20000"/>
                    </a:ext>
                  </a:extLst>
                </a:gridCol>
                <a:gridCol w="1711235">
                  <a:extLst>
                    <a:ext uri="{9D8B030D-6E8A-4147-A177-3AD203B41FA5}">
                      <a16:colId xmlns:a16="http://schemas.microsoft.com/office/drawing/2014/main" xmlns="" val="20001"/>
                    </a:ext>
                  </a:extLst>
                </a:gridCol>
                <a:gridCol w="1698172">
                  <a:extLst>
                    <a:ext uri="{9D8B030D-6E8A-4147-A177-3AD203B41FA5}">
                      <a16:colId xmlns:a16="http://schemas.microsoft.com/office/drawing/2014/main" xmlns="" val="20002"/>
                    </a:ext>
                  </a:extLst>
                </a:gridCol>
              </a:tblGrid>
              <a:tr h="828900">
                <a:tc>
                  <a:txBody>
                    <a:bodyPr/>
                    <a:lstStyle/>
                    <a:p>
                      <a:pPr marL="0" marR="0">
                        <a:lnSpc>
                          <a:spcPct val="100000"/>
                        </a:lnSpc>
                        <a:spcBef>
                          <a:spcPts val="300"/>
                        </a:spcBef>
                        <a:spcAft>
                          <a:spcPts val="300"/>
                        </a:spcAft>
                        <a:tabLst>
                          <a:tab pos="-914400" algn="l"/>
                        </a:tabLst>
                      </a:pPr>
                      <a:r>
                        <a:rPr lang="en-US" sz="3000" b="1" dirty="0">
                          <a:effectLst/>
                        </a:rPr>
                        <a:t> For Example…</a:t>
                      </a:r>
                      <a:endParaRPr lang="en-US" sz="3000" b="1"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solidFill>
                      <a:schemeClr val="accent1">
                        <a:alpha val="50000"/>
                      </a:schemeClr>
                    </a:solidFill>
                  </a:tcPr>
                </a:tc>
                <a:tc>
                  <a:txBody>
                    <a:bodyPr/>
                    <a:lstStyle/>
                    <a:p>
                      <a:pPr marL="0" marR="0" algn="ctr">
                        <a:lnSpc>
                          <a:spcPct val="100000"/>
                        </a:lnSpc>
                        <a:spcBef>
                          <a:spcPts val="300"/>
                        </a:spcBef>
                        <a:spcAft>
                          <a:spcPts val="300"/>
                        </a:spcAft>
                        <a:tabLst>
                          <a:tab pos="-914400" algn="l"/>
                        </a:tabLst>
                      </a:pPr>
                      <a:r>
                        <a:rPr lang="en-US" sz="3000" b="1" dirty="0">
                          <a:effectLst/>
                        </a:rPr>
                        <a:t>5 Years</a:t>
                      </a:r>
                      <a:endParaRPr lang="en-US" sz="3000" b="1"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solidFill>
                      <a:schemeClr val="accent1">
                        <a:alpha val="50000"/>
                      </a:schemeClr>
                    </a:solidFill>
                  </a:tcPr>
                </a:tc>
                <a:tc>
                  <a:txBody>
                    <a:bodyPr/>
                    <a:lstStyle/>
                    <a:p>
                      <a:pPr marL="0" marR="0" algn="ctr">
                        <a:lnSpc>
                          <a:spcPct val="100000"/>
                        </a:lnSpc>
                        <a:spcBef>
                          <a:spcPts val="300"/>
                        </a:spcBef>
                        <a:spcAft>
                          <a:spcPts val="300"/>
                        </a:spcAft>
                        <a:tabLst>
                          <a:tab pos="-914400" algn="l"/>
                        </a:tabLst>
                      </a:pPr>
                      <a:r>
                        <a:rPr lang="en-US" sz="3000" b="1" dirty="0">
                          <a:effectLst/>
                        </a:rPr>
                        <a:t>10 Years</a:t>
                      </a:r>
                      <a:endParaRPr lang="en-US" sz="3000" b="1"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solidFill>
                      <a:schemeClr val="accent1">
                        <a:alpha val="50000"/>
                      </a:schemeClr>
                    </a:solidFill>
                  </a:tcPr>
                </a:tc>
                <a:extLst>
                  <a:ext uri="{0D108BD9-81ED-4DB2-BD59-A6C34878D82A}">
                    <a16:rowId xmlns:a16="http://schemas.microsoft.com/office/drawing/2014/main" xmlns="" val="10000"/>
                  </a:ext>
                </a:extLst>
              </a:tr>
              <a:tr h="828900">
                <a:tc>
                  <a:txBody>
                    <a:bodyPr/>
                    <a:lstStyle/>
                    <a:p>
                      <a:pPr marL="0" marR="0" algn="l">
                        <a:lnSpc>
                          <a:spcPct val="100000"/>
                        </a:lnSpc>
                        <a:spcBef>
                          <a:spcPts val="300"/>
                        </a:spcBef>
                        <a:spcAft>
                          <a:spcPts val="300"/>
                        </a:spcAft>
                        <a:tabLst>
                          <a:tab pos="-914400" algn="l"/>
                        </a:tabLst>
                      </a:pPr>
                      <a:r>
                        <a:rPr lang="en-US" sz="3000" b="1" u="none" dirty="0">
                          <a:effectLst/>
                        </a:rPr>
                        <a:t>Under Your Mattress</a:t>
                      </a:r>
                      <a:br>
                        <a:rPr lang="en-US" sz="3000" b="1" u="none" dirty="0">
                          <a:effectLst/>
                        </a:rPr>
                      </a:br>
                      <a:r>
                        <a:rPr lang="en-US" sz="3000" b="0" u="none" dirty="0">
                          <a:effectLst/>
                        </a:rPr>
                        <a:t>(No interest,</a:t>
                      </a:r>
                      <a:r>
                        <a:rPr lang="en-US" sz="3000" b="0" u="none" baseline="0" dirty="0">
                          <a:effectLst/>
                        </a:rPr>
                        <a:t> and assuming it is not stolen or lost)</a:t>
                      </a:r>
                      <a:endParaRPr lang="en-US" sz="3000" b="0" u="none"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lgn="ctr">
                        <a:lnSpc>
                          <a:spcPct val="100000"/>
                        </a:lnSpc>
                        <a:spcBef>
                          <a:spcPts val="300"/>
                        </a:spcBef>
                        <a:spcAft>
                          <a:spcPts val="300"/>
                        </a:spcAft>
                        <a:tabLst>
                          <a:tab pos="-914400" algn="l"/>
                        </a:tabLst>
                      </a:pPr>
                      <a:r>
                        <a:rPr lang="en-US" sz="2400">
                          <a:effectLst/>
                          <a:latin typeface="Arial" panose="020B0604020202020204" pitchFamily="34" charset="0"/>
                          <a:cs typeface="Arial" panose="020B0604020202020204" pitchFamily="34" charset="0"/>
                        </a:rPr>
                        <a:t>$1,000.00 </a:t>
                      </a:r>
                      <a:endParaRPr lang="en-US" sz="2400" dirty="0">
                        <a:effectLst/>
                        <a:latin typeface="Arial" panose="020B0604020202020204" pitchFamily="34" charset="0"/>
                        <a:cs typeface="Arial" panose="020B0604020202020204" pitchFamily="34" charset="0"/>
                      </a:endParaRPr>
                    </a:p>
                  </a:txBody>
                  <a:tcPr marL="68580" marR="68580" marT="0" marB="0"/>
                </a:tc>
                <a:tc>
                  <a:txBody>
                    <a:bodyPr/>
                    <a:lstStyle/>
                    <a:p>
                      <a:pPr marL="0" marR="0" algn="ctr">
                        <a:lnSpc>
                          <a:spcPct val="100000"/>
                        </a:lnSpc>
                        <a:spcBef>
                          <a:spcPts val="300"/>
                        </a:spcBef>
                        <a:spcAft>
                          <a:spcPts val="300"/>
                        </a:spcAft>
                        <a:tabLst>
                          <a:tab pos="-914400" algn="l"/>
                        </a:tabLst>
                      </a:pPr>
                      <a:r>
                        <a:rPr lang="en-US" sz="2400">
                          <a:effectLst/>
                          <a:latin typeface="Arial" panose="020B0604020202020204" pitchFamily="34" charset="0"/>
                          <a:cs typeface="Arial" panose="020B0604020202020204" pitchFamily="34" charset="0"/>
                        </a:rPr>
                        <a:t>$1,000.00 </a:t>
                      </a:r>
                      <a:endParaRPr lang="en-US" sz="2400" dirty="0">
                        <a:effectLst/>
                        <a:latin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1"/>
                  </a:ext>
                </a:extLst>
              </a:tr>
              <a:tr h="828900">
                <a:tc>
                  <a:txBody>
                    <a:bodyPr/>
                    <a:lstStyle/>
                    <a:p>
                      <a:pPr marL="0" marR="0">
                        <a:lnSpc>
                          <a:spcPct val="100000"/>
                        </a:lnSpc>
                        <a:spcBef>
                          <a:spcPts val="300"/>
                        </a:spcBef>
                        <a:spcAft>
                          <a:spcPts val="300"/>
                        </a:spcAft>
                        <a:tabLst>
                          <a:tab pos="-914400" algn="l"/>
                        </a:tabLst>
                      </a:pPr>
                      <a:r>
                        <a:rPr lang="en-US" sz="3000" b="1" u="none" dirty="0">
                          <a:solidFill>
                            <a:srgbClr val="000000"/>
                          </a:solidFill>
                          <a:effectLst/>
                        </a:rPr>
                        <a:t>Bank Account </a:t>
                      </a:r>
                      <a:br>
                        <a:rPr lang="en-US" sz="3000" b="1" u="none" dirty="0">
                          <a:solidFill>
                            <a:srgbClr val="000000"/>
                          </a:solidFill>
                          <a:effectLst/>
                        </a:rPr>
                      </a:br>
                      <a:r>
                        <a:rPr lang="en-US" sz="3000" b="0" u="none" dirty="0">
                          <a:solidFill>
                            <a:srgbClr val="000000"/>
                          </a:solidFill>
                          <a:effectLst/>
                        </a:rPr>
                        <a:t>(pays 2%</a:t>
                      </a:r>
                      <a:r>
                        <a:rPr lang="en-US" sz="3000" b="0" u="none" baseline="0" dirty="0">
                          <a:solidFill>
                            <a:srgbClr val="000000"/>
                          </a:solidFill>
                          <a:effectLst/>
                        </a:rPr>
                        <a:t> </a:t>
                      </a:r>
                      <a:r>
                        <a:rPr lang="en-US" sz="3000" b="0" u="none" dirty="0">
                          <a:solidFill>
                            <a:srgbClr val="000000"/>
                          </a:solidFill>
                          <a:effectLst/>
                        </a:rPr>
                        <a:t>interest, compounded monthly)</a:t>
                      </a:r>
                      <a:endParaRPr lang="en-US" sz="3000" b="0" u="none"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lgn="ctr">
                        <a:lnSpc>
                          <a:spcPct val="100000"/>
                        </a:lnSpc>
                        <a:spcBef>
                          <a:spcPts val="300"/>
                        </a:spcBef>
                        <a:spcAft>
                          <a:spcPts val="300"/>
                        </a:spcAft>
                        <a:tabLst>
                          <a:tab pos="-914400" algn="l"/>
                        </a:tabLst>
                      </a:pPr>
                      <a:r>
                        <a:rPr lang="en-US" sz="240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a:t>
                      </a:r>
                      <a:r>
                        <a:rPr lang="en-US" sz="24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1,105.08</a:t>
                      </a:r>
                    </a:p>
                  </a:txBody>
                  <a:tcPr marL="68580" marR="68580" marT="0" marB="0"/>
                </a:tc>
                <a:tc>
                  <a:txBody>
                    <a:bodyPr/>
                    <a:lstStyle/>
                    <a:p>
                      <a:pPr marL="0" marR="0" algn="ctr">
                        <a:lnSpc>
                          <a:spcPct val="100000"/>
                        </a:lnSpc>
                        <a:spcBef>
                          <a:spcPts val="300"/>
                        </a:spcBef>
                        <a:spcAft>
                          <a:spcPts val="300"/>
                        </a:spcAft>
                        <a:tabLst>
                          <a:tab pos="-914400" algn="l"/>
                        </a:tabLst>
                      </a:pPr>
                      <a:r>
                        <a:rPr lang="en-US" sz="240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a:t>
                      </a:r>
                      <a:r>
                        <a:rPr lang="en-US" sz="24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1,221.10</a:t>
                      </a:r>
                    </a:p>
                  </a:txBody>
                  <a:tcPr marL="68580" marR="68580" marT="0" marB="0"/>
                </a:tc>
                <a:extLst>
                  <a:ext uri="{0D108BD9-81ED-4DB2-BD59-A6C34878D82A}">
                    <a16:rowId xmlns:a16="http://schemas.microsoft.com/office/drawing/2014/main" xmlns="" val="10002"/>
                  </a:ext>
                </a:extLst>
              </a:tr>
            </a:tbl>
          </a:graphicData>
        </a:graphic>
      </p:graphicFrame>
      <p:sp>
        <p:nvSpPr>
          <p:cNvPr id="4" name="Slide Number Placeholder 3"/>
          <p:cNvSpPr>
            <a:spLocks noGrp="1"/>
          </p:cNvSpPr>
          <p:nvPr>
            <p:ph type="sldNum" sz="quarter" idx="4"/>
          </p:nvPr>
        </p:nvSpPr>
        <p:spPr/>
        <p:txBody>
          <a:bodyPr/>
          <a:lstStyle/>
          <a:p>
            <a:fld id="{AF83BEB6-139A-B746-BC33-1F5B6187E651}" type="slidenum">
              <a:rPr lang="en-US" smtClean="0"/>
              <a:pPr/>
              <a:t>24</a:t>
            </a:fld>
            <a:endParaRPr lang="en-US" dirty="0"/>
          </a:p>
        </p:txBody>
      </p:sp>
    </p:spTree>
    <p:extLst>
      <p:ext uri="{BB962C8B-B14F-4D97-AF65-F5344CB8AC3E}">
        <p14:creationId xmlns:p14="http://schemas.microsoft.com/office/powerpoint/2010/main" val="18291007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Interest Combined with </a:t>
            </a:r>
            <a:br>
              <a:rPr lang="en-US" dirty="0"/>
            </a:br>
            <a:r>
              <a:rPr lang="en-US" dirty="0"/>
              <a:t>Regular Savings of $5.00 per Month</a:t>
            </a:r>
          </a:p>
        </p:txBody>
      </p:sp>
      <p:graphicFrame>
        <p:nvGraphicFramePr>
          <p:cNvPr id="5" name="Content Placeholder 4" descr="Three column table with title row and then 4 rows beneath the title row.  There is no text in the title row above the first column"/>
          <p:cNvGraphicFramePr>
            <a:graphicFrameLocks noGrp="1"/>
          </p:cNvGraphicFramePr>
          <p:nvPr>
            <p:ph idx="1"/>
            <p:extLst>
              <p:ext uri="{D42A27DB-BD31-4B8C-83A1-F6EECF244321}">
                <p14:modId xmlns:p14="http://schemas.microsoft.com/office/powerpoint/2010/main" val="2682317351"/>
              </p:ext>
            </p:extLst>
          </p:nvPr>
        </p:nvGraphicFramePr>
        <p:xfrm>
          <a:off x="457200" y="1697622"/>
          <a:ext cx="8229600" cy="4160520"/>
        </p:xfrm>
        <a:graphic>
          <a:graphicData uri="http://schemas.openxmlformats.org/drawingml/2006/table">
            <a:tbl>
              <a:tblPr firstRow="1" firstCol="1" bandRow="1">
                <a:tableStyleId>{5940675A-B579-460E-94D1-54222C63F5DA}</a:tableStyleId>
              </a:tblPr>
              <a:tblGrid>
                <a:gridCol w="2024743">
                  <a:extLst>
                    <a:ext uri="{9D8B030D-6E8A-4147-A177-3AD203B41FA5}">
                      <a16:colId xmlns:a16="http://schemas.microsoft.com/office/drawing/2014/main" xmlns="" val="20000"/>
                    </a:ext>
                  </a:extLst>
                </a:gridCol>
                <a:gridCol w="3618411">
                  <a:extLst>
                    <a:ext uri="{9D8B030D-6E8A-4147-A177-3AD203B41FA5}">
                      <a16:colId xmlns:a16="http://schemas.microsoft.com/office/drawing/2014/main" xmlns="" val="20001"/>
                    </a:ext>
                  </a:extLst>
                </a:gridCol>
                <a:gridCol w="2586446">
                  <a:extLst>
                    <a:ext uri="{9D8B030D-6E8A-4147-A177-3AD203B41FA5}">
                      <a16:colId xmlns:a16="http://schemas.microsoft.com/office/drawing/2014/main" xmlns="" val="20002"/>
                    </a:ext>
                  </a:extLst>
                </a:gridCol>
              </a:tblGrid>
              <a:tr h="0">
                <a:tc>
                  <a:txBody>
                    <a:bodyPr/>
                    <a:lstStyle/>
                    <a:p>
                      <a:pPr marL="0" marR="0">
                        <a:lnSpc>
                          <a:spcPct val="100000"/>
                        </a:lnSpc>
                        <a:spcBef>
                          <a:spcPts val="300"/>
                        </a:spcBef>
                        <a:spcAft>
                          <a:spcPts val="300"/>
                        </a:spcAft>
                        <a:tabLst>
                          <a:tab pos="-914400" algn="l"/>
                        </a:tabLst>
                      </a:pPr>
                      <a:r>
                        <a:rPr lang="en-US" sz="2000" b="1" dirty="0">
                          <a:effectLst/>
                        </a:rPr>
                        <a:t> </a:t>
                      </a:r>
                      <a:endParaRPr lang="en-US" sz="2000" b="1"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solidFill>
                      <a:schemeClr val="accent1">
                        <a:alpha val="50000"/>
                      </a:schemeClr>
                    </a:solidFill>
                  </a:tcPr>
                </a:tc>
                <a:tc>
                  <a:txBody>
                    <a:bodyPr/>
                    <a:lstStyle/>
                    <a:p>
                      <a:pPr marL="0" marR="0" algn="ctr">
                        <a:lnSpc>
                          <a:spcPct val="100000"/>
                        </a:lnSpc>
                        <a:spcBef>
                          <a:spcPts val="300"/>
                        </a:spcBef>
                        <a:spcAft>
                          <a:spcPts val="300"/>
                        </a:spcAft>
                        <a:tabLst>
                          <a:tab pos="-914400" algn="l"/>
                        </a:tabLst>
                      </a:pPr>
                      <a:r>
                        <a:rPr lang="en-US" sz="2800" b="1" dirty="0">
                          <a:solidFill>
                            <a:srgbClr val="000000"/>
                          </a:solidFill>
                          <a:effectLst/>
                        </a:rPr>
                        <a:t>Under Your Mattress </a:t>
                      </a:r>
                    </a:p>
                    <a:p>
                      <a:pPr marL="0" marR="0" algn="ctr">
                        <a:lnSpc>
                          <a:spcPct val="100000"/>
                        </a:lnSpc>
                        <a:spcBef>
                          <a:spcPts val="300"/>
                        </a:spcBef>
                        <a:spcAft>
                          <a:spcPts val="300"/>
                        </a:spcAft>
                        <a:tabLst>
                          <a:tab pos="-914400" algn="l"/>
                        </a:tabLst>
                      </a:pPr>
                      <a:r>
                        <a:rPr lang="en-US" sz="2000" b="0" dirty="0">
                          <a:solidFill>
                            <a:srgbClr val="000000"/>
                          </a:solidFill>
                          <a:effectLst/>
                        </a:rPr>
                        <a:t>(No interest and assuming it is not stolen or lost)</a:t>
                      </a:r>
                      <a:endParaRPr lang="en-US" sz="2000" b="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solidFill>
                      <a:schemeClr val="accent1">
                        <a:alpha val="50000"/>
                      </a:schemeClr>
                    </a:solidFill>
                  </a:tcPr>
                </a:tc>
                <a:tc>
                  <a:txBody>
                    <a:bodyPr/>
                    <a:lstStyle/>
                    <a:p>
                      <a:pPr marL="0" marR="0" algn="ctr">
                        <a:lnSpc>
                          <a:spcPct val="100000"/>
                        </a:lnSpc>
                        <a:spcBef>
                          <a:spcPts val="300"/>
                        </a:spcBef>
                        <a:spcAft>
                          <a:spcPts val="300"/>
                        </a:spcAft>
                        <a:tabLst>
                          <a:tab pos="-914400" algn="l"/>
                        </a:tabLst>
                      </a:pPr>
                      <a:r>
                        <a:rPr lang="en-US" sz="2800" b="1" dirty="0">
                          <a:solidFill>
                            <a:srgbClr val="000000"/>
                          </a:solidFill>
                          <a:effectLst/>
                        </a:rPr>
                        <a:t>Bank Account </a:t>
                      </a:r>
                    </a:p>
                    <a:p>
                      <a:pPr marL="0" marR="0" algn="ctr">
                        <a:lnSpc>
                          <a:spcPct val="100000"/>
                        </a:lnSpc>
                        <a:spcBef>
                          <a:spcPts val="300"/>
                        </a:spcBef>
                        <a:spcAft>
                          <a:spcPts val="300"/>
                        </a:spcAft>
                        <a:tabLst>
                          <a:tab pos="-914400" algn="l"/>
                        </a:tabLst>
                      </a:pPr>
                      <a:r>
                        <a:rPr lang="en-US" sz="2000" b="0" dirty="0">
                          <a:solidFill>
                            <a:srgbClr val="000000"/>
                          </a:solidFill>
                          <a:effectLst/>
                        </a:rPr>
                        <a:t>(pays </a:t>
                      </a:r>
                      <a:r>
                        <a:rPr lang="en-US" sz="2000" b="0" baseline="0" dirty="0">
                          <a:solidFill>
                            <a:srgbClr val="000000"/>
                          </a:solidFill>
                          <a:effectLst/>
                        </a:rPr>
                        <a:t>2% </a:t>
                      </a:r>
                      <a:r>
                        <a:rPr lang="en-US" sz="2000" b="0" dirty="0">
                          <a:solidFill>
                            <a:srgbClr val="000000"/>
                          </a:solidFill>
                          <a:effectLst/>
                        </a:rPr>
                        <a:t>interest, compounded monthly)</a:t>
                      </a:r>
                      <a:endParaRPr lang="en-US" sz="2000" b="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solidFill>
                      <a:schemeClr val="accent1">
                        <a:alpha val="50000"/>
                      </a:schemeClr>
                    </a:solidFill>
                  </a:tcPr>
                </a:tc>
                <a:extLst>
                  <a:ext uri="{0D108BD9-81ED-4DB2-BD59-A6C34878D82A}">
                    <a16:rowId xmlns:a16="http://schemas.microsoft.com/office/drawing/2014/main" xmlns="" val="10000"/>
                  </a:ext>
                </a:extLst>
              </a:tr>
              <a:tr h="0">
                <a:tc>
                  <a:txBody>
                    <a:bodyPr/>
                    <a:lstStyle/>
                    <a:p>
                      <a:pPr marL="0" marR="0" algn="ctr">
                        <a:lnSpc>
                          <a:spcPct val="100000"/>
                        </a:lnSpc>
                        <a:spcBef>
                          <a:spcPts val="600"/>
                        </a:spcBef>
                        <a:spcAft>
                          <a:spcPts val="600"/>
                        </a:spcAft>
                        <a:tabLst>
                          <a:tab pos="-914400" algn="l"/>
                        </a:tabLst>
                      </a:pPr>
                      <a:r>
                        <a:rPr lang="en-US" sz="3200" b="1" dirty="0">
                          <a:effectLst/>
                        </a:rPr>
                        <a:t>Year 1</a:t>
                      </a:r>
                      <a:endParaRPr lang="en-US" sz="3200" b="1"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lgn="ctr">
                        <a:lnSpc>
                          <a:spcPct val="100000"/>
                        </a:lnSpc>
                        <a:spcBef>
                          <a:spcPts val="600"/>
                        </a:spcBef>
                        <a:spcAft>
                          <a:spcPts val="600"/>
                        </a:spcAft>
                      </a:pPr>
                      <a:r>
                        <a:rPr lang="en-US" sz="2000" dirty="0">
                          <a:solidFill>
                            <a:srgbClr val="000000"/>
                          </a:solidFill>
                          <a:effectLst/>
                          <a:latin typeface="Arial" panose="020B0604020202020204" pitchFamily="34" charset="0"/>
                          <a:cs typeface="Arial" panose="020B0604020202020204" pitchFamily="34" charset="0"/>
                        </a:rPr>
                        <a:t>$60.00 </a:t>
                      </a:r>
                    </a:p>
                    <a:p>
                      <a:pPr marL="0" marR="0" algn="ctr">
                        <a:lnSpc>
                          <a:spcPct val="100000"/>
                        </a:lnSpc>
                        <a:spcBef>
                          <a:spcPts val="600"/>
                        </a:spcBef>
                        <a:spcAft>
                          <a:spcPts val="600"/>
                        </a:spcAft>
                      </a:pPr>
                      <a:r>
                        <a:rPr lang="en-US" sz="2000" b="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($5</a:t>
                      </a:r>
                      <a:r>
                        <a:rPr lang="en-US" sz="2000" b="0" baseline="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 per </a:t>
                      </a:r>
                      <a:r>
                        <a:rPr lang="en-US" sz="2000" b="0">
                          <a:solidFill>
                            <a:srgbClr val="000000"/>
                          </a:solidFill>
                          <a:effectLst/>
                          <a:latin typeface="Arial" panose="020B0604020202020204" pitchFamily="34" charset="0"/>
                          <a:ea typeface="MS Mincho" panose="02020609040205080304" pitchFamily="49" charset="-128"/>
                          <a:cs typeface="Arial" panose="020B0604020202020204" pitchFamily="34" charset="0"/>
                        </a:rPr>
                        <a:t>month x</a:t>
                      </a:r>
                      <a:r>
                        <a:rPr lang="en-US" sz="2000" b="0" baseline="0">
                          <a:solidFill>
                            <a:srgbClr val="000000"/>
                          </a:solidFill>
                          <a:effectLst/>
                          <a:latin typeface="Arial" panose="020B0604020202020204" pitchFamily="34" charset="0"/>
                          <a:ea typeface="MS Mincho" panose="02020609040205080304" pitchFamily="49" charset="-128"/>
                          <a:cs typeface="Arial" panose="020B0604020202020204" pitchFamily="34" charset="0"/>
                        </a:rPr>
                        <a:t> </a:t>
                      </a:r>
                      <a:r>
                        <a:rPr lang="en-US" sz="2000" b="0">
                          <a:solidFill>
                            <a:srgbClr val="000000"/>
                          </a:solidFill>
                          <a:effectLst/>
                          <a:latin typeface="Arial" panose="020B0604020202020204" pitchFamily="34" charset="0"/>
                          <a:ea typeface="MS Mincho" panose="02020609040205080304" pitchFamily="49" charset="-128"/>
                          <a:cs typeface="Arial" panose="020B0604020202020204" pitchFamily="34" charset="0"/>
                        </a:rPr>
                        <a:t>12 </a:t>
                      </a:r>
                      <a:r>
                        <a:rPr lang="en-US" sz="2000" b="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months) </a:t>
                      </a:r>
                    </a:p>
                  </a:txBody>
                  <a:tcPr marL="68580" marR="68580" marT="0" marB="0"/>
                </a:tc>
                <a:tc>
                  <a:txBody>
                    <a:bodyPr/>
                    <a:lstStyle/>
                    <a:p>
                      <a:pPr marL="0" marR="0" algn="ctr">
                        <a:lnSpc>
                          <a:spcPct val="100000"/>
                        </a:lnSpc>
                        <a:spcBef>
                          <a:spcPts val="600"/>
                        </a:spcBef>
                        <a:spcAft>
                          <a:spcPts val="600"/>
                        </a:spcAft>
                        <a:tabLst>
                          <a:tab pos="-914400" algn="l"/>
                        </a:tabLst>
                      </a:pPr>
                      <a:r>
                        <a:rPr lang="en-US" sz="2000">
                          <a:solidFill>
                            <a:srgbClr val="000000"/>
                          </a:solidFill>
                          <a:effectLst/>
                          <a:latin typeface="Arial" panose="020B0604020202020204" pitchFamily="34" charset="0"/>
                          <a:ea typeface="MS Mincho" panose="02020609040205080304" pitchFamily="49" charset="-128"/>
                          <a:cs typeface="Arial" panose="020B0604020202020204" pitchFamily="34" charset="0"/>
                        </a:rPr>
                        <a:t>    $</a:t>
                      </a:r>
                      <a:r>
                        <a:rPr lang="en-US" sz="20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60.55</a:t>
                      </a:r>
                    </a:p>
                  </a:txBody>
                  <a:tcPr marL="68580" marR="68580" marT="0" marB="0"/>
                </a:tc>
                <a:extLst>
                  <a:ext uri="{0D108BD9-81ED-4DB2-BD59-A6C34878D82A}">
                    <a16:rowId xmlns:a16="http://schemas.microsoft.com/office/drawing/2014/main" xmlns="" val="10001"/>
                  </a:ext>
                </a:extLst>
              </a:tr>
              <a:tr h="0">
                <a:tc>
                  <a:txBody>
                    <a:bodyPr/>
                    <a:lstStyle/>
                    <a:p>
                      <a:pPr marL="0" marR="0" algn="ctr">
                        <a:lnSpc>
                          <a:spcPct val="100000"/>
                        </a:lnSpc>
                        <a:spcBef>
                          <a:spcPts val="600"/>
                        </a:spcBef>
                        <a:spcAft>
                          <a:spcPts val="600"/>
                        </a:spcAft>
                        <a:tabLst>
                          <a:tab pos="-914400" algn="l"/>
                        </a:tabLst>
                      </a:pPr>
                      <a:r>
                        <a:rPr lang="en-US" sz="3200" b="1" dirty="0">
                          <a:effectLst/>
                        </a:rPr>
                        <a:t>Year 5</a:t>
                      </a:r>
                      <a:endParaRPr lang="en-US" sz="3200" b="1"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lgn="ctr">
                        <a:lnSpc>
                          <a:spcPct val="100000"/>
                        </a:lnSpc>
                        <a:spcBef>
                          <a:spcPts val="600"/>
                        </a:spcBef>
                        <a:spcAft>
                          <a:spcPts val="600"/>
                        </a:spcAft>
                      </a:pPr>
                      <a:r>
                        <a:rPr lang="en-US" sz="2000" b="0" dirty="0">
                          <a:solidFill>
                            <a:srgbClr val="000000"/>
                          </a:solidFill>
                          <a:effectLst/>
                          <a:latin typeface="Arial" panose="020B0604020202020204" pitchFamily="34" charset="0"/>
                          <a:cs typeface="Arial" panose="020B0604020202020204" pitchFamily="34" charset="0"/>
                        </a:rPr>
                        <a:t>$300.00 </a:t>
                      </a:r>
                    </a:p>
                    <a:p>
                      <a:pPr marL="0" marR="0" algn="ctr">
                        <a:lnSpc>
                          <a:spcPct val="100000"/>
                        </a:lnSpc>
                        <a:spcBef>
                          <a:spcPts val="600"/>
                        </a:spcBef>
                        <a:spcAft>
                          <a:spcPts val="600"/>
                        </a:spcAft>
                      </a:pPr>
                      <a:r>
                        <a:rPr lang="en-US" sz="2000" b="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($60</a:t>
                      </a:r>
                      <a:r>
                        <a:rPr lang="en-US" sz="2000" b="0" baseline="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 per </a:t>
                      </a:r>
                      <a:r>
                        <a:rPr lang="en-US" sz="2000" b="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year x 5 years)</a:t>
                      </a:r>
                    </a:p>
                  </a:txBody>
                  <a:tcPr marL="68580" marR="68580" marT="0" marB="0"/>
                </a:tc>
                <a:tc>
                  <a:txBody>
                    <a:bodyPr/>
                    <a:lstStyle/>
                    <a:p>
                      <a:pPr marL="0" marR="0" algn="ctr">
                        <a:lnSpc>
                          <a:spcPct val="100000"/>
                        </a:lnSpc>
                        <a:spcBef>
                          <a:spcPts val="600"/>
                        </a:spcBef>
                        <a:spcAft>
                          <a:spcPts val="600"/>
                        </a:spcAft>
                        <a:tabLst>
                          <a:tab pos="-914400" algn="l"/>
                        </a:tabLst>
                      </a:pPr>
                      <a:r>
                        <a:rPr lang="en-US" sz="2000">
                          <a:solidFill>
                            <a:srgbClr val="000000"/>
                          </a:solidFill>
                          <a:effectLst/>
                          <a:latin typeface="Arial" panose="020B0604020202020204" pitchFamily="34" charset="0"/>
                          <a:ea typeface="MS Mincho" panose="02020609040205080304" pitchFamily="49" charset="-128"/>
                          <a:cs typeface="Arial" panose="020B0604020202020204" pitchFamily="34" charset="0"/>
                        </a:rPr>
                        <a:t>   $</a:t>
                      </a:r>
                      <a:r>
                        <a:rPr lang="en-US" sz="20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315.24</a:t>
                      </a:r>
                    </a:p>
                  </a:txBody>
                  <a:tcPr marL="68580" marR="68580" marT="0" marB="0"/>
                </a:tc>
                <a:extLst>
                  <a:ext uri="{0D108BD9-81ED-4DB2-BD59-A6C34878D82A}">
                    <a16:rowId xmlns:a16="http://schemas.microsoft.com/office/drawing/2014/main" xmlns="" val="10002"/>
                  </a:ext>
                </a:extLst>
              </a:tr>
              <a:tr h="0">
                <a:tc>
                  <a:txBody>
                    <a:bodyPr/>
                    <a:lstStyle/>
                    <a:p>
                      <a:pPr marL="0" marR="0" algn="ctr">
                        <a:lnSpc>
                          <a:spcPct val="100000"/>
                        </a:lnSpc>
                        <a:spcBef>
                          <a:spcPts val="600"/>
                        </a:spcBef>
                        <a:spcAft>
                          <a:spcPts val="600"/>
                        </a:spcAft>
                        <a:tabLst>
                          <a:tab pos="-914400" algn="l"/>
                        </a:tabLst>
                      </a:pPr>
                      <a:r>
                        <a:rPr lang="en-US" sz="3200" b="1" dirty="0">
                          <a:effectLst/>
                        </a:rPr>
                        <a:t>Year 10</a:t>
                      </a:r>
                      <a:endParaRPr lang="en-US" sz="3200" b="1"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lgn="ctr">
                        <a:lnSpc>
                          <a:spcPct val="100000"/>
                        </a:lnSpc>
                        <a:spcBef>
                          <a:spcPts val="600"/>
                        </a:spcBef>
                        <a:spcAft>
                          <a:spcPts val="600"/>
                        </a:spcAft>
                      </a:pPr>
                      <a:r>
                        <a:rPr lang="en-US" sz="2000" dirty="0">
                          <a:solidFill>
                            <a:srgbClr val="000000"/>
                          </a:solidFill>
                          <a:effectLst/>
                          <a:latin typeface="Arial" panose="020B0604020202020204" pitchFamily="34" charset="0"/>
                          <a:cs typeface="Arial" panose="020B0604020202020204" pitchFamily="34" charset="0"/>
                        </a:rPr>
                        <a:t>$600.00 </a:t>
                      </a:r>
                    </a:p>
                    <a:p>
                      <a:pPr marL="0" marR="0" algn="ctr">
                        <a:lnSpc>
                          <a:spcPct val="100000"/>
                        </a:lnSpc>
                        <a:spcBef>
                          <a:spcPts val="600"/>
                        </a:spcBef>
                        <a:spcAft>
                          <a:spcPts val="600"/>
                        </a:spcAft>
                      </a:pPr>
                      <a:r>
                        <a:rPr lang="en-US" sz="20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($60</a:t>
                      </a:r>
                      <a:r>
                        <a:rPr lang="en-US" sz="2000" baseline="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 per year x 10 years)</a:t>
                      </a:r>
                      <a:endParaRPr lang="en-US" sz="2000" dirty="0">
                        <a:solidFill>
                          <a:srgbClr val="000000"/>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600"/>
                        </a:spcBef>
                        <a:spcAft>
                          <a:spcPts val="600"/>
                        </a:spcAft>
                        <a:tabLst>
                          <a:tab pos="-914400" algn="l"/>
                        </a:tabLst>
                      </a:pPr>
                      <a:r>
                        <a:rPr lang="en-US" sz="2000" strike="noStrike">
                          <a:solidFill>
                            <a:srgbClr val="000000"/>
                          </a:solidFill>
                          <a:effectLst/>
                          <a:latin typeface="Arial" panose="020B0604020202020204" pitchFamily="34" charset="0"/>
                          <a:ea typeface="MS Mincho" panose="02020609040205080304" pitchFamily="49" charset="-128"/>
                          <a:cs typeface="Arial" panose="020B0604020202020204" pitchFamily="34" charset="0"/>
                        </a:rPr>
                        <a:t>    $</a:t>
                      </a:r>
                      <a:r>
                        <a:rPr lang="en-US" sz="2000" strike="noStrike"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663.60</a:t>
                      </a:r>
                    </a:p>
                  </a:txBody>
                  <a:tcPr marL="68580" marR="68580" marT="0" marB="0"/>
                </a:tc>
                <a:extLst>
                  <a:ext uri="{0D108BD9-81ED-4DB2-BD59-A6C34878D82A}">
                    <a16:rowId xmlns:a16="http://schemas.microsoft.com/office/drawing/2014/main" xmlns="" val="10003"/>
                  </a:ext>
                </a:extLst>
              </a:tr>
              <a:tr h="0">
                <a:tc>
                  <a:txBody>
                    <a:bodyPr/>
                    <a:lstStyle/>
                    <a:p>
                      <a:pPr marL="0" marR="0" algn="ctr">
                        <a:lnSpc>
                          <a:spcPct val="100000"/>
                        </a:lnSpc>
                        <a:spcBef>
                          <a:spcPts val="600"/>
                        </a:spcBef>
                        <a:spcAft>
                          <a:spcPts val="600"/>
                        </a:spcAft>
                        <a:tabLst>
                          <a:tab pos="-914400" algn="l"/>
                        </a:tabLst>
                      </a:pPr>
                      <a:r>
                        <a:rPr lang="en-US" sz="3200" b="1" dirty="0">
                          <a:effectLst/>
                        </a:rPr>
                        <a:t>Year 30</a:t>
                      </a:r>
                      <a:endParaRPr lang="en-US" sz="3200" b="1"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lgn="ctr">
                        <a:lnSpc>
                          <a:spcPct val="100000"/>
                        </a:lnSpc>
                        <a:spcBef>
                          <a:spcPts val="600"/>
                        </a:spcBef>
                        <a:spcAft>
                          <a:spcPts val="600"/>
                        </a:spcAft>
                        <a:tabLst>
                          <a:tab pos="-914400" algn="l"/>
                        </a:tabLst>
                      </a:pPr>
                      <a:r>
                        <a:rPr lang="en-US" sz="2000" dirty="0">
                          <a:solidFill>
                            <a:srgbClr val="000000"/>
                          </a:solidFill>
                          <a:effectLst/>
                          <a:latin typeface="Arial" panose="020B0604020202020204" pitchFamily="34" charset="0"/>
                          <a:cs typeface="Arial" panose="020B0604020202020204" pitchFamily="34" charset="0"/>
                        </a:rPr>
                        <a:t>$1,800.00 </a:t>
                      </a:r>
                    </a:p>
                    <a:p>
                      <a:pPr marL="0" marR="0" algn="ctr">
                        <a:lnSpc>
                          <a:spcPct val="100000"/>
                        </a:lnSpc>
                        <a:spcBef>
                          <a:spcPts val="600"/>
                        </a:spcBef>
                        <a:spcAft>
                          <a:spcPts val="600"/>
                        </a:spcAft>
                        <a:tabLst>
                          <a:tab pos="-914400" algn="l"/>
                        </a:tabLst>
                      </a:pPr>
                      <a:r>
                        <a:rPr lang="en-US" sz="20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($60</a:t>
                      </a:r>
                      <a:r>
                        <a:rPr lang="en-US" sz="2000" baseline="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 per year x 30 years)</a:t>
                      </a:r>
                      <a:endParaRPr lang="en-US" sz="2000" dirty="0">
                        <a:solidFill>
                          <a:srgbClr val="000000"/>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600"/>
                        </a:spcBef>
                        <a:spcAft>
                          <a:spcPts val="600"/>
                        </a:spcAft>
                        <a:tabLst>
                          <a:tab pos="-914400" algn="l"/>
                        </a:tabLst>
                      </a:pPr>
                      <a:r>
                        <a:rPr lang="en-US" sz="20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$2,463.63</a:t>
                      </a:r>
                    </a:p>
                  </a:txBody>
                  <a:tcPr marL="68580" marR="68580" marT="0" marB="0"/>
                </a:tc>
                <a:extLst>
                  <a:ext uri="{0D108BD9-81ED-4DB2-BD59-A6C34878D82A}">
                    <a16:rowId xmlns:a16="http://schemas.microsoft.com/office/drawing/2014/main" xmlns="" val="10004"/>
                  </a:ext>
                </a:extLst>
              </a:tr>
            </a:tbl>
          </a:graphicData>
        </a:graphic>
      </p:graphicFrame>
      <p:sp>
        <p:nvSpPr>
          <p:cNvPr id="6" name="Slide Number Placeholder 5"/>
          <p:cNvSpPr>
            <a:spLocks noGrp="1"/>
          </p:cNvSpPr>
          <p:nvPr>
            <p:ph type="sldNum" sz="quarter" idx="4"/>
          </p:nvPr>
        </p:nvSpPr>
        <p:spPr/>
        <p:txBody>
          <a:bodyPr/>
          <a:lstStyle/>
          <a:p>
            <a:fld id="{AF83BEB6-139A-B746-BC33-1F5B6187E651}" type="slidenum">
              <a:rPr lang="en-US" smtClean="0"/>
              <a:pPr/>
              <a:t>25</a:t>
            </a:fld>
            <a:endParaRPr lang="en-US" dirty="0"/>
          </a:p>
        </p:txBody>
      </p:sp>
    </p:spTree>
    <p:extLst>
      <p:ext uri="{BB962C8B-B14F-4D97-AF65-F5344CB8AC3E}">
        <p14:creationId xmlns:p14="http://schemas.microsoft.com/office/powerpoint/2010/main" val="35060705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Annual Percentage Yield (APY)</a:t>
            </a:r>
            <a:endParaRPr lang="en-US" strike="sngStrike" dirty="0"/>
          </a:p>
        </p:txBody>
      </p:sp>
      <p:sp>
        <p:nvSpPr>
          <p:cNvPr id="3" name="Content Placeholder 2"/>
          <p:cNvSpPr>
            <a:spLocks noGrp="1"/>
          </p:cNvSpPr>
          <p:nvPr>
            <p:ph idx="1"/>
          </p:nvPr>
        </p:nvSpPr>
        <p:spPr/>
        <p:txBody>
          <a:bodyPr>
            <a:noAutofit/>
          </a:bodyPr>
          <a:lstStyle/>
          <a:p>
            <a:pPr lvl="0">
              <a:lnSpc>
                <a:spcPct val="100000"/>
              </a:lnSpc>
              <a:spcBef>
                <a:spcPts val="0"/>
              </a:spcBef>
              <a:buFont typeface="Wingdings" panose="05000000000000000000" pitchFamily="2" charset="2"/>
              <a:buChar char="§"/>
            </a:pPr>
            <a:r>
              <a:rPr lang="en-US" sz="3200" dirty="0"/>
              <a:t>Reflects amount of interest on a yearly basis</a:t>
            </a:r>
          </a:p>
          <a:p>
            <a:pPr lvl="0">
              <a:lnSpc>
                <a:spcPct val="100000"/>
              </a:lnSpc>
              <a:spcBef>
                <a:spcPts val="0"/>
              </a:spcBef>
              <a:buFont typeface="Wingdings" panose="05000000000000000000" pitchFamily="2" charset="2"/>
              <a:buChar char="§"/>
            </a:pPr>
            <a:r>
              <a:rPr lang="en-US" sz="3200" dirty="0"/>
              <a:t>Different from the interest rate</a:t>
            </a:r>
          </a:p>
          <a:p>
            <a:pPr lvl="0">
              <a:lnSpc>
                <a:spcPct val="100000"/>
              </a:lnSpc>
              <a:spcBef>
                <a:spcPts val="0"/>
              </a:spcBef>
              <a:buFont typeface="Wingdings" panose="05000000000000000000" pitchFamily="2" charset="2"/>
              <a:buChar char="§"/>
            </a:pPr>
            <a:r>
              <a:rPr lang="en-US" sz="3200" dirty="0"/>
              <a:t>Includes the effects of compounding</a:t>
            </a:r>
          </a:p>
          <a:p>
            <a:pPr lvl="0">
              <a:lnSpc>
                <a:spcPct val="100000"/>
              </a:lnSpc>
              <a:spcBef>
                <a:spcPts val="0"/>
              </a:spcBef>
              <a:buFont typeface="Wingdings" panose="05000000000000000000" pitchFamily="2" charset="2"/>
              <a:buChar char="§"/>
            </a:pPr>
            <a:r>
              <a:rPr lang="en-US" sz="3200" dirty="0"/>
              <a:t>The more often your money compounds:</a:t>
            </a:r>
          </a:p>
          <a:p>
            <a:pPr lvl="1">
              <a:lnSpc>
                <a:spcPct val="100000"/>
              </a:lnSpc>
              <a:spcBef>
                <a:spcPts val="0"/>
              </a:spcBef>
              <a:spcAft>
                <a:spcPts val="1200"/>
              </a:spcAft>
            </a:pPr>
            <a:r>
              <a:rPr lang="en-US" sz="2400" dirty="0"/>
              <a:t> </a:t>
            </a:r>
            <a:r>
              <a:rPr lang="en-US" sz="2800" dirty="0"/>
              <a:t>The higher the APY</a:t>
            </a:r>
          </a:p>
          <a:p>
            <a:pPr lvl="1">
              <a:lnSpc>
                <a:spcPct val="100000"/>
              </a:lnSpc>
              <a:spcBef>
                <a:spcPts val="0"/>
              </a:spcBef>
              <a:spcAft>
                <a:spcPts val="1200"/>
              </a:spcAft>
            </a:pPr>
            <a:r>
              <a:rPr lang="en-US" sz="2800" dirty="0"/>
              <a:t> The more interest you earn</a:t>
            </a:r>
          </a:p>
          <a:p>
            <a:pPr lvl="0">
              <a:lnSpc>
                <a:spcPct val="100000"/>
              </a:lnSpc>
              <a:spcBef>
                <a:spcPts val="0"/>
              </a:spcBef>
              <a:buFont typeface="Wingdings" panose="05000000000000000000" pitchFamily="2" charset="2"/>
              <a:buChar char="§"/>
            </a:pPr>
            <a:r>
              <a:rPr lang="en-US" sz="3200" dirty="0"/>
              <a:t>Compare APYs not interest rates</a:t>
            </a:r>
          </a:p>
          <a:p>
            <a:pPr>
              <a:lnSpc>
                <a:spcPct val="100000"/>
              </a:lnSpc>
              <a:spcBef>
                <a:spcPts val="0"/>
              </a:spcBef>
              <a:spcAft>
                <a:spcPts val="600"/>
              </a:spcAft>
            </a:pPr>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26</a:t>
            </a:fld>
            <a:endParaRPr lang="en-US" dirty="0"/>
          </a:p>
        </p:txBody>
      </p:sp>
    </p:spTree>
    <p:extLst>
      <p:ext uri="{BB962C8B-B14F-4D97-AF65-F5344CB8AC3E}">
        <p14:creationId xmlns:p14="http://schemas.microsoft.com/office/powerpoint/2010/main" val="20988493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Rule of 72</a:t>
            </a:r>
          </a:p>
        </p:txBody>
      </p:sp>
      <p:sp>
        <p:nvSpPr>
          <p:cNvPr id="3" name="Content Placeholder 2"/>
          <p:cNvSpPr>
            <a:spLocks noGrp="1"/>
          </p:cNvSpPr>
          <p:nvPr>
            <p:ph idx="1"/>
          </p:nvPr>
        </p:nvSpPr>
        <p:spPr>
          <a:xfrm>
            <a:off x="457200" y="1611086"/>
            <a:ext cx="8229600" cy="4525963"/>
          </a:xfrm>
        </p:spPr>
        <p:txBody>
          <a:bodyPr>
            <a:normAutofit/>
          </a:bodyPr>
          <a:lstStyle/>
          <a:p>
            <a:pPr>
              <a:lnSpc>
                <a:spcPct val="100000"/>
              </a:lnSpc>
              <a:spcBef>
                <a:spcPts val="1200"/>
              </a:spcBef>
              <a:buFont typeface="Wingdings" panose="05000000000000000000" pitchFamily="2" charset="2"/>
              <a:buChar char="§"/>
            </a:pPr>
            <a:r>
              <a:rPr lang="en-US" sz="3200" dirty="0"/>
              <a:t>Formula that estimates how long it will take for money to double in value </a:t>
            </a:r>
          </a:p>
          <a:p>
            <a:pPr>
              <a:lnSpc>
                <a:spcPct val="100000"/>
              </a:lnSpc>
              <a:spcBef>
                <a:spcPts val="1200"/>
              </a:spcBef>
              <a:buFont typeface="Wingdings" panose="05000000000000000000" pitchFamily="2" charset="2"/>
              <a:buChar char="§"/>
            </a:pPr>
            <a:r>
              <a:rPr lang="en-US" sz="3200" dirty="0"/>
              <a:t>Divide 72 by interest rate </a:t>
            </a:r>
          </a:p>
          <a:p>
            <a:pPr>
              <a:lnSpc>
                <a:spcPct val="100000"/>
              </a:lnSpc>
              <a:spcAft>
                <a:spcPts val="600"/>
              </a:spcAft>
              <a:buFont typeface="Wingdings" panose="05000000000000000000" pitchFamily="2" charset="2"/>
              <a:buChar char="§"/>
            </a:pPr>
            <a:r>
              <a:rPr lang="en-US" sz="3200" dirty="0"/>
              <a:t>Result is the estimated number of years to double the money, assuming:</a:t>
            </a:r>
          </a:p>
          <a:p>
            <a:pPr lvl="1">
              <a:lnSpc>
                <a:spcPct val="100000"/>
              </a:lnSpc>
              <a:spcBef>
                <a:spcPts val="0"/>
              </a:spcBef>
            </a:pPr>
            <a:r>
              <a:rPr lang="en-US" sz="2800" dirty="0"/>
              <a:t>No change in interest rate</a:t>
            </a:r>
          </a:p>
          <a:p>
            <a:pPr lvl="1">
              <a:lnSpc>
                <a:spcPct val="100000"/>
              </a:lnSpc>
            </a:pPr>
            <a:r>
              <a:rPr lang="en-US" sz="2800" dirty="0"/>
              <a:t>No deposits or withdrawals</a:t>
            </a:r>
          </a:p>
          <a:p>
            <a:endParaRPr lang="en-US" sz="2000" dirty="0"/>
          </a:p>
        </p:txBody>
      </p:sp>
      <p:sp>
        <p:nvSpPr>
          <p:cNvPr id="4" name="Slide Number Placeholder 3"/>
          <p:cNvSpPr>
            <a:spLocks noGrp="1"/>
          </p:cNvSpPr>
          <p:nvPr>
            <p:ph type="sldNum" sz="quarter" idx="4"/>
          </p:nvPr>
        </p:nvSpPr>
        <p:spPr/>
        <p:txBody>
          <a:bodyPr/>
          <a:lstStyle/>
          <a:p>
            <a:fld id="{AF83BEB6-139A-B746-BC33-1F5B6187E651}" type="slidenum">
              <a:rPr lang="en-US" smtClean="0"/>
              <a:pPr/>
              <a:t>27</a:t>
            </a:fld>
            <a:endParaRPr lang="en-US" dirty="0"/>
          </a:p>
        </p:txBody>
      </p:sp>
    </p:spTree>
    <p:extLst>
      <p:ext uri="{BB962C8B-B14F-4D97-AF65-F5344CB8AC3E}">
        <p14:creationId xmlns:p14="http://schemas.microsoft.com/office/powerpoint/2010/main" val="14329169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318FC5"/>
                </a:solidFill>
              </a:rPr>
              <a:t>Rule of 72 Examples</a:t>
            </a:r>
          </a:p>
        </p:txBody>
      </p:sp>
      <p:sp>
        <p:nvSpPr>
          <p:cNvPr id="3" name="Content Placeholder 2"/>
          <p:cNvSpPr>
            <a:spLocks noGrp="1"/>
          </p:cNvSpPr>
          <p:nvPr>
            <p:ph idx="1"/>
          </p:nvPr>
        </p:nvSpPr>
        <p:spPr>
          <a:xfrm>
            <a:off x="577985" y="1424723"/>
            <a:ext cx="7683887" cy="4701440"/>
          </a:xfrm>
        </p:spPr>
        <p:txBody>
          <a:bodyPr>
            <a:normAutofit fontScale="70000" lnSpcReduction="20000"/>
          </a:bodyPr>
          <a:lstStyle/>
          <a:p>
            <a:pPr marL="0" indent="0">
              <a:lnSpc>
                <a:spcPct val="100000"/>
              </a:lnSpc>
              <a:spcBef>
                <a:spcPts val="0"/>
              </a:spcBef>
              <a:spcAft>
                <a:spcPts val="600"/>
              </a:spcAft>
              <a:buNone/>
            </a:pPr>
            <a:r>
              <a:rPr lang="en-US" sz="2800" dirty="0"/>
              <a:t>Example 1:</a:t>
            </a:r>
          </a:p>
          <a:p>
            <a:pPr marL="0" indent="0">
              <a:spcBef>
                <a:spcPts val="528"/>
              </a:spcBef>
              <a:buNone/>
            </a:pPr>
            <a:r>
              <a:rPr lang="en-US" sz="3400" dirty="0"/>
              <a:t>$50 in a savings account with a 2% interest rate</a:t>
            </a:r>
          </a:p>
          <a:p>
            <a:pPr marL="0" indent="0" algn="ctr">
              <a:lnSpc>
                <a:spcPct val="100000"/>
              </a:lnSpc>
              <a:spcBef>
                <a:spcPts val="0"/>
              </a:spcBef>
              <a:spcAft>
                <a:spcPts val="0"/>
              </a:spcAft>
              <a:buNone/>
            </a:pPr>
            <a:r>
              <a:rPr lang="en-US" sz="3500" b="1" dirty="0"/>
              <a:t>72 divided by 2 = 36 </a:t>
            </a:r>
          </a:p>
          <a:p>
            <a:pPr marL="0" indent="0" algn="ctr">
              <a:spcAft>
                <a:spcPts val="3000"/>
              </a:spcAft>
              <a:buNone/>
            </a:pPr>
            <a:r>
              <a:rPr lang="en-US" sz="3100" dirty="0"/>
              <a:t>It will take about 36 years for $50 to double to $100</a:t>
            </a:r>
          </a:p>
          <a:p>
            <a:pPr marL="0" indent="0">
              <a:spcAft>
                <a:spcPts val="600"/>
              </a:spcAft>
              <a:buNone/>
            </a:pPr>
            <a:r>
              <a:rPr lang="en-US" sz="2800" dirty="0"/>
              <a:t>Example 2:</a:t>
            </a:r>
          </a:p>
          <a:p>
            <a:pPr marL="0" indent="0">
              <a:buNone/>
            </a:pPr>
            <a:r>
              <a:rPr lang="en-US" sz="3400" dirty="0"/>
              <a:t>What interest rate would double your money in 10 years?</a:t>
            </a:r>
          </a:p>
          <a:p>
            <a:pPr marL="0" indent="0" algn="ctr">
              <a:buNone/>
            </a:pPr>
            <a:r>
              <a:rPr lang="en-US" sz="3400" b="1" dirty="0"/>
              <a:t>72 divided by 10 = .072 or 7.2%</a:t>
            </a:r>
          </a:p>
          <a:p>
            <a:pPr marL="0" indent="0" algn="ctr">
              <a:buNone/>
            </a:pPr>
            <a:r>
              <a:rPr lang="en-US" sz="3100" dirty="0"/>
              <a:t>Need to earn about 7.2% to double your money in 10 years </a:t>
            </a:r>
          </a:p>
          <a:p>
            <a:pPr marL="0" indent="0">
              <a:buNone/>
            </a:pPr>
            <a:endParaRPr lang="en-US" dirty="0"/>
          </a:p>
          <a:p>
            <a:pPr marL="0" indent="0">
              <a:buNone/>
            </a:pPr>
            <a:endParaRPr lang="en-US" dirty="0"/>
          </a:p>
          <a:p>
            <a:pPr marL="0" indent="0" algn="ctr">
              <a:buNone/>
            </a:pPr>
            <a:endParaRPr lang="en-US" b="1" dirty="0"/>
          </a:p>
        </p:txBody>
      </p:sp>
      <p:cxnSp>
        <p:nvCxnSpPr>
          <p:cNvPr id="8" name="Straight Connector 7" descr="horizontal blue line separating Example 1 from Example 2"/>
          <p:cNvCxnSpPr/>
          <p:nvPr/>
        </p:nvCxnSpPr>
        <p:spPr>
          <a:xfrm flipV="1">
            <a:off x="710005" y="3516657"/>
            <a:ext cx="7444291" cy="64546"/>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4"/>
          </p:nvPr>
        </p:nvSpPr>
        <p:spPr/>
        <p:txBody>
          <a:bodyPr/>
          <a:lstStyle/>
          <a:p>
            <a:fld id="{AF83BEB6-139A-B746-BC33-1F5B6187E651}" type="slidenum">
              <a:rPr lang="en-US" smtClean="0"/>
              <a:pPr/>
              <a:t>28</a:t>
            </a:fld>
            <a:endParaRPr lang="en-US" dirty="0"/>
          </a:p>
        </p:txBody>
      </p:sp>
    </p:spTree>
    <p:extLst>
      <p:ext uri="{BB962C8B-B14F-4D97-AF65-F5344CB8AC3E}">
        <p14:creationId xmlns:p14="http://schemas.microsoft.com/office/powerpoint/2010/main" val="41139825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7939460" cy="916084"/>
          </a:xfrm>
        </p:spPr>
        <p:txBody>
          <a:bodyPr>
            <a:noAutofit/>
          </a:bodyPr>
          <a:lstStyle/>
          <a:p>
            <a:r>
              <a:rPr lang="en-US" dirty="0"/>
              <a:t>Section 2: Remember the Key Takeaway</a:t>
            </a:r>
          </a:p>
        </p:txBody>
      </p:sp>
      <p:sp>
        <p:nvSpPr>
          <p:cNvPr id="3" name="Content Placeholder 2"/>
          <p:cNvSpPr>
            <a:spLocks noGrp="1"/>
          </p:cNvSpPr>
          <p:nvPr>
            <p:ph idx="1"/>
          </p:nvPr>
        </p:nvSpPr>
        <p:spPr/>
        <p:txBody>
          <a:bodyPr>
            <a:normAutofit/>
          </a:bodyPr>
          <a:lstStyle/>
          <a:p>
            <a:pPr marL="0" indent="0">
              <a:buNone/>
            </a:pPr>
            <a:r>
              <a:rPr lang="en-US" sz="3200" i="1" dirty="0"/>
              <a:t>Consider the advantages and disadvantages of savings options before choosing where to build your savings. </a:t>
            </a:r>
          </a:p>
        </p:txBody>
      </p:sp>
      <p:sp>
        <p:nvSpPr>
          <p:cNvPr id="4" name="Slide Number Placeholder 3"/>
          <p:cNvSpPr>
            <a:spLocks noGrp="1"/>
          </p:cNvSpPr>
          <p:nvPr>
            <p:ph type="sldNum" sz="quarter" idx="4"/>
          </p:nvPr>
        </p:nvSpPr>
        <p:spPr/>
        <p:txBody>
          <a:bodyPr/>
          <a:lstStyle/>
          <a:p>
            <a:fld id="{AF83BEB6-139A-B746-BC33-1F5B6187E651}" type="slidenum">
              <a:rPr lang="en-US" smtClean="0"/>
              <a:pPr/>
              <a:t>29</a:t>
            </a:fld>
            <a:endParaRPr lang="en-US" dirty="0"/>
          </a:p>
        </p:txBody>
      </p:sp>
    </p:spTree>
    <p:extLst>
      <p:ext uri="{BB962C8B-B14F-4D97-AF65-F5344CB8AC3E}">
        <p14:creationId xmlns:p14="http://schemas.microsoft.com/office/powerpoint/2010/main" val="3857882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idx="4294967295"/>
          </p:nvPr>
        </p:nvSpPr>
        <p:spPr/>
        <p:txBody>
          <a:bodyPr/>
          <a:lstStyle/>
          <a:p>
            <a:r>
              <a:rPr lang="en-US" smtClean="0"/>
              <a:t>Section 1: What is Saving?</a:t>
            </a:r>
            <a:endParaRPr lang="en-US"/>
          </a:p>
        </p:txBody>
      </p:sp>
      <p:sp>
        <p:nvSpPr>
          <p:cNvPr id="6" name="Content Placeholder 5"/>
          <p:cNvSpPr>
            <a:spLocks noGrp="1"/>
          </p:cNvSpPr>
          <p:nvPr>
            <p:ph sz="quarter" idx="12"/>
          </p:nvPr>
        </p:nvSpPr>
        <p:spPr/>
        <p:txBody>
          <a:bodyPr>
            <a:normAutofit lnSpcReduction="10000"/>
          </a:bodyPr>
          <a:lstStyle/>
          <a:p>
            <a:r>
              <a:rPr lang="en-US" dirty="0"/>
              <a:t>Section 1</a:t>
            </a:r>
          </a:p>
        </p:txBody>
      </p:sp>
      <p:sp>
        <p:nvSpPr>
          <p:cNvPr id="3" name="Subtitle 2"/>
          <p:cNvSpPr>
            <a:spLocks noGrp="1"/>
          </p:cNvSpPr>
          <p:nvPr>
            <p:ph type="body" sz="quarter" idx="11"/>
          </p:nvPr>
        </p:nvSpPr>
        <p:spPr/>
        <p:txBody>
          <a:bodyPr>
            <a:normAutofit/>
          </a:bodyPr>
          <a:lstStyle/>
          <a:p>
            <a:r>
              <a:rPr lang="en-US" dirty="0"/>
              <a:t>What is Saving?</a:t>
            </a:r>
          </a:p>
        </p:txBody>
      </p:sp>
      <p:sp>
        <p:nvSpPr>
          <p:cNvPr id="8" name="TextBox 7"/>
          <p:cNvSpPr txBox="1"/>
          <p:nvPr/>
        </p:nvSpPr>
        <p:spPr>
          <a:xfrm>
            <a:off x="458108" y="2674848"/>
            <a:ext cx="1993342" cy="923330"/>
          </a:xfrm>
          <a:prstGeom prst="rect">
            <a:avLst/>
          </a:prstGeom>
          <a:noFill/>
        </p:spPr>
        <p:txBody>
          <a:bodyPr wrap="none" rtlCol="0">
            <a:spAutoFit/>
          </a:bodyPr>
          <a:lstStyle/>
          <a:p>
            <a:r>
              <a:rPr lang="en-US" dirty="0">
                <a:latin typeface="Franklin Gothic Book" panose="020B0503020102020204" pitchFamily="34" charset="0"/>
              </a:rPr>
              <a:t>See page 3 in your </a:t>
            </a:r>
            <a:br>
              <a:rPr lang="en-US" dirty="0">
                <a:latin typeface="Franklin Gothic Book" panose="020B0503020102020204" pitchFamily="34" charset="0"/>
              </a:rPr>
            </a:br>
            <a:r>
              <a:rPr lang="en-US" dirty="0">
                <a:latin typeface="Franklin Gothic Book" panose="020B0503020102020204" pitchFamily="34" charset="0"/>
              </a:rPr>
              <a:t>Participant Guide</a:t>
            </a:r>
            <a:endParaRPr lang="en-US" dirty="0">
              <a:solidFill>
                <a:srgbClr val="FF0000"/>
              </a:solidFill>
              <a:latin typeface="Franklin Gothic Book" panose="020B0503020102020204" pitchFamily="34" charset="0"/>
            </a:endParaRPr>
          </a:p>
          <a:p>
            <a:endParaRPr lang="en-US" dirty="0"/>
          </a:p>
        </p:txBody>
      </p:sp>
      <p:pic>
        <p:nvPicPr>
          <p:cNvPr id="5" name="Picture 4" descr="Picture of person's hand in a car, holding a stack of $20 bills and a bank deposit slp for $500.00&#10;"/>
          <p:cNvPicPr>
            <a:picLocks/>
          </p:cNvPicPr>
          <p:nvPr/>
        </p:nvPicPr>
        <p:blipFill rotWithShape="1">
          <a:blip r:embed="rId2" cstate="print">
            <a:extLst>
              <a:ext uri="{28A0092B-C50C-407E-A947-70E740481C1C}">
                <a14:useLocalDpi xmlns:a14="http://schemas.microsoft.com/office/drawing/2010/main"/>
              </a:ext>
            </a:extLst>
          </a:blip>
          <a:srcRect l="7541" t="1613" r="26493" b="2318"/>
          <a:stretch/>
        </p:blipFill>
        <p:spPr>
          <a:xfrm>
            <a:off x="3889562" y="586158"/>
            <a:ext cx="5255410" cy="5030020"/>
          </a:xfrm>
          <a:prstGeom prst="rect">
            <a:avLst/>
          </a:prstGeom>
        </p:spPr>
      </p:pic>
      <p:sp>
        <p:nvSpPr>
          <p:cNvPr id="7" name="Slide Number Placeholder 6"/>
          <p:cNvSpPr>
            <a:spLocks noGrp="1"/>
          </p:cNvSpPr>
          <p:nvPr>
            <p:ph type="sldNum" sz="quarter" idx="4"/>
          </p:nvPr>
        </p:nvSpPr>
        <p:spPr/>
        <p:txBody>
          <a:bodyPr/>
          <a:lstStyle/>
          <a:p>
            <a:fld id="{AF83BEB6-139A-B746-BC33-1F5B6187E651}" type="slidenum">
              <a:rPr lang="en-US" smtClean="0"/>
              <a:pPr/>
              <a:t>3</a:t>
            </a:fld>
            <a:endParaRPr lang="en-US" dirty="0"/>
          </a:p>
        </p:txBody>
      </p:sp>
    </p:spTree>
    <p:extLst>
      <p:ext uri="{BB962C8B-B14F-4D97-AF65-F5344CB8AC3E}">
        <p14:creationId xmlns:p14="http://schemas.microsoft.com/office/powerpoint/2010/main" val="40154063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idx="4294967295"/>
          </p:nvPr>
        </p:nvSpPr>
        <p:spPr/>
        <p:txBody>
          <a:bodyPr/>
          <a:lstStyle/>
          <a:p>
            <a:r>
              <a:rPr lang="en-US" smtClean="0"/>
              <a:t>Section 3: Saving for Unexpected</a:t>
            </a:r>
            <a:r>
              <a:rPr lang="en-US" baseline="0" smtClean="0"/>
              <a:t> Expenses</a:t>
            </a:r>
            <a:endParaRPr lang="en-US"/>
          </a:p>
        </p:txBody>
      </p:sp>
      <p:sp>
        <p:nvSpPr>
          <p:cNvPr id="5" name="Content Placeholder 4"/>
          <p:cNvSpPr>
            <a:spLocks noGrp="1"/>
          </p:cNvSpPr>
          <p:nvPr>
            <p:ph sz="quarter" idx="12"/>
          </p:nvPr>
        </p:nvSpPr>
        <p:spPr/>
        <p:txBody>
          <a:bodyPr>
            <a:normAutofit lnSpcReduction="10000"/>
          </a:bodyPr>
          <a:lstStyle/>
          <a:p>
            <a:r>
              <a:rPr lang="en-US" dirty="0"/>
              <a:t>Section 3</a:t>
            </a:r>
          </a:p>
        </p:txBody>
      </p:sp>
      <p:sp>
        <p:nvSpPr>
          <p:cNvPr id="3" name="Subtitle 2"/>
          <p:cNvSpPr>
            <a:spLocks noGrp="1"/>
          </p:cNvSpPr>
          <p:nvPr>
            <p:ph type="body" sz="quarter" idx="11"/>
          </p:nvPr>
        </p:nvSpPr>
        <p:spPr/>
        <p:txBody>
          <a:bodyPr>
            <a:normAutofit/>
          </a:bodyPr>
          <a:lstStyle/>
          <a:p>
            <a:r>
              <a:rPr lang="en-US" dirty="0"/>
              <a:t>Saving for Unexpected Expenses</a:t>
            </a:r>
          </a:p>
        </p:txBody>
      </p:sp>
      <p:sp>
        <p:nvSpPr>
          <p:cNvPr id="7" name="TextBox 6"/>
          <p:cNvSpPr txBox="1"/>
          <p:nvPr/>
        </p:nvSpPr>
        <p:spPr>
          <a:xfrm>
            <a:off x="458108" y="3124128"/>
            <a:ext cx="2121269" cy="923330"/>
          </a:xfrm>
          <a:prstGeom prst="rect">
            <a:avLst/>
          </a:prstGeom>
          <a:noFill/>
        </p:spPr>
        <p:txBody>
          <a:bodyPr wrap="none" rtlCol="0">
            <a:spAutoFit/>
          </a:bodyPr>
          <a:lstStyle/>
          <a:p>
            <a:r>
              <a:rPr lang="en-US" dirty="0">
                <a:latin typeface="Franklin Gothic Book" panose="020B0503020102020204" pitchFamily="34" charset="0"/>
              </a:rPr>
              <a:t>See page 14 in your </a:t>
            </a:r>
            <a:br>
              <a:rPr lang="en-US" dirty="0">
                <a:latin typeface="Franklin Gothic Book" panose="020B0503020102020204" pitchFamily="34" charset="0"/>
              </a:rPr>
            </a:br>
            <a:r>
              <a:rPr lang="en-US" dirty="0">
                <a:latin typeface="Franklin Gothic Book" panose="020B0503020102020204" pitchFamily="34" charset="0"/>
              </a:rPr>
              <a:t>Participant Guide</a:t>
            </a:r>
            <a:endParaRPr lang="en-US" dirty="0">
              <a:solidFill>
                <a:srgbClr val="FF0000"/>
              </a:solidFill>
              <a:latin typeface="Franklin Gothic Book" panose="020B0503020102020204" pitchFamily="34" charset="0"/>
            </a:endParaRPr>
          </a:p>
          <a:p>
            <a:endParaRPr lang="en-US" dirty="0"/>
          </a:p>
        </p:txBody>
      </p:sp>
      <p:pic>
        <p:nvPicPr>
          <p:cNvPr id="6" name="Picture 5" descr="Torso of person in plaid shirt showing right arm in a blue sling, signaling an unexpected broken bone"/>
          <p:cNvPicPr>
            <a:picLocks noChangeAspect="1"/>
          </p:cNvPicPr>
          <p:nvPr/>
        </p:nvPicPr>
        <p:blipFill rotWithShape="1">
          <a:blip r:embed="rId2" cstate="print">
            <a:extLst>
              <a:ext uri="{28A0092B-C50C-407E-A947-70E740481C1C}">
                <a14:useLocalDpi xmlns:a14="http://schemas.microsoft.com/office/drawing/2010/main"/>
              </a:ext>
            </a:extLst>
          </a:blip>
          <a:srcRect l="18611" t="1452" r="12612" b="467"/>
          <a:stretch/>
        </p:blipFill>
        <p:spPr>
          <a:xfrm>
            <a:off x="3907202" y="586158"/>
            <a:ext cx="5227320" cy="5024394"/>
          </a:xfrm>
          <a:prstGeom prst="rect">
            <a:avLst/>
          </a:prstGeom>
        </p:spPr>
      </p:pic>
      <p:sp>
        <p:nvSpPr>
          <p:cNvPr id="4" name="Slide Number Placeholder 3"/>
          <p:cNvSpPr>
            <a:spLocks noGrp="1"/>
          </p:cNvSpPr>
          <p:nvPr>
            <p:ph type="sldNum" sz="quarter" idx="4"/>
          </p:nvPr>
        </p:nvSpPr>
        <p:spPr/>
        <p:txBody>
          <a:bodyPr/>
          <a:lstStyle/>
          <a:p>
            <a:fld id="{AF83BEB6-139A-B746-BC33-1F5B6187E651}" type="slidenum">
              <a:rPr lang="en-US" smtClean="0"/>
              <a:pPr/>
              <a:t>30</a:t>
            </a:fld>
            <a:endParaRPr lang="en-US" dirty="0"/>
          </a:p>
        </p:txBody>
      </p:sp>
    </p:spTree>
    <p:extLst>
      <p:ext uri="{BB962C8B-B14F-4D97-AF65-F5344CB8AC3E}">
        <p14:creationId xmlns:p14="http://schemas.microsoft.com/office/powerpoint/2010/main" val="29223801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Section 3: Key Takeaway</a:t>
            </a:r>
          </a:p>
        </p:txBody>
      </p:sp>
      <p:sp>
        <p:nvSpPr>
          <p:cNvPr id="3" name="Content Placeholder 2"/>
          <p:cNvSpPr>
            <a:spLocks noGrp="1"/>
          </p:cNvSpPr>
          <p:nvPr>
            <p:ph idx="1"/>
          </p:nvPr>
        </p:nvSpPr>
        <p:spPr/>
        <p:txBody>
          <a:bodyPr>
            <a:normAutofit/>
          </a:bodyPr>
          <a:lstStyle/>
          <a:p>
            <a:pPr marL="0" indent="0">
              <a:buNone/>
            </a:pPr>
            <a:r>
              <a:rPr lang="en-US" sz="3200" i="1" dirty="0"/>
              <a:t>An emergency savings fund is part of the foundation of financial health. Setting aside $500 to $1,000 can </a:t>
            </a:r>
            <a:r>
              <a:rPr lang="en-US" sz="3200" i="1"/>
              <a:t>cover many unexpected </a:t>
            </a:r>
            <a:r>
              <a:rPr lang="en-US" sz="3200" i="1" dirty="0"/>
              <a:t>expenses. </a:t>
            </a:r>
          </a:p>
          <a:p>
            <a:endParaRPr lang="en-US" sz="2000" dirty="0"/>
          </a:p>
        </p:txBody>
      </p:sp>
      <p:sp>
        <p:nvSpPr>
          <p:cNvPr id="4" name="Slide Number Placeholder 3"/>
          <p:cNvSpPr>
            <a:spLocks noGrp="1"/>
          </p:cNvSpPr>
          <p:nvPr>
            <p:ph type="sldNum" sz="quarter" idx="4"/>
          </p:nvPr>
        </p:nvSpPr>
        <p:spPr/>
        <p:txBody>
          <a:bodyPr/>
          <a:lstStyle/>
          <a:p>
            <a:fld id="{AF83BEB6-139A-B746-BC33-1F5B6187E651}" type="slidenum">
              <a:rPr lang="en-US" smtClean="0"/>
              <a:pPr/>
              <a:t>31</a:t>
            </a:fld>
            <a:endParaRPr lang="en-US" dirty="0"/>
          </a:p>
        </p:txBody>
      </p:sp>
    </p:spTree>
    <p:extLst>
      <p:ext uri="{BB962C8B-B14F-4D97-AF65-F5344CB8AC3E}">
        <p14:creationId xmlns:p14="http://schemas.microsoft.com/office/powerpoint/2010/main" val="39727051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5"/>
            <a:ext cx="4552814" cy="1354104"/>
          </a:xfrm>
        </p:spPr>
        <p:txBody>
          <a:bodyPr>
            <a:noAutofit/>
          </a:bodyPr>
          <a:lstStyle/>
          <a:p>
            <a:r>
              <a:rPr lang="en-US" dirty="0"/>
              <a:t>Why Save for Unexpected Expenses?</a:t>
            </a:r>
          </a:p>
        </p:txBody>
      </p:sp>
      <p:sp>
        <p:nvSpPr>
          <p:cNvPr id="3" name="Content Placeholder 2"/>
          <p:cNvSpPr>
            <a:spLocks noGrp="1"/>
          </p:cNvSpPr>
          <p:nvPr>
            <p:ph idx="1"/>
          </p:nvPr>
        </p:nvSpPr>
        <p:spPr>
          <a:xfrm>
            <a:off x="577986" y="1788459"/>
            <a:ext cx="4615554" cy="4337704"/>
          </a:xfrm>
        </p:spPr>
        <p:txBody>
          <a:bodyPr anchor="t">
            <a:normAutofit/>
          </a:bodyPr>
          <a:lstStyle/>
          <a:p>
            <a:pPr>
              <a:lnSpc>
                <a:spcPct val="100000"/>
              </a:lnSpc>
              <a:spcAft>
                <a:spcPts val="1800"/>
              </a:spcAft>
              <a:buFont typeface="Wingdings" panose="05000000000000000000" pitchFamily="2" charset="2"/>
              <a:buChar char="§"/>
            </a:pPr>
            <a:endParaRPr lang="en-US" sz="3200" dirty="0"/>
          </a:p>
          <a:p>
            <a:pPr>
              <a:lnSpc>
                <a:spcPct val="100000"/>
              </a:lnSpc>
              <a:spcAft>
                <a:spcPts val="1800"/>
              </a:spcAft>
              <a:buFont typeface="Wingdings" panose="05000000000000000000" pitchFamily="2" charset="2"/>
              <a:buChar char="§"/>
            </a:pPr>
            <a:r>
              <a:rPr lang="en-US" sz="3200" dirty="0"/>
              <a:t>Because life happens! </a:t>
            </a:r>
          </a:p>
          <a:p>
            <a:pPr>
              <a:lnSpc>
                <a:spcPct val="100000"/>
              </a:lnSpc>
              <a:spcAft>
                <a:spcPts val="1800"/>
              </a:spcAft>
              <a:buFont typeface="Wingdings" panose="05000000000000000000" pitchFamily="2" charset="2"/>
              <a:buChar char="§"/>
            </a:pPr>
            <a:r>
              <a:rPr lang="en-US" sz="3200" dirty="0"/>
              <a:t>Because unexpected events occur!</a:t>
            </a:r>
            <a:endParaRPr lang="en-US" sz="2800" dirty="0"/>
          </a:p>
        </p:txBody>
      </p:sp>
      <p:pic>
        <p:nvPicPr>
          <p:cNvPr id="4" name="Picture 3" descr="Picture of man scratching his head as he looks up to a cracked ceiling with drywall coming down"/>
          <p:cNvPicPr>
            <a:picLocks noChangeAspect="1"/>
          </p:cNvPicPr>
          <p:nvPr/>
        </p:nvPicPr>
        <p:blipFill rotWithShape="1">
          <a:blip r:embed="rId2" cstate="print">
            <a:extLst>
              <a:ext uri="{28A0092B-C50C-407E-A947-70E740481C1C}">
                <a14:useLocalDpi xmlns:a14="http://schemas.microsoft.com/office/drawing/2010/main"/>
              </a:ext>
            </a:extLst>
          </a:blip>
          <a:srcRect l="2984" t="-1"/>
          <a:stretch/>
        </p:blipFill>
        <p:spPr>
          <a:xfrm>
            <a:off x="5294313" y="778809"/>
            <a:ext cx="3275876" cy="5300381"/>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pPr/>
              <a:t>32</a:t>
            </a:fld>
            <a:endParaRPr lang="en-US" dirty="0"/>
          </a:p>
        </p:txBody>
      </p:sp>
    </p:spTree>
    <p:extLst>
      <p:ext uri="{BB962C8B-B14F-4D97-AF65-F5344CB8AC3E}">
        <p14:creationId xmlns:p14="http://schemas.microsoft.com/office/powerpoint/2010/main" val="4823185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Try It:</a:t>
            </a:r>
            <a:r>
              <a:rPr lang="en-US" baseline="0" smtClean="0"/>
              <a:t> Unexpected Expenses</a:t>
            </a:r>
            <a:endParaRPr lang="en-US"/>
          </a:p>
        </p:txBody>
      </p:sp>
      <p:sp>
        <p:nvSpPr>
          <p:cNvPr id="6" name="Title 1"/>
          <p:cNvSpPr txBox="1">
            <a:spLocks/>
          </p:cNvSpPr>
          <p:nvPr/>
        </p:nvSpPr>
        <p:spPr>
          <a:xfrm>
            <a:off x="457200" y="170136"/>
            <a:ext cx="7924800" cy="914894"/>
          </a:xfrm>
          <a:prstGeom prst="rect">
            <a:avLst/>
          </a:prstGeom>
        </p:spPr>
        <p:txBody>
          <a:bodyPr vert="horz" lIns="91440" tIns="45720" rIns="91440" bIns="45720" rtlCol="0" anchor="b">
            <a:normAutofit lnSpcReduction="10000"/>
          </a:bodyPr>
          <a:lst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a:lstStyle>
          <a:p>
            <a:r>
              <a:rPr lang="en-US" dirty="0"/>
              <a:t>Try It: Unexpected Expenses</a:t>
            </a:r>
            <a:br>
              <a:rPr lang="en-US" dirty="0"/>
            </a:br>
            <a:r>
              <a:rPr lang="en-US" sz="2400" dirty="0">
                <a:solidFill>
                  <a:srgbClr val="318FC5"/>
                </a:solidFill>
              </a:rPr>
              <a:t>See page 14 in your Participant Guide </a:t>
            </a:r>
            <a:endParaRPr lang="en-US" sz="4400" dirty="0"/>
          </a:p>
        </p:txBody>
      </p:sp>
      <p:pic>
        <p:nvPicPr>
          <p:cNvPr id="8" name="Picture 7" descr="Screenshot of Try It: Unexpected Expenses from Participant Guide. Shown for navigational purposes only"/>
          <p:cNvPicPr>
            <a:picLocks noChangeAspect="1"/>
          </p:cNvPicPr>
          <p:nvPr/>
        </p:nvPicPr>
        <p:blipFill rotWithShape="1">
          <a:blip r:embed="rId2">
            <a:extLst>
              <a:ext uri="{28A0092B-C50C-407E-A947-70E740481C1C}">
                <a14:useLocalDpi xmlns:a14="http://schemas.microsoft.com/office/drawing/2010/main"/>
              </a:ext>
            </a:extLst>
          </a:blip>
          <a:srcRect b="16793"/>
          <a:stretch/>
        </p:blipFill>
        <p:spPr>
          <a:xfrm>
            <a:off x="596900" y="1171706"/>
            <a:ext cx="7937500" cy="4131814"/>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Slide Number Placeholder 8"/>
          <p:cNvSpPr>
            <a:spLocks noGrp="1"/>
          </p:cNvSpPr>
          <p:nvPr>
            <p:ph type="sldNum" sz="quarter" idx="4"/>
          </p:nvPr>
        </p:nvSpPr>
        <p:spPr/>
        <p:txBody>
          <a:bodyPr/>
          <a:lstStyle/>
          <a:p>
            <a:fld id="{AF83BEB6-139A-B746-BC33-1F5B6187E651}" type="slidenum">
              <a:rPr lang="en-US" smtClean="0"/>
              <a:pPr/>
              <a:t>33</a:t>
            </a:fld>
            <a:endParaRPr lang="en-US" dirty="0"/>
          </a:p>
        </p:txBody>
      </p:sp>
    </p:spTree>
    <p:extLst>
      <p:ext uri="{BB962C8B-B14F-4D97-AF65-F5344CB8AC3E}">
        <p14:creationId xmlns:p14="http://schemas.microsoft.com/office/powerpoint/2010/main" val="16737111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Emergency Savings Fund Goal</a:t>
            </a:r>
          </a:p>
        </p:txBody>
      </p:sp>
      <p:sp>
        <p:nvSpPr>
          <p:cNvPr id="3" name="Content Placeholder 2"/>
          <p:cNvSpPr>
            <a:spLocks noGrp="1"/>
          </p:cNvSpPr>
          <p:nvPr>
            <p:ph idx="1"/>
          </p:nvPr>
        </p:nvSpPr>
        <p:spPr>
          <a:xfrm>
            <a:off x="577986" y="1424723"/>
            <a:ext cx="8009836" cy="4701440"/>
          </a:xfrm>
        </p:spPr>
        <p:txBody>
          <a:bodyPr>
            <a:noAutofit/>
          </a:bodyPr>
          <a:lstStyle/>
          <a:p>
            <a:pPr lvl="0">
              <a:lnSpc>
                <a:spcPct val="100000"/>
              </a:lnSpc>
              <a:spcBef>
                <a:spcPts val="0"/>
              </a:spcBef>
              <a:buFont typeface="Wingdings" panose="05000000000000000000" pitchFamily="2" charset="2"/>
              <a:buChar char="§"/>
            </a:pPr>
            <a:r>
              <a:rPr lang="en-US" sz="3200" dirty="0"/>
              <a:t>If you pay for unexpected expenses with money you have saved, you avoid creating debt</a:t>
            </a:r>
          </a:p>
          <a:p>
            <a:pPr lvl="0">
              <a:lnSpc>
                <a:spcPct val="100000"/>
              </a:lnSpc>
              <a:spcBef>
                <a:spcPts val="0"/>
              </a:spcBef>
              <a:buFont typeface="Wingdings" panose="05000000000000000000" pitchFamily="2" charset="2"/>
              <a:buChar char="§"/>
            </a:pPr>
            <a:r>
              <a:rPr lang="en-US" sz="3200" dirty="0"/>
              <a:t>Takes time and commitment</a:t>
            </a:r>
          </a:p>
          <a:p>
            <a:pPr lvl="0">
              <a:lnSpc>
                <a:spcPct val="100000"/>
              </a:lnSpc>
              <a:spcBef>
                <a:spcPts val="0"/>
              </a:spcBef>
              <a:buFont typeface="Wingdings" panose="05000000000000000000" pitchFamily="2" charset="2"/>
              <a:buChar char="§"/>
            </a:pPr>
            <a:r>
              <a:rPr lang="en-US" sz="3200" dirty="0"/>
              <a:t>It’s a cycle</a:t>
            </a:r>
          </a:p>
          <a:p>
            <a:pPr lvl="0">
              <a:lnSpc>
                <a:spcPct val="100000"/>
              </a:lnSpc>
              <a:spcBef>
                <a:spcPts val="0"/>
              </a:spcBef>
              <a:buFont typeface="Wingdings" panose="05000000000000000000" pitchFamily="2" charset="2"/>
              <a:buChar char="§"/>
            </a:pPr>
            <a:r>
              <a:rPr lang="en-US" sz="3200" dirty="0"/>
              <a:t>Still worth doing</a:t>
            </a:r>
          </a:p>
          <a:p>
            <a:pPr lvl="0">
              <a:lnSpc>
                <a:spcPct val="100000"/>
              </a:lnSpc>
              <a:spcBef>
                <a:spcPts val="0"/>
              </a:spcBef>
              <a:buFont typeface="Wingdings" panose="05000000000000000000" pitchFamily="2" charset="2"/>
              <a:buChar char="§"/>
            </a:pPr>
            <a:r>
              <a:rPr lang="en-US" sz="3200" dirty="0"/>
              <a:t>Important step to improve financial health and stability</a:t>
            </a:r>
          </a:p>
        </p:txBody>
      </p:sp>
      <p:sp>
        <p:nvSpPr>
          <p:cNvPr id="6" name="Slide Number Placeholder 5"/>
          <p:cNvSpPr>
            <a:spLocks noGrp="1"/>
          </p:cNvSpPr>
          <p:nvPr>
            <p:ph type="sldNum" sz="quarter" idx="4"/>
          </p:nvPr>
        </p:nvSpPr>
        <p:spPr/>
        <p:txBody>
          <a:bodyPr/>
          <a:lstStyle/>
          <a:p>
            <a:fld id="{AF83BEB6-139A-B746-BC33-1F5B6187E651}" type="slidenum">
              <a:rPr lang="en-US" smtClean="0"/>
              <a:pPr/>
              <a:t>34</a:t>
            </a:fld>
            <a:endParaRPr lang="en-US" dirty="0"/>
          </a:p>
        </p:txBody>
      </p:sp>
    </p:spTree>
    <p:extLst>
      <p:ext uri="{BB962C8B-B14F-4D97-AF65-F5344CB8AC3E}">
        <p14:creationId xmlns:p14="http://schemas.microsoft.com/office/powerpoint/2010/main" val="20376722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Apply It: My Emergency Savings Fund Plan</a:t>
            </a:r>
            <a:endParaRPr lang="en-US"/>
          </a:p>
        </p:txBody>
      </p:sp>
      <p:sp>
        <p:nvSpPr>
          <p:cNvPr id="7" name="Title 1"/>
          <p:cNvSpPr txBox="1">
            <a:spLocks/>
          </p:cNvSpPr>
          <p:nvPr/>
        </p:nvSpPr>
        <p:spPr>
          <a:xfrm>
            <a:off x="457200" y="170136"/>
            <a:ext cx="8156864" cy="914894"/>
          </a:xfrm>
          <a:prstGeom prst="rect">
            <a:avLst/>
          </a:prstGeom>
        </p:spPr>
        <p:txBody>
          <a:bodyPr vert="horz" lIns="91440" tIns="45720" rIns="91440" bIns="45720" rtlCol="0" anchor="b">
            <a:normAutofit fontScale="92500" lnSpcReduction="10000"/>
          </a:bodyPr>
          <a:lst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a:lstStyle>
          <a:p>
            <a:r>
              <a:rPr lang="en-US" sz="3900" dirty="0"/>
              <a:t>Apply It</a:t>
            </a:r>
            <a:r>
              <a:rPr lang="en-US" sz="3900"/>
              <a:t>: My Emergency </a:t>
            </a:r>
            <a:r>
              <a:rPr lang="en-US" sz="3900" dirty="0"/>
              <a:t>Savings Fund Plan</a:t>
            </a:r>
            <a:r>
              <a:rPr lang="en-US" dirty="0"/>
              <a:t/>
            </a:r>
            <a:br>
              <a:rPr lang="en-US" dirty="0"/>
            </a:br>
            <a:r>
              <a:rPr lang="en-US" sz="2400" dirty="0">
                <a:solidFill>
                  <a:srgbClr val="318FC5"/>
                </a:solidFill>
              </a:rPr>
              <a:t>See page 15 in your Participant Guide </a:t>
            </a:r>
            <a:endParaRPr lang="en-US" dirty="0"/>
          </a:p>
        </p:txBody>
      </p:sp>
      <p:pic>
        <p:nvPicPr>
          <p:cNvPr id="4" name="Picture 3" descr="Screenshot of Apply It: My Emergency Savings Fund Plan from Participant Guide. Shown for navigational purposes only."/>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96900" y="1125622"/>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Slide Number Placeholder 7"/>
          <p:cNvSpPr>
            <a:spLocks noGrp="1"/>
          </p:cNvSpPr>
          <p:nvPr>
            <p:ph type="sldNum" sz="quarter" idx="4"/>
          </p:nvPr>
        </p:nvSpPr>
        <p:spPr/>
        <p:txBody>
          <a:bodyPr/>
          <a:lstStyle/>
          <a:p>
            <a:fld id="{AF83BEB6-139A-B746-BC33-1F5B6187E651}" type="slidenum">
              <a:rPr lang="en-US" smtClean="0"/>
              <a:pPr/>
              <a:t>35</a:t>
            </a:fld>
            <a:endParaRPr lang="en-US" dirty="0"/>
          </a:p>
        </p:txBody>
      </p:sp>
    </p:spTree>
    <p:extLst>
      <p:ext uri="{BB962C8B-B14F-4D97-AF65-F5344CB8AC3E}">
        <p14:creationId xmlns:p14="http://schemas.microsoft.com/office/powerpoint/2010/main" val="42394601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195900" cy="881682"/>
          </a:xfrm>
        </p:spPr>
        <p:txBody>
          <a:bodyPr>
            <a:noAutofit/>
          </a:bodyPr>
          <a:lstStyle/>
          <a:p>
            <a:r>
              <a:rPr lang="en-US" dirty="0"/>
              <a:t>Anticipating Changes to Income</a:t>
            </a:r>
            <a:br>
              <a:rPr lang="en-US" dirty="0"/>
            </a:br>
            <a:r>
              <a:rPr lang="en-US" dirty="0"/>
              <a:t>and Expenses</a:t>
            </a:r>
          </a:p>
        </p:txBody>
      </p:sp>
      <p:sp>
        <p:nvSpPr>
          <p:cNvPr id="3" name="Content Placeholder 2"/>
          <p:cNvSpPr>
            <a:spLocks noGrp="1"/>
          </p:cNvSpPr>
          <p:nvPr>
            <p:ph idx="1"/>
          </p:nvPr>
        </p:nvSpPr>
        <p:spPr>
          <a:xfrm>
            <a:off x="577986" y="1424723"/>
            <a:ext cx="4346621" cy="4701440"/>
          </a:xfrm>
        </p:spPr>
        <p:txBody>
          <a:bodyPr>
            <a:noAutofit/>
          </a:bodyPr>
          <a:lstStyle/>
          <a:p>
            <a:pPr>
              <a:lnSpc>
                <a:spcPct val="100000"/>
              </a:lnSpc>
              <a:spcAft>
                <a:spcPts val="1800"/>
              </a:spcAft>
              <a:buFont typeface="Wingdings" panose="05000000000000000000" pitchFamily="2" charset="2"/>
              <a:buChar char="§"/>
            </a:pPr>
            <a:r>
              <a:rPr lang="en-US" sz="3200" dirty="0"/>
              <a:t>Your income and expenses can change</a:t>
            </a:r>
          </a:p>
          <a:p>
            <a:pPr>
              <a:lnSpc>
                <a:spcPct val="100000"/>
              </a:lnSpc>
              <a:spcAft>
                <a:spcPts val="1800"/>
              </a:spcAft>
              <a:buFont typeface="Wingdings" panose="05000000000000000000" pitchFamily="2" charset="2"/>
              <a:buChar char="§"/>
            </a:pPr>
            <a:r>
              <a:rPr lang="en-US" sz="3200" dirty="0"/>
              <a:t>You may have bills that arrive only once or a few times per year</a:t>
            </a:r>
          </a:p>
          <a:p>
            <a:pPr>
              <a:lnSpc>
                <a:spcPct val="100000"/>
              </a:lnSpc>
              <a:spcAft>
                <a:spcPts val="1800"/>
              </a:spcAft>
              <a:buFont typeface="Wingdings" panose="05000000000000000000" pitchFamily="2" charset="2"/>
              <a:buChar char="§"/>
            </a:pPr>
            <a:r>
              <a:rPr lang="en-US" sz="3200" dirty="0"/>
              <a:t>Your spending can increase temporarily</a:t>
            </a:r>
            <a:endParaRPr lang="en-US" sz="2800" dirty="0"/>
          </a:p>
        </p:txBody>
      </p:sp>
      <p:pic>
        <p:nvPicPr>
          <p:cNvPr id="7" name="Picture 6" descr="Mobile phone with a smashed screen"/>
          <p:cNvPicPr>
            <a:picLocks noChangeAspect="1"/>
          </p:cNvPicPr>
          <p:nvPr/>
        </p:nvPicPr>
        <p:blipFill rotWithShape="1">
          <a:blip r:embed="rId2">
            <a:extLst>
              <a:ext uri="{28A0092B-C50C-407E-A947-70E740481C1C}">
                <a14:useLocalDpi xmlns:a14="http://schemas.microsoft.com/office/drawing/2010/main"/>
              </a:ext>
            </a:extLst>
          </a:blip>
          <a:srcRect l="10487" t="12422" r="13205" b="8752"/>
          <a:stretch/>
        </p:blipFill>
        <p:spPr>
          <a:xfrm>
            <a:off x="4924607" y="2030803"/>
            <a:ext cx="4031498" cy="4164480"/>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pPr/>
              <a:t>36</a:t>
            </a:fld>
            <a:endParaRPr lang="en-US" dirty="0"/>
          </a:p>
        </p:txBody>
      </p:sp>
    </p:spTree>
    <p:extLst>
      <p:ext uri="{BB962C8B-B14F-4D97-AF65-F5344CB8AC3E}">
        <p14:creationId xmlns:p14="http://schemas.microsoft.com/office/powerpoint/2010/main" val="30015537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Apply It: Estimating</a:t>
            </a:r>
            <a:r>
              <a:rPr lang="en-US" baseline="0" smtClean="0"/>
              <a:t> Savings for Changes in My Income and Expenses</a:t>
            </a:r>
            <a:endParaRPr lang="en-US"/>
          </a:p>
        </p:txBody>
      </p:sp>
      <p:sp>
        <p:nvSpPr>
          <p:cNvPr id="7" name="Title 1"/>
          <p:cNvSpPr txBox="1">
            <a:spLocks/>
          </p:cNvSpPr>
          <p:nvPr/>
        </p:nvSpPr>
        <p:spPr>
          <a:xfrm>
            <a:off x="457200" y="170136"/>
            <a:ext cx="7924800" cy="1402344"/>
          </a:xfrm>
          <a:prstGeom prst="rect">
            <a:avLst/>
          </a:prstGeom>
        </p:spPr>
        <p:txBody>
          <a:bodyPr vert="horz" lIns="91440" tIns="45720" rIns="91440" bIns="45720" rtlCol="0" anchor="b">
            <a:normAutofit fontScale="92500" lnSpcReduction="10000"/>
          </a:bodyPr>
          <a:lst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a:lstStyle>
          <a:p>
            <a:r>
              <a:rPr lang="en-US" dirty="0"/>
              <a:t>Apply It: Estimating Savings </a:t>
            </a:r>
            <a:r>
              <a:rPr lang="en-US"/>
              <a:t>for Changes</a:t>
            </a:r>
            <a:br>
              <a:rPr lang="en-US"/>
            </a:br>
            <a:r>
              <a:rPr lang="en-US"/>
              <a:t>               in </a:t>
            </a:r>
            <a:r>
              <a:rPr lang="en-US" dirty="0"/>
              <a:t>My Income and Expenses</a:t>
            </a:r>
            <a:br>
              <a:rPr lang="en-US" dirty="0"/>
            </a:br>
            <a:r>
              <a:rPr lang="en-US" sz="2600" dirty="0">
                <a:solidFill>
                  <a:srgbClr val="318FC5"/>
                </a:solidFill>
              </a:rPr>
              <a:t>See page 17 in your Participant Guide </a:t>
            </a:r>
            <a:endParaRPr lang="en-US" sz="4800" dirty="0"/>
          </a:p>
        </p:txBody>
      </p:sp>
      <p:pic>
        <p:nvPicPr>
          <p:cNvPr id="9" name="Picture 8" descr="Screenshot of Apply It: Estimating Savings for Changes in My Income and Expenses from Participant Guide. Shown for navigational purposes only."/>
          <p:cNvPicPr>
            <a:picLocks noChangeAspect="1"/>
          </p:cNvPicPr>
          <p:nvPr/>
        </p:nvPicPr>
        <p:blipFill rotWithShape="1">
          <a:blip r:embed="rId2">
            <a:extLst>
              <a:ext uri="{28A0092B-C50C-407E-A947-70E740481C1C}">
                <a14:useLocalDpi xmlns:a14="http://schemas.microsoft.com/office/drawing/2010/main"/>
              </a:ext>
            </a:extLst>
          </a:blip>
          <a:srcRect t="13137"/>
          <a:stretch/>
        </p:blipFill>
        <p:spPr>
          <a:xfrm>
            <a:off x="596900" y="1734343"/>
            <a:ext cx="7937500" cy="4313316"/>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Slide Number Placeholder 9"/>
          <p:cNvSpPr>
            <a:spLocks noGrp="1"/>
          </p:cNvSpPr>
          <p:nvPr>
            <p:ph type="sldNum" sz="quarter" idx="4"/>
          </p:nvPr>
        </p:nvSpPr>
        <p:spPr/>
        <p:txBody>
          <a:bodyPr/>
          <a:lstStyle/>
          <a:p>
            <a:fld id="{AF83BEB6-139A-B746-BC33-1F5B6187E651}" type="slidenum">
              <a:rPr lang="en-US" smtClean="0"/>
              <a:pPr/>
              <a:t>37</a:t>
            </a:fld>
            <a:endParaRPr lang="en-US" dirty="0"/>
          </a:p>
        </p:txBody>
      </p:sp>
    </p:spTree>
    <p:extLst>
      <p:ext uri="{BB962C8B-B14F-4D97-AF65-F5344CB8AC3E}">
        <p14:creationId xmlns:p14="http://schemas.microsoft.com/office/powerpoint/2010/main" val="39135016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53156" cy="916084"/>
          </a:xfrm>
        </p:spPr>
        <p:txBody>
          <a:bodyPr>
            <a:noAutofit/>
          </a:bodyPr>
          <a:lstStyle/>
          <a:p>
            <a:r>
              <a:rPr lang="en-US" dirty="0"/>
              <a:t>Section 3: Remember the Key Takeaway</a:t>
            </a:r>
          </a:p>
        </p:txBody>
      </p:sp>
      <p:sp>
        <p:nvSpPr>
          <p:cNvPr id="3" name="Content Placeholder 2"/>
          <p:cNvSpPr>
            <a:spLocks noGrp="1"/>
          </p:cNvSpPr>
          <p:nvPr>
            <p:ph idx="1"/>
          </p:nvPr>
        </p:nvSpPr>
        <p:spPr/>
        <p:txBody>
          <a:bodyPr>
            <a:normAutofit/>
          </a:bodyPr>
          <a:lstStyle/>
          <a:p>
            <a:pPr marL="0" indent="0">
              <a:buNone/>
            </a:pPr>
            <a:r>
              <a:rPr lang="en-US" sz="3200" i="1" dirty="0"/>
              <a:t>An emergency savings fund is part of the foundation of financial health. Setting aside $500 to $1,000 can cover many unexpected expenses.</a:t>
            </a:r>
            <a:r>
              <a:rPr lang="en-US" sz="2800" i="1" dirty="0"/>
              <a:t> </a:t>
            </a:r>
          </a:p>
          <a:p>
            <a:endParaRPr lang="en-US" sz="2800" dirty="0"/>
          </a:p>
        </p:txBody>
      </p:sp>
      <p:sp>
        <p:nvSpPr>
          <p:cNvPr id="4" name="Slide Number Placeholder 3"/>
          <p:cNvSpPr>
            <a:spLocks noGrp="1"/>
          </p:cNvSpPr>
          <p:nvPr>
            <p:ph type="sldNum" sz="quarter" idx="4"/>
          </p:nvPr>
        </p:nvSpPr>
        <p:spPr/>
        <p:txBody>
          <a:bodyPr/>
          <a:lstStyle/>
          <a:p>
            <a:fld id="{AF83BEB6-139A-B746-BC33-1F5B6187E651}" type="slidenum">
              <a:rPr lang="en-US" smtClean="0"/>
              <a:pPr/>
              <a:t>38</a:t>
            </a:fld>
            <a:endParaRPr lang="en-US" dirty="0"/>
          </a:p>
        </p:txBody>
      </p:sp>
    </p:spTree>
    <p:extLst>
      <p:ext uri="{BB962C8B-B14F-4D97-AF65-F5344CB8AC3E}">
        <p14:creationId xmlns:p14="http://schemas.microsoft.com/office/powerpoint/2010/main" val="17578689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idx="4294967295"/>
          </p:nvPr>
        </p:nvSpPr>
        <p:spPr/>
        <p:txBody>
          <a:bodyPr/>
          <a:lstStyle/>
          <a:p>
            <a:r>
              <a:rPr lang="en-US" smtClean="0"/>
              <a:t>Section 4: Saving for Your Goals</a:t>
            </a:r>
            <a:endParaRPr lang="en-US"/>
          </a:p>
        </p:txBody>
      </p:sp>
      <p:sp>
        <p:nvSpPr>
          <p:cNvPr id="5" name="Content Placeholder 4"/>
          <p:cNvSpPr>
            <a:spLocks noGrp="1"/>
          </p:cNvSpPr>
          <p:nvPr>
            <p:ph sz="quarter" idx="12"/>
          </p:nvPr>
        </p:nvSpPr>
        <p:spPr/>
        <p:txBody>
          <a:bodyPr>
            <a:normAutofit lnSpcReduction="10000"/>
          </a:bodyPr>
          <a:lstStyle/>
          <a:p>
            <a:r>
              <a:rPr lang="en-US" dirty="0"/>
              <a:t>Section 4</a:t>
            </a:r>
          </a:p>
        </p:txBody>
      </p:sp>
      <p:sp>
        <p:nvSpPr>
          <p:cNvPr id="3" name="Subtitle 2"/>
          <p:cNvSpPr>
            <a:spLocks noGrp="1"/>
          </p:cNvSpPr>
          <p:nvPr>
            <p:ph type="body" sz="quarter" idx="11"/>
          </p:nvPr>
        </p:nvSpPr>
        <p:spPr/>
        <p:txBody>
          <a:bodyPr/>
          <a:lstStyle/>
          <a:p>
            <a:r>
              <a:rPr lang="en-US" dirty="0">
                <a:solidFill>
                  <a:srgbClr val="000000"/>
                </a:solidFill>
              </a:rPr>
              <a:t>Saving for Your Goals</a:t>
            </a:r>
          </a:p>
        </p:txBody>
      </p:sp>
      <p:sp>
        <p:nvSpPr>
          <p:cNvPr id="8" name="TextBox 7"/>
          <p:cNvSpPr txBox="1"/>
          <p:nvPr/>
        </p:nvSpPr>
        <p:spPr>
          <a:xfrm>
            <a:off x="458108" y="3124128"/>
            <a:ext cx="2120593" cy="923330"/>
          </a:xfrm>
          <a:prstGeom prst="rect">
            <a:avLst/>
          </a:prstGeom>
          <a:noFill/>
        </p:spPr>
        <p:txBody>
          <a:bodyPr wrap="none" rtlCol="0">
            <a:spAutoFit/>
          </a:bodyPr>
          <a:lstStyle/>
          <a:p>
            <a:r>
              <a:rPr lang="en-US" dirty="0">
                <a:latin typeface="Franklin Gothic Book" panose="020B0503020102020204" pitchFamily="34" charset="0"/>
              </a:rPr>
              <a:t>See page 21 in your </a:t>
            </a:r>
            <a:br>
              <a:rPr lang="en-US" dirty="0">
                <a:latin typeface="Franklin Gothic Book" panose="020B0503020102020204" pitchFamily="34" charset="0"/>
              </a:rPr>
            </a:br>
            <a:r>
              <a:rPr lang="en-US" dirty="0">
                <a:latin typeface="Franklin Gothic Book" panose="020B0503020102020204" pitchFamily="34" charset="0"/>
              </a:rPr>
              <a:t>Participant Guide</a:t>
            </a:r>
            <a:endParaRPr lang="en-US" dirty="0">
              <a:solidFill>
                <a:srgbClr val="FF0000"/>
              </a:solidFill>
              <a:latin typeface="Franklin Gothic Book" panose="020B0503020102020204" pitchFamily="34" charset="0"/>
            </a:endParaRPr>
          </a:p>
          <a:p>
            <a:endParaRPr lang="en-US" dirty="0"/>
          </a:p>
        </p:txBody>
      </p:sp>
      <p:pic>
        <p:nvPicPr>
          <p:cNvPr id="6" name="Picture 5" descr="grass with white cut-outs of clouds, a car, house, two adults and two children on top of the grass"/>
          <p:cNvPicPr>
            <a:picLocks noChangeAspect="1"/>
          </p:cNvPicPr>
          <p:nvPr/>
        </p:nvPicPr>
        <p:blipFill rotWithShape="1">
          <a:blip r:embed="rId2" cstate="print">
            <a:extLst>
              <a:ext uri="{28A0092B-C50C-407E-A947-70E740481C1C}">
                <a14:useLocalDpi xmlns:a14="http://schemas.microsoft.com/office/drawing/2010/main"/>
              </a:ext>
            </a:extLst>
          </a:blip>
          <a:srcRect l="9743" t="1639" r="16181" b="163"/>
          <a:stretch/>
        </p:blipFill>
        <p:spPr>
          <a:xfrm>
            <a:off x="3894082" y="586158"/>
            <a:ext cx="5249918" cy="5024393"/>
          </a:xfrm>
          <a:prstGeom prst="rect">
            <a:avLst/>
          </a:prstGeom>
        </p:spPr>
      </p:pic>
      <p:sp>
        <p:nvSpPr>
          <p:cNvPr id="4" name="Slide Number Placeholder 3"/>
          <p:cNvSpPr>
            <a:spLocks noGrp="1"/>
          </p:cNvSpPr>
          <p:nvPr>
            <p:ph type="sldNum" sz="quarter" idx="4"/>
          </p:nvPr>
        </p:nvSpPr>
        <p:spPr/>
        <p:txBody>
          <a:bodyPr/>
          <a:lstStyle/>
          <a:p>
            <a:fld id="{AF83BEB6-139A-B746-BC33-1F5B6187E651}" type="slidenum">
              <a:rPr lang="en-US" smtClean="0"/>
              <a:pPr/>
              <a:t>39</a:t>
            </a:fld>
            <a:endParaRPr lang="en-US" dirty="0"/>
          </a:p>
        </p:txBody>
      </p:sp>
    </p:spTree>
    <p:extLst>
      <p:ext uri="{BB962C8B-B14F-4D97-AF65-F5344CB8AC3E}">
        <p14:creationId xmlns:p14="http://schemas.microsoft.com/office/powerpoint/2010/main" val="788573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1: Key Takeaway</a:t>
            </a:r>
          </a:p>
        </p:txBody>
      </p:sp>
      <p:sp>
        <p:nvSpPr>
          <p:cNvPr id="3" name="Content Placeholder 2"/>
          <p:cNvSpPr>
            <a:spLocks noGrp="1"/>
          </p:cNvSpPr>
          <p:nvPr>
            <p:ph idx="1"/>
          </p:nvPr>
        </p:nvSpPr>
        <p:spPr/>
        <p:txBody>
          <a:bodyPr>
            <a:normAutofit/>
          </a:bodyPr>
          <a:lstStyle/>
          <a:p>
            <a:pPr marL="0" indent="0">
              <a:buNone/>
            </a:pPr>
            <a:r>
              <a:rPr lang="en-US" sz="3200" i="1" dirty="0"/>
              <a:t>Set aside some money every time you get income. Regularly saving money, even if only a small amount, </a:t>
            </a:r>
            <a:br>
              <a:rPr lang="en-US" sz="3200" i="1" dirty="0"/>
            </a:br>
            <a:r>
              <a:rPr lang="en-US" sz="3200" i="1" dirty="0"/>
              <a:t>can make a big difference over time.</a:t>
            </a:r>
          </a:p>
          <a:p>
            <a:endParaRPr lang="en-US" sz="2000" dirty="0"/>
          </a:p>
        </p:txBody>
      </p:sp>
      <p:sp>
        <p:nvSpPr>
          <p:cNvPr id="4" name="Slide Number Placeholder 3"/>
          <p:cNvSpPr>
            <a:spLocks noGrp="1"/>
          </p:cNvSpPr>
          <p:nvPr>
            <p:ph type="sldNum" sz="quarter" idx="4"/>
          </p:nvPr>
        </p:nvSpPr>
        <p:spPr/>
        <p:txBody>
          <a:bodyPr/>
          <a:lstStyle/>
          <a:p>
            <a:fld id="{AF83BEB6-139A-B746-BC33-1F5B6187E651}" type="slidenum">
              <a:rPr lang="en-US" smtClean="0"/>
              <a:pPr/>
              <a:t>4</a:t>
            </a:fld>
            <a:endParaRPr lang="en-US" dirty="0"/>
          </a:p>
        </p:txBody>
      </p:sp>
    </p:spTree>
    <p:extLst>
      <p:ext uri="{BB962C8B-B14F-4D97-AF65-F5344CB8AC3E}">
        <p14:creationId xmlns:p14="http://schemas.microsoft.com/office/powerpoint/2010/main" val="18493649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Section 4: Key Takeaway</a:t>
            </a:r>
          </a:p>
        </p:txBody>
      </p:sp>
      <p:sp>
        <p:nvSpPr>
          <p:cNvPr id="3" name="Content Placeholder 2"/>
          <p:cNvSpPr>
            <a:spLocks noGrp="1"/>
          </p:cNvSpPr>
          <p:nvPr>
            <p:ph idx="1"/>
          </p:nvPr>
        </p:nvSpPr>
        <p:spPr/>
        <p:txBody>
          <a:bodyPr>
            <a:normAutofit/>
          </a:bodyPr>
          <a:lstStyle/>
          <a:p>
            <a:pPr marL="0" indent="0">
              <a:buNone/>
            </a:pPr>
            <a:r>
              <a:rPr lang="en-US" sz="3600" i="1" dirty="0"/>
              <a:t>Create a plan to save money for your goals.</a:t>
            </a:r>
          </a:p>
          <a:p>
            <a:endParaRPr lang="en-US" sz="2800" dirty="0"/>
          </a:p>
        </p:txBody>
      </p:sp>
      <p:sp>
        <p:nvSpPr>
          <p:cNvPr id="4" name="Slide Number Placeholder 3"/>
          <p:cNvSpPr>
            <a:spLocks noGrp="1"/>
          </p:cNvSpPr>
          <p:nvPr>
            <p:ph type="sldNum" sz="quarter" idx="4"/>
          </p:nvPr>
        </p:nvSpPr>
        <p:spPr/>
        <p:txBody>
          <a:bodyPr/>
          <a:lstStyle/>
          <a:p>
            <a:fld id="{AF83BEB6-139A-B746-BC33-1F5B6187E651}" type="slidenum">
              <a:rPr lang="en-US" smtClean="0"/>
              <a:pPr/>
              <a:t>40</a:t>
            </a:fld>
            <a:endParaRPr lang="en-US" dirty="0"/>
          </a:p>
        </p:txBody>
      </p:sp>
    </p:spTree>
    <p:extLst>
      <p:ext uri="{BB962C8B-B14F-4D97-AF65-F5344CB8AC3E}">
        <p14:creationId xmlns:p14="http://schemas.microsoft.com/office/powerpoint/2010/main" val="33291693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254042" cy="881682"/>
          </a:xfrm>
        </p:spPr>
        <p:txBody>
          <a:bodyPr/>
          <a:lstStyle/>
          <a:p>
            <a:r>
              <a:rPr lang="en-US" dirty="0"/>
              <a:t>Your Hopes and Dreams</a:t>
            </a:r>
          </a:p>
        </p:txBody>
      </p:sp>
      <p:pic>
        <p:nvPicPr>
          <p:cNvPr id="4" name="Picture 3" descr="woman staring up at drawings of house, tree, car, baby carriage, diploma, ring, hearts, money, stork, diamond, boat, bride and groom, globe, tree, plane and other hopes and dreams"/>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072269" y="1625794"/>
            <a:ext cx="4954839" cy="4621235"/>
          </a:xfrm>
          <a:prstGeom prst="rect">
            <a:avLst/>
          </a:prstGeom>
        </p:spPr>
      </p:pic>
      <p:sp>
        <p:nvSpPr>
          <p:cNvPr id="3" name="Content Placeholder 2"/>
          <p:cNvSpPr>
            <a:spLocks noGrp="1"/>
          </p:cNvSpPr>
          <p:nvPr>
            <p:ph idx="1"/>
          </p:nvPr>
        </p:nvSpPr>
        <p:spPr>
          <a:xfrm>
            <a:off x="577986" y="1424723"/>
            <a:ext cx="4237854" cy="4701440"/>
          </a:xfrm>
        </p:spPr>
        <p:txBody>
          <a:bodyPr>
            <a:normAutofit/>
          </a:bodyPr>
          <a:lstStyle/>
          <a:p>
            <a:pPr>
              <a:lnSpc>
                <a:spcPct val="100000"/>
              </a:lnSpc>
              <a:buFont typeface="Wingdings" charset="2"/>
              <a:buChar char="§"/>
            </a:pPr>
            <a:r>
              <a:rPr lang="en-US" sz="3200" dirty="0"/>
              <a:t>What do you hope for </a:t>
            </a:r>
            <a:br>
              <a:rPr lang="en-US" sz="3200" dirty="0"/>
            </a:br>
            <a:r>
              <a:rPr lang="en-US" sz="3200" dirty="0"/>
              <a:t>or want in life for yourself?</a:t>
            </a:r>
          </a:p>
          <a:p>
            <a:pPr>
              <a:lnSpc>
                <a:spcPct val="100000"/>
              </a:lnSpc>
              <a:spcBef>
                <a:spcPts val="1200"/>
              </a:spcBef>
              <a:buFont typeface="Wingdings" charset="2"/>
              <a:buChar char="§"/>
            </a:pPr>
            <a:r>
              <a:rPr lang="en-US" sz="3200" dirty="0"/>
              <a:t>What about for</a:t>
            </a:r>
            <a:br>
              <a:rPr lang="en-US" sz="3200" dirty="0"/>
            </a:br>
            <a:r>
              <a:rPr lang="en-US" sz="3200" dirty="0"/>
              <a:t>your family?</a:t>
            </a:r>
          </a:p>
          <a:p>
            <a:pPr>
              <a:lnSpc>
                <a:spcPct val="100000"/>
              </a:lnSpc>
              <a:buFont typeface="Wingdings" charset="2"/>
              <a:buChar char="§"/>
            </a:pPr>
            <a:endParaRPr lang="en-US" dirty="0"/>
          </a:p>
        </p:txBody>
      </p:sp>
      <p:sp>
        <p:nvSpPr>
          <p:cNvPr id="7" name="Slide Number Placeholder 6"/>
          <p:cNvSpPr>
            <a:spLocks noGrp="1"/>
          </p:cNvSpPr>
          <p:nvPr>
            <p:ph type="sldNum" sz="quarter" idx="4"/>
          </p:nvPr>
        </p:nvSpPr>
        <p:spPr/>
        <p:txBody>
          <a:bodyPr/>
          <a:lstStyle/>
          <a:p>
            <a:fld id="{AF83BEB6-139A-B746-BC33-1F5B6187E651}" type="slidenum">
              <a:rPr lang="en-US" smtClean="0"/>
              <a:pPr/>
              <a:t>41</a:t>
            </a:fld>
            <a:endParaRPr lang="en-US" dirty="0"/>
          </a:p>
        </p:txBody>
      </p:sp>
    </p:spTree>
    <p:extLst>
      <p:ext uri="{BB962C8B-B14F-4D97-AF65-F5344CB8AC3E}">
        <p14:creationId xmlns:p14="http://schemas.microsoft.com/office/powerpoint/2010/main" val="22435729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SMART Goals</a:t>
            </a:r>
          </a:p>
        </p:txBody>
      </p:sp>
      <p:sp>
        <p:nvSpPr>
          <p:cNvPr id="3" name="Content Placeholder 2"/>
          <p:cNvSpPr>
            <a:spLocks noGrp="1"/>
          </p:cNvSpPr>
          <p:nvPr>
            <p:ph idx="1"/>
          </p:nvPr>
        </p:nvSpPr>
        <p:spPr/>
        <p:txBody>
          <a:bodyPr>
            <a:normAutofit/>
          </a:bodyPr>
          <a:lstStyle/>
          <a:p>
            <a:pPr lvl="0">
              <a:buFont typeface="Wingdings" charset="2"/>
              <a:buChar char="§"/>
            </a:pPr>
            <a:r>
              <a:rPr lang="en-US" sz="3200" u="sng" dirty="0"/>
              <a:t>S</a:t>
            </a:r>
            <a:r>
              <a:rPr lang="en-US" sz="3200" dirty="0"/>
              <a:t>pecific</a:t>
            </a:r>
          </a:p>
          <a:p>
            <a:pPr lvl="0">
              <a:buFont typeface="Wingdings" charset="2"/>
              <a:buChar char="§"/>
            </a:pPr>
            <a:r>
              <a:rPr lang="en-US" sz="3200" u="sng" dirty="0"/>
              <a:t>M</a:t>
            </a:r>
            <a:r>
              <a:rPr lang="en-US" sz="3200" dirty="0"/>
              <a:t>easurable</a:t>
            </a:r>
          </a:p>
          <a:p>
            <a:pPr lvl="0">
              <a:buFont typeface="Wingdings" charset="2"/>
              <a:buChar char="§"/>
            </a:pPr>
            <a:r>
              <a:rPr lang="en-US" sz="3200" u="sng" dirty="0"/>
              <a:t>A</a:t>
            </a:r>
            <a:r>
              <a:rPr lang="en-US" sz="3200" dirty="0"/>
              <a:t>ction-oriented</a:t>
            </a:r>
          </a:p>
          <a:p>
            <a:pPr lvl="0">
              <a:buFont typeface="Wingdings" charset="2"/>
              <a:buChar char="§"/>
            </a:pPr>
            <a:r>
              <a:rPr lang="en-US" sz="3200" u="sng" dirty="0"/>
              <a:t>R</a:t>
            </a:r>
            <a:r>
              <a:rPr lang="en-US" sz="3200" dirty="0"/>
              <a:t>eachable</a:t>
            </a:r>
          </a:p>
          <a:p>
            <a:pPr lvl="0">
              <a:buFont typeface="Wingdings" charset="2"/>
              <a:buChar char="§"/>
            </a:pPr>
            <a:r>
              <a:rPr lang="en-US" sz="3200" u="sng" dirty="0"/>
              <a:t>T</a:t>
            </a:r>
            <a:r>
              <a:rPr lang="en-US" sz="3200" dirty="0"/>
              <a:t>ime-bound</a:t>
            </a:r>
          </a:p>
          <a:p>
            <a:pPr>
              <a:buFont typeface="Wingdings" charset="2"/>
              <a:buChar char="§"/>
            </a:pPr>
            <a:endParaRPr lang="en-US" sz="2800" dirty="0"/>
          </a:p>
        </p:txBody>
      </p:sp>
      <p:pic>
        <p:nvPicPr>
          <p:cNvPr id="9" name="Picture 8" descr="yellow traffic sign sign that reads &quot;GOAL AHEAD"/>
          <p:cNvPicPr>
            <a:picLocks noChangeAspect="1"/>
          </p:cNvPicPr>
          <p:nvPr/>
        </p:nvPicPr>
        <p:blipFill rotWithShape="1">
          <a:blip r:embed="rId3">
            <a:extLst>
              <a:ext uri="{28A0092B-C50C-407E-A947-70E740481C1C}">
                <a14:useLocalDpi xmlns:a14="http://schemas.microsoft.com/office/drawing/2010/main"/>
              </a:ext>
            </a:extLst>
          </a:blip>
          <a:srcRect r="7020"/>
          <a:stretch/>
        </p:blipFill>
        <p:spPr>
          <a:xfrm>
            <a:off x="5889319" y="719476"/>
            <a:ext cx="3254681" cy="4660700"/>
          </a:xfrm>
          <a:prstGeom prst="rect">
            <a:avLst/>
          </a:prstGeom>
        </p:spPr>
      </p:pic>
      <p:sp>
        <p:nvSpPr>
          <p:cNvPr id="7" name="TextBox 6"/>
          <p:cNvSpPr txBox="1"/>
          <p:nvPr/>
        </p:nvSpPr>
        <p:spPr>
          <a:xfrm>
            <a:off x="4161464" y="3723840"/>
            <a:ext cx="2952786" cy="2246769"/>
          </a:xfrm>
          <a:prstGeom prst="rect">
            <a:avLst/>
          </a:prstGeom>
          <a:noFill/>
        </p:spPr>
        <p:txBody>
          <a:bodyPr wrap="square" rtlCol="0">
            <a:spAutoFit/>
          </a:bodyPr>
          <a:lstStyle/>
          <a:p>
            <a:r>
              <a:rPr lang="en-US" sz="2000" b="1" dirty="0"/>
              <a:t>"I will save $10 each month for six months, by getting cash at my bank's ATM rather than the ATM that charges fees, so that I have $60 for holiday gifts by November 1."</a:t>
            </a:r>
          </a:p>
        </p:txBody>
      </p:sp>
      <p:sp>
        <p:nvSpPr>
          <p:cNvPr id="10" name="Slide Number Placeholder 9"/>
          <p:cNvSpPr>
            <a:spLocks noGrp="1"/>
          </p:cNvSpPr>
          <p:nvPr>
            <p:ph type="sldNum" sz="quarter" idx="4"/>
          </p:nvPr>
        </p:nvSpPr>
        <p:spPr/>
        <p:txBody>
          <a:bodyPr/>
          <a:lstStyle/>
          <a:p>
            <a:fld id="{AF83BEB6-139A-B746-BC33-1F5B6187E651}" type="slidenum">
              <a:rPr lang="en-US" smtClean="0"/>
              <a:pPr/>
              <a:t>42</a:t>
            </a:fld>
            <a:endParaRPr lang="en-US" dirty="0"/>
          </a:p>
        </p:txBody>
      </p:sp>
    </p:spTree>
    <p:extLst>
      <p:ext uri="{BB962C8B-B14F-4D97-AF65-F5344CB8AC3E}">
        <p14:creationId xmlns:p14="http://schemas.microsoft.com/office/powerpoint/2010/main" val="38854291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318FC5"/>
                </a:solidFill>
              </a:rPr>
              <a:t>More Likely to Achieve Your Goals</a:t>
            </a:r>
          </a:p>
        </p:txBody>
      </p:sp>
      <p:sp>
        <p:nvSpPr>
          <p:cNvPr id="3" name="Content Placeholder 2"/>
          <p:cNvSpPr>
            <a:spLocks noGrp="1"/>
          </p:cNvSpPr>
          <p:nvPr>
            <p:ph idx="1"/>
          </p:nvPr>
        </p:nvSpPr>
        <p:spPr>
          <a:xfrm>
            <a:off x="577986" y="1424723"/>
            <a:ext cx="4935308" cy="4701440"/>
          </a:xfrm>
        </p:spPr>
        <p:txBody>
          <a:bodyPr>
            <a:normAutofit/>
          </a:bodyPr>
          <a:lstStyle/>
          <a:p>
            <a:pPr lvl="0">
              <a:buFont typeface="Wingdings" charset="2"/>
              <a:buChar char="§"/>
            </a:pPr>
            <a:r>
              <a:rPr lang="en-US" sz="3200" dirty="0"/>
              <a:t>Write them down</a:t>
            </a:r>
          </a:p>
          <a:p>
            <a:pPr lvl="0">
              <a:buFont typeface="Wingdings" charset="2"/>
              <a:buChar char="§"/>
            </a:pPr>
            <a:r>
              <a:rPr lang="en-US" sz="3200" dirty="0"/>
              <a:t>Post them </a:t>
            </a:r>
          </a:p>
          <a:p>
            <a:pPr lvl="0">
              <a:buFont typeface="Wingdings" charset="2"/>
              <a:buChar char="§"/>
            </a:pPr>
            <a:r>
              <a:rPr lang="en-US" sz="3200" dirty="0"/>
              <a:t>Share them</a:t>
            </a:r>
          </a:p>
          <a:p>
            <a:pPr lvl="0">
              <a:buFont typeface="Wingdings" charset="2"/>
              <a:buChar char="§"/>
            </a:pPr>
            <a:r>
              <a:rPr lang="en-US" sz="3200" dirty="0"/>
              <a:t>Focus</a:t>
            </a:r>
            <a:endParaRPr lang="en-US" dirty="0"/>
          </a:p>
        </p:txBody>
      </p:sp>
      <p:pic>
        <p:nvPicPr>
          <p:cNvPr id="8" name="Picture 7" descr="table wtih mug of coffee, edge of a computer and a pen, and a notebook with GOALS 1. 2. 3. written on it"/>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075951" y="1744133"/>
            <a:ext cx="4560257" cy="3614614"/>
          </a:xfrm>
          <a:prstGeom prst="rect">
            <a:avLst/>
          </a:prstGeom>
        </p:spPr>
      </p:pic>
      <p:sp>
        <p:nvSpPr>
          <p:cNvPr id="9" name="Slide Number Placeholder 8"/>
          <p:cNvSpPr>
            <a:spLocks noGrp="1"/>
          </p:cNvSpPr>
          <p:nvPr>
            <p:ph type="sldNum" sz="quarter" idx="4"/>
          </p:nvPr>
        </p:nvSpPr>
        <p:spPr/>
        <p:txBody>
          <a:bodyPr/>
          <a:lstStyle/>
          <a:p>
            <a:fld id="{AF83BEB6-139A-B746-BC33-1F5B6187E651}" type="slidenum">
              <a:rPr lang="en-US" smtClean="0"/>
              <a:pPr/>
              <a:t>43</a:t>
            </a:fld>
            <a:endParaRPr lang="en-US" dirty="0"/>
          </a:p>
        </p:txBody>
      </p:sp>
    </p:spTree>
    <p:extLst>
      <p:ext uri="{BB962C8B-B14F-4D97-AF65-F5344CB8AC3E}">
        <p14:creationId xmlns:p14="http://schemas.microsoft.com/office/powerpoint/2010/main" val="11526318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200254" cy="881682"/>
          </a:xfrm>
        </p:spPr>
        <p:txBody>
          <a:bodyPr>
            <a:noAutofit/>
          </a:bodyPr>
          <a:lstStyle/>
          <a:p>
            <a:r>
              <a:rPr lang="en-US" dirty="0"/>
              <a:t>How Much Money Should You Save</a:t>
            </a:r>
            <a:br>
              <a:rPr lang="en-US" dirty="0"/>
            </a:br>
            <a:r>
              <a:rPr lang="en-US" dirty="0"/>
              <a:t>for Your Goals?</a:t>
            </a:r>
          </a:p>
        </p:txBody>
      </p:sp>
      <p:sp>
        <p:nvSpPr>
          <p:cNvPr id="3" name="Content Placeholder 2"/>
          <p:cNvSpPr>
            <a:spLocks noGrp="1"/>
          </p:cNvSpPr>
          <p:nvPr>
            <p:ph idx="1"/>
          </p:nvPr>
        </p:nvSpPr>
        <p:spPr>
          <a:xfrm>
            <a:off x="457200" y="1316038"/>
            <a:ext cx="8321040" cy="5042429"/>
          </a:xfrm>
        </p:spPr>
        <p:txBody>
          <a:bodyPr>
            <a:normAutofit fontScale="62500" lnSpcReduction="20000"/>
          </a:bodyPr>
          <a:lstStyle/>
          <a:p>
            <a:pPr>
              <a:lnSpc>
                <a:spcPct val="120000"/>
              </a:lnSpc>
              <a:spcBef>
                <a:spcPts val="0"/>
              </a:spcBef>
              <a:spcAft>
                <a:spcPts val="300"/>
              </a:spcAft>
              <a:buFont typeface="Wingdings" panose="05000000000000000000" pitchFamily="2" charset="2"/>
              <a:buChar char="§"/>
            </a:pPr>
            <a:r>
              <a:rPr lang="en-US" sz="4500" dirty="0"/>
              <a:t>What are you saving for?</a:t>
            </a:r>
          </a:p>
          <a:p>
            <a:pPr>
              <a:lnSpc>
                <a:spcPct val="120000"/>
              </a:lnSpc>
              <a:spcBef>
                <a:spcPts val="0"/>
              </a:spcBef>
              <a:spcAft>
                <a:spcPts val="300"/>
              </a:spcAft>
              <a:buFont typeface="Wingdings" panose="05000000000000000000" pitchFamily="2" charset="2"/>
              <a:buChar char="§"/>
            </a:pPr>
            <a:r>
              <a:rPr lang="en-US" sz="4500" dirty="0"/>
              <a:t>How much will it cost? </a:t>
            </a:r>
          </a:p>
          <a:p>
            <a:pPr>
              <a:lnSpc>
                <a:spcPct val="120000"/>
              </a:lnSpc>
              <a:spcBef>
                <a:spcPts val="0"/>
              </a:spcBef>
              <a:spcAft>
                <a:spcPts val="300"/>
              </a:spcAft>
              <a:buFont typeface="Wingdings" panose="05000000000000000000" pitchFamily="2" charset="2"/>
              <a:buChar char="§"/>
            </a:pPr>
            <a:r>
              <a:rPr lang="en-US" sz="4500" dirty="0"/>
              <a:t>How much of that cost do you need to save?</a:t>
            </a:r>
          </a:p>
          <a:p>
            <a:pPr>
              <a:lnSpc>
                <a:spcPct val="120000"/>
              </a:lnSpc>
              <a:spcBef>
                <a:spcPts val="0"/>
              </a:spcBef>
              <a:buFont typeface="Wingdings" panose="05000000000000000000" pitchFamily="2" charset="2"/>
              <a:buChar char="§"/>
            </a:pPr>
            <a:r>
              <a:rPr lang="en-US" sz="4500" dirty="0"/>
              <a:t>What is your deadline?</a:t>
            </a:r>
            <a:r>
              <a:rPr lang="en-US" sz="4500" dirty="0">
                <a:sym typeface="Wingdings" panose="05000000000000000000" pitchFamily="2" charset="2"/>
              </a:rPr>
              <a:t> </a:t>
            </a:r>
          </a:p>
          <a:p>
            <a:pPr>
              <a:lnSpc>
                <a:spcPct val="120000"/>
              </a:lnSpc>
              <a:spcBef>
                <a:spcPts val="0"/>
              </a:spcBef>
              <a:buFont typeface="Wingdings" panose="05000000000000000000" pitchFamily="2" charset="2"/>
              <a:buChar char="§"/>
            </a:pPr>
            <a:endParaRPr lang="en-US" sz="3400" dirty="0">
              <a:sym typeface="Wingdings" panose="05000000000000000000" pitchFamily="2" charset="2"/>
            </a:endParaRPr>
          </a:p>
          <a:p>
            <a:pPr marL="0" indent="0" algn="ctr">
              <a:lnSpc>
                <a:spcPct val="120000"/>
              </a:lnSpc>
              <a:spcBef>
                <a:spcPts val="0"/>
              </a:spcBef>
              <a:buNone/>
            </a:pPr>
            <a:r>
              <a:rPr lang="en-US" sz="4500" b="1" dirty="0">
                <a:latin typeface="+mj-lt"/>
              </a:rPr>
              <a:t>Money Needed </a:t>
            </a:r>
            <a:r>
              <a:rPr lang="en-US" sz="3800" b="1" dirty="0">
                <a:latin typeface="+mj-lt"/>
              </a:rPr>
              <a:t>divided by </a:t>
            </a:r>
            <a:r>
              <a:rPr lang="en-US" sz="4500" b="1" dirty="0">
                <a:latin typeface="+mj-lt"/>
              </a:rPr>
              <a:t>Time to Save</a:t>
            </a:r>
          </a:p>
          <a:p>
            <a:pPr marL="0" indent="0" algn="ctr">
              <a:lnSpc>
                <a:spcPct val="120000"/>
              </a:lnSpc>
              <a:spcBef>
                <a:spcPts val="0"/>
              </a:spcBef>
              <a:buNone/>
            </a:pPr>
            <a:r>
              <a:rPr lang="en-US" sz="3800" dirty="0"/>
              <a:t>For example:  Emergency savings fund of $1,000 in 2 years </a:t>
            </a:r>
          </a:p>
          <a:p>
            <a:pPr marL="457200" lvl="1" indent="0" algn="ctr">
              <a:buNone/>
            </a:pPr>
            <a:r>
              <a:rPr lang="en-US" sz="4000" dirty="0">
                <a:latin typeface="+mj-lt"/>
              </a:rPr>
              <a:t>$1,000 ÷ 100 (50 weeks x 2 years) =  Save $10/week</a:t>
            </a:r>
          </a:p>
          <a:p>
            <a:pPr marL="457200" lvl="1" indent="0" algn="ctr">
              <a:buNone/>
            </a:pPr>
            <a:r>
              <a:rPr lang="en-US" sz="4000" dirty="0">
                <a:latin typeface="+mj-lt"/>
              </a:rPr>
              <a:t>After 2 years you will have $1,040!</a:t>
            </a:r>
          </a:p>
        </p:txBody>
      </p:sp>
      <p:sp>
        <p:nvSpPr>
          <p:cNvPr id="7" name="Slide Number Placeholder 6"/>
          <p:cNvSpPr>
            <a:spLocks noGrp="1"/>
          </p:cNvSpPr>
          <p:nvPr>
            <p:ph type="sldNum" sz="quarter" idx="4"/>
          </p:nvPr>
        </p:nvSpPr>
        <p:spPr/>
        <p:txBody>
          <a:bodyPr/>
          <a:lstStyle/>
          <a:p>
            <a:fld id="{AF83BEB6-139A-B746-BC33-1F5B6187E651}" type="slidenum">
              <a:rPr lang="en-US" smtClean="0"/>
              <a:pPr/>
              <a:t>44</a:t>
            </a:fld>
            <a:endParaRPr lang="en-US" dirty="0"/>
          </a:p>
        </p:txBody>
      </p:sp>
    </p:spTree>
    <p:extLst>
      <p:ext uri="{BB962C8B-B14F-4D97-AF65-F5344CB8AC3E}">
        <p14:creationId xmlns:p14="http://schemas.microsoft.com/office/powerpoint/2010/main" val="141530053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Apply It: Saving Money for My Goals</a:t>
            </a:r>
            <a:endParaRPr lang="en-US"/>
          </a:p>
        </p:txBody>
      </p:sp>
      <p:sp>
        <p:nvSpPr>
          <p:cNvPr id="7" name="Title 1"/>
          <p:cNvSpPr txBox="1">
            <a:spLocks/>
          </p:cNvSpPr>
          <p:nvPr/>
        </p:nvSpPr>
        <p:spPr>
          <a:xfrm>
            <a:off x="457200" y="170136"/>
            <a:ext cx="7924800" cy="914894"/>
          </a:xfrm>
          <a:prstGeom prst="rect">
            <a:avLst/>
          </a:prstGeom>
        </p:spPr>
        <p:txBody>
          <a:bodyPr vert="horz" lIns="91440" tIns="45720" rIns="91440" bIns="45720" rtlCol="0" anchor="b">
            <a:normAutofit lnSpcReduction="10000"/>
          </a:bodyPr>
          <a:lst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a:lstStyle>
          <a:p>
            <a:r>
              <a:rPr lang="en-US" dirty="0"/>
              <a:t>Apply It: Saving Money for My Goals</a:t>
            </a:r>
            <a:br>
              <a:rPr lang="en-US" dirty="0"/>
            </a:br>
            <a:r>
              <a:rPr lang="en-US" sz="2400" dirty="0">
                <a:solidFill>
                  <a:srgbClr val="318FC5"/>
                </a:solidFill>
              </a:rPr>
              <a:t>See page 23 in your Participant Guide </a:t>
            </a:r>
            <a:endParaRPr lang="en-US" dirty="0"/>
          </a:p>
        </p:txBody>
      </p:sp>
      <p:pic>
        <p:nvPicPr>
          <p:cNvPr id="8" name="Picture 7" descr="Screenshot of Apply It: Saving Money for My Goals from Participant Guide. Shown for navigational purposes only."/>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96900" y="1160846"/>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Slide Number Placeholder 8"/>
          <p:cNvSpPr>
            <a:spLocks noGrp="1"/>
          </p:cNvSpPr>
          <p:nvPr>
            <p:ph type="sldNum" sz="quarter" idx="4"/>
          </p:nvPr>
        </p:nvSpPr>
        <p:spPr/>
        <p:txBody>
          <a:bodyPr/>
          <a:lstStyle/>
          <a:p>
            <a:fld id="{AF83BEB6-139A-B746-BC33-1F5B6187E651}" type="slidenum">
              <a:rPr lang="en-US" smtClean="0"/>
              <a:pPr/>
              <a:t>45</a:t>
            </a:fld>
            <a:endParaRPr lang="en-US" dirty="0"/>
          </a:p>
        </p:txBody>
      </p:sp>
    </p:spTree>
    <p:extLst>
      <p:ext uri="{BB962C8B-B14F-4D97-AF65-F5344CB8AC3E}">
        <p14:creationId xmlns:p14="http://schemas.microsoft.com/office/powerpoint/2010/main" val="30537982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4925347" cy="881682"/>
          </a:xfrm>
        </p:spPr>
        <p:txBody>
          <a:bodyPr/>
          <a:lstStyle/>
          <a:p>
            <a:r>
              <a:rPr lang="en-US" dirty="0"/>
              <a:t>Large Expenses</a:t>
            </a:r>
          </a:p>
        </p:txBody>
      </p:sp>
      <p:sp>
        <p:nvSpPr>
          <p:cNvPr id="3" name="Content Placeholder 2"/>
          <p:cNvSpPr>
            <a:spLocks noGrp="1"/>
          </p:cNvSpPr>
          <p:nvPr>
            <p:ph idx="1"/>
          </p:nvPr>
        </p:nvSpPr>
        <p:spPr>
          <a:xfrm>
            <a:off x="577986" y="1424723"/>
            <a:ext cx="5029153" cy="4400344"/>
          </a:xfrm>
        </p:spPr>
        <p:txBody>
          <a:bodyPr>
            <a:noAutofit/>
          </a:bodyPr>
          <a:lstStyle/>
          <a:p>
            <a:pPr>
              <a:lnSpc>
                <a:spcPct val="100000"/>
              </a:lnSpc>
              <a:spcAft>
                <a:spcPts val="1800"/>
              </a:spcAft>
              <a:buFont typeface="Wingdings" panose="05000000000000000000" pitchFamily="2" charset="2"/>
              <a:buChar char="§"/>
            </a:pPr>
            <a:r>
              <a:rPr lang="en-US" sz="3200" dirty="0"/>
              <a:t>Many goals are related to large expenses</a:t>
            </a:r>
          </a:p>
          <a:p>
            <a:pPr>
              <a:lnSpc>
                <a:spcPct val="100000"/>
              </a:lnSpc>
              <a:spcAft>
                <a:spcPts val="600"/>
              </a:spcAft>
              <a:buFont typeface="Wingdings" panose="05000000000000000000" pitchFamily="2" charset="2"/>
              <a:buChar char="§"/>
            </a:pPr>
            <a:r>
              <a:rPr lang="en-US" sz="3200" dirty="0"/>
              <a:t>Large expenses generally require more money than you have leftover after one or two paychecks</a:t>
            </a:r>
          </a:p>
          <a:p>
            <a:pPr marL="0" indent="0">
              <a:buNone/>
            </a:pPr>
            <a:endParaRPr lang="en-US" sz="2000" dirty="0"/>
          </a:p>
        </p:txBody>
      </p:sp>
      <p:pic>
        <p:nvPicPr>
          <p:cNvPr id="8" name="Picture 7" descr="Picture of a white refrigerator in a kitchen with cupboards"/>
          <p:cNvPicPr>
            <a:picLocks noChangeAspect="1"/>
          </p:cNvPicPr>
          <p:nvPr/>
        </p:nvPicPr>
        <p:blipFill rotWithShape="1">
          <a:blip r:embed="rId2" cstate="hqprint">
            <a:extLst>
              <a:ext uri="{28A0092B-C50C-407E-A947-70E740481C1C}">
                <a14:useLocalDpi xmlns:a14="http://schemas.microsoft.com/office/drawing/2010/main"/>
              </a:ext>
            </a:extLst>
          </a:blip>
          <a:srcRect l="61307" t="22199" r="7492" b="6568"/>
          <a:stretch/>
        </p:blipFill>
        <p:spPr>
          <a:xfrm>
            <a:off x="5607139" y="1248290"/>
            <a:ext cx="3006925" cy="4576777"/>
          </a:xfrm>
          <a:prstGeom prst="rect">
            <a:avLst/>
          </a:prstGeom>
        </p:spPr>
      </p:pic>
      <p:sp>
        <p:nvSpPr>
          <p:cNvPr id="9" name="Slide Number Placeholder 8"/>
          <p:cNvSpPr>
            <a:spLocks noGrp="1"/>
          </p:cNvSpPr>
          <p:nvPr>
            <p:ph type="sldNum" sz="quarter" idx="4"/>
          </p:nvPr>
        </p:nvSpPr>
        <p:spPr/>
        <p:txBody>
          <a:bodyPr/>
          <a:lstStyle/>
          <a:p>
            <a:fld id="{AF83BEB6-139A-B746-BC33-1F5B6187E651}" type="slidenum">
              <a:rPr lang="en-US" smtClean="0"/>
              <a:pPr/>
              <a:t>46</a:t>
            </a:fld>
            <a:endParaRPr lang="en-US" dirty="0"/>
          </a:p>
        </p:txBody>
      </p:sp>
    </p:spTree>
    <p:extLst>
      <p:ext uri="{BB962C8B-B14F-4D97-AF65-F5344CB8AC3E}">
        <p14:creationId xmlns:p14="http://schemas.microsoft.com/office/powerpoint/2010/main" val="148030673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Apply It: My Large</a:t>
            </a:r>
            <a:r>
              <a:rPr lang="en-US" baseline="0" smtClean="0"/>
              <a:t> Expenses</a:t>
            </a:r>
            <a:endParaRPr lang="en-US"/>
          </a:p>
        </p:txBody>
      </p:sp>
      <p:sp>
        <p:nvSpPr>
          <p:cNvPr id="7" name="Title 1"/>
          <p:cNvSpPr txBox="1">
            <a:spLocks/>
          </p:cNvSpPr>
          <p:nvPr/>
        </p:nvSpPr>
        <p:spPr>
          <a:xfrm>
            <a:off x="457200" y="170136"/>
            <a:ext cx="7924800" cy="914894"/>
          </a:xfrm>
          <a:prstGeom prst="rect">
            <a:avLst/>
          </a:prstGeom>
        </p:spPr>
        <p:txBody>
          <a:bodyPr vert="horz" lIns="91440" tIns="45720" rIns="91440" bIns="45720" rtlCol="0" anchor="b">
            <a:normAutofit lnSpcReduction="10000"/>
          </a:bodyPr>
          <a:lst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a:lstStyle>
          <a:p>
            <a:r>
              <a:rPr lang="en-US" dirty="0"/>
              <a:t>Apply It: My Large Expenses</a:t>
            </a:r>
            <a:br>
              <a:rPr lang="en-US" dirty="0"/>
            </a:br>
            <a:r>
              <a:rPr lang="en-US" sz="2400" dirty="0">
                <a:solidFill>
                  <a:srgbClr val="318FC5"/>
                </a:solidFill>
              </a:rPr>
              <a:t>See page 25 in your Participant Guide </a:t>
            </a:r>
            <a:endParaRPr lang="en-US" sz="4400" dirty="0"/>
          </a:p>
        </p:txBody>
      </p:sp>
      <p:pic>
        <p:nvPicPr>
          <p:cNvPr id="3" name="Picture 2" descr="Screenshot of Apply It: My Large Expenses from Participant Guide. Shown for navigational purposes only"/>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96900" y="1151371"/>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Slide Number Placeholder 7"/>
          <p:cNvSpPr>
            <a:spLocks noGrp="1"/>
          </p:cNvSpPr>
          <p:nvPr>
            <p:ph type="sldNum" sz="quarter" idx="4"/>
          </p:nvPr>
        </p:nvSpPr>
        <p:spPr/>
        <p:txBody>
          <a:bodyPr/>
          <a:lstStyle/>
          <a:p>
            <a:fld id="{AF83BEB6-139A-B746-BC33-1F5B6187E651}" type="slidenum">
              <a:rPr lang="en-US" smtClean="0"/>
              <a:pPr/>
              <a:t>47</a:t>
            </a:fld>
            <a:endParaRPr lang="en-US" dirty="0"/>
          </a:p>
        </p:txBody>
      </p:sp>
    </p:spTree>
    <p:extLst>
      <p:ext uri="{BB962C8B-B14F-4D97-AF65-F5344CB8AC3E}">
        <p14:creationId xmlns:p14="http://schemas.microsoft.com/office/powerpoint/2010/main" val="39411000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205556" cy="916084"/>
          </a:xfrm>
        </p:spPr>
        <p:txBody>
          <a:bodyPr>
            <a:noAutofit/>
          </a:bodyPr>
          <a:lstStyle/>
          <a:p>
            <a:r>
              <a:rPr lang="en-US" sz="3600" dirty="0"/>
              <a:t>Section 4: Remember the Key Takeaway</a:t>
            </a:r>
          </a:p>
        </p:txBody>
      </p:sp>
      <p:sp>
        <p:nvSpPr>
          <p:cNvPr id="3" name="Content Placeholder 2"/>
          <p:cNvSpPr>
            <a:spLocks noGrp="1"/>
          </p:cNvSpPr>
          <p:nvPr>
            <p:ph idx="1"/>
          </p:nvPr>
        </p:nvSpPr>
        <p:spPr>
          <a:xfrm>
            <a:off x="611874" y="1416581"/>
            <a:ext cx="4390490" cy="4966171"/>
          </a:xfrm>
        </p:spPr>
        <p:txBody>
          <a:bodyPr>
            <a:normAutofit/>
          </a:bodyPr>
          <a:lstStyle/>
          <a:p>
            <a:pPr marL="0" indent="0">
              <a:spcBef>
                <a:spcPts val="24"/>
              </a:spcBef>
              <a:spcAft>
                <a:spcPts val="1800"/>
              </a:spcAft>
              <a:buNone/>
            </a:pPr>
            <a:r>
              <a:rPr lang="en-US" sz="3600" i="1" dirty="0"/>
              <a:t>Create a plan to save money for your goals.</a:t>
            </a:r>
          </a:p>
          <a:p>
            <a:pPr>
              <a:lnSpc>
                <a:spcPct val="100000"/>
              </a:lnSpc>
            </a:pPr>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48</a:t>
            </a:fld>
            <a:endParaRPr lang="en-US" dirty="0"/>
          </a:p>
        </p:txBody>
      </p:sp>
    </p:spTree>
    <p:extLst>
      <p:ext uri="{BB962C8B-B14F-4D97-AF65-F5344CB8AC3E}">
        <p14:creationId xmlns:p14="http://schemas.microsoft.com/office/powerpoint/2010/main" val="34693811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idx="4294967295"/>
          </p:nvPr>
        </p:nvSpPr>
        <p:spPr/>
        <p:txBody>
          <a:bodyPr/>
          <a:lstStyle/>
          <a:p>
            <a:r>
              <a:rPr lang="en-US" smtClean="0"/>
              <a:t>Section 5: Saving</a:t>
            </a:r>
            <a:r>
              <a:rPr lang="en-US" baseline="0" smtClean="0"/>
              <a:t> and Public Benefits</a:t>
            </a:r>
            <a:endParaRPr lang="en-US"/>
          </a:p>
        </p:txBody>
      </p:sp>
      <p:sp>
        <p:nvSpPr>
          <p:cNvPr id="5" name="Content Placeholder 4"/>
          <p:cNvSpPr>
            <a:spLocks noGrp="1"/>
          </p:cNvSpPr>
          <p:nvPr>
            <p:ph sz="quarter" idx="12"/>
          </p:nvPr>
        </p:nvSpPr>
        <p:spPr/>
        <p:txBody>
          <a:bodyPr>
            <a:normAutofit lnSpcReduction="10000"/>
          </a:bodyPr>
          <a:lstStyle/>
          <a:p>
            <a:r>
              <a:rPr lang="en-US" dirty="0"/>
              <a:t>Section 5</a:t>
            </a:r>
          </a:p>
        </p:txBody>
      </p:sp>
      <p:sp>
        <p:nvSpPr>
          <p:cNvPr id="3" name="Subtitle 2"/>
          <p:cNvSpPr>
            <a:spLocks noGrp="1"/>
          </p:cNvSpPr>
          <p:nvPr>
            <p:ph type="body" sz="quarter" idx="11"/>
          </p:nvPr>
        </p:nvSpPr>
        <p:spPr/>
        <p:txBody>
          <a:bodyPr/>
          <a:lstStyle/>
          <a:p>
            <a:r>
              <a:rPr lang="en-US" dirty="0"/>
              <a:t>Saving and Public Benefits</a:t>
            </a:r>
          </a:p>
        </p:txBody>
      </p:sp>
      <p:sp>
        <p:nvSpPr>
          <p:cNvPr id="7" name="TextBox 6"/>
          <p:cNvSpPr txBox="1"/>
          <p:nvPr/>
        </p:nvSpPr>
        <p:spPr>
          <a:xfrm>
            <a:off x="458108" y="3124128"/>
            <a:ext cx="2128708" cy="923330"/>
          </a:xfrm>
          <a:prstGeom prst="rect">
            <a:avLst/>
          </a:prstGeom>
          <a:noFill/>
        </p:spPr>
        <p:txBody>
          <a:bodyPr wrap="none" rtlCol="0">
            <a:spAutoFit/>
          </a:bodyPr>
          <a:lstStyle/>
          <a:p>
            <a:r>
              <a:rPr lang="en-US" dirty="0">
                <a:latin typeface="Franklin Gothic Book" panose="020B0503020102020204" pitchFamily="34" charset="0"/>
              </a:rPr>
              <a:t>See page 26 in your </a:t>
            </a:r>
            <a:br>
              <a:rPr lang="en-US" dirty="0">
                <a:latin typeface="Franklin Gothic Book" panose="020B0503020102020204" pitchFamily="34" charset="0"/>
              </a:rPr>
            </a:br>
            <a:r>
              <a:rPr lang="en-US" dirty="0">
                <a:latin typeface="Franklin Gothic Book" panose="020B0503020102020204" pitchFamily="34" charset="0"/>
              </a:rPr>
              <a:t>Participant Guide</a:t>
            </a:r>
            <a:endParaRPr lang="en-US" dirty="0">
              <a:solidFill>
                <a:srgbClr val="FF0000"/>
              </a:solidFill>
              <a:latin typeface="Franklin Gothic Book" panose="020B0503020102020204" pitchFamily="34" charset="0"/>
            </a:endParaRPr>
          </a:p>
          <a:p>
            <a:endParaRPr lang="en-US" dirty="0"/>
          </a:p>
        </p:txBody>
      </p:sp>
      <p:pic>
        <p:nvPicPr>
          <p:cNvPr id="4" name="Picture 3" descr="Photo of man and woman looking at papers with young girl in background"/>
          <p:cNvPicPr>
            <a:picLocks noChangeAspect="1"/>
          </p:cNvPicPr>
          <p:nvPr/>
        </p:nvPicPr>
        <p:blipFill rotWithShape="1">
          <a:blip r:embed="rId2" cstate="print">
            <a:extLst>
              <a:ext uri="{28A0092B-C50C-407E-A947-70E740481C1C}">
                <a14:useLocalDpi xmlns:a14="http://schemas.microsoft.com/office/drawing/2010/main"/>
              </a:ext>
            </a:extLst>
          </a:blip>
          <a:srcRect l="28278" r="2984" b="1305"/>
          <a:stretch/>
        </p:blipFill>
        <p:spPr>
          <a:xfrm>
            <a:off x="3895500" y="586158"/>
            <a:ext cx="5239023" cy="5014917"/>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pPr/>
              <a:t>49</a:t>
            </a:fld>
            <a:endParaRPr lang="en-US" dirty="0"/>
          </a:p>
        </p:txBody>
      </p:sp>
    </p:spTree>
    <p:extLst>
      <p:ext uri="{BB962C8B-B14F-4D97-AF65-F5344CB8AC3E}">
        <p14:creationId xmlns:p14="http://schemas.microsoft.com/office/powerpoint/2010/main" val="1683177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14350" indent="-457200"/>
            <a:r>
              <a:rPr lang="en-US" dirty="0"/>
              <a:t>Defining Saving</a:t>
            </a:r>
          </a:p>
        </p:txBody>
      </p:sp>
      <p:sp>
        <p:nvSpPr>
          <p:cNvPr id="3" name="Content Placeholder 2"/>
          <p:cNvSpPr>
            <a:spLocks noGrp="1"/>
          </p:cNvSpPr>
          <p:nvPr>
            <p:ph idx="1"/>
          </p:nvPr>
        </p:nvSpPr>
        <p:spPr>
          <a:xfrm>
            <a:off x="1331910" y="2009694"/>
            <a:ext cx="2139814" cy="3248877"/>
          </a:xfrm>
        </p:spPr>
        <p:txBody>
          <a:bodyPr>
            <a:normAutofit fontScale="92500" lnSpcReduction="20000"/>
          </a:bodyPr>
          <a:lstStyle/>
          <a:p>
            <a:pPr marL="0" indent="0" algn="ctr">
              <a:buNone/>
            </a:pPr>
            <a:r>
              <a:rPr lang="en-US" sz="4300" dirty="0"/>
              <a:t>What </a:t>
            </a:r>
            <a:br>
              <a:rPr lang="en-US" sz="4300" dirty="0"/>
            </a:br>
            <a:r>
              <a:rPr lang="en-US" sz="4300" dirty="0"/>
              <a:t>does</a:t>
            </a:r>
            <a:br>
              <a:rPr lang="en-US" sz="4300" dirty="0"/>
            </a:br>
            <a:r>
              <a:rPr lang="en-US" sz="4300" dirty="0"/>
              <a:t>“saving”</a:t>
            </a:r>
            <a:br>
              <a:rPr lang="en-US" sz="4300" dirty="0"/>
            </a:br>
            <a:r>
              <a:rPr lang="en-US" sz="4300" dirty="0"/>
              <a:t>mean?</a:t>
            </a:r>
          </a:p>
          <a:p>
            <a:pPr marL="0" indent="0">
              <a:buNone/>
            </a:pPr>
            <a:endParaRPr lang="en-US" i="1" dirty="0">
              <a:solidFill>
                <a:srgbClr val="FF0000"/>
              </a:solidFill>
            </a:endParaRPr>
          </a:p>
          <a:p>
            <a:pPr marL="514350" indent="-457200"/>
            <a:endParaRPr lang="en-US" dirty="0"/>
          </a:p>
          <a:p>
            <a:pPr lvl="1"/>
            <a:endParaRPr lang="en-US" dirty="0"/>
          </a:p>
          <a:p>
            <a:endParaRPr lang="en-US" dirty="0"/>
          </a:p>
        </p:txBody>
      </p:sp>
      <p:pic>
        <p:nvPicPr>
          <p:cNvPr id="4" name="Picture 3" descr="Photo of 2 dollar bills and some coin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79995" y="2322961"/>
            <a:ext cx="4966369" cy="3444437"/>
          </a:xfrm>
          <a:prstGeom prst="rect">
            <a:avLst/>
          </a:prstGeom>
        </p:spPr>
      </p:pic>
      <p:sp>
        <p:nvSpPr>
          <p:cNvPr id="6" name="Slide Number Placeholder 5"/>
          <p:cNvSpPr>
            <a:spLocks noGrp="1"/>
          </p:cNvSpPr>
          <p:nvPr>
            <p:ph type="sldNum" sz="quarter" idx="4"/>
          </p:nvPr>
        </p:nvSpPr>
        <p:spPr/>
        <p:txBody>
          <a:bodyPr/>
          <a:lstStyle/>
          <a:p>
            <a:fld id="{AF83BEB6-139A-B746-BC33-1F5B6187E651}" type="slidenum">
              <a:rPr lang="en-US" smtClean="0"/>
              <a:pPr/>
              <a:t>5</a:t>
            </a:fld>
            <a:endParaRPr lang="en-US" dirty="0"/>
          </a:p>
        </p:txBody>
      </p:sp>
    </p:spTree>
    <p:extLst>
      <p:ext uri="{BB962C8B-B14F-4D97-AF65-F5344CB8AC3E}">
        <p14:creationId xmlns:p14="http://schemas.microsoft.com/office/powerpoint/2010/main" val="215092751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5: Key Takeaway</a:t>
            </a:r>
          </a:p>
        </p:txBody>
      </p:sp>
      <p:sp>
        <p:nvSpPr>
          <p:cNvPr id="3" name="Content Placeholder 2"/>
          <p:cNvSpPr>
            <a:spLocks noGrp="1"/>
          </p:cNvSpPr>
          <p:nvPr>
            <p:ph idx="1"/>
          </p:nvPr>
        </p:nvSpPr>
        <p:spPr>
          <a:xfrm>
            <a:off x="595592" y="1441004"/>
            <a:ext cx="5152066" cy="4958031"/>
          </a:xfrm>
        </p:spPr>
        <p:txBody>
          <a:bodyPr>
            <a:normAutofit/>
          </a:bodyPr>
          <a:lstStyle/>
          <a:p>
            <a:pPr marL="0" indent="0">
              <a:buNone/>
            </a:pPr>
            <a:r>
              <a:rPr lang="en-US" sz="2800" i="1" dirty="0"/>
              <a:t>Some public benefits may be reduced or removed when you exceed income or asset limits. However, some special accounts enable people to save more money without losing eligibility for their benefits.</a:t>
            </a:r>
          </a:p>
          <a:p>
            <a:endParaRPr lang="en-US" dirty="0"/>
          </a:p>
        </p:txBody>
      </p:sp>
      <p:sp>
        <p:nvSpPr>
          <p:cNvPr id="4" name="Slide Number Placeholder 3"/>
          <p:cNvSpPr>
            <a:spLocks noGrp="1"/>
          </p:cNvSpPr>
          <p:nvPr>
            <p:ph type="sldNum" sz="quarter" idx="4"/>
          </p:nvPr>
        </p:nvSpPr>
        <p:spPr/>
        <p:txBody>
          <a:bodyPr/>
          <a:lstStyle/>
          <a:p>
            <a:fld id="{AF83BEB6-139A-B746-BC33-1F5B6187E651}" type="slidenum">
              <a:rPr lang="en-US" smtClean="0"/>
              <a:pPr/>
              <a:t>50</a:t>
            </a:fld>
            <a:endParaRPr lang="en-US" dirty="0"/>
          </a:p>
        </p:txBody>
      </p:sp>
    </p:spTree>
    <p:extLst>
      <p:ext uri="{BB962C8B-B14F-4D97-AF65-F5344CB8AC3E}">
        <p14:creationId xmlns:p14="http://schemas.microsoft.com/office/powerpoint/2010/main" val="9479213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Assets and Income Limits</a:t>
            </a:r>
          </a:p>
        </p:txBody>
      </p:sp>
      <p:graphicFrame>
        <p:nvGraphicFramePr>
          <p:cNvPr id="10" name="Content Placeholder 9" descr="two column table with title row and five rows below the title row"/>
          <p:cNvGraphicFramePr>
            <a:graphicFrameLocks noGrp="1"/>
          </p:cNvGraphicFramePr>
          <p:nvPr>
            <p:ph idx="1"/>
            <p:extLst>
              <p:ext uri="{D42A27DB-BD31-4B8C-83A1-F6EECF244321}">
                <p14:modId xmlns:p14="http://schemas.microsoft.com/office/powerpoint/2010/main" val="1123835867"/>
              </p:ext>
            </p:extLst>
          </p:nvPr>
        </p:nvGraphicFramePr>
        <p:xfrm>
          <a:off x="711626" y="1399483"/>
          <a:ext cx="7720748" cy="4767593"/>
        </p:xfrm>
        <a:graphic>
          <a:graphicData uri="http://schemas.openxmlformats.org/drawingml/2006/table">
            <a:tbl>
              <a:tblPr firstRow="1" firstCol="1" bandRow="1">
                <a:tableStyleId>{7E9639D4-E3E2-4D34-9284-5A2195B3D0D7}</a:tableStyleId>
              </a:tblPr>
              <a:tblGrid>
                <a:gridCol w="3860374">
                  <a:extLst>
                    <a:ext uri="{9D8B030D-6E8A-4147-A177-3AD203B41FA5}">
                      <a16:colId xmlns:a16="http://schemas.microsoft.com/office/drawing/2014/main" xmlns="" val="20000"/>
                    </a:ext>
                  </a:extLst>
                </a:gridCol>
                <a:gridCol w="3860374">
                  <a:extLst>
                    <a:ext uri="{9D8B030D-6E8A-4147-A177-3AD203B41FA5}">
                      <a16:colId xmlns:a16="http://schemas.microsoft.com/office/drawing/2014/main" xmlns="" val="20001"/>
                    </a:ext>
                  </a:extLst>
                </a:gridCol>
              </a:tblGrid>
              <a:tr h="588307">
                <a:tc>
                  <a:txBody>
                    <a:bodyPr/>
                    <a:lstStyle/>
                    <a:p>
                      <a:pPr marL="0" marR="0">
                        <a:lnSpc>
                          <a:spcPct val="107000"/>
                        </a:lnSpc>
                        <a:spcBef>
                          <a:spcPts val="0"/>
                        </a:spcBef>
                        <a:spcAft>
                          <a:spcPts val="0"/>
                        </a:spcAft>
                      </a:pPr>
                      <a:r>
                        <a:rPr lang="en-US" sz="2800" b="0" dirty="0">
                          <a:solidFill>
                            <a:schemeClr val="tx1"/>
                          </a:solidFill>
                          <a:effectLst/>
                          <a:latin typeface="+mj-lt"/>
                        </a:rPr>
                        <a:t>Public Benefit</a:t>
                      </a:r>
                      <a:endParaRPr lang="en-US" sz="28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solidFill>
                      <a:schemeClr val="accent1">
                        <a:alpha val="50000"/>
                      </a:schemeClr>
                    </a:solidFill>
                  </a:tcPr>
                </a:tc>
                <a:tc>
                  <a:txBody>
                    <a:bodyPr/>
                    <a:lstStyle/>
                    <a:p>
                      <a:pPr marL="0" marR="0">
                        <a:lnSpc>
                          <a:spcPct val="107000"/>
                        </a:lnSpc>
                        <a:spcBef>
                          <a:spcPts val="0"/>
                        </a:spcBef>
                        <a:spcAft>
                          <a:spcPts val="0"/>
                        </a:spcAft>
                      </a:pPr>
                      <a:r>
                        <a:rPr lang="en-US" sz="2800" b="0" dirty="0">
                          <a:solidFill>
                            <a:schemeClr val="tx1"/>
                          </a:solidFill>
                          <a:effectLst/>
                          <a:latin typeface="+mj-lt"/>
                        </a:rPr>
                        <a:t>Asset Limit as of 2018</a:t>
                      </a:r>
                      <a:endParaRPr lang="en-US" sz="28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solidFill>
                      <a:schemeClr val="accent1">
                        <a:alpha val="50000"/>
                      </a:schemeClr>
                    </a:solidFill>
                  </a:tcPr>
                </a:tc>
                <a:extLst>
                  <a:ext uri="{0D108BD9-81ED-4DB2-BD59-A6C34878D82A}">
                    <a16:rowId xmlns:a16="http://schemas.microsoft.com/office/drawing/2014/main" xmlns="" val="10000"/>
                  </a:ext>
                </a:extLst>
              </a:tr>
              <a:tr h="740840">
                <a:tc>
                  <a:txBody>
                    <a:bodyPr/>
                    <a:lstStyle/>
                    <a:p>
                      <a:pPr marL="0" marR="0">
                        <a:lnSpc>
                          <a:spcPct val="107000"/>
                        </a:lnSpc>
                        <a:spcBef>
                          <a:spcPts val="0"/>
                        </a:spcBef>
                        <a:spcAft>
                          <a:spcPts val="0"/>
                        </a:spcAft>
                      </a:pPr>
                      <a:r>
                        <a:rPr lang="en-US" sz="2000" b="0" dirty="0">
                          <a:effectLst/>
                          <a:latin typeface="+mj-lt"/>
                        </a:rPr>
                        <a:t>Temporary Assistance for Needy Families or TANF</a:t>
                      </a:r>
                      <a:endParaRPr lang="en-US" sz="2000" b="0" dirty="0">
                        <a:effectLst/>
                        <a:latin typeface="+mj-lt"/>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2000" dirty="0">
                          <a:effectLst/>
                          <a:latin typeface="+mn-lt"/>
                        </a:rPr>
                        <a:t>$1,000 to $3,000 in most states</a:t>
                      </a:r>
                      <a:endParaRPr lang="en-US" sz="20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1"/>
                  </a:ext>
                </a:extLst>
              </a:tr>
              <a:tr h="785931">
                <a:tc>
                  <a:txBody>
                    <a:bodyPr/>
                    <a:lstStyle/>
                    <a:p>
                      <a:pPr marL="0" marR="0">
                        <a:lnSpc>
                          <a:spcPct val="107000"/>
                        </a:lnSpc>
                        <a:spcBef>
                          <a:spcPts val="0"/>
                        </a:spcBef>
                        <a:spcAft>
                          <a:spcPts val="0"/>
                        </a:spcAft>
                      </a:pPr>
                      <a:r>
                        <a:rPr lang="en-US" sz="2000" b="0" dirty="0">
                          <a:effectLst/>
                          <a:latin typeface="+mj-lt"/>
                        </a:rPr>
                        <a:t>Supplemental Nutrition Assistance Program or SNAP</a:t>
                      </a:r>
                      <a:endParaRPr lang="en-US" sz="2000" b="0" dirty="0">
                        <a:effectLst/>
                        <a:latin typeface="+mj-lt"/>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2000" dirty="0">
                          <a:effectLst/>
                          <a:latin typeface="+mn-lt"/>
                        </a:rPr>
                        <a:t>Varies by state</a:t>
                      </a:r>
                      <a:endParaRPr lang="en-US" sz="20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2"/>
                  </a:ext>
                </a:extLst>
              </a:tr>
              <a:tr h="1101043">
                <a:tc>
                  <a:txBody>
                    <a:bodyPr/>
                    <a:lstStyle/>
                    <a:p>
                      <a:pPr marL="0" marR="0">
                        <a:lnSpc>
                          <a:spcPct val="107000"/>
                        </a:lnSpc>
                        <a:spcBef>
                          <a:spcPts val="0"/>
                        </a:spcBef>
                        <a:spcAft>
                          <a:spcPts val="0"/>
                        </a:spcAft>
                      </a:pPr>
                      <a:r>
                        <a:rPr lang="en-US" sz="2000" b="0" dirty="0">
                          <a:effectLst/>
                          <a:latin typeface="+mj-lt"/>
                        </a:rPr>
                        <a:t>Medicaid </a:t>
                      </a:r>
                      <a:endParaRPr lang="en-US" sz="2000" b="0" dirty="0">
                        <a:effectLst/>
                        <a:latin typeface="+mj-lt"/>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2000" kern="1200" dirty="0">
                          <a:solidFill>
                            <a:schemeClr val="tx1"/>
                          </a:solidFill>
                          <a:effectLst/>
                          <a:latin typeface="+mn-lt"/>
                          <a:ea typeface="+mn-ea"/>
                          <a:cs typeface="+mn-cs"/>
                        </a:rPr>
                        <a:t>$2,000 if single; $3,000 if married for some disability-linked Medicaid benefits</a:t>
                      </a:r>
                      <a:endParaRPr lang="en-US" sz="20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3"/>
                  </a:ext>
                </a:extLst>
              </a:tr>
              <a:tr h="810884">
                <a:tc>
                  <a:txBody>
                    <a:bodyPr/>
                    <a:lstStyle/>
                    <a:p>
                      <a:pPr marL="0" marR="0">
                        <a:lnSpc>
                          <a:spcPct val="107000"/>
                        </a:lnSpc>
                        <a:spcBef>
                          <a:spcPts val="0"/>
                        </a:spcBef>
                        <a:spcAft>
                          <a:spcPts val="0"/>
                        </a:spcAft>
                      </a:pPr>
                      <a:r>
                        <a:rPr lang="en-US" sz="2000" b="0" dirty="0">
                          <a:effectLst/>
                          <a:latin typeface="+mj-lt"/>
                        </a:rPr>
                        <a:t>Supplemental Security Income</a:t>
                      </a:r>
                      <a:br>
                        <a:rPr lang="en-US" sz="2000" b="0" dirty="0">
                          <a:effectLst/>
                          <a:latin typeface="+mj-lt"/>
                        </a:rPr>
                      </a:br>
                      <a:r>
                        <a:rPr lang="en-US" sz="2000" b="0" dirty="0">
                          <a:effectLst/>
                          <a:latin typeface="+mj-lt"/>
                        </a:rPr>
                        <a:t>or SSI</a:t>
                      </a:r>
                      <a:endParaRPr lang="en-US" sz="2000" b="0" dirty="0">
                        <a:effectLst/>
                        <a:latin typeface="+mj-lt"/>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2000" dirty="0">
                          <a:effectLst/>
                          <a:latin typeface="+mn-lt"/>
                        </a:rPr>
                        <a:t>$2,000 if single; $3,000 if married</a:t>
                      </a:r>
                      <a:endParaRPr lang="en-US" sz="20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4"/>
                  </a:ext>
                </a:extLst>
              </a:tr>
              <a:tr h="740588">
                <a:tc>
                  <a:txBody>
                    <a:bodyPr/>
                    <a:lstStyle/>
                    <a:p>
                      <a:pPr marL="0" marR="0">
                        <a:lnSpc>
                          <a:spcPct val="107000"/>
                        </a:lnSpc>
                        <a:spcBef>
                          <a:spcPts val="0"/>
                        </a:spcBef>
                        <a:spcAft>
                          <a:spcPts val="0"/>
                        </a:spcAft>
                      </a:pPr>
                      <a:r>
                        <a:rPr lang="en-US" sz="2000" b="0" dirty="0">
                          <a:effectLst/>
                          <a:latin typeface="+mj-lt"/>
                        </a:rPr>
                        <a:t>Social Security </a:t>
                      </a:r>
                      <a:r>
                        <a:rPr lang="en-US" sz="2000" b="0">
                          <a:effectLst/>
                          <a:latin typeface="+mj-lt"/>
                        </a:rPr>
                        <a:t>Disability </a:t>
                      </a:r>
                      <a:r>
                        <a:rPr lang="en-US" sz="2000" b="0" smtClean="0">
                          <a:effectLst/>
                          <a:latin typeface="+mj-lt"/>
                        </a:rPr>
                        <a:t>Insurance or </a:t>
                      </a:r>
                      <a:r>
                        <a:rPr lang="en-US" sz="2000" b="0" dirty="0">
                          <a:effectLst/>
                          <a:latin typeface="+mj-lt"/>
                        </a:rPr>
                        <a:t>SSDI</a:t>
                      </a:r>
                      <a:endParaRPr lang="en-US" sz="2000" b="0" dirty="0">
                        <a:effectLst/>
                        <a:latin typeface="+mj-lt"/>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2000" dirty="0">
                          <a:effectLst/>
                          <a:latin typeface="+mn-lt"/>
                        </a:rPr>
                        <a:t>No asset limits</a:t>
                      </a:r>
                      <a:endParaRPr lang="en-US" sz="20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5"/>
                  </a:ext>
                </a:extLst>
              </a:tr>
            </a:tbl>
          </a:graphicData>
        </a:graphic>
      </p:graphicFrame>
      <p:sp>
        <p:nvSpPr>
          <p:cNvPr id="4" name="Slide Number Placeholder 3"/>
          <p:cNvSpPr>
            <a:spLocks noGrp="1"/>
          </p:cNvSpPr>
          <p:nvPr>
            <p:ph type="sldNum" sz="quarter" idx="4"/>
          </p:nvPr>
        </p:nvSpPr>
        <p:spPr/>
        <p:txBody>
          <a:bodyPr/>
          <a:lstStyle/>
          <a:p>
            <a:fld id="{AF83BEB6-139A-B746-BC33-1F5B6187E651}" type="slidenum">
              <a:rPr lang="en-US" smtClean="0"/>
              <a:pPr/>
              <a:t>51</a:t>
            </a:fld>
            <a:endParaRPr lang="en-US" dirty="0"/>
          </a:p>
        </p:txBody>
      </p:sp>
    </p:spTree>
    <p:extLst>
      <p:ext uri="{BB962C8B-B14F-4D97-AF65-F5344CB8AC3E}">
        <p14:creationId xmlns:p14="http://schemas.microsoft.com/office/powerpoint/2010/main" val="4783764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ABLE Accounts</a:t>
            </a:r>
          </a:p>
        </p:txBody>
      </p:sp>
      <p:sp>
        <p:nvSpPr>
          <p:cNvPr id="3" name="Content Placeholder 2"/>
          <p:cNvSpPr>
            <a:spLocks noGrp="1"/>
          </p:cNvSpPr>
          <p:nvPr>
            <p:ph idx="1"/>
          </p:nvPr>
        </p:nvSpPr>
        <p:spPr/>
        <p:txBody>
          <a:bodyPr>
            <a:noAutofit/>
          </a:bodyPr>
          <a:lstStyle/>
          <a:p>
            <a:pPr>
              <a:lnSpc>
                <a:spcPct val="100000"/>
              </a:lnSpc>
              <a:buFont typeface="Wingdings" charset="2"/>
              <a:buChar char="§"/>
            </a:pPr>
            <a:r>
              <a:rPr lang="en-US" sz="2800" dirty="0">
                <a:solidFill>
                  <a:srgbClr val="000000"/>
                </a:solidFill>
              </a:rPr>
              <a:t>Tax-advantaged savings accounts for individuals with disabilities</a:t>
            </a:r>
          </a:p>
          <a:p>
            <a:pPr>
              <a:lnSpc>
                <a:spcPct val="100000"/>
              </a:lnSpc>
              <a:buFont typeface="Wingdings" charset="2"/>
              <a:buChar char="§"/>
            </a:pPr>
            <a:r>
              <a:rPr lang="en-US" sz="2800" dirty="0">
                <a:solidFill>
                  <a:srgbClr val="000000"/>
                </a:solidFill>
              </a:rPr>
              <a:t>Blind or qualifying disability that began before 26th birthday; can be any age when account is opened </a:t>
            </a:r>
          </a:p>
          <a:p>
            <a:pPr>
              <a:lnSpc>
                <a:spcPct val="100000"/>
              </a:lnSpc>
              <a:buFont typeface="Wingdings" charset="2"/>
              <a:buChar char="§"/>
            </a:pPr>
            <a:r>
              <a:rPr lang="en-US" sz="2800" dirty="0">
                <a:solidFill>
                  <a:srgbClr val="000000"/>
                </a:solidFill>
              </a:rPr>
              <a:t>Save money without losing eligibility for Supplemental Security Income (SSI), Medicaid, or other federal means-tested public benefits</a:t>
            </a:r>
          </a:p>
          <a:p>
            <a:pPr>
              <a:lnSpc>
                <a:spcPct val="100000"/>
              </a:lnSpc>
              <a:buFont typeface="Wingdings" charset="2"/>
              <a:buChar char="§"/>
            </a:pPr>
            <a:endParaRPr lang="en-US" sz="2800" dirty="0">
              <a:solidFill>
                <a:srgbClr val="000000"/>
              </a:solidFill>
            </a:endParaRPr>
          </a:p>
        </p:txBody>
      </p:sp>
      <p:sp>
        <p:nvSpPr>
          <p:cNvPr id="4" name="Slide Number Placeholder 3"/>
          <p:cNvSpPr>
            <a:spLocks noGrp="1"/>
          </p:cNvSpPr>
          <p:nvPr>
            <p:ph type="sldNum" sz="quarter" idx="4"/>
          </p:nvPr>
        </p:nvSpPr>
        <p:spPr/>
        <p:txBody>
          <a:bodyPr/>
          <a:lstStyle/>
          <a:p>
            <a:fld id="{AF83BEB6-139A-B746-BC33-1F5B6187E651}" type="slidenum">
              <a:rPr lang="en-US" smtClean="0"/>
              <a:pPr/>
              <a:t>52</a:t>
            </a:fld>
            <a:endParaRPr lang="en-US" dirty="0"/>
          </a:p>
        </p:txBody>
      </p:sp>
    </p:spTree>
    <p:extLst>
      <p:ext uri="{BB962C8B-B14F-4D97-AF65-F5344CB8AC3E}">
        <p14:creationId xmlns:p14="http://schemas.microsoft.com/office/powerpoint/2010/main" val="415771195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on ABLE Accounts</a:t>
            </a:r>
          </a:p>
        </p:txBody>
      </p:sp>
      <p:sp>
        <p:nvSpPr>
          <p:cNvPr id="3" name="Content Placeholder 2"/>
          <p:cNvSpPr>
            <a:spLocks noGrp="1"/>
          </p:cNvSpPr>
          <p:nvPr>
            <p:ph idx="1"/>
          </p:nvPr>
        </p:nvSpPr>
        <p:spPr/>
        <p:txBody>
          <a:bodyPr>
            <a:normAutofit/>
          </a:bodyPr>
          <a:lstStyle/>
          <a:p>
            <a:pPr>
              <a:lnSpc>
                <a:spcPct val="100000"/>
              </a:lnSpc>
              <a:spcAft>
                <a:spcPts val="600"/>
              </a:spcAft>
              <a:buFont typeface="Wingdings" charset="2"/>
              <a:buChar char="§"/>
            </a:pPr>
            <a:r>
              <a:rPr lang="en-US" sz="3200" dirty="0"/>
              <a:t>Anyone can contribute </a:t>
            </a:r>
          </a:p>
          <a:p>
            <a:pPr>
              <a:lnSpc>
                <a:spcPct val="100000"/>
              </a:lnSpc>
              <a:spcAft>
                <a:spcPts val="600"/>
              </a:spcAft>
              <a:buFont typeface="Wingdings" charset="2"/>
              <a:buChar char="§"/>
            </a:pPr>
            <a:r>
              <a:rPr lang="en-US" sz="3200" dirty="0"/>
              <a:t>Can only have one ABLE account</a:t>
            </a:r>
          </a:p>
          <a:p>
            <a:pPr>
              <a:lnSpc>
                <a:spcPct val="100000"/>
              </a:lnSpc>
              <a:spcAft>
                <a:spcPts val="600"/>
              </a:spcAft>
              <a:buFont typeface="Wingdings" charset="2"/>
              <a:buChar char="§"/>
            </a:pPr>
            <a:r>
              <a:rPr lang="en-US" sz="3200" dirty="0"/>
              <a:t>Total annual contributions limit set each year</a:t>
            </a:r>
          </a:p>
          <a:p>
            <a:pPr lvl="1">
              <a:lnSpc>
                <a:spcPct val="100000"/>
              </a:lnSpc>
              <a:buFont typeface="Arial"/>
              <a:buChar char="•"/>
            </a:pPr>
            <a:r>
              <a:rPr lang="en-US" sz="2800" dirty="0"/>
              <a:t>Federal gift tax exclusion limit</a:t>
            </a:r>
          </a:p>
          <a:p>
            <a:pPr lvl="1">
              <a:lnSpc>
                <a:spcPct val="100000"/>
              </a:lnSpc>
              <a:buFont typeface="Arial"/>
              <a:buChar char="•"/>
            </a:pPr>
            <a:r>
              <a:rPr lang="en-US" sz="2800" dirty="0"/>
              <a:t>Can be higher if account owner contributes earned income</a:t>
            </a:r>
            <a:endParaRPr lang="en-US" sz="2400" dirty="0"/>
          </a:p>
          <a:p>
            <a:pPr lvl="1">
              <a:lnSpc>
                <a:spcPct val="100000"/>
              </a:lnSpc>
              <a:buFont typeface="Arial"/>
              <a:buChar char="•"/>
            </a:pPr>
            <a:r>
              <a:rPr lang="en-US" sz="2800" dirty="0"/>
              <a:t>Can include transfers from 529 accounts</a:t>
            </a:r>
          </a:p>
          <a:p>
            <a:pPr lvl="1">
              <a:lnSpc>
                <a:spcPct val="100000"/>
              </a:lnSpc>
              <a:buFont typeface="Wingdings" charset="2"/>
              <a:buChar char="§"/>
            </a:pPr>
            <a:endParaRPr lang="en-US" dirty="0"/>
          </a:p>
        </p:txBody>
      </p:sp>
      <p:sp>
        <p:nvSpPr>
          <p:cNvPr id="4" name="Slide Number Placeholder 3"/>
          <p:cNvSpPr>
            <a:spLocks noGrp="1"/>
          </p:cNvSpPr>
          <p:nvPr>
            <p:ph type="sldNum" sz="quarter" idx="4"/>
          </p:nvPr>
        </p:nvSpPr>
        <p:spPr/>
        <p:txBody>
          <a:bodyPr/>
          <a:lstStyle/>
          <a:p>
            <a:fld id="{AF83BEB6-139A-B746-BC33-1F5B6187E651}" type="slidenum">
              <a:rPr lang="en-US" smtClean="0"/>
              <a:pPr/>
              <a:t>53</a:t>
            </a:fld>
            <a:endParaRPr lang="en-US" dirty="0"/>
          </a:p>
        </p:txBody>
      </p:sp>
    </p:spTree>
    <p:extLst>
      <p:ext uri="{BB962C8B-B14F-4D97-AF65-F5344CB8AC3E}">
        <p14:creationId xmlns:p14="http://schemas.microsoft.com/office/powerpoint/2010/main" val="18880927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ABLE Account Balance Limits</a:t>
            </a:r>
          </a:p>
        </p:txBody>
      </p:sp>
      <p:sp>
        <p:nvSpPr>
          <p:cNvPr id="3" name="Content Placeholder 2"/>
          <p:cNvSpPr>
            <a:spLocks noGrp="1"/>
          </p:cNvSpPr>
          <p:nvPr>
            <p:ph idx="1"/>
          </p:nvPr>
        </p:nvSpPr>
        <p:spPr/>
        <p:txBody>
          <a:bodyPr>
            <a:noAutofit/>
          </a:bodyPr>
          <a:lstStyle/>
          <a:p>
            <a:pPr>
              <a:lnSpc>
                <a:spcPct val="100000"/>
              </a:lnSpc>
              <a:buFont typeface="Wingdings" charset="2"/>
              <a:buChar char="§"/>
            </a:pPr>
            <a:r>
              <a:rPr lang="en-US" sz="3000" dirty="0"/>
              <a:t>Up to $100,000: SSI cash benefit continues</a:t>
            </a:r>
          </a:p>
          <a:p>
            <a:pPr lvl="0">
              <a:lnSpc>
                <a:spcPct val="100000"/>
              </a:lnSpc>
              <a:buFont typeface="Wingdings" charset="2"/>
              <a:buChar char="§"/>
            </a:pPr>
            <a:r>
              <a:rPr lang="en-US" sz="3000" dirty="0"/>
              <a:t>Over $100,000: SSI eligibility retained but cash benefit suspended</a:t>
            </a:r>
          </a:p>
          <a:p>
            <a:pPr lvl="0">
              <a:lnSpc>
                <a:spcPct val="100000"/>
              </a:lnSpc>
              <a:buFont typeface="Wingdings" charset="2"/>
              <a:buChar char="§"/>
            </a:pPr>
            <a:r>
              <a:rPr lang="en-US" sz="3000" dirty="0"/>
              <a:t>Total account limit: set by sponsoring state </a:t>
            </a:r>
          </a:p>
          <a:p>
            <a:pPr lvl="0">
              <a:lnSpc>
                <a:spcPct val="100000"/>
              </a:lnSpc>
              <a:buFont typeface="Wingdings" charset="2"/>
              <a:buChar char="§"/>
            </a:pPr>
            <a:r>
              <a:rPr lang="en-US" sz="3000" dirty="0"/>
              <a:t>Shop around </a:t>
            </a:r>
          </a:p>
          <a:p>
            <a:pPr lvl="0">
              <a:lnSpc>
                <a:spcPct val="100000"/>
              </a:lnSpc>
              <a:buFont typeface="Wingdings" charset="2"/>
              <a:buChar char="§"/>
            </a:pPr>
            <a:r>
              <a:rPr lang="en-US" sz="3000" dirty="0"/>
              <a:t>Open ABLE account on state program website, not at a bank </a:t>
            </a:r>
          </a:p>
          <a:p>
            <a:pPr>
              <a:lnSpc>
                <a:spcPct val="100000"/>
              </a:lnSpc>
              <a:buFont typeface="Wingdings" charset="2"/>
              <a:buChar char="§"/>
            </a:pPr>
            <a:endParaRPr lang="en-US" sz="2800" dirty="0"/>
          </a:p>
        </p:txBody>
      </p:sp>
      <p:sp>
        <p:nvSpPr>
          <p:cNvPr id="4" name="Slide Number Placeholder 3"/>
          <p:cNvSpPr>
            <a:spLocks noGrp="1"/>
          </p:cNvSpPr>
          <p:nvPr>
            <p:ph type="sldNum" sz="quarter" idx="4"/>
          </p:nvPr>
        </p:nvSpPr>
        <p:spPr/>
        <p:txBody>
          <a:bodyPr/>
          <a:lstStyle/>
          <a:p>
            <a:fld id="{AF83BEB6-139A-B746-BC33-1F5B6187E651}" type="slidenum">
              <a:rPr lang="en-US" smtClean="0"/>
              <a:pPr/>
              <a:t>54</a:t>
            </a:fld>
            <a:endParaRPr lang="en-US" dirty="0"/>
          </a:p>
        </p:txBody>
      </p:sp>
    </p:spTree>
    <p:extLst>
      <p:ext uri="{BB962C8B-B14F-4D97-AF65-F5344CB8AC3E}">
        <p14:creationId xmlns:p14="http://schemas.microsoft.com/office/powerpoint/2010/main" val="1643591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ABLE Account Uses</a:t>
            </a:r>
          </a:p>
        </p:txBody>
      </p:sp>
      <p:sp>
        <p:nvSpPr>
          <p:cNvPr id="3" name="Content Placeholder 2"/>
          <p:cNvSpPr>
            <a:spLocks noGrp="1"/>
          </p:cNvSpPr>
          <p:nvPr>
            <p:ph idx="1"/>
          </p:nvPr>
        </p:nvSpPr>
        <p:spPr/>
        <p:txBody>
          <a:bodyPr>
            <a:normAutofit/>
          </a:bodyPr>
          <a:lstStyle/>
          <a:p>
            <a:pPr>
              <a:lnSpc>
                <a:spcPct val="100000"/>
              </a:lnSpc>
              <a:buFont typeface="Wingdings" charset="2"/>
              <a:buChar char="§"/>
            </a:pPr>
            <a:r>
              <a:rPr lang="en-US" sz="3200" dirty="0"/>
              <a:t>Use money in ABLE account for “qualified disability expenses” </a:t>
            </a:r>
          </a:p>
          <a:p>
            <a:pPr>
              <a:lnSpc>
                <a:spcPct val="100000"/>
              </a:lnSpc>
              <a:buFont typeface="Wingdings" charset="2"/>
              <a:buChar char="§"/>
            </a:pPr>
            <a:r>
              <a:rPr lang="en-US" sz="3200" dirty="0"/>
              <a:t>If used for anything else, withdrawal becomes taxable</a:t>
            </a:r>
          </a:p>
        </p:txBody>
      </p:sp>
      <p:sp>
        <p:nvSpPr>
          <p:cNvPr id="4" name="Slide Number Placeholder 3"/>
          <p:cNvSpPr>
            <a:spLocks noGrp="1"/>
          </p:cNvSpPr>
          <p:nvPr>
            <p:ph type="sldNum" sz="quarter" idx="4"/>
          </p:nvPr>
        </p:nvSpPr>
        <p:spPr/>
        <p:txBody>
          <a:bodyPr/>
          <a:lstStyle/>
          <a:p>
            <a:fld id="{AF83BEB6-139A-B746-BC33-1F5B6187E651}" type="slidenum">
              <a:rPr lang="en-US" smtClean="0"/>
              <a:pPr/>
              <a:t>55</a:t>
            </a:fld>
            <a:endParaRPr lang="en-US" dirty="0"/>
          </a:p>
        </p:txBody>
      </p:sp>
    </p:spTree>
    <p:extLst>
      <p:ext uri="{BB962C8B-B14F-4D97-AF65-F5344CB8AC3E}">
        <p14:creationId xmlns:p14="http://schemas.microsoft.com/office/powerpoint/2010/main" val="34885157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Qualified Disability Expenses</a:t>
            </a:r>
          </a:p>
        </p:txBody>
      </p:sp>
      <p:sp>
        <p:nvSpPr>
          <p:cNvPr id="5" name="Content Placeholder 4"/>
          <p:cNvSpPr>
            <a:spLocks noGrp="1"/>
          </p:cNvSpPr>
          <p:nvPr>
            <p:ph idx="1"/>
          </p:nvPr>
        </p:nvSpPr>
        <p:spPr>
          <a:xfrm>
            <a:off x="457199" y="1600200"/>
            <a:ext cx="8464732" cy="4756150"/>
          </a:xfrm>
        </p:spPr>
        <p:txBody>
          <a:bodyPr>
            <a:noAutofit/>
          </a:bodyPr>
          <a:lstStyle/>
          <a:p>
            <a:pPr>
              <a:lnSpc>
                <a:spcPct val="100000"/>
              </a:lnSpc>
              <a:spcBef>
                <a:spcPts val="0"/>
              </a:spcBef>
              <a:buFont typeface="Wingdings" panose="05000000000000000000" pitchFamily="2" charset="2"/>
              <a:buChar char="§"/>
            </a:pPr>
            <a:r>
              <a:rPr lang="en-US" sz="3000" dirty="0"/>
              <a:t>Education, Housing, Transportation</a:t>
            </a:r>
          </a:p>
          <a:p>
            <a:pPr>
              <a:lnSpc>
                <a:spcPct val="100000"/>
              </a:lnSpc>
              <a:spcBef>
                <a:spcPts val="0"/>
              </a:spcBef>
              <a:buFont typeface="Wingdings" panose="05000000000000000000" pitchFamily="2" charset="2"/>
              <a:buChar char="§"/>
            </a:pPr>
            <a:r>
              <a:rPr lang="en-US" sz="3000" dirty="0"/>
              <a:t>Employment training and support</a:t>
            </a:r>
          </a:p>
          <a:p>
            <a:pPr>
              <a:lnSpc>
                <a:spcPct val="100000"/>
              </a:lnSpc>
              <a:spcBef>
                <a:spcPts val="0"/>
              </a:spcBef>
              <a:buFont typeface="Wingdings" panose="05000000000000000000" pitchFamily="2" charset="2"/>
              <a:buChar char="§"/>
            </a:pPr>
            <a:r>
              <a:rPr lang="en-US" sz="3000" dirty="0"/>
              <a:t>Assistive technology, personal support services</a:t>
            </a:r>
          </a:p>
          <a:p>
            <a:pPr>
              <a:lnSpc>
                <a:spcPct val="100000"/>
              </a:lnSpc>
              <a:spcBef>
                <a:spcPts val="0"/>
              </a:spcBef>
              <a:buFont typeface="Wingdings" panose="05000000000000000000" pitchFamily="2" charset="2"/>
              <a:buChar char="§"/>
            </a:pPr>
            <a:r>
              <a:rPr lang="en-US" sz="3000" dirty="0"/>
              <a:t>Health care expenses</a:t>
            </a:r>
          </a:p>
          <a:p>
            <a:pPr>
              <a:lnSpc>
                <a:spcPct val="100000"/>
              </a:lnSpc>
              <a:spcBef>
                <a:spcPts val="0"/>
              </a:spcBef>
              <a:buFont typeface="Wingdings" panose="05000000000000000000" pitchFamily="2" charset="2"/>
              <a:buChar char="§"/>
            </a:pPr>
            <a:r>
              <a:rPr lang="en-US" sz="3000" dirty="0"/>
              <a:t>Financial management and administrative services </a:t>
            </a:r>
          </a:p>
          <a:p>
            <a:pPr>
              <a:lnSpc>
                <a:spcPct val="100000"/>
              </a:lnSpc>
              <a:spcBef>
                <a:spcPts val="0"/>
              </a:spcBef>
              <a:buFont typeface="Wingdings" panose="05000000000000000000" pitchFamily="2" charset="2"/>
              <a:buChar char="§"/>
            </a:pPr>
            <a:r>
              <a:rPr lang="en-US" sz="3000" dirty="0"/>
              <a:t>Other expenses which help improve health, independence, and/or quality of life</a:t>
            </a:r>
          </a:p>
        </p:txBody>
      </p:sp>
      <p:sp>
        <p:nvSpPr>
          <p:cNvPr id="3" name="Slide Number Placeholder 2"/>
          <p:cNvSpPr>
            <a:spLocks noGrp="1"/>
          </p:cNvSpPr>
          <p:nvPr>
            <p:ph type="sldNum" sz="quarter" idx="4"/>
          </p:nvPr>
        </p:nvSpPr>
        <p:spPr/>
        <p:txBody>
          <a:bodyPr/>
          <a:lstStyle/>
          <a:p>
            <a:fld id="{AF83BEB6-139A-B746-BC33-1F5B6187E651}" type="slidenum">
              <a:rPr lang="en-US" smtClean="0"/>
              <a:pPr/>
              <a:t>56</a:t>
            </a:fld>
            <a:endParaRPr lang="en-US" dirty="0"/>
          </a:p>
        </p:txBody>
      </p:sp>
    </p:spTree>
    <p:extLst>
      <p:ext uri="{BB962C8B-B14F-4D97-AF65-F5344CB8AC3E}">
        <p14:creationId xmlns:p14="http://schemas.microsoft.com/office/powerpoint/2010/main" val="159402518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Special Needs Trust</a:t>
            </a:r>
          </a:p>
        </p:txBody>
      </p:sp>
      <p:sp>
        <p:nvSpPr>
          <p:cNvPr id="3" name="Content Placeholder 2"/>
          <p:cNvSpPr>
            <a:spLocks noGrp="1"/>
          </p:cNvSpPr>
          <p:nvPr>
            <p:ph idx="1"/>
          </p:nvPr>
        </p:nvSpPr>
        <p:spPr/>
        <p:txBody>
          <a:bodyPr>
            <a:noAutofit/>
          </a:bodyPr>
          <a:lstStyle/>
          <a:p>
            <a:pPr>
              <a:lnSpc>
                <a:spcPct val="100000"/>
              </a:lnSpc>
              <a:buFont typeface="Wingdings" panose="05000000000000000000" pitchFamily="2" charset="2"/>
              <a:buChar char="§"/>
            </a:pPr>
            <a:r>
              <a:rPr lang="en-US" sz="3200" dirty="0"/>
              <a:t>Designed to fund long-term expenses and needs of someone with a disability</a:t>
            </a:r>
          </a:p>
          <a:p>
            <a:pPr>
              <a:lnSpc>
                <a:spcPct val="100000"/>
              </a:lnSpc>
              <a:spcAft>
                <a:spcPts val="4200"/>
              </a:spcAft>
              <a:buFont typeface="Wingdings" panose="05000000000000000000" pitchFamily="2" charset="2"/>
              <a:buChar char="§"/>
            </a:pPr>
            <a:r>
              <a:rPr lang="en-US" sz="3200" dirty="0"/>
              <a:t>Can be complicated; may need an attorney</a:t>
            </a:r>
          </a:p>
        </p:txBody>
      </p:sp>
      <p:sp>
        <p:nvSpPr>
          <p:cNvPr id="7" name="Slide Number Placeholder 6"/>
          <p:cNvSpPr>
            <a:spLocks noGrp="1"/>
          </p:cNvSpPr>
          <p:nvPr>
            <p:ph type="sldNum" sz="quarter" idx="4"/>
          </p:nvPr>
        </p:nvSpPr>
        <p:spPr/>
        <p:txBody>
          <a:bodyPr/>
          <a:lstStyle/>
          <a:p>
            <a:fld id="{AF83BEB6-139A-B746-BC33-1F5B6187E651}" type="slidenum">
              <a:rPr lang="en-US" smtClean="0"/>
              <a:pPr/>
              <a:t>57</a:t>
            </a:fld>
            <a:endParaRPr lang="en-US" dirty="0"/>
          </a:p>
        </p:txBody>
      </p:sp>
    </p:spTree>
    <p:extLst>
      <p:ext uri="{BB962C8B-B14F-4D97-AF65-F5344CB8AC3E}">
        <p14:creationId xmlns:p14="http://schemas.microsoft.com/office/powerpoint/2010/main" val="390914536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Pooled Special Needs Trust</a:t>
            </a:r>
          </a:p>
        </p:txBody>
      </p:sp>
      <p:sp>
        <p:nvSpPr>
          <p:cNvPr id="3" name="Content Placeholder 2"/>
          <p:cNvSpPr>
            <a:spLocks noGrp="1"/>
          </p:cNvSpPr>
          <p:nvPr>
            <p:ph idx="1"/>
          </p:nvPr>
        </p:nvSpPr>
        <p:spPr/>
        <p:txBody>
          <a:bodyPr>
            <a:noAutofit/>
          </a:bodyPr>
          <a:lstStyle/>
          <a:p>
            <a:pPr>
              <a:lnSpc>
                <a:spcPct val="100000"/>
              </a:lnSpc>
              <a:buFont typeface="Wingdings" panose="05000000000000000000" pitchFamily="2" charset="2"/>
              <a:buChar char="§"/>
            </a:pPr>
            <a:r>
              <a:rPr lang="en-US" sz="3200" dirty="0"/>
              <a:t>Provides benefits of a special needs trust, but costs less</a:t>
            </a:r>
          </a:p>
          <a:p>
            <a:pPr>
              <a:lnSpc>
                <a:spcPct val="100000"/>
              </a:lnSpc>
              <a:buFont typeface="Wingdings" panose="05000000000000000000" pitchFamily="2" charset="2"/>
              <a:buChar char="§"/>
            </a:pPr>
            <a:r>
              <a:rPr lang="en-US" sz="3200" dirty="0"/>
              <a:t>Single entity manages sub-accounts </a:t>
            </a:r>
          </a:p>
          <a:p>
            <a:pPr>
              <a:lnSpc>
                <a:spcPct val="100000"/>
              </a:lnSpc>
              <a:buFont typeface="Wingdings" panose="05000000000000000000" pitchFamily="2" charset="2"/>
              <a:buChar char="§"/>
            </a:pPr>
            <a:r>
              <a:rPr lang="en-US" sz="3200" dirty="0"/>
              <a:t>Nonprofit corporation usually manages trust</a:t>
            </a:r>
          </a:p>
        </p:txBody>
      </p:sp>
      <p:sp>
        <p:nvSpPr>
          <p:cNvPr id="7" name="Slide Number Placeholder 6"/>
          <p:cNvSpPr>
            <a:spLocks noGrp="1"/>
          </p:cNvSpPr>
          <p:nvPr>
            <p:ph type="sldNum" sz="quarter" idx="4"/>
          </p:nvPr>
        </p:nvSpPr>
        <p:spPr/>
        <p:txBody>
          <a:bodyPr/>
          <a:lstStyle/>
          <a:p>
            <a:fld id="{AF83BEB6-139A-B746-BC33-1F5B6187E651}" type="slidenum">
              <a:rPr lang="en-US" smtClean="0"/>
              <a:pPr/>
              <a:t>58</a:t>
            </a:fld>
            <a:endParaRPr lang="en-US" dirty="0"/>
          </a:p>
        </p:txBody>
      </p:sp>
    </p:spTree>
    <p:extLst>
      <p:ext uri="{BB962C8B-B14F-4D97-AF65-F5344CB8AC3E}">
        <p14:creationId xmlns:p14="http://schemas.microsoft.com/office/powerpoint/2010/main" val="403543740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 to </a:t>
            </a:r>
            <a:r>
              <a:rPr lang="en-US"/>
              <a:t>Achieve Self-Support</a:t>
            </a:r>
            <a:endParaRPr lang="en-US" dirty="0"/>
          </a:p>
        </p:txBody>
      </p:sp>
      <p:sp>
        <p:nvSpPr>
          <p:cNvPr id="3" name="Content Placeholder 2"/>
          <p:cNvSpPr>
            <a:spLocks noGrp="1"/>
          </p:cNvSpPr>
          <p:nvPr>
            <p:ph idx="1"/>
          </p:nvPr>
        </p:nvSpPr>
        <p:spPr/>
        <p:txBody>
          <a:bodyPr>
            <a:normAutofit/>
          </a:bodyPr>
          <a:lstStyle/>
          <a:p>
            <a:pPr>
              <a:lnSpc>
                <a:spcPct val="120000"/>
              </a:lnSpc>
              <a:spcAft>
                <a:spcPts val="600"/>
              </a:spcAft>
              <a:buFont typeface="Wingdings" panose="05000000000000000000" pitchFamily="2" charset="2"/>
              <a:buChar char="§"/>
            </a:pPr>
            <a:r>
              <a:rPr lang="en-US" sz="3200" dirty="0"/>
              <a:t>Set aside money for items or services needed to achieve a specific education or work goal </a:t>
            </a:r>
          </a:p>
          <a:p>
            <a:pPr>
              <a:lnSpc>
                <a:spcPct val="120000"/>
              </a:lnSpc>
              <a:spcAft>
                <a:spcPts val="600"/>
              </a:spcAft>
              <a:buFont typeface="Wingdings" panose="05000000000000000000" pitchFamily="2" charset="2"/>
              <a:buChar char="§"/>
            </a:pPr>
            <a:r>
              <a:rPr lang="en-US" sz="3200" dirty="0"/>
              <a:t>Objective: Employment (including self-employment) that reduces or eliminates the need for disability benefits</a:t>
            </a:r>
            <a:endParaRPr lang="en-US" sz="2800" dirty="0"/>
          </a:p>
        </p:txBody>
      </p:sp>
      <p:sp>
        <p:nvSpPr>
          <p:cNvPr id="4" name="Slide Number Placeholder 3"/>
          <p:cNvSpPr>
            <a:spLocks noGrp="1"/>
          </p:cNvSpPr>
          <p:nvPr>
            <p:ph type="sldNum" sz="quarter" idx="4"/>
          </p:nvPr>
        </p:nvSpPr>
        <p:spPr/>
        <p:txBody>
          <a:bodyPr/>
          <a:lstStyle/>
          <a:p>
            <a:fld id="{AF83BEB6-139A-B746-BC33-1F5B6187E651}" type="slidenum">
              <a:rPr lang="en-US" smtClean="0"/>
              <a:pPr/>
              <a:t>59</a:t>
            </a:fld>
            <a:endParaRPr lang="en-US" dirty="0"/>
          </a:p>
        </p:txBody>
      </p:sp>
    </p:spTree>
    <p:extLst>
      <p:ext uri="{BB962C8B-B14F-4D97-AF65-F5344CB8AC3E}">
        <p14:creationId xmlns:p14="http://schemas.microsoft.com/office/powerpoint/2010/main" val="25284490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Is Spending Less Money the Same as Saving Money?</a:t>
            </a:r>
          </a:p>
        </p:txBody>
      </p:sp>
      <p:sp>
        <p:nvSpPr>
          <p:cNvPr id="3" name="Content Placeholder 2"/>
          <p:cNvSpPr>
            <a:spLocks noGrp="1"/>
          </p:cNvSpPr>
          <p:nvPr>
            <p:ph idx="1"/>
          </p:nvPr>
        </p:nvSpPr>
        <p:spPr>
          <a:xfrm>
            <a:off x="577986" y="1424723"/>
            <a:ext cx="7868378" cy="4701440"/>
          </a:xfrm>
        </p:spPr>
        <p:txBody>
          <a:bodyPr>
            <a:normAutofit/>
          </a:bodyPr>
          <a:lstStyle/>
          <a:p>
            <a:pPr>
              <a:lnSpc>
                <a:spcPct val="100000"/>
              </a:lnSpc>
              <a:spcAft>
                <a:spcPts val="600"/>
              </a:spcAft>
              <a:buFont typeface="Wingdings" charset="2"/>
              <a:buChar char="§"/>
            </a:pPr>
            <a:r>
              <a:rPr lang="en-US" sz="2800" dirty="0"/>
              <a:t>Only if you save what you didn’t spend</a:t>
            </a:r>
          </a:p>
          <a:p>
            <a:pPr>
              <a:lnSpc>
                <a:spcPct val="100000"/>
              </a:lnSpc>
              <a:spcAft>
                <a:spcPts val="600"/>
              </a:spcAft>
              <a:buFont typeface="Wingdings" charset="2"/>
              <a:buChar char="§"/>
            </a:pPr>
            <a:r>
              <a:rPr lang="en-US" sz="2800" dirty="0"/>
              <a:t>Saving is setting aside money today for the future</a:t>
            </a:r>
          </a:p>
          <a:p>
            <a:pPr>
              <a:lnSpc>
                <a:spcPct val="100000"/>
              </a:lnSpc>
              <a:spcAft>
                <a:spcPts val="600"/>
              </a:spcAft>
              <a:buFont typeface="Wingdings" charset="2"/>
              <a:buChar char="§"/>
            </a:pPr>
            <a:r>
              <a:rPr lang="en-US" sz="2800" dirty="0"/>
              <a:t>To build savings </a:t>
            </a:r>
            <a:r>
              <a:rPr lang="en-US" sz="2800" dirty="0">
                <a:sym typeface="Wingdings" panose="05000000000000000000" pitchFamily="2" charset="2"/>
              </a:rPr>
              <a:t></a:t>
            </a:r>
            <a:r>
              <a:rPr lang="en-US" sz="2800" dirty="0"/>
              <a:t> Spend less money and put some or all of what you didn’t spend into savings </a:t>
            </a:r>
          </a:p>
          <a:p>
            <a:pPr>
              <a:lnSpc>
                <a:spcPct val="100000"/>
              </a:lnSpc>
              <a:spcAft>
                <a:spcPts val="1800"/>
              </a:spcAft>
              <a:buFont typeface="Wingdings" charset="2"/>
              <a:buChar char="§"/>
            </a:pPr>
            <a:endParaRPr lang="en-US" dirty="0"/>
          </a:p>
        </p:txBody>
      </p:sp>
      <p:pic>
        <p:nvPicPr>
          <p:cNvPr id="4" name="Picture 3" descr="Wooden seesaw/balance with white piggy bank on left side which is lower than the other side which has a shopping cart. "/>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920875" y="4114799"/>
            <a:ext cx="4886614" cy="2143180"/>
          </a:xfrm>
          <a:prstGeom prst="rect">
            <a:avLst/>
          </a:prstGeom>
        </p:spPr>
      </p:pic>
      <p:sp>
        <p:nvSpPr>
          <p:cNvPr id="6" name="Slide Number Placeholder 5"/>
          <p:cNvSpPr>
            <a:spLocks noGrp="1"/>
          </p:cNvSpPr>
          <p:nvPr>
            <p:ph type="sldNum" sz="quarter" idx="4"/>
          </p:nvPr>
        </p:nvSpPr>
        <p:spPr/>
        <p:txBody>
          <a:bodyPr/>
          <a:lstStyle/>
          <a:p>
            <a:fld id="{AF83BEB6-139A-B746-BC33-1F5B6187E651}" type="slidenum">
              <a:rPr lang="en-US" smtClean="0"/>
              <a:pPr/>
              <a:t>6</a:t>
            </a:fld>
            <a:endParaRPr lang="en-US" dirty="0"/>
          </a:p>
        </p:txBody>
      </p:sp>
    </p:spTree>
    <p:extLst>
      <p:ext uri="{BB962C8B-B14F-4D97-AF65-F5344CB8AC3E}">
        <p14:creationId xmlns:p14="http://schemas.microsoft.com/office/powerpoint/2010/main" val="270654888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PASS Uses</a:t>
            </a:r>
          </a:p>
        </p:txBody>
      </p:sp>
      <p:sp>
        <p:nvSpPr>
          <p:cNvPr id="3" name="Content Placeholder 2"/>
          <p:cNvSpPr>
            <a:spLocks noGrp="1"/>
          </p:cNvSpPr>
          <p:nvPr>
            <p:ph idx="1"/>
          </p:nvPr>
        </p:nvSpPr>
        <p:spPr>
          <a:xfrm>
            <a:off x="577986" y="1464603"/>
            <a:ext cx="7983917" cy="4701440"/>
          </a:xfrm>
        </p:spPr>
        <p:txBody>
          <a:bodyPr>
            <a:noAutofit/>
          </a:bodyPr>
          <a:lstStyle/>
          <a:p>
            <a:pPr>
              <a:lnSpc>
                <a:spcPct val="100000"/>
              </a:lnSpc>
              <a:spcAft>
                <a:spcPts val="600"/>
              </a:spcAft>
              <a:buFont typeface="Wingdings" panose="05000000000000000000" pitchFamily="2" charset="2"/>
              <a:buChar char="§"/>
            </a:pPr>
            <a:r>
              <a:rPr lang="en-US" sz="3200" dirty="0"/>
              <a:t>Supplies to start a business</a:t>
            </a:r>
          </a:p>
          <a:p>
            <a:pPr>
              <a:lnSpc>
                <a:spcPct val="100000"/>
              </a:lnSpc>
              <a:spcAft>
                <a:spcPts val="600"/>
              </a:spcAft>
              <a:buFont typeface="Wingdings" panose="05000000000000000000" pitchFamily="2" charset="2"/>
              <a:buChar char="§"/>
            </a:pPr>
            <a:r>
              <a:rPr lang="en-US" sz="3200" dirty="0"/>
              <a:t>School expenses</a:t>
            </a:r>
          </a:p>
          <a:p>
            <a:pPr>
              <a:lnSpc>
                <a:spcPct val="100000"/>
              </a:lnSpc>
              <a:spcAft>
                <a:spcPts val="600"/>
              </a:spcAft>
              <a:buFont typeface="Wingdings" panose="05000000000000000000" pitchFamily="2" charset="2"/>
              <a:buChar char="§"/>
            </a:pPr>
            <a:r>
              <a:rPr lang="en-US" sz="3200" dirty="0"/>
              <a:t>Equipment, tools, uniforms</a:t>
            </a:r>
          </a:p>
          <a:p>
            <a:pPr>
              <a:lnSpc>
                <a:spcPct val="100000"/>
              </a:lnSpc>
              <a:spcAft>
                <a:spcPts val="600"/>
              </a:spcAft>
              <a:buFont typeface="Wingdings" panose="05000000000000000000" pitchFamily="2" charset="2"/>
              <a:buChar char="§"/>
            </a:pPr>
            <a:r>
              <a:rPr lang="en-US" sz="3200" dirty="0"/>
              <a:t>Transportation</a:t>
            </a:r>
          </a:p>
          <a:p>
            <a:pPr>
              <a:lnSpc>
                <a:spcPct val="100000"/>
              </a:lnSpc>
              <a:buFont typeface="Wingdings" panose="05000000000000000000" pitchFamily="2" charset="2"/>
              <a:buChar char="§"/>
            </a:pPr>
            <a:r>
              <a:rPr lang="en-US" sz="3200" dirty="0"/>
              <a:t>Other items or services needed to reach employment goals</a:t>
            </a:r>
          </a:p>
        </p:txBody>
      </p:sp>
      <p:sp>
        <p:nvSpPr>
          <p:cNvPr id="4" name="Slide Number Placeholder 3"/>
          <p:cNvSpPr>
            <a:spLocks noGrp="1"/>
          </p:cNvSpPr>
          <p:nvPr>
            <p:ph type="sldNum" sz="quarter" idx="4"/>
          </p:nvPr>
        </p:nvSpPr>
        <p:spPr/>
        <p:txBody>
          <a:bodyPr/>
          <a:lstStyle/>
          <a:p>
            <a:fld id="{AF83BEB6-139A-B746-BC33-1F5B6187E651}" type="slidenum">
              <a:rPr lang="en-US" smtClean="0"/>
              <a:pPr/>
              <a:t>60</a:t>
            </a:fld>
            <a:endParaRPr lang="en-US" dirty="0"/>
          </a:p>
        </p:txBody>
      </p:sp>
    </p:spTree>
    <p:extLst>
      <p:ext uri="{BB962C8B-B14F-4D97-AF65-F5344CB8AC3E}">
        <p14:creationId xmlns:p14="http://schemas.microsoft.com/office/powerpoint/2010/main" val="361130208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Matched Savings Accounts</a:t>
            </a:r>
          </a:p>
        </p:txBody>
      </p:sp>
      <p:sp>
        <p:nvSpPr>
          <p:cNvPr id="3" name="Content Placeholder 2"/>
          <p:cNvSpPr>
            <a:spLocks noGrp="1"/>
          </p:cNvSpPr>
          <p:nvPr>
            <p:ph idx="1"/>
          </p:nvPr>
        </p:nvSpPr>
        <p:spPr>
          <a:xfrm>
            <a:off x="577986" y="1424723"/>
            <a:ext cx="7499214" cy="4701440"/>
          </a:xfrm>
        </p:spPr>
        <p:txBody>
          <a:bodyPr>
            <a:noAutofit/>
          </a:bodyPr>
          <a:lstStyle/>
          <a:p>
            <a:pPr>
              <a:lnSpc>
                <a:spcPct val="100000"/>
              </a:lnSpc>
              <a:buFont typeface="Wingdings" panose="05000000000000000000" pitchFamily="2" charset="2"/>
              <a:buChar char="§"/>
            </a:pPr>
            <a:r>
              <a:rPr lang="en-US" sz="3200" dirty="0"/>
              <a:t>Encourage saving money for specific purpose</a:t>
            </a:r>
          </a:p>
          <a:p>
            <a:pPr>
              <a:lnSpc>
                <a:spcPct val="100000"/>
              </a:lnSpc>
              <a:buFont typeface="Wingdings" panose="05000000000000000000" pitchFamily="2" charset="2"/>
              <a:buChar char="§"/>
            </a:pPr>
            <a:r>
              <a:rPr lang="en-US" sz="3200" dirty="0"/>
              <a:t>Usually run by local community-based organizations </a:t>
            </a:r>
          </a:p>
          <a:p>
            <a:pPr>
              <a:lnSpc>
                <a:spcPct val="100000"/>
              </a:lnSpc>
              <a:buFont typeface="Wingdings" panose="05000000000000000000" pitchFamily="2" charset="2"/>
              <a:buChar char="§"/>
            </a:pPr>
            <a:r>
              <a:rPr lang="en-US" sz="3200" dirty="0"/>
              <a:t>Savings matched by organization running program</a:t>
            </a:r>
          </a:p>
          <a:p>
            <a:pPr>
              <a:lnSpc>
                <a:spcPct val="100000"/>
              </a:lnSpc>
              <a:buFont typeface="Wingdings" panose="05000000000000000000" pitchFamily="2" charset="2"/>
              <a:buChar char="§"/>
            </a:pPr>
            <a:r>
              <a:rPr lang="en-US" sz="3200" dirty="0"/>
              <a:t>Individual Development Accounts (IDAs) and Children’s Savings Accounts (CSAs)</a:t>
            </a:r>
          </a:p>
        </p:txBody>
      </p:sp>
      <p:sp>
        <p:nvSpPr>
          <p:cNvPr id="4" name="Slide Number Placeholder 3"/>
          <p:cNvSpPr>
            <a:spLocks noGrp="1"/>
          </p:cNvSpPr>
          <p:nvPr>
            <p:ph type="sldNum" sz="quarter" idx="4"/>
          </p:nvPr>
        </p:nvSpPr>
        <p:spPr/>
        <p:txBody>
          <a:bodyPr/>
          <a:lstStyle/>
          <a:p>
            <a:fld id="{AF83BEB6-139A-B746-BC33-1F5B6187E651}" type="slidenum">
              <a:rPr lang="en-US" smtClean="0"/>
              <a:pPr/>
              <a:t>61</a:t>
            </a:fld>
            <a:endParaRPr lang="en-US" dirty="0"/>
          </a:p>
        </p:txBody>
      </p:sp>
    </p:spTree>
    <p:extLst>
      <p:ext uri="{BB962C8B-B14F-4D97-AF65-F5344CB8AC3E}">
        <p14:creationId xmlns:p14="http://schemas.microsoft.com/office/powerpoint/2010/main" val="196112013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Purposes of Matched Savings </a:t>
            </a:r>
          </a:p>
        </p:txBody>
      </p:sp>
      <p:sp>
        <p:nvSpPr>
          <p:cNvPr id="3" name="Content Placeholder 2"/>
          <p:cNvSpPr>
            <a:spLocks noGrp="1"/>
          </p:cNvSpPr>
          <p:nvPr>
            <p:ph idx="1"/>
          </p:nvPr>
        </p:nvSpPr>
        <p:spPr>
          <a:xfrm>
            <a:off x="457200" y="1513116"/>
            <a:ext cx="8229600" cy="4659086"/>
          </a:xfrm>
        </p:spPr>
        <p:txBody>
          <a:bodyPr>
            <a:noAutofit/>
          </a:bodyPr>
          <a:lstStyle/>
          <a:p>
            <a:pPr>
              <a:lnSpc>
                <a:spcPct val="100000"/>
              </a:lnSpc>
              <a:spcBef>
                <a:spcPts val="768"/>
              </a:spcBef>
              <a:spcAft>
                <a:spcPts val="0"/>
              </a:spcAft>
            </a:pPr>
            <a:r>
              <a:rPr lang="en-US" sz="3200" dirty="0">
                <a:latin typeface="+mj-lt"/>
              </a:rPr>
              <a:t>Allowable purposes may include</a:t>
            </a:r>
            <a:r>
              <a:rPr lang="en-US" sz="3200" dirty="0"/>
              <a:t>:</a:t>
            </a:r>
          </a:p>
          <a:p>
            <a:pPr lvl="1">
              <a:lnSpc>
                <a:spcPct val="100000"/>
              </a:lnSpc>
              <a:spcBef>
                <a:spcPts val="600"/>
              </a:spcBef>
            </a:pPr>
            <a:r>
              <a:rPr lang="en-US" sz="2800" dirty="0">
                <a:latin typeface="+mn-lt"/>
              </a:rPr>
              <a:t>Job training</a:t>
            </a:r>
          </a:p>
          <a:p>
            <a:pPr lvl="1">
              <a:lnSpc>
                <a:spcPct val="100000"/>
              </a:lnSpc>
              <a:spcBef>
                <a:spcPts val="600"/>
              </a:spcBef>
            </a:pPr>
            <a:r>
              <a:rPr lang="en-US" sz="2800" dirty="0">
                <a:latin typeface="+mn-lt"/>
              </a:rPr>
              <a:t>College education</a:t>
            </a:r>
          </a:p>
          <a:p>
            <a:pPr lvl="1">
              <a:lnSpc>
                <a:spcPct val="100000"/>
              </a:lnSpc>
              <a:spcBef>
                <a:spcPts val="600"/>
              </a:spcBef>
            </a:pPr>
            <a:r>
              <a:rPr lang="en-US" sz="2800" dirty="0">
                <a:latin typeface="+mn-lt"/>
              </a:rPr>
              <a:t>Small business start-up</a:t>
            </a:r>
          </a:p>
          <a:p>
            <a:pPr lvl="1">
              <a:lnSpc>
                <a:spcPct val="100000"/>
              </a:lnSpc>
              <a:spcBef>
                <a:spcPts val="600"/>
              </a:spcBef>
              <a:spcAft>
                <a:spcPts val="1200"/>
              </a:spcAft>
            </a:pPr>
            <a:r>
              <a:rPr lang="en-US" sz="2800" dirty="0">
                <a:latin typeface="+mn-lt"/>
              </a:rPr>
              <a:t>Purchasing a home</a:t>
            </a:r>
          </a:p>
          <a:p>
            <a:pPr>
              <a:lnSpc>
                <a:spcPct val="100000"/>
              </a:lnSpc>
              <a:spcBef>
                <a:spcPts val="768"/>
              </a:spcBef>
            </a:pPr>
            <a:r>
              <a:rPr lang="en-US" sz="3200" dirty="0">
                <a:latin typeface="+mj-lt"/>
              </a:rPr>
              <a:t>May require financial education courses </a:t>
            </a:r>
          </a:p>
          <a:p>
            <a:pPr>
              <a:lnSpc>
                <a:spcPct val="100000"/>
              </a:lnSpc>
              <a:spcBef>
                <a:spcPts val="768"/>
              </a:spcBef>
            </a:pPr>
            <a:r>
              <a:rPr lang="en-US" sz="3200" dirty="0">
                <a:latin typeface="+mj-lt"/>
              </a:rPr>
              <a:t>May not count against benefits if federally funded or part of a PASS</a:t>
            </a:r>
            <a:endParaRPr lang="en-US" sz="2800" dirty="0"/>
          </a:p>
        </p:txBody>
      </p:sp>
      <p:sp>
        <p:nvSpPr>
          <p:cNvPr id="4" name="Slide Number Placeholder 3"/>
          <p:cNvSpPr>
            <a:spLocks noGrp="1"/>
          </p:cNvSpPr>
          <p:nvPr>
            <p:ph type="sldNum" sz="quarter" idx="4"/>
          </p:nvPr>
        </p:nvSpPr>
        <p:spPr/>
        <p:txBody>
          <a:bodyPr/>
          <a:lstStyle/>
          <a:p>
            <a:fld id="{AF83BEB6-139A-B746-BC33-1F5B6187E651}" type="slidenum">
              <a:rPr lang="en-US" smtClean="0"/>
              <a:pPr/>
              <a:t>62</a:t>
            </a:fld>
            <a:endParaRPr lang="en-US" dirty="0"/>
          </a:p>
        </p:txBody>
      </p:sp>
    </p:spTree>
    <p:extLst>
      <p:ext uri="{BB962C8B-B14F-4D97-AF65-F5344CB8AC3E}">
        <p14:creationId xmlns:p14="http://schemas.microsoft.com/office/powerpoint/2010/main" val="388767153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590" y="425590"/>
            <a:ext cx="8018473" cy="890448"/>
          </a:xfrm>
        </p:spPr>
        <p:txBody>
          <a:bodyPr>
            <a:noAutofit/>
          </a:bodyPr>
          <a:lstStyle/>
          <a:p>
            <a:r>
              <a:rPr lang="en-US" dirty="0"/>
              <a:t>Section 5: Remember the Key Takeaway</a:t>
            </a:r>
          </a:p>
        </p:txBody>
      </p:sp>
      <p:sp>
        <p:nvSpPr>
          <p:cNvPr id="3" name="Content Placeholder 2"/>
          <p:cNvSpPr>
            <a:spLocks noGrp="1"/>
          </p:cNvSpPr>
          <p:nvPr>
            <p:ph idx="1"/>
          </p:nvPr>
        </p:nvSpPr>
        <p:spPr/>
        <p:txBody>
          <a:bodyPr/>
          <a:lstStyle/>
          <a:p>
            <a:pPr marL="0" indent="0">
              <a:buNone/>
            </a:pPr>
            <a:r>
              <a:rPr lang="en-US" sz="2800" i="1" dirty="0"/>
              <a:t>Some public benefits may be reduced or removed when you exceed income or asset limits. However, some special accounts enable people to save more money without losing eligibility for their benefits</a:t>
            </a:r>
            <a:r>
              <a:rPr lang="en-US" i="1" dirty="0"/>
              <a:t>. </a:t>
            </a:r>
          </a:p>
          <a:p>
            <a:endParaRPr lang="en-US" dirty="0"/>
          </a:p>
        </p:txBody>
      </p:sp>
      <p:sp>
        <p:nvSpPr>
          <p:cNvPr id="4" name="Slide Number Placeholder 3"/>
          <p:cNvSpPr>
            <a:spLocks noGrp="1"/>
          </p:cNvSpPr>
          <p:nvPr>
            <p:ph type="sldNum" sz="quarter" idx="4"/>
          </p:nvPr>
        </p:nvSpPr>
        <p:spPr/>
        <p:txBody>
          <a:bodyPr/>
          <a:lstStyle/>
          <a:p>
            <a:fld id="{AF83BEB6-139A-B746-BC33-1F5B6187E651}" type="slidenum">
              <a:rPr lang="en-US" smtClean="0"/>
              <a:pPr/>
              <a:t>63</a:t>
            </a:fld>
            <a:endParaRPr lang="en-US" dirty="0"/>
          </a:p>
        </p:txBody>
      </p:sp>
    </p:spTree>
    <p:extLst>
      <p:ext uri="{BB962C8B-B14F-4D97-AF65-F5344CB8AC3E}">
        <p14:creationId xmlns:p14="http://schemas.microsoft.com/office/powerpoint/2010/main" val="15085461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44436" y="426832"/>
            <a:ext cx="7620000" cy="889206"/>
          </a:xfrm>
        </p:spPr>
        <p:txBody>
          <a:bodyPr>
            <a:normAutofit fontScale="90000"/>
          </a:bodyPr>
          <a:lstStyle/>
          <a:p>
            <a:r>
              <a:rPr lang="en-US" sz="4000" dirty="0"/>
              <a:t>Take Action</a:t>
            </a:r>
            <a:br>
              <a:rPr lang="en-US" sz="4000" dirty="0"/>
            </a:br>
            <a:r>
              <a:rPr lang="en-US" sz="2700" dirty="0"/>
              <a:t>See page 31 in your Participant Guide </a:t>
            </a:r>
            <a:endParaRPr lang="en-US" sz="2000" dirty="0"/>
          </a:p>
        </p:txBody>
      </p:sp>
      <p:sp>
        <p:nvSpPr>
          <p:cNvPr id="3" name="Content Placeholder 2"/>
          <p:cNvSpPr>
            <a:spLocks noGrp="1"/>
          </p:cNvSpPr>
          <p:nvPr>
            <p:ph idx="1"/>
          </p:nvPr>
        </p:nvSpPr>
        <p:spPr>
          <a:xfrm>
            <a:off x="644436" y="1432864"/>
            <a:ext cx="5233850" cy="4967414"/>
          </a:xfrm>
        </p:spPr>
        <p:txBody>
          <a:bodyPr>
            <a:normAutofit/>
          </a:bodyPr>
          <a:lstStyle/>
          <a:p>
            <a:pPr>
              <a:lnSpc>
                <a:spcPct val="100000"/>
              </a:lnSpc>
              <a:buFont typeface="Wingdings" panose="05000000000000000000" pitchFamily="2" charset="2"/>
              <a:buChar char="§"/>
            </a:pPr>
            <a:r>
              <a:rPr lang="en-US" sz="3200" dirty="0"/>
              <a:t>What will I do?</a:t>
            </a:r>
          </a:p>
          <a:p>
            <a:pPr>
              <a:lnSpc>
                <a:spcPct val="100000"/>
              </a:lnSpc>
              <a:buFont typeface="Wingdings" panose="05000000000000000000" pitchFamily="2" charset="2"/>
              <a:buChar char="§"/>
            </a:pPr>
            <a:r>
              <a:rPr lang="en-US" sz="3200" dirty="0"/>
              <a:t>How will I do it?</a:t>
            </a:r>
          </a:p>
          <a:p>
            <a:pPr>
              <a:lnSpc>
                <a:spcPct val="100000"/>
              </a:lnSpc>
              <a:buFont typeface="Wingdings" panose="05000000000000000000" pitchFamily="2" charset="2"/>
              <a:buChar char="§"/>
            </a:pPr>
            <a:r>
              <a:rPr lang="en-US" sz="3200" dirty="0"/>
              <a:t>Will I share my plans with anyone? If so, who?</a:t>
            </a:r>
            <a:endParaRPr lang="en-US" sz="3200" i="1" dirty="0"/>
          </a:p>
          <a:p>
            <a:pPr marL="0" indent="0">
              <a:buNone/>
            </a:pPr>
            <a:endParaRPr lang="en-US" sz="2800" dirty="0"/>
          </a:p>
          <a:p>
            <a:endParaRPr lang="en-US" sz="2800" dirty="0"/>
          </a:p>
          <a:p>
            <a:endParaRPr lang="en-US" sz="2800" dirty="0"/>
          </a:p>
          <a:p>
            <a:pPr marL="0" indent="0">
              <a:buNone/>
            </a:pPr>
            <a:endParaRPr lang="en-US" sz="2800" dirty="0"/>
          </a:p>
        </p:txBody>
      </p:sp>
      <p:sp>
        <p:nvSpPr>
          <p:cNvPr id="4" name="TextBox 3"/>
          <p:cNvSpPr txBox="1"/>
          <p:nvPr/>
        </p:nvSpPr>
        <p:spPr>
          <a:xfrm>
            <a:off x="531523" y="5610552"/>
            <a:ext cx="8085457" cy="461665"/>
          </a:xfrm>
          <a:prstGeom prst="rect">
            <a:avLst/>
          </a:prstGeom>
          <a:solidFill>
            <a:schemeClr val="accent2"/>
          </a:solidFill>
        </p:spPr>
        <p:txBody>
          <a:bodyPr wrap="square" rtlCol="0">
            <a:spAutoFit/>
          </a:bodyPr>
          <a:lstStyle/>
          <a:p>
            <a:r>
              <a:rPr lang="en-US" sz="2400" dirty="0">
                <a:latin typeface="+mj-lt"/>
              </a:rPr>
              <a:t>Visit fdic.gov/education to learn more</a:t>
            </a:r>
          </a:p>
        </p:txBody>
      </p:sp>
      <p:sp>
        <p:nvSpPr>
          <p:cNvPr id="8" name="Slide Number Placeholder 7"/>
          <p:cNvSpPr>
            <a:spLocks noGrp="1"/>
          </p:cNvSpPr>
          <p:nvPr>
            <p:ph type="sldNum" sz="quarter" idx="4"/>
          </p:nvPr>
        </p:nvSpPr>
        <p:spPr/>
        <p:txBody>
          <a:bodyPr/>
          <a:lstStyle/>
          <a:p>
            <a:fld id="{AF83BEB6-139A-B746-BC33-1F5B6187E651}" type="slidenum">
              <a:rPr lang="en-US" smtClean="0"/>
              <a:pPr/>
              <a:t>64</a:t>
            </a:fld>
            <a:endParaRPr lang="en-US" dirty="0"/>
          </a:p>
        </p:txBody>
      </p:sp>
    </p:spTree>
    <p:extLst>
      <p:ext uri="{BB962C8B-B14F-4D97-AF65-F5344CB8AC3E}">
        <p14:creationId xmlns:p14="http://schemas.microsoft.com/office/powerpoint/2010/main" val="302422481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577986" y="259083"/>
            <a:ext cx="7499213" cy="881682"/>
          </a:xfrm>
        </p:spPr>
        <p:txBody>
          <a:bodyPr/>
          <a:lstStyle/>
          <a:p>
            <a:r>
              <a:rPr lang="en-US" dirty="0"/>
              <a:t>Post-Training Survey</a:t>
            </a:r>
            <a:br>
              <a:rPr lang="en-US" dirty="0"/>
            </a:br>
            <a:r>
              <a:rPr lang="en-US" sz="2400" dirty="0"/>
              <a:t>See page 35 in your Participant Guide</a:t>
            </a:r>
          </a:p>
        </p:txBody>
      </p:sp>
      <p:pic>
        <p:nvPicPr>
          <p:cNvPr id="8" name="Picture 7" descr="Screenshot of Post-Training Survey from Participant Guide. Shown for navigational purposes only"/>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3250" y="1126309"/>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Rectangle 9" descr="blank text box covering up extraneous text in screenshot of post-training survey"/>
          <p:cNvSpPr/>
          <p:nvPr/>
        </p:nvSpPr>
        <p:spPr>
          <a:xfrm>
            <a:off x="6268357" y="1424214"/>
            <a:ext cx="1895929" cy="5896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THANK YOU spelled out with each capital letter in its own black rectangle"/>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32929" y="163295"/>
            <a:ext cx="3085999" cy="2207251"/>
          </a:xfrm>
          <a:prstGeom prst="rect">
            <a:avLst/>
          </a:prstGeom>
        </p:spPr>
      </p:pic>
      <p:sp>
        <p:nvSpPr>
          <p:cNvPr id="12" name="Slide Number Placeholder 11"/>
          <p:cNvSpPr>
            <a:spLocks noGrp="1"/>
          </p:cNvSpPr>
          <p:nvPr>
            <p:ph type="sldNum" sz="quarter" idx="4"/>
          </p:nvPr>
        </p:nvSpPr>
        <p:spPr/>
        <p:txBody>
          <a:bodyPr/>
          <a:lstStyle/>
          <a:p>
            <a:fld id="{AF83BEB6-139A-B746-BC33-1F5B6187E651}" type="slidenum">
              <a:rPr lang="en-US" smtClean="0"/>
              <a:pPr/>
              <a:t>65</a:t>
            </a:fld>
            <a:endParaRPr lang="en-US" dirty="0"/>
          </a:p>
        </p:txBody>
      </p:sp>
    </p:spTree>
    <p:extLst>
      <p:ext uri="{BB962C8B-B14F-4D97-AF65-F5344CB8AC3E}">
        <p14:creationId xmlns:p14="http://schemas.microsoft.com/office/powerpoint/2010/main" val="543374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Save Money?</a:t>
            </a:r>
          </a:p>
        </p:txBody>
      </p:sp>
      <p:sp>
        <p:nvSpPr>
          <p:cNvPr id="3" name="Content Placeholder 2"/>
          <p:cNvSpPr>
            <a:spLocks noGrp="1"/>
          </p:cNvSpPr>
          <p:nvPr>
            <p:ph idx="1"/>
          </p:nvPr>
        </p:nvSpPr>
        <p:spPr>
          <a:xfrm>
            <a:off x="577985" y="1424723"/>
            <a:ext cx="8234467" cy="4882944"/>
          </a:xfrm>
        </p:spPr>
        <p:txBody>
          <a:bodyPr>
            <a:noAutofit/>
          </a:bodyPr>
          <a:lstStyle/>
          <a:p>
            <a:pPr>
              <a:lnSpc>
                <a:spcPct val="100000"/>
              </a:lnSpc>
              <a:spcBef>
                <a:spcPts val="0"/>
              </a:spcBef>
              <a:buFont typeface="Wingdings" charset="2"/>
              <a:buChar char="§"/>
            </a:pPr>
            <a:r>
              <a:rPr lang="en-US" sz="3200" dirty="0">
                <a:solidFill>
                  <a:srgbClr val="000000"/>
                </a:solidFill>
              </a:rPr>
              <a:t>Goals</a:t>
            </a:r>
          </a:p>
          <a:p>
            <a:pPr>
              <a:lnSpc>
                <a:spcPct val="100000"/>
              </a:lnSpc>
              <a:spcBef>
                <a:spcPts val="0"/>
              </a:spcBef>
              <a:buFont typeface="Wingdings" charset="2"/>
              <a:buChar char="§"/>
            </a:pPr>
            <a:r>
              <a:rPr lang="en-US" sz="3200" dirty="0">
                <a:solidFill>
                  <a:srgbClr val="000000"/>
                </a:solidFill>
              </a:rPr>
              <a:t>Build wealth</a:t>
            </a:r>
          </a:p>
          <a:p>
            <a:pPr>
              <a:lnSpc>
                <a:spcPct val="100000"/>
              </a:lnSpc>
              <a:spcBef>
                <a:spcPts val="0"/>
              </a:spcBef>
              <a:buFont typeface="Wingdings" charset="2"/>
              <a:buChar char="§"/>
            </a:pPr>
            <a:r>
              <a:rPr lang="en-US" sz="3200" dirty="0">
                <a:solidFill>
                  <a:srgbClr val="000000"/>
                </a:solidFill>
              </a:rPr>
              <a:t>Emergencies</a:t>
            </a:r>
          </a:p>
          <a:p>
            <a:pPr>
              <a:lnSpc>
                <a:spcPct val="100000"/>
              </a:lnSpc>
              <a:spcBef>
                <a:spcPts val="0"/>
              </a:spcBef>
              <a:buFont typeface="Wingdings" charset="2"/>
              <a:buChar char="§"/>
            </a:pPr>
            <a:r>
              <a:rPr lang="en-US" sz="3200" dirty="0">
                <a:solidFill>
                  <a:srgbClr val="000000"/>
                </a:solidFill>
              </a:rPr>
              <a:t>Times with less income or more expenses</a:t>
            </a:r>
          </a:p>
          <a:p>
            <a:pPr>
              <a:lnSpc>
                <a:spcPct val="100000"/>
              </a:lnSpc>
              <a:spcBef>
                <a:spcPts val="0"/>
              </a:spcBef>
              <a:buFont typeface="Wingdings" charset="2"/>
              <a:buChar char="§"/>
            </a:pPr>
            <a:r>
              <a:rPr lang="en-US" sz="3200" dirty="0">
                <a:solidFill>
                  <a:srgbClr val="000000"/>
                </a:solidFill>
              </a:rPr>
              <a:t>Peace of mind</a:t>
            </a:r>
          </a:p>
          <a:p>
            <a:pPr>
              <a:lnSpc>
                <a:spcPct val="100000"/>
              </a:lnSpc>
              <a:spcBef>
                <a:spcPts val="0"/>
              </a:spcBef>
              <a:buFont typeface="Wingdings" charset="2"/>
              <a:buChar char="§"/>
            </a:pPr>
            <a:r>
              <a:rPr lang="en-US" sz="3200" dirty="0">
                <a:solidFill>
                  <a:srgbClr val="000000"/>
                </a:solidFill>
              </a:rPr>
              <a:t>Get and keep a job</a:t>
            </a:r>
          </a:p>
          <a:p>
            <a:pPr>
              <a:lnSpc>
                <a:spcPct val="100000"/>
              </a:lnSpc>
              <a:spcBef>
                <a:spcPts val="0"/>
              </a:spcBef>
              <a:buFont typeface="Wingdings" charset="2"/>
              <a:buChar char="§"/>
            </a:pPr>
            <a:r>
              <a:rPr lang="en-US" sz="3200" dirty="0">
                <a:solidFill>
                  <a:srgbClr val="000000"/>
                </a:solidFill>
              </a:rPr>
              <a:t>Other reasons</a:t>
            </a:r>
          </a:p>
        </p:txBody>
      </p:sp>
      <p:sp>
        <p:nvSpPr>
          <p:cNvPr id="6" name="Slide Number Placeholder 5"/>
          <p:cNvSpPr>
            <a:spLocks noGrp="1"/>
          </p:cNvSpPr>
          <p:nvPr>
            <p:ph type="sldNum" sz="quarter" idx="4"/>
          </p:nvPr>
        </p:nvSpPr>
        <p:spPr/>
        <p:txBody>
          <a:bodyPr/>
          <a:lstStyle/>
          <a:p>
            <a:fld id="{AF83BEB6-139A-B746-BC33-1F5B6187E651}" type="slidenum">
              <a:rPr lang="en-US" smtClean="0"/>
              <a:pPr/>
              <a:t>7</a:t>
            </a:fld>
            <a:endParaRPr lang="en-US" dirty="0"/>
          </a:p>
        </p:txBody>
      </p:sp>
    </p:spTree>
    <p:extLst>
      <p:ext uri="{BB962C8B-B14F-4D97-AF65-F5344CB8AC3E}">
        <p14:creationId xmlns:p14="http://schemas.microsoft.com/office/powerpoint/2010/main" val="123223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Try It: Finding Money to Save</a:t>
            </a:r>
            <a:endParaRPr lang="en-US"/>
          </a:p>
        </p:txBody>
      </p:sp>
      <p:sp>
        <p:nvSpPr>
          <p:cNvPr id="6" name="Title 1"/>
          <p:cNvSpPr txBox="1">
            <a:spLocks/>
          </p:cNvSpPr>
          <p:nvPr/>
        </p:nvSpPr>
        <p:spPr>
          <a:xfrm>
            <a:off x="457200" y="170136"/>
            <a:ext cx="7924800" cy="914894"/>
          </a:xfrm>
          <a:prstGeom prst="rect">
            <a:avLst/>
          </a:prstGeom>
        </p:spPr>
        <p:txBody>
          <a:bodyPr vert="horz" lIns="91440" tIns="45720" rIns="91440" bIns="45720" rtlCol="0" anchor="b">
            <a:normAutofit lnSpcReduction="10000"/>
          </a:bodyPr>
          <a:lst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a:lstStyle>
          <a:p>
            <a:r>
              <a:rPr lang="en-US" dirty="0"/>
              <a:t>Try It: Finding Money to Save</a:t>
            </a:r>
            <a:br>
              <a:rPr lang="en-US" dirty="0"/>
            </a:br>
            <a:r>
              <a:rPr lang="en-US" sz="2400" dirty="0">
                <a:solidFill>
                  <a:srgbClr val="318FC5"/>
                </a:solidFill>
              </a:rPr>
              <a:t>See page 4 in your Participant Guide </a:t>
            </a:r>
            <a:endParaRPr lang="en-US" sz="4400" dirty="0"/>
          </a:p>
        </p:txBody>
      </p:sp>
      <p:pic>
        <p:nvPicPr>
          <p:cNvPr id="9" name="Picture 8" descr="Screenshot of Try It: Finding Money to Save from Participant Guide. For navigation purposes only.&#10;&#10;&#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96900" y="1170325"/>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Slide Number Placeholder 10"/>
          <p:cNvSpPr>
            <a:spLocks noGrp="1"/>
          </p:cNvSpPr>
          <p:nvPr>
            <p:ph type="sldNum" sz="quarter" idx="4"/>
          </p:nvPr>
        </p:nvSpPr>
        <p:spPr/>
        <p:txBody>
          <a:bodyPr/>
          <a:lstStyle/>
          <a:p>
            <a:fld id="{AF83BEB6-139A-B746-BC33-1F5B6187E651}" type="slidenum">
              <a:rPr lang="en-US" smtClean="0"/>
              <a:pPr/>
              <a:t>8</a:t>
            </a:fld>
            <a:endParaRPr lang="en-US" dirty="0"/>
          </a:p>
        </p:txBody>
      </p:sp>
    </p:spTree>
    <p:extLst>
      <p:ext uri="{BB962C8B-B14F-4D97-AF65-F5344CB8AC3E}">
        <p14:creationId xmlns:p14="http://schemas.microsoft.com/office/powerpoint/2010/main" val="3131985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Apply It: My Quick Tips for Finding Money to</a:t>
            </a:r>
            <a:r>
              <a:rPr lang="en-US" baseline="0" smtClean="0"/>
              <a:t> Save</a:t>
            </a:r>
            <a:endParaRPr lang="en-US"/>
          </a:p>
        </p:txBody>
      </p:sp>
      <p:sp>
        <p:nvSpPr>
          <p:cNvPr id="8" name="Title 1"/>
          <p:cNvSpPr txBox="1">
            <a:spLocks/>
          </p:cNvSpPr>
          <p:nvPr/>
        </p:nvSpPr>
        <p:spPr>
          <a:xfrm>
            <a:off x="457199" y="170136"/>
            <a:ext cx="8502127" cy="1441002"/>
          </a:xfrm>
          <a:prstGeom prst="rect">
            <a:avLst/>
          </a:prstGeom>
        </p:spPr>
        <p:txBody>
          <a:bodyPr vert="horz" lIns="91440" tIns="45720" rIns="91440" bIns="45720" rtlCol="0" anchor="b">
            <a:normAutofit fontScale="92500" lnSpcReduction="10000"/>
          </a:bodyPr>
          <a:lst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a:lstStyle>
          <a:p>
            <a:r>
              <a:rPr lang="en-US" sz="3900" dirty="0"/>
              <a:t>Apply It: My Quick Tips for Finding </a:t>
            </a:r>
            <a:br>
              <a:rPr lang="en-US" sz="3900" dirty="0"/>
            </a:br>
            <a:r>
              <a:rPr lang="en-US" sz="3900" dirty="0"/>
              <a:t>	      Money to Save</a:t>
            </a:r>
            <a:r>
              <a:rPr lang="en-US" dirty="0"/>
              <a:t/>
            </a:r>
            <a:br>
              <a:rPr lang="en-US" dirty="0"/>
            </a:br>
            <a:r>
              <a:rPr lang="en-US" sz="2600" dirty="0">
                <a:solidFill>
                  <a:srgbClr val="318FC5"/>
                </a:solidFill>
              </a:rPr>
              <a:t>See page 5 in your Participant Guide </a:t>
            </a:r>
            <a:endParaRPr lang="en-US" sz="4800" dirty="0"/>
          </a:p>
        </p:txBody>
      </p:sp>
      <p:pic>
        <p:nvPicPr>
          <p:cNvPr id="9" name="Picture 8" descr="Screenshot of Apply It: My Quick Tips for Finding Money to Save from Participant Guide. For navigational purposes only&#10;&#10;"/>
          <p:cNvPicPr>
            <a:picLocks noChangeAspect="1"/>
          </p:cNvPicPr>
          <p:nvPr/>
        </p:nvPicPr>
        <p:blipFill rotWithShape="1">
          <a:blip r:embed="rId2">
            <a:extLst>
              <a:ext uri="{28A0092B-C50C-407E-A947-70E740481C1C}">
                <a14:useLocalDpi xmlns:a14="http://schemas.microsoft.com/office/drawing/2010/main"/>
              </a:ext>
            </a:extLst>
          </a:blip>
          <a:srcRect t="12565"/>
          <a:stretch/>
        </p:blipFill>
        <p:spPr>
          <a:xfrm>
            <a:off x="575211" y="1611138"/>
            <a:ext cx="7937500" cy="4341748"/>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Slide Number Placeholder 3"/>
          <p:cNvSpPr>
            <a:spLocks noGrp="1"/>
          </p:cNvSpPr>
          <p:nvPr>
            <p:ph type="sldNum" sz="quarter" idx="4"/>
          </p:nvPr>
        </p:nvSpPr>
        <p:spPr/>
        <p:txBody>
          <a:bodyPr/>
          <a:lstStyle/>
          <a:p>
            <a:fld id="{AF83BEB6-139A-B746-BC33-1F5B6187E651}" type="slidenum">
              <a:rPr lang="en-US" smtClean="0"/>
              <a:pPr/>
              <a:t>9</a:t>
            </a:fld>
            <a:endParaRPr lang="en-US" dirty="0"/>
          </a:p>
        </p:txBody>
      </p:sp>
    </p:spTree>
    <p:extLst>
      <p:ext uri="{BB962C8B-B14F-4D97-AF65-F5344CB8AC3E}">
        <p14:creationId xmlns:p14="http://schemas.microsoft.com/office/powerpoint/2010/main" val="25748944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Custom 6">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0000FF"/>
      </a:hlink>
      <a:folHlink>
        <a:srgbClr val="83B0D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18765</TotalTime>
  <Words>2071</Words>
  <Application>Microsoft Office PowerPoint</Application>
  <PresentationFormat>On-screen Show (4:3)</PresentationFormat>
  <Paragraphs>404</Paragraphs>
  <Slides>65</Slides>
  <Notes>6</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Modules_new</vt:lpstr>
      <vt:lpstr>Module 5: Your Savings</vt:lpstr>
      <vt:lpstr>Pre-Training Survey See page 33 in your Participant Guide </vt:lpstr>
      <vt:lpstr>Section 1: What is Saving?</vt:lpstr>
      <vt:lpstr>Section 1: Key Takeaway</vt:lpstr>
      <vt:lpstr>Defining Saving</vt:lpstr>
      <vt:lpstr>Is Spending Less Money the Same as Saving Money?</vt:lpstr>
      <vt:lpstr>Why Save Money?</vt:lpstr>
      <vt:lpstr>Try It: Finding Money to Save</vt:lpstr>
      <vt:lpstr>Apply It: My Quick Tips for Finding Money to Save</vt:lpstr>
      <vt:lpstr>Section 1: Remember the Key Takeaway</vt:lpstr>
      <vt:lpstr>Section 2: Where to Build Your Savings</vt:lpstr>
      <vt:lpstr>Section 2: Key Takeaway</vt:lpstr>
      <vt:lpstr>Where to Put Your Savings</vt:lpstr>
      <vt:lpstr>Small Group Discussion</vt:lpstr>
      <vt:lpstr>Home</vt:lpstr>
      <vt:lpstr>Friend or Family</vt:lpstr>
      <vt:lpstr>Prepaid Card</vt:lpstr>
      <vt:lpstr>Rotating Savings and Credit Association (ROSCA)</vt:lpstr>
      <vt:lpstr>Savings Account</vt:lpstr>
      <vt:lpstr>Other Places for Savings</vt:lpstr>
      <vt:lpstr>Apply It: My Savings Options</vt:lpstr>
      <vt:lpstr>Deposit Insurance</vt:lpstr>
      <vt:lpstr>Interest and Compounding</vt:lpstr>
      <vt:lpstr>Mattress versus Bank Account</vt:lpstr>
      <vt:lpstr>Interest Combined with  Regular Savings of $5.00 per Month</vt:lpstr>
      <vt:lpstr>Annual Percentage Yield (APY)</vt:lpstr>
      <vt:lpstr>The Rule of 72</vt:lpstr>
      <vt:lpstr>Rule of 72 Examples</vt:lpstr>
      <vt:lpstr>Section 2: Remember the Key Takeaway</vt:lpstr>
      <vt:lpstr>Section 3: Saving for Unexpected Expenses</vt:lpstr>
      <vt:lpstr>Section 3: Key Takeaway</vt:lpstr>
      <vt:lpstr>Why Save for Unexpected Expenses?</vt:lpstr>
      <vt:lpstr>Try It: Unexpected Expenses</vt:lpstr>
      <vt:lpstr>Emergency Savings Fund Goal</vt:lpstr>
      <vt:lpstr>Apply It: My Emergency Savings Fund Plan</vt:lpstr>
      <vt:lpstr>Anticipating Changes to Income and Expenses</vt:lpstr>
      <vt:lpstr>Apply It: Estimating Savings for Changes in My Income and Expenses</vt:lpstr>
      <vt:lpstr>Section 3: Remember the Key Takeaway</vt:lpstr>
      <vt:lpstr>Section 4: Saving for Your Goals</vt:lpstr>
      <vt:lpstr>Section 4: Key Takeaway</vt:lpstr>
      <vt:lpstr>Your Hopes and Dreams</vt:lpstr>
      <vt:lpstr>SMART Goals</vt:lpstr>
      <vt:lpstr>More Likely to Achieve Your Goals</vt:lpstr>
      <vt:lpstr>How Much Money Should You Save for Your Goals?</vt:lpstr>
      <vt:lpstr>Apply It: Saving Money for My Goals</vt:lpstr>
      <vt:lpstr>Large Expenses</vt:lpstr>
      <vt:lpstr>Apply It: My Large Expenses</vt:lpstr>
      <vt:lpstr>Section 4: Remember the Key Takeaway</vt:lpstr>
      <vt:lpstr>Section 5: Saving and Public Benefits</vt:lpstr>
      <vt:lpstr>Section 5: Key Takeaway</vt:lpstr>
      <vt:lpstr>Assets and Income Limits</vt:lpstr>
      <vt:lpstr>ABLE Accounts</vt:lpstr>
      <vt:lpstr>More on ABLE Accounts</vt:lpstr>
      <vt:lpstr>ABLE Account Balance Limits</vt:lpstr>
      <vt:lpstr>ABLE Account Uses</vt:lpstr>
      <vt:lpstr>Qualified Disability Expenses</vt:lpstr>
      <vt:lpstr>Special Needs Trust</vt:lpstr>
      <vt:lpstr>Pooled Special Needs Trust</vt:lpstr>
      <vt:lpstr>Plan to Achieve Self-Support</vt:lpstr>
      <vt:lpstr>PASS Uses</vt:lpstr>
      <vt:lpstr>Matched Savings Accounts</vt:lpstr>
      <vt:lpstr>Purposes of Matched Savings </vt:lpstr>
      <vt:lpstr>Section 5: Remember the Key Takeaway</vt:lpstr>
      <vt:lpstr>Take Action See page 31 in your Participant Guide </vt:lpstr>
      <vt:lpstr>Post-Training Survey See page 35 in your Participant Guide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Place to Call Home</dc:title>
  <dc:creator>Inger Giuffrida</dc:creator>
  <cp:lastModifiedBy>Gustafson, Joan L.</cp:lastModifiedBy>
  <cp:revision>416</cp:revision>
  <cp:lastPrinted>2018-10-09T17:32:42Z</cp:lastPrinted>
  <dcterms:created xsi:type="dcterms:W3CDTF">2017-05-22T18:21:11Z</dcterms:created>
  <dcterms:modified xsi:type="dcterms:W3CDTF">2019-10-15T16:36:47Z</dcterms:modified>
</cp:coreProperties>
</file>