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60" r:id="rId4"/>
  </p:sldMasterIdLst>
  <p:notesMasterIdLst>
    <p:notesMasterId r:id="rId69"/>
  </p:notesMasterIdLst>
  <p:handoutMasterIdLst>
    <p:handoutMasterId r:id="rId70"/>
  </p:handoutMasterIdLst>
  <p:sldIdLst>
    <p:sldId id="256" r:id="rId5"/>
    <p:sldId id="434" r:id="rId6"/>
    <p:sldId id="303" r:id="rId7"/>
    <p:sldId id="306" r:id="rId8"/>
    <p:sldId id="394" r:id="rId9"/>
    <p:sldId id="436" r:id="rId10"/>
    <p:sldId id="435" r:id="rId11"/>
    <p:sldId id="395" r:id="rId12"/>
    <p:sldId id="310" r:id="rId13"/>
    <p:sldId id="307" r:id="rId14"/>
    <p:sldId id="420" r:id="rId15"/>
    <p:sldId id="363" r:id="rId16"/>
    <p:sldId id="422" r:id="rId17"/>
    <p:sldId id="364" r:id="rId18"/>
    <p:sldId id="398" r:id="rId19"/>
    <p:sldId id="421" r:id="rId20"/>
    <p:sldId id="366" r:id="rId21"/>
    <p:sldId id="399" r:id="rId22"/>
    <p:sldId id="367" r:id="rId23"/>
    <p:sldId id="437" r:id="rId24"/>
    <p:sldId id="423" r:id="rId25"/>
    <p:sldId id="419" r:id="rId26"/>
    <p:sldId id="325" r:id="rId27"/>
    <p:sldId id="401" r:id="rId28"/>
    <p:sldId id="424" r:id="rId29"/>
    <p:sldId id="403" r:id="rId30"/>
    <p:sldId id="405" r:id="rId31"/>
    <p:sldId id="425" r:id="rId32"/>
    <p:sldId id="376" r:id="rId33"/>
    <p:sldId id="426" r:id="rId34"/>
    <p:sldId id="377" r:id="rId35"/>
    <p:sldId id="408" r:id="rId36"/>
    <p:sldId id="409" r:id="rId37"/>
    <p:sldId id="433" r:id="rId38"/>
    <p:sldId id="432" r:id="rId39"/>
    <p:sldId id="410" r:id="rId40"/>
    <p:sldId id="411" r:id="rId41"/>
    <p:sldId id="378" r:id="rId42"/>
    <p:sldId id="431" r:id="rId43"/>
    <p:sldId id="331" r:id="rId44"/>
    <p:sldId id="412" r:id="rId45"/>
    <p:sldId id="438" r:id="rId46"/>
    <p:sldId id="439" r:id="rId47"/>
    <p:sldId id="335" r:id="rId48"/>
    <p:sldId id="379" r:id="rId49"/>
    <p:sldId id="380" r:id="rId50"/>
    <p:sldId id="427" r:id="rId51"/>
    <p:sldId id="402" r:id="rId52"/>
    <p:sldId id="339" r:id="rId53"/>
    <p:sldId id="342" r:id="rId54"/>
    <p:sldId id="344" r:id="rId55"/>
    <p:sldId id="428" r:id="rId56"/>
    <p:sldId id="429" r:id="rId57"/>
    <p:sldId id="347" r:id="rId58"/>
    <p:sldId id="383" r:id="rId59"/>
    <p:sldId id="348" r:id="rId60"/>
    <p:sldId id="349" r:id="rId61"/>
    <p:sldId id="384" r:id="rId62"/>
    <p:sldId id="350" r:id="rId63"/>
    <p:sldId id="354" r:id="rId64"/>
    <p:sldId id="430" r:id="rId65"/>
    <p:sldId id="414" r:id="rId66"/>
    <p:sldId id="415" r:id="rId67"/>
    <p:sldId id="418" r:id="rId68"/>
  </p:sldIdLst>
  <p:sldSz cx="9144000" cy="6858000" type="screen4x3"/>
  <p:notesSz cx="7010400" cy="9296400"/>
  <p:custDataLst>
    <p:tags r:id="rId71"/>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 uri="{2D200454-40CA-4A62-9FC3-DE9A4176ACB9}">
      <p15:notesGuideLst xmlns:p15="http://schemas.microsoft.com/office/powerpoint/2012/main" xmlns="">
        <p15:guide id="1" orient="horz" pos="2928">
          <p15:clr>
            <a:srgbClr val="A4A3A4"/>
          </p15:clr>
        </p15:guide>
        <p15:guide id="2" pos="2208">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5" name="Author" initials="A" lastIdx="12" clrIdx="4"/>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34593" autoAdjust="0"/>
    <p:restoredTop sz="86400" autoAdjust="0"/>
  </p:normalViewPr>
  <p:slideViewPr>
    <p:cSldViewPr snapToGrid="0" snapToObjects="1">
      <p:cViewPr varScale="1">
        <p:scale>
          <a:sx n="85" d="100"/>
          <a:sy n="85" d="100"/>
        </p:scale>
        <p:origin x="-2021" y="-82"/>
      </p:cViewPr>
      <p:guideLst>
        <p:guide orient="horz" pos="2160"/>
        <p:guide pos="2880"/>
      </p:guideLst>
    </p:cSldViewPr>
  </p:slideViewPr>
  <p:outlineViewPr>
    <p:cViewPr>
      <p:scale>
        <a:sx n="33" d="100"/>
        <a:sy n="33" d="100"/>
      </p:scale>
      <p:origin x="0" y="25308"/>
    </p:cViewPr>
  </p:outlineViewPr>
  <p:notesTextViewPr>
    <p:cViewPr>
      <p:scale>
        <a:sx n="70" d="100"/>
        <a:sy n="70" d="100"/>
      </p:scale>
      <p:origin x="0" y="0"/>
    </p:cViewPr>
  </p:notesTextViewPr>
  <p:sorterViewPr>
    <p:cViewPr varScale="1">
      <p:scale>
        <a:sx n="1" d="1"/>
        <a:sy n="1" d="1"/>
      </p:scale>
      <p:origin x="0" y="0"/>
    </p:cViewPr>
  </p:sorterViewPr>
  <p:notesViewPr>
    <p:cSldViewPr snapToGrid="0" snapToObjects="1">
      <p:cViewPr varScale="1">
        <p:scale>
          <a:sx n="84" d="100"/>
          <a:sy n="84" d="100"/>
        </p:scale>
        <p:origin x="-3768" y="-84"/>
      </p:cViewPr>
      <p:guideLst>
        <p:guide orient="horz" pos="2928"/>
        <p:guide pos="2208"/>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slide" Target="slides/slide46.xml"/><Relationship Id="rId55" Type="http://schemas.openxmlformats.org/officeDocument/2006/relationships/slide" Target="slides/slide51.xml"/><Relationship Id="rId63" Type="http://schemas.openxmlformats.org/officeDocument/2006/relationships/slide" Target="slides/slide59.xml"/><Relationship Id="rId68" Type="http://schemas.openxmlformats.org/officeDocument/2006/relationships/slide" Target="slides/slide64.xml"/><Relationship Id="rId76" Type="http://schemas.openxmlformats.org/officeDocument/2006/relationships/tableStyles" Target="tableStyles.xml"/><Relationship Id="rId7" Type="http://schemas.openxmlformats.org/officeDocument/2006/relationships/slide" Target="slides/slide3.xml"/><Relationship Id="rId71" Type="http://schemas.openxmlformats.org/officeDocument/2006/relationships/tags" Target="tags/tag1.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slide" Target="slides/slide49.xml"/><Relationship Id="rId58" Type="http://schemas.openxmlformats.org/officeDocument/2006/relationships/slide" Target="slides/slide54.xml"/><Relationship Id="rId66" Type="http://schemas.openxmlformats.org/officeDocument/2006/relationships/slide" Target="slides/slide62.xml"/><Relationship Id="rId74"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slide" Target="slides/slide53.xml"/><Relationship Id="rId61" Type="http://schemas.openxmlformats.org/officeDocument/2006/relationships/slide" Target="slides/slide57.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slide" Target="slides/slide56.xml"/><Relationship Id="rId65" Type="http://schemas.openxmlformats.org/officeDocument/2006/relationships/slide" Target="slides/slide61.xml"/><Relationship Id="rId7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slide" Target="slides/slide52.xml"/><Relationship Id="rId64" Type="http://schemas.openxmlformats.org/officeDocument/2006/relationships/slide" Target="slides/slide60.xml"/><Relationship Id="rId69" Type="http://schemas.openxmlformats.org/officeDocument/2006/relationships/notesMaster" Target="notesMasters/notesMaster1.xml"/><Relationship Id="rId8" Type="http://schemas.openxmlformats.org/officeDocument/2006/relationships/slide" Target="slides/slide4.xml"/><Relationship Id="rId51" Type="http://schemas.openxmlformats.org/officeDocument/2006/relationships/slide" Target="slides/slide47.xml"/><Relationship Id="rId72" Type="http://schemas.openxmlformats.org/officeDocument/2006/relationships/commentAuthors" Target="commentAuthors.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slide" Target="slides/slide55.xml"/><Relationship Id="rId67" Type="http://schemas.openxmlformats.org/officeDocument/2006/relationships/slide" Target="slides/slide63.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slide" Target="slides/slide50.xml"/><Relationship Id="rId62" Type="http://schemas.openxmlformats.org/officeDocument/2006/relationships/slide" Target="slides/slide58.xml"/><Relationship Id="rId70" Type="http://schemas.openxmlformats.org/officeDocument/2006/relationships/handoutMaster" Target="handoutMasters/handoutMaster1.xml"/><Relationship Id="rId75"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6434"/>
          </a:xfrm>
          <a:prstGeom prst="rect">
            <a:avLst/>
          </a:prstGeom>
        </p:spPr>
        <p:txBody>
          <a:bodyPr vert="horz" lIns="93177" tIns="46589" rIns="93177" bIns="46589" rtlCol="0"/>
          <a:lstStyle>
            <a:lvl1pPr algn="l">
              <a:defRPr sz="1200"/>
            </a:lvl1pPr>
          </a:lstStyle>
          <a:p>
            <a:endParaRPr lang="en-US" dirty="0"/>
          </a:p>
        </p:txBody>
      </p:sp>
      <p:sp>
        <p:nvSpPr>
          <p:cNvPr id="3" name="Date Placeholder 2"/>
          <p:cNvSpPr>
            <a:spLocks noGrp="1"/>
          </p:cNvSpPr>
          <p:nvPr>
            <p:ph type="dt" sz="quarter" idx="1"/>
          </p:nvPr>
        </p:nvSpPr>
        <p:spPr>
          <a:xfrm>
            <a:off x="3970938" y="0"/>
            <a:ext cx="3037840" cy="466434"/>
          </a:xfrm>
          <a:prstGeom prst="rect">
            <a:avLst/>
          </a:prstGeom>
        </p:spPr>
        <p:txBody>
          <a:bodyPr vert="horz" lIns="93177" tIns="46589" rIns="93177" bIns="46589" rtlCol="0"/>
          <a:lstStyle>
            <a:lvl1pPr algn="r">
              <a:defRPr sz="1200"/>
            </a:lvl1pPr>
          </a:lstStyle>
          <a:p>
            <a:fld id="{5DBFEC65-73BE-484C-8F85-F7F698B4C7B5}" type="datetimeFigureOut">
              <a:rPr lang="en-US" smtClean="0"/>
              <a:t>11/14/2019</a:t>
            </a:fld>
            <a:endParaRPr lang="en-US" dirty="0"/>
          </a:p>
        </p:txBody>
      </p:sp>
      <p:sp>
        <p:nvSpPr>
          <p:cNvPr id="4" name="Footer Placeholder 3"/>
          <p:cNvSpPr>
            <a:spLocks noGrp="1"/>
          </p:cNvSpPr>
          <p:nvPr>
            <p:ph type="ftr" sz="quarter" idx="2"/>
          </p:nvPr>
        </p:nvSpPr>
        <p:spPr>
          <a:xfrm>
            <a:off x="0" y="8829967"/>
            <a:ext cx="3037840" cy="466433"/>
          </a:xfrm>
          <a:prstGeom prst="rect">
            <a:avLst/>
          </a:prstGeom>
        </p:spPr>
        <p:txBody>
          <a:bodyPr vert="horz" lIns="93177" tIns="46589" rIns="93177" bIns="46589" rtlCol="0" anchor="b"/>
          <a:lstStyle>
            <a:lvl1pPr algn="l">
              <a:defRPr sz="1200"/>
            </a:lvl1pPr>
          </a:lstStyle>
          <a:p>
            <a:endParaRPr lang="en-US" dirty="0"/>
          </a:p>
        </p:txBody>
      </p:sp>
      <p:sp>
        <p:nvSpPr>
          <p:cNvPr id="5" name="Slide Number Placeholder 4"/>
          <p:cNvSpPr>
            <a:spLocks noGrp="1"/>
          </p:cNvSpPr>
          <p:nvPr>
            <p:ph type="sldNum" sz="quarter" idx="3"/>
          </p:nvPr>
        </p:nvSpPr>
        <p:spPr>
          <a:xfrm>
            <a:off x="3970938" y="8829967"/>
            <a:ext cx="3037840" cy="466433"/>
          </a:xfrm>
          <a:prstGeom prst="rect">
            <a:avLst/>
          </a:prstGeom>
        </p:spPr>
        <p:txBody>
          <a:bodyPr vert="horz" lIns="93177" tIns="46589" rIns="93177" bIns="46589" rtlCol="0" anchor="b"/>
          <a:lstStyle>
            <a:lvl1pPr algn="r">
              <a:defRPr sz="1200"/>
            </a:lvl1pPr>
          </a:lstStyle>
          <a:p>
            <a:fld id="{99ACCDD3-188D-4344-9774-A95DE7C5BEFB}" type="slidenum">
              <a:rPr lang="en-US" smtClean="0"/>
              <a:t>‹#›</a:t>
            </a:fld>
            <a:endParaRPr lang="en-US" dirty="0"/>
          </a:p>
        </p:txBody>
      </p:sp>
    </p:spTree>
    <p:extLst>
      <p:ext uri="{BB962C8B-B14F-4D97-AF65-F5344CB8AC3E}">
        <p14:creationId xmlns:p14="http://schemas.microsoft.com/office/powerpoint/2010/main" val="1223812414"/>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dirty="0"/>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26419D04-B7DB-2B4D-885F-E8F5B8FE3E52}" type="datetimeFigureOut">
              <a:rPr lang="en-US" smtClean="0"/>
              <a:t>11/14/2019</a:t>
            </a:fld>
            <a:endParaRPr lang="en-US" dirty="0"/>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dirty="0"/>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dirty="0"/>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194FDA3B-D772-9D44-B8B4-BB6CF7F1C08A}" type="slidenum">
              <a:rPr lang="en-US" smtClean="0"/>
              <a:t>‹#›</a:t>
            </a:fld>
            <a:endParaRPr lang="en-US" dirty="0"/>
          </a:p>
        </p:txBody>
      </p:sp>
    </p:spTree>
    <p:extLst>
      <p:ext uri="{BB962C8B-B14F-4D97-AF65-F5344CB8AC3E}">
        <p14:creationId xmlns:p14="http://schemas.microsoft.com/office/powerpoint/2010/main" val="3761270431"/>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94FDA3B-D772-9D44-B8B4-BB6CF7F1C08A}" type="slidenum">
              <a:rPr lang="en-US" smtClean="0"/>
              <a:t>1</a:t>
            </a:fld>
            <a:endParaRPr lang="en-US" dirty="0"/>
          </a:p>
        </p:txBody>
      </p:sp>
    </p:spTree>
    <p:extLst>
      <p:ext uri="{BB962C8B-B14F-4D97-AF65-F5344CB8AC3E}">
        <p14:creationId xmlns:p14="http://schemas.microsoft.com/office/powerpoint/2010/main" val="365873457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94FDA3B-D772-9D44-B8B4-BB6CF7F1C08A}" type="slidenum">
              <a:rPr lang="en-US" smtClean="0"/>
              <a:t>49</a:t>
            </a:fld>
            <a:endParaRPr lang="en-US" dirty="0"/>
          </a:p>
        </p:txBody>
      </p:sp>
    </p:spTree>
    <p:extLst>
      <p:ext uri="{BB962C8B-B14F-4D97-AF65-F5344CB8AC3E}">
        <p14:creationId xmlns:p14="http://schemas.microsoft.com/office/powerpoint/2010/main" val="409058293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194FDA3B-D772-9D44-B8B4-BB6CF7F1C08A}" type="slidenum">
              <a:rPr lang="en-US" smtClean="0"/>
              <a:t>54</a:t>
            </a:fld>
            <a:endParaRPr lang="en-US" dirty="0"/>
          </a:p>
        </p:txBody>
      </p:sp>
    </p:spTree>
    <p:extLst>
      <p:ext uri="{BB962C8B-B14F-4D97-AF65-F5344CB8AC3E}">
        <p14:creationId xmlns:p14="http://schemas.microsoft.com/office/powerpoint/2010/main" val="244448951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94FDA3B-D772-9D44-B8B4-BB6CF7F1C08A}" type="slidenum">
              <a:rPr lang="en-US" smtClean="0"/>
              <a:t>62</a:t>
            </a:fld>
            <a:endParaRPr lang="en-US" dirty="0"/>
          </a:p>
        </p:txBody>
      </p:sp>
    </p:spTree>
    <p:extLst>
      <p:ext uri="{BB962C8B-B14F-4D97-AF65-F5344CB8AC3E}">
        <p14:creationId xmlns:p14="http://schemas.microsoft.com/office/powerpoint/2010/main" val="207663970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94FDA3B-D772-9D44-B8B4-BB6CF7F1C08A}" type="slidenum">
              <a:rPr lang="en-US" smtClean="0"/>
              <a:t>4</a:t>
            </a:fld>
            <a:endParaRPr lang="en-US" dirty="0"/>
          </a:p>
        </p:txBody>
      </p:sp>
    </p:spTree>
    <p:extLst>
      <p:ext uri="{BB962C8B-B14F-4D97-AF65-F5344CB8AC3E}">
        <p14:creationId xmlns:p14="http://schemas.microsoft.com/office/powerpoint/2010/main" val="207663970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94FDA3B-D772-9D44-B8B4-BB6CF7F1C08A}" type="slidenum">
              <a:rPr lang="en-US" smtClean="0"/>
              <a:t>9</a:t>
            </a:fld>
            <a:endParaRPr lang="en-US" dirty="0"/>
          </a:p>
        </p:txBody>
      </p:sp>
    </p:spTree>
    <p:extLst>
      <p:ext uri="{BB962C8B-B14F-4D97-AF65-F5344CB8AC3E}">
        <p14:creationId xmlns:p14="http://schemas.microsoft.com/office/powerpoint/2010/main" val="173261843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94FDA3B-D772-9D44-B8B4-BB6CF7F1C08A}" type="slidenum">
              <a:rPr lang="en-US" smtClean="0"/>
              <a:t>14</a:t>
            </a:fld>
            <a:endParaRPr lang="en-US" dirty="0"/>
          </a:p>
        </p:txBody>
      </p:sp>
    </p:spTree>
    <p:extLst>
      <p:ext uri="{BB962C8B-B14F-4D97-AF65-F5344CB8AC3E}">
        <p14:creationId xmlns:p14="http://schemas.microsoft.com/office/powerpoint/2010/main" val="425081666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94FDA3B-D772-9D44-B8B4-BB6CF7F1C08A}" type="slidenum">
              <a:rPr lang="en-US" smtClean="0"/>
              <a:t>22</a:t>
            </a:fld>
            <a:endParaRPr lang="en-US" dirty="0"/>
          </a:p>
        </p:txBody>
      </p:sp>
    </p:spTree>
    <p:extLst>
      <p:ext uri="{BB962C8B-B14F-4D97-AF65-F5344CB8AC3E}">
        <p14:creationId xmlns:p14="http://schemas.microsoft.com/office/powerpoint/2010/main" val="357958951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94FDA3B-D772-9D44-B8B4-BB6CF7F1C08A}" type="slidenum">
              <a:rPr lang="en-US" smtClean="0"/>
              <a:t>23</a:t>
            </a:fld>
            <a:endParaRPr lang="en-US" dirty="0"/>
          </a:p>
        </p:txBody>
      </p:sp>
    </p:spTree>
    <p:extLst>
      <p:ext uri="{BB962C8B-B14F-4D97-AF65-F5344CB8AC3E}">
        <p14:creationId xmlns:p14="http://schemas.microsoft.com/office/powerpoint/2010/main" val="409058293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94FDA3B-D772-9D44-B8B4-BB6CF7F1C08A}" type="slidenum">
              <a:rPr lang="en-US" smtClean="0"/>
              <a:t>24</a:t>
            </a:fld>
            <a:endParaRPr lang="en-US" dirty="0"/>
          </a:p>
        </p:txBody>
      </p:sp>
    </p:spTree>
    <p:extLst>
      <p:ext uri="{BB962C8B-B14F-4D97-AF65-F5344CB8AC3E}">
        <p14:creationId xmlns:p14="http://schemas.microsoft.com/office/powerpoint/2010/main" val="207663970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94FDA3B-D772-9D44-B8B4-BB6CF7F1C08A}" type="slidenum">
              <a:rPr lang="en-US" smtClean="0"/>
              <a:t>27</a:t>
            </a:fld>
            <a:endParaRPr lang="en-US" dirty="0"/>
          </a:p>
        </p:txBody>
      </p:sp>
    </p:spTree>
    <p:extLst>
      <p:ext uri="{BB962C8B-B14F-4D97-AF65-F5344CB8AC3E}">
        <p14:creationId xmlns:p14="http://schemas.microsoft.com/office/powerpoint/2010/main" val="209808590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94FDA3B-D772-9D44-B8B4-BB6CF7F1C08A}" type="slidenum">
              <a:rPr lang="en-US" smtClean="0"/>
              <a:t>48</a:t>
            </a:fld>
            <a:endParaRPr lang="en-US" dirty="0"/>
          </a:p>
        </p:txBody>
      </p:sp>
    </p:spTree>
    <p:extLst>
      <p:ext uri="{BB962C8B-B14F-4D97-AF65-F5344CB8AC3E}">
        <p14:creationId xmlns:p14="http://schemas.microsoft.com/office/powerpoint/2010/main" val="207663970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11" name="Rectangle 10"/>
          <p:cNvSpPr/>
          <p:nvPr userDrawn="1"/>
        </p:nvSpPr>
        <p:spPr>
          <a:xfrm>
            <a:off x="11733" y="2936618"/>
            <a:ext cx="8989391" cy="1913206"/>
          </a:xfrm>
          <a:prstGeom prst="rect">
            <a:avLst/>
          </a:prstGeom>
          <a:solidFill>
            <a:schemeClr val="bg1">
              <a:alpha val="7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prstClr val="white"/>
              </a:solidFill>
            </a:endParaRPr>
          </a:p>
        </p:txBody>
      </p:sp>
      <p:sp>
        <p:nvSpPr>
          <p:cNvPr id="2" name="Title 1"/>
          <p:cNvSpPr>
            <a:spLocks noGrp="1"/>
          </p:cNvSpPr>
          <p:nvPr>
            <p:ph type="ctrTitle"/>
          </p:nvPr>
        </p:nvSpPr>
        <p:spPr>
          <a:xfrm>
            <a:off x="457200" y="3130585"/>
            <a:ext cx="7772400" cy="1670014"/>
          </a:xfrm>
        </p:spPr>
        <p:txBody>
          <a:bodyPr anchor="b" anchorCtr="0">
            <a:normAutofit/>
          </a:bodyPr>
          <a:lstStyle>
            <a:lvl1pPr>
              <a:lnSpc>
                <a:spcPct val="100000"/>
              </a:lnSpc>
              <a:defRPr sz="5400" spc="-80" baseline="0">
                <a:solidFill>
                  <a:schemeClr val="tx1"/>
                </a:solidFill>
              </a:defRPr>
            </a:lvl1pPr>
          </a:lstStyle>
          <a:p>
            <a:r>
              <a:rPr lang="en-US"/>
              <a:t>Click to edit Master title style</a:t>
            </a:r>
            <a:endParaRPr lang="en-US" dirty="0"/>
          </a:p>
        </p:txBody>
      </p:sp>
      <p:sp>
        <p:nvSpPr>
          <p:cNvPr id="3" name="Subtitle 2"/>
          <p:cNvSpPr>
            <a:spLocks noGrp="1"/>
          </p:cNvSpPr>
          <p:nvPr>
            <p:ph type="subTitle" idx="1"/>
          </p:nvPr>
        </p:nvSpPr>
        <p:spPr>
          <a:xfrm>
            <a:off x="457200" y="4800600"/>
            <a:ext cx="6858000" cy="914400"/>
          </a:xfrm>
        </p:spPr>
        <p:txBody>
          <a:bodyPr/>
          <a:lstStyle>
            <a:lvl1pPr marL="0" indent="0" algn="l">
              <a:buNone/>
              <a:defRPr b="0" cap="all" spc="120" baseline="0">
                <a:solidFill>
                  <a:schemeClr val="tx2"/>
                </a:solidFill>
                <a:latin typeface="+mj-l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9" name="Rectangle 8"/>
          <p:cNvSpPr/>
          <p:nvPr userDrawn="1"/>
        </p:nvSpPr>
        <p:spPr>
          <a:xfrm>
            <a:off x="8782891" y="0"/>
            <a:ext cx="361109"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6" name="Slide Number Placeholder 5"/>
          <p:cNvSpPr>
            <a:spLocks noGrp="1"/>
          </p:cNvSpPr>
          <p:nvPr>
            <p:ph type="sldNum" sz="quarter" idx="12"/>
          </p:nvPr>
        </p:nvSpPr>
        <p:spPr>
          <a:xfrm>
            <a:off x="7986570" y="6419181"/>
            <a:ext cx="459794" cy="283845"/>
          </a:xfrm>
          <a:prstGeom prst="rect">
            <a:avLst/>
          </a:prstGeom>
        </p:spPr>
        <p:txBody>
          <a:bodyPr/>
          <a:lstStyle>
            <a:lvl1pPr>
              <a:defRPr>
                <a:solidFill>
                  <a:schemeClr val="tx1"/>
                </a:solidFill>
              </a:defRPr>
            </a:lvl1pPr>
          </a:lstStyle>
          <a:p>
            <a:fld id="{AF83BEB6-139A-B746-BC33-1F5B6187E651}" type="slidenum">
              <a:rPr lang="en-US" smtClean="0">
                <a:solidFill>
                  <a:prstClr val="black"/>
                </a:solidFill>
              </a:rPr>
              <a:pPr/>
              <a:t>‹#›</a:t>
            </a:fld>
            <a:endParaRPr lang="en-US" dirty="0">
              <a:solidFill>
                <a:prstClr val="black"/>
              </a:solidFill>
            </a:endParaRPr>
          </a:p>
        </p:txBody>
      </p:sp>
      <p:sp>
        <p:nvSpPr>
          <p:cNvPr id="12" name="Rectangle 11"/>
          <p:cNvSpPr/>
          <p:nvPr userDrawn="1"/>
        </p:nvSpPr>
        <p:spPr>
          <a:xfrm>
            <a:off x="11733" y="5777982"/>
            <a:ext cx="9132267" cy="108001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Tree>
    <p:extLst>
      <p:ext uri="{BB962C8B-B14F-4D97-AF65-F5344CB8AC3E}">
        <p14:creationId xmlns:p14="http://schemas.microsoft.com/office/powerpoint/2010/main" val="278979073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152718"/>
            <a:ext cx="7927848" cy="914894"/>
          </a:xfrm>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457200" y="1572768"/>
            <a:ext cx="3291840" cy="639762"/>
          </a:xfrm>
        </p:spPr>
        <p:txBody>
          <a:bodyPr anchor="b">
            <a:noAutofit/>
          </a:bodyPr>
          <a:lstStyle>
            <a:lvl1pPr marL="0" indent="0">
              <a:buNone/>
              <a:defRPr sz="1800" b="0" cap="all" spc="100" baseline="0">
                <a:solidFill>
                  <a:schemeClr val="tx1"/>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259366"/>
            <a:ext cx="3291840" cy="384048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093208" y="1572768"/>
            <a:ext cx="3291840" cy="639762"/>
          </a:xfrm>
        </p:spPr>
        <p:txBody>
          <a:bodyPr anchor="b">
            <a:noAutofit/>
          </a:bodyPr>
          <a:lstStyle>
            <a:lvl1pPr marL="0" indent="0">
              <a:buNone/>
              <a:defRPr lang="en-US" sz="1800" b="0" kern="1200" cap="all" spc="100" baseline="0" dirty="0" smtClean="0">
                <a:solidFill>
                  <a:schemeClr val="tx1"/>
                </a:solidFill>
                <a:latin typeface="+mj-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spcBef>
                <a:spcPct val="20000"/>
              </a:spcBef>
              <a:buFont typeface="Arial" pitchFamily="34" charset="0"/>
              <a:buNone/>
            </a:pPr>
            <a:r>
              <a:rPr lang="en-US"/>
              <a:t>Click to edit Master text styles</a:t>
            </a:r>
          </a:p>
        </p:txBody>
      </p:sp>
      <p:sp>
        <p:nvSpPr>
          <p:cNvPr id="6" name="Content Placeholder 5"/>
          <p:cNvSpPr>
            <a:spLocks noGrp="1"/>
          </p:cNvSpPr>
          <p:nvPr>
            <p:ph sz="quarter" idx="4"/>
          </p:nvPr>
        </p:nvSpPr>
        <p:spPr>
          <a:xfrm>
            <a:off x="5093208" y="2259366"/>
            <a:ext cx="3291840" cy="384048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a:xfrm>
            <a:off x="457200" y="6172201"/>
            <a:ext cx="3429000" cy="304800"/>
          </a:xfrm>
          <a:prstGeom prst="rect">
            <a:avLst/>
          </a:prstGeom>
        </p:spPr>
        <p:txBody>
          <a:bodyPr/>
          <a:lstStyle/>
          <a:p>
            <a:endParaRPr lang="en-US" dirty="0">
              <a:solidFill>
                <a:prstClr val="black"/>
              </a:solidFill>
            </a:endParaRPr>
          </a:p>
        </p:txBody>
      </p:sp>
      <p:sp>
        <p:nvSpPr>
          <p:cNvPr id="8" name="Footer Placeholder 7"/>
          <p:cNvSpPr>
            <a:spLocks noGrp="1"/>
          </p:cNvSpPr>
          <p:nvPr>
            <p:ph type="ftr" sz="quarter" idx="11"/>
          </p:nvPr>
        </p:nvSpPr>
        <p:spPr>
          <a:xfrm>
            <a:off x="457200" y="6492875"/>
            <a:ext cx="3429000" cy="283845"/>
          </a:xfrm>
          <a:prstGeom prst="rect">
            <a:avLst/>
          </a:prstGeom>
        </p:spPr>
        <p:txBody>
          <a:bodyPr/>
          <a:lstStyle/>
          <a:p>
            <a:endParaRPr lang="en-US" dirty="0">
              <a:solidFill>
                <a:prstClr val="black"/>
              </a:solidFill>
            </a:endParaRPr>
          </a:p>
        </p:txBody>
      </p:sp>
      <p:sp>
        <p:nvSpPr>
          <p:cNvPr id="11" name="Slide Number Placeholder 4"/>
          <p:cNvSpPr>
            <a:spLocks noGrp="1"/>
          </p:cNvSpPr>
          <p:nvPr>
            <p:ph type="sldNum" sz="quarter" idx="12"/>
          </p:nvPr>
        </p:nvSpPr>
        <p:spPr>
          <a:xfrm>
            <a:off x="7912100" y="6363615"/>
            <a:ext cx="711200" cy="283845"/>
          </a:xfrm>
        </p:spPr>
        <p:txBody>
          <a:bodyPr/>
          <a:lstStyle/>
          <a:p>
            <a:fld id="{AF83BEB6-139A-B746-BC33-1F5B6187E651}" type="slidenum">
              <a:rPr lang="en-US" smtClean="0"/>
              <a:pPr/>
              <a:t>‹#›</a:t>
            </a:fld>
            <a:endParaRPr lang="en-US" dirty="0"/>
          </a:p>
        </p:txBody>
      </p:sp>
    </p:spTree>
    <p:extLst>
      <p:ext uri="{BB962C8B-B14F-4D97-AF65-F5344CB8AC3E}">
        <p14:creationId xmlns:p14="http://schemas.microsoft.com/office/powerpoint/2010/main" val="244737932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152718"/>
            <a:ext cx="7620000" cy="914894"/>
          </a:xfrm>
        </p:spPr>
        <p:txBody>
          <a:bodyPr/>
          <a:lstStyle/>
          <a:p>
            <a:r>
              <a:rPr lang="en-US"/>
              <a:t>Click to edit Master title style</a:t>
            </a:r>
            <a:endParaRPr lang="en-US" dirty="0"/>
          </a:p>
        </p:txBody>
      </p:sp>
      <p:sp>
        <p:nvSpPr>
          <p:cNvPr id="3" name="Date Placeholder 2"/>
          <p:cNvSpPr>
            <a:spLocks noGrp="1"/>
          </p:cNvSpPr>
          <p:nvPr>
            <p:ph type="dt" sz="half" idx="10"/>
          </p:nvPr>
        </p:nvSpPr>
        <p:spPr>
          <a:xfrm>
            <a:off x="457200" y="6172201"/>
            <a:ext cx="3429000" cy="304800"/>
          </a:xfrm>
          <a:prstGeom prst="rect">
            <a:avLst/>
          </a:prstGeom>
        </p:spPr>
        <p:txBody>
          <a:bodyPr/>
          <a:lstStyle/>
          <a:p>
            <a:endParaRPr lang="en-US" dirty="0">
              <a:solidFill>
                <a:prstClr val="black"/>
              </a:solidFill>
            </a:endParaRPr>
          </a:p>
        </p:txBody>
      </p:sp>
      <p:sp>
        <p:nvSpPr>
          <p:cNvPr id="4" name="Footer Placeholder 3"/>
          <p:cNvSpPr>
            <a:spLocks noGrp="1"/>
          </p:cNvSpPr>
          <p:nvPr>
            <p:ph type="ftr" sz="quarter" idx="11"/>
          </p:nvPr>
        </p:nvSpPr>
        <p:spPr>
          <a:xfrm>
            <a:off x="457200" y="6492875"/>
            <a:ext cx="3429000" cy="283845"/>
          </a:xfrm>
          <a:prstGeom prst="rect">
            <a:avLst/>
          </a:prstGeom>
        </p:spPr>
        <p:txBody>
          <a:bodyPr/>
          <a:lstStyle/>
          <a:p>
            <a:endParaRPr lang="en-US" dirty="0">
              <a:solidFill>
                <a:prstClr val="black"/>
              </a:solidFill>
            </a:endParaRPr>
          </a:p>
        </p:txBody>
      </p:sp>
      <p:sp>
        <p:nvSpPr>
          <p:cNvPr id="7" name="Slide Number Placeholder 4"/>
          <p:cNvSpPr>
            <a:spLocks noGrp="1"/>
          </p:cNvSpPr>
          <p:nvPr>
            <p:ph type="sldNum" sz="quarter" idx="4"/>
          </p:nvPr>
        </p:nvSpPr>
        <p:spPr>
          <a:xfrm>
            <a:off x="7912100" y="6363615"/>
            <a:ext cx="711200" cy="283845"/>
          </a:xfrm>
        </p:spPr>
        <p:txBody>
          <a:bodyPr/>
          <a:lstStyle/>
          <a:p>
            <a:fld id="{AF83BEB6-139A-B746-BC33-1F5B6187E651}" type="slidenum">
              <a:rPr lang="en-US" smtClean="0"/>
              <a:pPr/>
              <a:t>‹#›</a:t>
            </a:fld>
            <a:endParaRPr lang="en-US" dirty="0"/>
          </a:p>
        </p:txBody>
      </p:sp>
    </p:spTree>
    <p:extLst>
      <p:ext uri="{BB962C8B-B14F-4D97-AF65-F5344CB8AC3E}">
        <p14:creationId xmlns:p14="http://schemas.microsoft.com/office/powerpoint/2010/main" val="288365575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57200" y="6172201"/>
            <a:ext cx="3429000" cy="304800"/>
          </a:xfrm>
          <a:prstGeom prst="rect">
            <a:avLst/>
          </a:prstGeom>
        </p:spPr>
        <p:txBody>
          <a:bodyPr/>
          <a:lstStyle/>
          <a:p>
            <a:endParaRPr lang="en-US" dirty="0">
              <a:solidFill>
                <a:prstClr val="black"/>
              </a:solidFill>
            </a:endParaRPr>
          </a:p>
        </p:txBody>
      </p:sp>
      <p:sp>
        <p:nvSpPr>
          <p:cNvPr id="3" name="Footer Placeholder 2"/>
          <p:cNvSpPr>
            <a:spLocks noGrp="1"/>
          </p:cNvSpPr>
          <p:nvPr>
            <p:ph type="ftr" sz="quarter" idx="11"/>
          </p:nvPr>
        </p:nvSpPr>
        <p:spPr>
          <a:xfrm>
            <a:off x="457200" y="6492875"/>
            <a:ext cx="3429000" cy="283845"/>
          </a:xfrm>
          <a:prstGeom prst="rect">
            <a:avLst/>
          </a:prstGeom>
        </p:spPr>
        <p:txBody>
          <a:bodyPr/>
          <a:lstStyle/>
          <a:p>
            <a:endParaRPr lang="en-US" dirty="0">
              <a:solidFill>
                <a:prstClr val="black"/>
              </a:solidFill>
            </a:endParaRPr>
          </a:p>
        </p:txBody>
      </p:sp>
      <p:sp>
        <p:nvSpPr>
          <p:cNvPr id="6" name="Slide Number Placeholder 4"/>
          <p:cNvSpPr>
            <a:spLocks noGrp="1"/>
          </p:cNvSpPr>
          <p:nvPr>
            <p:ph type="sldNum" sz="quarter" idx="4"/>
          </p:nvPr>
        </p:nvSpPr>
        <p:spPr>
          <a:xfrm>
            <a:off x="7912100" y="6363615"/>
            <a:ext cx="711200" cy="283845"/>
          </a:xfrm>
        </p:spPr>
        <p:txBody>
          <a:bodyPr/>
          <a:lstStyle/>
          <a:p>
            <a:fld id="{AF83BEB6-139A-B746-BC33-1F5B6187E651}" type="slidenum">
              <a:rPr lang="en-US" smtClean="0"/>
              <a:pPr/>
              <a:t>‹#›</a:t>
            </a:fld>
            <a:endParaRPr lang="en-US" dirty="0"/>
          </a:p>
        </p:txBody>
      </p:sp>
    </p:spTree>
    <p:extLst>
      <p:ext uri="{BB962C8B-B14F-4D97-AF65-F5344CB8AC3E}">
        <p14:creationId xmlns:p14="http://schemas.microsoft.com/office/powerpoint/2010/main" val="294667443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3" name="Content Placeholder 2"/>
          <p:cNvSpPr>
            <a:spLocks noGrp="1"/>
          </p:cNvSpPr>
          <p:nvPr>
            <p:ph idx="1"/>
          </p:nvPr>
        </p:nvSpPr>
        <p:spPr>
          <a:xfrm>
            <a:off x="3575050" y="1600200"/>
            <a:ext cx="5111750" cy="448056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457200" y="1600200"/>
            <a:ext cx="3008313" cy="4480560"/>
          </a:xfrm>
        </p:spPr>
        <p:txBody>
          <a:bodyPr>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457200" y="6172201"/>
            <a:ext cx="3429000" cy="304800"/>
          </a:xfrm>
          <a:prstGeom prst="rect">
            <a:avLst/>
          </a:prstGeom>
        </p:spPr>
        <p:txBody>
          <a:bodyPr/>
          <a:lstStyle/>
          <a:p>
            <a:endParaRPr lang="en-US" dirty="0">
              <a:solidFill>
                <a:prstClr val="black"/>
              </a:solidFill>
            </a:endParaRPr>
          </a:p>
        </p:txBody>
      </p:sp>
      <p:sp>
        <p:nvSpPr>
          <p:cNvPr id="6" name="Footer Placeholder 5"/>
          <p:cNvSpPr>
            <a:spLocks noGrp="1"/>
          </p:cNvSpPr>
          <p:nvPr>
            <p:ph type="ftr" sz="quarter" idx="11"/>
          </p:nvPr>
        </p:nvSpPr>
        <p:spPr>
          <a:xfrm>
            <a:off x="457200" y="6492875"/>
            <a:ext cx="3429000" cy="283845"/>
          </a:xfrm>
          <a:prstGeom prst="rect">
            <a:avLst/>
          </a:prstGeom>
        </p:spPr>
        <p:txBody>
          <a:bodyPr/>
          <a:lstStyle/>
          <a:p>
            <a:endParaRPr lang="en-US" dirty="0">
              <a:solidFill>
                <a:prstClr val="black"/>
              </a:solidFill>
            </a:endParaRPr>
          </a:p>
        </p:txBody>
      </p:sp>
      <p:sp>
        <p:nvSpPr>
          <p:cNvPr id="8" name="Title 7"/>
          <p:cNvSpPr>
            <a:spLocks noGrp="1"/>
          </p:cNvSpPr>
          <p:nvPr>
            <p:ph type="title"/>
          </p:nvPr>
        </p:nvSpPr>
        <p:spPr/>
        <p:txBody>
          <a:bodyPr/>
          <a:lstStyle/>
          <a:p>
            <a:r>
              <a:rPr lang="en-US"/>
              <a:t>Click to edit Master title style</a:t>
            </a:r>
          </a:p>
        </p:txBody>
      </p:sp>
      <p:sp>
        <p:nvSpPr>
          <p:cNvPr id="9" name="Slide Number Placeholder 4"/>
          <p:cNvSpPr>
            <a:spLocks noGrp="1"/>
          </p:cNvSpPr>
          <p:nvPr>
            <p:ph type="sldNum" sz="quarter" idx="4"/>
          </p:nvPr>
        </p:nvSpPr>
        <p:spPr>
          <a:xfrm>
            <a:off x="7912100" y="6363615"/>
            <a:ext cx="711200" cy="283845"/>
          </a:xfrm>
        </p:spPr>
        <p:txBody>
          <a:bodyPr/>
          <a:lstStyle/>
          <a:p>
            <a:fld id="{AF83BEB6-139A-B746-BC33-1F5B6187E651}" type="slidenum">
              <a:rPr lang="en-US" smtClean="0"/>
              <a:pPr/>
              <a:t>‹#›</a:t>
            </a:fld>
            <a:endParaRPr lang="en-US" dirty="0"/>
          </a:p>
        </p:txBody>
      </p:sp>
    </p:spTree>
    <p:extLst>
      <p:ext uri="{BB962C8B-B14F-4D97-AF65-F5344CB8AC3E}">
        <p14:creationId xmlns:p14="http://schemas.microsoft.com/office/powerpoint/2010/main" val="369807744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userDrawn="1">
  <p:cSld name="1_Custom Layout">
    <p:bg>
      <p:bgPr>
        <a:solidFill>
          <a:schemeClr val="bg1"/>
        </a:solidFill>
        <a:effectLst/>
      </p:bgPr>
    </p:bg>
    <p:spTree>
      <p:nvGrpSpPr>
        <p:cNvPr id="1" name=""/>
        <p:cNvGrpSpPr/>
        <p:nvPr/>
      </p:nvGrpSpPr>
      <p:grpSpPr>
        <a:xfrm>
          <a:off x="0" y="0"/>
          <a:ext cx="0" cy="0"/>
          <a:chOff x="0" y="0"/>
          <a:chExt cx="0" cy="0"/>
        </a:xfrm>
      </p:grpSpPr>
      <p:sp>
        <p:nvSpPr>
          <p:cNvPr id="7" name="Rectangle 6"/>
          <p:cNvSpPr/>
          <p:nvPr userDrawn="1"/>
        </p:nvSpPr>
        <p:spPr>
          <a:xfrm rot="5400000">
            <a:off x="1239403" y="2963597"/>
            <a:ext cx="5029200" cy="274320"/>
          </a:xfrm>
          <a:prstGeom prst="rect">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prstClr val="white"/>
              </a:solidFill>
            </a:endParaRPr>
          </a:p>
        </p:txBody>
      </p:sp>
      <p:sp>
        <p:nvSpPr>
          <p:cNvPr id="9" name="Text Placeholder 7"/>
          <p:cNvSpPr>
            <a:spLocks noGrp="1"/>
          </p:cNvSpPr>
          <p:nvPr>
            <p:ph type="body" sz="quarter" idx="11"/>
          </p:nvPr>
        </p:nvSpPr>
        <p:spPr>
          <a:xfrm>
            <a:off x="457654" y="949570"/>
            <a:ext cx="3059567" cy="3268947"/>
          </a:xfrm>
        </p:spPr>
        <p:txBody>
          <a:bodyPr>
            <a:normAutofit/>
          </a:bodyPr>
          <a:lstStyle>
            <a:lvl1pPr marL="0" indent="0">
              <a:lnSpc>
                <a:spcPct val="100000"/>
              </a:lnSpc>
              <a:spcAft>
                <a:spcPts val="0"/>
              </a:spcAft>
              <a:buNone/>
              <a:defRPr sz="4000"/>
            </a:lvl1pPr>
          </a:lstStyle>
          <a:p>
            <a:pPr lvl="0"/>
            <a:r>
              <a:rPr lang="en-US" dirty="0"/>
              <a:t>Click to edit Master text styles</a:t>
            </a:r>
          </a:p>
        </p:txBody>
      </p:sp>
      <p:sp>
        <p:nvSpPr>
          <p:cNvPr id="11" name="Content Placeholder 9"/>
          <p:cNvSpPr>
            <a:spLocks noGrp="1"/>
          </p:cNvSpPr>
          <p:nvPr>
            <p:ph sz="quarter" idx="12"/>
          </p:nvPr>
        </p:nvSpPr>
        <p:spPr>
          <a:xfrm>
            <a:off x="458108" y="586158"/>
            <a:ext cx="3059113" cy="363412"/>
          </a:xfrm>
        </p:spPr>
        <p:txBody>
          <a:bodyPr tIns="0" bIns="0" anchor="t"/>
          <a:lstStyle>
            <a:lvl1pPr marL="0" indent="0">
              <a:lnSpc>
                <a:spcPct val="100000"/>
              </a:lnSpc>
              <a:buNone/>
              <a:defRPr>
                <a:solidFill>
                  <a:schemeClr val="tx2"/>
                </a:solidFill>
              </a:defRPr>
            </a:lvl1pPr>
          </a:lstStyle>
          <a:p>
            <a:pPr lvl="0"/>
            <a:r>
              <a:rPr lang="en-US" dirty="0"/>
              <a:t>Click to edit Master text styles</a:t>
            </a:r>
          </a:p>
        </p:txBody>
      </p:sp>
      <p:sp>
        <p:nvSpPr>
          <p:cNvPr id="14" name="TextBox 13"/>
          <p:cNvSpPr txBox="1"/>
          <p:nvPr userDrawn="1"/>
        </p:nvSpPr>
        <p:spPr>
          <a:xfrm>
            <a:off x="626533" y="6451745"/>
            <a:ext cx="1911101" cy="261610"/>
          </a:xfrm>
          <a:prstGeom prst="rect">
            <a:avLst/>
          </a:prstGeom>
          <a:noFill/>
        </p:spPr>
        <p:txBody>
          <a:bodyPr wrap="none" rtlCol="0" anchor="t">
            <a:spAutoFit/>
          </a:bodyPr>
          <a:lstStyle/>
          <a:p>
            <a:r>
              <a:rPr lang="en-US" sz="1100" cap="all" baseline="0" dirty="0">
                <a:solidFill>
                  <a:schemeClr val="tx1"/>
                </a:solidFill>
                <a:latin typeface="+mn-lt"/>
              </a:rPr>
              <a:t>Money Smart for Adults</a:t>
            </a:r>
          </a:p>
        </p:txBody>
      </p:sp>
      <p:sp>
        <p:nvSpPr>
          <p:cNvPr id="15" name="Rectangle 14"/>
          <p:cNvSpPr/>
          <p:nvPr userDrawn="1"/>
        </p:nvSpPr>
        <p:spPr>
          <a:xfrm>
            <a:off x="2451910" y="6445083"/>
            <a:ext cx="5171232" cy="261610"/>
          </a:xfrm>
          <a:prstGeom prst="rect">
            <a:avLst/>
          </a:prstGeom>
        </p:spPr>
        <p:txBody>
          <a:bodyPr wrap="square" anchor="t">
            <a:spAutoFit/>
          </a:bodyPr>
          <a:lstStyle/>
          <a:p>
            <a:r>
              <a:rPr lang="en-US" sz="1100" kern="1200" dirty="0">
                <a:solidFill>
                  <a:schemeClr val="tx1"/>
                </a:solidFill>
                <a:latin typeface="+mj-lt"/>
                <a:ea typeface="+mn-ea"/>
                <a:cs typeface="+mn-cs"/>
              </a:rPr>
              <a:t>Module</a:t>
            </a:r>
            <a:r>
              <a:rPr lang="en-US" sz="1100" kern="1200" baseline="0" dirty="0">
                <a:solidFill>
                  <a:schemeClr val="tx1"/>
                </a:solidFill>
                <a:latin typeface="+mj-lt"/>
                <a:ea typeface="+mn-ea"/>
                <a:cs typeface="+mn-cs"/>
              </a:rPr>
              <a:t> 13: Buying a  Home</a:t>
            </a:r>
            <a:endParaRPr lang="en-US" sz="1100" kern="1200" dirty="0">
              <a:solidFill>
                <a:schemeClr val="tx1"/>
              </a:solidFill>
              <a:latin typeface="+mj-lt"/>
              <a:ea typeface="+mn-ea"/>
              <a:cs typeface="+mn-cs"/>
            </a:endParaRPr>
          </a:p>
        </p:txBody>
      </p:sp>
      <p:sp>
        <p:nvSpPr>
          <p:cNvPr id="17" name="Rectangle 16"/>
          <p:cNvSpPr/>
          <p:nvPr userDrawn="1"/>
        </p:nvSpPr>
        <p:spPr>
          <a:xfrm>
            <a:off x="7888303" y="6294783"/>
            <a:ext cx="725763" cy="563217"/>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8" name="Rectangle 17"/>
          <p:cNvSpPr/>
          <p:nvPr userDrawn="1"/>
        </p:nvSpPr>
        <p:spPr>
          <a:xfrm>
            <a:off x="5588246" y="6451745"/>
            <a:ext cx="2300057" cy="261610"/>
          </a:xfrm>
          <a:prstGeom prst="rect">
            <a:avLst/>
          </a:prstGeom>
        </p:spPr>
        <p:txBody>
          <a:bodyPr wrap="square" anchor="t">
            <a:spAutoFit/>
          </a:bodyPr>
          <a:lstStyle/>
          <a:p>
            <a:r>
              <a:rPr lang="en-US" sz="1100" b="0" dirty="0">
                <a:solidFill>
                  <a:schemeClr val="tx1"/>
                </a:solidFill>
              </a:rPr>
              <a:t>September</a:t>
            </a:r>
            <a:r>
              <a:rPr lang="en-US" sz="1100" b="0" baseline="0" dirty="0">
                <a:solidFill>
                  <a:schemeClr val="tx1"/>
                </a:solidFill>
              </a:rPr>
              <a:t> 2018</a:t>
            </a:r>
            <a:endParaRPr lang="en-US" sz="1100" b="0" dirty="0">
              <a:solidFill>
                <a:schemeClr val="tx1"/>
              </a:solidFill>
            </a:endParaRPr>
          </a:p>
        </p:txBody>
      </p:sp>
      <p:sp>
        <p:nvSpPr>
          <p:cNvPr id="20" name="Slide Number Placeholder 4"/>
          <p:cNvSpPr>
            <a:spLocks noGrp="1"/>
          </p:cNvSpPr>
          <p:nvPr>
            <p:ph type="sldNum" sz="quarter" idx="4"/>
          </p:nvPr>
        </p:nvSpPr>
        <p:spPr>
          <a:xfrm>
            <a:off x="7912100" y="6363615"/>
            <a:ext cx="711200" cy="283845"/>
          </a:xfrm>
        </p:spPr>
        <p:txBody>
          <a:bodyPr/>
          <a:lstStyle/>
          <a:p>
            <a:fld id="{AF83BEB6-139A-B746-BC33-1F5B6187E651}" type="slidenum">
              <a:rPr lang="en-US" smtClean="0"/>
              <a:pPr/>
              <a:t>‹#›</a:t>
            </a:fld>
            <a:endParaRPr lang="en-US" dirty="0"/>
          </a:p>
        </p:txBody>
      </p:sp>
    </p:spTree>
    <p:extLst>
      <p:ext uri="{BB962C8B-B14F-4D97-AF65-F5344CB8AC3E}">
        <p14:creationId xmlns:p14="http://schemas.microsoft.com/office/powerpoint/2010/main" val="146372223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77986" y="434356"/>
            <a:ext cx="7499213" cy="881682"/>
          </a:xfrm>
        </p:spPr>
        <p:txBody>
          <a:bodyPr anchor="b"/>
          <a:lstStyle/>
          <a:p>
            <a:r>
              <a:rPr lang="en-US" dirty="0"/>
              <a:t>Click to edit Master title style</a:t>
            </a:r>
          </a:p>
        </p:txBody>
      </p:sp>
      <p:sp>
        <p:nvSpPr>
          <p:cNvPr id="3" name="Content Placeholder 2"/>
          <p:cNvSpPr>
            <a:spLocks noGrp="1"/>
          </p:cNvSpPr>
          <p:nvPr>
            <p:ph idx="1"/>
          </p:nvPr>
        </p:nvSpPr>
        <p:spPr>
          <a:xfrm>
            <a:off x="577986" y="1424723"/>
            <a:ext cx="7499214" cy="4701440"/>
          </a:xfrm>
        </p:spPr>
        <p:txBody>
          <a:bodyPr anchor="t"/>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Slide Number Placeholder 4"/>
          <p:cNvSpPr>
            <a:spLocks noGrp="1"/>
          </p:cNvSpPr>
          <p:nvPr>
            <p:ph type="sldNum" sz="quarter" idx="4"/>
          </p:nvPr>
        </p:nvSpPr>
        <p:spPr>
          <a:xfrm>
            <a:off x="7912100" y="6363615"/>
            <a:ext cx="711200" cy="283845"/>
          </a:xfrm>
        </p:spPr>
        <p:txBody>
          <a:bodyPr/>
          <a:lstStyle/>
          <a:p>
            <a:fld id="{AF83BEB6-139A-B746-BC33-1F5B6187E651}" type="slidenum">
              <a:rPr lang="en-US" smtClean="0"/>
              <a:pPr/>
              <a:t>‹#›</a:t>
            </a:fld>
            <a:endParaRPr lang="en-US" dirty="0"/>
          </a:p>
        </p:txBody>
      </p:sp>
    </p:spTree>
    <p:extLst>
      <p:ext uri="{BB962C8B-B14F-4D97-AF65-F5344CB8AC3E}">
        <p14:creationId xmlns:p14="http://schemas.microsoft.com/office/powerpoint/2010/main" val="379513263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pic>
        <p:nvPicPr>
          <p:cNvPr id="7" name="Picture 6" descr="GettyImages-665215966.eps"/>
          <p:cNvPicPr>
            <a:picLocks noChangeAspect="1"/>
          </p:cNvPicPr>
          <p:nvPr/>
        </p:nvPicPr>
        <p:blipFill rotWithShape="1">
          <a:blip r:embed="rId2" cstate="print">
            <a:extLst>
              <a:ext uri="{28A0092B-C50C-407E-A947-70E740481C1C}">
                <a14:useLocalDpi xmlns:a14="http://schemas.microsoft.com/office/drawing/2010/main" val="0"/>
              </a:ext>
            </a:extLst>
          </a:blip>
          <a:srcRect l="14853" t="14685" r="12861" b="17800"/>
          <a:stretch/>
        </p:blipFill>
        <p:spPr>
          <a:xfrm>
            <a:off x="5217191" y="2743987"/>
            <a:ext cx="3766515" cy="3517888"/>
          </a:xfrm>
          <a:prstGeom prst="rect">
            <a:avLst/>
          </a:prstGeom>
        </p:spPr>
      </p:pic>
      <p:sp>
        <p:nvSpPr>
          <p:cNvPr id="2" name="Title 1"/>
          <p:cNvSpPr>
            <a:spLocks noGrp="1"/>
          </p:cNvSpPr>
          <p:nvPr>
            <p:ph type="title"/>
          </p:nvPr>
        </p:nvSpPr>
        <p:spPr>
          <a:xfrm>
            <a:off x="595591" y="425590"/>
            <a:ext cx="7620000" cy="890448"/>
          </a:xfrm>
        </p:spPr>
        <p:txBody>
          <a:bodyPr/>
          <a:lstStyle/>
          <a:p>
            <a:r>
              <a:rPr lang="en-US" dirty="0"/>
              <a:t>Click to edit Master title style</a:t>
            </a:r>
          </a:p>
        </p:txBody>
      </p:sp>
      <p:sp>
        <p:nvSpPr>
          <p:cNvPr id="3" name="Content Placeholder 2"/>
          <p:cNvSpPr>
            <a:spLocks noGrp="1"/>
          </p:cNvSpPr>
          <p:nvPr>
            <p:ph idx="1"/>
          </p:nvPr>
        </p:nvSpPr>
        <p:spPr>
          <a:xfrm>
            <a:off x="595591" y="1441004"/>
            <a:ext cx="7620000" cy="4958031"/>
          </a:xfrm>
        </p:spPr>
        <p:txBody>
          <a:bodyPr/>
          <a:lstStyle>
            <a:lvl1pPr>
              <a:defRPr i="0"/>
            </a:lvl1pPr>
            <a:lvl2pPr>
              <a:defRPr i="0"/>
            </a:lvl2pPr>
            <a:lvl3pPr>
              <a:defRPr i="0"/>
            </a:lvl3pPr>
            <a:lvl4pPr>
              <a:defRPr i="0"/>
            </a:lvl4pPr>
            <a:lvl5pPr>
              <a:defRPr i="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a:xfrm>
            <a:off x="457200" y="6172201"/>
            <a:ext cx="3429000" cy="304800"/>
          </a:xfrm>
          <a:prstGeom prst="rect">
            <a:avLst/>
          </a:prstGeom>
        </p:spPr>
        <p:txBody>
          <a:bodyPr/>
          <a:lstStyle/>
          <a:p>
            <a:endParaRPr lang="en-US" dirty="0">
              <a:solidFill>
                <a:prstClr val="black"/>
              </a:solidFill>
            </a:endParaRPr>
          </a:p>
        </p:txBody>
      </p:sp>
      <p:sp>
        <p:nvSpPr>
          <p:cNvPr id="5" name="Footer Placeholder 4"/>
          <p:cNvSpPr>
            <a:spLocks noGrp="1"/>
          </p:cNvSpPr>
          <p:nvPr>
            <p:ph type="ftr" sz="quarter" idx="11"/>
          </p:nvPr>
        </p:nvSpPr>
        <p:spPr>
          <a:xfrm>
            <a:off x="457200" y="6492875"/>
            <a:ext cx="3429000" cy="283845"/>
          </a:xfrm>
          <a:prstGeom prst="rect">
            <a:avLst/>
          </a:prstGeom>
        </p:spPr>
        <p:txBody>
          <a:bodyPr/>
          <a:lstStyle/>
          <a:p>
            <a:endParaRPr lang="en-US" dirty="0">
              <a:solidFill>
                <a:prstClr val="black"/>
              </a:solidFill>
            </a:endParaRPr>
          </a:p>
        </p:txBody>
      </p:sp>
      <p:sp>
        <p:nvSpPr>
          <p:cNvPr id="10" name="Slide Number Placeholder 4"/>
          <p:cNvSpPr>
            <a:spLocks noGrp="1"/>
          </p:cNvSpPr>
          <p:nvPr>
            <p:ph type="sldNum" sz="quarter" idx="4"/>
          </p:nvPr>
        </p:nvSpPr>
        <p:spPr>
          <a:xfrm>
            <a:off x="7912100" y="6363615"/>
            <a:ext cx="711200" cy="283845"/>
          </a:xfrm>
        </p:spPr>
        <p:txBody>
          <a:bodyPr/>
          <a:lstStyle/>
          <a:p>
            <a:fld id="{AF83BEB6-139A-B746-BC33-1F5B6187E651}" type="slidenum">
              <a:rPr lang="en-US" smtClean="0"/>
              <a:pPr/>
              <a:t>‹#›</a:t>
            </a:fld>
            <a:endParaRPr lang="en-US" dirty="0"/>
          </a:p>
        </p:txBody>
      </p:sp>
    </p:spTree>
    <p:extLst>
      <p:ext uri="{BB962C8B-B14F-4D97-AF65-F5344CB8AC3E}">
        <p14:creationId xmlns:p14="http://schemas.microsoft.com/office/powerpoint/2010/main" val="26935036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4_Title and Content">
    <p:spTree>
      <p:nvGrpSpPr>
        <p:cNvPr id="1" name=""/>
        <p:cNvGrpSpPr/>
        <p:nvPr/>
      </p:nvGrpSpPr>
      <p:grpSpPr>
        <a:xfrm>
          <a:off x="0" y="0"/>
          <a:ext cx="0" cy="0"/>
          <a:chOff x="0" y="0"/>
          <a:chExt cx="0" cy="0"/>
        </a:xfrm>
      </p:grpSpPr>
      <p:pic>
        <p:nvPicPr>
          <p:cNvPr id="7" name="Picture 6" descr="GettyImages-623292622.jpg"/>
          <p:cNvPicPr>
            <a:picLocks noChangeAspect="1"/>
          </p:cNvPicPr>
          <p:nvPr userDrawn="1"/>
        </p:nvPicPr>
        <p:blipFill rotWithShape="1">
          <a:blip r:embed="rId2" cstate="print">
            <a:extLst>
              <a:ext uri="{28A0092B-C50C-407E-A947-70E740481C1C}">
                <a14:useLocalDpi xmlns:a14="http://schemas.microsoft.com/office/drawing/2010/main" val="0"/>
              </a:ext>
            </a:extLst>
          </a:blip>
          <a:srcRect/>
          <a:stretch/>
        </p:blipFill>
        <p:spPr>
          <a:xfrm flipH="1">
            <a:off x="5742464" y="2761265"/>
            <a:ext cx="3258660" cy="3484327"/>
          </a:xfrm>
          <a:prstGeom prst="rect">
            <a:avLst/>
          </a:prstGeom>
        </p:spPr>
      </p:pic>
      <p:sp>
        <p:nvSpPr>
          <p:cNvPr id="3" name="Content Placeholder 2"/>
          <p:cNvSpPr>
            <a:spLocks noGrp="1"/>
          </p:cNvSpPr>
          <p:nvPr>
            <p:ph idx="1"/>
          </p:nvPr>
        </p:nvSpPr>
        <p:spPr>
          <a:xfrm>
            <a:off x="611873" y="1416581"/>
            <a:ext cx="7620000" cy="4966171"/>
          </a:xfrm>
        </p:spPr>
        <p:txBody>
          <a:bodyPr/>
          <a:lstStyle>
            <a:lvl1pPr>
              <a:defRPr i="0">
                <a:solidFill>
                  <a:schemeClr val="tx1"/>
                </a:solidFill>
              </a:defRPr>
            </a:lvl1pPr>
            <a:lvl2pPr>
              <a:defRPr i="0">
                <a:solidFill>
                  <a:schemeClr val="tx1"/>
                </a:solidFill>
              </a:defRPr>
            </a:lvl2pPr>
            <a:lvl3pPr>
              <a:defRPr i="0">
                <a:solidFill>
                  <a:schemeClr val="tx1"/>
                </a:solidFill>
              </a:defRPr>
            </a:lvl3pPr>
            <a:lvl4pPr>
              <a:defRPr i="0">
                <a:solidFill>
                  <a:schemeClr val="tx1"/>
                </a:solidFill>
              </a:defRPr>
            </a:lvl4pPr>
            <a:lvl5pPr>
              <a:defRPr i="0">
                <a:solidFill>
                  <a:schemeClr val="tx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a:xfrm>
            <a:off x="611873" y="399954"/>
            <a:ext cx="7620000" cy="916084"/>
          </a:xfrm>
        </p:spPr>
        <p:txBody>
          <a:bodyPr/>
          <a:lstStyle/>
          <a:p>
            <a:r>
              <a:rPr lang="en-US" dirty="0"/>
              <a:t>Click to edit Master title style</a:t>
            </a:r>
          </a:p>
        </p:txBody>
      </p:sp>
      <p:sp>
        <p:nvSpPr>
          <p:cNvPr id="4" name="Date Placeholder 3"/>
          <p:cNvSpPr>
            <a:spLocks noGrp="1"/>
          </p:cNvSpPr>
          <p:nvPr>
            <p:ph type="dt" sz="half" idx="10"/>
          </p:nvPr>
        </p:nvSpPr>
        <p:spPr>
          <a:xfrm>
            <a:off x="457200" y="6172201"/>
            <a:ext cx="3429000" cy="304800"/>
          </a:xfrm>
          <a:prstGeom prst="rect">
            <a:avLst/>
          </a:prstGeom>
        </p:spPr>
        <p:txBody>
          <a:bodyPr/>
          <a:lstStyle/>
          <a:p>
            <a:endParaRPr lang="en-US" dirty="0">
              <a:solidFill>
                <a:prstClr val="black"/>
              </a:solidFill>
            </a:endParaRPr>
          </a:p>
        </p:txBody>
      </p:sp>
      <p:sp>
        <p:nvSpPr>
          <p:cNvPr id="5" name="Footer Placeholder 4"/>
          <p:cNvSpPr>
            <a:spLocks noGrp="1"/>
          </p:cNvSpPr>
          <p:nvPr>
            <p:ph type="ftr" sz="quarter" idx="11"/>
          </p:nvPr>
        </p:nvSpPr>
        <p:spPr>
          <a:xfrm>
            <a:off x="457200" y="6492875"/>
            <a:ext cx="3429000" cy="283845"/>
          </a:xfrm>
          <a:prstGeom prst="rect">
            <a:avLst/>
          </a:prstGeom>
        </p:spPr>
        <p:txBody>
          <a:bodyPr/>
          <a:lstStyle/>
          <a:p>
            <a:endParaRPr lang="en-US" dirty="0">
              <a:solidFill>
                <a:prstClr val="black"/>
              </a:solidFill>
            </a:endParaRPr>
          </a:p>
        </p:txBody>
      </p:sp>
      <p:sp>
        <p:nvSpPr>
          <p:cNvPr id="10" name="Slide Number Placeholder 4"/>
          <p:cNvSpPr>
            <a:spLocks noGrp="1"/>
          </p:cNvSpPr>
          <p:nvPr>
            <p:ph type="sldNum" sz="quarter" idx="4"/>
          </p:nvPr>
        </p:nvSpPr>
        <p:spPr>
          <a:xfrm>
            <a:off x="7912100" y="6363615"/>
            <a:ext cx="711200" cy="283845"/>
          </a:xfrm>
        </p:spPr>
        <p:txBody>
          <a:bodyPr/>
          <a:lstStyle/>
          <a:p>
            <a:fld id="{AF83BEB6-139A-B746-BC33-1F5B6187E651}" type="slidenum">
              <a:rPr lang="en-US" smtClean="0"/>
              <a:pPr/>
              <a:t>‹#›</a:t>
            </a:fld>
            <a:endParaRPr lang="en-US" dirty="0"/>
          </a:p>
        </p:txBody>
      </p:sp>
    </p:spTree>
    <p:extLst>
      <p:ext uri="{BB962C8B-B14F-4D97-AF65-F5344CB8AC3E}">
        <p14:creationId xmlns:p14="http://schemas.microsoft.com/office/powerpoint/2010/main" val="420860648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2_Title and Content">
    <p:spTree>
      <p:nvGrpSpPr>
        <p:cNvPr id="1" name=""/>
        <p:cNvGrpSpPr/>
        <p:nvPr/>
      </p:nvGrpSpPr>
      <p:grpSpPr>
        <a:xfrm>
          <a:off x="0" y="0"/>
          <a:ext cx="0" cy="0"/>
          <a:chOff x="0" y="0"/>
          <a:chExt cx="0" cy="0"/>
        </a:xfrm>
      </p:grpSpPr>
      <p:pic>
        <p:nvPicPr>
          <p:cNvPr id="10" name="Picture 9"/>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a:off x="4458789" y="3651720"/>
            <a:ext cx="4467496" cy="2767461"/>
          </a:xfrm>
          <a:prstGeom prst="rect">
            <a:avLst/>
          </a:prstGeom>
        </p:spPr>
      </p:pic>
      <p:sp>
        <p:nvSpPr>
          <p:cNvPr id="2" name="Title 1"/>
          <p:cNvSpPr>
            <a:spLocks noGrp="1"/>
          </p:cNvSpPr>
          <p:nvPr>
            <p:ph type="title"/>
          </p:nvPr>
        </p:nvSpPr>
        <p:spPr>
          <a:xfrm>
            <a:off x="667534" y="152718"/>
            <a:ext cx="7409666" cy="1163320"/>
          </a:xfrm>
        </p:spPr>
        <p:txBody>
          <a:bodyPr/>
          <a:lstStyle/>
          <a:p>
            <a:r>
              <a:rPr lang="en-US" dirty="0"/>
              <a:t>Click to edit Master title style</a:t>
            </a:r>
          </a:p>
        </p:txBody>
      </p:sp>
      <p:sp>
        <p:nvSpPr>
          <p:cNvPr id="3" name="Content Placeholder 2"/>
          <p:cNvSpPr>
            <a:spLocks noGrp="1"/>
          </p:cNvSpPr>
          <p:nvPr>
            <p:ph idx="1"/>
          </p:nvPr>
        </p:nvSpPr>
        <p:spPr>
          <a:xfrm>
            <a:off x="667534" y="1441004"/>
            <a:ext cx="7409666" cy="4685159"/>
          </a:xfrm>
        </p:spPr>
        <p:txBody>
          <a:bodyPr/>
          <a:lstStyle>
            <a:lvl1pPr>
              <a:defRPr i="0"/>
            </a:lvl1pPr>
            <a:lvl2pPr>
              <a:defRPr i="0"/>
            </a:lvl2pPr>
            <a:lvl3pPr>
              <a:defRPr i="0"/>
            </a:lvl3pPr>
            <a:lvl4pPr>
              <a:defRPr i="0"/>
            </a:lvl4pPr>
            <a:lvl5pPr>
              <a:defRPr i="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a:xfrm>
            <a:off x="457200" y="6172201"/>
            <a:ext cx="3429000" cy="304800"/>
          </a:xfrm>
          <a:prstGeom prst="rect">
            <a:avLst/>
          </a:prstGeom>
        </p:spPr>
        <p:txBody>
          <a:bodyPr/>
          <a:lstStyle/>
          <a:p>
            <a:endParaRPr lang="en-US" dirty="0">
              <a:solidFill>
                <a:prstClr val="black"/>
              </a:solidFill>
            </a:endParaRPr>
          </a:p>
        </p:txBody>
      </p:sp>
      <p:sp>
        <p:nvSpPr>
          <p:cNvPr id="5" name="Footer Placeholder 4"/>
          <p:cNvSpPr>
            <a:spLocks noGrp="1"/>
          </p:cNvSpPr>
          <p:nvPr>
            <p:ph type="ftr" sz="quarter" idx="11"/>
          </p:nvPr>
        </p:nvSpPr>
        <p:spPr>
          <a:xfrm>
            <a:off x="457200" y="6492875"/>
            <a:ext cx="3429000" cy="283845"/>
          </a:xfrm>
          <a:prstGeom prst="rect">
            <a:avLst/>
          </a:prstGeom>
        </p:spPr>
        <p:txBody>
          <a:bodyPr/>
          <a:lstStyle/>
          <a:p>
            <a:endParaRPr lang="en-US" dirty="0">
              <a:solidFill>
                <a:prstClr val="black"/>
              </a:solidFill>
            </a:endParaRPr>
          </a:p>
        </p:txBody>
      </p:sp>
      <p:sp>
        <p:nvSpPr>
          <p:cNvPr id="9" name="Slide Number Placeholder 4"/>
          <p:cNvSpPr>
            <a:spLocks noGrp="1"/>
          </p:cNvSpPr>
          <p:nvPr>
            <p:ph type="sldNum" sz="quarter" idx="4"/>
          </p:nvPr>
        </p:nvSpPr>
        <p:spPr>
          <a:xfrm>
            <a:off x="7912100" y="6363615"/>
            <a:ext cx="711200" cy="283845"/>
          </a:xfrm>
        </p:spPr>
        <p:txBody>
          <a:bodyPr/>
          <a:lstStyle/>
          <a:p>
            <a:fld id="{AF83BEB6-139A-B746-BC33-1F5B6187E651}" type="slidenum">
              <a:rPr lang="en-US" smtClean="0"/>
              <a:pPr/>
              <a:t>‹#›</a:t>
            </a:fld>
            <a:endParaRPr lang="en-US" dirty="0"/>
          </a:p>
        </p:txBody>
      </p:sp>
    </p:spTree>
    <p:extLst>
      <p:ext uri="{BB962C8B-B14F-4D97-AF65-F5344CB8AC3E}">
        <p14:creationId xmlns:p14="http://schemas.microsoft.com/office/powerpoint/2010/main" val="238133384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5_Title and Content">
    <p:bg>
      <p:bgPr>
        <a:blipFill rotWithShape="1">
          <a:blip r:embed="rId2">
            <a:extLst>
              <a:ext uri="{28A0092B-C50C-407E-A947-70E740481C1C}">
                <a14:useLocalDpi xmlns:a14="http://schemas.microsoft.com/office/drawing/2010/main" val="0"/>
              </a:ext>
            </a:extLst>
          </a:blip>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44436" y="426832"/>
            <a:ext cx="7620000" cy="889206"/>
          </a:xfrm>
        </p:spPr>
        <p:txBody>
          <a:bodyPr/>
          <a:lstStyle/>
          <a:p>
            <a:r>
              <a:rPr lang="en-US"/>
              <a:t>Click to edit Master title style</a:t>
            </a:r>
            <a:endParaRPr lang="en-US" dirty="0"/>
          </a:p>
        </p:txBody>
      </p:sp>
      <p:sp>
        <p:nvSpPr>
          <p:cNvPr id="3" name="Content Placeholder 2"/>
          <p:cNvSpPr>
            <a:spLocks noGrp="1"/>
          </p:cNvSpPr>
          <p:nvPr>
            <p:ph idx="1"/>
          </p:nvPr>
        </p:nvSpPr>
        <p:spPr>
          <a:xfrm>
            <a:off x="644436" y="1432864"/>
            <a:ext cx="7620000" cy="4967414"/>
          </a:xfrm>
        </p:spPr>
        <p:txBody>
          <a:bodyPr/>
          <a:lstStyle>
            <a:lvl1pPr>
              <a:defRPr i="0"/>
            </a:lvl1pPr>
            <a:lvl2pPr>
              <a:defRPr i="0"/>
            </a:lvl2pPr>
            <a:lvl3pPr>
              <a:defRPr i="0"/>
            </a:lvl3pPr>
            <a:lvl4pPr>
              <a:defRPr i="0"/>
            </a:lvl4pPr>
            <a:lvl5pPr>
              <a:defRPr i="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a:xfrm>
            <a:off x="457200" y="6172201"/>
            <a:ext cx="3429000" cy="304800"/>
          </a:xfrm>
          <a:prstGeom prst="rect">
            <a:avLst/>
          </a:prstGeom>
        </p:spPr>
        <p:txBody>
          <a:bodyPr/>
          <a:lstStyle/>
          <a:p>
            <a:endParaRPr lang="en-US" dirty="0">
              <a:solidFill>
                <a:prstClr val="black"/>
              </a:solidFill>
            </a:endParaRPr>
          </a:p>
        </p:txBody>
      </p:sp>
      <p:sp>
        <p:nvSpPr>
          <p:cNvPr id="5" name="Footer Placeholder 4"/>
          <p:cNvSpPr>
            <a:spLocks noGrp="1"/>
          </p:cNvSpPr>
          <p:nvPr>
            <p:ph type="ftr" sz="quarter" idx="11"/>
          </p:nvPr>
        </p:nvSpPr>
        <p:spPr>
          <a:xfrm>
            <a:off x="457200" y="6492875"/>
            <a:ext cx="3429000" cy="283845"/>
          </a:xfrm>
          <a:prstGeom prst="rect">
            <a:avLst/>
          </a:prstGeom>
        </p:spPr>
        <p:txBody>
          <a:bodyPr/>
          <a:lstStyle/>
          <a:p>
            <a:endParaRPr lang="en-US" dirty="0">
              <a:solidFill>
                <a:prstClr val="black"/>
              </a:solidFill>
            </a:endParaRPr>
          </a:p>
        </p:txBody>
      </p:sp>
      <p:sp>
        <p:nvSpPr>
          <p:cNvPr id="9" name="Slide Number Placeholder 4"/>
          <p:cNvSpPr>
            <a:spLocks noGrp="1"/>
          </p:cNvSpPr>
          <p:nvPr>
            <p:ph type="sldNum" sz="quarter" idx="4"/>
          </p:nvPr>
        </p:nvSpPr>
        <p:spPr>
          <a:xfrm>
            <a:off x="7912100" y="6363615"/>
            <a:ext cx="711200" cy="283845"/>
          </a:xfrm>
        </p:spPr>
        <p:txBody>
          <a:bodyPr/>
          <a:lstStyle/>
          <a:p>
            <a:fld id="{AF83BEB6-139A-B746-BC33-1F5B6187E651}" type="slidenum">
              <a:rPr lang="en-US" smtClean="0"/>
              <a:pPr/>
              <a:t>‹#›</a:t>
            </a:fld>
            <a:endParaRPr lang="en-US" dirty="0"/>
          </a:p>
        </p:txBody>
      </p:sp>
    </p:spTree>
    <p:extLst>
      <p:ext uri="{BB962C8B-B14F-4D97-AF65-F5344CB8AC3E}">
        <p14:creationId xmlns:p14="http://schemas.microsoft.com/office/powerpoint/2010/main" val="43043542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3_Title and Content">
    <p:bg>
      <p:bgPr>
        <a:blipFill rotWithShape="1">
          <a:blip r:embed="rId2">
            <a:extLst>
              <a:ext uri="{28A0092B-C50C-407E-A947-70E740481C1C}">
                <a14:useLocalDpi xmlns:a14="http://schemas.microsoft.com/office/drawing/2010/main" val="0"/>
              </a:ext>
            </a:extLst>
          </a:blip>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91956" y="152718"/>
            <a:ext cx="7385244" cy="1163320"/>
          </a:xfrm>
        </p:spPr>
        <p:txBody>
          <a:bodyPr/>
          <a:lstStyle/>
          <a:p>
            <a:r>
              <a:rPr lang="en-US" dirty="0"/>
              <a:t>Click to edit Master title style</a:t>
            </a:r>
          </a:p>
        </p:txBody>
      </p:sp>
      <p:sp>
        <p:nvSpPr>
          <p:cNvPr id="3" name="Content Placeholder 2"/>
          <p:cNvSpPr>
            <a:spLocks noGrp="1"/>
          </p:cNvSpPr>
          <p:nvPr>
            <p:ph idx="1"/>
          </p:nvPr>
        </p:nvSpPr>
        <p:spPr>
          <a:xfrm>
            <a:off x="691956" y="1432864"/>
            <a:ext cx="7385244" cy="4693300"/>
          </a:xfrm>
        </p:spPr>
        <p:txBody>
          <a:bodyPr/>
          <a:lstStyle>
            <a:lvl1pPr>
              <a:defRPr i="0"/>
            </a:lvl1pPr>
            <a:lvl2pPr>
              <a:defRPr i="0"/>
            </a:lvl2pPr>
            <a:lvl3pPr>
              <a:defRPr i="0"/>
            </a:lvl3pPr>
            <a:lvl4pPr>
              <a:defRPr i="0"/>
            </a:lvl4pPr>
            <a:lvl5pPr>
              <a:defRPr i="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a:xfrm>
            <a:off x="457200" y="6172201"/>
            <a:ext cx="3429000" cy="304800"/>
          </a:xfrm>
          <a:prstGeom prst="rect">
            <a:avLst/>
          </a:prstGeom>
        </p:spPr>
        <p:txBody>
          <a:bodyPr/>
          <a:lstStyle/>
          <a:p>
            <a:endParaRPr lang="en-US" dirty="0">
              <a:solidFill>
                <a:prstClr val="black"/>
              </a:solidFill>
            </a:endParaRPr>
          </a:p>
        </p:txBody>
      </p:sp>
      <p:sp>
        <p:nvSpPr>
          <p:cNvPr id="5" name="Footer Placeholder 4"/>
          <p:cNvSpPr>
            <a:spLocks noGrp="1"/>
          </p:cNvSpPr>
          <p:nvPr>
            <p:ph type="ftr" sz="quarter" idx="11"/>
          </p:nvPr>
        </p:nvSpPr>
        <p:spPr>
          <a:xfrm>
            <a:off x="457200" y="6492875"/>
            <a:ext cx="3429000" cy="283845"/>
          </a:xfrm>
          <a:prstGeom prst="rect">
            <a:avLst/>
          </a:prstGeom>
        </p:spPr>
        <p:txBody>
          <a:bodyPr/>
          <a:lstStyle/>
          <a:p>
            <a:endParaRPr lang="en-US" dirty="0">
              <a:solidFill>
                <a:prstClr val="black"/>
              </a:solidFill>
            </a:endParaRPr>
          </a:p>
        </p:txBody>
      </p:sp>
      <p:sp>
        <p:nvSpPr>
          <p:cNvPr id="8" name="Slide Number Placeholder 4"/>
          <p:cNvSpPr>
            <a:spLocks noGrp="1"/>
          </p:cNvSpPr>
          <p:nvPr>
            <p:ph type="sldNum" sz="quarter" idx="4"/>
          </p:nvPr>
        </p:nvSpPr>
        <p:spPr>
          <a:xfrm>
            <a:off x="7912100" y="6363615"/>
            <a:ext cx="711200" cy="283845"/>
          </a:xfrm>
        </p:spPr>
        <p:txBody>
          <a:bodyPr/>
          <a:lstStyle/>
          <a:p>
            <a:fld id="{AF83BEB6-139A-B746-BC33-1F5B6187E651}" type="slidenum">
              <a:rPr lang="en-US" smtClean="0"/>
              <a:pPr/>
              <a:t>‹#›</a:t>
            </a:fld>
            <a:endParaRPr lang="en-US" dirty="0"/>
          </a:p>
        </p:txBody>
      </p:sp>
    </p:spTree>
    <p:extLst>
      <p:ext uri="{BB962C8B-B14F-4D97-AF65-F5344CB8AC3E}">
        <p14:creationId xmlns:p14="http://schemas.microsoft.com/office/powerpoint/2010/main" val="410528521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57200" y="1447800"/>
            <a:ext cx="7772400" cy="4321175"/>
          </a:xfrm>
        </p:spPr>
        <p:txBody>
          <a:bodyPr anchor="t" anchorCtr="0">
            <a:noAutofit/>
          </a:bodyPr>
          <a:lstStyle>
            <a:lvl1pPr algn="l">
              <a:lnSpc>
                <a:spcPct val="100000"/>
              </a:lnSpc>
              <a:defRPr sz="5400" b="0" cap="all" spc="-80" baseline="0">
                <a:solidFill>
                  <a:schemeClr val="tx1"/>
                </a:solidFill>
              </a:defRPr>
            </a:lvl1pPr>
          </a:lstStyle>
          <a:p>
            <a:r>
              <a:rPr lang="en-US"/>
              <a:t>Click to edit Master title style</a:t>
            </a:r>
            <a:endParaRPr lang="en-US" dirty="0"/>
          </a:p>
        </p:txBody>
      </p:sp>
      <p:sp>
        <p:nvSpPr>
          <p:cNvPr id="3" name="Text Placeholder 2"/>
          <p:cNvSpPr>
            <a:spLocks noGrp="1"/>
          </p:cNvSpPr>
          <p:nvPr>
            <p:ph type="body" idx="1"/>
          </p:nvPr>
        </p:nvSpPr>
        <p:spPr>
          <a:xfrm>
            <a:off x="457200" y="228601"/>
            <a:ext cx="7772400" cy="1066800"/>
          </a:xfrm>
        </p:spPr>
        <p:txBody>
          <a:bodyPr anchor="b"/>
          <a:lstStyle>
            <a:lvl1pPr marL="0" indent="0">
              <a:buNone/>
              <a:defRPr sz="2000" b="0" cap="all" spc="12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7" name="Date Placeholder 6"/>
          <p:cNvSpPr>
            <a:spLocks noGrp="1"/>
          </p:cNvSpPr>
          <p:nvPr>
            <p:ph type="dt" sz="half" idx="10"/>
          </p:nvPr>
        </p:nvSpPr>
        <p:spPr>
          <a:xfrm>
            <a:off x="457200" y="6172201"/>
            <a:ext cx="3429000" cy="304800"/>
          </a:xfrm>
          <a:prstGeom prst="rect">
            <a:avLst/>
          </a:prstGeom>
        </p:spPr>
        <p:txBody>
          <a:bodyPr/>
          <a:lstStyle/>
          <a:p>
            <a:endParaRPr lang="en-US" dirty="0">
              <a:solidFill>
                <a:prstClr val="black"/>
              </a:solidFill>
            </a:endParaRPr>
          </a:p>
        </p:txBody>
      </p:sp>
      <p:sp>
        <p:nvSpPr>
          <p:cNvPr id="9" name="Footer Placeholder 8"/>
          <p:cNvSpPr>
            <a:spLocks noGrp="1"/>
          </p:cNvSpPr>
          <p:nvPr>
            <p:ph type="ftr" sz="quarter" idx="12"/>
          </p:nvPr>
        </p:nvSpPr>
        <p:spPr>
          <a:xfrm>
            <a:off x="457200" y="6492875"/>
            <a:ext cx="3429000" cy="283845"/>
          </a:xfrm>
          <a:prstGeom prst="rect">
            <a:avLst/>
          </a:prstGeom>
        </p:spPr>
        <p:txBody>
          <a:bodyPr/>
          <a:lstStyle/>
          <a:p>
            <a:endParaRPr lang="en-US" dirty="0">
              <a:solidFill>
                <a:prstClr val="black"/>
              </a:solidFill>
            </a:endParaRPr>
          </a:p>
        </p:txBody>
      </p:sp>
      <p:sp>
        <p:nvSpPr>
          <p:cNvPr id="11" name="Slide Number Placeholder 4"/>
          <p:cNvSpPr>
            <a:spLocks noGrp="1"/>
          </p:cNvSpPr>
          <p:nvPr>
            <p:ph type="sldNum" sz="quarter" idx="4"/>
          </p:nvPr>
        </p:nvSpPr>
        <p:spPr>
          <a:xfrm>
            <a:off x="7912100" y="6363615"/>
            <a:ext cx="711200" cy="283845"/>
          </a:xfrm>
        </p:spPr>
        <p:txBody>
          <a:bodyPr/>
          <a:lstStyle/>
          <a:p>
            <a:fld id="{AF83BEB6-139A-B746-BC33-1F5B6187E651}" type="slidenum">
              <a:rPr lang="en-US" smtClean="0"/>
              <a:pPr/>
              <a:t>‹#›</a:t>
            </a:fld>
            <a:endParaRPr lang="en-US" dirty="0"/>
          </a:p>
        </p:txBody>
      </p:sp>
    </p:spTree>
    <p:extLst>
      <p:ext uri="{BB962C8B-B14F-4D97-AF65-F5344CB8AC3E}">
        <p14:creationId xmlns:p14="http://schemas.microsoft.com/office/powerpoint/2010/main" val="337873076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152718"/>
            <a:ext cx="7924800" cy="914894"/>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57200" y="1614002"/>
            <a:ext cx="329184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090160" y="1574800"/>
            <a:ext cx="329184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a:xfrm>
            <a:off x="457200" y="6172201"/>
            <a:ext cx="3429000" cy="304800"/>
          </a:xfrm>
          <a:prstGeom prst="rect">
            <a:avLst/>
          </a:prstGeom>
        </p:spPr>
        <p:txBody>
          <a:bodyPr/>
          <a:lstStyle/>
          <a:p>
            <a:endParaRPr lang="en-US" dirty="0">
              <a:solidFill>
                <a:prstClr val="black"/>
              </a:solidFill>
            </a:endParaRPr>
          </a:p>
        </p:txBody>
      </p:sp>
      <p:sp>
        <p:nvSpPr>
          <p:cNvPr id="6" name="Footer Placeholder 5"/>
          <p:cNvSpPr>
            <a:spLocks noGrp="1"/>
          </p:cNvSpPr>
          <p:nvPr>
            <p:ph type="ftr" sz="quarter" idx="11"/>
          </p:nvPr>
        </p:nvSpPr>
        <p:spPr>
          <a:xfrm>
            <a:off x="457200" y="6492875"/>
            <a:ext cx="3429000" cy="283845"/>
          </a:xfrm>
          <a:prstGeom prst="rect">
            <a:avLst/>
          </a:prstGeom>
        </p:spPr>
        <p:txBody>
          <a:bodyPr/>
          <a:lstStyle/>
          <a:p>
            <a:endParaRPr lang="en-US" dirty="0">
              <a:solidFill>
                <a:prstClr val="black"/>
              </a:solidFill>
            </a:endParaRPr>
          </a:p>
        </p:txBody>
      </p:sp>
      <p:sp>
        <p:nvSpPr>
          <p:cNvPr id="9" name="Slide Number Placeholder 4"/>
          <p:cNvSpPr>
            <a:spLocks noGrp="1"/>
          </p:cNvSpPr>
          <p:nvPr>
            <p:ph type="sldNum" sz="quarter" idx="4"/>
          </p:nvPr>
        </p:nvSpPr>
        <p:spPr>
          <a:xfrm>
            <a:off x="7912100" y="6363615"/>
            <a:ext cx="711200" cy="283845"/>
          </a:xfrm>
        </p:spPr>
        <p:txBody>
          <a:bodyPr/>
          <a:lstStyle/>
          <a:p>
            <a:fld id="{AF83BEB6-139A-B746-BC33-1F5B6187E651}" type="slidenum">
              <a:rPr lang="en-US" smtClean="0"/>
              <a:pPr/>
              <a:t>‹#›</a:t>
            </a:fld>
            <a:endParaRPr lang="en-US" dirty="0"/>
          </a:p>
        </p:txBody>
      </p:sp>
    </p:spTree>
    <p:extLst>
      <p:ext uri="{BB962C8B-B14F-4D97-AF65-F5344CB8AC3E}">
        <p14:creationId xmlns:p14="http://schemas.microsoft.com/office/powerpoint/2010/main" val="56761959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6533" y="152718"/>
            <a:ext cx="7450666" cy="1163320"/>
          </a:xfrm>
          <a:prstGeom prst="rect">
            <a:avLst/>
          </a:prstGeom>
        </p:spPr>
        <p:txBody>
          <a:bodyPr vert="horz" lIns="91440" tIns="45720" rIns="91440" bIns="45720" rtlCol="0" anchor="b">
            <a:noAutofit/>
          </a:bodyPr>
          <a:lstStyle/>
          <a:p>
            <a:r>
              <a:rPr lang="en-US" dirty="0"/>
              <a:t>Click to edit Master title style</a:t>
            </a:r>
          </a:p>
        </p:txBody>
      </p:sp>
      <p:sp>
        <p:nvSpPr>
          <p:cNvPr id="3" name="Text Placeholder 2"/>
          <p:cNvSpPr>
            <a:spLocks noGrp="1"/>
          </p:cNvSpPr>
          <p:nvPr>
            <p:ph type="body" idx="1"/>
          </p:nvPr>
        </p:nvSpPr>
        <p:spPr>
          <a:xfrm>
            <a:off x="626533" y="1441004"/>
            <a:ext cx="7450666" cy="4685159"/>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Rectangle 6"/>
          <p:cNvSpPr/>
          <p:nvPr/>
        </p:nvSpPr>
        <p:spPr>
          <a:xfrm>
            <a:off x="529935" y="0"/>
            <a:ext cx="8084130" cy="15271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3" name="TextBox 12"/>
          <p:cNvSpPr txBox="1"/>
          <p:nvPr userDrawn="1"/>
        </p:nvSpPr>
        <p:spPr>
          <a:xfrm>
            <a:off x="626533" y="6451745"/>
            <a:ext cx="1911101" cy="261610"/>
          </a:xfrm>
          <a:prstGeom prst="rect">
            <a:avLst/>
          </a:prstGeom>
          <a:noFill/>
        </p:spPr>
        <p:txBody>
          <a:bodyPr wrap="none" rtlCol="0" anchor="t">
            <a:spAutoFit/>
          </a:bodyPr>
          <a:lstStyle/>
          <a:p>
            <a:r>
              <a:rPr lang="en-US" sz="1100" cap="all" baseline="0" dirty="0">
                <a:solidFill>
                  <a:schemeClr val="tx1"/>
                </a:solidFill>
                <a:latin typeface="+mn-lt"/>
              </a:rPr>
              <a:t>Money Smart for Adults</a:t>
            </a:r>
          </a:p>
        </p:txBody>
      </p:sp>
      <p:sp>
        <p:nvSpPr>
          <p:cNvPr id="14" name="Rectangle 13"/>
          <p:cNvSpPr/>
          <p:nvPr userDrawn="1"/>
        </p:nvSpPr>
        <p:spPr>
          <a:xfrm>
            <a:off x="2451910" y="6445083"/>
            <a:ext cx="5171232" cy="261610"/>
          </a:xfrm>
          <a:prstGeom prst="rect">
            <a:avLst/>
          </a:prstGeom>
        </p:spPr>
        <p:txBody>
          <a:bodyPr wrap="square" anchor="t">
            <a:spAutoFit/>
          </a:bodyPr>
          <a:lstStyle/>
          <a:p>
            <a:r>
              <a:rPr lang="en-US" sz="1100" dirty="0">
                <a:solidFill>
                  <a:schemeClr val="tx1"/>
                </a:solidFill>
                <a:latin typeface="+mj-lt"/>
              </a:rPr>
              <a:t>Module</a:t>
            </a:r>
            <a:r>
              <a:rPr lang="en-US" sz="1100" baseline="0" dirty="0">
                <a:solidFill>
                  <a:schemeClr val="tx1"/>
                </a:solidFill>
                <a:latin typeface="+mj-lt"/>
              </a:rPr>
              <a:t> 13: Buying a  Home</a:t>
            </a:r>
            <a:endParaRPr lang="en-US" sz="1100" dirty="0">
              <a:solidFill>
                <a:schemeClr val="tx1"/>
              </a:solidFill>
              <a:latin typeface="+mj-lt"/>
            </a:endParaRPr>
          </a:p>
        </p:txBody>
      </p:sp>
      <p:sp>
        <p:nvSpPr>
          <p:cNvPr id="15" name="Rectangle 14"/>
          <p:cNvSpPr/>
          <p:nvPr userDrawn="1"/>
        </p:nvSpPr>
        <p:spPr>
          <a:xfrm>
            <a:off x="7888303" y="6294783"/>
            <a:ext cx="725763" cy="563217"/>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6" name="Rectangle 15"/>
          <p:cNvSpPr/>
          <p:nvPr userDrawn="1"/>
        </p:nvSpPr>
        <p:spPr>
          <a:xfrm>
            <a:off x="5588246" y="6451745"/>
            <a:ext cx="2300057" cy="261610"/>
          </a:xfrm>
          <a:prstGeom prst="rect">
            <a:avLst/>
          </a:prstGeom>
        </p:spPr>
        <p:txBody>
          <a:bodyPr wrap="square" anchor="t">
            <a:spAutoFit/>
          </a:bodyPr>
          <a:lstStyle/>
          <a:p>
            <a:r>
              <a:rPr lang="en-US" sz="1100" dirty="0">
                <a:solidFill>
                  <a:schemeClr val="tx1"/>
                </a:solidFill>
              </a:rPr>
              <a:t>September</a:t>
            </a:r>
            <a:r>
              <a:rPr lang="en-US" sz="1100" baseline="0" dirty="0">
                <a:solidFill>
                  <a:schemeClr val="tx1"/>
                </a:solidFill>
              </a:rPr>
              <a:t> 2018</a:t>
            </a:r>
            <a:endParaRPr lang="en-US" sz="1100" dirty="0">
              <a:solidFill>
                <a:schemeClr val="tx1"/>
              </a:solidFill>
            </a:endParaRPr>
          </a:p>
        </p:txBody>
      </p:sp>
      <p:sp>
        <p:nvSpPr>
          <p:cNvPr id="17" name="Slide Number Placeholder 5"/>
          <p:cNvSpPr>
            <a:spLocks noGrp="1"/>
          </p:cNvSpPr>
          <p:nvPr>
            <p:ph type="sldNum" sz="quarter" idx="4"/>
          </p:nvPr>
        </p:nvSpPr>
        <p:spPr>
          <a:xfrm>
            <a:off x="8021287" y="6363615"/>
            <a:ext cx="459794" cy="283845"/>
          </a:xfrm>
          <a:prstGeom prst="rect">
            <a:avLst/>
          </a:prstGeom>
        </p:spPr>
        <p:txBody>
          <a:bodyPr vert="horz" lIns="0" tIns="0" rIns="0" bIns="0" rtlCol="0" anchor="ctr" anchorCtr="0"/>
          <a:lstStyle>
            <a:lvl1pPr algn="ctr">
              <a:defRPr sz="3600" b="0">
                <a:solidFill>
                  <a:schemeClr val="tx1"/>
                </a:solidFill>
                <a:latin typeface="+mj-lt"/>
              </a:defRPr>
            </a:lvl1pPr>
          </a:lstStyle>
          <a:p>
            <a:fld id="{AF83BEB6-139A-B746-BC33-1F5B6187E651}" type="slidenum">
              <a:rPr lang="en-US" smtClean="0"/>
              <a:pPr/>
              <a:t>‹#›</a:t>
            </a:fld>
            <a:endParaRPr lang="en-US" dirty="0"/>
          </a:p>
        </p:txBody>
      </p:sp>
    </p:spTree>
    <p:extLst>
      <p:ext uri="{BB962C8B-B14F-4D97-AF65-F5344CB8AC3E}">
        <p14:creationId xmlns:p14="http://schemas.microsoft.com/office/powerpoint/2010/main" val="367549937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8" r:id="rId14"/>
  </p:sldLayoutIdLst>
  <p:hf hdr="0" ftr="0" dt="0"/>
  <p:txStyles>
    <p:titleStyle>
      <a:lvl1pPr algn="l" defTabSz="914400" rtl="0" eaLnBrk="1" latinLnBrk="0" hangingPunct="1">
        <a:spcBef>
          <a:spcPct val="0"/>
        </a:spcBef>
        <a:buNone/>
        <a:defRPr sz="3600" kern="1200" cap="none" spc="-60" baseline="0">
          <a:solidFill>
            <a:schemeClr val="tx2"/>
          </a:solidFill>
          <a:latin typeface="Franklin Gothic Medium"/>
          <a:ea typeface="+mj-ea"/>
          <a:cs typeface="Franklin Gothic Medium"/>
        </a:defRPr>
      </a:lvl1pPr>
    </p:titleStyle>
    <p:bodyStyle>
      <a:lvl1pPr marL="256032" indent="-256032" algn="l" defTabSz="914400" rtl="0" eaLnBrk="1" latinLnBrk="0" hangingPunct="1">
        <a:lnSpc>
          <a:spcPct val="100000"/>
        </a:lnSpc>
        <a:spcBef>
          <a:spcPct val="20000"/>
        </a:spcBef>
        <a:spcAft>
          <a:spcPts val="1200"/>
        </a:spcAft>
        <a:buClr>
          <a:schemeClr val="tx2"/>
        </a:buClr>
        <a:buFont typeface="Wingdings" panose="05000000000000000000" pitchFamily="2" charset="2"/>
        <a:buChar char="§"/>
        <a:defRPr sz="2400" b="0" kern="1200">
          <a:solidFill>
            <a:schemeClr val="tx1"/>
          </a:solidFill>
          <a:latin typeface="Franklin Gothic Medium"/>
          <a:ea typeface="+mn-ea"/>
          <a:cs typeface="Franklin Gothic Medium"/>
        </a:defRPr>
      </a:lvl1pPr>
      <a:lvl2pPr marL="457200" indent="-182880" algn="l" defTabSz="914400" rtl="0" eaLnBrk="1" latinLnBrk="0" hangingPunct="1">
        <a:lnSpc>
          <a:spcPct val="100000"/>
        </a:lnSpc>
        <a:spcBef>
          <a:spcPct val="20000"/>
        </a:spcBef>
        <a:buClr>
          <a:schemeClr val="tx2"/>
        </a:buClr>
        <a:buFont typeface="Franklin Gothic Book" panose="020B0503020102020204" pitchFamily="34" charset="0"/>
        <a:buChar char="●"/>
        <a:defRPr sz="2000" kern="1200">
          <a:solidFill>
            <a:schemeClr val="tx1"/>
          </a:solidFill>
          <a:latin typeface="Franklin Gothic Book"/>
          <a:ea typeface="+mn-ea"/>
          <a:cs typeface="Franklin Gothic Book"/>
        </a:defRPr>
      </a:lvl2pPr>
      <a:lvl3pPr marL="1143000" indent="-228600" algn="l" defTabSz="914400" rtl="0" eaLnBrk="1" latinLnBrk="0" hangingPunct="1">
        <a:spcBef>
          <a:spcPct val="20000"/>
        </a:spcBef>
        <a:buClr>
          <a:schemeClr val="tx2"/>
        </a:buClr>
        <a:buFont typeface="Courier New" panose="02070309020205020404" pitchFamily="49" charset="0"/>
        <a:buChar char="o"/>
        <a:defRPr sz="1800" kern="1200">
          <a:solidFill>
            <a:schemeClr val="tx1"/>
          </a:solidFill>
          <a:latin typeface="Franklin Gothic Book"/>
          <a:ea typeface="+mn-ea"/>
          <a:cs typeface="Franklin Gothic Book"/>
        </a:defRPr>
      </a:lvl3pPr>
      <a:lvl4pPr marL="1600200" indent="-228600" algn="l" defTabSz="914400" rtl="0" eaLnBrk="1" latinLnBrk="0" hangingPunct="1">
        <a:spcBef>
          <a:spcPct val="20000"/>
        </a:spcBef>
        <a:buClr>
          <a:schemeClr val="tx2"/>
        </a:buClr>
        <a:buFont typeface="Arial" pitchFamily="34" charset="0"/>
        <a:buChar char="•"/>
        <a:defRPr sz="1800" kern="1200">
          <a:solidFill>
            <a:schemeClr val="tx1"/>
          </a:solidFill>
          <a:latin typeface="Franklin Gothic Book"/>
          <a:ea typeface="+mn-ea"/>
          <a:cs typeface="Franklin Gothic Book"/>
        </a:defRPr>
      </a:lvl4pPr>
      <a:lvl5pPr marL="2057400" indent="-228600" algn="l" defTabSz="914400" rtl="0" eaLnBrk="1" latinLnBrk="0" hangingPunct="1">
        <a:spcBef>
          <a:spcPct val="20000"/>
        </a:spcBef>
        <a:buClr>
          <a:schemeClr val="tx2"/>
        </a:buClr>
        <a:buFont typeface="Arial" pitchFamily="34" charset="0"/>
        <a:buChar char="•"/>
        <a:defRPr sz="1800" kern="1200" baseline="0">
          <a:solidFill>
            <a:schemeClr val="tx1"/>
          </a:solidFill>
          <a:latin typeface="Franklin Gothic Book"/>
          <a:ea typeface="+mn-ea"/>
          <a:cs typeface="Franklin Gothic Book"/>
        </a:defRPr>
      </a:lvl5pPr>
      <a:lvl6pPr marL="25146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6pPr>
      <a:lvl7pPr marL="29718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7pPr>
      <a:lvl8pPr marL="34290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8pPr>
      <a:lvl9pPr marL="38862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8.png"/></Relationships>
</file>

<file path=ppt/slides/_rels/slide10.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2.xml"/><Relationship Id="rId5" Type="http://schemas.openxmlformats.org/officeDocument/2006/relationships/image" Target="../media/image16.jpeg"/><Relationship Id="rId4" Type="http://schemas.openxmlformats.org/officeDocument/2006/relationships/image" Target="../media/image15.jpeg"/></Relationships>
</file>

<file path=ppt/slides/_rels/slide16.xml.rels><?xml version="1.0" encoding="UTF-8" standalone="yes"?>
<Relationships xmlns="http://schemas.openxmlformats.org/package/2006/relationships"><Relationship Id="rId2" Type="http://schemas.openxmlformats.org/officeDocument/2006/relationships/image" Target="../media/image17.jp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slideLayout" Target="../slideLayouts/slideLayout2.xml"/><Relationship Id="rId4" Type="http://schemas.openxmlformats.org/officeDocument/2006/relationships/image" Target="../media/image20.jpeg"/></Relationships>
</file>

<file path=ppt/slides/_rels/slide19.xml.rels><?xml version="1.0" encoding="UTF-8" standalone="yes"?>
<Relationships xmlns="http://schemas.openxmlformats.org/package/2006/relationships"><Relationship Id="rId2" Type="http://schemas.openxmlformats.org/officeDocument/2006/relationships/image" Target="../media/image21.jp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2.jp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6.xml"/><Relationship Id="rId1" Type="http://schemas.openxmlformats.org/officeDocument/2006/relationships/slideLayout" Target="../slideLayouts/slideLayout14.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14.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25.jp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2" Type="http://schemas.openxmlformats.org/officeDocument/2006/relationships/image" Target="../media/image26.jp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_rels/slide49.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notesSlide" Target="../notesSlides/notesSlide10.xml"/><Relationship Id="rId1" Type="http://schemas.openxmlformats.org/officeDocument/2006/relationships/slideLayout" Target="../slideLayouts/slideLayout1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1.xml.rels><?xml version="1.0" encoding="UTF-8" standalone="yes"?>
<Relationships xmlns="http://schemas.openxmlformats.org/package/2006/relationships"><Relationship Id="rId2" Type="http://schemas.openxmlformats.org/officeDocument/2006/relationships/image" Target="../media/image30.emf"/><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image" Target="../media/image31.jp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image" Target="../media/image33.jpeg"/><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image" Target="../media/image34.emf"/><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image" Target="../media/image35.jpeg"/><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4.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6.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ctrTitle"/>
          </p:nvPr>
        </p:nvSpPr>
        <p:spPr>
          <a:xfrm>
            <a:off x="2722794" y="5431536"/>
            <a:ext cx="5263776" cy="785970"/>
          </a:xfrm>
        </p:spPr>
        <p:txBody>
          <a:bodyPr anchor="t">
            <a:normAutofit fontScale="90000"/>
          </a:bodyPr>
          <a:lstStyle/>
          <a:p>
            <a:r>
              <a:rPr lang="en-US" dirty="0"/>
              <a:t>Buying a Home</a:t>
            </a:r>
          </a:p>
        </p:txBody>
      </p:sp>
      <p:pic>
        <p:nvPicPr>
          <p:cNvPr id="3" name="Picture 2" descr="iconic picture for Module 13. Picture of a SOLD sign on a FOR SALE sign in the forefront. Background has blurry picture of a family in front of a house. "/>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1403184" y="0"/>
            <a:ext cx="6189989" cy="4345525"/>
          </a:xfrm>
          <a:prstGeom prst="rect">
            <a:avLst/>
          </a:prstGeom>
        </p:spPr>
      </p:pic>
      <p:sp>
        <p:nvSpPr>
          <p:cNvPr id="8" name="Rectangle 7" descr="black rectangle framing picture"/>
          <p:cNvSpPr/>
          <p:nvPr/>
        </p:nvSpPr>
        <p:spPr>
          <a:xfrm>
            <a:off x="1403184" y="4345525"/>
            <a:ext cx="6189989" cy="264575"/>
          </a:xfrm>
          <a:prstGeom prst="rect">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Subtitle 11"/>
          <p:cNvSpPr txBox="1">
            <a:spLocks/>
          </p:cNvSpPr>
          <p:nvPr/>
        </p:nvSpPr>
        <p:spPr>
          <a:xfrm>
            <a:off x="2776987" y="4989328"/>
            <a:ext cx="4870380" cy="557624"/>
          </a:xfrm>
          <a:prstGeom prst="rect">
            <a:avLst/>
          </a:prstGeom>
        </p:spPr>
        <p:txBody>
          <a:bodyPr vert="horz" lIns="91440" tIns="45720" rIns="91440" bIns="45720" rtlCol="0" anchor="b">
            <a:noAutofit/>
          </a:bodyPr>
          <a:lstStyle>
            <a:lvl1pPr marL="0" indent="0" algn="l" defTabSz="914400" rtl="0" eaLnBrk="1" latinLnBrk="0" hangingPunct="1">
              <a:lnSpc>
                <a:spcPct val="140000"/>
              </a:lnSpc>
              <a:spcBef>
                <a:spcPct val="20000"/>
              </a:spcBef>
              <a:spcAft>
                <a:spcPts val="1200"/>
              </a:spcAft>
              <a:buClr>
                <a:schemeClr val="tx2"/>
              </a:buClr>
              <a:buFont typeface="Arial"/>
              <a:buNone/>
              <a:defRPr sz="2400" b="0" kern="1200" cap="all" spc="120" baseline="0">
                <a:solidFill>
                  <a:schemeClr val="tx2"/>
                </a:solidFill>
                <a:latin typeface="+mj-lt"/>
                <a:ea typeface="+mn-ea"/>
                <a:cs typeface="Franklin Gothic Medium"/>
              </a:defRPr>
            </a:lvl1pPr>
            <a:lvl2pPr marL="457200" indent="0" algn="ctr" defTabSz="914400" rtl="0" eaLnBrk="1" latinLnBrk="0" hangingPunct="1">
              <a:lnSpc>
                <a:spcPct val="140000"/>
              </a:lnSpc>
              <a:spcBef>
                <a:spcPct val="20000"/>
              </a:spcBef>
              <a:buClr>
                <a:schemeClr val="tx2"/>
              </a:buClr>
              <a:buFont typeface="Arial" pitchFamily="34" charset="0"/>
              <a:buNone/>
              <a:defRPr sz="2000" kern="1200">
                <a:solidFill>
                  <a:schemeClr val="tx1">
                    <a:tint val="75000"/>
                  </a:schemeClr>
                </a:solidFill>
                <a:latin typeface="Franklin Gothic Book"/>
                <a:ea typeface="+mn-ea"/>
                <a:cs typeface="Franklin Gothic Book"/>
              </a:defRPr>
            </a:lvl2pPr>
            <a:lvl3pPr marL="914400" indent="0" algn="ctr" defTabSz="914400" rtl="0" eaLnBrk="1" latinLnBrk="0" hangingPunct="1">
              <a:spcBef>
                <a:spcPct val="20000"/>
              </a:spcBef>
              <a:buClr>
                <a:schemeClr val="tx2"/>
              </a:buClr>
              <a:buFont typeface="Arial" pitchFamily="34" charset="0"/>
              <a:buNone/>
              <a:defRPr sz="1800" kern="1200">
                <a:solidFill>
                  <a:schemeClr val="tx1">
                    <a:tint val="75000"/>
                  </a:schemeClr>
                </a:solidFill>
                <a:latin typeface="Franklin Gothic Book"/>
                <a:ea typeface="+mn-ea"/>
                <a:cs typeface="Franklin Gothic Book"/>
              </a:defRPr>
            </a:lvl3pPr>
            <a:lvl4pPr marL="1371600" indent="0" algn="ctr" defTabSz="914400" rtl="0" eaLnBrk="1" latinLnBrk="0" hangingPunct="1">
              <a:spcBef>
                <a:spcPct val="20000"/>
              </a:spcBef>
              <a:buClr>
                <a:schemeClr val="tx2"/>
              </a:buClr>
              <a:buFont typeface="Arial" pitchFamily="34" charset="0"/>
              <a:buNone/>
              <a:defRPr sz="1800" kern="1200">
                <a:solidFill>
                  <a:schemeClr val="tx1">
                    <a:tint val="75000"/>
                  </a:schemeClr>
                </a:solidFill>
                <a:latin typeface="Franklin Gothic Book"/>
                <a:ea typeface="+mn-ea"/>
                <a:cs typeface="Franklin Gothic Book"/>
              </a:defRPr>
            </a:lvl4pPr>
            <a:lvl5pPr marL="1828800" indent="0" algn="ctr" defTabSz="914400" rtl="0" eaLnBrk="1" latinLnBrk="0" hangingPunct="1">
              <a:spcBef>
                <a:spcPct val="20000"/>
              </a:spcBef>
              <a:buClr>
                <a:schemeClr val="tx2"/>
              </a:buClr>
              <a:buFont typeface="Arial" pitchFamily="34" charset="0"/>
              <a:buNone/>
              <a:defRPr sz="1800" kern="1200" baseline="0">
                <a:solidFill>
                  <a:schemeClr val="tx1">
                    <a:tint val="75000"/>
                  </a:schemeClr>
                </a:solidFill>
                <a:latin typeface="Franklin Gothic Book"/>
                <a:ea typeface="+mn-ea"/>
                <a:cs typeface="Franklin Gothic Book"/>
              </a:defRPr>
            </a:lvl5pPr>
            <a:lvl6pPr marL="2286000" indent="0" algn="ctr" defTabSz="914400" rtl="0" eaLnBrk="1" latinLnBrk="0" hangingPunct="1">
              <a:spcBef>
                <a:spcPct val="20000"/>
              </a:spcBef>
              <a:buClr>
                <a:schemeClr val="tx2"/>
              </a:buClr>
              <a:buFont typeface="Arial" pitchFamily="34" charset="0"/>
              <a:buNone/>
              <a:defRPr sz="1600" kern="1200">
                <a:solidFill>
                  <a:schemeClr val="tx1">
                    <a:tint val="75000"/>
                  </a:schemeClr>
                </a:solidFill>
                <a:latin typeface="+mn-lt"/>
                <a:ea typeface="+mn-ea"/>
                <a:cs typeface="+mn-cs"/>
              </a:defRPr>
            </a:lvl6pPr>
            <a:lvl7pPr marL="2743200" indent="0" algn="ctr" defTabSz="914400" rtl="0" eaLnBrk="1" latinLnBrk="0" hangingPunct="1">
              <a:spcBef>
                <a:spcPct val="20000"/>
              </a:spcBef>
              <a:buClr>
                <a:schemeClr val="tx2"/>
              </a:buClr>
              <a:buFont typeface="Arial" pitchFamily="34" charset="0"/>
              <a:buNone/>
              <a:defRPr sz="1600" kern="1200">
                <a:solidFill>
                  <a:schemeClr val="tx1">
                    <a:tint val="75000"/>
                  </a:schemeClr>
                </a:solidFill>
                <a:latin typeface="+mn-lt"/>
                <a:ea typeface="+mn-ea"/>
                <a:cs typeface="+mn-cs"/>
              </a:defRPr>
            </a:lvl7pPr>
            <a:lvl8pPr marL="3200400" indent="0" algn="ctr" defTabSz="914400" rtl="0" eaLnBrk="1" latinLnBrk="0" hangingPunct="1">
              <a:spcBef>
                <a:spcPct val="20000"/>
              </a:spcBef>
              <a:buClr>
                <a:schemeClr val="tx2"/>
              </a:buClr>
              <a:buFont typeface="Arial" pitchFamily="34" charset="0"/>
              <a:buNone/>
              <a:defRPr sz="1600" kern="1200">
                <a:solidFill>
                  <a:schemeClr val="tx1">
                    <a:tint val="75000"/>
                  </a:schemeClr>
                </a:solidFill>
                <a:latin typeface="+mn-lt"/>
                <a:ea typeface="+mn-ea"/>
                <a:cs typeface="+mn-cs"/>
              </a:defRPr>
            </a:lvl8pPr>
            <a:lvl9pPr marL="3657600" indent="0" algn="ctr" defTabSz="914400" rtl="0" eaLnBrk="1" latinLnBrk="0" hangingPunct="1">
              <a:spcBef>
                <a:spcPct val="20000"/>
              </a:spcBef>
              <a:buClr>
                <a:schemeClr val="tx2"/>
              </a:buClr>
              <a:buFont typeface="Arial" pitchFamily="34" charset="0"/>
              <a:buNone/>
              <a:defRPr sz="1600" kern="1200">
                <a:solidFill>
                  <a:schemeClr val="tx1">
                    <a:tint val="75000"/>
                  </a:schemeClr>
                </a:solidFill>
                <a:latin typeface="+mn-lt"/>
                <a:ea typeface="+mn-ea"/>
                <a:cs typeface="+mn-cs"/>
              </a:defRPr>
            </a:lvl9pPr>
          </a:lstStyle>
          <a:p>
            <a:r>
              <a:rPr lang="en-US" sz="1800" dirty="0"/>
              <a:t>Module 13</a:t>
            </a:r>
          </a:p>
        </p:txBody>
      </p:sp>
      <p:pic>
        <p:nvPicPr>
          <p:cNvPr id="12" name="Picture 11" descr="Money Smart logo "/>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403184" y="5093106"/>
            <a:ext cx="1124400" cy="1124400"/>
          </a:xfrm>
          <a:prstGeom prst="rect">
            <a:avLst/>
          </a:prstGeom>
        </p:spPr>
      </p:pic>
      <p:sp>
        <p:nvSpPr>
          <p:cNvPr id="10" name="Rectangle 9"/>
          <p:cNvSpPr/>
          <p:nvPr/>
        </p:nvSpPr>
        <p:spPr>
          <a:xfrm>
            <a:off x="1403184" y="6378742"/>
            <a:ext cx="1290866" cy="276999"/>
          </a:xfrm>
          <a:prstGeom prst="rect">
            <a:avLst/>
          </a:prstGeom>
        </p:spPr>
        <p:txBody>
          <a:bodyPr wrap="none">
            <a:spAutoFit/>
          </a:bodyPr>
          <a:lstStyle/>
          <a:p>
            <a:r>
              <a:rPr lang="en-US" sz="1200" dirty="0"/>
              <a:t>September 2018</a:t>
            </a:r>
            <a:endParaRPr lang="en-US" sz="1200" i="0" dirty="0"/>
          </a:p>
        </p:txBody>
      </p:sp>
      <p:sp>
        <p:nvSpPr>
          <p:cNvPr id="9" name="Rectangle 8" descr="blue square setting off page number">
            <a:extLst>
              <a:ext uri="{FF2B5EF4-FFF2-40B4-BE49-F238E27FC236}">
                <a16:creationId xmlns:a16="http://schemas.microsoft.com/office/drawing/2014/main" xmlns="" id="{05618C3D-66BE-2941-92D2-688CA24E6F5A}"/>
              </a:ext>
            </a:extLst>
          </p:cNvPr>
          <p:cNvSpPr/>
          <p:nvPr/>
        </p:nvSpPr>
        <p:spPr>
          <a:xfrm>
            <a:off x="7888303" y="6294783"/>
            <a:ext cx="725763" cy="563217"/>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1" name="Slide Number Placeholder 10"/>
          <p:cNvSpPr>
            <a:spLocks noGrp="1"/>
          </p:cNvSpPr>
          <p:nvPr>
            <p:ph type="sldNum" sz="quarter" idx="12"/>
          </p:nvPr>
        </p:nvSpPr>
        <p:spPr/>
        <p:txBody>
          <a:bodyPr/>
          <a:lstStyle/>
          <a:p>
            <a:fld id="{AF83BEB6-139A-B746-BC33-1F5B6187E651}" type="slidenum">
              <a:rPr lang="en-US" smtClean="0">
                <a:solidFill>
                  <a:prstClr val="black"/>
                </a:solidFill>
              </a:rPr>
              <a:pPr/>
              <a:t>1</a:t>
            </a:fld>
            <a:endParaRPr lang="en-US" dirty="0">
              <a:solidFill>
                <a:prstClr val="black"/>
              </a:solidFill>
            </a:endParaRPr>
          </a:p>
        </p:txBody>
      </p:sp>
    </p:spTree>
    <p:extLst>
      <p:ext uri="{BB962C8B-B14F-4D97-AF65-F5344CB8AC3E}">
        <p14:creationId xmlns:p14="http://schemas.microsoft.com/office/powerpoint/2010/main" val="136538234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77986" y="434356"/>
            <a:ext cx="7499213" cy="647403"/>
          </a:xfrm>
        </p:spPr>
        <p:txBody>
          <a:bodyPr>
            <a:normAutofit fontScale="90000"/>
          </a:bodyPr>
          <a:lstStyle/>
          <a:p>
            <a:r>
              <a:rPr lang="en-US" sz="4000" dirty="0"/>
              <a:t>Try It: Getting Ready to Buy</a:t>
            </a:r>
            <a:r>
              <a:rPr lang="en-US" dirty="0"/>
              <a:t/>
            </a:r>
            <a:br>
              <a:rPr lang="en-US" dirty="0"/>
            </a:br>
            <a:r>
              <a:rPr lang="en-US" sz="2700" dirty="0"/>
              <a:t>See page 5 in your Participant Guide</a:t>
            </a:r>
            <a:endParaRPr lang="en-US" sz="4400" dirty="0"/>
          </a:p>
        </p:txBody>
      </p:sp>
      <p:sp>
        <p:nvSpPr>
          <p:cNvPr id="5" name="Slide Number Placeholder 4"/>
          <p:cNvSpPr>
            <a:spLocks noGrp="1"/>
          </p:cNvSpPr>
          <p:nvPr>
            <p:ph type="sldNum" sz="quarter" idx="4"/>
          </p:nvPr>
        </p:nvSpPr>
        <p:spPr/>
        <p:txBody>
          <a:bodyPr/>
          <a:lstStyle/>
          <a:p>
            <a:fld id="{AF83BEB6-139A-B746-BC33-1F5B6187E651}" type="slidenum">
              <a:rPr lang="en-US" smtClean="0"/>
              <a:pPr/>
              <a:t>10</a:t>
            </a:fld>
            <a:endParaRPr lang="en-US" dirty="0"/>
          </a:p>
        </p:txBody>
      </p:sp>
      <p:pic>
        <p:nvPicPr>
          <p:cNvPr id="9" name="Picture 8" descr="Screenshot of Try It: Getting Ready to Buy from Participant Guide. Like all screenshots, it is shown for navigational purposes only so participants know what to look for in the Participant Guide. No one is expected to read words from the screenshot."/>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a:off x="685800" y="1233727"/>
            <a:ext cx="7937500" cy="4542920"/>
          </a:xfrm>
          <a:prstGeom prst="rect">
            <a:avLst/>
          </a:prstGeom>
          <a:solidFill>
            <a:srgbClr val="FFFFFF">
              <a:shade val="85000"/>
              <a:alpha val="0"/>
            </a:srgbClr>
          </a:solidFill>
          <a:ln w="88900" cap="sq">
            <a:no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16962027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77986" y="434356"/>
            <a:ext cx="7499213" cy="685726"/>
          </a:xfrm>
        </p:spPr>
        <p:txBody>
          <a:bodyPr>
            <a:normAutofit fontScale="90000"/>
          </a:bodyPr>
          <a:lstStyle/>
          <a:p>
            <a:r>
              <a:rPr lang="en-US" sz="4000" dirty="0"/>
              <a:t>Apply It: Am I Ready to Buy?</a:t>
            </a:r>
            <a:r>
              <a:rPr lang="en-US" dirty="0"/>
              <a:t/>
            </a:r>
            <a:br>
              <a:rPr lang="en-US" dirty="0"/>
            </a:br>
            <a:r>
              <a:rPr lang="en-US" sz="2700" dirty="0"/>
              <a:t>See page 7 in your Participant Guide</a:t>
            </a:r>
            <a:endParaRPr lang="en-US" sz="4400" dirty="0"/>
          </a:p>
        </p:txBody>
      </p:sp>
      <p:sp>
        <p:nvSpPr>
          <p:cNvPr id="5" name="Slide Number Placeholder 4"/>
          <p:cNvSpPr>
            <a:spLocks noGrp="1"/>
          </p:cNvSpPr>
          <p:nvPr>
            <p:ph type="sldNum" sz="quarter" idx="4"/>
          </p:nvPr>
        </p:nvSpPr>
        <p:spPr/>
        <p:txBody>
          <a:bodyPr/>
          <a:lstStyle/>
          <a:p>
            <a:fld id="{AF83BEB6-139A-B746-BC33-1F5B6187E651}" type="slidenum">
              <a:rPr lang="en-US" smtClean="0"/>
              <a:pPr/>
              <a:t>11</a:t>
            </a:fld>
            <a:endParaRPr lang="en-US" dirty="0"/>
          </a:p>
        </p:txBody>
      </p:sp>
      <p:pic>
        <p:nvPicPr>
          <p:cNvPr id="9" name="Picture 8" descr="Screenshot of Apply It: Am I Ready to Buy? from the Participant Guide. Shown for navigational purposes only."/>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77123" y="1222408"/>
            <a:ext cx="7937500" cy="4965700"/>
          </a:xfrm>
          <a:prstGeom prst="rect">
            <a:avLst/>
          </a:prstGeom>
          <a:solidFill>
            <a:srgbClr val="FFFFFF">
              <a:shade val="85000"/>
              <a:alpha val="0"/>
            </a:srgbClr>
          </a:solidFill>
          <a:ln w="88900" cap="sq">
            <a:no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389233322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How Much Can You Afford?</a:t>
            </a:r>
          </a:p>
        </p:txBody>
      </p:sp>
      <p:sp>
        <p:nvSpPr>
          <p:cNvPr id="3" name="Content Placeholder 2"/>
          <p:cNvSpPr>
            <a:spLocks noGrp="1"/>
          </p:cNvSpPr>
          <p:nvPr>
            <p:ph idx="1"/>
          </p:nvPr>
        </p:nvSpPr>
        <p:spPr/>
        <p:txBody>
          <a:bodyPr>
            <a:normAutofit/>
          </a:bodyPr>
          <a:lstStyle/>
          <a:p>
            <a:r>
              <a:rPr lang="en-US" sz="3200"/>
              <a:t>Only YOU can decide!</a:t>
            </a:r>
          </a:p>
          <a:p>
            <a:pPr marL="0" indent="0">
              <a:buNone/>
            </a:pPr>
            <a:endParaRPr lang="en-US" sz="3200"/>
          </a:p>
          <a:p>
            <a:pPr marL="0" indent="0">
              <a:buNone/>
            </a:pPr>
            <a:r>
              <a:rPr lang="en-US" sz="3200"/>
              <a:t>There </a:t>
            </a:r>
            <a:r>
              <a:rPr lang="en-US" sz="3200" dirty="0"/>
              <a:t>are two ways to estimate this:</a:t>
            </a:r>
          </a:p>
          <a:p>
            <a:pPr marL="514350" indent="-514350">
              <a:buFont typeface="+mj-lt"/>
              <a:buAutoNum type="arabicPeriod"/>
            </a:pPr>
            <a:r>
              <a:rPr lang="en-US" sz="3200"/>
              <a:t>Your Spending </a:t>
            </a:r>
            <a:r>
              <a:rPr lang="en-US" sz="3200" dirty="0"/>
              <a:t>and </a:t>
            </a:r>
            <a:r>
              <a:rPr lang="en-US" sz="3200"/>
              <a:t>Saving Plan</a:t>
            </a:r>
            <a:endParaRPr lang="en-US" sz="3200" dirty="0"/>
          </a:p>
          <a:p>
            <a:pPr marL="514350" indent="-514350">
              <a:buFont typeface="+mj-lt"/>
              <a:buAutoNum type="arabicPeriod"/>
            </a:pPr>
            <a:r>
              <a:rPr lang="en-US" sz="3200"/>
              <a:t>Your Debt-to-Income </a:t>
            </a:r>
            <a:r>
              <a:rPr lang="en-US" sz="3200" dirty="0"/>
              <a:t>Ratio</a:t>
            </a:r>
          </a:p>
        </p:txBody>
      </p:sp>
      <p:sp>
        <p:nvSpPr>
          <p:cNvPr id="6" name="Slide Number Placeholder 5"/>
          <p:cNvSpPr>
            <a:spLocks noGrp="1"/>
          </p:cNvSpPr>
          <p:nvPr>
            <p:ph type="sldNum" sz="quarter" idx="4"/>
          </p:nvPr>
        </p:nvSpPr>
        <p:spPr/>
        <p:txBody>
          <a:bodyPr/>
          <a:lstStyle/>
          <a:p>
            <a:fld id="{AF83BEB6-139A-B746-BC33-1F5B6187E651}" type="slidenum">
              <a:rPr lang="en-US" smtClean="0"/>
              <a:pPr/>
              <a:t>12</a:t>
            </a:fld>
            <a:endParaRPr lang="en-US" dirty="0"/>
          </a:p>
        </p:txBody>
      </p:sp>
    </p:spTree>
    <p:extLst>
      <p:ext uri="{BB962C8B-B14F-4D97-AF65-F5344CB8AC3E}">
        <p14:creationId xmlns:p14="http://schemas.microsoft.com/office/powerpoint/2010/main" val="127556662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Spending and Saving Plan Method</a:t>
            </a:r>
          </a:p>
        </p:txBody>
      </p:sp>
      <p:sp>
        <p:nvSpPr>
          <p:cNvPr id="5" name="TextBox 4"/>
          <p:cNvSpPr txBox="1"/>
          <p:nvPr/>
        </p:nvSpPr>
        <p:spPr>
          <a:xfrm>
            <a:off x="217717" y="1479415"/>
            <a:ext cx="2778220" cy="1692771"/>
          </a:xfrm>
          <a:prstGeom prst="rect">
            <a:avLst/>
          </a:prstGeom>
          <a:noFill/>
        </p:spPr>
        <p:txBody>
          <a:bodyPr wrap="square" rtlCol="0">
            <a:spAutoFit/>
          </a:bodyPr>
          <a:lstStyle/>
          <a:p>
            <a:pPr algn="ctr"/>
            <a:r>
              <a:rPr lang="en-US" sz="2800" b="1" dirty="0">
                <a:latin typeface="Segoe Print" panose="02000600000000000000" pitchFamily="2" charset="0"/>
              </a:rPr>
              <a:t>Total Net</a:t>
            </a:r>
            <a:br>
              <a:rPr lang="en-US" sz="2800" b="1" dirty="0">
                <a:latin typeface="Segoe Print" panose="02000600000000000000" pitchFamily="2" charset="0"/>
              </a:rPr>
            </a:br>
            <a:r>
              <a:rPr lang="en-US" sz="2800" b="1" dirty="0">
                <a:latin typeface="Segoe Print" panose="02000600000000000000" pitchFamily="2" charset="0"/>
              </a:rPr>
              <a:t>Monthly Income</a:t>
            </a:r>
          </a:p>
          <a:p>
            <a:pPr algn="ctr"/>
            <a:endParaRPr lang="en-US" sz="2000" b="1" dirty="0">
              <a:latin typeface="Segoe Print" panose="02000600000000000000" pitchFamily="2" charset="0"/>
            </a:endParaRPr>
          </a:p>
        </p:txBody>
      </p:sp>
      <p:sp>
        <p:nvSpPr>
          <p:cNvPr id="8" name="TextBox 7"/>
          <p:cNvSpPr txBox="1"/>
          <p:nvPr/>
        </p:nvSpPr>
        <p:spPr>
          <a:xfrm>
            <a:off x="2479916" y="1696574"/>
            <a:ext cx="627095" cy="923330"/>
          </a:xfrm>
          <a:prstGeom prst="rect">
            <a:avLst/>
          </a:prstGeom>
          <a:noFill/>
        </p:spPr>
        <p:txBody>
          <a:bodyPr wrap="none" rtlCol="0">
            <a:spAutoFit/>
          </a:bodyPr>
          <a:lstStyle/>
          <a:p>
            <a:r>
              <a:rPr lang="en-US" sz="5400" b="1" dirty="0">
                <a:latin typeface="Segoe Print" panose="02000600000000000000" pitchFamily="2" charset="0"/>
              </a:rPr>
              <a:t>-</a:t>
            </a:r>
          </a:p>
        </p:txBody>
      </p:sp>
      <p:sp>
        <p:nvSpPr>
          <p:cNvPr id="6" name="TextBox 5"/>
          <p:cNvSpPr txBox="1"/>
          <p:nvPr/>
        </p:nvSpPr>
        <p:spPr>
          <a:xfrm>
            <a:off x="2793463" y="1494744"/>
            <a:ext cx="2873246" cy="1692771"/>
          </a:xfrm>
          <a:prstGeom prst="rect">
            <a:avLst/>
          </a:prstGeom>
          <a:noFill/>
        </p:spPr>
        <p:txBody>
          <a:bodyPr wrap="square" rtlCol="0">
            <a:spAutoFit/>
          </a:bodyPr>
          <a:lstStyle/>
          <a:p>
            <a:pPr algn="ctr"/>
            <a:r>
              <a:rPr lang="en-US" sz="2800" b="1" dirty="0">
                <a:latin typeface="Segoe Print" panose="02000600000000000000" pitchFamily="2" charset="0"/>
              </a:rPr>
              <a:t>Total Monthly Non-Housing Expenses</a:t>
            </a:r>
            <a:r>
              <a:rPr lang="en-US" sz="2400" b="1" dirty="0">
                <a:latin typeface="Segoe Print" panose="02000600000000000000" pitchFamily="2" charset="0"/>
              </a:rPr>
              <a:t> </a:t>
            </a:r>
          </a:p>
          <a:p>
            <a:pPr algn="ctr"/>
            <a:endParaRPr lang="en-US" sz="2000" b="1" dirty="0">
              <a:latin typeface="Segoe Print" panose="02000600000000000000" pitchFamily="2" charset="0"/>
            </a:endParaRPr>
          </a:p>
        </p:txBody>
      </p:sp>
      <p:sp>
        <p:nvSpPr>
          <p:cNvPr id="9" name="TextBox 8"/>
          <p:cNvSpPr txBox="1"/>
          <p:nvPr/>
        </p:nvSpPr>
        <p:spPr>
          <a:xfrm>
            <a:off x="5585761" y="1777051"/>
            <a:ext cx="617477" cy="923330"/>
          </a:xfrm>
          <a:prstGeom prst="rect">
            <a:avLst/>
          </a:prstGeom>
          <a:noFill/>
        </p:spPr>
        <p:txBody>
          <a:bodyPr wrap="none" rtlCol="0">
            <a:spAutoFit/>
          </a:bodyPr>
          <a:lstStyle/>
          <a:p>
            <a:r>
              <a:rPr lang="en-US" sz="5400" b="1" dirty="0">
                <a:latin typeface="Segoe Print" panose="02000600000000000000" pitchFamily="2" charset="0"/>
              </a:rPr>
              <a:t>=</a:t>
            </a:r>
          </a:p>
        </p:txBody>
      </p:sp>
      <p:sp>
        <p:nvSpPr>
          <p:cNvPr id="7" name="TextBox 6"/>
          <p:cNvSpPr txBox="1"/>
          <p:nvPr/>
        </p:nvSpPr>
        <p:spPr>
          <a:xfrm>
            <a:off x="6018956" y="1538287"/>
            <a:ext cx="2604344" cy="1692771"/>
          </a:xfrm>
          <a:prstGeom prst="rect">
            <a:avLst/>
          </a:prstGeom>
          <a:noFill/>
        </p:spPr>
        <p:txBody>
          <a:bodyPr wrap="square" rtlCol="0">
            <a:spAutoFit/>
          </a:bodyPr>
          <a:lstStyle/>
          <a:p>
            <a:pPr algn="ctr"/>
            <a:r>
              <a:rPr lang="en-US" sz="2800" b="1" dirty="0">
                <a:latin typeface="Segoe Print" panose="02000600000000000000" pitchFamily="2" charset="0"/>
              </a:rPr>
              <a:t>Amount Left for Housing Costs</a:t>
            </a:r>
          </a:p>
          <a:p>
            <a:pPr algn="ctr"/>
            <a:endParaRPr lang="en-US" sz="2000" b="1" dirty="0">
              <a:latin typeface="Segoe Print" panose="02000600000000000000" pitchFamily="2" charset="0"/>
            </a:endParaRPr>
          </a:p>
        </p:txBody>
      </p:sp>
      <p:sp>
        <p:nvSpPr>
          <p:cNvPr id="4" name="TextBox 3"/>
          <p:cNvSpPr txBox="1"/>
          <p:nvPr/>
        </p:nvSpPr>
        <p:spPr>
          <a:xfrm>
            <a:off x="465668" y="4306496"/>
            <a:ext cx="906590" cy="1862048"/>
          </a:xfrm>
          <a:prstGeom prst="rect">
            <a:avLst/>
          </a:prstGeom>
          <a:noFill/>
        </p:spPr>
        <p:txBody>
          <a:bodyPr wrap="square" rtlCol="0">
            <a:spAutoFit/>
          </a:bodyPr>
          <a:lstStyle/>
          <a:p>
            <a:r>
              <a:rPr lang="en-US" sz="11500" b="1" dirty="0">
                <a:solidFill>
                  <a:schemeClr val="tx2"/>
                </a:solidFill>
              </a:rPr>
              <a:t>?</a:t>
            </a:r>
          </a:p>
        </p:txBody>
      </p:sp>
      <p:sp>
        <p:nvSpPr>
          <p:cNvPr id="3" name="Content Placeholder 2"/>
          <p:cNvSpPr>
            <a:spLocks noGrp="1"/>
          </p:cNvSpPr>
          <p:nvPr>
            <p:ph idx="1"/>
          </p:nvPr>
        </p:nvSpPr>
        <p:spPr>
          <a:xfrm>
            <a:off x="1380724" y="4418874"/>
            <a:ext cx="6439490" cy="1736393"/>
          </a:xfrm>
        </p:spPr>
        <p:txBody>
          <a:bodyPr>
            <a:noAutofit/>
          </a:bodyPr>
          <a:lstStyle/>
          <a:p>
            <a:pPr marL="0" indent="0">
              <a:buNone/>
            </a:pPr>
            <a:r>
              <a:rPr lang="en-US" sz="3200" dirty="0"/>
              <a:t>Can you increase your income?</a:t>
            </a:r>
            <a:br>
              <a:rPr lang="en-US" sz="3200" dirty="0"/>
            </a:br>
            <a:r>
              <a:rPr lang="en-US" sz="3200" dirty="0"/>
              <a:t>Can </a:t>
            </a:r>
            <a:r>
              <a:rPr lang="en-US" sz="3200"/>
              <a:t>you decrease </a:t>
            </a:r>
            <a:r>
              <a:rPr lang="en-US" sz="3200" dirty="0"/>
              <a:t>your expenses?</a:t>
            </a:r>
            <a:br>
              <a:rPr lang="en-US" sz="3200" dirty="0"/>
            </a:br>
            <a:r>
              <a:rPr lang="en-US" sz="3200" dirty="0"/>
              <a:t>Can you eliminate any expenses?</a:t>
            </a:r>
          </a:p>
        </p:txBody>
      </p:sp>
      <p:sp>
        <p:nvSpPr>
          <p:cNvPr id="12" name="Slide Number Placeholder 11"/>
          <p:cNvSpPr>
            <a:spLocks noGrp="1"/>
          </p:cNvSpPr>
          <p:nvPr>
            <p:ph type="sldNum" sz="quarter" idx="4"/>
          </p:nvPr>
        </p:nvSpPr>
        <p:spPr/>
        <p:txBody>
          <a:bodyPr/>
          <a:lstStyle/>
          <a:p>
            <a:fld id="{AF83BEB6-139A-B746-BC33-1F5B6187E651}" type="slidenum">
              <a:rPr lang="en-US" smtClean="0"/>
              <a:pPr/>
              <a:t>13</a:t>
            </a:fld>
            <a:endParaRPr lang="en-US" dirty="0"/>
          </a:p>
        </p:txBody>
      </p:sp>
    </p:spTree>
    <p:extLst>
      <p:ext uri="{BB962C8B-B14F-4D97-AF65-F5344CB8AC3E}">
        <p14:creationId xmlns:p14="http://schemas.microsoft.com/office/powerpoint/2010/main" val="82328560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Monthly Mortgage Payments</a:t>
            </a:r>
          </a:p>
        </p:txBody>
      </p:sp>
      <p:sp>
        <p:nvSpPr>
          <p:cNvPr id="3" name="Content Placeholder 2"/>
          <p:cNvSpPr>
            <a:spLocks noGrp="1"/>
          </p:cNvSpPr>
          <p:nvPr>
            <p:ph idx="1"/>
          </p:nvPr>
        </p:nvSpPr>
        <p:spPr/>
        <p:txBody>
          <a:bodyPr>
            <a:normAutofit fontScale="92500" lnSpcReduction="10000"/>
          </a:bodyPr>
          <a:lstStyle/>
          <a:p>
            <a:r>
              <a:rPr lang="en-US" sz="3500" b="1" u="sng" dirty="0"/>
              <a:t>P</a:t>
            </a:r>
            <a:r>
              <a:rPr lang="en-US" sz="3500" dirty="0"/>
              <a:t>rincipal: 	The amount you borrowed</a:t>
            </a:r>
          </a:p>
          <a:p>
            <a:r>
              <a:rPr lang="en-US" sz="3500" b="1" u="sng" dirty="0"/>
              <a:t>I</a:t>
            </a:r>
            <a:r>
              <a:rPr lang="en-US" sz="3500" dirty="0"/>
              <a:t>nterest:	 	Interest on your principal</a:t>
            </a:r>
          </a:p>
          <a:p>
            <a:r>
              <a:rPr lang="en-US" sz="3500" b="1" u="sng" dirty="0"/>
              <a:t>T</a:t>
            </a:r>
            <a:r>
              <a:rPr lang="en-US" sz="3500" dirty="0"/>
              <a:t>axes: 		Real estate taxes</a:t>
            </a:r>
          </a:p>
          <a:p>
            <a:r>
              <a:rPr lang="en-US" sz="3500" b="1" u="sng" dirty="0"/>
              <a:t>I</a:t>
            </a:r>
            <a:r>
              <a:rPr lang="en-US" sz="3500" dirty="0"/>
              <a:t>nsurance: 	Homeowner’s insurance</a:t>
            </a:r>
          </a:p>
          <a:p>
            <a:endParaRPr lang="en-US" dirty="0"/>
          </a:p>
          <a:p>
            <a:pPr marL="0" indent="0" algn="ctr">
              <a:buNone/>
            </a:pPr>
            <a:r>
              <a:rPr lang="en-US" sz="8600" b="1" spc="300" dirty="0"/>
              <a:t>PITI</a:t>
            </a:r>
          </a:p>
        </p:txBody>
      </p:sp>
      <p:sp>
        <p:nvSpPr>
          <p:cNvPr id="6" name="Slide Number Placeholder 5"/>
          <p:cNvSpPr>
            <a:spLocks noGrp="1"/>
          </p:cNvSpPr>
          <p:nvPr>
            <p:ph type="sldNum" sz="quarter" idx="4"/>
          </p:nvPr>
        </p:nvSpPr>
        <p:spPr/>
        <p:txBody>
          <a:bodyPr/>
          <a:lstStyle/>
          <a:p>
            <a:fld id="{AF83BEB6-139A-B746-BC33-1F5B6187E651}" type="slidenum">
              <a:rPr lang="en-US" smtClean="0"/>
              <a:pPr/>
              <a:t>14</a:t>
            </a:fld>
            <a:endParaRPr lang="en-US" dirty="0"/>
          </a:p>
        </p:txBody>
      </p:sp>
    </p:spTree>
    <p:extLst>
      <p:ext uri="{BB962C8B-B14F-4D97-AF65-F5344CB8AC3E}">
        <p14:creationId xmlns:p14="http://schemas.microsoft.com/office/powerpoint/2010/main" val="347612239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dirty="0"/>
              <a:t>Additional Costs of Homeownership</a:t>
            </a:r>
          </a:p>
        </p:txBody>
      </p:sp>
      <p:sp>
        <p:nvSpPr>
          <p:cNvPr id="3" name="Content Placeholder 2"/>
          <p:cNvSpPr>
            <a:spLocks noGrp="1"/>
          </p:cNvSpPr>
          <p:nvPr>
            <p:ph idx="1"/>
          </p:nvPr>
        </p:nvSpPr>
        <p:spPr>
          <a:xfrm>
            <a:off x="577986" y="1314995"/>
            <a:ext cx="7499214" cy="4701440"/>
          </a:xfrm>
        </p:spPr>
        <p:txBody>
          <a:bodyPr>
            <a:normAutofit/>
          </a:bodyPr>
          <a:lstStyle/>
          <a:p>
            <a:pPr>
              <a:spcAft>
                <a:spcPts val="1000"/>
              </a:spcAft>
            </a:pPr>
            <a:r>
              <a:rPr lang="en-US" sz="3200" dirty="0"/>
              <a:t>One-time costs</a:t>
            </a:r>
          </a:p>
          <a:p>
            <a:r>
              <a:rPr lang="en-US" sz="3200" dirty="0"/>
              <a:t>Ongoing costs</a:t>
            </a:r>
          </a:p>
        </p:txBody>
      </p:sp>
      <p:pic>
        <p:nvPicPr>
          <p:cNvPr id="7" name="Picture 6" descr="Man on an orange ladder changing air filter in ceiling."/>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a:off x="577986" y="2648661"/>
            <a:ext cx="1337369" cy="3195853"/>
          </a:xfrm>
          <a:prstGeom prst="rect">
            <a:avLst/>
          </a:prstGeom>
        </p:spPr>
      </p:pic>
      <p:pic>
        <p:nvPicPr>
          <p:cNvPr id="9" name="Picture 8" descr="Woman on her back under a cupboard fixing a sink"/>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2008001" y="2644427"/>
            <a:ext cx="2600070" cy="3200087"/>
          </a:xfrm>
          <a:prstGeom prst="rect">
            <a:avLst/>
          </a:prstGeom>
        </p:spPr>
      </p:pic>
      <p:pic>
        <p:nvPicPr>
          <p:cNvPr id="6" name="Picture 5" descr="Woman at a drafting table measuring something. Young girl in background, sitting on the steps."/>
          <p:cNvPicPr>
            <a:picLocks noChangeAspect="1"/>
          </p:cNvPicPr>
          <p:nvPr/>
        </p:nvPicPr>
        <p:blipFill rotWithShape="1">
          <a:blip r:embed="rId4" cstate="print">
            <a:extLst>
              <a:ext uri="{28A0092B-C50C-407E-A947-70E740481C1C}">
                <a14:useLocalDpi xmlns:a14="http://schemas.microsoft.com/office/drawing/2010/main" val="0"/>
              </a:ext>
            </a:extLst>
          </a:blip>
          <a:srcRect/>
          <a:stretch/>
        </p:blipFill>
        <p:spPr>
          <a:xfrm>
            <a:off x="4700717" y="2644426"/>
            <a:ext cx="1796816" cy="3195853"/>
          </a:xfrm>
          <a:prstGeom prst="rect">
            <a:avLst/>
          </a:prstGeom>
        </p:spPr>
      </p:pic>
      <p:pic>
        <p:nvPicPr>
          <p:cNvPr id="5" name="Picture 4" descr="Man in blue workman uniform on a ladder measuring windows on the outside of a house"/>
          <p:cNvPicPr>
            <a:picLocks noChangeAspect="1"/>
          </p:cNvPicPr>
          <p:nvPr/>
        </p:nvPicPr>
        <p:blipFill rotWithShape="1">
          <a:blip r:embed="rId5" cstate="print">
            <a:extLst>
              <a:ext uri="{28A0092B-C50C-407E-A947-70E740481C1C}">
                <a14:useLocalDpi xmlns:a14="http://schemas.microsoft.com/office/drawing/2010/main" val="0"/>
              </a:ext>
            </a:extLst>
          </a:blip>
          <a:srcRect/>
          <a:stretch/>
        </p:blipFill>
        <p:spPr>
          <a:xfrm>
            <a:off x="6590180" y="2644426"/>
            <a:ext cx="1985287" cy="3195853"/>
          </a:xfrm>
          <a:prstGeom prst="rect">
            <a:avLst/>
          </a:prstGeom>
        </p:spPr>
      </p:pic>
      <p:sp>
        <p:nvSpPr>
          <p:cNvPr id="10" name="Slide Number Placeholder 9"/>
          <p:cNvSpPr>
            <a:spLocks noGrp="1"/>
          </p:cNvSpPr>
          <p:nvPr>
            <p:ph type="sldNum" sz="quarter" idx="4"/>
          </p:nvPr>
        </p:nvSpPr>
        <p:spPr/>
        <p:txBody>
          <a:bodyPr/>
          <a:lstStyle/>
          <a:p>
            <a:fld id="{AF83BEB6-139A-B746-BC33-1F5B6187E651}" type="slidenum">
              <a:rPr lang="en-US" smtClean="0"/>
              <a:pPr/>
              <a:t>15</a:t>
            </a:fld>
            <a:endParaRPr lang="en-US" dirty="0"/>
          </a:p>
        </p:txBody>
      </p:sp>
    </p:spTree>
    <p:extLst>
      <p:ext uri="{BB962C8B-B14F-4D97-AF65-F5344CB8AC3E}">
        <p14:creationId xmlns:p14="http://schemas.microsoft.com/office/powerpoint/2010/main" val="216305126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87713" y="192281"/>
            <a:ext cx="7499213" cy="950530"/>
          </a:xfrm>
        </p:spPr>
        <p:txBody>
          <a:bodyPr anchor="t">
            <a:normAutofit fontScale="90000"/>
          </a:bodyPr>
          <a:lstStyle/>
          <a:p>
            <a:r>
              <a:rPr lang="en-US" sz="4000" dirty="0"/>
              <a:t>Apply It: What Can </a:t>
            </a:r>
            <a:r>
              <a:rPr lang="en-US" sz="4000"/>
              <a:t>I Afford?</a:t>
            </a:r>
            <a:r>
              <a:rPr lang="en-US" dirty="0"/>
              <a:t/>
            </a:r>
            <a:br>
              <a:rPr lang="en-US" dirty="0"/>
            </a:br>
            <a:r>
              <a:rPr lang="en-US" sz="2700" dirty="0"/>
              <a:t>See page 10 in your Participant Guide </a:t>
            </a:r>
            <a:endParaRPr lang="en-US" sz="4400" dirty="0"/>
          </a:p>
        </p:txBody>
      </p:sp>
      <p:pic>
        <p:nvPicPr>
          <p:cNvPr id="12" name="Picture 11" descr="Screenshot of Apply It: What Can I Afford from Participant Guide. Shown for navigational purposes only"/>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85800" y="1240090"/>
            <a:ext cx="7937500" cy="4965700"/>
          </a:xfrm>
          <a:prstGeom prst="rect">
            <a:avLst/>
          </a:prstGeom>
          <a:solidFill>
            <a:srgbClr val="FFFFFF">
              <a:shade val="85000"/>
              <a:alpha val="0"/>
            </a:srgbClr>
          </a:solidFill>
          <a:ln w="88900" cap="sq">
            <a:no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5" name="Slide Number Placeholder 4"/>
          <p:cNvSpPr>
            <a:spLocks noGrp="1"/>
          </p:cNvSpPr>
          <p:nvPr>
            <p:ph type="sldNum" sz="quarter" idx="4"/>
          </p:nvPr>
        </p:nvSpPr>
        <p:spPr/>
        <p:txBody>
          <a:bodyPr/>
          <a:lstStyle/>
          <a:p>
            <a:fld id="{AF83BEB6-139A-B746-BC33-1F5B6187E651}" type="slidenum">
              <a:rPr lang="en-US" smtClean="0"/>
              <a:pPr/>
              <a:t>16</a:t>
            </a:fld>
            <a:endParaRPr lang="en-US" dirty="0"/>
          </a:p>
        </p:txBody>
      </p:sp>
    </p:spTree>
    <p:extLst>
      <p:ext uri="{BB962C8B-B14F-4D97-AF65-F5344CB8AC3E}">
        <p14:creationId xmlns:p14="http://schemas.microsoft.com/office/powerpoint/2010/main" val="312542905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Debt</a:t>
            </a:r>
            <a:r>
              <a:rPr lang="en-US" dirty="0"/>
              <a:t>-to-Income Ratio</a:t>
            </a:r>
          </a:p>
        </p:txBody>
      </p:sp>
      <p:sp>
        <p:nvSpPr>
          <p:cNvPr id="3" name="Content Placeholder 2"/>
          <p:cNvSpPr>
            <a:spLocks noGrp="1"/>
          </p:cNvSpPr>
          <p:nvPr>
            <p:ph idx="1"/>
          </p:nvPr>
        </p:nvSpPr>
        <p:spPr>
          <a:xfrm>
            <a:off x="577985" y="1424723"/>
            <a:ext cx="7923463" cy="4701440"/>
          </a:xfrm>
        </p:spPr>
        <p:txBody>
          <a:bodyPr>
            <a:normAutofit/>
          </a:bodyPr>
          <a:lstStyle/>
          <a:p>
            <a:pPr marL="0" lvl="0" indent="0" algn="ctr">
              <a:buNone/>
            </a:pPr>
            <a:r>
              <a:rPr lang="en-US" sz="3200" dirty="0"/>
              <a:t>Total monthly debt payments </a:t>
            </a:r>
          </a:p>
          <a:p>
            <a:pPr marL="400050" lvl="1" indent="0" algn="ctr">
              <a:buNone/>
            </a:pPr>
            <a:r>
              <a:rPr lang="en-US" sz="3200" b="1">
                <a:latin typeface="Arial Black" panose="020B0A04020102020204" pitchFamily="34" charset="0"/>
              </a:rPr>
              <a:t>Divided by</a:t>
            </a:r>
            <a:r>
              <a:rPr lang="en-US" sz="3200"/>
              <a:t> </a:t>
            </a:r>
            <a:endParaRPr lang="en-US" sz="3200" dirty="0"/>
          </a:p>
          <a:p>
            <a:pPr marL="0" indent="0" algn="ctr">
              <a:buNone/>
            </a:pPr>
            <a:r>
              <a:rPr lang="en-US" sz="3200"/>
              <a:t>Total monthly </a:t>
            </a:r>
            <a:r>
              <a:rPr lang="en-US" sz="3200" dirty="0"/>
              <a:t>gross income</a:t>
            </a:r>
          </a:p>
          <a:p>
            <a:pPr marL="0" indent="0" algn="ctr">
              <a:buNone/>
            </a:pPr>
            <a:endParaRPr lang="en-US" dirty="0"/>
          </a:p>
          <a:p>
            <a:pPr lvl="0"/>
            <a:r>
              <a:rPr lang="en-US" sz="3200" dirty="0"/>
              <a:t>Shows how much of your monthly gross income (income before taxes or other deductions) goes to covering your monthly debt payments </a:t>
            </a:r>
          </a:p>
        </p:txBody>
      </p:sp>
      <p:sp>
        <p:nvSpPr>
          <p:cNvPr id="6" name="Slide Number Placeholder 5"/>
          <p:cNvSpPr>
            <a:spLocks noGrp="1"/>
          </p:cNvSpPr>
          <p:nvPr>
            <p:ph type="sldNum" sz="quarter" idx="4"/>
          </p:nvPr>
        </p:nvSpPr>
        <p:spPr/>
        <p:txBody>
          <a:bodyPr/>
          <a:lstStyle/>
          <a:p>
            <a:fld id="{AF83BEB6-139A-B746-BC33-1F5B6187E651}" type="slidenum">
              <a:rPr lang="en-US" smtClean="0"/>
              <a:pPr/>
              <a:t>17</a:t>
            </a:fld>
            <a:endParaRPr lang="en-US" dirty="0"/>
          </a:p>
        </p:txBody>
      </p:sp>
    </p:spTree>
    <p:extLst>
      <p:ext uri="{BB962C8B-B14F-4D97-AF65-F5344CB8AC3E}">
        <p14:creationId xmlns:p14="http://schemas.microsoft.com/office/powerpoint/2010/main" val="96253300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Other Expenses Besides Debt</a:t>
            </a:r>
          </a:p>
        </p:txBody>
      </p:sp>
      <p:pic>
        <p:nvPicPr>
          <p:cNvPr id="10" name="Picture 9" descr="Woman and young girl picking out peppers at the produce area of grocery store"/>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a:off x="677129" y="1323592"/>
            <a:ext cx="2560070" cy="3157934"/>
          </a:xfrm>
          <a:prstGeom prst="rect">
            <a:avLst/>
          </a:prstGeom>
        </p:spPr>
      </p:pic>
      <p:pic>
        <p:nvPicPr>
          <p:cNvPr id="5" name="Picture 4" descr="Woman and young girl at pharmacy counter. Pharmacist or pharmacy aid is smiling at them. Shelves of bottled medicine in background."/>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3336342" y="1316038"/>
            <a:ext cx="2583819" cy="3156419"/>
          </a:xfrm>
          <a:prstGeom prst="rect">
            <a:avLst/>
          </a:prstGeom>
        </p:spPr>
      </p:pic>
      <p:pic>
        <p:nvPicPr>
          <p:cNvPr id="9" name="Picture 8" descr="Smiling man holding a smiling young boy who is holding a shirt on a hanger in front of a rack of clothes."/>
          <p:cNvPicPr>
            <a:picLocks noChangeAspect="1"/>
          </p:cNvPicPr>
          <p:nvPr/>
        </p:nvPicPr>
        <p:blipFill rotWithShape="1">
          <a:blip r:embed="rId4" cstate="print">
            <a:extLst>
              <a:ext uri="{28A0092B-C50C-407E-A947-70E740481C1C}">
                <a14:useLocalDpi xmlns:a14="http://schemas.microsoft.com/office/drawing/2010/main" val="0"/>
              </a:ext>
            </a:extLst>
          </a:blip>
          <a:srcRect/>
          <a:stretch/>
        </p:blipFill>
        <p:spPr>
          <a:xfrm>
            <a:off x="6019304" y="1323592"/>
            <a:ext cx="2580931" cy="3148865"/>
          </a:xfrm>
          <a:prstGeom prst="rect">
            <a:avLst/>
          </a:prstGeom>
        </p:spPr>
      </p:pic>
      <p:sp>
        <p:nvSpPr>
          <p:cNvPr id="3" name="Content Placeholder 2"/>
          <p:cNvSpPr>
            <a:spLocks noGrp="1"/>
          </p:cNvSpPr>
          <p:nvPr>
            <p:ph idx="1"/>
          </p:nvPr>
        </p:nvSpPr>
        <p:spPr>
          <a:xfrm>
            <a:off x="577985" y="4740346"/>
            <a:ext cx="8295082" cy="1385817"/>
          </a:xfrm>
        </p:spPr>
        <p:txBody>
          <a:bodyPr>
            <a:noAutofit/>
          </a:bodyPr>
          <a:lstStyle/>
          <a:p>
            <a:r>
              <a:rPr lang="en-US" sz="3200"/>
              <a:t>The higher your debt-to-income ratio, the less money you have to </a:t>
            </a:r>
            <a:r>
              <a:rPr lang="en-US" sz="3200" dirty="0"/>
              <a:t>cover these expenses</a:t>
            </a:r>
          </a:p>
        </p:txBody>
      </p:sp>
      <p:sp>
        <p:nvSpPr>
          <p:cNvPr id="7" name="Slide Number Placeholder 6"/>
          <p:cNvSpPr>
            <a:spLocks noGrp="1"/>
          </p:cNvSpPr>
          <p:nvPr>
            <p:ph type="sldNum" sz="quarter" idx="4"/>
          </p:nvPr>
        </p:nvSpPr>
        <p:spPr/>
        <p:txBody>
          <a:bodyPr/>
          <a:lstStyle/>
          <a:p>
            <a:fld id="{AF83BEB6-139A-B746-BC33-1F5B6187E651}" type="slidenum">
              <a:rPr lang="en-US" smtClean="0"/>
              <a:pPr/>
              <a:t>18</a:t>
            </a:fld>
            <a:endParaRPr lang="en-US" dirty="0"/>
          </a:p>
        </p:txBody>
      </p:sp>
    </p:spTree>
    <p:extLst>
      <p:ext uri="{BB962C8B-B14F-4D97-AF65-F5344CB8AC3E}">
        <p14:creationId xmlns:p14="http://schemas.microsoft.com/office/powerpoint/2010/main" val="231009682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77986" y="213361"/>
            <a:ext cx="8045314" cy="1476762"/>
          </a:xfrm>
        </p:spPr>
        <p:txBody>
          <a:bodyPr anchor="t">
            <a:normAutofit/>
          </a:bodyPr>
          <a:lstStyle/>
          <a:p>
            <a:r>
              <a:rPr lang="en-US" dirty="0"/>
              <a:t>Try It</a:t>
            </a:r>
            <a:r>
              <a:rPr lang="en-US"/>
              <a:t>: Calculating a Debt-to-Income Ratio</a:t>
            </a:r>
            <a:r>
              <a:rPr lang="en-US" sz="2800" dirty="0"/>
              <a:t/>
            </a:r>
            <a:br>
              <a:rPr lang="en-US" sz="2800" dirty="0"/>
            </a:br>
            <a:r>
              <a:rPr lang="en-US" sz="2400" dirty="0"/>
              <a:t>See page 16 in your Participant Guide</a:t>
            </a:r>
            <a:endParaRPr lang="en-US" dirty="0"/>
          </a:p>
        </p:txBody>
      </p:sp>
      <p:pic>
        <p:nvPicPr>
          <p:cNvPr id="8" name="Picture 7" descr="Screenshot of Try It: Calculating a Debt-to-Income Ratio from Participant Guide. Shown for navigational purposes only."/>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77123" y="1232136"/>
            <a:ext cx="7937500" cy="4965700"/>
          </a:xfrm>
          <a:prstGeom prst="rect">
            <a:avLst/>
          </a:prstGeom>
          <a:solidFill>
            <a:srgbClr val="FFFFFF">
              <a:shade val="85000"/>
              <a:alpha val="0"/>
            </a:srgbClr>
          </a:solidFill>
          <a:ln w="88900" cap="sq">
            <a:no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7" name="Slide Number Placeholder 6"/>
          <p:cNvSpPr>
            <a:spLocks noGrp="1"/>
          </p:cNvSpPr>
          <p:nvPr>
            <p:ph type="sldNum" sz="quarter" idx="4"/>
          </p:nvPr>
        </p:nvSpPr>
        <p:spPr/>
        <p:txBody>
          <a:bodyPr/>
          <a:lstStyle/>
          <a:p>
            <a:fld id="{AF83BEB6-139A-B746-BC33-1F5B6187E651}" type="slidenum">
              <a:rPr lang="en-US" smtClean="0"/>
              <a:pPr/>
              <a:t>19</a:t>
            </a:fld>
            <a:endParaRPr lang="en-US" dirty="0"/>
          </a:p>
        </p:txBody>
      </p:sp>
    </p:spTree>
    <p:extLst>
      <p:ext uri="{BB962C8B-B14F-4D97-AF65-F5344CB8AC3E}">
        <p14:creationId xmlns:p14="http://schemas.microsoft.com/office/powerpoint/2010/main" val="379360050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77986" y="259081"/>
            <a:ext cx="8005181" cy="1618310"/>
          </a:xfrm>
        </p:spPr>
        <p:txBody>
          <a:bodyPr anchor="t"/>
          <a:lstStyle/>
          <a:p>
            <a:r>
              <a:rPr lang="en-US" dirty="0"/>
              <a:t>Pre-Training Survey</a:t>
            </a:r>
            <a:br>
              <a:rPr lang="en-US" dirty="0"/>
            </a:br>
            <a:r>
              <a:rPr lang="en-US" sz="2400" dirty="0"/>
              <a:t>See page 39 in your Participant Guide</a:t>
            </a:r>
            <a:endParaRPr lang="en-US" sz="4400" dirty="0"/>
          </a:p>
        </p:txBody>
      </p:sp>
      <p:pic>
        <p:nvPicPr>
          <p:cNvPr id="8" name="Picture 7" descr="Screenshot of Pre-Training Survey from the Participant Guide. Like all the screenshots in all modules, only shown for navigational purposes so participants know what to look for in the Participant Guide. Not shown for reading the content in the screenshot"/>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77123" y="1251592"/>
            <a:ext cx="7937500" cy="4965700"/>
          </a:xfrm>
          <a:prstGeom prst="rect">
            <a:avLst/>
          </a:prstGeom>
          <a:solidFill>
            <a:srgbClr val="FFFFFF">
              <a:shade val="85000"/>
              <a:alpha val="0"/>
            </a:srgbClr>
          </a:solidFill>
          <a:ln w="88900" cap="sq">
            <a:no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7" name="Slide Number Placeholder 6"/>
          <p:cNvSpPr>
            <a:spLocks noGrp="1"/>
          </p:cNvSpPr>
          <p:nvPr>
            <p:ph type="sldNum" sz="quarter" idx="4"/>
          </p:nvPr>
        </p:nvSpPr>
        <p:spPr/>
        <p:txBody>
          <a:bodyPr/>
          <a:lstStyle/>
          <a:p>
            <a:fld id="{AF83BEB6-139A-B746-BC33-1F5B6187E651}" type="slidenum">
              <a:rPr lang="en-US" smtClean="0"/>
              <a:pPr/>
              <a:t>2</a:t>
            </a:fld>
            <a:endParaRPr lang="en-US" dirty="0"/>
          </a:p>
        </p:txBody>
      </p:sp>
    </p:spTree>
    <p:extLst>
      <p:ext uri="{BB962C8B-B14F-4D97-AF65-F5344CB8AC3E}">
        <p14:creationId xmlns:p14="http://schemas.microsoft.com/office/powerpoint/2010/main" val="328190227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77986" y="434356"/>
            <a:ext cx="7990281" cy="881682"/>
          </a:xfrm>
        </p:spPr>
        <p:txBody>
          <a:bodyPr/>
          <a:lstStyle/>
          <a:p>
            <a:r>
              <a:rPr lang="en-US" dirty="0"/>
              <a:t>Try It</a:t>
            </a:r>
            <a:r>
              <a:rPr lang="en-US"/>
              <a:t>: Calculating </a:t>
            </a:r>
            <a:r>
              <a:rPr lang="en-US" dirty="0"/>
              <a:t>a Debt-to-Income Ratio: Answer Key</a:t>
            </a:r>
          </a:p>
        </p:txBody>
      </p:sp>
      <p:graphicFrame>
        <p:nvGraphicFramePr>
          <p:cNvPr id="5" name="Content Placeholder 4" descr="Two column table with top title row and 3 rows under title row."/>
          <p:cNvGraphicFramePr>
            <a:graphicFrameLocks noGrp="1"/>
          </p:cNvGraphicFramePr>
          <p:nvPr>
            <p:ph idx="1"/>
            <p:extLst>
              <p:ext uri="{D42A27DB-BD31-4B8C-83A1-F6EECF244321}">
                <p14:modId xmlns:p14="http://schemas.microsoft.com/office/powerpoint/2010/main" val="2376213300"/>
              </p:ext>
            </p:extLst>
          </p:nvPr>
        </p:nvGraphicFramePr>
        <p:xfrm>
          <a:off x="577986" y="1438720"/>
          <a:ext cx="7843908" cy="4455773"/>
        </p:xfrm>
        <a:graphic>
          <a:graphicData uri="http://schemas.openxmlformats.org/drawingml/2006/table">
            <a:tbl>
              <a:tblPr firstRow="1" firstCol="1" bandRow="1">
                <a:tableStyleId>{7E9639D4-E3E2-4D34-9284-5A2195B3D0D7}</a:tableStyleId>
              </a:tblPr>
              <a:tblGrid>
                <a:gridCol w="4960144">
                  <a:extLst>
                    <a:ext uri="{9D8B030D-6E8A-4147-A177-3AD203B41FA5}">
                      <a16:colId xmlns:a16="http://schemas.microsoft.com/office/drawing/2014/main" xmlns="" val="20000"/>
                    </a:ext>
                  </a:extLst>
                </a:gridCol>
                <a:gridCol w="2883764">
                  <a:extLst>
                    <a:ext uri="{9D8B030D-6E8A-4147-A177-3AD203B41FA5}">
                      <a16:colId xmlns:a16="http://schemas.microsoft.com/office/drawing/2014/main" xmlns="" val="20001"/>
                    </a:ext>
                  </a:extLst>
                </a:gridCol>
              </a:tblGrid>
              <a:tr h="870103">
                <a:tc>
                  <a:txBody>
                    <a:bodyPr/>
                    <a:lstStyle/>
                    <a:p>
                      <a:pPr marL="0" marR="0">
                        <a:lnSpc>
                          <a:spcPct val="100000"/>
                        </a:lnSpc>
                        <a:spcBef>
                          <a:spcPts val="768"/>
                        </a:spcBef>
                        <a:spcAft>
                          <a:spcPts val="1200"/>
                        </a:spcAft>
                      </a:pPr>
                      <a:r>
                        <a:rPr lang="en-US" sz="3200" dirty="0">
                          <a:effectLst/>
                          <a:latin typeface="+mj-lt"/>
                        </a:rPr>
                        <a:t>Item</a:t>
                      </a:r>
                      <a:endParaRPr lang="en-US" sz="3200" dirty="0">
                        <a:effectLst/>
                        <a:latin typeface="+mj-lt"/>
                        <a:ea typeface="MS Mincho" panose="02020609040205080304" pitchFamily="49" charset="-128"/>
                        <a:cs typeface="Times New Roman" panose="02020603050405020304" pitchFamily="18" charset="0"/>
                      </a:endParaRPr>
                    </a:p>
                  </a:txBody>
                  <a:tcPr marL="68580" marR="68580" marT="0" marB="0" anchor="b">
                    <a:solidFill>
                      <a:schemeClr val="tx2"/>
                    </a:solidFill>
                  </a:tcPr>
                </a:tc>
                <a:tc>
                  <a:txBody>
                    <a:bodyPr/>
                    <a:lstStyle/>
                    <a:p>
                      <a:pPr marL="0" marR="0" algn="l">
                        <a:lnSpc>
                          <a:spcPts val="1700"/>
                        </a:lnSpc>
                        <a:spcBef>
                          <a:spcPts val="600"/>
                        </a:spcBef>
                        <a:spcAft>
                          <a:spcPts val="1200"/>
                        </a:spcAft>
                      </a:pPr>
                      <a:r>
                        <a:rPr lang="en-US" sz="3200" dirty="0">
                          <a:effectLst/>
                          <a:latin typeface="+mj-lt"/>
                        </a:rPr>
                        <a:t>Amount</a:t>
                      </a:r>
                      <a:endParaRPr lang="en-US" sz="3200" dirty="0">
                        <a:effectLst/>
                        <a:latin typeface="+mj-lt"/>
                        <a:ea typeface="MS Mincho" panose="02020609040205080304" pitchFamily="49" charset="-128"/>
                        <a:cs typeface="Times New Roman" panose="02020603050405020304" pitchFamily="18" charset="0"/>
                      </a:endParaRPr>
                    </a:p>
                  </a:txBody>
                  <a:tcPr marL="68580" marR="68580" marT="0" marB="0" anchor="b">
                    <a:solidFill>
                      <a:schemeClr val="tx2"/>
                    </a:solidFill>
                  </a:tcPr>
                </a:tc>
                <a:extLst>
                  <a:ext uri="{0D108BD9-81ED-4DB2-BD59-A6C34878D82A}">
                    <a16:rowId xmlns:a16="http://schemas.microsoft.com/office/drawing/2014/main" xmlns="" val="10000"/>
                  </a:ext>
                </a:extLst>
              </a:tr>
              <a:tr h="870103">
                <a:tc>
                  <a:txBody>
                    <a:bodyPr/>
                    <a:lstStyle/>
                    <a:p>
                      <a:pPr marL="0" marR="0">
                        <a:lnSpc>
                          <a:spcPct val="100000"/>
                        </a:lnSpc>
                        <a:spcBef>
                          <a:spcPts val="768"/>
                        </a:spcBef>
                        <a:spcAft>
                          <a:spcPts val="1200"/>
                        </a:spcAft>
                      </a:pPr>
                      <a:r>
                        <a:rPr lang="en-US" sz="3200" dirty="0">
                          <a:effectLst/>
                        </a:rPr>
                        <a:t>Total Monthly Debt Payments</a:t>
                      </a:r>
                      <a:endParaRPr lang="en-US" sz="3200" dirty="0">
                        <a:effectLst/>
                        <a:latin typeface="Arial" panose="020B0604020202020204" pitchFamily="34" charset="0"/>
                        <a:ea typeface="MS Mincho" panose="02020609040205080304" pitchFamily="49" charset="-128"/>
                        <a:cs typeface="Times New Roman" panose="02020603050405020304" pitchFamily="18" charset="0"/>
                      </a:endParaRPr>
                    </a:p>
                  </a:txBody>
                  <a:tcPr marL="68580" marR="68580" marT="0" marB="0" anchor="b">
                    <a:lnR w="12700" cap="flat" cmpd="sng" algn="ctr">
                      <a:solidFill>
                        <a:schemeClr val="tx1"/>
                      </a:solidFill>
                      <a:prstDash val="solid"/>
                      <a:round/>
                      <a:headEnd type="none" w="med" len="med"/>
                      <a:tailEnd type="none" w="med" len="med"/>
                    </a:lnR>
                  </a:tcPr>
                </a:tc>
                <a:tc>
                  <a:txBody>
                    <a:bodyPr/>
                    <a:lstStyle/>
                    <a:p>
                      <a:pPr marL="0" marR="0" algn="r">
                        <a:lnSpc>
                          <a:spcPts val="1700"/>
                        </a:lnSpc>
                        <a:spcBef>
                          <a:spcPts val="600"/>
                        </a:spcBef>
                        <a:spcAft>
                          <a:spcPts val="1200"/>
                        </a:spcAft>
                      </a:pPr>
                      <a:r>
                        <a:rPr lang="en-US" sz="3200">
                          <a:effectLst/>
                        </a:rPr>
                        <a:t>$2,045</a:t>
                      </a:r>
                      <a:endParaRPr lang="en-US" sz="3200">
                        <a:effectLst/>
                        <a:latin typeface="Arial" panose="020B0604020202020204" pitchFamily="34" charset="0"/>
                        <a:ea typeface="MS Mincho" panose="02020609040205080304" pitchFamily="49" charset="-128"/>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tcPr>
                </a:tc>
                <a:extLst>
                  <a:ext uri="{0D108BD9-81ED-4DB2-BD59-A6C34878D82A}">
                    <a16:rowId xmlns:a16="http://schemas.microsoft.com/office/drawing/2014/main" xmlns="" val="10001"/>
                  </a:ext>
                </a:extLst>
              </a:tr>
              <a:tr h="870103">
                <a:tc>
                  <a:txBody>
                    <a:bodyPr/>
                    <a:lstStyle/>
                    <a:p>
                      <a:pPr marL="0" marR="0">
                        <a:lnSpc>
                          <a:spcPts val="1700"/>
                        </a:lnSpc>
                        <a:spcBef>
                          <a:spcPts val="600"/>
                        </a:spcBef>
                        <a:spcAft>
                          <a:spcPts val="1200"/>
                        </a:spcAft>
                      </a:pPr>
                      <a:r>
                        <a:rPr lang="en-US" sz="3200" dirty="0">
                          <a:effectLst/>
                        </a:rPr>
                        <a:t>Monthly Gross Income</a:t>
                      </a:r>
                      <a:endParaRPr lang="en-US" sz="3200" dirty="0">
                        <a:effectLst/>
                        <a:latin typeface="Arial" panose="020B0604020202020204" pitchFamily="34" charset="0"/>
                        <a:ea typeface="MS Mincho" panose="02020609040205080304" pitchFamily="49" charset="-128"/>
                        <a:cs typeface="Times New Roman" panose="02020603050405020304" pitchFamily="18" charset="0"/>
                      </a:endParaRPr>
                    </a:p>
                  </a:txBody>
                  <a:tcPr marL="68580" marR="68580" marT="0" marB="0" anchor="b">
                    <a:lnR w="12700" cap="flat" cmpd="sng" algn="ctr">
                      <a:solidFill>
                        <a:schemeClr val="tx1"/>
                      </a:solidFill>
                      <a:prstDash val="solid"/>
                      <a:round/>
                      <a:headEnd type="none" w="med" len="med"/>
                      <a:tailEnd type="none" w="med" len="med"/>
                    </a:lnR>
                  </a:tcPr>
                </a:tc>
                <a:tc>
                  <a:txBody>
                    <a:bodyPr/>
                    <a:lstStyle/>
                    <a:p>
                      <a:pPr marL="0" marR="0" algn="r">
                        <a:lnSpc>
                          <a:spcPts val="1700"/>
                        </a:lnSpc>
                        <a:spcBef>
                          <a:spcPts val="600"/>
                        </a:spcBef>
                        <a:spcAft>
                          <a:spcPts val="1200"/>
                        </a:spcAft>
                      </a:pPr>
                      <a:r>
                        <a:rPr lang="en-US" sz="3200">
                          <a:effectLst/>
                        </a:rPr>
                        <a:t>$3,750</a:t>
                      </a:r>
                      <a:endParaRPr lang="en-US" sz="3200">
                        <a:effectLst/>
                        <a:latin typeface="Arial" panose="020B0604020202020204" pitchFamily="34" charset="0"/>
                        <a:ea typeface="MS Mincho" panose="02020609040205080304" pitchFamily="49" charset="-128"/>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tcPr>
                </a:tc>
                <a:extLst>
                  <a:ext uri="{0D108BD9-81ED-4DB2-BD59-A6C34878D82A}">
                    <a16:rowId xmlns:a16="http://schemas.microsoft.com/office/drawing/2014/main" xmlns="" val="10002"/>
                  </a:ext>
                </a:extLst>
              </a:tr>
              <a:tr h="1740207">
                <a:tc>
                  <a:txBody>
                    <a:bodyPr/>
                    <a:lstStyle/>
                    <a:p>
                      <a:pPr marL="0" marR="0">
                        <a:lnSpc>
                          <a:spcPct val="100000"/>
                        </a:lnSpc>
                        <a:spcBef>
                          <a:spcPts val="768"/>
                        </a:spcBef>
                        <a:spcAft>
                          <a:spcPts val="1200"/>
                        </a:spcAft>
                      </a:pPr>
                      <a:r>
                        <a:rPr lang="en-US" sz="3200">
                          <a:effectLst/>
                        </a:rPr>
                        <a:t>Debt-to-Income</a:t>
                      </a:r>
                      <a:r>
                        <a:rPr lang="en-US" sz="3200" baseline="0">
                          <a:effectLst/>
                        </a:rPr>
                        <a:t> Ratio</a:t>
                      </a:r>
                      <a:r>
                        <a:rPr lang="en-US" sz="3200" dirty="0">
                          <a:effectLst/>
                        </a:rPr>
                        <a:t/>
                      </a:r>
                      <a:br>
                        <a:rPr lang="en-US" sz="3200" dirty="0">
                          <a:effectLst/>
                        </a:rPr>
                      </a:br>
                      <a:r>
                        <a:rPr lang="en-US" sz="2400" dirty="0">
                          <a:effectLst/>
                        </a:rPr>
                        <a:t>(Total Monthly Debt Payments</a:t>
                      </a:r>
                      <a:br>
                        <a:rPr lang="en-US" sz="2400" dirty="0">
                          <a:effectLst/>
                        </a:rPr>
                      </a:br>
                      <a:r>
                        <a:rPr lang="en-US" sz="2400" dirty="0">
                          <a:effectLst/>
                        </a:rPr>
                        <a:t>divided by</a:t>
                      </a:r>
                      <a:r>
                        <a:rPr lang="en-US" sz="2800" dirty="0">
                          <a:effectLst/>
                        </a:rPr>
                        <a:t> </a:t>
                      </a:r>
                      <a:r>
                        <a:rPr lang="en-US" sz="2400" dirty="0">
                          <a:effectLst/>
                        </a:rPr>
                        <a:t>Monthly Gross Income)   </a:t>
                      </a:r>
                      <a:endParaRPr lang="en-US" sz="2800" dirty="0">
                        <a:effectLst/>
                        <a:latin typeface="Arial" panose="020B0604020202020204" pitchFamily="34" charset="0"/>
                        <a:ea typeface="MS Mincho" panose="02020609040205080304" pitchFamily="49" charset="-128"/>
                        <a:cs typeface="Times New Roman" panose="02020603050405020304" pitchFamily="18" charset="0"/>
                      </a:endParaRPr>
                    </a:p>
                  </a:txBody>
                  <a:tcPr marL="68580" marR="68580" marT="0" marB="0" anchor="b">
                    <a:lnR w="12700" cap="flat" cmpd="sng" algn="ctr">
                      <a:solidFill>
                        <a:schemeClr val="tx1"/>
                      </a:solidFill>
                      <a:prstDash val="solid"/>
                      <a:round/>
                      <a:headEnd type="none" w="med" len="med"/>
                      <a:tailEnd type="none" w="med" len="med"/>
                    </a:lnR>
                  </a:tcPr>
                </a:tc>
                <a:tc>
                  <a:txBody>
                    <a:bodyPr/>
                    <a:lstStyle/>
                    <a:p>
                      <a:pPr marL="0" marR="0" algn="r">
                        <a:lnSpc>
                          <a:spcPct val="100000"/>
                        </a:lnSpc>
                        <a:spcBef>
                          <a:spcPts val="768"/>
                        </a:spcBef>
                        <a:spcAft>
                          <a:spcPts val="2400"/>
                        </a:spcAft>
                      </a:pPr>
                      <a:r>
                        <a:rPr lang="en-US" sz="2800" dirty="0">
                          <a:effectLst/>
                        </a:rPr>
                        <a:t>$2,045/$3,750 = 0.5453 or </a:t>
                      </a:r>
                      <a:r>
                        <a:rPr lang="en-US" sz="3200" dirty="0">
                          <a:effectLst/>
                          <a:latin typeface="Arial Black" panose="020B0A04020102020204" pitchFamily="34" charset="0"/>
                        </a:rPr>
                        <a:t>54.5%</a:t>
                      </a:r>
                      <a:endParaRPr lang="en-US" sz="2800" b="1" dirty="0">
                        <a:effectLst/>
                        <a:latin typeface="Arial Black" panose="020B0A04020102020204" pitchFamily="34" charset="0"/>
                        <a:ea typeface="MS Mincho" panose="02020609040205080304" pitchFamily="49" charset="-128"/>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tcPr>
                </a:tc>
                <a:extLst>
                  <a:ext uri="{0D108BD9-81ED-4DB2-BD59-A6C34878D82A}">
                    <a16:rowId xmlns:a16="http://schemas.microsoft.com/office/drawing/2014/main" xmlns="" val="10003"/>
                  </a:ext>
                </a:extLst>
              </a:tr>
            </a:tbl>
          </a:graphicData>
        </a:graphic>
      </p:graphicFrame>
      <p:sp>
        <p:nvSpPr>
          <p:cNvPr id="7" name="Slide Number Placeholder 6"/>
          <p:cNvSpPr>
            <a:spLocks noGrp="1"/>
          </p:cNvSpPr>
          <p:nvPr>
            <p:ph type="sldNum" sz="quarter" idx="4"/>
          </p:nvPr>
        </p:nvSpPr>
        <p:spPr/>
        <p:txBody>
          <a:bodyPr/>
          <a:lstStyle/>
          <a:p>
            <a:fld id="{AF83BEB6-139A-B746-BC33-1F5B6187E651}" type="slidenum">
              <a:rPr lang="en-US" smtClean="0"/>
              <a:pPr/>
              <a:t>20</a:t>
            </a:fld>
            <a:endParaRPr lang="en-US" dirty="0"/>
          </a:p>
        </p:txBody>
      </p:sp>
    </p:spTree>
    <p:extLst>
      <p:ext uri="{BB962C8B-B14F-4D97-AF65-F5344CB8AC3E}">
        <p14:creationId xmlns:p14="http://schemas.microsoft.com/office/powerpoint/2010/main" val="230955619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97442" y="197827"/>
            <a:ext cx="8017374" cy="1795831"/>
          </a:xfrm>
        </p:spPr>
        <p:txBody>
          <a:bodyPr anchor="t">
            <a:normAutofit/>
          </a:bodyPr>
          <a:lstStyle/>
          <a:p>
            <a:r>
              <a:rPr lang="en-US" dirty="0"/>
              <a:t>Apply It: My Debt-to-Income Ratio</a:t>
            </a:r>
            <a:br>
              <a:rPr lang="en-US" dirty="0"/>
            </a:br>
            <a:r>
              <a:rPr lang="en-US" sz="2400" dirty="0"/>
              <a:t>See page 18 in your Participant Guide</a:t>
            </a:r>
            <a:endParaRPr lang="en-US" sz="4400" dirty="0"/>
          </a:p>
        </p:txBody>
      </p:sp>
      <p:sp>
        <p:nvSpPr>
          <p:cNvPr id="7" name="Slide Number Placeholder 6"/>
          <p:cNvSpPr>
            <a:spLocks noGrp="1"/>
          </p:cNvSpPr>
          <p:nvPr>
            <p:ph type="sldNum" sz="quarter" idx="4"/>
          </p:nvPr>
        </p:nvSpPr>
        <p:spPr/>
        <p:txBody>
          <a:bodyPr/>
          <a:lstStyle/>
          <a:p>
            <a:fld id="{AF83BEB6-139A-B746-BC33-1F5B6187E651}" type="slidenum">
              <a:rPr lang="en-US" smtClean="0"/>
              <a:pPr/>
              <a:t>21</a:t>
            </a:fld>
            <a:endParaRPr lang="en-US" dirty="0"/>
          </a:p>
        </p:txBody>
      </p:sp>
      <p:pic>
        <p:nvPicPr>
          <p:cNvPr id="8" name="Picture 7" descr="Screenshot of Apply It: My Debt-to-Income Ratio from Participant Guide.Shown for navigational purposes only."/>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77316" y="1232136"/>
            <a:ext cx="7937500" cy="4965700"/>
          </a:xfrm>
          <a:prstGeom prst="rect">
            <a:avLst/>
          </a:prstGeom>
          <a:solidFill>
            <a:srgbClr val="FFFFFF">
              <a:shade val="85000"/>
              <a:alpha val="0"/>
            </a:srgbClr>
          </a:solidFill>
          <a:ln w="88900" cap="sq">
            <a:no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194991886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11873" y="1416581"/>
            <a:ext cx="5642623" cy="4966171"/>
          </a:xfrm>
        </p:spPr>
        <p:txBody>
          <a:bodyPr>
            <a:normAutofit/>
          </a:bodyPr>
          <a:lstStyle/>
          <a:p>
            <a:pPr marL="0" indent="0">
              <a:lnSpc>
                <a:spcPct val="140000"/>
              </a:lnSpc>
              <a:spcAft>
                <a:spcPts val="2400"/>
              </a:spcAft>
              <a:buNone/>
            </a:pPr>
            <a:r>
              <a:rPr lang="en-US" sz="3200" i="1" dirty="0"/>
              <a:t>Buying a home is a process. Start by making sure you’re ready to buy and figure out what you can afford.</a:t>
            </a:r>
            <a:endParaRPr lang="en-US" sz="3200" dirty="0"/>
          </a:p>
          <a:p>
            <a:endParaRPr lang="en-US" sz="3200" dirty="0"/>
          </a:p>
          <a:p>
            <a:endParaRPr lang="en-US" sz="2800" dirty="0"/>
          </a:p>
          <a:p>
            <a:endParaRPr lang="en-US" sz="2800" dirty="0"/>
          </a:p>
        </p:txBody>
      </p:sp>
      <p:sp>
        <p:nvSpPr>
          <p:cNvPr id="2" name="Title 1"/>
          <p:cNvSpPr>
            <a:spLocks noGrp="1"/>
          </p:cNvSpPr>
          <p:nvPr>
            <p:ph type="title"/>
          </p:nvPr>
        </p:nvSpPr>
        <p:spPr>
          <a:xfrm>
            <a:off x="611873" y="399954"/>
            <a:ext cx="8048364" cy="916084"/>
          </a:xfrm>
        </p:spPr>
        <p:txBody>
          <a:bodyPr>
            <a:normAutofit/>
          </a:bodyPr>
          <a:lstStyle/>
          <a:p>
            <a:r>
              <a:rPr lang="en-US" dirty="0"/>
              <a:t>Section 1: Remember the Key Takeaway</a:t>
            </a:r>
          </a:p>
        </p:txBody>
      </p:sp>
      <p:sp>
        <p:nvSpPr>
          <p:cNvPr id="6" name="Slide Number Placeholder 5"/>
          <p:cNvSpPr>
            <a:spLocks noGrp="1"/>
          </p:cNvSpPr>
          <p:nvPr>
            <p:ph type="sldNum" sz="quarter" idx="4"/>
          </p:nvPr>
        </p:nvSpPr>
        <p:spPr/>
        <p:txBody>
          <a:bodyPr/>
          <a:lstStyle/>
          <a:p>
            <a:fld id="{AF83BEB6-139A-B746-BC33-1F5B6187E651}" type="slidenum">
              <a:rPr lang="en-US" smtClean="0"/>
              <a:pPr/>
              <a:t>22</a:t>
            </a:fld>
            <a:endParaRPr lang="en-US" dirty="0"/>
          </a:p>
        </p:txBody>
      </p:sp>
    </p:spTree>
    <p:extLst>
      <p:ext uri="{BB962C8B-B14F-4D97-AF65-F5344CB8AC3E}">
        <p14:creationId xmlns:p14="http://schemas.microsoft.com/office/powerpoint/2010/main" val="245697778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hidden="1"/>
          <p:cNvSpPr>
            <a:spLocks noGrp="1"/>
          </p:cNvSpPr>
          <p:nvPr>
            <p:ph type="title" idx="4294967295"/>
          </p:nvPr>
        </p:nvSpPr>
        <p:spPr/>
        <p:txBody>
          <a:bodyPr/>
          <a:lstStyle/>
          <a:p>
            <a:r>
              <a:rPr lang="en-US" smtClean="0"/>
              <a:t>Section 2: Financing a Home Purchase</a:t>
            </a:r>
            <a:endParaRPr lang="en-US"/>
          </a:p>
        </p:txBody>
      </p:sp>
      <p:sp>
        <p:nvSpPr>
          <p:cNvPr id="6" name="Content Placeholder 5"/>
          <p:cNvSpPr>
            <a:spLocks noGrp="1"/>
          </p:cNvSpPr>
          <p:nvPr>
            <p:ph sz="quarter" idx="12"/>
          </p:nvPr>
        </p:nvSpPr>
        <p:spPr/>
        <p:txBody>
          <a:bodyPr>
            <a:normAutofit lnSpcReduction="10000"/>
          </a:bodyPr>
          <a:lstStyle/>
          <a:p>
            <a:r>
              <a:rPr lang="en-US" dirty="0"/>
              <a:t>Section 2</a:t>
            </a:r>
          </a:p>
        </p:txBody>
      </p:sp>
      <p:sp>
        <p:nvSpPr>
          <p:cNvPr id="3" name="Subtitle 2"/>
          <p:cNvSpPr>
            <a:spLocks noGrp="1"/>
          </p:cNvSpPr>
          <p:nvPr>
            <p:ph type="body" sz="quarter" idx="11"/>
          </p:nvPr>
        </p:nvSpPr>
        <p:spPr/>
        <p:txBody>
          <a:bodyPr>
            <a:normAutofit/>
          </a:bodyPr>
          <a:lstStyle/>
          <a:p>
            <a:r>
              <a:rPr lang="en-US" dirty="0"/>
              <a:t>Financing a Home Purchase</a:t>
            </a:r>
          </a:p>
        </p:txBody>
      </p:sp>
      <p:sp>
        <p:nvSpPr>
          <p:cNvPr id="8" name="Rectangle 7"/>
          <p:cNvSpPr/>
          <p:nvPr/>
        </p:nvSpPr>
        <p:spPr>
          <a:xfrm>
            <a:off x="458108" y="3086466"/>
            <a:ext cx="2622107" cy="646331"/>
          </a:xfrm>
          <a:prstGeom prst="rect">
            <a:avLst/>
          </a:prstGeom>
        </p:spPr>
        <p:txBody>
          <a:bodyPr wrap="square">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dirty="0"/>
              <a:t>See </a:t>
            </a:r>
            <a:r>
              <a:rPr lang="en-US"/>
              <a:t>page 19 in </a:t>
            </a:r>
            <a:r>
              <a:rPr lang="en-US" dirty="0"/>
              <a:t>your Participant Guide</a:t>
            </a:r>
            <a:endParaRPr lang="en-US" dirty="0">
              <a:solidFill>
                <a:srgbClr val="FF0000"/>
              </a:solidFill>
            </a:endParaRPr>
          </a:p>
        </p:txBody>
      </p:sp>
      <p:pic>
        <p:nvPicPr>
          <p:cNvPr id="2" name="Picture 1" descr="Couple sitting next to a woman who is pointing to papers, as they look at them"/>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3854941" y="586158"/>
            <a:ext cx="5289059" cy="5032047"/>
          </a:xfrm>
          <a:prstGeom prst="rect">
            <a:avLst/>
          </a:prstGeom>
        </p:spPr>
      </p:pic>
      <p:sp>
        <p:nvSpPr>
          <p:cNvPr id="7" name="Slide Number Placeholder 6"/>
          <p:cNvSpPr>
            <a:spLocks noGrp="1"/>
          </p:cNvSpPr>
          <p:nvPr>
            <p:ph type="sldNum" sz="quarter" idx="4"/>
          </p:nvPr>
        </p:nvSpPr>
        <p:spPr/>
        <p:txBody>
          <a:bodyPr/>
          <a:lstStyle/>
          <a:p>
            <a:fld id="{AF83BEB6-139A-B746-BC33-1F5B6187E651}" type="slidenum">
              <a:rPr lang="en-US" smtClean="0"/>
              <a:pPr/>
              <a:t>23</a:t>
            </a:fld>
            <a:endParaRPr lang="en-US" dirty="0"/>
          </a:p>
        </p:txBody>
      </p:sp>
    </p:spTree>
    <p:extLst>
      <p:ext uri="{BB962C8B-B14F-4D97-AF65-F5344CB8AC3E}">
        <p14:creationId xmlns:p14="http://schemas.microsoft.com/office/powerpoint/2010/main" val="225238565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dirty="0"/>
              <a:t>Section 2: Key Takeaway</a:t>
            </a:r>
          </a:p>
        </p:txBody>
      </p:sp>
      <p:sp>
        <p:nvSpPr>
          <p:cNvPr id="3" name="Content Placeholder 2"/>
          <p:cNvSpPr>
            <a:spLocks noGrp="1"/>
          </p:cNvSpPr>
          <p:nvPr>
            <p:ph idx="1"/>
          </p:nvPr>
        </p:nvSpPr>
        <p:spPr>
          <a:xfrm>
            <a:off x="595591" y="1441004"/>
            <a:ext cx="5213538" cy="4958031"/>
          </a:xfrm>
        </p:spPr>
        <p:txBody>
          <a:bodyPr>
            <a:normAutofit/>
          </a:bodyPr>
          <a:lstStyle/>
          <a:p>
            <a:pPr marL="0" indent="0">
              <a:lnSpc>
                <a:spcPct val="140000"/>
              </a:lnSpc>
              <a:spcAft>
                <a:spcPts val="1800"/>
              </a:spcAft>
              <a:buNone/>
            </a:pPr>
            <a:r>
              <a:rPr lang="en-US" sz="3200" i="1" dirty="0"/>
              <a:t>Know your loan. Learn about your financing options for buying a home and shop around to get </a:t>
            </a:r>
            <a:r>
              <a:rPr lang="en-US" sz="3200" i="1"/>
              <a:t>the best</a:t>
            </a:r>
            <a:br>
              <a:rPr lang="en-US" sz="3200" i="1"/>
            </a:br>
            <a:r>
              <a:rPr lang="en-US" sz="3200" i="1"/>
              <a:t>deal </a:t>
            </a:r>
            <a:r>
              <a:rPr lang="en-US" sz="3200" i="1" dirty="0"/>
              <a:t>for you. </a:t>
            </a:r>
          </a:p>
          <a:p>
            <a:endParaRPr lang="en-US" sz="3200" dirty="0"/>
          </a:p>
        </p:txBody>
      </p:sp>
      <p:sp>
        <p:nvSpPr>
          <p:cNvPr id="6" name="Slide Number Placeholder 5"/>
          <p:cNvSpPr>
            <a:spLocks noGrp="1"/>
          </p:cNvSpPr>
          <p:nvPr>
            <p:ph type="sldNum" sz="quarter" idx="4"/>
          </p:nvPr>
        </p:nvSpPr>
        <p:spPr/>
        <p:txBody>
          <a:bodyPr/>
          <a:lstStyle/>
          <a:p>
            <a:fld id="{AF83BEB6-139A-B746-BC33-1F5B6187E651}" type="slidenum">
              <a:rPr lang="en-US" smtClean="0"/>
              <a:pPr/>
              <a:t>24</a:t>
            </a:fld>
            <a:endParaRPr lang="en-US" dirty="0"/>
          </a:p>
        </p:txBody>
      </p:sp>
    </p:spTree>
    <p:extLst>
      <p:ext uri="{BB962C8B-B14F-4D97-AF65-F5344CB8AC3E}">
        <p14:creationId xmlns:p14="http://schemas.microsoft.com/office/powerpoint/2010/main" val="5945814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Types of Loans</a:t>
            </a:r>
          </a:p>
        </p:txBody>
      </p:sp>
      <p:graphicFrame>
        <p:nvGraphicFramePr>
          <p:cNvPr id="6" name="Content Placeholder 5" descr="two column table with top title row and 3 content rows under title row."/>
          <p:cNvGraphicFramePr>
            <a:graphicFrameLocks noGrp="1"/>
          </p:cNvGraphicFramePr>
          <p:nvPr>
            <p:ph idx="1"/>
            <p:extLst>
              <p:ext uri="{D42A27DB-BD31-4B8C-83A1-F6EECF244321}">
                <p14:modId xmlns:p14="http://schemas.microsoft.com/office/powerpoint/2010/main" val="68887886"/>
              </p:ext>
            </p:extLst>
          </p:nvPr>
        </p:nvGraphicFramePr>
        <p:xfrm>
          <a:off x="457200" y="1421708"/>
          <a:ext cx="8229600" cy="3761099"/>
        </p:xfrm>
        <a:graphic>
          <a:graphicData uri="http://schemas.openxmlformats.org/drawingml/2006/table">
            <a:tbl>
              <a:tblPr firstRow="1" firstCol="1" bandRow="1">
                <a:tableStyleId>{5940675A-B579-460E-94D1-54222C63F5DA}</a:tableStyleId>
              </a:tblPr>
              <a:tblGrid>
                <a:gridCol w="4998410">
                  <a:extLst>
                    <a:ext uri="{9D8B030D-6E8A-4147-A177-3AD203B41FA5}">
                      <a16:colId xmlns:a16="http://schemas.microsoft.com/office/drawing/2014/main" xmlns="" val="20000"/>
                    </a:ext>
                  </a:extLst>
                </a:gridCol>
                <a:gridCol w="3231190">
                  <a:extLst>
                    <a:ext uri="{9D8B030D-6E8A-4147-A177-3AD203B41FA5}">
                      <a16:colId xmlns:a16="http://schemas.microsoft.com/office/drawing/2014/main" xmlns="" val="20001"/>
                    </a:ext>
                  </a:extLst>
                </a:gridCol>
              </a:tblGrid>
              <a:tr h="498139">
                <a:tc>
                  <a:txBody>
                    <a:bodyPr/>
                    <a:lstStyle/>
                    <a:p>
                      <a:pPr marL="0" marR="0" algn="l">
                        <a:lnSpc>
                          <a:spcPct val="100000"/>
                        </a:lnSpc>
                        <a:spcBef>
                          <a:spcPts val="0"/>
                        </a:spcBef>
                        <a:spcAft>
                          <a:spcPts val="1200"/>
                        </a:spcAft>
                      </a:pPr>
                      <a:r>
                        <a:rPr lang="en-US" sz="3200" b="0" dirty="0">
                          <a:solidFill>
                            <a:schemeClr val="bg1"/>
                          </a:solidFill>
                          <a:effectLst/>
                          <a:latin typeface="+mj-lt"/>
                          <a:cs typeface="Arial" panose="020B0604020202020204" pitchFamily="34" charset="0"/>
                        </a:rPr>
                        <a:t>Type of Housing</a:t>
                      </a:r>
                      <a:endParaRPr lang="en-US" sz="3200" b="0" dirty="0">
                        <a:solidFill>
                          <a:schemeClr val="bg1"/>
                        </a:solidFill>
                        <a:effectLst/>
                        <a:latin typeface="+mj-lt"/>
                        <a:ea typeface="MS Mincho" panose="02020609040205080304" pitchFamily="49" charset="-128"/>
                        <a:cs typeface="Arial" panose="020B0604020202020204" pitchFamily="34" charset="0"/>
                      </a:endParaRPr>
                    </a:p>
                  </a:txBody>
                  <a:tcPr marL="68580" marR="68580" marT="0" marB="0" anchor="ctr">
                    <a:solidFill>
                      <a:schemeClr val="tx2"/>
                    </a:solidFill>
                  </a:tcPr>
                </a:tc>
                <a:tc>
                  <a:txBody>
                    <a:bodyPr/>
                    <a:lstStyle/>
                    <a:p>
                      <a:pPr marL="0" marR="0" algn="l">
                        <a:lnSpc>
                          <a:spcPct val="100000"/>
                        </a:lnSpc>
                        <a:spcBef>
                          <a:spcPts val="0"/>
                        </a:spcBef>
                        <a:spcAft>
                          <a:spcPts val="1200"/>
                        </a:spcAft>
                      </a:pPr>
                      <a:r>
                        <a:rPr lang="en-US" sz="3200" b="0" dirty="0">
                          <a:solidFill>
                            <a:schemeClr val="bg1"/>
                          </a:solidFill>
                          <a:effectLst/>
                          <a:latin typeface="+mj-lt"/>
                          <a:cs typeface="Arial" panose="020B0604020202020204" pitchFamily="34" charset="0"/>
                        </a:rPr>
                        <a:t>Type of Loan</a:t>
                      </a:r>
                      <a:endParaRPr lang="en-US" sz="3200" b="0" dirty="0">
                        <a:solidFill>
                          <a:schemeClr val="bg1"/>
                        </a:solidFill>
                        <a:effectLst/>
                        <a:latin typeface="+mj-lt"/>
                        <a:ea typeface="MS Mincho" panose="02020609040205080304" pitchFamily="49" charset="-128"/>
                        <a:cs typeface="Arial" panose="020B0604020202020204" pitchFamily="34" charset="0"/>
                      </a:endParaRPr>
                    </a:p>
                  </a:txBody>
                  <a:tcPr marL="68580" marR="68580" marT="0" marB="0" anchor="ctr">
                    <a:solidFill>
                      <a:schemeClr val="tx2"/>
                    </a:solidFill>
                  </a:tcPr>
                </a:tc>
                <a:extLst>
                  <a:ext uri="{0D108BD9-81ED-4DB2-BD59-A6C34878D82A}">
                    <a16:rowId xmlns:a16="http://schemas.microsoft.com/office/drawing/2014/main" xmlns="" val="10000"/>
                  </a:ext>
                </a:extLst>
              </a:tr>
              <a:tr h="1304220">
                <a:tc>
                  <a:txBody>
                    <a:bodyPr/>
                    <a:lstStyle/>
                    <a:p>
                      <a:pPr marL="0" marR="0">
                        <a:lnSpc>
                          <a:spcPct val="100000"/>
                        </a:lnSpc>
                        <a:spcBef>
                          <a:spcPts val="0"/>
                        </a:spcBef>
                        <a:spcAft>
                          <a:spcPts val="1200"/>
                        </a:spcAft>
                      </a:pPr>
                      <a:r>
                        <a:rPr lang="en-US" sz="2800" dirty="0">
                          <a:effectLst/>
                          <a:latin typeface="Arial" panose="020B0604020202020204" pitchFamily="34" charset="0"/>
                          <a:cs typeface="Arial" panose="020B0604020202020204" pitchFamily="34" charset="0"/>
                        </a:rPr>
                        <a:t>Manufactured housing</a:t>
                      </a:r>
                      <a:r>
                        <a:rPr lang="en-US" sz="2800">
                          <a:effectLst/>
                          <a:latin typeface="Arial" panose="020B0604020202020204" pitchFamily="34" charset="0"/>
                          <a:cs typeface="Arial" panose="020B0604020202020204" pitchFamily="34" charset="0"/>
                        </a:rPr>
                        <a:t/>
                      </a:r>
                      <a:br>
                        <a:rPr lang="en-US" sz="2800">
                          <a:effectLst/>
                          <a:latin typeface="Arial" panose="020B0604020202020204" pitchFamily="34" charset="0"/>
                          <a:cs typeface="Arial" panose="020B0604020202020204" pitchFamily="34" charset="0"/>
                        </a:rPr>
                      </a:br>
                      <a:r>
                        <a:rPr lang="en-US" sz="2400">
                          <a:effectLst/>
                          <a:latin typeface="Arial" panose="020B0604020202020204" pitchFamily="34" charset="0"/>
                          <a:cs typeface="Arial" panose="020B0604020202020204" pitchFamily="34" charset="0"/>
                        </a:rPr>
                        <a:t>(mobile </a:t>
                      </a:r>
                      <a:r>
                        <a:rPr lang="en-US" sz="2400" dirty="0">
                          <a:effectLst/>
                          <a:latin typeface="Arial" panose="020B0604020202020204" pitchFamily="34" charset="0"/>
                          <a:cs typeface="Arial" panose="020B0604020202020204" pitchFamily="34" charset="0"/>
                        </a:rPr>
                        <a:t>home) on rented land and/or not on a permanent foundation</a:t>
                      </a:r>
                      <a:endParaRPr lang="en-US" sz="2800" dirty="0">
                        <a:effectLst/>
                        <a:latin typeface="Arial" panose="020B0604020202020204" pitchFamily="34" charset="0"/>
                        <a:ea typeface="MS Mincho" panose="02020609040205080304" pitchFamily="49" charset="-128"/>
                        <a:cs typeface="Arial" panose="020B0604020202020204" pitchFamily="34" charset="0"/>
                      </a:endParaRPr>
                    </a:p>
                  </a:txBody>
                  <a:tcPr marL="68580" marR="68580" marT="0" marB="0" anchor="ctr"/>
                </a:tc>
                <a:tc>
                  <a:txBody>
                    <a:bodyPr/>
                    <a:lstStyle/>
                    <a:p>
                      <a:pPr marL="0" marR="0">
                        <a:lnSpc>
                          <a:spcPct val="100000"/>
                        </a:lnSpc>
                        <a:spcBef>
                          <a:spcPts val="0"/>
                        </a:spcBef>
                        <a:spcAft>
                          <a:spcPts val="1200"/>
                        </a:spcAft>
                      </a:pPr>
                      <a:r>
                        <a:rPr lang="en-US" sz="2800" dirty="0">
                          <a:solidFill>
                            <a:schemeClr val="tx1"/>
                          </a:solidFill>
                          <a:effectLst/>
                          <a:latin typeface="Arial" panose="020B0604020202020204" pitchFamily="34" charset="0"/>
                          <a:cs typeface="Arial" panose="020B0604020202020204" pitchFamily="34" charset="0"/>
                        </a:rPr>
                        <a:t>Personal or</a:t>
                      </a:r>
                      <a:br>
                        <a:rPr lang="en-US" sz="2800" dirty="0">
                          <a:solidFill>
                            <a:schemeClr val="tx1"/>
                          </a:solidFill>
                          <a:effectLst/>
                          <a:latin typeface="Arial" panose="020B0604020202020204" pitchFamily="34" charset="0"/>
                          <a:cs typeface="Arial" panose="020B0604020202020204" pitchFamily="34" charset="0"/>
                        </a:rPr>
                      </a:br>
                      <a:r>
                        <a:rPr lang="en-US" sz="2800" dirty="0">
                          <a:solidFill>
                            <a:schemeClr val="tx1"/>
                          </a:solidFill>
                          <a:effectLst/>
                          <a:latin typeface="Arial" panose="020B0604020202020204" pitchFamily="34" charset="0"/>
                          <a:cs typeface="Arial" panose="020B0604020202020204" pitchFamily="34" charset="0"/>
                        </a:rPr>
                        <a:t>chattel loan</a:t>
                      </a:r>
                      <a:endParaRPr lang="en-US" sz="2800" dirty="0">
                        <a:solidFill>
                          <a:schemeClr val="tx1"/>
                        </a:solidFill>
                        <a:effectLst/>
                        <a:latin typeface="Arial" panose="020B0604020202020204" pitchFamily="34" charset="0"/>
                        <a:ea typeface="MS Mincho" panose="02020609040205080304" pitchFamily="49" charset="-128"/>
                        <a:cs typeface="Arial" panose="020B0604020202020204" pitchFamily="34" charset="0"/>
                      </a:endParaRPr>
                    </a:p>
                  </a:txBody>
                  <a:tcPr marL="68580" marR="68580" marT="0" marB="0" anchor="ctr"/>
                </a:tc>
                <a:extLst>
                  <a:ext uri="{0D108BD9-81ED-4DB2-BD59-A6C34878D82A}">
                    <a16:rowId xmlns:a16="http://schemas.microsoft.com/office/drawing/2014/main" xmlns="" val="10001"/>
                  </a:ext>
                </a:extLst>
              </a:tr>
              <a:tr h="869480">
                <a:tc>
                  <a:txBody>
                    <a:bodyPr/>
                    <a:lstStyle/>
                    <a:p>
                      <a:pPr marL="0" marR="0">
                        <a:lnSpc>
                          <a:spcPct val="100000"/>
                        </a:lnSpc>
                        <a:spcBef>
                          <a:spcPts val="0"/>
                        </a:spcBef>
                        <a:spcAft>
                          <a:spcPts val="1200"/>
                        </a:spcAft>
                      </a:pPr>
                      <a:r>
                        <a:rPr lang="en-US" sz="2800" dirty="0">
                          <a:effectLst/>
                          <a:latin typeface="Arial" panose="020B0604020202020204" pitchFamily="34" charset="0"/>
                          <a:cs typeface="Arial" panose="020B0604020202020204" pitchFamily="34" charset="0"/>
                        </a:rPr>
                        <a:t>Unit in a cooperative</a:t>
                      </a:r>
                      <a:endParaRPr lang="en-US" sz="2800" dirty="0">
                        <a:effectLst/>
                        <a:latin typeface="Arial" panose="020B0604020202020204" pitchFamily="34" charset="0"/>
                        <a:ea typeface="MS Mincho" panose="02020609040205080304" pitchFamily="49" charset="-128"/>
                        <a:cs typeface="Arial" panose="020B0604020202020204" pitchFamily="34" charset="0"/>
                      </a:endParaRPr>
                    </a:p>
                  </a:txBody>
                  <a:tcPr marL="68580" marR="68580" marT="0" marB="0" anchor="ctr"/>
                </a:tc>
                <a:tc>
                  <a:txBody>
                    <a:bodyPr/>
                    <a:lstStyle/>
                    <a:p>
                      <a:pPr marL="0" marR="0">
                        <a:lnSpc>
                          <a:spcPct val="100000"/>
                        </a:lnSpc>
                        <a:spcBef>
                          <a:spcPts val="0"/>
                        </a:spcBef>
                        <a:spcAft>
                          <a:spcPts val="1200"/>
                        </a:spcAft>
                      </a:pPr>
                      <a:r>
                        <a:rPr lang="en-US" sz="2800" dirty="0">
                          <a:effectLst/>
                          <a:latin typeface="Arial" panose="020B0604020202020204" pitchFamily="34" charset="0"/>
                          <a:cs typeface="Arial" panose="020B0604020202020204" pitchFamily="34" charset="0"/>
                        </a:rPr>
                        <a:t>Co-op loan or</a:t>
                      </a:r>
                      <a:r>
                        <a:rPr lang="en-US" sz="2800">
                          <a:effectLst/>
                          <a:latin typeface="Arial" panose="020B0604020202020204" pitchFamily="34" charset="0"/>
                          <a:cs typeface="Arial" panose="020B0604020202020204" pitchFamily="34" charset="0"/>
                        </a:rPr>
                        <a:t/>
                      </a:r>
                      <a:br>
                        <a:rPr lang="en-US" sz="2800">
                          <a:effectLst/>
                          <a:latin typeface="Arial" panose="020B0604020202020204" pitchFamily="34" charset="0"/>
                          <a:cs typeface="Arial" panose="020B0604020202020204" pitchFamily="34" charset="0"/>
                        </a:rPr>
                      </a:br>
                      <a:r>
                        <a:rPr lang="en-US" sz="2800">
                          <a:effectLst/>
                          <a:latin typeface="Arial" panose="020B0604020202020204" pitchFamily="34" charset="0"/>
                          <a:cs typeface="Arial" panose="020B0604020202020204" pitchFamily="34" charset="0"/>
                        </a:rPr>
                        <a:t>Co-op </a:t>
                      </a:r>
                      <a:r>
                        <a:rPr lang="en-US" sz="2800" dirty="0">
                          <a:effectLst/>
                          <a:latin typeface="Arial" panose="020B0604020202020204" pitchFamily="34" charset="0"/>
                          <a:cs typeface="Arial" panose="020B0604020202020204" pitchFamily="34" charset="0"/>
                        </a:rPr>
                        <a:t>share loan</a:t>
                      </a:r>
                      <a:endParaRPr lang="en-US" sz="2800" dirty="0">
                        <a:effectLst/>
                        <a:latin typeface="Arial" panose="020B0604020202020204" pitchFamily="34" charset="0"/>
                        <a:ea typeface="MS Mincho" panose="02020609040205080304" pitchFamily="49" charset="-128"/>
                        <a:cs typeface="Arial" panose="020B0604020202020204" pitchFamily="34" charset="0"/>
                      </a:endParaRPr>
                    </a:p>
                  </a:txBody>
                  <a:tcPr marL="68580" marR="68580" marT="0" marB="0" anchor="ctr"/>
                </a:tc>
                <a:extLst>
                  <a:ext uri="{0D108BD9-81ED-4DB2-BD59-A6C34878D82A}">
                    <a16:rowId xmlns:a16="http://schemas.microsoft.com/office/drawing/2014/main" xmlns="" val="10002"/>
                  </a:ext>
                </a:extLst>
              </a:tr>
              <a:tr h="869480">
                <a:tc>
                  <a:txBody>
                    <a:bodyPr/>
                    <a:lstStyle/>
                    <a:p>
                      <a:pPr marL="0" marR="0">
                        <a:lnSpc>
                          <a:spcPct val="100000"/>
                        </a:lnSpc>
                        <a:spcBef>
                          <a:spcPts val="0"/>
                        </a:spcBef>
                        <a:spcAft>
                          <a:spcPts val="1200"/>
                        </a:spcAft>
                      </a:pPr>
                      <a:r>
                        <a:rPr lang="en-US" sz="2800" dirty="0">
                          <a:effectLst/>
                          <a:latin typeface="Arial" panose="020B0604020202020204" pitchFamily="34" charset="0"/>
                          <a:cs typeface="Arial" panose="020B0604020202020204" pitchFamily="34" charset="0"/>
                        </a:rPr>
                        <a:t>House, condominium, or townhouse</a:t>
                      </a:r>
                      <a:endParaRPr lang="en-US" sz="2800" dirty="0">
                        <a:effectLst/>
                        <a:latin typeface="Arial" panose="020B0604020202020204" pitchFamily="34" charset="0"/>
                        <a:ea typeface="MS Mincho" panose="02020609040205080304" pitchFamily="49" charset="-128"/>
                        <a:cs typeface="Arial" panose="020B0604020202020204" pitchFamily="34" charset="0"/>
                      </a:endParaRPr>
                    </a:p>
                  </a:txBody>
                  <a:tcPr marL="68580" marR="68580" marT="0" marB="0" anchor="ctr"/>
                </a:tc>
                <a:tc>
                  <a:txBody>
                    <a:bodyPr/>
                    <a:lstStyle/>
                    <a:p>
                      <a:pPr marL="0" marR="0">
                        <a:lnSpc>
                          <a:spcPct val="100000"/>
                        </a:lnSpc>
                        <a:spcBef>
                          <a:spcPts val="0"/>
                        </a:spcBef>
                        <a:spcAft>
                          <a:spcPts val="1200"/>
                        </a:spcAft>
                      </a:pPr>
                      <a:r>
                        <a:rPr lang="en-US" sz="2800" dirty="0">
                          <a:effectLst/>
                          <a:latin typeface="Arial" panose="020B0604020202020204" pitchFamily="34" charset="0"/>
                          <a:cs typeface="Arial" panose="020B0604020202020204" pitchFamily="34" charset="0"/>
                        </a:rPr>
                        <a:t>Mortgage</a:t>
                      </a:r>
                      <a:endParaRPr lang="en-US" sz="2800" dirty="0">
                        <a:effectLst/>
                        <a:latin typeface="Arial" panose="020B0604020202020204" pitchFamily="34" charset="0"/>
                        <a:ea typeface="MS Mincho" panose="02020609040205080304" pitchFamily="49" charset="-128"/>
                        <a:cs typeface="Arial" panose="020B0604020202020204" pitchFamily="34" charset="0"/>
                      </a:endParaRPr>
                    </a:p>
                  </a:txBody>
                  <a:tcPr marL="68580" marR="68580" marT="0" marB="0" anchor="ctr"/>
                </a:tc>
                <a:extLst>
                  <a:ext uri="{0D108BD9-81ED-4DB2-BD59-A6C34878D82A}">
                    <a16:rowId xmlns:a16="http://schemas.microsoft.com/office/drawing/2014/main" xmlns="" val="10003"/>
                  </a:ext>
                </a:extLst>
              </a:tr>
            </a:tbl>
          </a:graphicData>
        </a:graphic>
      </p:graphicFrame>
      <p:sp>
        <p:nvSpPr>
          <p:cNvPr id="5" name="Slide Number Placeholder 4"/>
          <p:cNvSpPr>
            <a:spLocks noGrp="1"/>
          </p:cNvSpPr>
          <p:nvPr>
            <p:ph type="sldNum" sz="quarter" idx="4"/>
          </p:nvPr>
        </p:nvSpPr>
        <p:spPr/>
        <p:txBody>
          <a:bodyPr/>
          <a:lstStyle/>
          <a:p>
            <a:fld id="{AF83BEB6-139A-B746-BC33-1F5B6187E651}" type="slidenum">
              <a:rPr lang="en-US" smtClean="0"/>
              <a:pPr/>
              <a:t>25</a:t>
            </a:fld>
            <a:endParaRPr lang="en-US" dirty="0"/>
          </a:p>
        </p:txBody>
      </p:sp>
    </p:spTree>
    <p:extLst>
      <p:ext uri="{BB962C8B-B14F-4D97-AF65-F5344CB8AC3E}">
        <p14:creationId xmlns:p14="http://schemas.microsoft.com/office/powerpoint/2010/main" val="31282651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Learn About Mortgages</a:t>
            </a:r>
          </a:p>
        </p:txBody>
      </p:sp>
      <p:sp>
        <p:nvSpPr>
          <p:cNvPr id="7" name="Slide Number Placeholder 6"/>
          <p:cNvSpPr>
            <a:spLocks noGrp="1"/>
          </p:cNvSpPr>
          <p:nvPr>
            <p:ph type="sldNum" sz="quarter" idx="4"/>
          </p:nvPr>
        </p:nvSpPr>
        <p:spPr/>
        <p:txBody>
          <a:bodyPr/>
          <a:lstStyle/>
          <a:p>
            <a:fld id="{AF83BEB6-139A-B746-BC33-1F5B6187E651}" type="slidenum">
              <a:rPr lang="en-US" smtClean="0"/>
              <a:pPr/>
              <a:t>26</a:t>
            </a:fld>
            <a:endParaRPr lang="en-US" dirty="0"/>
          </a:p>
        </p:txBody>
      </p:sp>
      <p:graphicFrame>
        <p:nvGraphicFramePr>
          <p:cNvPr id="5" name="Table 4" descr="two column table. No title row. four content rows.">
            <a:extLst>
              <a:ext uri="{FF2B5EF4-FFF2-40B4-BE49-F238E27FC236}">
                <a16:creationId xmlns:a16="http://schemas.microsoft.com/office/drawing/2014/main" xmlns="" id="{0DE8AB07-F4E3-AD45-AD9C-0EF5CB538D26}"/>
              </a:ext>
            </a:extLst>
          </p:cNvPr>
          <p:cNvGraphicFramePr>
            <a:graphicFrameLocks noGrp="1"/>
          </p:cNvGraphicFramePr>
          <p:nvPr>
            <p:extLst>
              <p:ext uri="{D42A27DB-BD31-4B8C-83A1-F6EECF244321}">
                <p14:modId xmlns:p14="http://schemas.microsoft.com/office/powerpoint/2010/main" val="3109140675"/>
              </p:ext>
            </p:extLst>
          </p:nvPr>
        </p:nvGraphicFramePr>
        <p:xfrm>
          <a:off x="648511" y="1420240"/>
          <a:ext cx="7852938" cy="4313724"/>
        </p:xfrm>
        <a:graphic>
          <a:graphicData uri="http://schemas.openxmlformats.org/drawingml/2006/table">
            <a:tbl>
              <a:tblPr firstRow="1" bandRow="1">
                <a:tableStyleId>{5C22544A-7EE6-4342-B048-85BDC9FD1C3A}</a:tableStyleId>
              </a:tblPr>
              <a:tblGrid>
                <a:gridCol w="2384128">
                  <a:extLst>
                    <a:ext uri="{9D8B030D-6E8A-4147-A177-3AD203B41FA5}">
                      <a16:colId xmlns:a16="http://schemas.microsoft.com/office/drawing/2014/main" xmlns="" val="1469706991"/>
                    </a:ext>
                  </a:extLst>
                </a:gridCol>
                <a:gridCol w="5468810">
                  <a:extLst>
                    <a:ext uri="{9D8B030D-6E8A-4147-A177-3AD203B41FA5}">
                      <a16:colId xmlns:a16="http://schemas.microsoft.com/office/drawing/2014/main" xmlns="" val="2789578039"/>
                    </a:ext>
                  </a:extLst>
                </a:gridCol>
              </a:tblGrid>
              <a:tr h="907182">
                <a:tc>
                  <a:txBody>
                    <a:bodyPr/>
                    <a:lstStyle/>
                    <a:p>
                      <a:r>
                        <a:rPr lang="en-US" sz="3200" b="0" dirty="0">
                          <a:solidFill>
                            <a:schemeClr val="tx1"/>
                          </a:solidFill>
                          <a:latin typeface="+mj-lt"/>
                        </a:rPr>
                        <a:t>Mortgage: </a:t>
                      </a:r>
                    </a:p>
                  </a:txBody>
                  <a:tcPr anchor="ctr">
                    <a:lnB w="12700" cap="flat" cmpd="sng" algn="ctr">
                      <a:solidFill>
                        <a:schemeClr val="tx1">
                          <a:lumMod val="65000"/>
                          <a:lumOff val="35000"/>
                        </a:schemeClr>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800" b="0" dirty="0">
                          <a:solidFill>
                            <a:schemeClr val="tx1"/>
                          </a:solidFill>
                          <a:latin typeface="+mn-lt"/>
                        </a:rPr>
                        <a:t>A loan to buy a home</a:t>
                      </a:r>
                    </a:p>
                  </a:txBody>
                  <a:tcPr anchor="ctr">
                    <a:lnB w="12700" cap="flat" cmpd="sng" algn="ctr">
                      <a:solidFill>
                        <a:schemeClr val="tx1">
                          <a:lumMod val="65000"/>
                          <a:lumOff val="35000"/>
                        </a:schemeClr>
                      </a:solidFill>
                      <a:prstDash val="solid"/>
                      <a:round/>
                      <a:headEnd type="none" w="med" len="med"/>
                      <a:tailEnd type="none" w="med" len="med"/>
                    </a:lnB>
                    <a:noFill/>
                  </a:tcPr>
                </a:tc>
                <a:extLst>
                  <a:ext uri="{0D108BD9-81ED-4DB2-BD59-A6C34878D82A}">
                    <a16:rowId xmlns:a16="http://schemas.microsoft.com/office/drawing/2014/main" xmlns="" val="1002669065"/>
                  </a:ext>
                </a:extLst>
              </a:tr>
              <a:tr h="907182">
                <a:tc>
                  <a:txBody>
                    <a:bodyPr/>
                    <a:lstStyle/>
                    <a:p>
                      <a:r>
                        <a:rPr lang="en-US" sz="3200" dirty="0">
                          <a:latin typeface="+mj-lt"/>
                        </a:rPr>
                        <a:t>Principal: </a:t>
                      </a:r>
                      <a:endParaRPr lang="en-US" sz="3200" dirty="0">
                        <a:solidFill>
                          <a:schemeClr val="tx1"/>
                        </a:solidFill>
                        <a:latin typeface="+mj-lt"/>
                      </a:endParaRPr>
                    </a:p>
                  </a:txBody>
                  <a:tcPr anchor="ct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800" dirty="0">
                          <a:latin typeface="+mn-lt"/>
                        </a:rPr>
                        <a:t>The amount of money you borrow</a:t>
                      </a:r>
                    </a:p>
                  </a:txBody>
                  <a:tcPr anchor="ct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noFill/>
                  </a:tcPr>
                </a:tc>
                <a:extLst>
                  <a:ext uri="{0D108BD9-81ED-4DB2-BD59-A6C34878D82A}">
                    <a16:rowId xmlns:a16="http://schemas.microsoft.com/office/drawing/2014/main" xmlns="" val="497260343"/>
                  </a:ext>
                </a:extLst>
              </a:tr>
              <a:tr h="907182">
                <a:tc>
                  <a:txBody>
                    <a:bodyPr/>
                    <a:lstStyle/>
                    <a:p>
                      <a:r>
                        <a:rPr lang="en-US" sz="3200" dirty="0">
                          <a:latin typeface="+mj-lt"/>
                        </a:rPr>
                        <a:t>Costs: </a:t>
                      </a:r>
                      <a:endParaRPr lang="en-US" sz="3200" dirty="0">
                        <a:solidFill>
                          <a:schemeClr val="tx1"/>
                        </a:solidFill>
                        <a:latin typeface="+mj-lt"/>
                      </a:endParaRPr>
                    </a:p>
                  </a:txBody>
                  <a:tcPr anchor="ct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800" dirty="0">
                          <a:latin typeface="+mn-lt"/>
                        </a:rPr>
                        <a:t>Interest, points, fees, other charges</a:t>
                      </a:r>
                    </a:p>
                  </a:txBody>
                  <a:tcPr anchor="ct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noFill/>
                  </a:tcPr>
                </a:tc>
                <a:extLst>
                  <a:ext uri="{0D108BD9-81ED-4DB2-BD59-A6C34878D82A}">
                    <a16:rowId xmlns:a16="http://schemas.microsoft.com/office/drawing/2014/main" xmlns="" val="1123204652"/>
                  </a:ext>
                </a:extLst>
              </a:tr>
              <a:tr h="1295976">
                <a:tc>
                  <a:txBody>
                    <a:bodyPr/>
                    <a:lstStyle/>
                    <a:p>
                      <a:r>
                        <a:rPr lang="en-US" sz="3200" dirty="0">
                          <a:latin typeface="+mj-lt"/>
                        </a:rPr>
                        <a:t>Annual Percentage Rate (APR): </a:t>
                      </a:r>
                      <a:endParaRPr lang="en-US" sz="3200" dirty="0">
                        <a:solidFill>
                          <a:schemeClr val="tx1"/>
                        </a:solidFill>
                        <a:latin typeface="+mj-lt"/>
                      </a:endParaRPr>
                    </a:p>
                  </a:txBody>
                  <a:tcPr anchor="ctr">
                    <a:lnT w="12700" cap="flat" cmpd="sng" algn="ctr">
                      <a:solidFill>
                        <a:schemeClr val="tx1">
                          <a:lumMod val="65000"/>
                          <a:lumOff val="35000"/>
                        </a:schemeClr>
                      </a:solidFill>
                      <a:prstDash val="solid"/>
                      <a:round/>
                      <a:headEnd type="none" w="med" len="med"/>
                      <a:tailEnd type="none" w="med" len="med"/>
                    </a:lnT>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800">
                          <a:latin typeface="+mn-lt"/>
                        </a:rPr>
                        <a:t>Overall </a:t>
                      </a:r>
                      <a:r>
                        <a:rPr lang="en-US" sz="2800" dirty="0">
                          <a:latin typeface="+mn-lt"/>
                        </a:rPr>
                        <a:t>cost of the loan on an annual basis</a:t>
                      </a:r>
                    </a:p>
                  </a:txBody>
                  <a:tcPr anchor="ctr">
                    <a:lnT w="12700" cap="flat" cmpd="sng" algn="ctr">
                      <a:solidFill>
                        <a:schemeClr val="tx1">
                          <a:lumMod val="65000"/>
                          <a:lumOff val="35000"/>
                        </a:schemeClr>
                      </a:solidFill>
                      <a:prstDash val="solid"/>
                      <a:round/>
                      <a:headEnd type="none" w="med" len="med"/>
                      <a:tailEnd type="none" w="med" len="med"/>
                    </a:lnT>
                    <a:noFill/>
                  </a:tcPr>
                </a:tc>
                <a:extLst>
                  <a:ext uri="{0D108BD9-81ED-4DB2-BD59-A6C34878D82A}">
                    <a16:rowId xmlns:a16="http://schemas.microsoft.com/office/drawing/2014/main" xmlns="" val="1368712839"/>
                  </a:ext>
                </a:extLst>
              </a:tr>
            </a:tbl>
          </a:graphicData>
        </a:graphic>
      </p:graphicFrame>
    </p:spTree>
    <p:extLst>
      <p:ext uri="{BB962C8B-B14F-4D97-AF65-F5344CB8AC3E}">
        <p14:creationId xmlns:p14="http://schemas.microsoft.com/office/powerpoint/2010/main" val="217374577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Down Payment</a:t>
            </a:r>
          </a:p>
        </p:txBody>
      </p:sp>
      <p:sp>
        <p:nvSpPr>
          <p:cNvPr id="3" name="Content Placeholder 2"/>
          <p:cNvSpPr>
            <a:spLocks noGrp="1"/>
          </p:cNvSpPr>
          <p:nvPr>
            <p:ph idx="1"/>
          </p:nvPr>
        </p:nvSpPr>
        <p:spPr/>
        <p:txBody>
          <a:bodyPr>
            <a:noAutofit/>
          </a:bodyPr>
          <a:lstStyle/>
          <a:p>
            <a:r>
              <a:rPr lang="en-US" sz="3200" dirty="0"/>
              <a:t>Portion of home’s price you pay in cash</a:t>
            </a:r>
          </a:p>
          <a:p>
            <a:pPr>
              <a:spcAft>
                <a:spcPts val="0"/>
              </a:spcAft>
            </a:pPr>
            <a:r>
              <a:rPr lang="en-US" sz="3200" dirty="0"/>
              <a:t>Example:</a:t>
            </a:r>
          </a:p>
          <a:p>
            <a:pPr lvl="1">
              <a:buFont typeface="Arial"/>
              <a:buChar char="•"/>
            </a:pPr>
            <a:r>
              <a:rPr lang="en-US" sz="2800" dirty="0"/>
              <a:t>$160,000 home with $8,000 down payment</a:t>
            </a:r>
          </a:p>
          <a:p>
            <a:pPr lvl="1">
              <a:buFont typeface="Arial"/>
              <a:buChar char="•"/>
            </a:pPr>
            <a:r>
              <a:rPr lang="en-US" sz="2800" dirty="0"/>
              <a:t>Borrow $152,000 ($160,000 minus $8,000)</a:t>
            </a:r>
          </a:p>
          <a:p>
            <a:pPr lvl="1">
              <a:buFont typeface="Arial"/>
              <a:buChar char="•"/>
            </a:pPr>
            <a:r>
              <a:rPr lang="en-US" sz="2800" dirty="0"/>
              <a:t>That’s a five percent down payment</a:t>
            </a:r>
          </a:p>
          <a:p>
            <a:pPr marL="457200" lvl="1" indent="0">
              <a:buNone/>
            </a:pPr>
            <a:r>
              <a:rPr lang="en-US" sz="2800" dirty="0"/>
              <a:t>	$8,000 ÷ $160,000 = .05 or 5% </a:t>
            </a:r>
          </a:p>
          <a:p>
            <a:pPr>
              <a:spcBef>
                <a:spcPts val="1824"/>
              </a:spcBef>
            </a:pPr>
            <a:r>
              <a:rPr lang="en-US" sz="3200" dirty="0"/>
              <a:t>Higher down </a:t>
            </a:r>
            <a:r>
              <a:rPr lang="en-US" sz="3200"/>
              <a:t>payment </a:t>
            </a:r>
            <a:r>
              <a:rPr lang="en-US" sz="3200">
                <a:sym typeface="Wingdings" panose="05000000000000000000" pitchFamily="2" charset="2"/>
              </a:rPr>
              <a:t></a:t>
            </a:r>
            <a:r>
              <a:rPr lang="en-US" sz="3200"/>
              <a:t> Less </a:t>
            </a:r>
            <a:r>
              <a:rPr lang="en-US" sz="3200" dirty="0"/>
              <a:t>money to borrow</a:t>
            </a:r>
          </a:p>
          <a:p>
            <a:pPr marL="457200" lvl="1" indent="0">
              <a:buNone/>
            </a:pPr>
            <a:endParaRPr lang="en-US" sz="2800" dirty="0"/>
          </a:p>
        </p:txBody>
      </p:sp>
      <p:sp>
        <p:nvSpPr>
          <p:cNvPr id="6" name="Slide Number Placeholder 5"/>
          <p:cNvSpPr>
            <a:spLocks noGrp="1"/>
          </p:cNvSpPr>
          <p:nvPr>
            <p:ph type="sldNum" sz="quarter" idx="4"/>
          </p:nvPr>
        </p:nvSpPr>
        <p:spPr/>
        <p:txBody>
          <a:bodyPr/>
          <a:lstStyle/>
          <a:p>
            <a:fld id="{AF83BEB6-139A-B746-BC33-1F5B6187E651}" type="slidenum">
              <a:rPr lang="en-US" smtClean="0"/>
              <a:pPr/>
              <a:t>27</a:t>
            </a:fld>
            <a:endParaRPr lang="en-US" dirty="0"/>
          </a:p>
        </p:txBody>
      </p:sp>
    </p:spTree>
    <p:extLst>
      <p:ext uri="{BB962C8B-B14F-4D97-AF65-F5344CB8AC3E}">
        <p14:creationId xmlns:p14="http://schemas.microsoft.com/office/powerpoint/2010/main" val="278207241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Private Mortgage Insurance (PMI)</a:t>
            </a:r>
          </a:p>
        </p:txBody>
      </p:sp>
      <p:sp>
        <p:nvSpPr>
          <p:cNvPr id="3" name="Content Placeholder 2"/>
          <p:cNvSpPr>
            <a:spLocks noGrp="1"/>
          </p:cNvSpPr>
          <p:nvPr>
            <p:ph idx="1"/>
          </p:nvPr>
        </p:nvSpPr>
        <p:spPr/>
        <p:txBody>
          <a:bodyPr>
            <a:normAutofit/>
          </a:bodyPr>
          <a:lstStyle/>
          <a:p>
            <a:pPr>
              <a:lnSpc>
                <a:spcPct val="100000"/>
              </a:lnSpc>
            </a:pPr>
            <a:r>
              <a:rPr lang="en-US" sz="3200" dirty="0"/>
              <a:t>May be required by lender when your down payment is less than 20 percent of the purchase price of the home</a:t>
            </a:r>
          </a:p>
          <a:p>
            <a:pPr>
              <a:lnSpc>
                <a:spcPct val="100000"/>
              </a:lnSpc>
            </a:pPr>
            <a:r>
              <a:rPr lang="en-US" sz="3200" dirty="0"/>
              <a:t>Lowers the risk to the lender </a:t>
            </a:r>
          </a:p>
          <a:p>
            <a:pPr>
              <a:lnSpc>
                <a:spcPct val="100000"/>
              </a:lnSpc>
            </a:pPr>
            <a:r>
              <a:rPr lang="en-US" sz="3200" dirty="0"/>
              <a:t>Increases your monthly payments</a:t>
            </a:r>
          </a:p>
          <a:p>
            <a:pPr marL="0" indent="0">
              <a:buNone/>
            </a:pPr>
            <a:endParaRPr lang="en-US" dirty="0"/>
          </a:p>
        </p:txBody>
      </p:sp>
      <p:sp>
        <p:nvSpPr>
          <p:cNvPr id="6" name="Slide Number Placeholder 5"/>
          <p:cNvSpPr>
            <a:spLocks noGrp="1"/>
          </p:cNvSpPr>
          <p:nvPr>
            <p:ph type="sldNum" sz="quarter" idx="4"/>
          </p:nvPr>
        </p:nvSpPr>
        <p:spPr/>
        <p:txBody>
          <a:bodyPr/>
          <a:lstStyle/>
          <a:p>
            <a:fld id="{AF83BEB6-139A-B746-BC33-1F5B6187E651}" type="slidenum">
              <a:rPr lang="en-US" smtClean="0"/>
              <a:pPr/>
              <a:t>28</a:t>
            </a:fld>
            <a:endParaRPr lang="en-US" dirty="0"/>
          </a:p>
        </p:txBody>
      </p:sp>
    </p:spTree>
    <p:extLst>
      <p:ext uri="{BB962C8B-B14F-4D97-AF65-F5344CB8AC3E}">
        <p14:creationId xmlns:p14="http://schemas.microsoft.com/office/powerpoint/2010/main" val="65898729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Other Mortgage Characteristics</a:t>
            </a:r>
          </a:p>
        </p:txBody>
      </p:sp>
      <p:sp>
        <p:nvSpPr>
          <p:cNvPr id="3" name="Content Placeholder 2"/>
          <p:cNvSpPr>
            <a:spLocks noGrp="1"/>
          </p:cNvSpPr>
          <p:nvPr>
            <p:ph idx="1"/>
          </p:nvPr>
        </p:nvSpPr>
        <p:spPr/>
        <p:txBody>
          <a:bodyPr>
            <a:normAutofit/>
          </a:bodyPr>
          <a:lstStyle/>
          <a:p>
            <a:r>
              <a:rPr lang="en-US" sz="3200" dirty="0"/>
              <a:t>Loan amount</a:t>
            </a:r>
          </a:p>
          <a:p>
            <a:r>
              <a:rPr lang="en-US" sz="3200" dirty="0"/>
              <a:t>Type of interest rate</a:t>
            </a:r>
          </a:p>
          <a:p>
            <a:r>
              <a:rPr lang="en-US" sz="3200" dirty="0"/>
              <a:t>Loan term</a:t>
            </a:r>
          </a:p>
          <a:p>
            <a:r>
              <a:rPr lang="en-US" sz="3200" dirty="0"/>
              <a:t>Upfront costs you must pay at closing</a:t>
            </a:r>
          </a:p>
        </p:txBody>
      </p:sp>
      <p:sp>
        <p:nvSpPr>
          <p:cNvPr id="6" name="Slide Number Placeholder 5"/>
          <p:cNvSpPr>
            <a:spLocks noGrp="1"/>
          </p:cNvSpPr>
          <p:nvPr>
            <p:ph type="sldNum" sz="quarter" idx="4"/>
          </p:nvPr>
        </p:nvSpPr>
        <p:spPr/>
        <p:txBody>
          <a:bodyPr/>
          <a:lstStyle/>
          <a:p>
            <a:fld id="{AF83BEB6-139A-B746-BC33-1F5B6187E651}" type="slidenum">
              <a:rPr lang="en-US" smtClean="0"/>
              <a:pPr/>
              <a:t>29</a:t>
            </a:fld>
            <a:endParaRPr lang="en-US" dirty="0"/>
          </a:p>
        </p:txBody>
      </p:sp>
    </p:spTree>
    <p:extLst>
      <p:ext uri="{BB962C8B-B14F-4D97-AF65-F5344CB8AC3E}">
        <p14:creationId xmlns:p14="http://schemas.microsoft.com/office/powerpoint/2010/main" val="112821935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hidden="1"/>
          <p:cNvSpPr>
            <a:spLocks noGrp="1"/>
          </p:cNvSpPr>
          <p:nvPr>
            <p:ph type="title" idx="4294967295"/>
          </p:nvPr>
        </p:nvSpPr>
        <p:spPr/>
        <p:txBody>
          <a:bodyPr/>
          <a:lstStyle/>
          <a:p>
            <a:r>
              <a:rPr lang="en-US" smtClean="0"/>
              <a:t>Section 1: Getting Ready to Own Your Home</a:t>
            </a:r>
            <a:endParaRPr lang="en-US"/>
          </a:p>
        </p:txBody>
      </p:sp>
      <p:sp>
        <p:nvSpPr>
          <p:cNvPr id="7" name="Content Placeholder 6"/>
          <p:cNvSpPr>
            <a:spLocks noGrp="1"/>
          </p:cNvSpPr>
          <p:nvPr>
            <p:ph sz="quarter" idx="12"/>
          </p:nvPr>
        </p:nvSpPr>
        <p:spPr/>
        <p:txBody>
          <a:bodyPr>
            <a:normAutofit lnSpcReduction="10000"/>
          </a:bodyPr>
          <a:lstStyle/>
          <a:p>
            <a:r>
              <a:rPr lang="en-US" dirty="0"/>
              <a:t>Section 1</a:t>
            </a:r>
          </a:p>
        </p:txBody>
      </p:sp>
      <p:sp>
        <p:nvSpPr>
          <p:cNvPr id="3" name="Subtitle 2"/>
          <p:cNvSpPr>
            <a:spLocks noGrp="1"/>
          </p:cNvSpPr>
          <p:nvPr>
            <p:ph type="body" sz="quarter" idx="11"/>
          </p:nvPr>
        </p:nvSpPr>
        <p:spPr/>
        <p:txBody>
          <a:bodyPr>
            <a:normAutofit/>
          </a:bodyPr>
          <a:lstStyle/>
          <a:p>
            <a:r>
              <a:rPr lang="en-US" dirty="0"/>
              <a:t>Getting Ready to</a:t>
            </a:r>
            <a:br>
              <a:rPr lang="en-US" dirty="0"/>
            </a:br>
            <a:r>
              <a:rPr lang="en-US" dirty="0"/>
              <a:t>Own Your Home</a:t>
            </a:r>
          </a:p>
        </p:txBody>
      </p:sp>
      <p:sp>
        <p:nvSpPr>
          <p:cNvPr id="8" name="Rectangle 7"/>
          <p:cNvSpPr/>
          <p:nvPr/>
        </p:nvSpPr>
        <p:spPr>
          <a:xfrm>
            <a:off x="458108" y="3607182"/>
            <a:ext cx="2622107" cy="646331"/>
          </a:xfrm>
          <a:prstGeom prst="rect">
            <a:avLst/>
          </a:prstGeom>
        </p:spPr>
        <p:txBody>
          <a:bodyPr wrap="square">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dirty="0"/>
              <a:t>See page 3 in your Participant Guide</a:t>
            </a:r>
            <a:endParaRPr lang="en-US" dirty="0">
              <a:solidFill>
                <a:srgbClr val="FF0000"/>
              </a:solidFill>
            </a:endParaRPr>
          </a:p>
        </p:txBody>
      </p:sp>
      <p:pic>
        <p:nvPicPr>
          <p:cNvPr id="2" name="Picture 1" descr="man with young girl on his lap. He's looking at papers and she is looking at a calculator."/>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a:off x="3883440" y="586158"/>
            <a:ext cx="5250560" cy="5029200"/>
          </a:xfrm>
          <a:prstGeom prst="rect">
            <a:avLst/>
          </a:prstGeom>
        </p:spPr>
      </p:pic>
      <p:sp>
        <p:nvSpPr>
          <p:cNvPr id="6" name="Slide Number Placeholder 5"/>
          <p:cNvSpPr>
            <a:spLocks noGrp="1"/>
          </p:cNvSpPr>
          <p:nvPr>
            <p:ph type="sldNum" sz="quarter" idx="4"/>
          </p:nvPr>
        </p:nvSpPr>
        <p:spPr/>
        <p:txBody>
          <a:bodyPr/>
          <a:lstStyle/>
          <a:p>
            <a:fld id="{AF83BEB6-139A-B746-BC33-1F5B6187E651}" type="slidenum">
              <a:rPr lang="en-US" smtClean="0"/>
              <a:pPr/>
              <a:t>3</a:t>
            </a:fld>
            <a:endParaRPr lang="en-US" dirty="0"/>
          </a:p>
        </p:txBody>
      </p:sp>
    </p:spTree>
    <p:extLst>
      <p:ext uri="{BB962C8B-B14F-4D97-AF65-F5344CB8AC3E}">
        <p14:creationId xmlns:p14="http://schemas.microsoft.com/office/powerpoint/2010/main" val="3089271561"/>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dirty="0"/>
              <a:t>Two Common Ways to</a:t>
            </a:r>
            <a:br>
              <a:rPr lang="en-US" dirty="0"/>
            </a:br>
            <a:r>
              <a:rPr lang="en-US" dirty="0"/>
              <a:t>Pay for Taxes and Insurance</a:t>
            </a:r>
          </a:p>
        </p:txBody>
      </p:sp>
      <p:sp>
        <p:nvSpPr>
          <p:cNvPr id="3" name="Content Placeholder 2"/>
          <p:cNvSpPr>
            <a:spLocks noGrp="1"/>
          </p:cNvSpPr>
          <p:nvPr>
            <p:ph idx="1"/>
          </p:nvPr>
        </p:nvSpPr>
        <p:spPr/>
        <p:txBody>
          <a:bodyPr>
            <a:normAutofit/>
          </a:bodyPr>
          <a:lstStyle/>
          <a:p>
            <a:pPr>
              <a:lnSpc>
                <a:spcPct val="100000"/>
              </a:lnSpc>
              <a:spcAft>
                <a:spcPts val="0"/>
              </a:spcAft>
            </a:pPr>
            <a:r>
              <a:rPr lang="en-US" sz="3200" dirty="0"/>
              <a:t>Pay them as part of your monthly mortgage payment </a:t>
            </a:r>
          </a:p>
          <a:p>
            <a:pPr lvl="1">
              <a:lnSpc>
                <a:spcPct val="100000"/>
              </a:lnSpc>
              <a:buFont typeface="Arial"/>
              <a:buChar char="•"/>
            </a:pPr>
            <a:r>
              <a:rPr lang="en-US" sz="2800" dirty="0"/>
              <a:t>Escrow account</a:t>
            </a:r>
          </a:p>
          <a:p>
            <a:pPr lvl="1">
              <a:lnSpc>
                <a:spcPct val="100000"/>
              </a:lnSpc>
              <a:buFont typeface="Arial"/>
              <a:buChar char="•"/>
            </a:pPr>
            <a:r>
              <a:rPr lang="en-US" sz="2800" dirty="0"/>
              <a:t>May be required by the lender</a:t>
            </a:r>
          </a:p>
          <a:p>
            <a:pPr lvl="0">
              <a:lnSpc>
                <a:spcPct val="100000"/>
              </a:lnSpc>
              <a:spcBef>
                <a:spcPts val="2376"/>
              </a:spcBef>
              <a:spcAft>
                <a:spcPts val="0"/>
              </a:spcAft>
            </a:pPr>
            <a:r>
              <a:rPr lang="en-US" sz="3200" dirty="0"/>
              <a:t>Pay them yourself directly</a:t>
            </a:r>
          </a:p>
          <a:p>
            <a:pPr lvl="1">
              <a:lnSpc>
                <a:spcPct val="100000"/>
              </a:lnSpc>
              <a:buFont typeface="Arial"/>
              <a:buChar char="•"/>
            </a:pPr>
            <a:r>
              <a:rPr lang="en-US" sz="2800" dirty="0"/>
              <a:t>Not as common</a:t>
            </a:r>
          </a:p>
        </p:txBody>
      </p:sp>
      <p:sp>
        <p:nvSpPr>
          <p:cNvPr id="6" name="Slide Number Placeholder 5"/>
          <p:cNvSpPr>
            <a:spLocks noGrp="1"/>
          </p:cNvSpPr>
          <p:nvPr>
            <p:ph type="sldNum" sz="quarter" idx="4"/>
          </p:nvPr>
        </p:nvSpPr>
        <p:spPr/>
        <p:txBody>
          <a:bodyPr/>
          <a:lstStyle/>
          <a:p>
            <a:fld id="{AF83BEB6-139A-B746-BC33-1F5B6187E651}" type="slidenum">
              <a:rPr lang="en-US" smtClean="0"/>
              <a:pPr/>
              <a:t>30</a:t>
            </a:fld>
            <a:endParaRPr lang="en-US" dirty="0"/>
          </a:p>
        </p:txBody>
      </p:sp>
    </p:spTree>
    <p:extLst>
      <p:ext uri="{BB962C8B-B14F-4D97-AF65-F5344CB8AC3E}">
        <p14:creationId xmlns:p14="http://schemas.microsoft.com/office/powerpoint/2010/main" val="25387651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Major </a:t>
            </a:r>
            <a:r>
              <a:rPr lang="en-US" dirty="0"/>
              <a:t>Types of Mortgage Loans</a:t>
            </a:r>
          </a:p>
        </p:txBody>
      </p:sp>
      <p:sp>
        <p:nvSpPr>
          <p:cNvPr id="3" name="Content Placeholder 2"/>
          <p:cNvSpPr>
            <a:spLocks noGrp="1"/>
          </p:cNvSpPr>
          <p:nvPr>
            <p:ph idx="1"/>
          </p:nvPr>
        </p:nvSpPr>
        <p:spPr/>
        <p:txBody>
          <a:bodyPr>
            <a:normAutofit/>
          </a:bodyPr>
          <a:lstStyle/>
          <a:p>
            <a:r>
              <a:rPr lang="en-US" sz="3200" dirty="0"/>
              <a:t>Fixed-rate mortgages</a:t>
            </a:r>
          </a:p>
          <a:p>
            <a:r>
              <a:rPr lang="en-US" sz="3200" dirty="0"/>
              <a:t>Adjustable-rate mortgages (ARMs)</a:t>
            </a:r>
          </a:p>
        </p:txBody>
      </p:sp>
      <p:sp>
        <p:nvSpPr>
          <p:cNvPr id="6" name="Slide Number Placeholder 5"/>
          <p:cNvSpPr>
            <a:spLocks noGrp="1"/>
          </p:cNvSpPr>
          <p:nvPr>
            <p:ph type="sldNum" sz="quarter" idx="4"/>
          </p:nvPr>
        </p:nvSpPr>
        <p:spPr/>
        <p:txBody>
          <a:bodyPr/>
          <a:lstStyle/>
          <a:p>
            <a:fld id="{AF83BEB6-139A-B746-BC33-1F5B6187E651}" type="slidenum">
              <a:rPr lang="en-US" smtClean="0"/>
              <a:pPr/>
              <a:t>31</a:t>
            </a:fld>
            <a:endParaRPr lang="en-US" dirty="0"/>
          </a:p>
        </p:txBody>
      </p:sp>
    </p:spTree>
    <p:extLst>
      <p:ext uri="{BB962C8B-B14F-4D97-AF65-F5344CB8AC3E}">
        <p14:creationId xmlns:p14="http://schemas.microsoft.com/office/powerpoint/2010/main" val="429035916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Fixed-Rate Mortgage</a:t>
            </a:r>
          </a:p>
        </p:txBody>
      </p:sp>
      <p:sp>
        <p:nvSpPr>
          <p:cNvPr id="3" name="Content Placeholder 2"/>
          <p:cNvSpPr>
            <a:spLocks noGrp="1"/>
          </p:cNvSpPr>
          <p:nvPr>
            <p:ph idx="1"/>
          </p:nvPr>
        </p:nvSpPr>
        <p:spPr>
          <a:xfrm>
            <a:off x="457200" y="1600200"/>
            <a:ext cx="8229600" cy="4870938"/>
          </a:xfrm>
        </p:spPr>
        <p:txBody>
          <a:bodyPr>
            <a:normAutofit/>
          </a:bodyPr>
          <a:lstStyle/>
          <a:p>
            <a:pPr lvl="0">
              <a:lnSpc>
                <a:spcPct val="120000"/>
              </a:lnSpc>
              <a:spcBef>
                <a:spcPts val="768"/>
              </a:spcBef>
              <a:spcAft>
                <a:spcPts val="600"/>
              </a:spcAft>
            </a:pPr>
            <a:r>
              <a:rPr lang="en-US" sz="3200" dirty="0"/>
              <a:t>Interest rate does not change</a:t>
            </a:r>
          </a:p>
          <a:p>
            <a:pPr lvl="0">
              <a:lnSpc>
                <a:spcPct val="120000"/>
              </a:lnSpc>
              <a:spcBef>
                <a:spcPts val="768"/>
              </a:spcBef>
              <a:spcAft>
                <a:spcPts val="600"/>
              </a:spcAft>
            </a:pPr>
            <a:r>
              <a:rPr lang="en-US" sz="3200" dirty="0"/>
              <a:t>Pay same amount each month</a:t>
            </a:r>
          </a:p>
          <a:p>
            <a:pPr lvl="1">
              <a:lnSpc>
                <a:spcPct val="120000"/>
              </a:lnSpc>
              <a:spcBef>
                <a:spcPts val="768"/>
              </a:spcBef>
              <a:spcAft>
                <a:spcPts val="600"/>
              </a:spcAft>
              <a:buFont typeface="Arial"/>
              <a:buChar char="•"/>
            </a:pPr>
            <a:r>
              <a:rPr lang="en-US" sz="2800" dirty="0"/>
              <a:t>Unless taxes or insurance in escrow change </a:t>
            </a:r>
          </a:p>
          <a:p>
            <a:pPr lvl="0">
              <a:lnSpc>
                <a:spcPct val="120000"/>
              </a:lnSpc>
              <a:spcBef>
                <a:spcPts val="2400"/>
              </a:spcBef>
              <a:spcAft>
                <a:spcPts val="0"/>
              </a:spcAft>
            </a:pPr>
            <a:r>
              <a:rPr lang="en-US" sz="3200" dirty="0"/>
              <a:t>May be a good choice if: </a:t>
            </a:r>
          </a:p>
          <a:p>
            <a:pPr lvl="1">
              <a:lnSpc>
                <a:spcPct val="120000"/>
              </a:lnSpc>
              <a:spcBef>
                <a:spcPts val="768"/>
              </a:spcBef>
              <a:buFont typeface="Arial"/>
              <a:buChar char="•"/>
            </a:pPr>
            <a:r>
              <a:rPr lang="en-US" sz="2800" dirty="0"/>
              <a:t>Interest rates are low</a:t>
            </a:r>
          </a:p>
          <a:p>
            <a:pPr lvl="1">
              <a:lnSpc>
                <a:spcPct val="120000"/>
              </a:lnSpc>
              <a:spcBef>
                <a:spcPts val="768"/>
              </a:spcBef>
              <a:buFont typeface="Arial"/>
              <a:buChar char="•"/>
            </a:pPr>
            <a:r>
              <a:rPr lang="en-US" sz="2800" dirty="0"/>
              <a:t>You plan to keep the mortgage for a long time</a:t>
            </a:r>
          </a:p>
        </p:txBody>
      </p:sp>
      <p:sp>
        <p:nvSpPr>
          <p:cNvPr id="6" name="Slide Number Placeholder 5"/>
          <p:cNvSpPr>
            <a:spLocks noGrp="1"/>
          </p:cNvSpPr>
          <p:nvPr>
            <p:ph type="sldNum" sz="quarter" idx="4"/>
          </p:nvPr>
        </p:nvSpPr>
        <p:spPr/>
        <p:txBody>
          <a:bodyPr/>
          <a:lstStyle/>
          <a:p>
            <a:fld id="{AF83BEB6-139A-B746-BC33-1F5B6187E651}" type="slidenum">
              <a:rPr lang="en-US" smtClean="0"/>
              <a:pPr/>
              <a:t>32</a:t>
            </a:fld>
            <a:endParaRPr lang="en-US" dirty="0"/>
          </a:p>
        </p:txBody>
      </p:sp>
    </p:spTree>
    <p:extLst>
      <p:ext uri="{BB962C8B-B14F-4D97-AF65-F5344CB8AC3E}">
        <p14:creationId xmlns:p14="http://schemas.microsoft.com/office/powerpoint/2010/main" val="237526666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Adjustable Rate Mortgage</a:t>
            </a:r>
          </a:p>
        </p:txBody>
      </p:sp>
      <p:sp>
        <p:nvSpPr>
          <p:cNvPr id="3" name="Content Placeholder 2"/>
          <p:cNvSpPr>
            <a:spLocks noGrp="1"/>
          </p:cNvSpPr>
          <p:nvPr>
            <p:ph idx="1"/>
          </p:nvPr>
        </p:nvSpPr>
        <p:spPr>
          <a:xfrm>
            <a:off x="457200" y="1600200"/>
            <a:ext cx="8229600" cy="4847492"/>
          </a:xfrm>
        </p:spPr>
        <p:txBody>
          <a:bodyPr>
            <a:normAutofit/>
          </a:bodyPr>
          <a:lstStyle/>
          <a:p>
            <a:pPr lvl="0">
              <a:lnSpc>
                <a:spcPct val="120000"/>
              </a:lnSpc>
              <a:spcBef>
                <a:spcPts val="768"/>
              </a:spcBef>
            </a:pPr>
            <a:r>
              <a:rPr lang="en-US" sz="3200" dirty="0"/>
              <a:t>Interest rate may start lower than fixed rate</a:t>
            </a:r>
          </a:p>
          <a:p>
            <a:pPr lvl="0">
              <a:lnSpc>
                <a:spcPct val="120000"/>
              </a:lnSpc>
              <a:spcBef>
                <a:spcPts val="768"/>
              </a:spcBef>
            </a:pPr>
            <a:r>
              <a:rPr lang="en-US" sz="3200" dirty="0"/>
              <a:t>Adjusts on pre-determined dates or tied to an index</a:t>
            </a:r>
          </a:p>
          <a:p>
            <a:pPr lvl="0">
              <a:lnSpc>
                <a:spcPct val="120000"/>
              </a:lnSpc>
              <a:spcBef>
                <a:spcPts val="768"/>
              </a:spcBef>
              <a:spcAft>
                <a:spcPts val="0"/>
              </a:spcAft>
            </a:pPr>
            <a:r>
              <a:rPr lang="en-US" sz="3200" dirty="0"/>
              <a:t>May be a good choice if:</a:t>
            </a:r>
          </a:p>
          <a:p>
            <a:pPr lvl="1">
              <a:lnSpc>
                <a:spcPct val="120000"/>
              </a:lnSpc>
              <a:spcBef>
                <a:spcPts val="768"/>
              </a:spcBef>
              <a:buFont typeface="Arial"/>
              <a:buChar char="•"/>
            </a:pPr>
            <a:r>
              <a:rPr lang="en-US" sz="2600" dirty="0"/>
              <a:t>You plan to keep the mortgage for a short time</a:t>
            </a:r>
          </a:p>
          <a:p>
            <a:pPr lvl="1">
              <a:lnSpc>
                <a:spcPct val="120000"/>
              </a:lnSpc>
              <a:spcBef>
                <a:spcPts val="768"/>
              </a:spcBef>
              <a:buFont typeface="Arial"/>
              <a:buChar char="•"/>
            </a:pPr>
            <a:r>
              <a:rPr lang="en-US" sz="2600" dirty="0"/>
              <a:t>You can afford paying more in interest if rates increase and you can’t refinance with a lower rate</a:t>
            </a:r>
          </a:p>
        </p:txBody>
      </p:sp>
      <p:sp>
        <p:nvSpPr>
          <p:cNvPr id="6" name="Slide Number Placeholder 5"/>
          <p:cNvSpPr>
            <a:spLocks noGrp="1"/>
          </p:cNvSpPr>
          <p:nvPr>
            <p:ph type="sldNum" sz="quarter" idx="4"/>
          </p:nvPr>
        </p:nvSpPr>
        <p:spPr/>
        <p:txBody>
          <a:bodyPr/>
          <a:lstStyle/>
          <a:p>
            <a:fld id="{AF83BEB6-139A-B746-BC33-1F5B6187E651}" type="slidenum">
              <a:rPr lang="en-US" smtClean="0"/>
              <a:pPr/>
              <a:t>33</a:t>
            </a:fld>
            <a:endParaRPr lang="en-US" dirty="0"/>
          </a:p>
        </p:txBody>
      </p:sp>
    </p:spTree>
    <p:extLst>
      <p:ext uri="{BB962C8B-B14F-4D97-AF65-F5344CB8AC3E}">
        <p14:creationId xmlns:p14="http://schemas.microsoft.com/office/powerpoint/2010/main" val="331566819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Rate Lock</a:t>
            </a:r>
          </a:p>
        </p:txBody>
      </p:sp>
      <p:sp>
        <p:nvSpPr>
          <p:cNvPr id="3" name="Content Placeholder 2"/>
          <p:cNvSpPr>
            <a:spLocks noGrp="1"/>
          </p:cNvSpPr>
          <p:nvPr>
            <p:ph idx="1"/>
          </p:nvPr>
        </p:nvSpPr>
        <p:spPr/>
        <p:txBody>
          <a:bodyPr>
            <a:normAutofit/>
          </a:bodyPr>
          <a:lstStyle/>
          <a:p>
            <a:r>
              <a:rPr lang="en-US" sz="3200" dirty="0"/>
              <a:t>Mortgage interest rates can change daily and sometimes hourly</a:t>
            </a:r>
          </a:p>
          <a:p>
            <a:r>
              <a:rPr lang="en-US" sz="3200" dirty="0"/>
              <a:t>Rate lock means interest </a:t>
            </a:r>
            <a:br>
              <a:rPr lang="en-US" sz="3200" dirty="0"/>
            </a:br>
            <a:r>
              <a:rPr lang="en-US" sz="3200" dirty="0"/>
              <a:t>rate won’t change during </a:t>
            </a:r>
            <a:br>
              <a:rPr lang="en-US" sz="3200" dirty="0"/>
            </a:br>
            <a:r>
              <a:rPr lang="en-US" sz="3200" dirty="0"/>
              <a:t>the rate lock period</a:t>
            </a:r>
          </a:p>
          <a:p>
            <a:r>
              <a:rPr lang="en-US" sz="3200" dirty="0"/>
              <a:t>Rate lock periods can be </a:t>
            </a:r>
            <a:br>
              <a:rPr lang="en-US" sz="3200" dirty="0"/>
            </a:br>
            <a:r>
              <a:rPr lang="en-US" sz="3200" dirty="0"/>
              <a:t>30, 45, or 60 days, and </a:t>
            </a:r>
            <a:br>
              <a:rPr lang="en-US" sz="3200" dirty="0"/>
            </a:br>
            <a:r>
              <a:rPr lang="en-US" sz="3200" dirty="0"/>
              <a:t>sometimes longer</a:t>
            </a:r>
          </a:p>
          <a:p>
            <a:endParaRPr lang="en-US" sz="3200" dirty="0"/>
          </a:p>
        </p:txBody>
      </p:sp>
      <p:pic>
        <p:nvPicPr>
          <p:cNvPr id="6" name="Picture 5" descr="Person's hand holding a lighted key that is in the keyslot of a door."/>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a:off x="5730241" y="2892551"/>
            <a:ext cx="2865120" cy="2697163"/>
          </a:xfrm>
          <a:prstGeom prst="rect">
            <a:avLst/>
          </a:prstGeom>
        </p:spPr>
      </p:pic>
      <p:sp>
        <p:nvSpPr>
          <p:cNvPr id="8" name="Slide Number Placeholder 7"/>
          <p:cNvSpPr>
            <a:spLocks noGrp="1"/>
          </p:cNvSpPr>
          <p:nvPr>
            <p:ph type="sldNum" sz="quarter" idx="4"/>
          </p:nvPr>
        </p:nvSpPr>
        <p:spPr/>
        <p:txBody>
          <a:bodyPr/>
          <a:lstStyle/>
          <a:p>
            <a:fld id="{AF83BEB6-139A-B746-BC33-1F5B6187E651}" type="slidenum">
              <a:rPr lang="en-US" smtClean="0"/>
              <a:pPr/>
              <a:t>34</a:t>
            </a:fld>
            <a:endParaRPr lang="en-US" dirty="0"/>
          </a:p>
        </p:txBody>
      </p:sp>
    </p:spTree>
    <p:extLst>
      <p:ext uri="{BB962C8B-B14F-4D97-AF65-F5344CB8AC3E}">
        <p14:creationId xmlns:p14="http://schemas.microsoft.com/office/powerpoint/2010/main" val="3961063364"/>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Balloon Payment</a:t>
            </a:r>
          </a:p>
        </p:txBody>
      </p:sp>
      <p:sp>
        <p:nvSpPr>
          <p:cNvPr id="3" name="Content Placeholder 2"/>
          <p:cNvSpPr>
            <a:spLocks noGrp="1"/>
          </p:cNvSpPr>
          <p:nvPr>
            <p:ph idx="1"/>
          </p:nvPr>
        </p:nvSpPr>
        <p:spPr>
          <a:xfrm>
            <a:off x="577986" y="1424723"/>
            <a:ext cx="3908670" cy="4701440"/>
          </a:xfrm>
        </p:spPr>
        <p:txBody>
          <a:bodyPr>
            <a:normAutofit/>
          </a:bodyPr>
          <a:lstStyle/>
          <a:p>
            <a:r>
              <a:rPr lang="en-US" sz="3200" dirty="0"/>
              <a:t>Larger-than-usual one-time payment at the end of the loan term</a:t>
            </a:r>
          </a:p>
          <a:p>
            <a:endParaRPr lang="en-US" sz="3200" dirty="0"/>
          </a:p>
        </p:txBody>
      </p:sp>
      <p:pic>
        <p:nvPicPr>
          <p:cNvPr id="6" name="Picture 5" descr="100 dollar bill in the shape of a hot air balloo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667682" y="249725"/>
            <a:ext cx="4317568" cy="5748739"/>
          </a:xfrm>
          <a:prstGeom prst="rect">
            <a:avLst/>
          </a:prstGeom>
        </p:spPr>
      </p:pic>
      <p:sp>
        <p:nvSpPr>
          <p:cNvPr id="8" name="Slide Number Placeholder 7"/>
          <p:cNvSpPr>
            <a:spLocks noGrp="1"/>
          </p:cNvSpPr>
          <p:nvPr>
            <p:ph type="sldNum" sz="quarter" idx="4"/>
          </p:nvPr>
        </p:nvSpPr>
        <p:spPr/>
        <p:txBody>
          <a:bodyPr/>
          <a:lstStyle/>
          <a:p>
            <a:fld id="{AF83BEB6-139A-B746-BC33-1F5B6187E651}" type="slidenum">
              <a:rPr lang="en-US" smtClean="0"/>
              <a:pPr/>
              <a:t>35</a:t>
            </a:fld>
            <a:endParaRPr lang="en-US" dirty="0"/>
          </a:p>
        </p:txBody>
      </p:sp>
    </p:spTree>
    <p:extLst>
      <p:ext uri="{BB962C8B-B14F-4D97-AF65-F5344CB8AC3E}">
        <p14:creationId xmlns:p14="http://schemas.microsoft.com/office/powerpoint/2010/main" val="643401507"/>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Conventional Mortgage</a:t>
            </a:r>
          </a:p>
        </p:txBody>
      </p:sp>
      <p:sp>
        <p:nvSpPr>
          <p:cNvPr id="3" name="Content Placeholder 2"/>
          <p:cNvSpPr>
            <a:spLocks noGrp="1"/>
          </p:cNvSpPr>
          <p:nvPr>
            <p:ph idx="1"/>
          </p:nvPr>
        </p:nvSpPr>
        <p:spPr/>
        <p:txBody>
          <a:bodyPr>
            <a:noAutofit/>
          </a:bodyPr>
          <a:lstStyle/>
          <a:p>
            <a:pPr lvl="0">
              <a:spcAft>
                <a:spcPts val="0"/>
              </a:spcAft>
            </a:pPr>
            <a:r>
              <a:rPr lang="en-US" sz="3200" dirty="0"/>
              <a:t>You generally need:</a:t>
            </a:r>
          </a:p>
          <a:p>
            <a:pPr lvl="1">
              <a:spcAft>
                <a:spcPts val="1200"/>
              </a:spcAft>
              <a:buFont typeface="Arial"/>
              <a:buChar char="•"/>
            </a:pPr>
            <a:r>
              <a:rPr lang="en-US" sz="2800" dirty="0"/>
              <a:t>A credit history that lenders consider good</a:t>
            </a:r>
          </a:p>
          <a:p>
            <a:pPr lvl="1">
              <a:spcAft>
                <a:spcPts val="1200"/>
              </a:spcAft>
              <a:buFont typeface="Arial"/>
              <a:buChar char="•"/>
            </a:pPr>
            <a:r>
              <a:rPr lang="en-US" sz="2800" dirty="0"/>
              <a:t>Regular income</a:t>
            </a:r>
          </a:p>
          <a:p>
            <a:pPr lvl="1">
              <a:spcAft>
                <a:spcPts val="1200"/>
              </a:spcAft>
              <a:buFont typeface="Arial"/>
              <a:buChar char="•"/>
            </a:pPr>
            <a:r>
              <a:rPr lang="en-US" sz="2800" dirty="0"/>
              <a:t>Debt-to-income ratio within acceptable limits </a:t>
            </a:r>
          </a:p>
          <a:p>
            <a:pPr lvl="1">
              <a:spcAft>
                <a:spcPts val="1200"/>
              </a:spcAft>
              <a:buFont typeface="Arial"/>
              <a:buChar char="•"/>
            </a:pPr>
            <a:r>
              <a:rPr lang="en-US" sz="2800" dirty="0"/>
              <a:t>Down payment</a:t>
            </a:r>
          </a:p>
        </p:txBody>
      </p:sp>
      <p:sp>
        <p:nvSpPr>
          <p:cNvPr id="6" name="Slide Number Placeholder 5"/>
          <p:cNvSpPr>
            <a:spLocks noGrp="1"/>
          </p:cNvSpPr>
          <p:nvPr>
            <p:ph type="sldNum" sz="quarter" idx="4"/>
          </p:nvPr>
        </p:nvSpPr>
        <p:spPr/>
        <p:txBody>
          <a:bodyPr/>
          <a:lstStyle/>
          <a:p>
            <a:fld id="{AF83BEB6-139A-B746-BC33-1F5B6187E651}" type="slidenum">
              <a:rPr lang="en-US" smtClean="0"/>
              <a:pPr/>
              <a:t>36</a:t>
            </a:fld>
            <a:endParaRPr lang="en-US" dirty="0"/>
          </a:p>
        </p:txBody>
      </p:sp>
    </p:spTree>
    <p:extLst>
      <p:ext uri="{BB962C8B-B14F-4D97-AF65-F5344CB8AC3E}">
        <p14:creationId xmlns:p14="http://schemas.microsoft.com/office/powerpoint/2010/main" val="491887673"/>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Jumbo Loan and Second Mortgages</a:t>
            </a:r>
          </a:p>
        </p:txBody>
      </p:sp>
      <p:sp>
        <p:nvSpPr>
          <p:cNvPr id="3" name="Content Placeholder 2"/>
          <p:cNvSpPr>
            <a:spLocks noGrp="1"/>
          </p:cNvSpPr>
          <p:nvPr>
            <p:ph idx="1"/>
          </p:nvPr>
        </p:nvSpPr>
        <p:spPr>
          <a:xfrm>
            <a:off x="577986" y="1424723"/>
            <a:ext cx="7499214" cy="4646893"/>
          </a:xfrm>
        </p:spPr>
        <p:txBody>
          <a:bodyPr>
            <a:noAutofit/>
          </a:bodyPr>
          <a:lstStyle/>
          <a:p>
            <a:pPr lvl="0">
              <a:spcAft>
                <a:spcPts val="0"/>
              </a:spcAft>
            </a:pPr>
            <a:r>
              <a:rPr lang="en-US" sz="3200" dirty="0"/>
              <a:t>“Jumbo loan” </a:t>
            </a:r>
          </a:p>
          <a:p>
            <a:pPr lvl="1">
              <a:buFont typeface="Arial"/>
              <a:buChar char="•"/>
            </a:pPr>
            <a:r>
              <a:rPr lang="en-US" sz="2800" dirty="0"/>
              <a:t>Mortgage above a certain amount of money</a:t>
            </a:r>
          </a:p>
          <a:p>
            <a:pPr lvl="1">
              <a:buFont typeface="Arial"/>
              <a:buChar char="•"/>
            </a:pPr>
            <a:r>
              <a:rPr lang="en-US" sz="2800" dirty="0"/>
              <a:t>For relatively expensive homes or homes in a </a:t>
            </a:r>
            <a:r>
              <a:rPr lang="en-US" sz="2800"/>
              <a:t>high-cost area</a:t>
            </a:r>
          </a:p>
          <a:p>
            <a:pPr lvl="0">
              <a:spcBef>
                <a:spcPts val="1800"/>
              </a:spcBef>
              <a:spcAft>
                <a:spcPts val="0"/>
              </a:spcAft>
            </a:pPr>
            <a:r>
              <a:rPr lang="en-US" sz="3200"/>
              <a:t>“Second mortgage” </a:t>
            </a:r>
          </a:p>
          <a:p>
            <a:pPr lvl="1">
              <a:buFont typeface="Arial"/>
              <a:buChar char="•"/>
            </a:pPr>
            <a:r>
              <a:rPr lang="en-US" sz="2800"/>
              <a:t>To </a:t>
            </a:r>
            <a:r>
              <a:rPr lang="en-US" sz="2800" dirty="0"/>
              <a:t>supply additional financing beyond the first mortgage</a:t>
            </a:r>
          </a:p>
        </p:txBody>
      </p:sp>
      <p:sp>
        <p:nvSpPr>
          <p:cNvPr id="6" name="Slide Number Placeholder 5"/>
          <p:cNvSpPr>
            <a:spLocks noGrp="1"/>
          </p:cNvSpPr>
          <p:nvPr>
            <p:ph type="sldNum" sz="quarter" idx="4"/>
          </p:nvPr>
        </p:nvSpPr>
        <p:spPr/>
        <p:txBody>
          <a:bodyPr/>
          <a:lstStyle/>
          <a:p>
            <a:fld id="{AF83BEB6-139A-B746-BC33-1F5B6187E651}" type="slidenum">
              <a:rPr lang="en-US" smtClean="0"/>
              <a:pPr/>
              <a:t>37</a:t>
            </a:fld>
            <a:endParaRPr lang="en-US" dirty="0"/>
          </a:p>
        </p:txBody>
      </p:sp>
    </p:spTree>
    <p:extLst>
      <p:ext uri="{BB962C8B-B14F-4D97-AF65-F5344CB8AC3E}">
        <p14:creationId xmlns:p14="http://schemas.microsoft.com/office/powerpoint/2010/main" val="3742589278"/>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Government-Guaranteed Loans</a:t>
            </a:r>
          </a:p>
        </p:txBody>
      </p:sp>
      <p:sp>
        <p:nvSpPr>
          <p:cNvPr id="5" name="Content Placeholder 4"/>
          <p:cNvSpPr>
            <a:spLocks noGrp="1"/>
          </p:cNvSpPr>
          <p:nvPr>
            <p:ph idx="1"/>
          </p:nvPr>
        </p:nvSpPr>
        <p:spPr/>
        <p:txBody>
          <a:bodyPr>
            <a:noAutofit/>
          </a:bodyPr>
          <a:lstStyle/>
          <a:p>
            <a:pPr>
              <a:spcAft>
                <a:spcPts val="3000"/>
              </a:spcAft>
            </a:pPr>
            <a:r>
              <a:rPr lang="en-US" sz="3200" dirty="0"/>
              <a:t>Federal Housing Administration (FHA) </a:t>
            </a:r>
          </a:p>
          <a:p>
            <a:pPr>
              <a:spcAft>
                <a:spcPts val="3000"/>
              </a:spcAft>
            </a:pPr>
            <a:r>
              <a:rPr lang="en-US" sz="3200" dirty="0"/>
              <a:t>U.S. Department of Agriculture (USDA) </a:t>
            </a:r>
          </a:p>
          <a:p>
            <a:pPr>
              <a:spcAft>
                <a:spcPts val="3000"/>
              </a:spcAft>
            </a:pPr>
            <a:r>
              <a:rPr lang="en-US" sz="3200" dirty="0"/>
              <a:t>U.S. Department of Veterans Affairs (VA) </a:t>
            </a:r>
          </a:p>
          <a:p>
            <a:pPr>
              <a:spcAft>
                <a:spcPts val="3000"/>
              </a:spcAft>
            </a:pPr>
            <a:r>
              <a:rPr lang="en-US" sz="3200" dirty="0"/>
              <a:t>U.S. Department of Housing and Urban Development (HUD)</a:t>
            </a:r>
          </a:p>
        </p:txBody>
      </p:sp>
      <p:sp>
        <p:nvSpPr>
          <p:cNvPr id="6" name="Slide Number Placeholder 5"/>
          <p:cNvSpPr>
            <a:spLocks noGrp="1"/>
          </p:cNvSpPr>
          <p:nvPr>
            <p:ph type="sldNum" sz="quarter" idx="4"/>
          </p:nvPr>
        </p:nvSpPr>
        <p:spPr/>
        <p:txBody>
          <a:bodyPr/>
          <a:lstStyle/>
          <a:p>
            <a:fld id="{AF83BEB6-139A-B746-BC33-1F5B6187E651}" type="slidenum">
              <a:rPr lang="en-US" smtClean="0"/>
              <a:pPr/>
              <a:t>38</a:t>
            </a:fld>
            <a:endParaRPr lang="en-US" dirty="0"/>
          </a:p>
        </p:txBody>
      </p:sp>
    </p:spTree>
    <p:extLst>
      <p:ext uri="{BB962C8B-B14F-4D97-AF65-F5344CB8AC3E}">
        <p14:creationId xmlns:p14="http://schemas.microsoft.com/office/powerpoint/2010/main" val="686043848"/>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Other Assistance</a:t>
            </a:r>
          </a:p>
        </p:txBody>
      </p:sp>
      <p:sp>
        <p:nvSpPr>
          <p:cNvPr id="5" name="Content Placeholder 4"/>
          <p:cNvSpPr>
            <a:spLocks noGrp="1"/>
          </p:cNvSpPr>
          <p:nvPr>
            <p:ph idx="1"/>
          </p:nvPr>
        </p:nvSpPr>
        <p:spPr/>
        <p:txBody>
          <a:bodyPr>
            <a:normAutofit/>
          </a:bodyPr>
          <a:lstStyle/>
          <a:p>
            <a:pPr lvl="0"/>
            <a:r>
              <a:rPr lang="en-US" sz="3200" dirty="0"/>
              <a:t>Down payment assistance</a:t>
            </a:r>
          </a:p>
          <a:p>
            <a:pPr lvl="0"/>
            <a:r>
              <a:rPr lang="en-US" sz="3200" dirty="0"/>
              <a:t>Closing costs assistance</a:t>
            </a:r>
          </a:p>
          <a:p>
            <a:pPr lvl="0"/>
            <a:r>
              <a:rPr lang="en-US" sz="3200" dirty="0"/>
              <a:t>First time homebuyer programs </a:t>
            </a:r>
          </a:p>
          <a:p>
            <a:pPr lvl="0"/>
            <a:r>
              <a:rPr lang="en-US" sz="3200" dirty="0"/>
              <a:t>Help for people in specific professions</a:t>
            </a:r>
          </a:p>
          <a:p>
            <a:pPr lvl="0"/>
            <a:r>
              <a:rPr lang="en-US" sz="3200" dirty="0"/>
              <a:t>Loan programs and other programs from your state housing finance agency</a:t>
            </a:r>
          </a:p>
          <a:p>
            <a:endParaRPr lang="en-US" dirty="0"/>
          </a:p>
        </p:txBody>
      </p:sp>
      <p:sp>
        <p:nvSpPr>
          <p:cNvPr id="6" name="Slide Number Placeholder 5"/>
          <p:cNvSpPr>
            <a:spLocks noGrp="1"/>
          </p:cNvSpPr>
          <p:nvPr>
            <p:ph type="sldNum" sz="quarter" idx="4"/>
          </p:nvPr>
        </p:nvSpPr>
        <p:spPr/>
        <p:txBody>
          <a:bodyPr/>
          <a:lstStyle/>
          <a:p>
            <a:fld id="{AF83BEB6-139A-B746-BC33-1F5B6187E651}" type="slidenum">
              <a:rPr lang="en-US" smtClean="0"/>
              <a:pPr/>
              <a:t>39</a:t>
            </a:fld>
            <a:endParaRPr lang="en-US" dirty="0"/>
          </a:p>
        </p:txBody>
      </p:sp>
    </p:spTree>
    <p:extLst>
      <p:ext uri="{BB962C8B-B14F-4D97-AF65-F5344CB8AC3E}">
        <p14:creationId xmlns:p14="http://schemas.microsoft.com/office/powerpoint/2010/main" val="48242695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Section 1: Key Takeaway</a:t>
            </a:r>
          </a:p>
        </p:txBody>
      </p:sp>
      <p:sp>
        <p:nvSpPr>
          <p:cNvPr id="3" name="Content Placeholder 2"/>
          <p:cNvSpPr>
            <a:spLocks noGrp="1"/>
          </p:cNvSpPr>
          <p:nvPr>
            <p:ph idx="1"/>
          </p:nvPr>
        </p:nvSpPr>
        <p:spPr>
          <a:xfrm>
            <a:off x="595591" y="1441004"/>
            <a:ext cx="5073689" cy="4958031"/>
          </a:xfrm>
        </p:spPr>
        <p:txBody>
          <a:bodyPr>
            <a:normAutofit/>
          </a:bodyPr>
          <a:lstStyle/>
          <a:p>
            <a:pPr marL="0" indent="0">
              <a:lnSpc>
                <a:spcPct val="160000"/>
              </a:lnSpc>
              <a:spcAft>
                <a:spcPts val="2400"/>
              </a:spcAft>
              <a:buNone/>
            </a:pPr>
            <a:r>
              <a:rPr lang="en-US" sz="3200" i="1" dirty="0"/>
              <a:t>Buying a home is a process. Start by making sure you’re ready to buy and figure out what you can afford.</a:t>
            </a:r>
            <a:endParaRPr lang="en-US" sz="3200" dirty="0"/>
          </a:p>
          <a:p>
            <a:endParaRPr lang="en-US" sz="3200" dirty="0"/>
          </a:p>
          <a:p>
            <a:endParaRPr lang="en-US" sz="3200" dirty="0"/>
          </a:p>
          <a:p>
            <a:endParaRPr lang="en-US" sz="3200" dirty="0"/>
          </a:p>
        </p:txBody>
      </p:sp>
      <p:sp>
        <p:nvSpPr>
          <p:cNvPr id="6" name="Slide Number Placeholder 5"/>
          <p:cNvSpPr>
            <a:spLocks noGrp="1"/>
          </p:cNvSpPr>
          <p:nvPr>
            <p:ph type="sldNum" sz="quarter" idx="4"/>
          </p:nvPr>
        </p:nvSpPr>
        <p:spPr/>
        <p:txBody>
          <a:bodyPr/>
          <a:lstStyle/>
          <a:p>
            <a:fld id="{AF83BEB6-139A-B746-BC33-1F5B6187E651}" type="slidenum">
              <a:rPr lang="en-US" smtClean="0"/>
              <a:pPr/>
              <a:t>4</a:t>
            </a:fld>
            <a:endParaRPr lang="en-US" dirty="0"/>
          </a:p>
        </p:txBody>
      </p:sp>
    </p:spTree>
    <p:extLst>
      <p:ext uri="{BB962C8B-B14F-4D97-AF65-F5344CB8AC3E}">
        <p14:creationId xmlns:p14="http://schemas.microsoft.com/office/powerpoint/2010/main" val="3329169355"/>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77986" y="202008"/>
            <a:ext cx="8017373" cy="1600578"/>
          </a:xfrm>
        </p:spPr>
        <p:txBody>
          <a:bodyPr anchor="t">
            <a:normAutofit/>
          </a:bodyPr>
          <a:lstStyle/>
          <a:p>
            <a:r>
              <a:rPr lang="en-US" dirty="0"/>
              <a:t>Apply It: My Mortgage Options</a:t>
            </a:r>
            <a:br>
              <a:rPr lang="en-US" dirty="0"/>
            </a:br>
            <a:r>
              <a:rPr lang="en-US" sz="2400" dirty="0"/>
              <a:t>See page 22 in your Participant Guide</a:t>
            </a:r>
            <a:endParaRPr lang="en-US" dirty="0"/>
          </a:p>
        </p:txBody>
      </p:sp>
      <p:sp>
        <p:nvSpPr>
          <p:cNvPr id="7" name="Slide Number Placeholder 6"/>
          <p:cNvSpPr>
            <a:spLocks noGrp="1"/>
          </p:cNvSpPr>
          <p:nvPr>
            <p:ph type="sldNum" sz="quarter" idx="4"/>
          </p:nvPr>
        </p:nvSpPr>
        <p:spPr/>
        <p:txBody>
          <a:bodyPr/>
          <a:lstStyle/>
          <a:p>
            <a:fld id="{AF83BEB6-139A-B746-BC33-1F5B6187E651}" type="slidenum">
              <a:rPr lang="en-US" smtClean="0"/>
              <a:pPr/>
              <a:t>40</a:t>
            </a:fld>
            <a:endParaRPr lang="en-US" dirty="0"/>
          </a:p>
        </p:txBody>
      </p:sp>
      <p:pic>
        <p:nvPicPr>
          <p:cNvPr id="8" name="Picture 7" descr="Apply It: My Mortgage Options from Participant Guide. Shown for navigational purposes only"/>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77123" y="1222408"/>
            <a:ext cx="7937500" cy="4965700"/>
          </a:xfrm>
          <a:prstGeom prst="rect">
            <a:avLst/>
          </a:prstGeom>
          <a:solidFill>
            <a:srgbClr val="FFFFFF">
              <a:shade val="85000"/>
              <a:alpha val="0"/>
            </a:srgbClr>
          </a:solidFill>
          <a:ln w="88900" cap="sq">
            <a:no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670249715"/>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How Mortgages Work</a:t>
            </a:r>
          </a:p>
        </p:txBody>
      </p:sp>
      <p:sp>
        <p:nvSpPr>
          <p:cNvPr id="3" name="Content Placeholder 2"/>
          <p:cNvSpPr>
            <a:spLocks noGrp="1"/>
          </p:cNvSpPr>
          <p:nvPr>
            <p:ph idx="1"/>
          </p:nvPr>
        </p:nvSpPr>
        <p:spPr>
          <a:xfrm>
            <a:off x="577985" y="1424723"/>
            <a:ext cx="7719347" cy="4701440"/>
          </a:xfrm>
        </p:spPr>
        <p:txBody>
          <a:bodyPr>
            <a:normAutofit/>
          </a:bodyPr>
          <a:lstStyle/>
          <a:p>
            <a:r>
              <a:rPr lang="en-US" sz="3200" dirty="0"/>
              <a:t>Amount of the loan</a:t>
            </a:r>
          </a:p>
          <a:p>
            <a:r>
              <a:rPr lang="en-US" sz="3200" dirty="0"/>
              <a:t>Interest rate</a:t>
            </a:r>
          </a:p>
          <a:p>
            <a:r>
              <a:rPr lang="en-US" sz="3200" dirty="0"/>
              <a:t>Kind of interest rate (fixed or adjustable)</a:t>
            </a:r>
          </a:p>
          <a:p>
            <a:r>
              <a:rPr lang="en-US" sz="3200" dirty="0"/>
              <a:t>Term of the loan (15 year, 30 year, other)</a:t>
            </a:r>
          </a:p>
          <a:p>
            <a:r>
              <a:rPr lang="en-US" sz="3200" dirty="0"/>
              <a:t>Amortization schedule</a:t>
            </a:r>
          </a:p>
        </p:txBody>
      </p:sp>
      <p:sp>
        <p:nvSpPr>
          <p:cNvPr id="6" name="Slide Number Placeholder 5"/>
          <p:cNvSpPr>
            <a:spLocks noGrp="1"/>
          </p:cNvSpPr>
          <p:nvPr>
            <p:ph type="sldNum" sz="quarter" idx="4"/>
          </p:nvPr>
        </p:nvSpPr>
        <p:spPr/>
        <p:txBody>
          <a:bodyPr/>
          <a:lstStyle/>
          <a:p>
            <a:fld id="{AF83BEB6-139A-B746-BC33-1F5B6187E651}" type="slidenum">
              <a:rPr lang="en-US" smtClean="0"/>
              <a:pPr/>
              <a:t>41</a:t>
            </a:fld>
            <a:endParaRPr lang="en-US" dirty="0"/>
          </a:p>
        </p:txBody>
      </p:sp>
    </p:spTree>
    <p:extLst>
      <p:ext uri="{BB962C8B-B14F-4D97-AF65-F5344CB8AC3E}">
        <p14:creationId xmlns:p14="http://schemas.microsoft.com/office/powerpoint/2010/main" val="29518330"/>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Comparing Loans with Different Terms</a:t>
            </a:r>
          </a:p>
        </p:txBody>
      </p:sp>
      <p:sp>
        <p:nvSpPr>
          <p:cNvPr id="7" name="Text Placeholder 6"/>
          <p:cNvSpPr>
            <a:spLocks noGrp="1"/>
          </p:cNvSpPr>
          <p:nvPr>
            <p:ph type="body" idx="1"/>
          </p:nvPr>
        </p:nvSpPr>
        <p:spPr>
          <a:xfrm>
            <a:off x="457200" y="1267968"/>
            <a:ext cx="3291840" cy="639762"/>
          </a:xfrm>
        </p:spPr>
        <p:txBody>
          <a:bodyPr/>
          <a:lstStyle/>
          <a:p>
            <a:r>
              <a:rPr lang="en-US" sz="2800" dirty="0"/>
              <a:t>15-year Loan</a:t>
            </a:r>
          </a:p>
        </p:txBody>
      </p:sp>
      <p:sp>
        <p:nvSpPr>
          <p:cNvPr id="8" name="Content Placeholder 7"/>
          <p:cNvSpPr>
            <a:spLocks noGrp="1"/>
          </p:cNvSpPr>
          <p:nvPr>
            <p:ph sz="half" idx="2"/>
          </p:nvPr>
        </p:nvSpPr>
        <p:spPr>
          <a:xfrm>
            <a:off x="457200" y="1954566"/>
            <a:ext cx="3291840" cy="3840480"/>
          </a:xfrm>
        </p:spPr>
        <p:txBody>
          <a:bodyPr>
            <a:normAutofit/>
          </a:bodyPr>
          <a:lstStyle/>
          <a:p>
            <a:r>
              <a:rPr lang="en-US" sz="2800" dirty="0"/>
              <a:t>Higher monthly payment </a:t>
            </a:r>
          </a:p>
          <a:p>
            <a:r>
              <a:rPr lang="en-US" sz="2800" dirty="0"/>
              <a:t>Pay less interest over life of the loan</a:t>
            </a:r>
          </a:p>
          <a:p>
            <a:r>
              <a:rPr lang="en-US" sz="2800" dirty="0"/>
              <a:t>Finish paying off loan sooner</a:t>
            </a:r>
          </a:p>
        </p:txBody>
      </p:sp>
      <p:sp>
        <p:nvSpPr>
          <p:cNvPr id="9" name="Text Placeholder 8"/>
          <p:cNvSpPr>
            <a:spLocks noGrp="1"/>
          </p:cNvSpPr>
          <p:nvPr>
            <p:ph type="body" sz="quarter" idx="3"/>
          </p:nvPr>
        </p:nvSpPr>
        <p:spPr>
          <a:xfrm>
            <a:off x="5093208" y="1267968"/>
            <a:ext cx="3291840" cy="639762"/>
          </a:xfrm>
        </p:spPr>
        <p:txBody>
          <a:bodyPr/>
          <a:lstStyle/>
          <a:p>
            <a:r>
              <a:rPr lang="en-US" sz="2800" dirty="0"/>
              <a:t>30-Year Loan</a:t>
            </a:r>
          </a:p>
        </p:txBody>
      </p:sp>
      <p:sp>
        <p:nvSpPr>
          <p:cNvPr id="10" name="Content Placeholder 9"/>
          <p:cNvSpPr>
            <a:spLocks noGrp="1"/>
          </p:cNvSpPr>
          <p:nvPr>
            <p:ph sz="quarter" idx="4"/>
          </p:nvPr>
        </p:nvSpPr>
        <p:spPr>
          <a:xfrm>
            <a:off x="5093208" y="1954566"/>
            <a:ext cx="3291840" cy="3840480"/>
          </a:xfrm>
        </p:spPr>
        <p:txBody>
          <a:bodyPr>
            <a:normAutofit/>
          </a:bodyPr>
          <a:lstStyle/>
          <a:p>
            <a:r>
              <a:rPr lang="en-US" sz="2800" dirty="0"/>
              <a:t>Lower monthly payment </a:t>
            </a:r>
          </a:p>
          <a:p>
            <a:r>
              <a:rPr lang="en-US" sz="2800" dirty="0"/>
              <a:t>Pay more interest over life of the loan</a:t>
            </a:r>
          </a:p>
          <a:p>
            <a:r>
              <a:rPr lang="en-US" sz="2800" dirty="0"/>
              <a:t>Take longer to pay off loan</a:t>
            </a:r>
          </a:p>
        </p:txBody>
      </p:sp>
      <p:sp>
        <p:nvSpPr>
          <p:cNvPr id="6" name="Slide Number Placeholder 5"/>
          <p:cNvSpPr>
            <a:spLocks noGrp="1"/>
          </p:cNvSpPr>
          <p:nvPr>
            <p:ph type="sldNum" sz="quarter" idx="12"/>
          </p:nvPr>
        </p:nvSpPr>
        <p:spPr/>
        <p:txBody>
          <a:bodyPr/>
          <a:lstStyle/>
          <a:p>
            <a:fld id="{AF83BEB6-139A-B746-BC33-1F5B6187E651}" type="slidenum">
              <a:rPr lang="en-US" smtClean="0"/>
              <a:pPr/>
              <a:t>42</a:t>
            </a:fld>
            <a:endParaRPr lang="en-US" dirty="0"/>
          </a:p>
        </p:txBody>
      </p:sp>
    </p:spTree>
    <p:extLst>
      <p:ext uri="{BB962C8B-B14F-4D97-AF65-F5344CB8AC3E}">
        <p14:creationId xmlns:p14="http://schemas.microsoft.com/office/powerpoint/2010/main" val="2746833045"/>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Amortization</a:t>
            </a:r>
          </a:p>
        </p:txBody>
      </p:sp>
      <p:sp>
        <p:nvSpPr>
          <p:cNvPr id="3" name="Content Placeholder 2"/>
          <p:cNvSpPr>
            <a:spLocks noGrp="1"/>
          </p:cNvSpPr>
          <p:nvPr>
            <p:ph idx="1"/>
          </p:nvPr>
        </p:nvSpPr>
        <p:spPr/>
        <p:txBody>
          <a:bodyPr>
            <a:normAutofit/>
          </a:bodyPr>
          <a:lstStyle/>
          <a:p>
            <a:r>
              <a:rPr lang="en-US" sz="3200" dirty="0"/>
              <a:t>Amount you pay each month is “</a:t>
            </a:r>
            <a:r>
              <a:rPr lang="en-US" sz="3200"/>
              <a:t>amortized” </a:t>
            </a:r>
            <a:endParaRPr lang="en-US" sz="3200" dirty="0"/>
          </a:p>
          <a:p>
            <a:r>
              <a:rPr lang="en-US" sz="3200" dirty="0"/>
              <a:t>Amortization schedule </a:t>
            </a:r>
          </a:p>
          <a:p>
            <a:pPr lvl="1">
              <a:buFont typeface="Arial" panose="020B0604020202020204" pitchFamily="34" charset="0"/>
              <a:buChar char="•"/>
            </a:pPr>
            <a:r>
              <a:rPr lang="en-US" sz="2800" dirty="0"/>
              <a:t>Shows how much money from each payment goes toward principal and how much goes toward interest</a:t>
            </a:r>
          </a:p>
        </p:txBody>
      </p:sp>
      <p:sp>
        <p:nvSpPr>
          <p:cNvPr id="6" name="Slide Number Placeholder 5"/>
          <p:cNvSpPr>
            <a:spLocks noGrp="1"/>
          </p:cNvSpPr>
          <p:nvPr>
            <p:ph type="sldNum" sz="quarter" idx="4"/>
          </p:nvPr>
        </p:nvSpPr>
        <p:spPr/>
        <p:txBody>
          <a:bodyPr/>
          <a:lstStyle/>
          <a:p>
            <a:fld id="{AF83BEB6-139A-B746-BC33-1F5B6187E651}" type="slidenum">
              <a:rPr lang="en-US" smtClean="0"/>
              <a:pPr/>
              <a:t>43</a:t>
            </a:fld>
            <a:endParaRPr lang="en-US" dirty="0"/>
          </a:p>
        </p:txBody>
      </p:sp>
    </p:spTree>
    <p:extLst>
      <p:ext uri="{BB962C8B-B14F-4D97-AF65-F5344CB8AC3E}">
        <p14:creationId xmlns:p14="http://schemas.microsoft.com/office/powerpoint/2010/main" val="3844098746"/>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descr="Screenshot of Try It: Reading an Amortization Schedule and Calculating Equity from Participant Guide. shown for navigational purposes only"/>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a:off x="685800" y="1647542"/>
            <a:ext cx="7937500" cy="4474962"/>
          </a:xfrm>
          <a:prstGeom prst="rect">
            <a:avLst/>
          </a:prstGeom>
          <a:solidFill>
            <a:srgbClr val="FFFFFF">
              <a:shade val="85000"/>
              <a:alpha val="0"/>
            </a:srgbClr>
          </a:solidFill>
          <a:ln w="88900" cap="sq">
            <a:no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2" name="Title 1"/>
          <p:cNvSpPr>
            <a:spLocks noGrp="1"/>
          </p:cNvSpPr>
          <p:nvPr>
            <p:ph type="title"/>
          </p:nvPr>
        </p:nvSpPr>
        <p:spPr>
          <a:xfrm>
            <a:off x="577986" y="405498"/>
            <a:ext cx="8045314" cy="1242044"/>
          </a:xfrm>
        </p:spPr>
        <p:txBody>
          <a:bodyPr>
            <a:normAutofit fontScale="90000"/>
          </a:bodyPr>
          <a:lstStyle/>
          <a:p>
            <a:r>
              <a:rPr lang="en-US" sz="4000" dirty="0"/>
              <a:t>Try It: Reading an Amortization </a:t>
            </a:r>
            <a:r>
              <a:rPr lang="en-US" sz="4000"/>
              <a:t>Schedule </a:t>
            </a:r>
            <a:r>
              <a:rPr lang="en-US" sz="4000" smtClean="0"/>
              <a:t>	  and </a:t>
            </a:r>
            <a:r>
              <a:rPr lang="en-US" sz="4000" dirty="0"/>
              <a:t>Calculating Equity</a:t>
            </a:r>
            <a:r>
              <a:rPr lang="en-US" dirty="0"/>
              <a:t/>
            </a:r>
            <a:br>
              <a:rPr lang="en-US" dirty="0"/>
            </a:br>
            <a:r>
              <a:rPr lang="en-US" sz="2700" dirty="0"/>
              <a:t>See page 23 in your Participant Guide</a:t>
            </a:r>
            <a:endParaRPr lang="en-US" sz="2000" dirty="0"/>
          </a:p>
        </p:txBody>
      </p:sp>
      <p:sp>
        <p:nvSpPr>
          <p:cNvPr id="5" name="Slide Number Placeholder 4"/>
          <p:cNvSpPr>
            <a:spLocks noGrp="1"/>
          </p:cNvSpPr>
          <p:nvPr>
            <p:ph type="sldNum" sz="quarter" idx="4"/>
          </p:nvPr>
        </p:nvSpPr>
        <p:spPr/>
        <p:txBody>
          <a:bodyPr/>
          <a:lstStyle/>
          <a:p>
            <a:fld id="{AF83BEB6-139A-B746-BC33-1F5B6187E651}" type="slidenum">
              <a:rPr lang="en-US" smtClean="0"/>
              <a:pPr/>
              <a:t>44</a:t>
            </a:fld>
            <a:endParaRPr lang="en-US" dirty="0"/>
          </a:p>
        </p:txBody>
      </p:sp>
    </p:spTree>
    <p:extLst>
      <p:ext uri="{BB962C8B-B14F-4D97-AF65-F5344CB8AC3E}">
        <p14:creationId xmlns:p14="http://schemas.microsoft.com/office/powerpoint/2010/main" val="2347085352"/>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Getting Pre-Qualified or Pre-Approved</a:t>
            </a:r>
          </a:p>
        </p:txBody>
      </p:sp>
      <p:sp>
        <p:nvSpPr>
          <p:cNvPr id="3" name="Content Placeholder 2"/>
          <p:cNvSpPr>
            <a:spLocks noGrp="1"/>
          </p:cNvSpPr>
          <p:nvPr>
            <p:ph idx="1"/>
          </p:nvPr>
        </p:nvSpPr>
        <p:spPr/>
        <p:txBody>
          <a:bodyPr>
            <a:normAutofit/>
          </a:bodyPr>
          <a:lstStyle/>
          <a:p>
            <a:pPr>
              <a:spcAft>
                <a:spcPts val="0"/>
              </a:spcAft>
            </a:pPr>
            <a:r>
              <a:rPr lang="en-US" sz="3200" dirty="0"/>
              <a:t>Pre-qualification</a:t>
            </a:r>
          </a:p>
          <a:p>
            <a:pPr lvl="1">
              <a:spcBef>
                <a:spcPts val="0"/>
              </a:spcBef>
              <a:buFont typeface="Arial"/>
              <a:buChar char="•"/>
            </a:pPr>
            <a:r>
              <a:rPr lang="en-US" sz="2800" dirty="0"/>
              <a:t>Estimate of how much money you may be able to borrow</a:t>
            </a:r>
          </a:p>
          <a:p>
            <a:pPr lvl="1">
              <a:buFont typeface="Arial"/>
              <a:buChar char="•"/>
            </a:pPr>
            <a:r>
              <a:rPr lang="en-US" sz="2800" b="1" spc="100" dirty="0">
                <a:latin typeface="+mj-lt"/>
              </a:rPr>
              <a:t>Not an approval for a loan</a:t>
            </a:r>
          </a:p>
          <a:p>
            <a:pPr>
              <a:spcBef>
                <a:spcPts val="2400"/>
              </a:spcBef>
              <a:spcAft>
                <a:spcPts val="0"/>
              </a:spcAft>
            </a:pPr>
            <a:r>
              <a:rPr lang="en-US" sz="3200" dirty="0"/>
              <a:t>Pre-approval</a:t>
            </a:r>
          </a:p>
          <a:p>
            <a:pPr lvl="1">
              <a:spcBef>
                <a:spcPts val="0"/>
              </a:spcBef>
              <a:buFont typeface="Arial"/>
              <a:buChar char="•"/>
            </a:pPr>
            <a:r>
              <a:rPr lang="en-US" sz="2800" dirty="0"/>
              <a:t>Commitment from lender to lend you money under some conditions they specify </a:t>
            </a:r>
          </a:p>
        </p:txBody>
      </p:sp>
      <p:sp>
        <p:nvSpPr>
          <p:cNvPr id="6" name="Slide Number Placeholder 5"/>
          <p:cNvSpPr>
            <a:spLocks noGrp="1"/>
          </p:cNvSpPr>
          <p:nvPr>
            <p:ph type="sldNum" sz="quarter" idx="4"/>
          </p:nvPr>
        </p:nvSpPr>
        <p:spPr/>
        <p:txBody>
          <a:bodyPr/>
          <a:lstStyle/>
          <a:p>
            <a:fld id="{AF83BEB6-139A-B746-BC33-1F5B6187E651}" type="slidenum">
              <a:rPr lang="en-US" smtClean="0"/>
              <a:pPr/>
              <a:t>45</a:t>
            </a:fld>
            <a:endParaRPr lang="en-US" dirty="0"/>
          </a:p>
        </p:txBody>
      </p:sp>
    </p:spTree>
    <p:extLst>
      <p:ext uri="{BB962C8B-B14F-4D97-AF65-F5344CB8AC3E}">
        <p14:creationId xmlns:p14="http://schemas.microsoft.com/office/powerpoint/2010/main" val="343998621"/>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Shop Around for a Mortgage</a:t>
            </a:r>
          </a:p>
        </p:txBody>
      </p:sp>
      <p:sp>
        <p:nvSpPr>
          <p:cNvPr id="3" name="Content Placeholder 2"/>
          <p:cNvSpPr>
            <a:spLocks noGrp="1"/>
          </p:cNvSpPr>
          <p:nvPr>
            <p:ph idx="1"/>
          </p:nvPr>
        </p:nvSpPr>
        <p:spPr>
          <a:xfrm>
            <a:off x="577985" y="1424723"/>
            <a:ext cx="7795547" cy="4701440"/>
          </a:xfrm>
        </p:spPr>
        <p:txBody>
          <a:bodyPr>
            <a:noAutofit/>
          </a:bodyPr>
          <a:lstStyle/>
          <a:p>
            <a:r>
              <a:rPr lang="en-US" sz="3200" dirty="0"/>
              <a:t>Shopping around can save you money </a:t>
            </a:r>
          </a:p>
          <a:p>
            <a:r>
              <a:rPr lang="en-US" sz="3200" dirty="0"/>
              <a:t>Loan Estimates: Three-page form you receive after applying for a mortgage</a:t>
            </a:r>
          </a:p>
          <a:p>
            <a:r>
              <a:rPr lang="en-US" sz="3200" dirty="0"/>
              <a:t>Gives you important details about the loan</a:t>
            </a:r>
          </a:p>
          <a:p>
            <a:r>
              <a:rPr lang="en-US" sz="3200" dirty="0"/>
              <a:t>Get one from several lenders (they’re free)</a:t>
            </a:r>
          </a:p>
          <a:p>
            <a:r>
              <a:rPr lang="en-US" sz="3200" dirty="0"/>
              <a:t>Ask questions</a:t>
            </a:r>
            <a:endParaRPr lang="en-US" sz="2800" dirty="0"/>
          </a:p>
        </p:txBody>
      </p:sp>
      <p:sp>
        <p:nvSpPr>
          <p:cNvPr id="6" name="Slide Number Placeholder 5"/>
          <p:cNvSpPr>
            <a:spLocks noGrp="1"/>
          </p:cNvSpPr>
          <p:nvPr>
            <p:ph type="sldNum" sz="quarter" idx="4"/>
          </p:nvPr>
        </p:nvSpPr>
        <p:spPr/>
        <p:txBody>
          <a:bodyPr/>
          <a:lstStyle/>
          <a:p>
            <a:fld id="{AF83BEB6-139A-B746-BC33-1F5B6187E651}" type="slidenum">
              <a:rPr lang="en-US" smtClean="0"/>
              <a:pPr/>
              <a:t>46</a:t>
            </a:fld>
            <a:endParaRPr lang="en-US" dirty="0"/>
          </a:p>
        </p:txBody>
      </p:sp>
    </p:spTree>
    <p:extLst>
      <p:ext uri="{BB962C8B-B14F-4D97-AF65-F5344CB8AC3E}">
        <p14:creationId xmlns:p14="http://schemas.microsoft.com/office/powerpoint/2010/main" val="3594458674"/>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77986" y="213359"/>
            <a:ext cx="8168449" cy="1257631"/>
          </a:xfrm>
        </p:spPr>
        <p:txBody>
          <a:bodyPr anchor="t">
            <a:normAutofit fontScale="90000"/>
          </a:bodyPr>
          <a:lstStyle/>
          <a:p>
            <a:r>
              <a:rPr lang="en-US" sz="4000" dirty="0"/>
              <a:t>Apply It: My Worksheet to Compare Loan </a:t>
            </a:r>
            <a:r>
              <a:rPr lang="en-US" sz="4000"/>
              <a:t/>
            </a:r>
            <a:br>
              <a:rPr lang="en-US" sz="4000"/>
            </a:br>
            <a:r>
              <a:rPr lang="en-US" sz="4000" smtClean="0"/>
              <a:t>               Estimates</a:t>
            </a:r>
            <a:r>
              <a:rPr lang="en-US" sz="2700" dirty="0"/>
              <a:t/>
            </a:r>
            <a:br>
              <a:rPr lang="en-US" sz="2700" dirty="0"/>
            </a:br>
            <a:r>
              <a:rPr lang="en-US" sz="2700" dirty="0"/>
              <a:t>See page 26 in your Participant Guide</a:t>
            </a:r>
            <a:endParaRPr lang="en-US" sz="3200" dirty="0"/>
          </a:p>
        </p:txBody>
      </p:sp>
      <p:pic>
        <p:nvPicPr>
          <p:cNvPr id="10" name="Picture 9" descr="Screenshot of Apply It: My Worksheet to Compare Loan Estimates from Participant guide. Shown for navigational purposes only"/>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a:off x="685800" y="1754210"/>
            <a:ext cx="7937500" cy="4453047"/>
          </a:xfrm>
          <a:prstGeom prst="rect">
            <a:avLst/>
          </a:prstGeom>
          <a:solidFill>
            <a:srgbClr val="FFFFFF">
              <a:shade val="85000"/>
              <a:alpha val="0"/>
            </a:srgbClr>
          </a:solidFill>
          <a:ln w="88900" cap="sq">
            <a:no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5" name="Slide Number Placeholder 4"/>
          <p:cNvSpPr>
            <a:spLocks noGrp="1"/>
          </p:cNvSpPr>
          <p:nvPr>
            <p:ph type="sldNum" sz="quarter" idx="4"/>
          </p:nvPr>
        </p:nvSpPr>
        <p:spPr/>
        <p:txBody>
          <a:bodyPr/>
          <a:lstStyle/>
          <a:p>
            <a:fld id="{AF83BEB6-139A-B746-BC33-1F5B6187E651}" type="slidenum">
              <a:rPr lang="en-US" smtClean="0"/>
              <a:pPr/>
              <a:t>47</a:t>
            </a:fld>
            <a:endParaRPr lang="en-US" dirty="0"/>
          </a:p>
        </p:txBody>
      </p:sp>
    </p:spTree>
    <p:extLst>
      <p:ext uri="{BB962C8B-B14F-4D97-AF65-F5344CB8AC3E}">
        <p14:creationId xmlns:p14="http://schemas.microsoft.com/office/powerpoint/2010/main" val="1375040209"/>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11873" y="1416581"/>
            <a:ext cx="6044421" cy="4966171"/>
          </a:xfrm>
        </p:spPr>
        <p:txBody>
          <a:bodyPr>
            <a:normAutofit/>
          </a:bodyPr>
          <a:lstStyle/>
          <a:p>
            <a:pPr marL="0" indent="0">
              <a:lnSpc>
                <a:spcPct val="140000"/>
              </a:lnSpc>
              <a:spcAft>
                <a:spcPts val="2400"/>
              </a:spcAft>
              <a:buNone/>
            </a:pPr>
            <a:r>
              <a:rPr lang="en-US" sz="3200" i="1" dirty="0"/>
              <a:t>Know your loan. Learn about your financing options for buying a home and shop around to get the best deal for you. </a:t>
            </a:r>
          </a:p>
          <a:p>
            <a:pPr marL="0" indent="0">
              <a:buNone/>
            </a:pPr>
            <a:endParaRPr lang="en-US" sz="3200" i="1" dirty="0"/>
          </a:p>
          <a:p>
            <a:endParaRPr lang="en-US" sz="3200" dirty="0"/>
          </a:p>
        </p:txBody>
      </p:sp>
      <p:sp>
        <p:nvSpPr>
          <p:cNvPr id="2" name="Title 1"/>
          <p:cNvSpPr>
            <a:spLocks noGrp="1"/>
          </p:cNvSpPr>
          <p:nvPr>
            <p:ph type="title"/>
          </p:nvPr>
        </p:nvSpPr>
        <p:spPr/>
        <p:txBody>
          <a:bodyPr>
            <a:noAutofit/>
          </a:bodyPr>
          <a:lstStyle/>
          <a:p>
            <a:r>
              <a:rPr lang="en-US" dirty="0"/>
              <a:t>Section 2: Remember the Takeaway</a:t>
            </a:r>
          </a:p>
        </p:txBody>
      </p:sp>
      <p:sp>
        <p:nvSpPr>
          <p:cNvPr id="6" name="Slide Number Placeholder 5"/>
          <p:cNvSpPr>
            <a:spLocks noGrp="1"/>
          </p:cNvSpPr>
          <p:nvPr>
            <p:ph type="sldNum" sz="quarter" idx="4"/>
          </p:nvPr>
        </p:nvSpPr>
        <p:spPr/>
        <p:txBody>
          <a:bodyPr/>
          <a:lstStyle/>
          <a:p>
            <a:fld id="{AF83BEB6-139A-B746-BC33-1F5B6187E651}" type="slidenum">
              <a:rPr lang="en-US" smtClean="0"/>
              <a:pPr/>
              <a:t>48</a:t>
            </a:fld>
            <a:endParaRPr lang="en-US" dirty="0"/>
          </a:p>
        </p:txBody>
      </p:sp>
    </p:spTree>
    <p:extLst>
      <p:ext uri="{BB962C8B-B14F-4D97-AF65-F5344CB8AC3E}">
        <p14:creationId xmlns:p14="http://schemas.microsoft.com/office/powerpoint/2010/main" val="4220010891"/>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hidden="1"/>
          <p:cNvSpPr>
            <a:spLocks noGrp="1"/>
          </p:cNvSpPr>
          <p:nvPr>
            <p:ph type="title" idx="4294967295"/>
          </p:nvPr>
        </p:nvSpPr>
        <p:spPr/>
        <p:txBody>
          <a:bodyPr/>
          <a:lstStyle/>
          <a:p>
            <a:r>
              <a:rPr lang="en-US" smtClean="0"/>
              <a:t>Section</a:t>
            </a:r>
            <a:r>
              <a:rPr lang="en-US" baseline="0" smtClean="0"/>
              <a:t> 3: Getting Help and Buying Your Home</a:t>
            </a:r>
            <a:endParaRPr lang="en-US"/>
          </a:p>
        </p:txBody>
      </p:sp>
      <p:sp>
        <p:nvSpPr>
          <p:cNvPr id="6" name="Content Placeholder 5"/>
          <p:cNvSpPr>
            <a:spLocks noGrp="1"/>
          </p:cNvSpPr>
          <p:nvPr>
            <p:ph sz="quarter" idx="12"/>
          </p:nvPr>
        </p:nvSpPr>
        <p:spPr/>
        <p:txBody>
          <a:bodyPr>
            <a:normAutofit lnSpcReduction="10000"/>
          </a:bodyPr>
          <a:lstStyle/>
          <a:p>
            <a:r>
              <a:rPr lang="en-US" dirty="0"/>
              <a:t>Section 3</a:t>
            </a:r>
          </a:p>
        </p:txBody>
      </p:sp>
      <p:sp>
        <p:nvSpPr>
          <p:cNvPr id="3" name="Subtitle 2"/>
          <p:cNvSpPr>
            <a:spLocks noGrp="1"/>
          </p:cNvSpPr>
          <p:nvPr>
            <p:ph type="body" sz="quarter" idx="11"/>
          </p:nvPr>
        </p:nvSpPr>
        <p:spPr/>
        <p:txBody>
          <a:bodyPr>
            <a:normAutofit/>
          </a:bodyPr>
          <a:lstStyle/>
          <a:p>
            <a:r>
              <a:rPr lang="en-US" dirty="0"/>
              <a:t>Getting Help</a:t>
            </a:r>
            <a:br>
              <a:rPr lang="en-US" dirty="0"/>
            </a:br>
            <a:r>
              <a:rPr lang="en-US" dirty="0"/>
              <a:t>and Buying Your Home</a:t>
            </a:r>
          </a:p>
        </p:txBody>
      </p:sp>
      <p:sp>
        <p:nvSpPr>
          <p:cNvPr id="8" name="Rectangle 7"/>
          <p:cNvSpPr/>
          <p:nvPr/>
        </p:nvSpPr>
        <p:spPr>
          <a:xfrm>
            <a:off x="458108" y="3086466"/>
            <a:ext cx="2622107" cy="646331"/>
          </a:xfrm>
          <a:prstGeom prst="rect">
            <a:avLst/>
          </a:prstGeom>
        </p:spPr>
        <p:txBody>
          <a:bodyPr wrap="square">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dirty="0"/>
              <a:t>See </a:t>
            </a:r>
            <a:r>
              <a:rPr lang="en-US"/>
              <a:t>page 29 in </a:t>
            </a:r>
            <a:r>
              <a:rPr lang="en-US" dirty="0"/>
              <a:t>your Participant Guide</a:t>
            </a:r>
            <a:endParaRPr lang="en-US" dirty="0">
              <a:solidFill>
                <a:srgbClr val="FF0000"/>
              </a:solidFill>
            </a:endParaRPr>
          </a:p>
        </p:txBody>
      </p:sp>
      <p:pic>
        <p:nvPicPr>
          <p:cNvPr id="2" name="Picture 1" descr="house"/>
          <p:cNvPicPr>
            <a:picLocks noChangeAspect="1"/>
          </p:cNvPicPr>
          <p:nvPr/>
        </p:nvPicPr>
        <p:blipFill rotWithShape="1">
          <a:blip r:embed="rId3" cstate="print">
            <a:extLst>
              <a:ext uri="{28A0092B-C50C-407E-A947-70E740481C1C}">
                <a14:useLocalDpi xmlns:a14="http://schemas.microsoft.com/office/drawing/2010/main" val="0"/>
              </a:ext>
            </a:extLst>
          </a:blip>
          <a:srcRect b="-164"/>
          <a:stretch/>
        </p:blipFill>
        <p:spPr>
          <a:xfrm>
            <a:off x="3888259" y="586157"/>
            <a:ext cx="5297668" cy="5040285"/>
          </a:xfrm>
          <a:prstGeom prst="rect">
            <a:avLst/>
          </a:prstGeom>
        </p:spPr>
      </p:pic>
      <p:sp>
        <p:nvSpPr>
          <p:cNvPr id="7" name="Slide Number Placeholder 6"/>
          <p:cNvSpPr>
            <a:spLocks noGrp="1"/>
          </p:cNvSpPr>
          <p:nvPr>
            <p:ph type="sldNum" sz="quarter" idx="4"/>
          </p:nvPr>
        </p:nvSpPr>
        <p:spPr/>
        <p:txBody>
          <a:bodyPr/>
          <a:lstStyle/>
          <a:p>
            <a:fld id="{AF83BEB6-139A-B746-BC33-1F5B6187E651}" type="slidenum">
              <a:rPr lang="en-US" smtClean="0"/>
              <a:pPr/>
              <a:t>49</a:t>
            </a:fld>
            <a:endParaRPr lang="en-US" dirty="0"/>
          </a:p>
        </p:txBody>
      </p:sp>
    </p:spTree>
    <p:extLst>
      <p:ext uri="{BB962C8B-B14F-4D97-AF65-F5344CB8AC3E}">
        <p14:creationId xmlns:p14="http://schemas.microsoft.com/office/powerpoint/2010/main" val="254495697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Reasons for Buying a Home</a:t>
            </a:r>
          </a:p>
        </p:txBody>
      </p:sp>
      <p:sp>
        <p:nvSpPr>
          <p:cNvPr id="3" name="Content Placeholder 2"/>
          <p:cNvSpPr>
            <a:spLocks noGrp="1"/>
          </p:cNvSpPr>
          <p:nvPr>
            <p:ph idx="1"/>
          </p:nvPr>
        </p:nvSpPr>
        <p:spPr>
          <a:xfrm>
            <a:off x="577986" y="1424723"/>
            <a:ext cx="5457054" cy="4701440"/>
          </a:xfrm>
        </p:spPr>
        <p:txBody>
          <a:bodyPr>
            <a:normAutofit/>
          </a:bodyPr>
          <a:lstStyle/>
          <a:p>
            <a:r>
              <a:rPr lang="en-US" sz="3200" dirty="0"/>
              <a:t>There are many reasons people want to buy their own home.</a:t>
            </a:r>
          </a:p>
          <a:p>
            <a:r>
              <a:rPr lang="en-US" sz="3200" dirty="0"/>
              <a:t>What are some of those reasons?</a:t>
            </a:r>
          </a:p>
        </p:txBody>
      </p:sp>
      <p:sp>
        <p:nvSpPr>
          <p:cNvPr id="8" name="Rectangular Callout 7"/>
          <p:cNvSpPr/>
          <p:nvPr/>
        </p:nvSpPr>
        <p:spPr>
          <a:xfrm>
            <a:off x="6414223" y="1574075"/>
            <a:ext cx="2450592" cy="2278597"/>
          </a:xfrm>
          <a:prstGeom prst="wedgeRectCallout">
            <a:avLst>
              <a:gd name="adj1" fmla="val -33768"/>
              <a:gd name="adj2" fmla="val 76303"/>
            </a:avLst>
          </a:prstGeom>
          <a:solidFill>
            <a:schemeClr val="tx2">
              <a:lumMod val="20000"/>
              <a:lumOff val="80000"/>
            </a:schemeClr>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600" dirty="0">
                <a:solidFill>
                  <a:schemeClr val="tx1"/>
                </a:solidFill>
                <a:latin typeface="Arial Rounded MT Bold" panose="020F0704030504030204" pitchFamily="34" charset="0"/>
              </a:rPr>
              <a:t>?</a:t>
            </a:r>
          </a:p>
        </p:txBody>
      </p:sp>
      <p:sp>
        <p:nvSpPr>
          <p:cNvPr id="10" name="Slide Number Placeholder 9"/>
          <p:cNvSpPr>
            <a:spLocks noGrp="1"/>
          </p:cNvSpPr>
          <p:nvPr>
            <p:ph type="sldNum" sz="quarter" idx="4"/>
          </p:nvPr>
        </p:nvSpPr>
        <p:spPr/>
        <p:txBody>
          <a:bodyPr/>
          <a:lstStyle/>
          <a:p>
            <a:fld id="{AF83BEB6-139A-B746-BC33-1F5B6187E651}" type="slidenum">
              <a:rPr lang="en-US" smtClean="0"/>
              <a:pPr/>
              <a:t>5</a:t>
            </a:fld>
            <a:endParaRPr lang="en-US" dirty="0"/>
          </a:p>
        </p:txBody>
      </p:sp>
    </p:spTree>
    <p:extLst>
      <p:ext uri="{BB962C8B-B14F-4D97-AF65-F5344CB8AC3E}">
        <p14:creationId xmlns:p14="http://schemas.microsoft.com/office/powerpoint/2010/main" val="1826354596"/>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dirty="0"/>
              <a:t>Section 3: Key Takeaway</a:t>
            </a:r>
          </a:p>
        </p:txBody>
      </p:sp>
      <p:sp>
        <p:nvSpPr>
          <p:cNvPr id="3" name="Content Placeholder 2"/>
          <p:cNvSpPr>
            <a:spLocks noGrp="1"/>
          </p:cNvSpPr>
          <p:nvPr>
            <p:ph idx="1"/>
          </p:nvPr>
        </p:nvSpPr>
        <p:spPr>
          <a:xfrm>
            <a:off x="595591" y="1441004"/>
            <a:ext cx="5603503" cy="4958031"/>
          </a:xfrm>
        </p:spPr>
        <p:txBody>
          <a:bodyPr>
            <a:normAutofit lnSpcReduction="10000"/>
          </a:bodyPr>
          <a:lstStyle/>
          <a:p>
            <a:pPr marL="0" indent="0">
              <a:lnSpc>
                <a:spcPct val="140000"/>
              </a:lnSpc>
              <a:spcAft>
                <a:spcPts val="1800"/>
              </a:spcAft>
              <a:buNone/>
            </a:pPr>
            <a:r>
              <a:rPr lang="en-US" sz="3200" i="1" dirty="0"/>
              <a:t>Get help with the home buying process. Interview before you hire help and ask for references. </a:t>
            </a:r>
            <a:r>
              <a:rPr lang="en-US" sz="3200" i="1"/>
              <a:t>Understand </a:t>
            </a:r>
            <a:br>
              <a:rPr lang="en-US" sz="3200" i="1"/>
            </a:br>
            <a:r>
              <a:rPr lang="en-US" sz="3200" i="1"/>
              <a:t>what </a:t>
            </a:r>
            <a:r>
              <a:rPr lang="en-US" sz="3200" i="1" dirty="0"/>
              <a:t>services you </a:t>
            </a:r>
            <a:r>
              <a:rPr lang="en-US" sz="3200" i="1"/>
              <a:t>will </a:t>
            </a:r>
            <a:br>
              <a:rPr lang="en-US" sz="3200" i="1"/>
            </a:br>
            <a:r>
              <a:rPr lang="en-US" sz="3200" i="1"/>
              <a:t>receive </a:t>
            </a:r>
            <a:r>
              <a:rPr lang="en-US" sz="3200" i="1" dirty="0"/>
              <a:t>and  how much they will cost.</a:t>
            </a:r>
          </a:p>
          <a:p>
            <a:pPr marL="0" indent="0">
              <a:buNone/>
            </a:pPr>
            <a:endParaRPr lang="en-US" sz="2800" i="1" dirty="0"/>
          </a:p>
          <a:p>
            <a:pPr marL="0" indent="0">
              <a:buNone/>
            </a:pPr>
            <a:endParaRPr lang="en-US" sz="2800" i="1" dirty="0"/>
          </a:p>
          <a:p>
            <a:endParaRPr lang="en-US" sz="2800" dirty="0"/>
          </a:p>
        </p:txBody>
      </p:sp>
      <p:sp>
        <p:nvSpPr>
          <p:cNvPr id="6" name="Slide Number Placeholder 5"/>
          <p:cNvSpPr>
            <a:spLocks noGrp="1"/>
          </p:cNvSpPr>
          <p:nvPr>
            <p:ph type="sldNum" sz="quarter" idx="4"/>
          </p:nvPr>
        </p:nvSpPr>
        <p:spPr/>
        <p:txBody>
          <a:bodyPr/>
          <a:lstStyle/>
          <a:p>
            <a:fld id="{AF83BEB6-139A-B746-BC33-1F5B6187E651}" type="slidenum">
              <a:rPr lang="en-US" smtClean="0"/>
              <a:pPr/>
              <a:t>50</a:t>
            </a:fld>
            <a:endParaRPr lang="en-US" dirty="0"/>
          </a:p>
        </p:txBody>
      </p:sp>
    </p:spTree>
    <p:extLst>
      <p:ext uri="{BB962C8B-B14F-4D97-AF65-F5344CB8AC3E}">
        <p14:creationId xmlns:p14="http://schemas.microsoft.com/office/powerpoint/2010/main" val="565630281"/>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77986" y="434356"/>
            <a:ext cx="8358750" cy="881682"/>
          </a:xfrm>
        </p:spPr>
        <p:txBody>
          <a:bodyPr anchor="t">
            <a:noAutofit/>
          </a:bodyPr>
          <a:lstStyle/>
          <a:p>
            <a:r>
              <a:rPr lang="en-US" dirty="0"/>
              <a:t>Putting Together Your </a:t>
            </a:r>
            <a:r>
              <a:rPr lang="en-US"/>
              <a:t>Team and</a:t>
            </a:r>
            <a:br>
              <a:rPr lang="en-US"/>
            </a:br>
            <a:r>
              <a:rPr lang="en-US"/>
              <a:t>Finding </a:t>
            </a:r>
            <a:r>
              <a:rPr lang="en-US" dirty="0"/>
              <a:t>a Home</a:t>
            </a:r>
          </a:p>
        </p:txBody>
      </p:sp>
      <p:sp>
        <p:nvSpPr>
          <p:cNvPr id="9" name="Content Placeholder 8"/>
          <p:cNvSpPr>
            <a:spLocks noGrp="1"/>
          </p:cNvSpPr>
          <p:nvPr>
            <p:ph idx="1"/>
          </p:nvPr>
        </p:nvSpPr>
        <p:spPr>
          <a:xfrm>
            <a:off x="577986" y="1721291"/>
            <a:ext cx="7700252" cy="4701440"/>
          </a:xfrm>
        </p:spPr>
        <p:txBody>
          <a:bodyPr>
            <a:normAutofit/>
          </a:bodyPr>
          <a:lstStyle/>
          <a:p>
            <a:r>
              <a:rPr lang="en-US" sz="3200" dirty="0"/>
              <a:t>Real estate agent</a:t>
            </a:r>
          </a:p>
          <a:p>
            <a:r>
              <a:rPr lang="en-US" sz="3200" dirty="0"/>
              <a:t>Who else might play a role in helping you buy a home?</a:t>
            </a:r>
          </a:p>
        </p:txBody>
      </p:sp>
      <p:pic>
        <p:nvPicPr>
          <p:cNvPr id="6" name="Picture 5" descr="Graphic showing a crowd of people in different colored silhouettes with the person in the middle outlined in dashed lines and having no color. Person on left is using a wheelchair. Person on right has a messenger bag on their shoulder ">
            <a:extLst>
              <a:ext uri="{FF2B5EF4-FFF2-40B4-BE49-F238E27FC236}">
                <a16:creationId xmlns:a16="http://schemas.microsoft.com/office/drawing/2014/main" xmlns="" id="{46AE24EB-524C-1249-9DA4-67E4ABA21E5B}"/>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022735" y="3061834"/>
            <a:ext cx="5428034" cy="3301781"/>
          </a:xfrm>
          <a:prstGeom prst="rect">
            <a:avLst/>
          </a:prstGeom>
        </p:spPr>
      </p:pic>
      <p:sp>
        <p:nvSpPr>
          <p:cNvPr id="7" name="Slide Number Placeholder 6"/>
          <p:cNvSpPr>
            <a:spLocks noGrp="1"/>
          </p:cNvSpPr>
          <p:nvPr>
            <p:ph type="sldNum" sz="quarter" idx="4"/>
          </p:nvPr>
        </p:nvSpPr>
        <p:spPr/>
        <p:txBody>
          <a:bodyPr/>
          <a:lstStyle/>
          <a:p>
            <a:fld id="{AF83BEB6-139A-B746-BC33-1F5B6187E651}" type="slidenum">
              <a:rPr lang="en-US" smtClean="0"/>
              <a:pPr/>
              <a:t>51</a:t>
            </a:fld>
            <a:endParaRPr lang="en-US" dirty="0"/>
          </a:p>
        </p:txBody>
      </p:sp>
    </p:spTree>
    <p:extLst>
      <p:ext uri="{BB962C8B-B14F-4D97-AF65-F5344CB8AC3E}">
        <p14:creationId xmlns:p14="http://schemas.microsoft.com/office/powerpoint/2010/main" val="1202845348"/>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77986" y="192280"/>
            <a:ext cx="7499213" cy="1026478"/>
          </a:xfrm>
        </p:spPr>
        <p:txBody>
          <a:bodyPr anchor="t"/>
          <a:lstStyle/>
          <a:p>
            <a:r>
              <a:rPr lang="en-US" dirty="0"/>
              <a:t>Apply It: My Home Buying Team</a:t>
            </a:r>
            <a:br>
              <a:rPr lang="en-US" dirty="0"/>
            </a:br>
            <a:r>
              <a:rPr lang="en-US" sz="2400" dirty="0"/>
              <a:t>See page 30 in your Participant Guide</a:t>
            </a:r>
            <a:endParaRPr lang="en-US" dirty="0"/>
          </a:p>
        </p:txBody>
      </p:sp>
      <p:pic>
        <p:nvPicPr>
          <p:cNvPr id="10" name="Picture 9" descr="Screenshot of Apply It: My Home Buying Team from Participant Guide. Shown for navigational purposes only."/>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77123" y="1222408"/>
            <a:ext cx="7937500" cy="4965700"/>
          </a:xfrm>
          <a:prstGeom prst="rect">
            <a:avLst/>
          </a:prstGeom>
          <a:solidFill>
            <a:srgbClr val="FFFFFF">
              <a:shade val="85000"/>
              <a:alpha val="0"/>
            </a:srgbClr>
          </a:solidFill>
          <a:ln w="88900" cap="sq">
            <a:no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5" name="Slide Number Placeholder 4"/>
          <p:cNvSpPr>
            <a:spLocks noGrp="1"/>
          </p:cNvSpPr>
          <p:nvPr>
            <p:ph type="sldNum" sz="quarter" idx="4"/>
          </p:nvPr>
        </p:nvSpPr>
        <p:spPr/>
        <p:txBody>
          <a:bodyPr/>
          <a:lstStyle/>
          <a:p>
            <a:fld id="{AF83BEB6-139A-B746-BC33-1F5B6187E651}" type="slidenum">
              <a:rPr lang="en-US" smtClean="0"/>
              <a:pPr/>
              <a:t>52</a:t>
            </a:fld>
            <a:endParaRPr lang="en-US" dirty="0"/>
          </a:p>
        </p:txBody>
      </p:sp>
    </p:spTree>
    <p:extLst>
      <p:ext uri="{BB962C8B-B14F-4D97-AF65-F5344CB8AC3E}">
        <p14:creationId xmlns:p14="http://schemas.microsoft.com/office/powerpoint/2010/main" val="3696505540"/>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Making an Offer</a:t>
            </a:r>
          </a:p>
        </p:txBody>
      </p:sp>
      <p:sp>
        <p:nvSpPr>
          <p:cNvPr id="3" name="Content Placeholder 2"/>
          <p:cNvSpPr>
            <a:spLocks noGrp="1"/>
          </p:cNvSpPr>
          <p:nvPr>
            <p:ph idx="1"/>
          </p:nvPr>
        </p:nvSpPr>
        <p:spPr/>
        <p:txBody>
          <a:bodyPr>
            <a:normAutofit/>
          </a:bodyPr>
          <a:lstStyle/>
          <a:p>
            <a:r>
              <a:rPr lang="en-US" sz="3200" dirty="0"/>
              <a:t>Can be complicated; </a:t>
            </a:r>
            <a:r>
              <a:rPr lang="en-US" sz="3200"/>
              <a:t>definitely exciting!</a:t>
            </a:r>
            <a:endParaRPr lang="en-US" sz="3200" dirty="0"/>
          </a:p>
          <a:p>
            <a:r>
              <a:rPr lang="en-US" sz="3200" dirty="0"/>
              <a:t>Your </a:t>
            </a:r>
            <a:r>
              <a:rPr lang="en-US" sz="3200"/>
              <a:t>offer says: </a:t>
            </a:r>
            <a:br>
              <a:rPr lang="en-US" sz="3200"/>
            </a:br>
            <a:r>
              <a:rPr lang="en-US" sz="3200" b="1" i="1">
                <a:solidFill>
                  <a:schemeClr val="tx2"/>
                </a:solidFill>
              </a:rPr>
              <a:t>“I </a:t>
            </a:r>
            <a:r>
              <a:rPr lang="en-US" sz="3200" b="1" i="1" dirty="0">
                <a:solidFill>
                  <a:schemeClr val="tx2"/>
                </a:solidFill>
              </a:rPr>
              <a:t>want to buy your home</a:t>
            </a:r>
            <a:r>
              <a:rPr lang="en-US" sz="3200" b="1" i="1">
                <a:solidFill>
                  <a:schemeClr val="tx2"/>
                </a:solidFill>
              </a:rPr>
              <a:t>. And this </a:t>
            </a:r>
            <a:r>
              <a:rPr lang="en-US" sz="3200" b="1" i="1" dirty="0">
                <a:solidFill>
                  <a:schemeClr val="tx2"/>
                </a:solidFill>
              </a:rPr>
              <a:t>is how much I </a:t>
            </a:r>
            <a:r>
              <a:rPr lang="en-US" sz="3200" b="1" i="1">
                <a:solidFill>
                  <a:schemeClr val="tx2"/>
                </a:solidFill>
              </a:rPr>
              <a:t>am going to pay.”</a:t>
            </a:r>
            <a:endParaRPr lang="en-US" sz="3200" b="1" i="1" dirty="0">
              <a:solidFill>
                <a:schemeClr val="tx2"/>
              </a:solidFill>
            </a:endParaRPr>
          </a:p>
          <a:p>
            <a:r>
              <a:rPr lang="en-US" sz="3200" dirty="0"/>
              <a:t> Your real estate</a:t>
            </a:r>
            <a:r>
              <a:rPr lang="en-US" sz="3200"/>
              <a:t/>
            </a:r>
            <a:br>
              <a:rPr lang="en-US" sz="3200"/>
            </a:br>
            <a:r>
              <a:rPr lang="en-US" sz="3200"/>
              <a:t> agent </a:t>
            </a:r>
            <a:r>
              <a:rPr lang="en-US" sz="3200" dirty="0"/>
              <a:t>or attorney</a:t>
            </a:r>
            <a:r>
              <a:rPr lang="en-US" sz="3200"/>
              <a:t/>
            </a:r>
            <a:br>
              <a:rPr lang="en-US" sz="3200"/>
            </a:br>
            <a:r>
              <a:rPr lang="en-US" sz="3200"/>
              <a:t> will </a:t>
            </a:r>
            <a:r>
              <a:rPr lang="en-US" sz="3200" dirty="0"/>
              <a:t>write your offer</a:t>
            </a:r>
          </a:p>
          <a:p>
            <a:endParaRPr lang="en-US" sz="3200" dirty="0"/>
          </a:p>
        </p:txBody>
      </p:sp>
      <p:pic>
        <p:nvPicPr>
          <p:cNvPr id="5" name="Picture 4" descr="Man and woman being shown information on paper from a woman. Looks like they are comparing home offers."/>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559651" y="3781131"/>
            <a:ext cx="3517548" cy="2345032"/>
          </a:xfrm>
          <a:prstGeom prst="rect">
            <a:avLst/>
          </a:prstGeom>
        </p:spPr>
      </p:pic>
      <p:sp>
        <p:nvSpPr>
          <p:cNvPr id="7" name="Slide Number Placeholder 6"/>
          <p:cNvSpPr>
            <a:spLocks noGrp="1"/>
          </p:cNvSpPr>
          <p:nvPr>
            <p:ph type="sldNum" sz="quarter" idx="4"/>
          </p:nvPr>
        </p:nvSpPr>
        <p:spPr/>
        <p:txBody>
          <a:bodyPr/>
          <a:lstStyle/>
          <a:p>
            <a:fld id="{AF83BEB6-139A-B746-BC33-1F5B6187E651}" type="slidenum">
              <a:rPr lang="en-US" smtClean="0"/>
              <a:pPr/>
              <a:t>53</a:t>
            </a:fld>
            <a:endParaRPr lang="en-US" dirty="0"/>
          </a:p>
        </p:txBody>
      </p:sp>
    </p:spTree>
    <p:extLst>
      <p:ext uri="{BB962C8B-B14F-4D97-AF65-F5344CB8AC3E}">
        <p14:creationId xmlns:p14="http://schemas.microsoft.com/office/powerpoint/2010/main" val="3029861414"/>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What’s In </a:t>
            </a:r>
            <a:r>
              <a:rPr lang="en-US" dirty="0"/>
              <a:t>an Offer</a:t>
            </a:r>
          </a:p>
        </p:txBody>
      </p:sp>
      <p:sp>
        <p:nvSpPr>
          <p:cNvPr id="3" name="Content Placeholder 2"/>
          <p:cNvSpPr>
            <a:spLocks noGrp="1"/>
          </p:cNvSpPr>
          <p:nvPr>
            <p:ph idx="1"/>
          </p:nvPr>
        </p:nvSpPr>
        <p:spPr>
          <a:xfrm>
            <a:off x="577986" y="1424723"/>
            <a:ext cx="7677014" cy="4701440"/>
          </a:xfrm>
        </p:spPr>
        <p:txBody>
          <a:bodyPr>
            <a:noAutofit/>
          </a:bodyPr>
          <a:lstStyle/>
          <a:p>
            <a:pPr lvl="0">
              <a:spcAft>
                <a:spcPts val="600"/>
              </a:spcAft>
            </a:pPr>
            <a:r>
              <a:rPr lang="en-US" sz="3200" dirty="0"/>
              <a:t>Address and description of property</a:t>
            </a:r>
          </a:p>
          <a:p>
            <a:pPr lvl="0">
              <a:spcAft>
                <a:spcPts val="600"/>
              </a:spcAft>
            </a:pPr>
            <a:r>
              <a:rPr lang="en-US" sz="3200" dirty="0"/>
              <a:t>Sale price</a:t>
            </a:r>
          </a:p>
          <a:p>
            <a:pPr lvl="0">
              <a:spcAft>
                <a:spcPts val="600"/>
              </a:spcAft>
            </a:pPr>
            <a:r>
              <a:rPr lang="en-US" sz="3200" dirty="0"/>
              <a:t>How much money you are offering to pay</a:t>
            </a:r>
          </a:p>
          <a:p>
            <a:pPr lvl="0">
              <a:spcAft>
                <a:spcPts val="600"/>
              </a:spcAft>
            </a:pPr>
            <a:r>
              <a:rPr lang="en-US" sz="3200" dirty="0"/>
              <a:t>Target date for closing</a:t>
            </a:r>
          </a:p>
          <a:p>
            <a:pPr lvl="0">
              <a:spcAft>
                <a:spcPts val="600"/>
              </a:spcAft>
            </a:pPr>
            <a:r>
              <a:rPr lang="en-US" sz="3200" dirty="0"/>
              <a:t>Amount of earnest money you are offering</a:t>
            </a:r>
          </a:p>
          <a:p>
            <a:pPr lvl="0">
              <a:spcAft>
                <a:spcPts val="600"/>
              </a:spcAft>
            </a:pPr>
            <a:r>
              <a:rPr lang="en-US" sz="3200" dirty="0"/>
              <a:t>How taxes and utilities will be handled</a:t>
            </a:r>
          </a:p>
        </p:txBody>
      </p:sp>
      <p:sp>
        <p:nvSpPr>
          <p:cNvPr id="6" name="Slide Number Placeholder 5"/>
          <p:cNvSpPr>
            <a:spLocks noGrp="1"/>
          </p:cNvSpPr>
          <p:nvPr>
            <p:ph type="sldNum" sz="quarter" idx="4"/>
          </p:nvPr>
        </p:nvSpPr>
        <p:spPr/>
        <p:txBody>
          <a:bodyPr/>
          <a:lstStyle/>
          <a:p>
            <a:fld id="{AF83BEB6-139A-B746-BC33-1F5B6187E651}" type="slidenum">
              <a:rPr lang="en-US" smtClean="0"/>
              <a:pPr/>
              <a:t>54</a:t>
            </a:fld>
            <a:endParaRPr lang="en-US" dirty="0"/>
          </a:p>
        </p:txBody>
      </p:sp>
    </p:spTree>
    <p:extLst>
      <p:ext uri="{BB962C8B-B14F-4D97-AF65-F5344CB8AC3E}">
        <p14:creationId xmlns:p14="http://schemas.microsoft.com/office/powerpoint/2010/main" val="3846685208"/>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What </a:t>
            </a:r>
            <a:r>
              <a:rPr lang="en-US"/>
              <a:t>Else Is In </a:t>
            </a:r>
            <a:r>
              <a:rPr lang="en-US" dirty="0"/>
              <a:t>an Offer</a:t>
            </a:r>
          </a:p>
        </p:txBody>
      </p:sp>
      <p:sp>
        <p:nvSpPr>
          <p:cNvPr id="3" name="Content Placeholder 2"/>
          <p:cNvSpPr>
            <a:spLocks noGrp="1"/>
          </p:cNvSpPr>
          <p:nvPr>
            <p:ph idx="1"/>
          </p:nvPr>
        </p:nvSpPr>
        <p:spPr/>
        <p:txBody>
          <a:bodyPr>
            <a:noAutofit/>
          </a:bodyPr>
          <a:lstStyle/>
          <a:p>
            <a:r>
              <a:rPr lang="en-US" sz="3200" dirty="0"/>
              <a:t>Who pays for title insurance, termite inspections, property surveys, etc.</a:t>
            </a:r>
          </a:p>
          <a:p>
            <a:pPr lvl="0"/>
            <a:r>
              <a:rPr lang="en-US" sz="3200" dirty="0"/>
              <a:t>Walk-through clause</a:t>
            </a:r>
          </a:p>
          <a:p>
            <a:pPr lvl="0"/>
            <a:r>
              <a:rPr lang="en-US" sz="3200" dirty="0"/>
              <a:t>Date the offer expires</a:t>
            </a:r>
          </a:p>
          <a:p>
            <a:pPr lvl="0"/>
            <a:r>
              <a:rPr lang="en-US" sz="3200" dirty="0"/>
              <a:t>Contingencies</a:t>
            </a:r>
          </a:p>
          <a:p>
            <a:pPr lvl="0"/>
            <a:r>
              <a:rPr lang="en-US" sz="3200" dirty="0"/>
              <a:t>Special requests</a:t>
            </a:r>
          </a:p>
          <a:p>
            <a:pPr lvl="0"/>
            <a:r>
              <a:rPr lang="en-US" sz="3200" dirty="0">
                <a:solidFill>
                  <a:srgbClr val="000000"/>
                </a:solidFill>
              </a:rPr>
              <a:t>Other terms</a:t>
            </a:r>
            <a:endParaRPr lang="en-US" sz="3200" dirty="0"/>
          </a:p>
        </p:txBody>
      </p:sp>
      <p:pic>
        <p:nvPicPr>
          <p:cNvPr id="6" name="Picture 5" descr="Hand checking off blank checkboxes on a list labeled Checklist"/>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a:off x="4937760" y="3359912"/>
            <a:ext cx="3633978" cy="2666492"/>
          </a:xfrm>
          <a:prstGeom prst="rect">
            <a:avLst/>
          </a:prstGeom>
        </p:spPr>
      </p:pic>
      <p:sp>
        <p:nvSpPr>
          <p:cNvPr id="8" name="Slide Number Placeholder 7"/>
          <p:cNvSpPr>
            <a:spLocks noGrp="1"/>
          </p:cNvSpPr>
          <p:nvPr>
            <p:ph type="sldNum" sz="quarter" idx="4"/>
          </p:nvPr>
        </p:nvSpPr>
        <p:spPr/>
        <p:txBody>
          <a:bodyPr/>
          <a:lstStyle/>
          <a:p>
            <a:fld id="{AF83BEB6-139A-B746-BC33-1F5B6187E651}" type="slidenum">
              <a:rPr lang="en-US" smtClean="0"/>
              <a:pPr/>
              <a:t>55</a:t>
            </a:fld>
            <a:endParaRPr lang="en-US" dirty="0"/>
          </a:p>
        </p:txBody>
      </p:sp>
    </p:spTree>
    <p:extLst>
      <p:ext uri="{BB962C8B-B14F-4D97-AF65-F5344CB8AC3E}">
        <p14:creationId xmlns:p14="http://schemas.microsoft.com/office/powerpoint/2010/main" val="262012777"/>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You’ve Made an Offer…</a:t>
            </a:r>
          </a:p>
        </p:txBody>
      </p:sp>
      <p:sp>
        <p:nvSpPr>
          <p:cNvPr id="3" name="Content Placeholder 2"/>
          <p:cNvSpPr>
            <a:spLocks noGrp="1"/>
          </p:cNvSpPr>
          <p:nvPr>
            <p:ph idx="1"/>
          </p:nvPr>
        </p:nvSpPr>
        <p:spPr/>
        <p:txBody>
          <a:bodyPr/>
          <a:lstStyle/>
          <a:p>
            <a:pPr marL="0" lvl="0" indent="0">
              <a:buNone/>
            </a:pPr>
            <a:r>
              <a:rPr lang="en-US" sz="3200" dirty="0"/>
              <a:t>In response, the seller can:</a:t>
            </a:r>
          </a:p>
          <a:p>
            <a:pPr lvl="0"/>
            <a:r>
              <a:rPr lang="en-US" sz="3200" dirty="0"/>
              <a:t>Accept your offer</a:t>
            </a:r>
          </a:p>
          <a:p>
            <a:pPr lvl="0"/>
            <a:r>
              <a:rPr lang="en-US" sz="3200" dirty="0"/>
              <a:t>Reject your offer and make a counteroffer</a:t>
            </a:r>
          </a:p>
          <a:p>
            <a:pPr lvl="0"/>
            <a:r>
              <a:rPr lang="en-US" sz="3200" dirty="0"/>
              <a:t>Reject your offer and not make a counteroffer</a:t>
            </a:r>
          </a:p>
          <a:p>
            <a:pPr marL="0" lvl="0" indent="0">
              <a:buNone/>
            </a:pPr>
            <a:endParaRPr lang="en-US" sz="3200" dirty="0"/>
          </a:p>
          <a:p>
            <a:endParaRPr lang="en-US" dirty="0"/>
          </a:p>
        </p:txBody>
      </p:sp>
      <p:sp>
        <p:nvSpPr>
          <p:cNvPr id="7" name="Slide Number Placeholder 6"/>
          <p:cNvSpPr>
            <a:spLocks noGrp="1"/>
          </p:cNvSpPr>
          <p:nvPr>
            <p:ph type="sldNum" sz="quarter" idx="4"/>
          </p:nvPr>
        </p:nvSpPr>
        <p:spPr/>
        <p:txBody>
          <a:bodyPr/>
          <a:lstStyle/>
          <a:p>
            <a:fld id="{AF83BEB6-139A-B746-BC33-1F5B6187E651}" type="slidenum">
              <a:rPr lang="en-US" smtClean="0"/>
              <a:pPr/>
              <a:t>56</a:t>
            </a:fld>
            <a:endParaRPr lang="en-US" dirty="0"/>
          </a:p>
        </p:txBody>
      </p:sp>
    </p:spTree>
    <p:extLst>
      <p:ext uri="{BB962C8B-B14F-4D97-AF65-F5344CB8AC3E}">
        <p14:creationId xmlns:p14="http://schemas.microsoft.com/office/powerpoint/2010/main" val="3691629518"/>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Home Inspection</a:t>
            </a:r>
          </a:p>
        </p:txBody>
      </p:sp>
      <p:sp>
        <p:nvSpPr>
          <p:cNvPr id="3" name="Content Placeholder 2"/>
          <p:cNvSpPr>
            <a:spLocks noGrp="1"/>
          </p:cNvSpPr>
          <p:nvPr>
            <p:ph idx="1"/>
          </p:nvPr>
        </p:nvSpPr>
        <p:spPr/>
        <p:txBody>
          <a:bodyPr>
            <a:normAutofit/>
          </a:bodyPr>
          <a:lstStyle/>
          <a:p>
            <a:pPr lvl="0"/>
            <a:r>
              <a:rPr lang="en-US" sz="3200" dirty="0"/>
              <a:t>It’s one of the most important steps in protecting you and your investment</a:t>
            </a:r>
          </a:p>
          <a:p>
            <a:pPr lvl="0">
              <a:spcAft>
                <a:spcPts val="0"/>
              </a:spcAft>
            </a:pPr>
            <a:r>
              <a:rPr lang="en-US" sz="3200" dirty="0"/>
              <a:t>In-depth, unbiased look at the home:</a:t>
            </a:r>
          </a:p>
          <a:p>
            <a:pPr lvl="1">
              <a:buFont typeface="Arial"/>
              <a:buChar char="•"/>
            </a:pPr>
            <a:r>
              <a:rPr lang="en-US" sz="2800" dirty="0"/>
              <a:t>Evaluates the physical condition</a:t>
            </a:r>
          </a:p>
          <a:p>
            <a:pPr lvl="1">
              <a:buFont typeface="Arial"/>
              <a:buChar char="•"/>
            </a:pPr>
            <a:r>
              <a:rPr lang="en-US" sz="2800" dirty="0"/>
              <a:t>Identifies items that need repair or replacement</a:t>
            </a:r>
          </a:p>
          <a:p>
            <a:pPr lvl="1">
              <a:buFont typeface="Arial"/>
              <a:buChar char="•"/>
            </a:pPr>
            <a:r>
              <a:rPr lang="en-US" sz="2800" dirty="0"/>
              <a:t>Estimates remaining useful life of major systems, equipment, structure, and finishes</a:t>
            </a:r>
          </a:p>
          <a:p>
            <a:pPr marL="0" indent="0">
              <a:buNone/>
            </a:pPr>
            <a:endParaRPr lang="en-US" dirty="0"/>
          </a:p>
        </p:txBody>
      </p:sp>
      <p:sp>
        <p:nvSpPr>
          <p:cNvPr id="6" name="Slide Number Placeholder 5"/>
          <p:cNvSpPr>
            <a:spLocks noGrp="1"/>
          </p:cNvSpPr>
          <p:nvPr>
            <p:ph type="sldNum" sz="quarter" idx="4"/>
          </p:nvPr>
        </p:nvSpPr>
        <p:spPr/>
        <p:txBody>
          <a:bodyPr/>
          <a:lstStyle/>
          <a:p>
            <a:fld id="{AF83BEB6-139A-B746-BC33-1F5B6187E651}" type="slidenum">
              <a:rPr lang="en-US" smtClean="0"/>
              <a:pPr/>
              <a:t>57</a:t>
            </a:fld>
            <a:endParaRPr lang="en-US" dirty="0"/>
          </a:p>
        </p:txBody>
      </p:sp>
    </p:spTree>
    <p:extLst>
      <p:ext uri="{BB962C8B-B14F-4D97-AF65-F5344CB8AC3E}">
        <p14:creationId xmlns:p14="http://schemas.microsoft.com/office/powerpoint/2010/main" val="736021144"/>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Closing on a Home</a:t>
            </a:r>
          </a:p>
        </p:txBody>
      </p:sp>
      <p:sp>
        <p:nvSpPr>
          <p:cNvPr id="3" name="Content Placeholder 2"/>
          <p:cNvSpPr>
            <a:spLocks noGrp="1"/>
          </p:cNvSpPr>
          <p:nvPr>
            <p:ph idx="1"/>
          </p:nvPr>
        </p:nvSpPr>
        <p:spPr/>
        <p:txBody>
          <a:bodyPr>
            <a:normAutofit/>
          </a:bodyPr>
          <a:lstStyle/>
          <a:p>
            <a:pPr lvl="0"/>
            <a:r>
              <a:rPr lang="en-US" sz="3200" dirty="0"/>
              <a:t>Last step in the home buying process </a:t>
            </a:r>
          </a:p>
          <a:p>
            <a:pPr lvl="0"/>
            <a:r>
              <a:rPr lang="en-US" sz="3200" dirty="0"/>
              <a:t>Loan becomes final</a:t>
            </a:r>
          </a:p>
          <a:p>
            <a:pPr lvl="0"/>
            <a:r>
              <a:rPr lang="en-US" sz="3200" dirty="0"/>
              <a:t>Funds are distributed</a:t>
            </a:r>
          </a:p>
          <a:p>
            <a:pPr lvl="0"/>
            <a:r>
              <a:rPr lang="en-US" sz="3200" dirty="0"/>
              <a:t>Congratulations!  You own the home!</a:t>
            </a:r>
          </a:p>
          <a:p>
            <a:pPr lvl="0"/>
            <a:endParaRPr lang="en-US" dirty="0"/>
          </a:p>
          <a:p>
            <a:pPr lvl="0"/>
            <a:endParaRPr lang="en-US" dirty="0"/>
          </a:p>
        </p:txBody>
      </p:sp>
      <p:pic>
        <p:nvPicPr>
          <p:cNvPr id="5" name="Picture 4" descr="The word Congratulations in the middle of colorful confetti"/>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64439" y="4272503"/>
            <a:ext cx="4615761" cy="1692446"/>
          </a:xfrm>
          <a:prstGeom prst="rect">
            <a:avLst/>
          </a:prstGeom>
        </p:spPr>
      </p:pic>
      <p:sp>
        <p:nvSpPr>
          <p:cNvPr id="7" name="Slide Number Placeholder 6"/>
          <p:cNvSpPr>
            <a:spLocks noGrp="1"/>
          </p:cNvSpPr>
          <p:nvPr>
            <p:ph type="sldNum" sz="quarter" idx="4"/>
          </p:nvPr>
        </p:nvSpPr>
        <p:spPr/>
        <p:txBody>
          <a:bodyPr/>
          <a:lstStyle/>
          <a:p>
            <a:fld id="{AF83BEB6-139A-B746-BC33-1F5B6187E651}" type="slidenum">
              <a:rPr lang="en-US" smtClean="0"/>
              <a:pPr/>
              <a:t>58</a:t>
            </a:fld>
            <a:endParaRPr lang="en-US" dirty="0"/>
          </a:p>
        </p:txBody>
      </p:sp>
    </p:spTree>
    <p:extLst>
      <p:ext uri="{BB962C8B-B14F-4D97-AF65-F5344CB8AC3E}">
        <p14:creationId xmlns:p14="http://schemas.microsoft.com/office/powerpoint/2010/main" val="2041665120"/>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Documents at Closing</a:t>
            </a:r>
          </a:p>
        </p:txBody>
      </p:sp>
      <p:sp>
        <p:nvSpPr>
          <p:cNvPr id="3" name="Content Placeholder 2"/>
          <p:cNvSpPr>
            <a:spLocks noGrp="1"/>
          </p:cNvSpPr>
          <p:nvPr>
            <p:ph idx="1"/>
          </p:nvPr>
        </p:nvSpPr>
        <p:spPr/>
        <p:txBody>
          <a:bodyPr>
            <a:normAutofit/>
          </a:bodyPr>
          <a:lstStyle/>
          <a:p>
            <a:pPr marL="0" indent="0">
              <a:buNone/>
            </a:pPr>
            <a:r>
              <a:rPr lang="en-US" sz="3200" smtClean="0"/>
              <a:t>You can expect:</a:t>
            </a:r>
            <a:endParaRPr lang="en-US" sz="3200" dirty="0"/>
          </a:p>
          <a:p>
            <a:r>
              <a:rPr lang="en-US" sz="3200" dirty="0"/>
              <a:t>Closing Disclosure</a:t>
            </a:r>
          </a:p>
          <a:p>
            <a:r>
              <a:rPr lang="en-US" sz="3200" dirty="0"/>
              <a:t>Initial escrow statement </a:t>
            </a:r>
          </a:p>
          <a:p>
            <a:r>
              <a:rPr lang="en-US" sz="3200" dirty="0"/>
              <a:t>Promissory note</a:t>
            </a:r>
          </a:p>
          <a:p>
            <a:r>
              <a:rPr lang="en-US" sz="3200" dirty="0"/>
              <a:t>Payment option information</a:t>
            </a:r>
          </a:p>
          <a:p>
            <a:r>
              <a:rPr lang="en-US" sz="3200" dirty="0"/>
              <a:t>Mortgage or security instrument</a:t>
            </a:r>
          </a:p>
          <a:p>
            <a:pPr marL="0" indent="0">
              <a:buNone/>
            </a:pPr>
            <a:endParaRPr lang="en-US" sz="2000" dirty="0"/>
          </a:p>
          <a:p>
            <a:endParaRPr lang="en-US" sz="2000" dirty="0"/>
          </a:p>
        </p:txBody>
      </p:sp>
      <p:sp>
        <p:nvSpPr>
          <p:cNvPr id="6" name="Slide Number Placeholder 5"/>
          <p:cNvSpPr>
            <a:spLocks noGrp="1"/>
          </p:cNvSpPr>
          <p:nvPr>
            <p:ph type="sldNum" sz="quarter" idx="4"/>
          </p:nvPr>
        </p:nvSpPr>
        <p:spPr/>
        <p:txBody>
          <a:bodyPr/>
          <a:lstStyle/>
          <a:p>
            <a:fld id="{AF83BEB6-139A-B746-BC33-1F5B6187E651}" type="slidenum">
              <a:rPr lang="en-US" smtClean="0"/>
              <a:pPr/>
              <a:t>59</a:t>
            </a:fld>
            <a:endParaRPr lang="en-US" dirty="0"/>
          </a:p>
        </p:txBody>
      </p:sp>
    </p:spTree>
    <p:extLst>
      <p:ext uri="{BB962C8B-B14F-4D97-AF65-F5344CB8AC3E}">
        <p14:creationId xmlns:p14="http://schemas.microsoft.com/office/powerpoint/2010/main" val="225519581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Equity</a:t>
            </a:r>
          </a:p>
        </p:txBody>
      </p:sp>
      <p:sp>
        <p:nvSpPr>
          <p:cNvPr id="3" name="Content Placeholder 2"/>
          <p:cNvSpPr>
            <a:spLocks noGrp="1"/>
          </p:cNvSpPr>
          <p:nvPr>
            <p:ph idx="1"/>
          </p:nvPr>
        </p:nvSpPr>
        <p:spPr>
          <a:xfrm>
            <a:off x="577986" y="1424723"/>
            <a:ext cx="7499214" cy="2471002"/>
          </a:xfrm>
        </p:spPr>
        <p:txBody>
          <a:bodyPr>
            <a:normAutofit/>
          </a:bodyPr>
          <a:lstStyle/>
          <a:p>
            <a:r>
              <a:rPr lang="en-US" sz="3200" dirty="0"/>
              <a:t>Equity equals the market value of your home minus what you owe on the home</a:t>
            </a:r>
          </a:p>
          <a:p>
            <a:r>
              <a:rPr lang="en-US" sz="3200" dirty="0"/>
              <a:t>Can increase, stay the same or decrease</a:t>
            </a:r>
          </a:p>
        </p:txBody>
      </p:sp>
      <p:sp>
        <p:nvSpPr>
          <p:cNvPr id="4" name="TextBox 3"/>
          <p:cNvSpPr txBox="1"/>
          <p:nvPr/>
        </p:nvSpPr>
        <p:spPr>
          <a:xfrm>
            <a:off x="1143000" y="4282440"/>
            <a:ext cx="2000869" cy="769441"/>
          </a:xfrm>
          <a:prstGeom prst="rect">
            <a:avLst/>
          </a:prstGeom>
          <a:noFill/>
        </p:spPr>
        <p:txBody>
          <a:bodyPr wrap="none" rtlCol="0">
            <a:spAutoFit/>
          </a:bodyPr>
          <a:lstStyle/>
          <a:p>
            <a:r>
              <a:rPr lang="en-US" sz="4400" b="1" dirty="0">
                <a:latin typeface="Segoe Print" panose="02000600000000000000" pitchFamily="2" charset="0"/>
              </a:rPr>
              <a:t>Equity</a:t>
            </a:r>
          </a:p>
        </p:txBody>
      </p:sp>
      <p:sp>
        <p:nvSpPr>
          <p:cNvPr id="5" name="TextBox 4"/>
          <p:cNvSpPr txBox="1"/>
          <p:nvPr/>
        </p:nvSpPr>
        <p:spPr>
          <a:xfrm>
            <a:off x="3143869" y="4362954"/>
            <a:ext cx="473206" cy="646331"/>
          </a:xfrm>
          <a:prstGeom prst="rect">
            <a:avLst/>
          </a:prstGeom>
          <a:noFill/>
        </p:spPr>
        <p:txBody>
          <a:bodyPr wrap="none" rtlCol="0">
            <a:spAutoFit/>
          </a:bodyPr>
          <a:lstStyle/>
          <a:p>
            <a:r>
              <a:rPr lang="en-US" sz="3600" b="1" dirty="0">
                <a:latin typeface="Segoe Print" panose="02000600000000000000" pitchFamily="2" charset="0"/>
              </a:rPr>
              <a:t>=</a:t>
            </a:r>
          </a:p>
        </p:txBody>
      </p:sp>
      <p:sp>
        <p:nvSpPr>
          <p:cNvPr id="9" name="TextBox 8"/>
          <p:cNvSpPr txBox="1"/>
          <p:nvPr/>
        </p:nvSpPr>
        <p:spPr>
          <a:xfrm>
            <a:off x="5262229" y="4393433"/>
            <a:ext cx="479618" cy="646331"/>
          </a:xfrm>
          <a:prstGeom prst="rect">
            <a:avLst/>
          </a:prstGeom>
          <a:noFill/>
        </p:spPr>
        <p:txBody>
          <a:bodyPr wrap="none" rtlCol="0">
            <a:spAutoFit/>
          </a:bodyPr>
          <a:lstStyle/>
          <a:p>
            <a:r>
              <a:rPr lang="en-US" sz="3600" b="1" dirty="0">
                <a:latin typeface="Segoe Print" panose="02000600000000000000" pitchFamily="2" charset="0"/>
              </a:rPr>
              <a:t>-</a:t>
            </a:r>
          </a:p>
        </p:txBody>
      </p:sp>
      <p:sp>
        <p:nvSpPr>
          <p:cNvPr id="7" name="TextBox 6"/>
          <p:cNvSpPr txBox="1"/>
          <p:nvPr/>
        </p:nvSpPr>
        <p:spPr>
          <a:xfrm>
            <a:off x="3779130" y="4024102"/>
            <a:ext cx="1483099" cy="1384995"/>
          </a:xfrm>
          <a:prstGeom prst="rect">
            <a:avLst/>
          </a:prstGeom>
          <a:noFill/>
        </p:spPr>
        <p:txBody>
          <a:bodyPr wrap="none" rtlCol="0">
            <a:spAutoFit/>
          </a:bodyPr>
          <a:lstStyle/>
          <a:p>
            <a:pPr algn="ctr"/>
            <a:r>
              <a:rPr lang="en-US" sz="2800" b="1" dirty="0">
                <a:latin typeface="Segoe Print" panose="02000600000000000000" pitchFamily="2" charset="0"/>
              </a:rPr>
              <a:t>Home’s</a:t>
            </a:r>
            <a:br>
              <a:rPr lang="en-US" sz="2800" b="1" dirty="0">
                <a:latin typeface="Segoe Print" panose="02000600000000000000" pitchFamily="2" charset="0"/>
              </a:rPr>
            </a:br>
            <a:r>
              <a:rPr lang="en-US" sz="2800" b="1" dirty="0">
                <a:latin typeface="Segoe Print" panose="02000600000000000000" pitchFamily="2" charset="0"/>
              </a:rPr>
              <a:t>Market</a:t>
            </a:r>
            <a:br>
              <a:rPr lang="en-US" sz="2800" b="1" dirty="0">
                <a:latin typeface="Segoe Print" panose="02000600000000000000" pitchFamily="2" charset="0"/>
              </a:rPr>
            </a:br>
            <a:r>
              <a:rPr lang="en-US" sz="2800" b="1" dirty="0">
                <a:latin typeface="Segoe Print" panose="02000600000000000000" pitchFamily="2" charset="0"/>
              </a:rPr>
              <a:t>Value</a:t>
            </a:r>
          </a:p>
        </p:txBody>
      </p:sp>
      <p:sp>
        <p:nvSpPr>
          <p:cNvPr id="10" name="TextBox 9"/>
          <p:cNvSpPr txBox="1"/>
          <p:nvPr/>
        </p:nvSpPr>
        <p:spPr>
          <a:xfrm>
            <a:off x="5551055" y="4116434"/>
            <a:ext cx="2436886" cy="1200329"/>
          </a:xfrm>
          <a:prstGeom prst="rect">
            <a:avLst/>
          </a:prstGeom>
          <a:noFill/>
        </p:spPr>
        <p:txBody>
          <a:bodyPr wrap="none" rtlCol="0">
            <a:spAutoFit/>
          </a:bodyPr>
          <a:lstStyle/>
          <a:p>
            <a:pPr algn="ctr"/>
            <a:r>
              <a:rPr lang="en-US" sz="2400" b="1" dirty="0">
                <a:latin typeface="Segoe Print" panose="02000600000000000000" pitchFamily="2" charset="0"/>
              </a:rPr>
              <a:t>What You Still</a:t>
            </a:r>
            <a:br>
              <a:rPr lang="en-US" sz="2400" b="1" dirty="0">
                <a:latin typeface="Segoe Print" panose="02000600000000000000" pitchFamily="2" charset="0"/>
              </a:rPr>
            </a:br>
            <a:r>
              <a:rPr lang="en-US" sz="2400" b="1" dirty="0">
                <a:latin typeface="Segoe Print" panose="02000600000000000000" pitchFamily="2" charset="0"/>
              </a:rPr>
              <a:t>Owe on the</a:t>
            </a:r>
            <a:br>
              <a:rPr lang="en-US" sz="2400" b="1" dirty="0">
                <a:latin typeface="Segoe Print" panose="02000600000000000000" pitchFamily="2" charset="0"/>
              </a:rPr>
            </a:br>
            <a:r>
              <a:rPr lang="en-US" sz="2400" b="1" dirty="0">
                <a:latin typeface="Segoe Print" panose="02000600000000000000" pitchFamily="2" charset="0"/>
              </a:rPr>
              <a:t>Mortgage</a:t>
            </a:r>
          </a:p>
        </p:txBody>
      </p:sp>
      <p:sp>
        <p:nvSpPr>
          <p:cNvPr id="8" name="Slide Number Placeholder 7"/>
          <p:cNvSpPr>
            <a:spLocks noGrp="1"/>
          </p:cNvSpPr>
          <p:nvPr>
            <p:ph type="sldNum" sz="quarter" idx="4"/>
          </p:nvPr>
        </p:nvSpPr>
        <p:spPr/>
        <p:txBody>
          <a:bodyPr/>
          <a:lstStyle/>
          <a:p>
            <a:fld id="{AF83BEB6-139A-B746-BC33-1F5B6187E651}" type="slidenum">
              <a:rPr lang="en-US" smtClean="0"/>
              <a:pPr/>
              <a:t>6</a:t>
            </a:fld>
            <a:endParaRPr lang="en-US" dirty="0"/>
          </a:p>
        </p:txBody>
      </p:sp>
    </p:spTree>
    <p:extLst>
      <p:ext uri="{BB962C8B-B14F-4D97-AF65-F5344CB8AC3E}">
        <p14:creationId xmlns:p14="http://schemas.microsoft.com/office/powerpoint/2010/main" val="2236415885"/>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Getting Help When You’re in Trouble</a:t>
            </a:r>
          </a:p>
        </p:txBody>
      </p:sp>
      <p:sp>
        <p:nvSpPr>
          <p:cNvPr id="3" name="Content Placeholder 2"/>
          <p:cNvSpPr>
            <a:spLocks noGrp="1"/>
          </p:cNvSpPr>
          <p:nvPr>
            <p:ph idx="1"/>
          </p:nvPr>
        </p:nvSpPr>
        <p:spPr/>
        <p:txBody>
          <a:bodyPr>
            <a:normAutofit/>
          </a:bodyPr>
          <a:lstStyle/>
          <a:p>
            <a:r>
              <a:rPr lang="en-US" sz="3200" dirty="0"/>
              <a:t>Important to get help if you are unable to make your mortgage payments</a:t>
            </a:r>
          </a:p>
          <a:p>
            <a:pPr>
              <a:spcBef>
                <a:spcPts val="1200"/>
              </a:spcBef>
              <a:spcAft>
                <a:spcPts val="0"/>
              </a:spcAft>
            </a:pPr>
            <a:r>
              <a:rPr lang="en-US" sz="3200" dirty="0"/>
              <a:t>Contact:</a:t>
            </a:r>
          </a:p>
          <a:p>
            <a:pPr lvl="1">
              <a:buFont typeface="Arial"/>
              <a:buChar char="•"/>
            </a:pPr>
            <a:r>
              <a:rPr lang="en-US" sz="2800" dirty="0"/>
              <a:t>Your lender </a:t>
            </a:r>
          </a:p>
          <a:p>
            <a:pPr lvl="1">
              <a:buFont typeface="Arial"/>
              <a:buChar char="•"/>
            </a:pPr>
            <a:r>
              <a:rPr lang="en-US" sz="2800" dirty="0"/>
              <a:t>The home preservation hotline</a:t>
            </a:r>
          </a:p>
          <a:p>
            <a:pPr lvl="1">
              <a:buFont typeface="Arial"/>
              <a:buChar char="•"/>
            </a:pPr>
            <a:r>
              <a:rPr lang="en-US" sz="2800" dirty="0"/>
              <a:t>HUD-approved housing counseling agency</a:t>
            </a:r>
          </a:p>
          <a:p>
            <a:pPr lvl="1">
              <a:buFont typeface="Arial"/>
              <a:buChar char="•"/>
            </a:pPr>
            <a:r>
              <a:rPr lang="en-US" sz="2800" dirty="0"/>
              <a:t>State housing finance agency</a:t>
            </a:r>
          </a:p>
          <a:p>
            <a:pPr marL="0" lvl="0" indent="0">
              <a:buNone/>
            </a:pPr>
            <a:endParaRPr lang="en-US" dirty="0"/>
          </a:p>
          <a:p>
            <a:endParaRPr lang="en-US" dirty="0"/>
          </a:p>
        </p:txBody>
      </p:sp>
      <p:sp>
        <p:nvSpPr>
          <p:cNvPr id="6" name="Slide Number Placeholder 5"/>
          <p:cNvSpPr>
            <a:spLocks noGrp="1"/>
          </p:cNvSpPr>
          <p:nvPr>
            <p:ph type="sldNum" sz="quarter" idx="4"/>
          </p:nvPr>
        </p:nvSpPr>
        <p:spPr/>
        <p:txBody>
          <a:bodyPr/>
          <a:lstStyle/>
          <a:p>
            <a:fld id="{AF83BEB6-139A-B746-BC33-1F5B6187E651}" type="slidenum">
              <a:rPr lang="en-US" smtClean="0"/>
              <a:pPr/>
              <a:t>60</a:t>
            </a:fld>
            <a:endParaRPr lang="en-US" dirty="0"/>
          </a:p>
        </p:txBody>
      </p:sp>
    </p:spTree>
    <p:extLst>
      <p:ext uri="{BB962C8B-B14F-4D97-AF65-F5344CB8AC3E}">
        <p14:creationId xmlns:p14="http://schemas.microsoft.com/office/powerpoint/2010/main" val="2280760352"/>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43696" y="829541"/>
            <a:ext cx="8079604" cy="785733"/>
          </a:xfrm>
        </p:spPr>
        <p:txBody>
          <a:bodyPr/>
          <a:lstStyle/>
          <a:p>
            <a:r>
              <a:rPr lang="en-US" dirty="0"/>
              <a:t>Apply It: My Resources for </a:t>
            </a:r>
            <a:r>
              <a:rPr lang="en-US"/>
              <a:t>Getting </a:t>
            </a:r>
            <a:r>
              <a:rPr lang="en-US" smtClean="0"/>
              <a:t>Help</a:t>
            </a:r>
            <a:br>
              <a:rPr lang="en-US" smtClean="0"/>
            </a:br>
            <a:r>
              <a:rPr lang="en-US" smtClean="0"/>
              <a:t>               Paying </a:t>
            </a:r>
            <a:r>
              <a:rPr lang="en-US" dirty="0"/>
              <a:t>My Mortgage</a:t>
            </a:r>
            <a:r>
              <a:rPr lang="en-US" sz="2400" dirty="0"/>
              <a:t/>
            </a:r>
            <a:br>
              <a:rPr lang="en-US" sz="2400" dirty="0"/>
            </a:br>
            <a:r>
              <a:rPr lang="en-US" sz="2400" dirty="0"/>
              <a:t>See page 34 in your Participant Guide</a:t>
            </a:r>
            <a:endParaRPr lang="en-US" sz="1800" dirty="0"/>
          </a:p>
        </p:txBody>
      </p:sp>
      <p:sp>
        <p:nvSpPr>
          <p:cNvPr id="5" name="Slide Number Placeholder 4"/>
          <p:cNvSpPr>
            <a:spLocks noGrp="1"/>
          </p:cNvSpPr>
          <p:nvPr>
            <p:ph type="sldNum" sz="quarter" idx="4"/>
          </p:nvPr>
        </p:nvSpPr>
        <p:spPr/>
        <p:txBody>
          <a:bodyPr/>
          <a:lstStyle/>
          <a:p>
            <a:fld id="{AF83BEB6-139A-B746-BC33-1F5B6187E651}" type="slidenum">
              <a:rPr lang="en-US" smtClean="0"/>
              <a:pPr/>
              <a:t>61</a:t>
            </a:fld>
            <a:endParaRPr lang="en-US" dirty="0"/>
          </a:p>
        </p:txBody>
      </p:sp>
      <p:pic>
        <p:nvPicPr>
          <p:cNvPr id="9" name="Picture 8" descr="Screenshot of Apply It: My Resources for Getting Help Paying My Mortgage from Participant Guide. Shown for navigational purposes only."/>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a:off x="614748" y="1681760"/>
            <a:ext cx="7937500" cy="4376140"/>
          </a:xfrm>
          <a:prstGeom prst="rect">
            <a:avLst/>
          </a:prstGeom>
          <a:solidFill>
            <a:srgbClr val="FFFFFF">
              <a:shade val="85000"/>
              <a:alpha val="0"/>
            </a:srgbClr>
          </a:solidFill>
          <a:ln w="88900" cap="sq">
            <a:no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3484665610"/>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Section 3: Remember the Takeaway</a:t>
            </a:r>
          </a:p>
        </p:txBody>
      </p:sp>
      <p:sp>
        <p:nvSpPr>
          <p:cNvPr id="3" name="Content Placeholder 2"/>
          <p:cNvSpPr>
            <a:spLocks noGrp="1"/>
          </p:cNvSpPr>
          <p:nvPr>
            <p:ph idx="1"/>
          </p:nvPr>
        </p:nvSpPr>
        <p:spPr>
          <a:xfrm>
            <a:off x="611873" y="1416581"/>
            <a:ext cx="5398291" cy="4966171"/>
          </a:xfrm>
        </p:spPr>
        <p:txBody>
          <a:bodyPr>
            <a:normAutofit/>
          </a:bodyPr>
          <a:lstStyle/>
          <a:p>
            <a:pPr marL="0" indent="0">
              <a:lnSpc>
                <a:spcPct val="140000"/>
              </a:lnSpc>
              <a:spcAft>
                <a:spcPts val="2400"/>
              </a:spcAft>
              <a:buNone/>
            </a:pPr>
            <a:r>
              <a:rPr lang="en-US" sz="3200" i="1" dirty="0"/>
              <a:t>Get help with the home buying process. Interview before you hire help and ask for references. Understand what services you will receive and how much they will cost.</a:t>
            </a:r>
          </a:p>
        </p:txBody>
      </p:sp>
      <p:sp>
        <p:nvSpPr>
          <p:cNvPr id="6" name="Slide Number Placeholder 5"/>
          <p:cNvSpPr>
            <a:spLocks noGrp="1"/>
          </p:cNvSpPr>
          <p:nvPr>
            <p:ph type="sldNum" sz="quarter" idx="4"/>
          </p:nvPr>
        </p:nvSpPr>
        <p:spPr/>
        <p:txBody>
          <a:bodyPr/>
          <a:lstStyle/>
          <a:p>
            <a:fld id="{AF83BEB6-139A-B746-BC33-1F5B6187E651}" type="slidenum">
              <a:rPr lang="en-US" smtClean="0"/>
              <a:pPr/>
              <a:t>62</a:t>
            </a:fld>
            <a:endParaRPr lang="en-US" dirty="0"/>
          </a:p>
        </p:txBody>
      </p:sp>
    </p:spTree>
    <p:extLst>
      <p:ext uri="{BB962C8B-B14F-4D97-AF65-F5344CB8AC3E}">
        <p14:creationId xmlns:p14="http://schemas.microsoft.com/office/powerpoint/2010/main" val="3397710743"/>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1"/>
          <p:cNvSpPr>
            <a:spLocks noGrp="1"/>
          </p:cNvSpPr>
          <p:nvPr>
            <p:ph type="title"/>
          </p:nvPr>
        </p:nvSpPr>
        <p:spPr>
          <a:xfrm>
            <a:off x="582651" y="229982"/>
            <a:ext cx="7620000" cy="889206"/>
          </a:xfrm>
        </p:spPr>
        <p:txBody>
          <a:bodyPr>
            <a:normAutofit fontScale="90000"/>
          </a:bodyPr>
          <a:lstStyle/>
          <a:p>
            <a:r>
              <a:rPr lang="en-US" sz="4000" dirty="0"/>
              <a:t>Take Action</a:t>
            </a:r>
            <a:br>
              <a:rPr lang="en-US" sz="4000" dirty="0"/>
            </a:br>
            <a:r>
              <a:rPr lang="en-US" sz="2700" dirty="0"/>
              <a:t>See </a:t>
            </a:r>
            <a:r>
              <a:rPr lang="en-US" sz="2700"/>
              <a:t>page 36 </a:t>
            </a:r>
            <a:r>
              <a:rPr lang="en-US" sz="2700" dirty="0"/>
              <a:t>in your Participant Guide</a:t>
            </a:r>
            <a:endParaRPr lang="en-US" sz="2000" dirty="0"/>
          </a:p>
        </p:txBody>
      </p:sp>
      <p:sp>
        <p:nvSpPr>
          <p:cNvPr id="8" name="Content Placeholder 2"/>
          <p:cNvSpPr>
            <a:spLocks noGrp="1"/>
          </p:cNvSpPr>
          <p:nvPr>
            <p:ph idx="1"/>
          </p:nvPr>
        </p:nvSpPr>
        <p:spPr>
          <a:xfrm>
            <a:off x="644436" y="1432864"/>
            <a:ext cx="5233850" cy="4967414"/>
          </a:xfrm>
        </p:spPr>
        <p:txBody>
          <a:bodyPr>
            <a:normAutofit/>
          </a:bodyPr>
          <a:lstStyle/>
          <a:p>
            <a:pPr>
              <a:buFont typeface="Wingdings" panose="05000000000000000000" pitchFamily="2" charset="2"/>
              <a:buChar char="§"/>
            </a:pPr>
            <a:r>
              <a:rPr lang="en-US" sz="3200" dirty="0"/>
              <a:t>What will I do?</a:t>
            </a:r>
          </a:p>
          <a:p>
            <a:pPr>
              <a:buFont typeface="Wingdings" panose="05000000000000000000" pitchFamily="2" charset="2"/>
              <a:buChar char="§"/>
            </a:pPr>
            <a:r>
              <a:rPr lang="en-US" sz="3200" dirty="0"/>
              <a:t>How will I do it?</a:t>
            </a:r>
          </a:p>
          <a:p>
            <a:pPr>
              <a:spcAft>
                <a:spcPts val="2400"/>
              </a:spcAft>
              <a:buFont typeface="Wingdings" panose="05000000000000000000" pitchFamily="2" charset="2"/>
              <a:buChar char="§"/>
            </a:pPr>
            <a:r>
              <a:rPr lang="en-US" sz="3200" dirty="0"/>
              <a:t>Will I share my plans with anyone? If so, who?</a:t>
            </a:r>
            <a:endParaRPr lang="en-US" sz="3200" i="1" dirty="0"/>
          </a:p>
          <a:p>
            <a:pPr marL="0" indent="0">
              <a:buNone/>
            </a:pPr>
            <a:endParaRPr lang="en-US" dirty="0"/>
          </a:p>
          <a:p>
            <a:endParaRPr lang="en-US" dirty="0"/>
          </a:p>
          <a:p>
            <a:endParaRPr lang="en-US" dirty="0"/>
          </a:p>
          <a:p>
            <a:pPr marL="0" indent="0">
              <a:buNone/>
            </a:pPr>
            <a:endParaRPr lang="en-US" dirty="0"/>
          </a:p>
        </p:txBody>
      </p:sp>
      <p:sp>
        <p:nvSpPr>
          <p:cNvPr id="7" name="TextBox 6"/>
          <p:cNvSpPr txBox="1"/>
          <p:nvPr/>
        </p:nvSpPr>
        <p:spPr>
          <a:xfrm>
            <a:off x="531523" y="5610552"/>
            <a:ext cx="8085457" cy="461665"/>
          </a:xfrm>
          <a:prstGeom prst="rect">
            <a:avLst/>
          </a:prstGeom>
          <a:solidFill>
            <a:schemeClr val="accent2"/>
          </a:solidFill>
        </p:spPr>
        <p:txBody>
          <a:bodyPr wrap="square" rtlCol="0">
            <a:spAutoFit/>
          </a:bodyPr>
          <a:lstStyle/>
          <a:p>
            <a:r>
              <a:rPr lang="en-US" sz="2400" dirty="0">
                <a:latin typeface="+mj-lt"/>
              </a:rPr>
              <a:t>Visit fdic.gov/education to learn more</a:t>
            </a:r>
          </a:p>
        </p:txBody>
      </p:sp>
      <p:sp>
        <p:nvSpPr>
          <p:cNvPr id="5" name="Slide Number Placeholder 4"/>
          <p:cNvSpPr>
            <a:spLocks noGrp="1"/>
          </p:cNvSpPr>
          <p:nvPr>
            <p:ph type="sldNum" sz="quarter" idx="4"/>
          </p:nvPr>
        </p:nvSpPr>
        <p:spPr/>
        <p:txBody>
          <a:bodyPr/>
          <a:lstStyle/>
          <a:p>
            <a:fld id="{AF83BEB6-139A-B746-BC33-1F5B6187E651}" type="slidenum">
              <a:rPr lang="en-US" smtClean="0"/>
              <a:pPr/>
              <a:t>63</a:t>
            </a:fld>
            <a:endParaRPr lang="en-US" dirty="0"/>
          </a:p>
        </p:txBody>
      </p:sp>
    </p:spTree>
    <p:extLst>
      <p:ext uri="{BB962C8B-B14F-4D97-AF65-F5344CB8AC3E}">
        <p14:creationId xmlns:p14="http://schemas.microsoft.com/office/powerpoint/2010/main" val="992534424"/>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1"/>
          <p:cNvSpPr>
            <a:spLocks noGrp="1"/>
          </p:cNvSpPr>
          <p:nvPr>
            <p:ph type="title"/>
          </p:nvPr>
        </p:nvSpPr>
        <p:spPr>
          <a:xfrm>
            <a:off x="577986" y="259083"/>
            <a:ext cx="7499213" cy="881682"/>
          </a:xfrm>
        </p:spPr>
        <p:txBody>
          <a:bodyPr/>
          <a:lstStyle/>
          <a:p>
            <a:r>
              <a:rPr lang="en-US" dirty="0"/>
              <a:t>Post-Training Survey</a:t>
            </a:r>
            <a:br>
              <a:rPr lang="en-US" dirty="0"/>
            </a:br>
            <a:r>
              <a:rPr lang="en-US" sz="2400" dirty="0"/>
              <a:t>See page 41 in your Participant Guide</a:t>
            </a:r>
            <a:endParaRPr lang="en-US" sz="1800" dirty="0"/>
          </a:p>
        </p:txBody>
      </p:sp>
      <p:pic>
        <p:nvPicPr>
          <p:cNvPr id="11" name="Picture 10" descr="Screenshot of Post-Training Survey from Participant Guide. Shown for navigational purposes only."/>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140765"/>
            <a:ext cx="7936688" cy="4965192"/>
          </a:xfrm>
          <a:prstGeom prst="rect">
            <a:avLst/>
          </a:prstGeom>
          <a:solidFill>
            <a:srgbClr val="FFFFFF">
              <a:shade val="85000"/>
              <a:alpha val="0"/>
            </a:srgbClr>
          </a:solidFill>
          <a:ln w="88900" cap="sq">
            <a:no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14" name="Picture 13" descr="THANK YOU in all caps, with each letter in white in its own separate black box, all hanging from separate strings from the top."/>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832929" y="163295"/>
            <a:ext cx="3085999" cy="2207251"/>
          </a:xfrm>
          <a:prstGeom prst="rect">
            <a:avLst/>
          </a:prstGeom>
        </p:spPr>
      </p:pic>
      <p:sp>
        <p:nvSpPr>
          <p:cNvPr id="10" name="Slide Number Placeholder 9"/>
          <p:cNvSpPr>
            <a:spLocks noGrp="1"/>
          </p:cNvSpPr>
          <p:nvPr>
            <p:ph type="sldNum" sz="quarter" idx="4"/>
          </p:nvPr>
        </p:nvSpPr>
        <p:spPr/>
        <p:txBody>
          <a:bodyPr/>
          <a:lstStyle/>
          <a:p>
            <a:fld id="{AF83BEB6-139A-B746-BC33-1F5B6187E651}" type="slidenum">
              <a:rPr lang="en-US" smtClean="0"/>
              <a:pPr/>
              <a:t>64</a:t>
            </a:fld>
            <a:endParaRPr lang="en-US" dirty="0"/>
          </a:p>
        </p:txBody>
      </p:sp>
    </p:spTree>
    <p:extLst>
      <p:ext uri="{BB962C8B-B14F-4D97-AF65-F5344CB8AC3E}">
        <p14:creationId xmlns:p14="http://schemas.microsoft.com/office/powerpoint/2010/main" val="195705053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Market Value</a:t>
            </a:r>
          </a:p>
        </p:txBody>
      </p:sp>
      <p:sp>
        <p:nvSpPr>
          <p:cNvPr id="3" name="Content Placeholder 2"/>
          <p:cNvSpPr>
            <a:spLocks noGrp="1"/>
          </p:cNvSpPr>
          <p:nvPr>
            <p:ph idx="1"/>
          </p:nvPr>
        </p:nvSpPr>
        <p:spPr>
          <a:xfrm>
            <a:off x="577986" y="1424723"/>
            <a:ext cx="5457054" cy="4701440"/>
          </a:xfrm>
        </p:spPr>
        <p:txBody>
          <a:bodyPr>
            <a:normAutofit/>
          </a:bodyPr>
          <a:lstStyle/>
          <a:p>
            <a:r>
              <a:rPr lang="en-US" sz="3200" dirty="0"/>
              <a:t>What are some factors that affect the market value of a home?</a:t>
            </a:r>
          </a:p>
        </p:txBody>
      </p:sp>
      <p:sp>
        <p:nvSpPr>
          <p:cNvPr id="6" name="Rectangular Callout 5"/>
          <p:cNvSpPr/>
          <p:nvPr/>
        </p:nvSpPr>
        <p:spPr>
          <a:xfrm>
            <a:off x="6414223" y="1574075"/>
            <a:ext cx="2450592" cy="2278597"/>
          </a:xfrm>
          <a:prstGeom prst="wedgeRectCallout">
            <a:avLst>
              <a:gd name="adj1" fmla="val -33768"/>
              <a:gd name="adj2" fmla="val 76303"/>
            </a:avLst>
          </a:prstGeom>
          <a:solidFill>
            <a:schemeClr val="tx2">
              <a:lumMod val="20000"/>
              <a:lumOff val="80000"/>
            </a:schemeClr>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600" dirty="0">
                <a:solidFill>
                  <a:schemeClr val="tx1"/>
                </a:solidFill>
                <a:latin typeface="Arial Rounded MT Bold" panose="020F0704030504030204" pitchFamily="34" charset="0"/>
              </a:rPr>
              <a:t>?</a:t>
            </a:r>
          </a:p>
        </p:txBody>
      </p:sp>
      <p:sp>
        <p:nvSpPr>
          <p:cNvPr id="8" name="Slide Number Placeholder 7"/>
          <p:cNvSpPr>
            <a:spLocks noGrp="1"/>
          </p:cNvSpPr>
          <p:nvPr>
            <p:ph type="sldNum" sz="quarter" idx="4"/>
          </p:nvPr>
        </p:nvSpPr>
        <p:spPr/>
        <p:txBody>
          <a:bodyPr/>
          <a:lstStyle/>
          <a:p>
            <a:fld id="{AF83BEB6-139A-B746-BC33-1F5B6187E651}" type="slidenum">
              <a:rPr lang="en-US" smtClean="0"/>
              <a:pPr/>
              <a:t>7</a:t>
            </a:fld>
            <a:endParaRPr lang="en-US" dirty="0"/>
          </a:p>
        </p:txBody>
      </p:sp>
    </p:spTree>
    <p:extLst>
      <p:ext uri="{BB962C8B-B14F-4D97-AF65-F5344CB8AC3E}">
        <p14:creationId xmlns:p14="http://schemas.microsoft.com/office/powerpoint/2010/main" val="47033667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Steps to Buying a Home</a:t>
            </a:r>
          </a:p>
        </p:txBody>
      </p:sp>
      <p:sp>
        <p:nvSpPr>
          <p:cNvPr id="3" name="Content Placeholder 2"/>
          <p:cNvSpPr>
            <a:spLocks noGrp="1"/>
          </p:cNvSpPr>
          <p:nvPr>
            <p:ph idx="1"/>
          </p:nvPr>
        </p:nvSpPr>
        <p:spPr>
          <a:xfrm>
            <a:off x="1392759" y="1424723"/>
            <a:ext cx="6684440" cy="4701440"/>
          </a:xfrm>
        </p:spPr>
        <p:txBody>
          <a:bodyPr>
            <a:normAutofit lnSpcReduction="10000"/>
          </a:bodyPr>
          <a:lstStyle/>
          <a:p>
            <a:pPr>
              <a:spcAft>
                <a:spcPts val="0"/>
              </a:spcAft>
            </a:pPr>
            <a:r>
              <a:rPr lang="en-US" sz="3200" dirty="0"/>
              <a:t>Step 1: Get ready</a:t>
            </a:r>
          </a:p>
          <a:p>
            <a:pPr lvl="1">
              <a:buFont typeface="Arial"/>
              <a:buChar char="•"/>
            </a:pPr>
            <a:r>
              <a:rPr lang="en-US" sz="2800" dirty="0"/>
              <a:t>Decide if you are ready to buy a home</a:t>
            </a:r>
          </a:p>
          <a:p>
            <a:pPr lvl="1">
              <a:buFont typeface="Arial"/>
              <a:buChar char="•"/>
            </a:pPr>
            <a:r>
              <a:rPr lang="en-US" sz="2800" dirty="0"/>
              <a:t>Figure out how much you can afford </a:t>
            </a:r>
          </a:p>
          <a:p>
            <a:pPr lvl="1">
              <a:buFont typeface="Arial"/>
              <a:buChar char="•"/>
            </a:pPr>
            <a:r>
              <a:rPr lang="en-US" sz="2800" dirty="0"/>
              <a:t>Check your credit history</a:t>
            </a:r>
          </a:p>
          <a:p>
            <a:pPr>
              <a:lnSpc>
                <a:spcPct val="100000"/>
              </a:lnSpc>
              <a:spcBef>
                <a:spcPts val="2376"/>
              </a:spcBef>
              <a:spcAft>
                <a:spcPts val="0"/>
              </a:spcAft>
            </a:pPr>
            <a:r>
              <a:rPr lang="en-US" sz="3200" dirty="0"/>
              <a:t>Step 2: Figure out the financing</a:t>
            </a:r>
          </a:p>
          <a:p>
            <a:pPr lvl="1">
              <a:buFont typeface="Arial"/>
              <a:buChar char="•"/>
            </a:pPr>
            <a:r>
              <a:rPr lang="en-US" sz="2800" dirty="0"/>
              <a:t>Learn about mortgages or other financing options</a:t>
            </a:r>
          </a:p>
          <a:p>
            <a:pPr lvl="1">
              <a:buFont typeface="Arial"/>
              <a:buChar char="•"/>
            </a:pPr>
            <a:r>
              <a:rPr lang="en-US" sz="2800" dirty="0"/>
              <a:t>Shop around</a:t>
            </a:r>
          </a:p>
          <a:p>
            <a:pPr lvl="1">
              <a:buFont typeface="Arial"/>
              <a:buChar char="•"/>
            </a:pPr>
            <a:r>
              <a:rPr lang="en-US" sz="2800" dirty="0"/>
              <a:t>Get pre-qualified or pre-approved</a:t>
            </a:r>
          </a:p>
        </p:txBody>
      </p:sp>
      <p:sp>
        <p:nvSpPr>
          <p:cNvPr id="4" name="Oval 3">
            <a:extLst>
              <a:ext uri="{FF2B5EF4-FFF2-40B4-BE49-F238E27FC236}">
                <a16:creationId xmlns:a16="http://schemas.microsoft.com/office/drawing/2014/main" xmlns="" id="{1EEAA018-2BAC-F243-A760-737EAC32D76A}"/>
              </a:ext>
            </a:extLst>
          </p:cNvPr>
          <p:cNvSpPr/>
          <p:nvPr/>
        </p:nvSpPr>
        <p:spPr>
          <a:xfrm>
            <a:off x="651510" y="1454069"/>
            <a:ext cx="577986" cy="577986"/>
          </a:xfrm>
          <a:prstGeom prst="ellipse">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tx1"/>
                </a:solidFill>
                <a:latin typeface="+mj-lt"/>
              </a:rPr>
              <a:t>1</a:t>
            </a:r>
          </a:p>
        </p:txBody>
      </p:sp>
      <p:cxnSp>
        <p:nvCxnSpPr>
          <p:cNvPr id="8" name="Straight Arrow Connector 7" descr="arrow pointing down from #1 toward #2">
            <a:extLst>
              <a:ext uri="{FF2B5EF4-FFF2-40B4-BE49-F238E27FC236}">
                <a16:creationId xmlns:a16="http://schemas.microsoft.com/office/drawing/2014/main" xmlns="" id="{E08FAA5B-D617-1F49-B32C-3779F712766E}"/>
              </a:ext>
            </a:extLst>
          </p:cNvPr>
          <p:cNvCxnSpPr>
            <a:cxnSpLocks/>
          </p:cNvCxnSpPr>
          <p:nvPr/>
        </p:nvCxnSpPr>
        <p:spPr>
          <a:xfrm>
            <a:off x="940503" y="1874520"/>
            <a:ext cx="0" cy="1554480"/>
          </a:xfrm>
          <a:prstGeom prst="straightConnector1">
            <a:avLst/>
          </a:prstGeom>
          <a:ln w="88900" cmpd="sng">
            <a:solidFill>
              <a:srgbClr val="FFFF00"/>
            </a:solidFill>
            <a:tailEnd type="triangle"/>
          </a:ln>
        </p:spPr>
        <p:style>
          <a:lnRef idx="2">
            <a:schemeClr val="accent1"/>
          </a:lnRef>
          <a:fillRef idx="0">
            <a:schemeClr val="accent1"/>
          </a:fillRef>
          <a:effectRef idx="1">
            <a:schemeClr val="accent1"/>
          </a:effectRef>
          <a:fontRef idx="minor">
            <a:schemeClr val="tx1"/>
          </a:fontRef>
        </p:style>
      </p:cxnSp>
      <p:sp>
        <p:nvSpPr>
          <p:cNvPr id="7" name="Oval 6">
            <a:extLst>
              <a:ext uri="{FF2B5EF4-FFF2-40B4-BE49-F238E27FC236}">
                <a16:creationId xmlns:a16="http://schemas.microsoft.com/office/drawing/2014/main" xmlns="" id="{6F422ECB-E0FE-574E-A904-3D4D75500EE0}"/>
              </a:ext>
            </a:extLst>
          </p:cNvPr>
          <p:cNvSpPr/>
          <p:nvPr/>
        </p:nvSpPr>
        <p:spPr>
          <a:xfrm>
            <a:off x="651510" y="3501123"/>
            <a:ext cx="577986" cy="57798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tx1"/>
                </a:solidFill>
                <a:latin typeface="+mj-lt"/>
              </a:rPr>
              <a:t>2</a:t>
            </a:r>
          </a:p>
        </p:txBody>
      </p:sp>
      <p:cxnSp>
        <p:nvCxnSpPr>
          <p:cNvPr id="10" name="Straight Arrow Connector 9" descr="Arrow pointing down from #2">
            <a:extLst>
              <a:ext uri="{FF2B5EF4-FFF2-40B4-BE49-F238E27FC236}">
                <a16:creationId xmlns:a16="http://schemas.microsoft.com/office/drawing/2014/main" xmlns="" id="{9D37D50C-19EC-6548-AAE4-70470577FE04}"/>
              </a:ext>
            </a:extLst>
          </p:cNvPr>
          <p:cNvCxnSpPr>
            <a:cxnSpLocks/>
          </p:cNvCxnSpPr>
          <p:nvPr/>
        </p:nvCxnSpPr>
        <p:spPr>
          <a:xfrm>
            <a:off x="947556" y="4079109"/>
            <a:ext cx="0" cy="1554480"/>
          </a:xfrm>
          <a:prstGeom prst="straightConnector1">
            <a:avLst/>
          </a:prstGeom>
          <a:ln w="88900" cmpd="sng">
            <a:solidFill>
              <a:schemeClr val="accent2"/>
            </a:solidFill>
            <a:tailEnd type="triangle"/>
          </a:ln>
        </p:spPr>
        <p:style>
          <a:lnRef idx="2">
            <a:schemeClr val="accent1"/>
          </a:lnRef>
          <a:fillRef idx="0">
            <a:schemeClr val="accent1"/>
          </a:fillRef>
          <a:effectRef idx="1">
            <a:schemeClr val="accent1"/>
          </a:effectRef>
          <a:fontRef idx="minor">
            <a:schemeClr val="tx1"/>
          </a:fontRef>
        </p:style>
      </p:cxnSp>
      <p:sp>
        <p:nvSpPr>
          <p:cNvPr id="6" name="Slide Number Placeholder 5"/>
          <p:cNvSpPr>
            <a:spLocks noGrp="1"/>
          </p:cNvSpPr>
          <p:nvPr>
            <p:ph type="sldNum" sz="quarter" idx="4"/>
          </p:nvPr>
        </p:nvSpPr>
        <p:spPr/>
        <p:txBody>
          <a:bodyPr/>
          <a:lstStyle/>
          <a:p>
            <a:fld id="{AF83BEB6-139A-B746-BC33-1F5B6187E651}" type="slidenum">
              <a:rPr lang="en-US" smtClean="0"/>
              <a:pPr/>
              <a:t>8</a:t>
            </a:fld>
            <a:endParaRPr lang="en-US" dirty="0"/>
          </a:p>
        </p:txBody>
      </p:sp>
    </p:spTree>
    <p:extLst>
      <p:ext uri="{BB962C8B-B14F-4D97-AF65-F5344CB8AC3E}">
        <p14:creationId xmlns:p14="http://schemas.microsoft.com/office/powerpoint/2010/main" val="227020099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More Steps to Buying a Home</a:t>
            </a:r>
          </a:p>
        </p:txBody>
      </p:sp>
      <p:sp>
        <p:nvSpPr>
          <p:cNvPr id="4" name="Content Placeholder 3"/>
          <p:cNvSpPr>
            <a:spLocks noGrp="1"/>
          </p:cNvSpPr>
          <p:nvPr>
            <p:ph idx="1"/>
          </p:nvPr>
        </p:nvSpPr>
        <p:spPr>
          <a:xfrm>
            <a:off x="1392758" y="1424723"/>
            <a:ext cx="7053605" cy="4832144"/>
          </a:xfrm>
        </p:spPr>
        <p:txBody>
          <a:bodyPr>
            <a:normAutofit fontScale="92500" lnSpcReduction="20000"/>
          </a:bodyPr>
          <a:lstStyle/>
          <a:p>
            <a:pPr>
              <a:spcAft>
                <a:spcPts val="0"/>
              </a:spcAft>
            </a:pPr>
            <a:r>
              <a:rPr lang="en-US" sz="3500" dirty="0"/>
              <a:t>Step 3: Shop for your home</a:t>
            </a:r>
          </a:p>
          <a:p>
            <a:pPr lvl="1">
              <a:buFont typeface="Arial"/>
              <a:buChar char="•"/>
            </a:pPr>
            <a:r>
              <a:rPr lang="en-US" sz="3000" dirty="0"/>
              <a:t>Put together your team</a:t>
            </a:r>
          </a:p>
          <a:p>
            <a:pPr lvl="1">
              <a:buFont typeface="Arial"/>
              <a:buChar char="•"/>
            </a:pPr>
            <a:r>
              <a:rPr lang="en-US" sz="3000" dirty="0"/>
              <a:t>Find a home that fits your needs that you can afford</a:t>
            </a:r>
            <a:r>
              <a:rPr lang="en-US" sz="2800" dirty="0"/>
              <a:t> </a:t>
            </a:r>
          </a:p>
          <a:p>
            <a:pPr>
              <a:spcBef>
                <a:spcPts val="1824"/>
              </a:spcBef>
              <a:spcAft>
                <a:spcPts val="0"/>
              </a:spcAft>
            </a:pPr>
            <a:r>
              <a:rPr lang="en-US" sz="3500" dirty="0"/>
              <a:t>Step 4: Buy your home</a:t>
            </a:r>
          </a:p>
          <a:p>
            <a:pPr lvl="1">
              <a:buFont typeface="Arial"/>
              <a:buChar char="•"/>
            </a:pPr>
            <a:r>
              <a:rPr lang="en-US" sz="3000" dirty="0"/>
              <a:t>Make an offer</a:t>
            </a:r>
          </a:p>
          <a:p>
            <a:pPr lvl="1">
              <a:buFont typeface="Arial"/>
              <a:buChar char="•"/>
            </a:pPr>
            <a:r>
              <a:rPr lang="en-US" sz="3000" dirty="0"/>
              <a:t>Negotiate</a:t>
            </a:r>
          </a:p>
          <a:p>
            <a:pPr lvl="1">
              <a:buFont typeface="Arial"/>
              <a:buChar char="•"/>
            </a:pPr>
            <a:r>
              <a:rPr lang="en-US" sz="3000" dirty="0"/>
              <a:t>Consider getting a home inspection</a:t>
            </a:r>
          </a:p>
          <a:p>
            <a:pPr lvl="1">
              <a:buFont typeface="Arial"/>
              <a:buChar char="•"/>
            </a:pPr>
            <a:r>
              <a:rPr lang="en-US" sz="3000" dirty="0"/>
              <a:t>Close </a:t>
            </a:r>
          </a:p>
          <a:p>
            <a:pPr>
              <a:spcBef>
                <a:spcPts val="1824"/>
              </a:spcBef>
            </a:pPr>
            <a:r>
              <a:rPr lang="en-US" sz="3500" dirty="0"/>
              <a:t>Step 5: Maintain your home</a:t>
            </a:r>
          </a:p>
          <a:p>
            <a:pPr lvl="0"/>
            <a:endParaRPr lang="en-US" sz="3200" dirty="0"/>
          </a:p>
          <a:p>
            <a:pPr lvl="0"/>
            <a:endParaRPr lang="en-US" dirty="0"/>
          </a:p>
          <a:p>
            <a:pPr lvl="0"/>
            <a:endParaRPr lang="en-US" dirty="0"/>
          </a:p>
          <a:p>
            <a:endParaRPr lang="en-US" dirty="0"/>
          </a:p>
        </p:txBody>
      </p:sp>
      <p:sp>
        <p:nvSpPr>
          <p:cNvPr id="5" name="Oval 4">
            <a:extLst>
              <a:ext uri="{FF2B5EF4-FFF2-40B4-BE49-F238E27FC236}">
                <a16:creationId xmlns:a16="http://schemas.microsoft.com/office/drawing/2014/main" xmlns="" id="{7B92BF0C-CA8B-4A40-AB3E-EB00144C1A29}"/>
              </a:ext>
            </a:extLst>
          </p:cNvPr>
          <p:cNvSpPr/>
          <p:nvPr/>
        </p:nvSpPr>
        <p:spPr>
          <a:xfrm>
            <a:off x="674370" y="1454069"/>
            <a:ext cx="577986" cy="577986"/>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bg1"/>
                </a:solidFill>
                <a:latin typeface="+mj-lt"/>
              </a:rPr>
              <a:t>3</a:t>
            </a:r>
          </a:p>
        </p:txBody>
      </p:sp>
      <p:cxnSp>
        <p:nvCxnSpPr>
          <p:cNvPr id="8" name="Straight Arrow Connector 7" descr="arrow pointing down from #3 to #4">
            <a:extLst>
              <a:ext uri="{FF2B5EF4-FFF2-40B4-BE49-F238E27FC236}">
                <a16:creationId xmlns:a16="http://schemas.microsoft.com/office/drawing/2014/main" xmlns="" id="{73417C6A-0EA9-134E-AE01-0E103BCC8FE8}"/>
              </a:ext>
            </a:extLst>
          </p:cNvPr>
          <p:cNvCxnSpPr>
            <a:cxnSpLocks/>
          </p:cNvCxnSpPr>
          <p:nvPr/>
        </p:nvCxnSpPr>
        <p:spPr>
          <a:xfrm>
            <a:off x="963363" y="1874520"/>
            <a:ext cx="0" cy="1554480"/>
          </a:xfrm>
          <a:prstGeom prst="straightConnector1">
            <a:avLst/>
          </a:prstGeom>
          <a:ln w="88900" cmpd="sng">
            <a:solidFill>
              <a:srgbClr val="FF0000"/>
            </a:solidFill>
            <a:tailEnd type="triangle"/>
          </a:ln>
        </p:spPr>
        <p:style>
          <a:lnRef idx="2">
            <a:schemeClr val="accent1"/>
          </a:lnRef>
          <a:fillRef idx="0">
            <a:schemeClr val="accent1"/>
          </a:fillRef>
          <a:effectRef idx="1">
            <a:schemeClr val="accent1"/>
          </a:effectRef>
          <a:fontRef idx="minor">
            <a:schemeClr val="tx1"/>
          </a:fontRef>
        </p:style>
      </p:cxnSp>
      <p:sp>
        <p:nvSpPr>
          <p:cNvPr id="7" name="Oval 6">
            <a:extLst>
              <a:ext uri="{FF2B5EF4-FFF2-40B4-BE49-F238E27FC236}">
                <a16:creationId xmlns:a16="http://schemas.microsoft.com/office/drawing/2014/main" xmlns="" id="{BE7FEA1B-A8C9-C24F-B2E9-9EFEFA44BC65}"/>
              </a:ext>
            </a:extLst>
          </p:cNvPr>
          <p:cNvSpPr/>
          <p:nvPr/>
        </p:nvSpPr>
        <p:spPr>
          <a:xfrm>
            <a:off x="674370" y="3501123"/>
            <a:ext cx="577986" cy="577986"/>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bg1"/>
                </a:solidFill>
                <a:latin typeface="+mj-lt"/>
              </a:rPr>
              <a:t>4</a:t>
            </a:r>
          </a:p>
        </p:txBody>
      </p:sp>
      <p:cxnSp>
        <p:nvCxnSpPr>
          <p:cNvPr id="9" name="Straight Arrow Connector 8" descr="arrow pointing down from #4 to #5">
            <a:extLst>
              <a:ext uri="{FF2B5EF4-FFF2-40B4-BE49-F238E27FC236}">
                <a16:creationId xmlns:a16="http://schemas.microsoft.com/office/drawing/2014/main" xmlns="" id="{37767116-0356-6441-84BA-02A7854FDD18}"/>
              </a:ext>
            </a:extLst>
          </p:cNvPr>
          <p:cNvCxnSpPr>
            <a:cxnSpLocks/>
          </p:cNvCxnSpPr>
          <p:nvPr/>
        </p:nvCxnSpPr>
        <p:spPr>
          <a:xfrm>
            <a:off x="970416" y="4079109"/>
            <a:ext cx="0" cy="1224411"/>
          </a:xfrm>
          <a:prstGeom prst="straightConnector1">
            <a:avLst/>
          </a:prstGeom>
          <a:ln w="88900" cmpd="sng">
            <a:solidFill>
              <a:srgbClr val="C00000"/>
            </a:solidFill>
            <a:tailEnd type="triangle"/>
          </a:ln>
        </p:spPr>
        <p:style>
          <a:lnRef idx="2">
            <a:schemeClr val="accent1"/>
          </a:lnRef>
          <a:fillRef idx="0">
            <a:schemeClr val="accent1"/>
          </a:fillRef>
          <a:effectRef idx="1">
            <a:schemeClr val="accent1"/>
          </a:effectRef>
          <a:fontRef idx="minor">
            <a:schemeClr val="tx1"/>
          </a:fontRef>
        </p:style>
      </p:cxnSp>
      <p:sp>
        <p:nvSpPr>
          <p:cNvPr id="10" name="Oval 9">
            <a:extLst>
              <a:ext uri="{FF2B5EF4-FFF2-40B4-BE49-F238E27FC236}">
                <a16:creationId xmlns:a16="http://schemas.microsoft.com/office/drawing/2014/main" xmlns="" id="{5DCD888B-C0C2-E241-ADFD-F282FDB82DC6}"/>
              </a:ext>
            </a:extLst>
          </p:cNvPr>
          <p:cNvSpPr/>
          <p:nvPr/>
        </p:nvSpPr>
        <p:spPr>
          <a:xfrm>
            <a:off x="674370" y="5403931"/>
            <a:ext cx="577986" cy="577986"/>
          </a:xfrm>
          <a:prstGeom prst="ellipse">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bg1"/>
                </a:solidFill>
                <a:latin typeface="+mj-lt"/>
              </a:rPr>
              <a:t>5</a:t>
            </a:r>
          </a:p>
        </p:txBody>
      </p:sp>
      <p:sp>
        <p:nvSpPr>
          <p:cNvPr id="6" name="Slide Number Placeholder 5"/>
          <p:cNvSpPr>
            <a:spLocks noGrp="1"/>
          </p:cNvSpPr>
          <p:nvPr>
            <p:ph type="sldNum" sz="quarter" idx="4"/>
          </p:nvPr>
        </p:nvSpPr>
        <p:spPr/>
        <p:txBody>
          <a:bodyPr/>
          <a:lstStyle/>
          <a:p>
            <a:fld id="{AF83BEB6-139A-B746-BC33-1F5B6187E651}" type="slidenum">
              <a:rPr lang="en-US" smtClean="0"/>
              <a:pPr/>
              <a:t>9</a:t>
            </a:fld>
            <a:endParaRPr lang="en-US" dirty="0"/>
          </a:p>
        </p:txBody>
      </p:sp>
    </p:spTree>
    <p:extLst>
      <p:ext uri="{BB962C8B-B14F-4D97-AF65-F5344CB8AC3E}">
        <p14:creationId xmlns:p14="http://schemas.microsoft.com/office/powerpoint/2010/main" val="1579923179"/>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MMPROD_NEXTUNIQUEID" val="10009"/>
  <p:tag name="MMPROD_UIDATA" val="&lt;database version=&quot;8.0&quot;&gt;&lt;object type=&quot;1&quot; unique_id=&quot;10001&quot;&gt;&lt;object type=&quot;2&quot; unique_id=&quot;10101&quot;&gt;&lt;object type=&quot;3&quot; unique_id=&quot;10102&quot;&gt;&lt;property id=&quot;20148&quot; value=&quot;5&quot;/&gt;&lt;property id=&quot;20300&quot; value=&quot;Slide 1 - &amp;quot;Buying a Home&amp;quot;&quot;/&gt;&lt;property id=&quot;20307&quot; value=&quot;256&quot;/&gt;&lt;/object&gt;&lt;object type=&quot;3&quot; unique_id=&quot;10103&quot;&gt;&lt;property id=&quot;20148&quot; value=&quot;5&quot;/&gt;&lt;property id=&quot;20300&quot; value=&quot;Slide 2 - &amp;quot;Pre-Training Survey&amp;quot;&quot;/&gt;&lt;property id=&quot;20307&quot; value=&quot;269&quot;/&gt;&lt;/object&gt;&lt;object type=&quot;3&quot; unique_id=&quot;10104&quot;&gt;&lt;property id=&quot;20148&quot; value=&quot;5&quot;/&gt;&lt;property id=&quot;20300&quot; value=&quot;Slide 3 - &amp;quot;Opener&amp;quot;&quot;/&gt;&lt;property id=&quot;20307&quot; value=&quot;386&quot;/&gt;&lt;/object&gt;&lt;object type=&quot;3&quot; unique_id=&quot;10105&quot;&gt;&lt;property id=&quot;20148&quot; value=&quot;5&quot;/&gt;&lt;property id=&quot;20300&quot; value=&quot;Slide 4 - &amp;quot;Opener Instructions&amp;quot;&quot;/&gt;&lt;property id=&quot;20307&quot; value=&quot;388&quot;/&gt;&lt;/object&gt;&lt;object type=&quot;3&quot; unique_id=&quot;10106&quot;&gt;&lt;property id=&quot;20148&quot; value=&quot;5&quot;/&gt;&lt;property id=&quot;20300&quot; value=&quot;Slide 5 - &amp;quot;Opener Reflection Questions&amp;quot;&quot;/&gt;&lt;property id=&quot;20307&quot; value=&quot;389&quot;/&gt;&lt;/object&gt;&lt;object type=&quot;3&quot; unique_id=&quot;10107&quot;&gt;&lt;property id=&quot;20148&quot; value=&quot;5&quot;/&gt;&lt;property id=&quot;20300&quot; value=&quot;Slide 6 - &amp;quot;Introductions to “Buying a Home”  and Each Other&amp;quot;&quot;/&gt;&lt;property id=&quot;20307&quot; value=&quot;357&quot;/&gt;&lt;/object&gt;&lt;object type=&quot;3&quot; unique_id=&quot;10108&quot;&gt;&lt;property id=&quot;20148&quot; value=&quot;5&quot;/&gt;&lt;property id=&quot;20300&quot; value=&quot;Slide 7 - &amp;quot;Training Purpose&amp;quot;&quot;/&gt;&lt;property id=&quot;20307&quot; value=&quot;390&quot;/&gt;&lt;/object&gt;&lt;object type=&quot;3&quot; unique_id=&quot;10109&quot;&gt;&lt;property id=&quot;20148&quot; value=&quot;5&quot;/&gt;&lt;property id=&quot;20300&quot; value=&quot;Slide 8 - &amp;quot;Training Objectives&amp;quot;&quot;/&gt;&lt;property id=&quot;20307&quot; value=&quot;391&quot;/&gt;&lt;/object&gt;&lt;object type=&quot;3&quot; unique_id=&quot;10110&quot;&gt;&lt;property id=&quot;20148&quot; value=&quot;5&quot;/&gt;&lt;property id=&quot;20300&quot; value=&quot;Slide 9 - &amp;quot;Training Objectives, Continued&amp;quot;&quot;/&gt;&lt;property id=&quot;20307&quot; value=&quot;392&quot;/&gt;&lt;/object&gt;&lt;object type=&quot;3&quot; unique_id=&quot;10111&quot;&gt;&lt;property id=&quot;20148&quot; value=&quot;5&quot;/&gt;&lt;property id=&quot;20300&quot; value=&quot;Slide 10 - &amp;quot;Training Objectives, Continued&amp;quot;&quot;/&gt;&lt;property id=&quot;20307&quot; value=&quot;393&quot;/&gt;&lt;/object&gt;&lt;object type=&quot;3&quot; unique_id=&quot;10112&quot;&gt;&lt;property id=&quot;20148&quot; value=&quot;5&quot;/&gt;&lt;property id=&quot;20300&quot; value=&quot;Slide 11 - &amp;quot;Getting Ready to Own Your Own Home&amp;quot;&quot;/&gt;&lt;property id=&quot;20307&quot; value=&quot;303&quot;/&gt;&lt;/object&gt;&lt;object type=&quot;3&quot; unique_id=&quot;10115&quot;&gt;&lt;property id=&quot;20148&quot; value=&quot;5&quot;/&gt;&lt;property id=&quot;20300&quot; value=&quot;Slide 12 - &amp;quot;Section 1: Key Takeaway&amp;quot;&quot;/&gt;&lt;property id=&quot;20307&quot; value=&quot;306&quot;/&gt;&lt;/object&gt;&lt;object type=&quot;3&quot; unique_id=&quot;10116&quot;&gt;&lt;property id=&quot;20148&quot; value=&quot;5&quot;/&gt;&lt;property id=&quot;20300&quot; value=&quot;Slide 13 - &amp;quot;Reasons for Buying a Home&amp;quot;&quot;/&gt;&lt;property id=&quot;20307&quot; value=&quot;394&quot;/&gt;&lt;/object&gt;&lt;object type=&quot;3&quot; unique_id=&quot;10117&quot;&gt;&lt;property id=&quot;20148&quot; value=&quot;5&quot;/&gt;&lt;property id=&quot;20300&quot; value=&quot;Slide 14 - &amp;quot;Steps to Buying a Home&amp;quot;&quot;/&gt;&lt;property id=&quot;20307&quot; value=&quot;395&quot;/&gt;&lt;/object&gt;&lt;object type=&quot;3&quot; unique_id=&quot;10118&quot;&gt;&lt;property id=&quot;20148&quot; value=&quot;5&quot;/&gt;&lt;property id=&quot;20300&quot; value=&quot;Slide 15 - &amp;quot;Steps to Buying a Home, Continued&amp;quot;&quot;/&gt;&lt;property id=&quot;20307&quot; value=&quot;310&quot;/&gt;&lt;/object&gt;&lt;object type=&quot;3&quot; unique_id=&quot;10119&quot;&gt;&lt;property id=&quot;20148&quot; value=&quot;5&quot;/&gt;&lt;property id=&quot;20300&quot; value=&quot;Slide 16 - &amp;quot;Hadyn and  Getting Ready for Homeownership&amp;quot;&quot;/&gt;&lt;property id=&quot;20307&quot; value=&quot;307&quot;/&gt;&lt;/object&gt;&lt;object type=&quot;3&quot; unique_id=&quot;10120&quot;&gt;&lt;property id=&quot;20148&quot; value=&quot;5&quot;/&gt;&lt;property id=&quot;20300&quot; value=&quot;Slide 17 - &amp;quot;Apply It:  Am I Ready to Buy?&amp;quot;&quot;/&gt;&lt;property id=&quot;20307&quot; value=&quot;309&quot;/&gt;&lt;/object&gt;&lt;object type=&quot;3&quot; unique_id=&quot;10121&quot;&gt;&lt;property id=&quot;20148&quot; value=&quot;5&quot;/&gt;&lt;property id=&quot;20300&quot; value=&quot;Slide 18 - &amp;quot;Check Your Credit&amp;quot;&quot;/&gt;&lt;property id=&quot;20307&quot; value=&quot;311&quot;/&gt;&lt;/object&gt;&lt;object type=&quot;3&quot; unique_id=&quot;10122&quot;&gt;&lt;property id=&quot;20148&quot; value=&quot;5&quot;/&gt;&lt;property id=&quot;20300&quot; value=&quot;Slide 19 - &amp;quot;What’s in Credit Reports?&amp;quot;&quot;/&gt;&lt;property id=&quot;20307&quot; value=&quot;312&quot;/&gt;&lt;/object&gt;&lt;object type=&quot;3&quot; unique_id=&quot;10123&quot;&gt;&lt;property id=&quot;20148&quot; value=&quot;5&quot;/&gt;&lt;property id=&quot;20300&quot; value=&quot;Slide 20 - &amp;quot;Getting Ready to Buy a Home&amp;quot;&quot;/&gt;&lt;property id=&quot;20307&quot; value=&quot;396&quot;/&gt;&lt;/object&gt;&lt;object type=&quot;3&quot; unique_id=&quot;10124&quot;&gt;&lt;property id=&quot;20148&quot; value=&quot;5&quot;/&gt;&lt;property id=&quot;20300&quot; value=&quot;Slide 21 - &amp;quot;Improving Credit&amp;quot;&quot;/&gt;&lt;property id=&quot;20307&quot; value=&quot;397&quot;/&gt;&lt;/object&gt;&lt;object type=&quot;3&quot; unique_id=&quot;10125&quot;&gt;&lt;property id=&quot;20148&quot; value=&quot;5&quot;/&gt;&lt;property id=&quot;20300&quot; value=&quot;Slide 22 - &amp;quot;Where to Get Your Credit Reports&amp;quot;&quot;/&gt;&lt;property id=&quot;20307&quot; value=&quot;316&quot;/&gt;&lt;/object&gt;&lt;object type=&quot;3&quot; unique_id=&quot;10126&quot;&gt;&lt;property id=&quot;20148&quot; value=&quot;5&quot;/&gt;&lt;property id=&quot;20300&quot; value=&quot;Slide 23 - &amp;quot;Credit Report Review Checklist&amp;quot;&quot;/&gt;&lt;property id=&quot;20307&quot; value=&quot;317&quot;/&gt;&lt;/object&gt;&lt;object type=&quot;3&quot; unique_id=&quot;10127&quot;&gt;&lt;property id=&quot;20148&quot; value=&quot;5&quot;/&gt;&lt;property id=&quot;20300&quot; value=&quot;Slide 24 - &amp;quot;How Much Can I Afford?&amp;quot;&quot;/&gt;&lt;property id=&quot;20307&quot; value=&quot;362&quot;/&gt;&lt;/object&gt;&lt;object type=&quot;3&quot; unique_id=&quot;10128&quot;&gt;&lt;property id=&quot;20148&quot; value=&quot;5&quot;/&gt;&lt;property id=&quot;20300&quot; value=&quot;Slide 25 - &amp;quot;Two Ways to Look at Affordability&amp;quot;&quot;/&gt;&lt;property id=&quot;20307&quot; value=&quot;363&quot;/&gt;&lt;/object&gt;&lt;object type=&quot;3&quot; unique_id=&quot;10129&quot;&gt;&lt;property id=&quot;20148&quot; value=&quot;5&quot;/&gt;&lt;property id=&quot;20300&quot; value=&quot;Slide 26 - &amp;quot;Costs in Typical Monthly Payment&amp;quot;&quot;/&gt;&lt;property id=&quot;20307&quot; value=&quot;364&quot;/&gt;&lt;/object&gt;&lt;object type=&quot;3&quot; unique_id=&quot;10130&quot;&gt;&lt;property id=&quot;20148&quot; value=&quot;5&quot;/&gt;&lt;property id=&quot;20300&quot; value=&quot;Slide 27 - &amp;quot;Additional Costs of Homeownership&amp;quot;&quot;/&gt;&lt;property id=&quot;20307&quot; value=&quot;398&quot;/&gt;&lt;/object&gt;&lt;object type=&quot;3&quot; unique_id=&quot;10131&quot;&gt;&lt;property id=&quot;20148&quot; value=&quot;5&quot;/&gt;&lt;property id=&quot;20300&quot; value=&quot;Slide 28 - &amp;quot;Apply It:  What Can I Afford?  The Budget Method&amp;quot;&quot;/&gt;&lt;property id=&quot;20307&quot; value=&quot;365&quot;/&gt;&lt;/object&gt;&lt;object type=&quot;3&quot; unique_id=&quot;10132&quot;&gt;&lt;property id=&quot;20148&quot; value=&quot;5&quot;/&gt;&lt;property id=&quot;20300&quot; value=&quot;Slide 29 - &amp;quot;Debt-to-Income Ratio&amp;quot;&quot;/&gt;&lt;property id=&quot;20307&quot; value=&quot;366&quot;/&gt;&lt;/object&gt;&lt;object type=&quot;3&quot; unique_id=&quot;10133&quot;&gt;&lt;property id=&quot;20148&quot; value=&quot;5&quot;/&gt;&lt;property id=&quot;20300&quot; value=&quot;Slide 30 - &amp;quot;Other Expenses&amp;quot;&quot;/&gt;&lt;property id=&quot;20307&quot; value=&quot;399&quot;/&gt;&lt;/object&gt;&lt;object type=&quot;3&quot; unique_id=&quot;10134&quot;&gt;&lt;property id=&quot;20148&quot; value=&quot;5&quot;/&gt;&lt;property id=&quot;20300&quot; value=&quot;Slide 31 - &amp;quot;Try It: Calculate Hadyn’s Debt-to-Income Ratio&amp;quot;&quot;/&gt;&lt;property id=&quot;20307&quot; value=&quot;367&quot;/&gt;&lt;/object&gt;&lt;object type=&quot;3&quot; unique_id=&quot;10135&quot;&gt;&lt;property id=&quot;20148&quot; value=&quot;5&quot;/&gt;&lt;property id=&quot;20300&quot; value=&quot;Slide 32 - &amp;quot;Section 1: Remember the Key Takeaway&amp;quot;&quot;/&gt;&lt;property id=&quot;20307&quot; value=&quot;400&quot;/&gt;&lt;/object&gt;&lt;object type=&quot;3&quot; unique_id=&quot;10137&quot;&gt;&lt;property id=&quot;20148&quot; value=&quot;5&quot;/&gt;&lt;property id=&quot;20300&quot; value=&quot;Slide 33 - &amp;quot;Figuring out Financing or Mortgages: Basics I Should Know&amp;quot;&quot;/&gt;&lt;property id=&quot;20307&quot; value=&quot;325&quot;/&gt;&lt;/object&gt;&lt;object type=&quot;3&quot; unique_id=&quot;10140&quot;&gt;&lt;property id=&quot;20148&quot; value=&quot;5&quot;/&gt;&lt;property id=&quot;20300&quot; value=&quot;Slide 34 - &amp;quot;Section 2: Key Takeaway&amp;quot;&quot;/&gt;&lt;property id=&quot;20307&quot; value=&quot;401&quot;/&gt;&lt;/object&gt;&lt;object type=&quot;3&quot; unique_id=&quot;10141&quot;&gt;&lt;property id=&quot;20148&quot; value=&quot;5&quot;/&gt;&lt;property id=&quot;20300&quot; value=&quot;Slide 35 - &amp;quot;Name that Term&amp;quot;&quot;/&gt;&lt;property id=&quot;20307&quot; value=&quot;330&quot;/&gt;&lt;/object&gt;&lt;object type=&quot;3&quot; unique_id=&quot;10142&quot;&gt;&lt;property id=&quot;20148&quot; value=&quot;5&quot;/&gt;&lt;property id=&quot;20300&quot; value=&quot;Slide 36 - &amp;quot;Name that Term: 1 to 5&amp;quot;&quot;/&gt;&lt;property id=&quot;20307&quot; value=&quot;279&quot;/&gt;&lt;/object&gt;&lt;object type=&quot;3&quot; unique_id=&quot;10143&quot;&gt;&lt;property id=&quot;20148&quot; value=&quot;5&quot;/&gt;&lt;property id=&quot;20300&quot; value=&quot;Slide 37 - &amp;quot;Name that Term: 6 to 10&amp;quot;&quot;/&gt;&lt;property id=&quot;20307&quot; value=&quot;280&quot;/&gt;&lt;/object&gt;&lt;object type=&quot;3&quot; unique_id=&quot;10144&quot;&gt;&lt;property id=&quot;20148&quot; value=&quot;5&quot;/&gt;&lt;property id=&quot;20300&quot; value=&quot;Slide 38 - &amp;quot;Name that Term: 11 to 14&amp;quot;&quot;/&gt;&lt;property id=&quot;20307&quot; value=&quot;281&quot;/&gt;&lt;/object&gt;&lt;object type=&quot;3&quot; unique_id=&quot;10146&quot;&gt;&lt;property id=&quot;20148&quot; value=&quot;5&quot;/&gt;&lt;property id=&quot;20300&quot; value=&quot;Slide 40 - &amp;quot;Key Mortgage Terms&amp;quot;&quot;/&gt;&lt;property id=&quot;20307&quot; value=&quot;403&quot;/&gt;&lt;/object&gt;&lt;object type=&quot;3&quot; unique_id=&quot;10147&quot;&gt;&lt;property id=&quot;20148&quot; value=&quot;5&quot;/&gt;&lt;property id=&quot;20300&quot; value=&quot;Slide 41 - &amp;quot;Other Key Mortgage Terms&amp;quot;&quot;/&gt;&lt;property id=&quot;20307&quot; value=&quot;404&quot;/&gt;&lt;/object&gt;&lt;object type=&quot;3&quot; unique_id=&quot;10148&quot;&gt;&lt;property id=&quot;20148&quot; value=&quot;5&quot;/&gt;&lt;property id=&quot;20300&quot; value=&quot;Slide 42 - &amp;quot;Major Mortgage Characteristics&amp;quot;&quot;/&gt;&lt;property id=&quot;20307&quot; value=&quot;376&quot;/&gt;&lt;/object&gt;&lt;object type=&quot;3&quot; unique_id=&quot;10149&quot;&gt;&lt;property id=&quot;20148&quot; value=&quot;5&quot;/&gt;&lt;property id=&quot;20300&quot; value=&quot;Slide 43 - &amp;quot;Down Payment Example&amp;quot;&quot;/&gt;&lt;property id=&quot;20307&quot; value=&quot;405&quot;/&gt;&lt;/object&gt;&lt;object type=&quot;3&quot; unique_id=&quot;10150&quot;&gt;&lt;property id=&quot;20148&quot; value=&quot;5&quot;/&gt;&lt;property id=&quot;20300&quot; value=&quot;Slide 44 - &amp;quot;Private Mortgage Insurance (PMI)&amp;quot;&quot;/&gt;&lt;property id=&quot;20307&quot; value=&quot;406&quot;/&gt;&lt;/object&gt;&lt;object type=&quot;3&quot; unique_id=&quot;10151&quot;&gt;&lt;property id=&quot;20148&quot; value=&quot;5&quot;/&gt;&lt;property id=&quot;20300&quot; value=&quot;Slide 45 - &amp;quot;Two Common Ways to Pay for Taxes and Insurance&amp;quot;&quot;/&gt;&lt;property id=&quot;20307&quot; value=&quot;407&quot;/&gt;&lt;/object&gt;&lt;object type=&quot;3&quot; unique_id=&quot;10152&quot;&gt;&lt;property id=&quot;20148&quot; value=&quot;5&quot;/&gt;&lt;property id=&quot;20300&quot; value=&quot;Slide 46 - &amp;quot;Different Types of Mortgage Loans&amp;quot;&quot;/&gt;&lt;property id=&quot;20307&quot; value=&quot;377&quot;/&gt;&lt;/object&gt;&lt;object type=&quot;3&quot; unique_id=&quot;10153&quot;&gt;&lt;property id=&quot;20148&quot; value=&quot;5&quot;/&gt;&lt;property id=&quot;20300&quot; value=&quot;Slide 47 - &amp;quot;Fixed-Rate Mortgage&amp;quot;&quot;/&gt;&lt;property id=&quot;20307&quot; value=&quot;408&quot;/&gt;&lt;/object&gt;&lt;object type=&quot;3&quot; unique_id=&quot;10154&quot;&gt;&lt;property id=&quot;20148&quot; value=&quot;5&quot;/&gt;&lt;property id=&quot;20300&quot; value=&quot;Slide 48 - &amp;quot;Adjustable Rate Mortgage&amp;quot;&quot;/&gt;&lt;property id=&quot;20307&quot; value=&quot;409&quot;/&gt;&lt;/object&gt;&lt;object type=&quot;3&quot; unique_id=&quot;10155&quot;&gt;&lt;property id=&quot;20148&quot; value=&quot;5&quot;/&gt;&lt;property id=&quot;20300&quot; value=&quot;Slide 49 - &amp;quot;Conventional Mortgage&amp;quot;&quot;/&gt;&lt;property id=&quot;20307&quot; value=&quot;410&quot;/&gt;&lt;/object&gt;&lt;object type=&quot;3&quot; unique_id=&quot;10156&quot;&gt;&lt;property id=&quot;20148&quot; value=&quot;5&quot;/&gt;&lt;property id=&quot;20300&quot; value=&quot;Slide 50 - &amp;quot;Jumbo Versus Second Mortgage&amp;quot;&quot;/&gt;&lt;property id=&quot;20307&quot; value=&quot;411&quot;/&gt;&lt;/object&gt;&lt;object type=&quot;3&quot; unique_id=&quot;10157&quot;&gt;&lt;property id=&quot;20148&quot; value=&quot;5&quot;/&gt;&lt;property id=&quot;20300&quot; value=&quot;Slide 51 - &amp;quot;Government-Guaranteed or Insured Mortgages&amp;quot;&quot;/&gt;&lt;property id=&quot;20307&quot; value=&quot;378&quot;/&gt;&lt;/object&gt;&lt;object type=&quot;3&quot; unique_id=&quot;10158&quot;&gt;&lt;property id=&quot;20148&quot; value=&quot;5&quot;/&gt;&lt;property id=&quot;20300&quot; value=&quot;Slide 52 - &amp;quot;Apply It:  My Mortgage Options&amp;quot;&quot;/&gt;&lt;property id=&quot;20307&quot; value=&quot;331&quot;/&gt;&lt;/object&gt;&lt;object type=&quot;3&quot; unique_id=&quot;10159&quot;&gt;&lt;property id=&quot;20148&quot; value=&quot;5&quot;/&gt;&lt;property id=&quot;20300&quot; value=&quot;Slide 53 - &amp;quot;How Mortgages Work&amp;quot;&quot;/&gt;&lt;property id=&quot;20307&quot; value=&quot;412&quot;/&gt;&lt;/object&gt;&lt;object type=&quot;3&quot; unique_id=&quot;10160&quot;&gt;&lt;property id=&quot;20148&quot; value=&quot;5&quot;/&gt;&lt;property id=&quot;20300&quot; value=&quot;Slide 54 - &amp;quot;Try It:  Amortization Schedule&amp;quot;&quot;/&gt;&lt;property id=&quot;20307&quot; value=&quot;335&quot;/&gt;&lt;/object&gt;&lt;object type=&quot;3&quot; unique_id=&quot;10161&quot;&gt;&lt;property id=&quot;20148&quot; value=&quot;5&quot;/&gt;&lt;property id=&quot;20300&quot; value=&quot;Slide 55 - &amp;quot;Try It:  Amortization Schedule Answers for Amortization Table 1&amp;quot;&quot;/&gt;&lt;property id=&quot;20307&quot; value=&quot;333&quot;/&gt;&lt;/object&gt;&lt;object type=&quot;3&quot; unique_id=&quot;10162&quot;&gt;&lt;property id=&quot;20148&quot; value=&quot;5&quot;/&gt;&lt;property id=&quot;20300&quot; value=&quot;Slide 56 - &amp;quot;Try It: Amortization Schedule Answers for Amortization Table 2&amp;quot;&quot;/&gt;&lt;property id=&quot;20307&quot; value=&quot;334&quot;/&gt;&lt;/object&gt;&lt;object type=&quot;3&quot; unique_id=&quot;10163&quot;&gt;&lt;property id=&quot;20148&quot; value=&quot;5&quot;/&gt;&lt;property id=&quot;20300&quot; value=&quot;Slide 57 - &amp;quot;Try It:  Calculate Equity&amp;quot;&quot;/&gt;&lt;property id=&quot;20307&quot; value=&quot;336&quot;/&gt;&lt;/object&gt;&lt;object type=&quot;3&quot; unique_id=&quot;10164&quot;&gt;&lt;property id=&quot;20148&quot; value=&quot;5&quot;/&gt;&lt;property id=&quot;20300&quot; value=&quot;Slide 58 - &amp;quot;Try It:  Calculate Equity Question&amp;quot;&quot;/&gt;&lt;property id=&quot;20307&quot; value=&quot;368&quot;/&gt;&lt;/object&gt;&lt;object type=&quot;3&quot; unique_id=&quot;10165&quot;&gt;&lt;property id=&quot;20148&quot; value=&quot;5&quot;/&gt;&lt;property id=&quot;20300&quot; value=&quot;Slide 59 - &amp;quot;Try It:  Calculate Equity Answer&amp;quot;&quot;/&gt;&lt;property id=&quot;20307&quot; value=&quot;372&quot;/&gt;&lt;/object&gt;&lt;object type=&quot;3&quot; unique_id=&quot;10166&quot;&gt;&lt;property id=&quot;20148&quot; value=&quot;5&quot;/&gt;&lt;property id=&quot;20300&quot; value=&quot;Slide 60 - &amp;quot;Get Pre-Qualified or Pre-Approved&amp;quot;&quot;/&gt;&lt;property id=&quot;20307&quot; value=&quot;379&quot;/&gt;&lt;/object&gt;&lt;object type=&quot;3&quot; unique_id=&quot;10167&quot;&gt;&lt;property id=&quot;20148&quot; value=&quot;5&quot;/&gt;&lt;property id=&quot;20300&quot; value=&quot;Slide 61 - &amp;quot;Loan Estimates&amp;quot;&quot;/&gt;&lt;property id=&quot;20307&quot; value=&quot;380&quot;/&gt;&lt;/object&gt;&lt;object type=&quot;3&quot; unique_id=&quot;10168&quot;&gt;&lt;property id=&quot;20148&quot; value=&quot;5&quot;/&gt;&lt;property id=&quot;20300&quot; value=&quot;Slide 62 - &amp;quot;Apply It: Compare Mortgages&amp;quot;&quot;/&gt;&lt;property id=&quot;20307&quot; value=&quot;413&quot;/&gt;&lt;/object&gt;&lt;object type=&quot;3&quot; unique_id=&quot;10169&quot;&gt;&lt;property id=&quot;20148&quot; value=&quot;5&quot;/&gt;&lt;property id=&quot;20300&quot; value=&quot;Slide 63 - &amp;quot;Section 2: Remember the Takeaway&amp;quot;&quot;/&gt;&lt;property id=&quot;20307&quot; value=&quot;402&quot;/&gt;&lt;/object&gt;&lt;object type=&quot;3&quot; unique_id=&quot;10171&quot;&gt;&lt;property id=&quot;20148&quot; value=&quot;5&quot;/&gt;&lt;property id=&quot;20300&quot; value=&quot;Slide 64 - &amp;quot;Getting a Home&amp;quot;&quot;/&gt;&lt;property id=&quot;20307&quot; value=&quot;339&quot;/&gt;&lt;/object&gt;&lt;object type=&quot;3&quot; unique_id=&quot;10174&quot;&gt;&lt;property id=&quot;20148&quot; value=&quot;5&quot;/&gt;&lt;property id=&quot;20300&quot; value=&quot;Slide 65 - &amp;quot;Section 3: Key Takeaway&amp;quot;&quot;/&gt;&lt;property id=&quot;20307&quot; value=&quot;342&quot;/&gt;&lt;/object&gt;&lt;object type=&quot;3&quot; unique_id=&quot;10175&quot;&gt;&lt;property id=&quot;20148&quot; value=&quot;5&quot;/&gt;&lt;property id=&quot;20300&quot; value=&quot;Slide 66 - &amp;quot;Your Team&amp;quot;&quot;/&gt;&lt;property id=&quot;20307&quot; value=&quot;344&quot;/&gt;&lt;/object&gt;&lt;object type=&quot;3&quot; unique_id=&quot;10176&quot;&gt;&lt;property id=&quot;20148&quot; value=&quot;5&quot;/&gt;&lt;property id=&quot;20300&quot; value=&quot;Slide 67 - &amp;quot;Shop for Your Home: Find a Home that Fits Your Needs and Budget&amp;quot;&quot;/&gt;&lt;property id=&quot;20307&quot; value=&quot;382&quot;/&gt;&lt;/object&gt;&lt;object type=&quot;3&quot; unique_id=&quot;10177&quot;&gt;&lt;property id=&quot;20148&quot; value=&quot;5&quot;/&gt;&lt;property id=&quot;20300&quot; value=&quot;Slide 68 - &amp;quot;What’s in an Offer&amp;quot;&quot;/&gt;&lt;property id=&quot;20307&quot; value=&quot;347&quot;/&gt;&lt;/object&gt;&lt;object type=&quot;3&quot; unique_id=&quot;10178&quot;&gt;&lt;property id=&quot;20148&quot; value=&quot;5&quot;/&gt;&lt;property id=&quot;20300&quot; value=&quot;Slide 69 - &amp;quot;What’s in an Offer, Continued&amp;quot;&quot;/&gt;&lt;property id=&quot;20307&quot; value=&quot;383&quot;/&gt;&lt;/object&gt;&lt;object type=&quot;3&quot; unique_id=&quot;10179&quot;&gt;&lt;property id=&quot;20148&quot; value=&quot;5&quot;/&gt;&lt;property id=&quot;20300&quot; value=&quot;Slide 70 - &amp;quot;You’ve Made an Offer…&amp;quot;&quot;/&gt;&lt;property id=&quot;20307&quot; value=&quot;348&quot;/&gt;&lt;/object&gt;&lt;object type=&quot;3&quot; unique_id=&quot;10180&quot;&gt;&lt;property id=&quot;20148&quot; value=&quot;5&quot;/&gt;&lt;property id=&quot;20300&quot; value=&quot;Slide 71 - &amp;quot;Home Inspection&amp;quot;&quot;/&gt;&lt;property id=&quot;20307&quot; value=&quot;349&quot;/&gt;&lt;/object&gt;&lt;object type=&quot;3&quot; unique_id=&quot;10181&quot;&gt;&lt;property id=&quot;20148&quot; value=&quot;5&quot;/&gt;&lt;property id=&quot;20300&quot; value=&quot;Slide 72 - &amp;quot;Closing&amp;quot;&quot;/&gt;&lt;property id=&quot;20307&quot; value=&quot;384&quot;/&gt;&lt;/object&gt;&lt;object type=&quot;3&quot; unique_id=&quot;10182&quot;&gt;&lt;property id=&quot;20148&quot; value=&quot;5&quot;/&gt;&lt;property id=&quot;20300&quot; value=&quot;Slide 73 - &amp;quot;Closing Documents&amp;quot;&quot;/&gt;&lt;property id=&quot;20307&quot; value=&quot;350&quot;/&gt;&lt;/object&gt;&lt;object type=&quot;3&quot; unique_id=&quot;10183&quot;&gt;&lt;property id=&quot;20148&quot; value=&quot;5&quot;/&gt;&lt;property id=&quot;20300&quot; value=&quot;Slide 74 - &amp;quot;Getting Help When You’re in Trouble&amp;quot;&quot;/&gt;&lt;property id=&quot;20307&quot; value=&quot;354&quot;/&gt;&lt;/object&gt;&lt;object type=&quot;3&quot; unique_id=&quot;10184&quot;&gt;&lt;property id=&quot;20148&quot; value=&quot;5&quot;/&gt;&lt;property id=&quot;20300&quot; value=&quot;Slide 75 - &amp;quot;Section 3: Remember the Key Takeaway&amp;quot;&quot;/&gt;&lt;property id=&quot;20307&quot; value=&quot;414&quot;/&gt;&lt;/object&gt;&lt;object type=&quot;3&quot; unique_id=&quot;10185&quot;&gt;&lt;property id=&quot;20148&quot; value=&quot;5&quot;/&gt;&lt;property id=&quot;20300&quot; value=&quot;Slide 76 - &amp;quot;Take Action&amp;quot;&quot;/&gt;&lt;property id=&quot;20307&quot; value=&quot;415&quot;/&gt;&lt;/object&gt;&lt;object type=&quot;3&quot; unique_id=&quot;10186&quot;&gt;&lt;property id=&quot;20148&quot; value=&quot;5&quot;/&gt;&lt;property id=&quot;20300&quot; value=&quot;Slide 78 - &amp;quot;Thank you for participating in Money Smart for Adults Buying a Home&amp;quot;&quot;/&gt;&lt;property id=&quot;20307&quot; value=&quot;416&quot;/&gt;&lt;/object&gt;&lt;object type=&quot;3&quot; unique_id=&quot;12166&quot;&gt;&lt;property id=&quot;20148&quot; value=&quot;5&quot;/&gt;&lt;property id=&quot;20300&quot; value=&quot;Slide 39 - &amp;quot;Loans for Homes&amp;quot;&quot;/&gt;&lt;property id=&quot;20307&quot; value=&quot;417&quot;/&gt;&lt;/object&gt;&lt;object type=&quot;3&quot; unique_id=&quot;12649&quot;&gt;&lt;property id=&quot;20148&quot; value=&quot;5&quot;/&gt;&lt;property id=&quot;20300&quot; value=&quot;Slide 77 - &amp;quot;Post-Training Survey&amp;quot;&quot;/&gt;&lt;property id=&quot;20307&quot; value=&quot;418&quot;/&gt;&lt;/object&gt;&lt;/object&gt;&lt;object type=&quot;8&quot; unique_id=&quot;10273&quot;&gt;&lt;/object&gt;&lt;/object&gt;&lt;/database&gt;"/>
  <p:tag name="SECTOMILLISECCONVERTED" val="1"/>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odules_new">
  <a:themeElements>
    <a:clrScheme name="Kilter">
      <a:dk1>
        <a:sysClr val="windowText" lastClr="000000"/>
      </a:dk1>
      <a:lt1>
        <a:sysClr val="window" lastClr="FFFFFF"/>
      </a:lt1>
      <a:dk2>
        <a:srgbClr val="318FC5"/>
      </a:dk2>
      <a:lt2>
        <a:srgbClr val="AEE8FB"/>
      </a:lt2>
      <a:accent1>
        <a:srgbClr val="76C5EF"/>
      </a:accent1>
      <a:accent2>
        <a:srgbClr val="FEA022"/>
      </a:accent2>
      <a:accent3>
        <a:srgbClr val="FF6700"/>
      </a:accent3>
      <a:accent4>
        <a:srgbClr val="70A525"/>
      </a:accent4>
      <a:accent5>
        <a:srgbClr val="A5D848"/>
      </a:accent5>
      <a:accent6>
        <a:srgbClr val="20768C"/>
      </a:accent6>
      <a:hlink>
        <a:srgbClr val="7AB6E8"/>
      </a:hlink>
      <a:folHlink>
        <a:srgbClr val="83B0D3"/>
      </a:folHlink>
    </a:clrScheme>
    <a:fontScheme name="Angles">
      <a:majorFont>
        <a:latin typeface="Franklin Gothic Medium"/>
        <a:ea typeface=""/>
        <a:cs typeface=""/>
        <a:font script="Jpan" typeface="HG創英角ｺﾞｼｯｸUB"/>
        <a:font script="Hang" typeface="돋움"/>
        <a:font script="Hans" typeface="微软雅黑"/>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a:ea typeface=""/>
        <a:cs typeface=""/>
        <a:font script="Jpan" typeface="ＭＳ Ｐゴシック"/>
        <a:font script="Hang" typeface="맑은 고딕"/>
        <a:font script="Hans" typeface="华文隶书"/>
        <a:font script="Hant" typeface="新細明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Essential">
      <a:fillStyleLst>
        <a:solidFill>
          <a:schemeClr val="phClr"/>
        </a:solidFill>
        <a:gradFill rotWithShape="1">
          <a:gsLst>
            <a:gs pos="0">
              <a:schemeClr val="phClr">
                <a:tint val="60000"/>
                <a:satMod val="250000"/>
              </a:schemeClr>
            </a:gs>
            <a:gs pos="35000">
              <a:schemeClr val="phClr">
                <a:tint val="47000"/>
                <a:satMod val="275000"/>
              </a:schemeClr>
            </a:gs>
            <a:gs pos="100000">
              <a:schemeClr val="phClr">
                <a:tint val="25000"/>
                <a:satMod val="300000"/>
              </a:schemeClr>
            </a:gs>
          </a:gsLst>
          <a:lin ang="16200000" scaled="1"/>
        </a:gradFill>
        <a:solidFill>
          <a:schemeClr val="phClr">
            <a:satMod val="110000"/>
          </a:schemeClr>
        </a:solidFill>
      </a:fillStyleLst>
      <a:lnStyleLst>
        <a:ln w="12700" cap="flat" cmpd="sng" algn="ctr">
          <a:solidFill>
            <a:schemeClr val="phClr">
              <a:shade val="95000"/>
              <a:satMod val="105000"/>
            </a:schemeClr>
          </a:solidFill>
          <a:prstDash val="solid"/>
        </a:ln>
        <a:ln w="28575" cap="flat" cmpd="sng" algn="ctr">
          <a:solidFill>
            <a:schemeClr val="phClr"/>
          </a:solidFill>
          <a:prstDash val="solid"/>
        </a:ln>
        <a:ln w="41275" cap="flat" cmpd="sng" algn="ctr">
          <a:solidFill>
            <a:schemeClr val="phClr"/>
          </a:solidFill>
          <a:prstDash val="solid"/>
        </a:ln>
      </a:lnStyleLst>
      <a:effectStyleLst>
        <a:effectStyle>
          <a:effectLst/>
        </a:effectStyle>
        <a:effectStyle>
          <a:effectLst>
            <a:outerShdw blurRad="39999" dist="23000" algn="bl" rotWithShape="0">
              <a:srgbClr val="000000">
                <a:alpha val="40000"/>
              </a:srgbClr>
            </a:outerShdw>
          </a:effectLst>
        </a:effectStyle>
        <a:effectStyle>
          <a:effectLst>
            <a:outerShdw blurRad="38100" dist="19050" algn="bl" rotWithShape="0">
              <a:srgbClr val="000000">
                <a:alpha val="60000"/>
              </a:srgbClr>
            </a:outerShdw>
          </a:effectLst>
          <a:scene3d>
            <a:camera prst="orthographicFront">
              <a:rot lat="0" lon="0" rev="0"/>
            </a:camera>
            <a:lightRig rig="balanced" dir="l"/>
          </a:scene3d>
          <a:sp3d prstMaterial="plastic">
            <a:bevelT w="38100" h="31750"/>
          </a:sp3d>
        </a:effectStyle>
      </a:effectStyleLst>
      <a:bgFillStyleLst>
        <a:solidFill>
          <a:schemeClr val="phClr"/>
        </a:solidFill>
        <a:blipFill rotWithShape="1">
          <a:blip xmlns:r="http://schemas.openxmlformats.org/officeDocument/2006/relationships" r:embed="rId1">
            <a:duotone>
              <a:schemeClr val="phClr">
                <a:tint val="96000"/>
              </a:schemeClr>
              <a:schemeClr val="phClr">
                <a:shade val="94000"/>
              </a:schemeClr>
            </a:duotone>
          </a:blip>
          <a:tile tx="0" ty="0" sx="100000" sy="100000" flip="none" algn="tl"/>
        </a:blipFill>
        <a:gradFill rotWithShape="1">
          <a:gsLst>
            <a:gs pos="0">
              <a:schemeClr val="phClr">
                <a:tint val="84000"/>
                <a:satMod val="110000"/>
              </a:schemeClr>
            </a:gs>
            <a:gs pos="44000">
              <a:schemeClr val="phClr">
                <a:tint val="93000"/>
                <a:satMod val="115000"/>
              </a:schemeClr>
            </a:gs>
            <a:gs pos="100000">
              <a:schemeClr val="phClr">
                <a:tint val="100000"/>
                <a:shade val="59000"/>
                <a:satMod val="120000"/>
              </a:schemeClr>
            </a:gs>
          </a:gsLst>
          <a:path path="circle">
            <a:fillToRect l="40000" t="60000" r="60000" b="4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45E23366CB696C4AB5DDF839C63E83E8" ma:contentTypeVersion="26" ma:contentTypeDescription="Create a new document." ma:contentTypeScope="" ma:versionID="a178a9630805dc27e5baefc3ee64d1d2">
  <xsd:schema xmlns:xsd="http://www.w3.org/2001/XMLSchema" xmlns:xs="http://www.w3.org/2001/XMLSchema" xmlns:p="http://schemas.microsoft.com/office/2006/metadata/properties" xmlns:ns1="http://schemas.microsoft.com/sharepoint/v3" xmlns:ns2="46b93f41-955d-4ad8-ab2a-363dbf4a553d" xmlns:ns3="a9ea5901-5d6f-43a6-8870-a09b753afc6a" targetNamespace="http://schemas.microsoft.com/office/2006/metadata/properties" ma:root="true" ma:fieldsID="85d0a3fb08222ee2729d4d91afbc70b4" ns1:_="" ns2:_="" ns3:_="">
    <xsd:import namespace="http://schemas.microsoft.com/sharepoint/v3"/>
    <xsd:import namespace="46b93f41-955d-4ad8-ab2a-363dbf4a553d"/>
    <xsd:import namespace="a9ea5901-5d6f-43a6-8870-a09b753afc6a"/>
    <xsd:element name="properties">
      <xsd:complexType>
        <xsd:sequence>
          <xsd:element name="documentManagement">
            <xsd:complexType>
              <xsd:all>
                <xsd:element ref="ns1:Editor" minOccurs="0"/>
                <xsd:element ref="ns1:CheckoutUser" minOccurs="0"/>
                <xsd:element ref="ns1:Author" minOccurs="0"/>
                <xsd:element ref="ns2:Sensitivity"/>
                <xsd:element ref="ns2:MediaServiceMetadata" minOccurs="0"/>
                <xsd:element ref="ns2:MediaServiceFastMetadata" minOccurs="0"/>
                <xsd:element ref="ns2:MediaServiceDateTaken" minOccurs="0"/>
                <xsd:element ref="ns2:MediaServiceAutoTags" minOccurs="0"/>
                <xsd:element ref="ns2:MediaServiceOCR" minOccurs="0"/>
                <xsd:element ref="ns2:MediaServiceGenerationTime" minOccurs="0"/>
                <xsd:element ref="ns2:MediaServiceEventHashCode" minOccurs="0"/>
                <xsd:element ref="ns2:MediaServiceLocation" minOccurs="0"/>
                <xsd:element ref="ns3:SharedWithUsers" minOccurs="0"/>
                <xsd:element ref="ns3: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Editor" ma:index="9" nillable="true" ma:displayName="Modified By" ma:list="UserInfo" ma:internalName="Editor" ma:readOnly="fals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CheckoutUser" ma:index="10" nillable="true" ma:displayName="Checked Out To" ma:list="UserInfo" ma:internalName="CheckoutUser" ma:readOnly="fals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Author" ma:index="11" nillable="true" ma:displayName="Created By" ma:list="UserInfo" ma:internalName="Author" ma:readOnly="fals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schema>
  <xsd:schema xmlns:xsd="http://www.w3.org/2001/XMLSchema" xmlns:xs="http://www.w3.org/2001/XMLSchema" xmlns:dms="http://schemas.microsoft.com/office/2006/documentManagement/types" xmlns:pc="http://schemas.microsoft.com/office/infopath/2007/PartnerControls" targetNamespace="46b93f41-955d-4ad8-ab2a-363dbf4a553d" elementFormDefault="qualified">
    <xsd:import namespace="http://schemas.microsoft.com/office/2006/documentManagement/types"/>
    <xsd:import namespace="http://schemas.microsoft.com/office/infopath/2007/PartnerControls"/>
    <xsd:element name="Sensitivity" ma:index="12" ma:displayName="Sensitivity" ma:default="Sensitive Data" ma:description="Sensitive Data = Any data that, if lost, stolen or misused, could adversely impact FDIC, insured institutions or individuals.&#10;http://fdic01/division/doa/adminservices/records/directives/1000/1360-9.doc&#10;&#10;Sensitive PII = SSN alone and/or an individual’s full name plus 1 or more additional items of personal data.&#10;http://fdic01/division/dit/ITGovernance/PrivacyProgram/PersonallyIdentifiableInformation/index.html&#10;Non-Sensitive Data = Data that can be shared or viewed with no restrictions internal or external to FDIC.&#10;http://www.fdic.gov/regulations/laws/rules/2000-3800.html" ma:format="Dropdown" ma:internalName="Sensitivity" ma:readOnly="false">
      <xsd:simpleType>
        <xsd:restriction base="dms:Choice">
          <xsd:enumeration value="Sensitive Data"/>
          <xsd:enumeration value="Sensitive PII"/>
          <xsd:enumeration value="Non-Sensitive Data"/>
        </xsd:restriction>
      </xsd:simpleType>
    </xsd:element>
    <xsd:element name="MediaServiceMetadata" ma:index="13" nillable="true" ma:displayName="MediaServiceMetadata" ma:hidden="true" ma:internalName="MediaServiceMetadata" ma:readOnly="true">
      <xsd:simpleType>
        <xsd:restriction base="dms:Note"/>
      </xsd:simpleType>
    </xsd:element>
    <xsd:element name="MediaServiceFastMetadata" ma:index="14" nillable="true" ma:displayName="MediaServiceFastMetadata" ma:hidden="true" ma:internalName="MediaServiceFastMetadata" ma:readOnly="true">
      <xsd:simpleType>
        <xsd:restriction base="dms:Note"/>
      </xsd:simpleType>
    </xsd:element>
    <xsd:element name="MediaServiceDateTaken" ma:index="15" nillable="true" ma:displayName="MediaServiceDateTaken" ma:hidden="true" ma:internalName="MediaServiceDateTaken" ma:readOnly="true">
      <xsd:simpleType>
        <xsd:restriction base="dms:Text"/>
      </xsd:simpleType>
    </xsd:element>
    <xsd:element name="MediaServiceAutoTags" ma:index="16" nillable="true" ma:displayName="Tags" ma:internalName="MediaServiceAutoTags" ma:readOnly="true">
      <xsd:simpleType>
        <xsd:restriction base="dms:Text"/>
      </xsd:simpleType>
    </xsd:element>
    <xsd:element name="MediaServiceOCR" ma:index="17" nillable="true" ma:displayName="Extracted Text" ma:internalName="MediaServiceOCR" ma:readOnly="true">
      <xsd:simpleType>
        <xsd:restriction base="dms:Note">
          <xsd:maxLength value="255"/>
        </xsd:restriction>
      </xsd:simpleType>
    </xsd:element>
    <xsd:element name="MediaServiceGenerationTime" ma:index="18" nillable="true" ma:displayName="MediaServiceGenerationTime" ma:hidden="true" ma:internalName="MediaServiceGenerationTime" ma:readOnly="true">
      <xsd:simpleType>
        <xsd:restriction base="dms:Text"/>
      </xsd:simpleType>
    </xsd:element>
    <xsd:element name="MediaServiceEventHashCode" ma:index="19" nillable="true" ma:displayName="MediaServiceEventHashCode" ma:hidden="true" ma:internalName="MediaServiceEventHashCode" ma:readOnly="true">
      <xsd:simpleType>
        <xsd:restriction base="dms:Text"/>
      </xsd:simpleType>
    </xsd:element>
    <xsd:element name="MediaServiceLocation" ma:index="20" nillable="true" ma:displayName="Location" ma:internalName="MediaServiceLocatio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a9ea5901-5d6f-43a6-8870-a09b753afc6a" elementFormDefault="qualified">
    <xsd:import namespace="http://schemas.microsoft.com/office/2006/documentManagement/types"/>
    <xsd:import namespace="http://schemas.microsoft.com/office/infopath/2007/PartnerControls"/>
    <xsd:element name="SharedWithUsers" ma:index="21"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2"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Author xmlns="http://schemas.microsoft.com/sharepoint/v3">
      <UserInfo>
        <DisplayName/>
        <AccountId xsi:nil="true"/>
        <AccountType/>
      </UserInfo>
    </Author>
    <Sensitivity xmlns="46b93f41-955d-4ad8-ab2a-363dbf4a553d">Sensitive Data</Sensitivity>
    <CheckoutUser xmlns="http://schemas.microsoft.com/sharepoint/v3">
      <UserInfo>
        <DisplayName/>
        <AccountId xsi:nil="true"/>
        <AccountType/>
      </UserInfo>
    </CheckoutUser>
    <Editor xmlns="http://schemas.microsoft.com/sharepoint/v3">
      <UserInfo>
        <DisplayName/>
        <AccountId xsi:nil="true"/>
        <AccountType/>
      </UserInfo>
    </Editor>
  </documentManagement>
</p:properties>
</file>

<file path=customXml/itemProps1.xml><?xml version="1.0" encoding="utf-8"?>
<ds:datastoreItem xmlns:ds="http://schemas.openxmlformats.org/officeDocument/2006/customXml" ds:itemID="{F2EE25CA-67BC-464B-AE0C-E3698AFB3BE9}">
  <ds:schemaRefs>
    <ds:schemaRef ds:uri="http://schemas.microsoft.com/sharepoint/v3/contenttype/forms"/>
  </ds:schemaRefs>
</ds:datastoreItem>
</file>

<file path=customXml/itemProps2.xml><?xml version="1.0" encoding="utf-8"?>
<ds:datastoreItem xmlns:ds="http://schemas.openxmlformats.org/officeDocument/2006/customXml" ds:itemID="{F425C5D8-91C7-44DB-A887-47FAF3AE0D80}">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46b93f41-955d-4ad8-ab2a-363dbf4a553d"/>
    <ds:schemaRef ds:uri="a9ea5901-5d6f-43a6-8870-a09b753afc6a"/>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C55461D2-8866-4142-877A-91F1DA5738FA}">
  <ds:schemaRefs>
    <ds:schemaRef ds:uri="http://purl.org/dc/dcmitype/"/>
    <ds:schemaRef ds:uri="http://schemas.microsoft.com/office/2006/metadata/properties"/>
    <ds:schemaRef ds:uri="http://purl.org/dc/elements/1.1/"/>
    <ds:schemaRef ds:uri="http://schemas.microsoft.com/sharepoint/v3"/>
    <ds:schemaRef ds:uri="http://www.w3.org/XML/1998/namespace"/>
    <ds:schemaRef ds:uri="http://purl.org/dc/terms/"/>
    <ds:schemaRef ds:uri="http://schemas.microsoft.com/office/2006/documentManagement/types"/>
    <ds:schemaRef ds:uri="a9ea5901-5d6f-43a6-8870-a09b753afc6a"/>
    <ds:schemaRef ds:uri="http://schemas.microsoft.com/office/infopath/2007/PartnerControls"/>
    <ds:schemaRef ds:uri="http://schemas.openxmlformats.org/package/2006/metadata/core-properties"/>
    <ds:schemaRef ds:uri="46b93f41-955d-4ad8-ab2a-363dbf4a553d"/>
  </ds:schemaRefs>
</ds:datastoreItem>
</file>

<file path=docProps/app.xml><?xml version="1.0" encoding="utf-8"?>
<Properties xmlns="http://schemas.openxmlformats.org/officeDocument/2006/extended-properties" xmlns:vt="http://schemas.openxmlformats.org/officeDocument/2006/docPropsVTypes">
  <Template/>
  <TotalTime>0</TotalTime>
  <Words>1644</Words>
  <Application>Microsoft Office PowerPoint</Application>
  <PresentationFormat>On-screen Show (4:3)</PresentationFormat>
  <Paragraphs>375</Paragraphs>
  <Slides>64</Slides>
  <Notes>12</Notes>
  <HiddenSlides>0</HiddenSlides>
  <MMClips>0</MMClips>
  <ScaleCrop>false</ScaleCrop>
  <HeadingPairs>
    <vt:vector size="4" baseType="variant">
      <vt:variant>
        <vt:lpstr>Theme</vt:lpstr>
      </vt:variant>
      <vt:variant>
        <vt:i4>1</vt:i4>
      </vt:variant>
      <vt:variant>
        <vt:lpstr>Slide Titles</vt:lpstr>
      </vt:variant>
      <vt:variant>
        <vt:i4>64</vt:i4>
      </vt:variant>
    </vt:vector>
  </HeadingPairs>
  <TitlesOfParts>
    <vt:vector size="65" baseType="lpstr">
      <vt:lpstr>Modules_new</vt:lpstr>
      <vt:lpstr>Buying a Home</vt:lpstr>
      <vt:lpstr>Pre-Training Survey See page 39 in your Participant Guide</vt:lpstr>
      <vt:lpstr>Section 1: Getting Ready to Own Your Home</vt:lpstr>
      <vt:lpstr>Section 1: Key Takeaway</vt:lpstr>
      <vt:lpstr>Reasons for Buying a Home</vt:lpstr>
      <vt:lpstr>Equity</vt:lpstr>
      <vt:lpstr>Market Value</vt:lpstr>
      <vt:lpstr>Steps to Buying a Home</vt:lpstr>
      <vt:lpstr>More Steps to Buying a Home</vt:lpstr>
      <vt:lpstr>Try It: Getting Ready to Buy See page 5 in your Participant Guide</vt:lpstr>
      <vt:lpstr>Apply It: Am I Ready to Buy? See page 7 in your Participant Guide</vt:lpstr>
      <vt:lpstr>How Much Can You Afford?</vt:lpstr>
      <vt:lpstr>Spending and Saving Plan Method</vt:lpstr>
      <vt:lpstr>Monthly Mortgage Payments</vt:lpstr>
      <vt:lpstr>Additional Costs of Homeownership</vt:lpstr>
      <vt:lpstr>Apply It: What Can I Afford? See page 10 in your Participant Guide </vt:lpstr>
      <vt:lpstr>Debt-to-Income Ratio</vt:lpstr>
      <vt:lpstr>Other Expenses Besides Debt</vt:lpstr>
      <vt:lpstr>Try It: Calculating a Debt-to-Income Ratio See page 16 in your Participant Guide</vt:lpstr>
      <vt:lpstr>Try It: Calculating a Debt-to-Income Ratio: Answer Key</vt:lpstr>
      <vt:lpstr>Apply It: My Debt-to-Income Ratio See page 18 in your Participant Guide</vt:lpstr>
      <vt:lpstr>Section 1: Remember the Key Takeaway</vt:lpstr>
      <vt:lpstr>Section 2: Financing a Home Purchase</vt:lpstr>
      <vt:lpstr>Section 2: Key Takeaway</vt:lpstr>
      <vt:lpstr>Types of Loans</vt:lpstr>
      <vt:lpstr>Learn About Mortgages</vt:lpstr>
      <vt:lpstr>Down Payment</vt:lpstr>
      <vt:lpstr>Private Mortgage Insurance (PMI)</vt:lpstr>
      <vt:lpstr>Other Mortgage Characteristics</vt:lpstr>
      <vt:lpstr>Two Common Ways to Pay for Taxes and Insurance</vt:lpstr>
      <vt:lpstr>Major Types of Mortgage Loans</vt:lpstr>
      <vt:lpstr>Fixed-Rate Mortgage</vt:lpstr>
      <vt:lpstr>Adjustable Rate Mortgage</vt:lpstr>
      <vt:lpstr>Rate Lock</vt:lpstr>
      <vt:lpstr>Balloon Payment</vt:lpstr>
      <vt:lpstr>Conventional Mortgage</vt:lpstr>
      <vt:lpstr>Jumbo Loan and Second Mortgages</vt:lpstr>
      <vt:lpstr>Government-Guaranteed Loans</vt:lpstr>
      <vt:lpstr>Other Assistance</vt:lpstr>
      <vt:lpstr>Apply It: My Mortgage Options See page 22 in your Participant Guide</vt:lpstr>
      <vt:lpstr>How Mortgages Work</vt:lpstr>
      <vt:lpstr>Comparing Loans with Different Terms</vt:lpstr>
      <vt:lpstr>Amortization</vt:lpstr>
      <vt:lpstr>Try It: Reading an Amortization Schedule    and Calculating Equity See page 23 in your Participant Guide</vt:lpstr>
      <vt:lpstr>Getting Pre-Qualified or Pre-Approved</vt:lpstr>
      <vt:lpstr>Shop Around for a Mortgage</vt:lpstr>
      <vt:lpstr>Apply It: My Worksheet to Compare Loan                 Estimates See page 26 in your Participant Guide</vt:lpstr>
      <vt:lpstr>Section 2: Remember the Takeaway</vt:lpstr>
      <vt:lpstr>Section 3: Getting Help and Buying Your Home</vt:lpstr>
      <vt:lpstr>Section 3: Key Takeaway</vt:lpstr>
      <vt:lpstr>Putting Together Your Team and Finding a Home</vt:lpstr>
      <vt:lpstr>Apply It: My Home Buying Team See page 30 in your Participant Guide</vt:lpstr>
      <vt:lpstr>Making an Offer</vt:lpstr>
      <vt:lpstr>What’s In an Offer</vt:lpstr>
      <vt:lpstr>What Else Is In an Offer</vt:lpstr>
      <vt:lpstr>You’ve Made an Offer…</vt:lpstr>
      <vt:lpstr>Home Inspection</vt:lpstr>
      <vt:lpstr>Closing on a Home</vt:lpstr>
      <vt:lpstr>Documents at Closing</vt:lpstr>
      <vt:lpstr>Getting Help When You’re in Trouble</vt:lpstr>
      <vt:lpstr>Apply It: My Resources for Getting Help                Paying My Mortgage See page 34 in your Participant Guide</vt:lpstr>
      <vt:lpstr>Section 3: Remember the Takeaway</vt:lpstr>
      <vt:lpstr>Take Action See page 36 in your Participant Guide</vt:lpstr>
      <vt:lpstr>Post-Training Survey See page 41 in your Participant Guide</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cp:lastPrinted>2018-10-31T21:14:50Z</cp:lastPrinted>
  <dcterms:created xsi:type="dcterms:W3CDTF">2017-09-01T11:37:31Z</dcterms:created>
  <dcterms:modified xsi:type="dcterms:W3CDTF">2019-11-15T02:46:54Z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0x01010045E23366CB696C4AB5DDF839C63E83E8</vt:lpwstr>
  </property>
</Properties>
</file>