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 bookmarkIdSeed="2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549" r:id="rId5"/>
    <p:sldId id="546" r:id="rId6"/>
    <p:sldId id="274" r:id="rId7"/>
    <p:sldId id="261" r:id="rId8"/>
    <p:sldId id="515" r:id="rId9"/>
    <p:sldId id="528" r:id="rId10"/>
    <p:sldId id="516" r:id="rId11"/>
    <p:sldId id="529" r:id="rId12"/>
    <p:sldId id="551" r:id="rId13"/>
    <p:sldId id="517" r:id="rId14"/>
    <p:sldId id="543" r:id="rId15"/>
    <p:sldId id="518" r:id="rId16"/>
    <p:sldId id="530" r:id="rId17"/>
    <p:sldId id="544" r:id="rId18"/>
    <p:sldId id="519" r:id="rId19"/>
    <p:sldId id="520" r:id="rId20"/>
    <p:sldId id="545" r:id="rId21"/>
    <p:sldId id="531" r:id="rId22"/>
    <p:sldId id="532" r:id="rId23"/>
    <p:sldId id="414" r:id="rId24"/>
    <p:sldId id="275" r:id="rId25"/>
    <p:sldId id="278" r:id="rId26"/>
    <p:sldId id="550" r:id="rId27"/>
    <p:sldId id="521" r:id="rId28"/>
    <p:sldId id="534" r:id="rId29"/>
    <p:sldId id="537" r:id="rId30"/>
    <p:sldId id="535" r:id="rId31"/>
    <p:sldId id="524" r:id="rId32"/>
    <p:sldId id="527" r:id="rId33"/>
    <p:sldId id="538" r:id="rId34"/>
    <p:sldId id="539" r:id="rId35"/>
    <p:sldId id="536" r:id="rId36"/>
    <p:sldId id="522" r:id="rId37"/>
    <p:sldId id="547" r:id="rId38"/>
    <p:sldId id="548" r:id="rId3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7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1348" autoAdjust="0"/>
    <p:restoredTop sz="86418" autoAdjust="0"/>
  </p:normalViewPr>
  <p:slideViewPr>
    <p:cSldViewPr snapToGrid="0" snapToObjects="1">
      <p:cViewPr varScale="1">
        <p:scale>
          <a:sx n="38" d="100"/>
          <a:sy n="38" d="100"/>
        </p:scale>
        <p:origin x="-1171" y="-72"/>
      </p:cViewPr>
      <p:guideLst>
        <p:guide orient="horz" pos="2160"/>
        <p:guide pos="2880"/>
        <p:guide pos="27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-100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12/23/2019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94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50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7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6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smtClean="0">
                <a:solidFill>
                  <a:schemeClr val="tx1"/>
                </a:solidFill>
              </a:rPr>
              <a:t>September 2018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Module 3: </a:t>
            </a:r>
            <a:r>
              <a:rPr lang="en-US" sz="11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Your Incom</a:t>
            </a:r>
            <a:r>
              <a:rPr lang="en-US" sz="1100" b="0" kern="1200" baseline="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e and Expenses</a:t>
            </a:r>
            <a:endParaRPr lang="en-US" sz="1100" b="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2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7620000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7620000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86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4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3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7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6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2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rtl="0"/>
            <a:r>
              <a:rPr lang="en-US" sz="1100" dirty="0">
                <a:solidFill>
                  <a:schemeClr val="tx1"/>
                </a:solidFill>
                <a:latin typeface="+mj-lt"/>
              </a:rPr>
              <a:t>Module 3</a:t>
            </a:r>
            <a:r>
              <a:rPr lang="en-US" sz="110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sz="1100" b="0" dirty="0">
                <a:solidFill>
                  <a:schemeClr val="tx1"/>
                </a:solidFill>
                <a:latin typeface="+mj-lt"/>
              </a:rPr>
              <a:t>Your Income and Expenses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</p:spTree>
    <p:extLst>
      <p:ext uri="{BB962C8B-B14F-4D97-AF65-F5344CB8AC3E}">
        <p14:creationId xmlns:p14="http://schemas.microsoft.com/office/powerpoint/2010/main" val="8451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 descr="Man with glasses and tatoos sitting at a desk looking at papers. Calculator, phone and laptop are visible, as is a bookshelf.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184" y="0"/>
            <a:ext cx="6189989" cy="4345525"/>
          </a:xfrm>
          <a:prstGeom prst="rect">
            <a:avLst/>
          </a:prstGeom>
        </p:spPr>
      </p:pic>
      <p:sp>
        <p:nvSpPr>
          <p:cNvPr id="9" name="Rectangle 8" descr="Solid Black rectangle below picture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Module 3: Your Income and Expenses</a:t>
            </a:r>
          </a:p>
        </p:txBody>
      </p:sp>
      <p:pic>
        <p:nvPicPr>
          <p:cNvPr id="12" name="Picture 11" descr="Money Smart logo 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8" name="Subtitle 11"/>
          <p:cNvSpPr txBox="1">
            <a:spLocks/>
          </p:cNvSpPr>
          <p:nvPr/>
        </p:nvSpPr>
        <p:spPr>
          <a:xfrm>
            <a:off x="2722794" y="5008162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Module 3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49645" y="5565786"/>
            <a:ext cx="5891685" cy="6882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sz="4000" dirty="0"/>
              <a:t>Your Income and Expenses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03184" y="6400211"/>
            <a:ext cx="1290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0" dirty="0"/>
              <a:t>September 2018</a:t>
            </a:r>
          </a:p>
        </p:txBody>
      </p:sp>
      <p:sp>
        <p:nvSpPr>
          <p:cNvPr id="10" name="Rectangle 9" descr="blue box around page number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86570" y="6438035"/>
            <a:ext cx="459794" cy="283845"/>
          </a:xfr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4049"/>
            <a:ext cx="8036079" cy="1104273"/>
          </a:xfrm>
        </p:spPr>
        <p:txBody>
          <a:bodyPr anchor="t">
            <a:normAutofit/>
          </a:bodyPr>
          <a:lstStyle/>
          <a:p>
            <a:r>
              <a:rPr lang="en-US" dirty="0"/>
              <a:t>Try It: Ways to Receive Income</a:t>
            </a:r>
            <a:br>
              <a:rPr lang="en-US" dirty="0"/>
            </a:br>
            <a:r>
              <a:rPr lang="en-US" sz="2400" dirty="0"/>
              <a:t>See page 4 in your Participant Guide</a:t>
            </a:r>
            <a:endParaRPr lang="en-US" dirty="0"/>
          </a:p>
        </p:txBody>
      </p:sp>
      <p:pic>
        <p:nvPicPr>
          <p:cNvPr id="4" name="Picture 3" descr="Screenshot of the top part of Try It: Ways to Receive Income from the Participant Guide. Shown for navigation only.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22408"/>
            <a:ext cx="7936807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3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868378" cy="881682"/>
          </a:xfrm>
        </p:spPr>
        <p:txBody>
          <a:bodyPr>
            <a:normAutofit/>
          </a:bodyPr>
          <a:lstStyle/>
          <a:p>
            <a:r>
              <a:rPr lang="en-US" dirty="0"/>
              <a:t>Ways to Receive Income: Small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Cash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Paper check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Direct deposit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Payroll card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Electronic benefits transfer</a:t>
            </a:r>
          </a:p>
        </p:txBody>
      </p:sp>
      <p:pic>
        <p:nvPicPr>
          <p:cNvPr id="5" name="Picture 4" descr="Cartoon of wallet with money and checks, cell phone and payroll card.Words read Paper check, cash, direct deposit, EBT, payroll car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413" y="1762600"/>
            <a:ext cx="4276956" cy="316189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Pay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Typical pay statement information:</a:t>
            </a:r>
          </a:p>
          <a:p>
            <a:pPr lvl="1"/>
            <a:r>
              <a:rPr lang="en-US" sz="2800" dirty="0"/>
              <a:t>Personal information</a:t>
            </a:r>
          </a:p>
          <a:p>
            <a:pPr lvl="1"/>
            <a:r>
              <a:rPr lang="en-US" sz="2800" dirty="0"/>
              <a:t>Pay period</a:t>
            </a:r>
          </a:p>
          <a:p>
            <a:pPr lvl="1"/>
            <a:r>
              <a:rPr lang="en-US" sz="2800" dirty="0"/>
              <a:t>Pay date</a:t>
            </a:r>
          </a:p>
          <a:p>
            <a:pPr lvl="1"/>
            <a:r>
              <a:rPr lang="en-US" sz="2800" dirty="0"/>
              <a:t>Gross pay</a:t>
            </a:r>
          </a:p>
          <a:p>
            <a:pPr lvl="1"/>
            <a:r>
              <a:rPr lang="en-US" sz="2800" dirty="0"/>
              <a:t>Deductions</a:t>
            </a:r>
          </a:p>
          <a:p>
            <a:pPr lvl="1"/>
            <a:r>
              <a:rPr lang="en-US" sz="2800" dirty="0"/>
              <a:t>Net pay</a:t>
            </a:r>
          </a:p>
          <a:p>
            <a:pPr lvl="1"/>
            <a:r>
              <a:rPr lang="en-US" sz="2800" dirty="0"/>
              <a:t>Employer contributions</a:t>
            </a:r>
            <a:endParaRPr lang="en-US" sz="2400" dirty="0"/>
          </a:p>
        </p:txBody>
      </p:sp>
      <p:pic>
        <p:nvPicPr>
          <p:cNvPr id="4" name="Picture 3" descr="Picture showing part of a calculator, part of a pen, and part of an Earnings Statement.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065" y="2193480"/>
            <a:ext cx="2921000" cy="2336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Required deductions </a:t>
            </a:r>
          </a:p>
          <a:p>
            <a:pPr lvl="1"/>
            <a:r>
              <a:rPr lang="en-US" sz="2800" dirty="0"/>
              <a:t>FICA: Social Security and Medicare</a:t>
            </a:r>
          </a:p>
          <a:p>
            <a:pPr lvl="1"/>
            <a:r>
              <a:rPr lang="en-US" sz="2800" dirty="0"/>
              <a:t>Income tax: Federal, state, local</a:t>
            </a:r>
          </a:p>
          <a:p>
            <a:pPr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Elective (voluntary) deductions</a:t>
            </a:r>
          </a:p>
          <a:p>
            <a:pPr lvl="1"/>
            <a:r>
              <a:rPr lang="en-US" sz="2600" dirty="0"/>
              <a:t>Such as insurance premiums, union dues, retirement account contributions, charitable contributions, direct deposits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31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Income Tax Withholding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1645048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Internal Revenue Service Form W-4</a:t>
            </a:r>
          </a:p>
          <a:p>
            <a:pPr lvl="1">
              <a:spcBef>
                <a:spcPts val="0"/>
              </a:spcBef>
            </a:pPr>
            <a:r>
              <a:rPr lang="en-US" sz="2800" dirty="0"/>
              <a:t>Possibly state and local income tax forms too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7985" y="5369979"/>
            <a:ext cx="7923077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defTabSz="914400">
              <a:lnSpc>
                <a:spcPct val="140000"/>
              </a:lnSpc>
              <a:spcBef>
                <a:spcPct val="20000"/>
              </a:spcBef>
              <a:buClr>
                <a:srgbClr val="318FC5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  <a:latin typeface="Franklin Gothic Medium"/>
              </a:rPr>
              <a:t>Be careful not to have too </a:t>
            </a:r>
            <a:r>
              <a:rPr lang="en-US" sz="3200">
                <a:solidFill>
                  <a:prstClr val="black"/>
                </a:solidFill>
                <a:latin typeface="Franklin Gothic Medium"/>
              </a:rPr>
              <a:t>little </a:t>
            </a:r>
            <a:r>
              <a:rPr lang="en-US" sz="3200" smtClean="0">
                <a:solidFill>
                  <a:prstClr val="black"/>
                </a:solidFill>
                <a:latin typeface="Franklin Gothic Medium"/>
              </a:rPr>
              <a:t>withheld!</a:t>
            </a:r>
            <a:endParaRPr lang="en-US" sz="3200" dirty="0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85" name="Group 84" descr="Fewer Allowances equals Higher Withholding&#10;More Allowances equals Lower Withholding"/>
          <p:cNvGrpSpPr/>
          <p:nvPr/>
        </p:nvGrpSpPr>
        <p:grpSpPr>
          <a:xfrm>
            <a:off x="1693862" y="3008305"/>
            <a:ext cx="6243638" cy="2182082"/>
            <a:chOff x="1693862" y="3008305"/>
            <a:chExt cx="6243638" cy="218208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1693862" y="3008305"/>
              <a:ext cx="5970590" cy="2068508"/>
              <a:chOff x="1067" y="1895"/>
              <a:chExt cx="3761" cy="1303"/>
            </a:xfrm>
          </p:grpSpPr>
          <p:sp>
            <p:nvSpPr>
              <p:cNvPr id="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110" y="1895"/>
                <a:ext cx="3718" cy="1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3097" y="2714"/>
                <a:ext cx="427" cy="484"/>
              </a:xfrm>
              <a:custGeom>
                <a:avLst/>
                <a:gdLst>
                  <a:gd name="T0" fmla="*/ 566 w 566"/>
                  <a:gd name="T1" fmla="*/ 283 h 639"/>
                  <a:gd name="T2" fmla="*/ 566 w 566"/>
                  <a:gd name="T3" fmla="*/ 283 h 639"/>
                  <a:gd name="T4" fmla="*/ 283 w 566"/>
                  <a:gd name="T5" fmla="*/ 0 h 639"/>
                  <a:gd name="T6" fmla="*/ 0 w 566"/>
                  <a:gd name="T7" fmla="*/ 283 h 639"/>
                  <a:gd name="T8" fmla="*/ 139 w 566"/>
                  <a:gd name="T9" fmla="*/ 283 h 639"/>
                  <a:gd name="T10" fmla="*/ 139 w 566"/>
                  <a:gd name="T11" fmla="*/ 639 h 639"/>
                  <a:gd name="T12" fmla="*/ 427 w 566"/>
                  <a:gd name="T13" fmla="*/ 639 h 639"/>
                  <a:gd name="T14" fmla="*/ 427 w 566"/>
                  <a:gd name="T15" fmla="*/ 283 h 639"/>
                  <a:gd name="T16" fmla="*/ 566 w 566"/>
                  <a:gd name="T17" fmla="*/ 283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6" h="639">
                    <a:moveTo>
                      <a:pt x="566" y="283"/>
                    </a:moveTo>
                    <a:lnTo>
                      <a:pt x="566" y="283"/>
                    </a:lnTo>
                    <a:lnTo>
                      <a:pt x="283" y="0"/>
                    </a:lnTo>
                    <a:lnTo>
                      <a:pt x="0" y="283"/>
                    </a:lnTo>
                    <a:lnTo>
                      <a:pt x="139" y="283"/>
                    </a:lnTo>
                    <a:lnTo>
                      <a:pt x="139" y="639"/>
                    </a:lnTo>
                    <a:lnTo>
                      <a:pt x="427" y="639"/>
                    </a:lnTo>
                    <a:lnTo>
                      <a:pt x="427" y="283"/>
                    </a:lnTo>
                    <a:lnTo>
                      <a:pt x="566" y="283"/>
                    </a:lnTo>
                    <a:close/>
                  </a:path>
                </a:pathLst>
              </a:custGeom>
              <a:solidFill>
                <a:srgbClr val="E972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1072" y="2714"/>
                <a:ext cx="427" cy="484"/>
              </a:xfrm>
              <a:custGeom>
                <a:avLst/>
                <a:gdLst>
                  <a:gd name="T0" fmla="*/ 139 w 566"/>
                  <a:gd name="T1" fmla="*/ 0 h 639"/>
                  <a:gd name="T2" fmla="*/ 139 w 566"/>
                  <a:gd name="T3" fmla="*/ 0 h 639"/>
                  <a:gd name="T4" fmla="*/ 139 w 566"/>
                  <a:gd name="T5" fmla="*/ 356 h 639"/>
                  <a:gd name="T6" fmla="*/ 0 w 566"/>
                  <a:gd name="T7" fmla="*/ 356 h 639"/>
                  <a:gd name="T8" fmla="*/ 283 w 566"/>
                  <a:gd name="T9" fmla="*/ 639 h 639"/>
                  <a:gd name="T10" fmla="*/ 566 w 566"/>
                  <a:gd name="T11" fmla="*/ 356 h 639"/>
                  <a:gd name="T12" fmla="*/ 427 w 566"/>
                  <a:gd name="T13" fmla="*/ 356 h 639"/>
                  <a:gd name="T14" fmla="*/ 427 w 566"/>
                  <a:gd name="T15" fmla="*/ 0 h 639"/>
                  <a:gd name="T16" fmla="*/ 139 w 566"/>
                  <a:gd name="T17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6" h="639">
                    <a:moveTo>
                      <a:pt x="139" y="0"/>
                    </a:moveTo>
                    <a:lnTo>
                      <a:pt x="139" y="0"/>
                    </a:lnTo>
                    <a:lnTo>
                      <a:pt x="139" y="356"/>
                    </a:lnTo>
                    <a:lnTo>
                      <a:pt x="0" y="356"/>
                    </a:lnTo>
                    <a:lnTo>
                      <a:pt x="283" y="639"/>
                    </a:lnTo>
                    <a:lnTo>
                      <a:pt x="566" y="356"/>
                    </a:lnTo>
                    <a:lnTo>
                      <a:pt x="427" y="356"/>
                    </a:lnTo>
                    <a:lnTo>
                      <a:pt x="427" y="0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007F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9"/>
              <p:cNvSpPr>
                <a:spLocks noEditPoints="1"/>
              </p:cNvSpPr>
              <p:nvPr/>
            </p:nvSpPr>
            <p:spPr bwMode="auto">
              <a:xfrm>
                <a:off x="2743" y="2160"/>
                <a:ext cx="161" cy="109"/>
              </a:xfrm>
              <a:custGeom>
                <a:avLst/>
                <a:gdLst>
                  <a:gd name="T0" fmla="*/ 0 w 213"/>
                  <a:gd name="T1" fmla="*/ 51 h 144"/>
                  <a:gd name="T2" fmla="*/ 0 w 213"/>
                  <a:gd name="T3" fmla="*/ 51 h 144"/>
                  <a:gd name="T4" fmla="*/ 213 w 213"/>
                  <a:gd name="T5" fmla="*/ 51 h 144"/>
                  <a:gd name="T6" fmla="*/ 213 w 213"/>
                  <a:gd name="T7" fmla="*/ 0 h 144"/>
                  <a:gd name="T8" fmla="*/ 0 w 213"/>
                  <a:gd name="T9" fmla="*/ 0 h 144"/>
                  <a:gd name="T10" fmla="*/ 0 w 213"/>
                  <a:gd name="T11" fmla="*/ 51 h 144"/>
                  <a:gd name="T12" fmla="*/ 0 w 213"/>
                  <a:gd name="T13" fmla="*/ 144 h 144"/>
                  <a:gd name="T14" fmla="*/ 0 w 213"/>
                  <a:gd name="T15" fmla="*/ 144 h 144"/>
                  <a:gd name="T16" fmla="*/ 213 w 213"/>
                  <a:gd name="T17" fmla="*/ 144 h 144"/>
                  <a:gd name="T18" fmla="*/ 213 w 213"/>
                  <a:gd name="T19" fmla="*/ 92 h 144"/>
                  <a:gd name="T20" fmla="*/ 0 w 213"/>
                  <a:gd name="T21" fmla="*/ 92 h 144"/>
                  <a:gd name="T22" fmla="*/ 0 w 213"/>
                  <a:gd name="T2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3" h="144">
                    <a:moveTo>
                      <a:pt x="0" y="51"/>
                    </a:moveTo>
                    <a:lnTo>
                      <a:pt x="0" y="51"/>
                    </a:lnTo>
                    <a:lnTo>
                      <a:pt x="213" y="51"/>
                    </a:lnTo>
                    <a:lnTo>
                      <a:pt x="213" y="0"/>
                    </a:lnTo>
                    <a:lnTo>
                      <a:pt x="0" y="0"/>
                    </a:lnTo>
                    <a:lnTo>
                      <a:pt x="0" y="51"/>
                    </a:lnTo>
                    <a:close/>
                    <a:moveTo>
                      <a:pt x="0" y="144"/>
                    </a:moveTo>
                    <a:lnTo>
                      <a:pt x="0" y="144"/>
                    </a:lnTo>
                    <a:lnTo>
                      <a:pt x="213" y="144"/>
                    </a:lnTo>
                    <a:lnTo>
                      <a:pt x="213" y="92"/>
                    </a:lnTo>
                    <a:lnTo>
                      <a:pt x="0" y="92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1235" y="3016"/>
                <a:ext cx="102" cy="34"/>
              </a:xfrm>
              <a:custGeom>
                <a:avLst/>
                <a:gdLst>
                  <a:gd name="T0" fmla="*/ 0 w 135"/>
                  <a:gd name="T1" fmla="*/ 46 h 46"/>
                  <a:gd name="T2" fmla="*/ 0 w 135"/>
                  <a:gd name="T3" fmla="*/ 46 h 46"/>
                  <a:gd name="T4" fmla="*/ 135 w 135"/>
                  <a:gd name="T5" fmla="*/ 46 h 46"/>
                  <a:gd name="T6" fmla="*/ 135 w 135"/>
                  <a:gd name="T7" fmla="*/ 0 h 46"/>
                  <a:gd name="T8" fmla="*/ 0 w 135"/>
                  <a:gd name="T9" fmla="*/ 0 h 46"/>
                  <a:gd name="T10" fmla="*/ 0 w 135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46">
                    <a:moveTo>
                      <a:pt x="0" y="46"/>
                    </a:moveTo>
                    <a:lnTo>
                      <a:pt x="0" y="46"/>
                    </a:lnTo>
                    <a:lnTo>
                      <a:pt x="135" y="46"/>
                    </a:lnTo>
                    <a:lnTo>
                      <a:pt x="135" y="0"/>
                    </a:lnTo>
                    <a:lnTo>
                      <a:pt x="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EFEF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3231" y="2801"/>
                <a:ext cx="161" cy="161"/>
              </a:xfrm>
              <a:custGeom>
                <a:avLst/>
                <a:gdLst>
                  <a:gd name="T0" fmla="*/ 80 w 213"/>
                  <a:gd name="T1" fmla="*/ 212 h 212"/>
                  <a:gd name="T2" fmla="*/ 80 w 213"/>
                  <a:gd name="T3" fmla="*/ 212 h 212"/>
                  <a:gd name="T4" fmla="*/ 133 w 213"/>
                  <a:gd name="T5" fmla="*/ 212 h 212"/>
                  <a:gd name="T6" fmla="*/ 133 w 213"/>
                  <a:gd name="T7" fmla="*/ 132 h 212"/>
                  <a:gd name="T8" fmla="*/ 213 w 213"/>
                  <a:gd name="T9" fmla="*/ 132 h 212"/>
                  <a:gd name="T10" fmla="*/ 213 w 213"/>
                  <a:gd name="T11" fmla="*/ 80 h 212"/>
                  <a:gd name="T12" fmla="*/ 133 w 213"/>
                  <a:gd name="T13" fmla="*/ 80 h 212"/>
                  <a:gd name="T14" fmla="*/ 133 w 213"/>
                  <a:gd name="T15" fmla="*/ 0 h 212"/>
                  <a:gd name="T16" fmla="*/ 80 w 213"/>
                  <a:gd name="T17" fmla="*/ 0 h 212"/>
                  <a:gd name="T18" fmla="*/ 80 w 213"/>
                  <a:gd name="T19" fmla="*/ 80 h 212"/>
                  <a:gd name="T20" fmla="*/ 0 w 213"/>
                  <a:gd name="T21" fmla="*/ 80 h 212"/>
                  <a:gd name="T22" fmla="*/ 0 w 213"/>
                  <a:gd name="T23" fmla="*/ 132 h 212"/>
                  <a:gd name="T24" fmla="*/ 80 w 213"/>
                  <a:gd name="T25" fmla="*/ 132 h 212"/>
                  <a:gd name="T26" fmla="*/ 80 w 213"/>
                  <a:gd name="T27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3" h="212">
                    <a:moveTo>
                      <a:pt x="80" y="212"/>
                    </a:moveTo>
                    <a:lnTo>
                      <a:pt x="80" y="212"/>
                    </a:lnTo>
                    <a:lnTo>
                      <a:pt x="133" y="212"/>
                    </a:lnTo>
                    <a:lnTo>
                      <a:pt x="133" y="132"/>
                    </a:lnTo>
                    <a:lnTo>
                      <a:pt x="213" y="132"/>
                    </a:lnTo>
                    <a:lnTo>
                      <a:pt x="213" y="80"/>
                    </a:lnTo>
                    <a:lnTo>
                      <a:pt x="133" y="80"/>
                    </a:lnTo>
                    <a:lnTo>
                      <a:pt x="133" y="0"/>
                    </a:lnTo>
                    <a:lnTo>
                      <a:pt x="80" y="0"/>
                    </a:lnTo>
                    <a:lnTo>
                      <a:pt x="80" y="80"/>
                    </a:lnTo>
                    <a:lnTo>
                      <a:pt x="0" y="80"/>
                    </a:lnTo>
                    <a:lnTo>
                      <a:pt x="0" y="132"/>
                    </a:lnTo>
                    <a:lnTo>
                      <a:pt x="80" y="132"/>
                    </a:lnTo>
                    <a:lnTo>
                      <a:pt x="80" y="212"/>
                    </a:lnTo>
                    <a:close/>
                  </a:path>
                </a:pathLst>
              </a:custGeom>
              <a:solidFill>
                <a:srgbClr val="FEFEF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3097" y="1985"/>
                <a:ext cx="428" cy="484"/>
              </a:xfrm>
              <a:custGeom>
                <a:avLst/>
                <a:gdLst>
                  <a:gd name="T0" fmla="*/ 567 w 567"/>
                  <a:gd name="T1" fmla="*/ 355 h 639"/>
                  <a:gd name="T2" fmla="*/ 567 w 567"/>
                  <a:gd name="T3" fmla="*/ 355 h 639"/>
                  <a:gd name="T4" fmla="*/ 283 w 567"/>
                  <a:gd name="T5" fmla="*/ 639 h 639"/>
                  <a:gd name="T6" fmla="*/ 0 w 567"/>
                  <a:gd name="T7" fmla="*/ 355 h 639"/>
                  <a:gd name="T8" fmla="*/ 139 w 567"/>
                  <a:gd name="T9" fmla="*/ 355 h 639"/>
                  <a:gd name="T10" fmla="*/ 139 w 567"/>
                  <a:gd name="T11" fmla="*/ 0 h 639"/>
                  <a:gd name="T12" fmla="*/ 427 w 567"/>
                  <a:gd name="T13" fmla="*/ 0 h 639"/>
                  <a:gd name="T14" fmla="*/ 427 w 567"/>
                  <a:gd name="T15" fmla="*/ 355 h 639"/>
                  <a:gd name="T16" fmla="*/ 567 w 567"/>
                  <a:gd name="T17" fmla="*/ 355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639">
                    <a:moveTo>
                      <a:pt x="567" y="355"/>
                    </a:moveTo>
                    <a:lnTo>
                      <a:pt x="567" y="355"/>
                    </a:lnTo>
                    <a:lnTo>
                      <a:pt x="283" y="639"/>
                    </a:lnTo>
                    <a:lnTo>
                      <a:pt x="0" y="355"/>
                    </a:lnTo>
                    <a:lnTo>
                      <a:pt x="139" y="355"/>
                    </a:lnTo>
                    <a:lnTo>
                      <a:pt x="139" y="0"/>
                    </a:lnTo>
                    <a:lnTo>
                      <a:pt x="427" y="0"/>
                    </a:lnTo>
                    <a:lnTo>
                      <a:pt x="427" y="355"/>
                    </a:lnTo>
                    <a:lnTo>
                      <a:pt x="567" y="355"/>
                    </a:lnTo>
                    <a:close/>
                  </a:path>
                </a:pathLst>
              </a:custGeom>
              <a:solidFill>
                <a:srgbClr val="E972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73"/>
              <p:cNvSpPr>
                <a:spLocks/>
              </p:cNvSpPr>
              <p:nvPr/>
            </p:nvSpPr>
            <p:spPr bwMode="auto">
              <a:xfrm>
                <a:off x="1067" y="1947"/>
                <a:ext cx="427" cy="484"/>
              </a:xfrm>
              <a:custGeom>
                <a:avLst/>
                <a:gdLst>
                  <a:gd name="T0" fmla="*/ 0 w 566"/>
                  <a:gd name="T1" fmla="*/ 283 h 639"/>
                  <a:gd name="T2" fmla="*/ 0 w 566"/>
                  <a:gd name="T3" fmla="*/ 283 h 639"/>
                  <a:gd name="T4" fmla="*/ 139 w 566"/>
                  <a:gd name="T5" fmla="*/ 283 h 639"/>
                  <a:gd name="T6" fmla="*/ 139 w 566"/>
                  <a:gd name="T7" fmla="*/ 639 h 639"/>
                  <a:gd name="T8" fmla="*/ 427 w 566"/>
                  <a:gd name="T9" fmla="*/ 639 h 639"/>
                  <a:gd name="T10" fmla="*/ 427 w 566"/>
                  <a:gd name="T11" fmla="*/ 283 h 639"/>
                  <a:gd name="T12" fmla="*/ 566 w 566"/>
                  <a:gd name="T13" fmla="*/ 283 h 639"/>
                  <a:gd name="T14" fmla="*/ 283 w 566"/>
                  <a:gd name="T15" fmla="*/ 0 h 639"/>
                  <a:gd name="T16" fmla="*/ 0 w 566"/>
                  <a:gd name="T17" fmla="*/ 283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6" h="639">
                    <a:moveTo>
                      <a:pt x="0" y="283"/>
                    </a:moveTo>
                    <a:lnTo>
                      <a:pt x="0" y="283"/>
                    </a:lnTo>
                    <a:lnTo>
                      <a:pt x="139" y="283"/>
                    </a:lnTo>
                    <a:lnTo>
                      <a:pt x="139" y="639"/>
                    </a:lnTo>
                    <a:lnTo>
                      <a:pt x="427" y="639"/>
                    </a:lnTo>
                    <a:lnTo>
                      <a:pt x="427" y="283"/>
                    </a:lnTo>
                    <a:lnTo>
                      <a:pt x="566" y="283"/>
                    </a:lnTo>
                    <a:lnTo>
                      <a:pt x="283" y="0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7F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4"/>
              <p:cNvSpPr>
                <a:spLocks noEditPoints="1"/>
              </p:cNvSpPr>
              <p:nvPr/>
            </p:nvSpPr>
            <p:spPr bwMode="auto">
              <a:xfrm>
                <a:off x="2750" y="2878"/>
                <a:ext cx="160" cy="109"/>
              </a:xfrm>
              <a:custGeom>
                <a:avLst/>
                <a:gdLst>
                  <a:gd name="T0" fmla="*/ 0 w 212"/>
                  <a:gd name="T1" fmla="*/ 51 h 144"/>
                  <a:gd name="T2" fmla="*/ 0 w 212"/>
                  <a:gd name="T3" fmla="*/ 51 h 144"/>
                  <a:gd name="T4" fmla="*/ 212 w 212"/>
                  <a:gd name="T5" fmla="*/ 51 h 144"/>
                  <a:gd name="T6" fmla="*/ 212 w 212"/>
                  <a:gd name="T7" fmla="*/ 0 h 144"/>
                  <a:gd name="T8" fmla="*/ 0 w 212"/>
                  <a:gd name="T9" fmla="*/ 0 h 144"/>
                  <a:gd name="T10" fmla="*/ 0 w 212"/>
                  <a:gd name="T11" fmla="*/ 51 h 144"/>
                  <a:gd name="T12" fmla="*/ 0 w 212"/>
                  <a:gd name="T13" fmla="*/ 144 h 144"/>
                  <a:gd name="T14" fmla="*/ 0 w 212"/>
                  <a:gd name="T15" fmla="*/ 144 h 144"/>
                  <a:gd name="T16" fmla="*/ 212 w 212"/>
                  <a:gd name="T17" fmla="*/ 144 h 144"/>
                  <a:gd name="T18" fmla="*/ 212 w 212"/>
                  <a:gd name="T19" fmla="*/ 92 h 144"/>
                  <a:gd name="T20" fmla="*/ 0 w 212"/>
                  <a:gd name="T21" fmla="*/ 92 h 144"/>
                  <a:gd name="T22" fmla="*/ 0 w 212"/>
                  <a:gd name="T2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2" h="144">
                    <a:moveTo>
                      <a:pt x="0" y="51"/>
                    </a:moveTo>
                    <a:lnTo>
                      <a:pt x="0" y="51"/>
                    </a:lnTo>
                    <a:lnTo>
                      <a:pt x="212" y="51"/>
                    </a:lnTo>
                    <a:lnTo>
                      <a:pt x="212" y="0"/>
                    </a:lnTo>
                    <a:lnTo>
                      <a:pt x="0" y="0"/>
                    </a:lnTo>
                    <a:lnTo>
                      <a:pt x="0" y="51"/>
                    </a:lnTo>
                    <a:close/>
                    <a:moveTo>
                      <a:pt x="0" y="144"/>
                    </a:moveTo>
                    <a:lnTo>
                      <a:pt x="0" y="144"/>
                    </a:lnTo>
                    <a:lnTo>
                      <a:pt x="212" y="144"/>
                    </a:lnTo>
                    <a:lnTo>
                      <a:pt x="212" y="92"/>
                    </a:lnTo>
                    <a:lnTo>
                      <a:pt x="0" y="92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1203" y="2066"/>
                <a:ext cx="161" cy="161"/>
              </a:xfrm>
              <a:custGeom>
                <a:avLst/>
                <a:gdLst>
                  <a:gd name="T0" fmla="*/ 80 w 213"/>
                  <a:gd name="T1" fmla="*/ 213 h 213"/>
                  <a:gd name="T2" fmla="*/ 80 w 213"/>
                  <a:gd name="T3" fmla="*/ 213 h 213"/>
                  <a:gd name="T4" fmla="*/ 133 w 213"/>
                  <a:gd name="T5" fmla="*/ 213 h 213"/>
                  <a:gd name="T6" fmla="*/ 133 w 213"/>
                  <a:gd name="T7" fmla="*/ 132 h 213"/>
                  <a:gd name="T8" fmla="*/ 213 w 213"/>
                  <a:gd name="T9" fmla="*/ 132 h 213"/>
                  <a:gd name="T10" fmla="*/ 213 w 213"/>
                  <a:gd name="T11" fmla="*/ 81 h 213"/>
                  <a:gd name="T12" fmla="*/ 133 w 213"/>
                  <a:gd name="T13" fmla="*/ 81 h 213"/>
                  <a:gd name="T14" fmla="*/ 133 w 213"/>
                  <a:gd name="T15" fmla="*/ 0 h 213"/>
                  <a:gd name="T16" fmla="*/ 80 w 213"/>
                  <a:gd name="T17" fmla="*/ 0 h 213"/>
                  <a:gd name="T18" fmla="*/ 80 w 213"/>
                  <a:gd name="T19" fmla="*/ 81 h 213"/>
                  <a:gd name="T20" fmla="*/ 0 w 213"/>
                  <a:gd name="T21" fmla="*/ 81 h 213"/>
                  <a:gd name="T22" fmla="*/ 0 w 213"/>
                  <a:gd name="T23" fmla="*/ 132 h 213"/>
                  <a:gd name="T24" fmla="*/ 80 w 213"/>
                  <a:gd name="T25" fmla="*/ 132 h 213"/>
                  <a:gd name="T26" fmla="*/ 80 w 213"/>
                  <a:gd name="T27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3" h="213">
                    <a:moveTo>
                      <a:pt x="80" y="213"/>
                    </a:moveTo>
                    <a:lnTo>
                      <a:pt x="80" y="213"/>
                    </a:lnTo>
                    <a:lnTo>
                      <a:pt x="133" y="213"/>
                    </a:lnTo>
                    <a:lnTo>
                      <a:pt x="133" y="132"/>
                    </a:lnTo>
                    <a:lnTo>
                      <a:pt x="213" y="132"/>
                    </a:lnTo>
                    <a:lnTo>
                      <a:pt x="213" y="81"/>
                    </a:lnTo>
                    <a:lnTo>
                      <a:pt x="133" y="81"/>
                    </a:lnTo>
                    <a:lnTo>
                      <a:pt x="133" y="0"/>
                    </a:lnTo>
                    <a:lnTo>
                      <a:pt x="80" y="0"/>
                    </a:lnTo>
                    <a:lnTo>
                      <a:pt x="80" y="81"/>
                    </a:lnTo>
                    <a:lnTo>
                      <a:pt x="0" y="81"/>
                    </a:lnTo>
                    <a:lnTo>
                      <a:pt x="0" y="132"/>
                    </a:lnTo>
                    <a:lnTo>
                      <a:pt x="80" y="132"/>
                    </a:lnTo>
                    <a:lnTo>
                      <a:pt x="80" y="213"/>
                    </a:lnTo>
                    <a:close/>
                  </a:path>
                </a:pathLst>
              </a:custGeom>
              <a:solidFill>
                <a:srgbClr val="FEFEF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3253" y="2274"/>
                <a:ext cx="102" cy="34"/>
              </a:xfrm>
              <a:custGeom>
                <a:avLst/>
                <a:gdLst>
                  <a:gd name="T0" fmla="*/ 0 w 135"/>
                  <a:gd name="T1" fmla="*/ 45 h 45"/>
                  <a:gd name="T2" fmla="*/ 0 w 135"/>
                  <a:gd name="T3" fmla="*/ 45 h 45"/>
                  <a:gd name="T4" fmla="*/ 135 w 135"/>
                  <a:gd name="T5" fmla="*/ 45 h 45"/>
                  <a:gd name="T6" fmla="*/ 135 w 135"/>
                  <a:gd name="T7" fmla="*/ 0 h 45"/>
                  <a:gd name="T8" fmla="*/ 0 w 135"/>
                  <a:gd name="T9" fmla="*/ 0 h 45"/>
                  <a:gd name="T10" fmla="*/ 0 w 135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45">
                    <a:moveTo>
                      <a:pt x="0" y="45"/>
                    </a:moveTo>
                    <a:lnTo>
                      <a:pt x="0" y="45"/>
                    </a:lnTo>
                    <a:lnTo>
                      <a:pt x="135" y="45"/>
                    </a:lnTo>
                    <a:lnTo>
                      <a:pt x="135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EFEF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2451101" y="3091289"/>
              <a:ext cx="18245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latin typeface="Franklin Gothic Demi" panose="020B0703020102020204" pitchFamily="34" charset="0"/>
                </a:rPr>
                <a:t>Additional</a:t>
              </a:r>
            </a:p>
            <a:p>
              <a:r>
                <a:rPr lang="en-US" sz="2400" b="1" smtClean="0">
                  <a:latin typeface="Franklin Gothic Demi" panose="020B0703020102020204" pitchFamily="34" charset="0"/>
                </a:rPr>
                <a:t>Withholding</a:t>
              </a:r>
              <a:endParaRPr lang="en-US" sz="2400" b="1">
                <a:latin typeface="Franklin Gothic Demi" panose="020B07030201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451101" y="4359390"/>
              <a:ext cx="18245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latin typeface="Franklin Gothic Demi" panose="020B0703020102020204" pitchFamily="34" charset="0"/>
                </a:rPr>
                <a:t>Reduced</a:t>
              </a:r>
            </a:p>
            <a:p>
              <a:r>
                <a:rPr lang="en-US" sz="2400" b="1" smtClean="0">
                  <a:latin typeface="Franklin Gothic Demi" panose="020B0703020102020204" pitchFamily="34" charset="0"/>
                </a:rPr>
                <a:t>Withholding</a:t>
              </a:r>
              <a:endParaRPr lang="en-US" sz="2400" b="1">
                <a:latin typeface="Franklin Gothic Demi" panose="020B07030201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84838" y="3091289"/>
              <a:ext cx="22526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latin typeface="Franklin Gothic Demi" panose="020B0703020102020204" pitchFamily="34" charset="0"/>
                </a:rPr>
                <a:t>Lower</a:t>
              </a:r>
              <a:br>
                <a:rPr lang="en-US" sz="2400" b="1" smtClean="0">
                  <a:latin typeface="Franklin Gothic Demi" panose="020B0703020102020204" pitchFamily="34" charset="0"/>
                </a:rPr>
              </a:br>
              <a:r>
                <a:rPr lang="en-US" sz="2400" b="1" smtClean="0">
                  <a:latin typeface="Franklin Gothic Demi" panose="020B0703020102020204" pitchFamily="34" charset="0"/>
                </a:rPr>
                <a:t>Take-Home Pay</a:t>
              </a:r>
              <a:endParaRPr lang="en-US" sz="2400" b="1">
                <a:latin typeface="Franklin Gothic Demi" panose="020B07030201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84838" y="4359390"/>
              <a:ext cx="225266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latin typeface="Franklin Gothic Demi" panose="020B0703020102020204" pitchFamily="34" charset="0"/>
                </a:rPr>
                <a:t>Higher</a:t>
              </a:r>
              <a:br>
                <a:rPr lang="en-US" sz="2400" b="1" smtClean="0">
                  <a:latin typeface="Franklin Gothic Demi" panose="020B0703020102020204" pitchFamily="34" charset="0"/>
                </a:rPr>
              </a:br>
              <a:r>
                <a:rPr lang="en-US" sz="2400" b="1" smtClean="0">
                  <a:latin typeface="Franklin Gothic Demi" panose="020B0703020102020204" pitchFamily="34" charset="0"/>
                </a:rPr>
                <a:t>Take-Home Pay</a:t>
              </a:r>
              <a:endParaRPr lang="en-US" sz="2400" b="1">
                <a:latin typeface="Franklin Gothic Demi" panose="020B07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82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30057"/>
            <a:ext cx="7499213" cy="1085981"/>
          </a:xfrm>
        </p:spPr>
        <p:txBody>
          <a:bodyPr anchor="t">
            <a:normAutofit fontScale="90000"/>
          </a:bodyPr>
          <a:lstStyle/>
          <a:p>
            <a:r>
              <a:rPr lang="en-US" sz="4000" dirty="0"/>
              <a:t>Try It: Reading a Pay Statement</a:t>
            </a:r>
            <a:br>
              <a:rPr lang="en-US" sz="4000" dirty="0"/>
            </a:br>
            <a:r>
              <a:rPr lang="en-US" sz="2700" dirty="0"/>
              <a:t>See page 8 in your Participant Guide</a:t>
            </a:r>
          </a:p>
        </p:txBody>
      </p:sp>
      <p:pic>
        <p:nvPicPr>
          <p:cNvPr id="4" name="Picture 3" descr="Screenshot of top part of  Try It: Reading a Pay Statement from  the Participant Guide. Shown for navigation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68418"/>
            <a:ext cx="7936807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70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44436" y="229982"/>
            <a:ext cx="7620000" cy="88920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sz="4000" dirty="0"/>
              <a:t>Apply It: Reading My Pay Statement</a:t>
            </a:r>
          </a:p>
          <a:p>
            <a:r>
              <a:rPr lang="en-US" sz="2700" dirty="0"/>
              <a:t>See page 10 in your Participant Guide</a:t>
            </a:r>
            <a:endParaRPr lang="en-US" sz="2000" dirty="0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Reading</a:t>
            </a:r>
            <a:r>
              <a:rPr lang="en-US" baseline="0"/>
              <a:t> My Pay Statement</a:t>
            </a:r>
            <a:endParaRPr lang="en-US"/>
          </a:p>
        </p:txBody>
      </p:sp>
      <p:pic>
        <p:nvPicPr>
          <p:cNvPr id="4" name="Picture 3" descr="Screenshot of top part of Apply It: Reading My Pay Statement from Participant Guide. For navigation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22408"/>
            <a:ext cx="7936807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1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605" y="434356"/>
            <a:ext cx="7499213" cy="881682"/>
          </a:xfrm>
        </p:spPr>
        <p:txBody>
          <a:bodyPr/>
          <a:lstStyle/>
          <a:p>
            <a:r>
              <a:rPr lang="en-US" dirty="0"/>
              <a:t>More Than One Job or a Paid “Hobby”</a:t>
            </a:r>
          </a:p>
        </p:txBody>
      </p:sp>
      <p:graphicFrame>
        <p:nvGraphicFramePr>
          <p:cNvPr id="5" name="Table 4" descr="Two column table with title row and two rows below that. Left column is what you receive. Right column is what the employer considers you to be.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196202"/>
              </p:ext>
            </p:extLst>
          </p:nvPr>
        </p:nvGraphicFramePr>
        <p:xfrm>
          <a:off x="692328" y="1520008"/>
          <a:ext cx="757646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9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355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spc="100" baseline="0">
                          <a:solidFill>
                            <a:schemeClr val="tx1"/>
                          </a:solidFill>
                          <a:latin typeface="+mj-lt"/>
                        </a:rPr>
                        <a:t>If You</a:t>
                      </a:r>
                      <a:br>
                        <a:rPr lang="en-US" sz="2800" b="0" spc="100" baseline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2800" b="0" spc="100" baseline="0">
                          <a:solidFill>
                            <a:schemeClr val="tx1"/>
                          </a:solidFill>
                          <a:latin typeface="+mj-lt"/>
                        </a:rPr>
                        <a:t>Receive</a:t>
                      </a:r>
                      <a:r>
                        <a:rPr lang="en-US" sz="2800" b="0" spc="100" baseline="0" dirty="0">
                          <a:solidFill>
                            <a:schemeClr val="tx1"/>
                          </a:solidFill>
                          <a:latin typeface="+mj-lt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spc="100" baseline="0" dirty="0">
                          <a:solidFill>
                            <a:schemeClr val="tx1"/>
                          </a:solidFill>
                          <a:latin typeface="+mj-lt"/>
                        </a:rPr>
                        <a:t>Employer Considers You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>
                          <a:latin typeface="+mj-lt"/>
                        </a:rPr>
                        <a:t>IRS Form W-2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aseline="0" dirty="0"/>
                        <a:t>An employee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>
                          <a:latin typeface="+mj-lt"/>
                        </a:rPr>
                        <a:t>IRS Form </a:t>
                      </a:r>
                      <a:r>
                        <a:rPr lang="en-US" sz="2800" b="0" baseline="0" dirty="0">
                          <a:latin typeface="+mj-lt"/>
                        </a:rPr>
                        <a:t>1099-MISC</a:t>
                      </a:r>
                      <a:endParaRPr lang="en-US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Self-employed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328" y="3710841"/>
            <a:ext cx="8229600" cy="255338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Understand how you are being paid</a:t>
            </a:r>
          </a:p>
          <a:p>
            <a:pPr lvl="1">
              <a:lnSpc>
                <a:spcPct val="120000"/>
              </a:lnSpc>
            </a:pPr>
            <a:r>
              <a:rPr lang="en-US" sz="2800" dirty="0"/>
              <a:t>May have to pay taxes yourself </a:t>
            </a:r>
          </a:p>
          <a:p>
            <a:pPr lvl="1"/>
            <a:r>
              <a:rPr lang="en-US" sz="2800" dirty="0"/>
              <a:t>Consider putting money aside for the future</a:t>
            </a:r>
          </a:p>
          <a:p>
            <a:pPr lvl="1">
              <a:spcBef>
                <a:spcPts val="0"/>
              </a:spcBef>
            </a:pPr>
            <a:r>
              <a:rPr lang="en-US" sz="2800" dirty="0"/>
              <a:t>Keep </a:t>
            </a:r>
            <a:r>
              <a:rPr lang="en-US" sz="2800"/>
              <a:t>accurate records!</a:t>
            </a:r>
            <a:endParaRPr lang="en-US" sz="24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44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Tracking Your Income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217363"/>
            <a:ext cx="7499214" cy="2695876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Regular income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Unpredictable income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Seasonal income</a:t>
            </a:r>
          </a:p>
          <a:p>
            <a:pPr lvl="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One-time income</a:t>
            </a:r>
          </a:p>
        </p:txBody>
      </p:sp>
      <p:pic>
        <p:nvPicPr>
          <p:cNvPr id="4" name="Picture 3" descr="Cartoon of the word INCOME, wtih the words Seasonal, Regular and One-time at the top and the word Unpredictable at the bott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634" y="3812802"/>
            <a:ext cx="4714632" cy="23079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1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57664"/>
            <a:ext cx="8130791" cy="1851146"/>
          </a:xfrm>
        </p:spPr>
        <p:txBody>
          <a:bodyPr anchor="t"/>
          <a:lstStyle/>
          <a:p>
            <a:r>
              <a:rPr lang="en-US" dirty="0"/>
              <a:t>Apply It: My Monthly Income Log</a:t>
            </a:r>
            <a:br>
              <a:rPr lang="en-US" dirty="0"/>
            </a:br>
            <a:r>
              <a:rPr lang="en-US" sz="2400" dirty="0"/>
              <a:t>See page 13 in your Participant Guide</a:t>
            </a:r>
          </a:p>
        </p:txBody>
      </p:sp>
      <p:pic>
        <p:nvPicPr>
          <p:cNvPr id="4" name="Picture 3" descr="Screenshot of Apply It: My Monthly Income Log from the Participant Guide. Shown for navigation purposes only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69" y="1351236"/>
            <a:ext cx="7936807" cy="4556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6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434356"/>
            <a:ext cx="8036078" cy="740684"/>
          </a:xfrm>
        </p:spPr>
        <p:txBody>
          <a:bodyPr/>
          <a:lstStyle/>
          <a:p>
            <a:r>
              <a:rPr lang="en-US" dirty="0"/>
              <a:t>Pre-Training Survey</a:t>
            </a:r>
            <a:br>
              <a:rPr lang="en-US" dirty="0"/>
            </a:br>
            <a:r>
              <a:rPr lang="en-US" sz="2400" dirty="0"/>
              <a:t>See page 27 in your Participant Guide</a:t>
            </a:r>
          </a:p>
        </p:txBody>
      </p:sp>
      <p:pic>
        <p:nvPicPr>
          <p:cNvPr id="4" name="Picture 3" descr="Screenshot of Pre-Training Survey from the Participant Guide. Shown for navigation purposes only. 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22408"/>
            <a:ext cx="7936807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6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 1: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87874" cy="4966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Understand your income. </a:t>
            </a:r>
            <a:br>
              <a:rPr lang="en-US" sz="3200" i="1" dirty="0"/>
            </a:br>
            <a:r>
              <a:rPr lang="en-US" sz="3200" i="1" dirty="0"/>
              <a:t>That is the first step to using it to meet your needs.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Expenses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Expenses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654" y="1721697"/>
            <a:ext cx="231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page 15 in your</a:t>
            </a:r>
          </a:p>
          <a:p>
            <a:r>
              <a:rPr lang="en-US" dirty="0"/>
              <a:t>Participant Guide</a:t>
            </a:r>
          </a:p>
        </p:txBody>
      </p:sp>
      <p:pic>
        <p:nvPicPr>
          <p:cNvPr id="2" name="Picture 1" descr="GettyImages-656191746.jpg&#10;Picture of a man writing on papers with a calculator and a woman, young boy and young girl sitting on the couth reading a book together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0154" y="586158"/>
            <a:ext cx="5263845" cy="5029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227693" cy="495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Understand your expenses.</a:t>
            </a:r>
            <a:br>
              <a:rPr lang="en-US" sz="3200" i="1" dirty="0"/>
            </a:br>
            <a:r>
              <a:rPr lang="en-US" sz="3200" i="1" dirty="0"/>
              <a:t>That will help you decide how to save, share and spend your income.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Ways to Use Your Money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17756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What do people do with their money?</a:t>
            </a:r>
          </a:p>
        </p:txBody>
      </p:sp>
      <p:pic>
        <p:nvPicPr>
          <p:cNvPr id="8" name="Picture 7" descr="Man and boy shopping for clothes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53" y="2660657"/>
            <a:ext cx="2042160" cy="2651760"/>
          </a:xfrm>
          <a:prstGeom prst="rect">
            <a:avLst/>
          </a:prstGeom>
        </p:spPr>
      </p:pic>
      <p:pic>
        <p:nvPicPr>
          <p:cNvPr id="4" name="Picture 3" descr="For Rent sign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9586" y="2660656"/>
            <a:ext cx="1809945" cy="2642325"/>
          </a:xfrm>
          <a:prstGeom prst="rect">
            <a:avLst/>
          </a:prstGeom>
        </p:spPr>
      </p:pic>
      <p:pic>
        <p:nvPicPr>
          <p:cNvPr id="6" name="Picture 5" descr="Man and  woman grocery shoppi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5304" y="2660657"/>
            <a:ext cx="2346924" cy="2649960"/>
          </a:xfrm>
          <a:prstGeom prst="rect">
            <a:avLst/>
          </a:prstGeom>
        </p:spPr>
      </p:pic>
      <p:pic>
        <p:nvPicPr>
          <p:cNvPr id="5" name="Picture 4" descr="Man looking up from ceiling as the drywall is falling down.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8001" y="2662457"/>
            <a:ext cx="1540897" cy="264996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Think About How You Use Your Money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Saving it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Sharing it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Spending it</a:t>
            </a:r>
          </a:p>
        </p:txBody>
      </p:sp>
      <p:pic>
        <p:nvPicPr>
          <p:cNvPr id="1026" name="Picture 2" descr="Graphic showing SAVE with a piggy bank, SHARE with one hand giving coins to another hand, and SPEND with a hand holding paper currency. It's cartoonish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51" y="3844414"/>
            <a:ext cx="5388666" cy="239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4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Ways to Think About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2"/>
            <a:ext cx="8161065" cy="4828593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n-US" sz="4100" dirty="0"/>
              <a:t>Needs:</a:t>
            </a:r>
            <a:r>
              <a:rPr lang="en-US" sz="3300" dirty="0"/>
              <a:t>	   Things you must have to live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n-US" sz="4100" dirty="0"/>
              <a:t>Wants: </a:t>
            </a:r>
            <a:r>
              <a:rPr lang="en-US" sz="3300" dirty="0"/>
              <a:t>	   Things you desire and can live without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n-US" sz="4100" dirty="0"/>
              <a:t>Obligations:</a:t>
            </a:r>
            <a:r>
              <a:rPr lang="en-US" sz="3300" dirty="0"/>
              <a:t>   Debts you owe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310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100"/>
              <a:t>Can you: </a:t>
            </a:r>
            <a:endParaRPr lang="en-US" sz="31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>
                <a:latin typeface="Franklin Gothic Book" panose="020B0503020102020204" pitchFamily="34" charset="0"/>
              </a:rPr>
              <a:t>Find less </a:t>
            </a:r>
            <a:r>
              <a:rPr lang="en-US" sz="3600" dirty="0">
                <a:latin typeface="Franklin Gothic Book" panose="020B0503020102020204" pitchFamily="34" charset="0"/>
              </a:rPr>
              <a:t>expensive ways to meet </a:t>
            </a:r>
            <a:r>
              <a:rPr lang="en-US" sz="3600" dirty="0">
                <a:latin typeface="+mj-lt"/>
              </a:rPr>
              <a:t>needs</a:t>
            </a:r>
            <a:r>
              <a:rPr lang="en-US" sz="3600" dirty="0">
                <a:latin typeface="Franklin Gothic Book" panose="020B0503020102020204" pitchFamily="34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Franklin Gothic Book" panose="020B0503020102020204" pitchFamily="34" charset="0"/>
              </a:rPr>
              <a:t>Use less money for </a:t>
            </a:r>
            <a:r>
              <a:rPr lang="en-US" sz="3600" dirty="0">
                <a:latin typeface="+mj-lt"/>
              </a:rPr>
              <a:t>wants</a:t>
            </a:r>
            <a:r>
              <a:rPr lang="en-US" sz="3600" dirty="0">
                <a:latin typeface="Franklin Gothic Book" panose="020B0503020102020204" pitchFamily="34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>
                <a:latin typeface="Franklin Gothic Book" panose="020B0503020102020204" pitchFamily="34" charset="0"/>
              </a:rPr>
              <a:t>Negotiate lower payments </a:t>
            </a:r>
            <a:r>
              <a:rPr lang="en-US" sz="3600" dirty="0">
                <a:latin typeface="Franklin Gothic Book" panose="020B0503020102020204" pitchFamily="34" charset="0"/>
              </a:rPr>
              <a:t>for </a:t>
            </a:r>
            <a:r>
              <a:rPr lang="en-US" sz="3600" dirty="0">
                <a:latin typeface="+mj-lt"/>
              </a:rPr>
              <a:t>obligations</a:t>
            </a:r>
            <a:r>
              <a:rPr lang="en-US" sz="3600" dirty="0">
                <a:latin typeface="Franklin Gothic Book" panose="020B0503020102020204" pitchFamily="34" charset="0"/>
              </a:rPr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 Receive Public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Learn about resource and asset limits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Monitor how your spending and saving affects countable assets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Use income in ways that avoid exceeding asset limits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Tracking Your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Helps you understand if you are using your money in line with your value and goals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Uncovers where you can make changes</a:t>
            </a:r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3600" dirty="0"/>
              <a:t>AND … it can help you spend less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69942"/>
            <a:ext cx="8122151" cy="117268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Apply It: My Saving, Sharing, and </a:t>
            </a:r>
            <a:br>
              <a:rPr lang="en-US" sz="4000" dirty="0"/>
            </a:br>
            <a:r>
              <a:rPr lang="en-US" sz="4000" dirty="0"/>
              <a:t>Spending Diary</a:t>
            </a:r>
            <a:br>
              <a:rPr lang="en-US" sz="4000" dirty="0"/>
            </a:br>
            <a:r>
              <a:rPr lang="en-US" sz="2700" dirty="0"/>
              <a:t>See page 16 in your Participant Guide</a:t>
            </a:r>
          </a:p>
        </p:txBody>
      </p:sp>
      <p:pic>
        <p:nvPicPr>
          <p:cNvPr id="4" name="Picture 3" descr="Screenshot of top of Apply It: My Saving, Sharing, and Spending Diary from Participant Guide. Shown for navigation purposes only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69" y="1618094"/>
            <a:ext cx="7936807" cy="4630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8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92430"/>
            <a:ext cx="7499213" cy="1058374"/>
          </a:xfrm>
        </p:spPr>
        <p:txBody>
          <a:bodyPr anchor="t"/>
          <a:lstStyle/>
          <a:p>
            <a:r>
              <a:rPr lang="en-US" dirty="0"/>
              <a:t>Apply It: My Monthly Expense Log</a:t>
            </a:r>
            <a:br>
              <a:rPr lang="en-US" dirty="0"/>
            </a:br>
            <a:r>
              <a:rPr lang="en-US" sz="2400" dirty="0"/>
              <a:t>See page 18 in your Participant Guide</a:t>
            </a:r>
          </a:p>
        </p:txBody>
      </p:sp>
      <p:pic>
        <p:nvPicPr>
          <p:cNvPr id="4" name="Picture 3" descr="Screenshot of Apply It: My Monthly Expense Log from the Participant Guide. 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22408"/>
            <a:ext cx="7936807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7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1: Income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1"/>
            <a:ext cx="3059567" cy="1174198"/>
          </a:xfrm>
        </p:spPr>
        <p:txBody>
          <a:bodyPr/>
          <a:lstStyle/>
          <a:p>
            <a:r>
              <a:rPr lang="en-US" dirty="0"/>
              <a:t>Income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654" y="1630257"/>
            <a:ext cx="231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page 3 in your</a:t>
            </a:r>
          </a:p>
          <a:p>
            <a:r>
              <a:rPr lang="en-US" dirty="0"/>
              <a:t>Participant Guide</a:t>
            </a:r>
          </a:p>
        </p:txBody>
      </p:sp>
      <p:pic>
        <p:nvPicPr>
          <p:cNvPr id="9" name="Picture 8" descr="Picture of person in a suit handing a paycheck to another person. No faces are shown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1" y="586157"/>
            <a:ext cx="5247143" cy="5029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Your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Helps you avoid:</a:t>
            </a:r>
          </a:p>
          <a:p>
            <a:pPr lvl="1"/>
            <a:r>
              <a:rPr lang="en-US" sz="2800" dirty="0"/>
              <a:t>Late fees</a:t>
            </a:r>
          </a:p>
          <a:p>
            <a:pPr lvl="1"/>
            <a:r>
              <a:rPr lang="en-US" sz="2800" dirty="0"/>
              <a:t>Interest on unpaid balances</a:t>
            </a:r>
          </a:p>
          <a:p>
            <a:pPr lvl="1"/>
            <a:r>
              <a:rPr lang="en-US" sz="2800" dirty="0"/>
              <a:t>Negative credit report entries</a:t>
            </a:r>
          </a:p>
          <a:p>
            <a:pPr lvl="1"/>
            <a:r>
              <a:rPr lang="en-US" sz="2800" dirty="0"/>
              <a:t>Loss of services</a:t>
            </a:r>
          </a:p>
          <a:p>
            <a:pPr lvl="1"/>
            <a:r>
              <a:rPr lang="en-US" sz="2800" dirty="0"/>
              <a:t>Additional charges associated with loss of services</a:t>
            </a:r>
          </a:p>
        </p:txBody>
      </p:sp>
      <p:pic>
        <p:nvPicPr>
          <p:cNvPr id="1026" name="Picture 2" descr="Picture of stamp that reads PAST D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1490" y="1424723"/>
            <a:ext cx="2497030" cy="1881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60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Pay Bills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In person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By mail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Electronically</a:t>
            </a:r>
          </a:p>
          <a:p>
            <a:pPr lvl="1">
              <a:lnSpc>
                <a:spcPct val="110000"/>
              </a:lnSpc>
            </a:pPr>
            <a:r>
              <a:rPr lang="en-US" sz="2800" dirty="0"/>
              <a:t>Through financial institution</a:t>
            </a:r>
          </a:p>
          <a:p>
            <a:pPr lvl="1">
              <a:lnSpc>
                <a:spcPct val="110000"/>
              </a:lnSpc>
            </a:pPr>
            <a:r>
              <a:rPr lang="en-US" sz="2800" dirty="0"/>
              <a:t>Credit card website</a:t>
            </a:r>
          </a:p>
          <a:p>
            <a:pPr lvl="1">
              <a:lnSpc>
                <a:spcPct val="110000"/>
              </a:lnSpc>
            </a:pPr>
            <a:r>
              <a:rPr lang="en-US" sz="2800" dirty="0"/>
              <a:t>Through entity you owe money to</a:t>
            </a:r>
          </a:p>
          <a:p>
            <a:pPr lvl="1">
              <a:lnSpc>
                <a:spcPct val="110000"/>
              </a:lnSpc>
            </a:pPr>
            <a:r>
              <a:rPr lang="en-US" sz="2800" dirty="0"/>
              <a:t>Bill paying service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</a:rPr>
              <a:t>Via mobile app</a:t>
            </a:r>
          </a:p>
        </p:txBody>
      </p:sp>
      <p:pic>
        <p:nvPicPr>
          <p:cNvPr id="4" name="Picture 3" descr="Picture of a hand placing something in a blue U.S. Postal service mailbox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337" y="1750840"/>
            <a:ext cx="2692400" cy="23241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1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48462"/>
            <a:ext cx="8566014" cy="1717498"/>
          </a:xfrm>
        </p:spPr>
        <p:txBody>
          <a:bodyPr anchor="t">
            <a:normAutofit fontScale="90000"/>
          </a:bodyPr>
          <a:lstStyle/>
          <a:p>
            <a:r>
              <a:rPr lang="en-US" sz="4000" dirty="0"/>
              <a:t>Try It: Making a Monthly Payment Calendar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22 in your Participant Guide</a:t>
            </a:r>
          </a:p>
        </p:txBody>
      </p:sp>
      <p:pic>
        <p:nvPicPr>
          <p:cNvPr id="4" name="Picture 3" descr="Screenshot of Try It: Making a Monthly Payment Calendar from the Participant Guide. Shown for navigation purposes only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69" y="1332833"/>
            <a:ext cx="7936807" cy="4805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2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403916" cy="4966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Understand your expenses.</a:t>
            </a:r>
            <a:br>
              <a:rPr lang="en-US" sz="3200" i="1" dirty="0"/>
            </a:br>
            <a:r>
              <a:rPr lang="en-US" sz="3200" i="1" dirty="0"/>
              <a:t>That will help you decide how to save, share and spend your income.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4436" y="229982"/>
            <a:ext cx="7620000" cy="88920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Take Action</a:t>
            </a:r>
            <a:br>
              <a:rPr lang="en-US" sz="4000" dirty="0"/>
            </a:br>
            <a:r>
              <a:rPr lang="en-US" sz="2700" dirty="0"/>
              <a:t>See page 24 in your Participant Guide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5101044" cy="3230576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/>
              <a:t>What will I do?</a:t>
            </a:r>
          </a:p>
          <a:p>
            <a:r>
              <a:rPr lang="en-US" sz="3800" dirty="0"/>
              <a:t>How will I do it?</a:t>
            </a:r>
          </a:p>
          <a:p>
            <a:r>
              <a:rPr lang="en-US" sz="3800" dirty="0"/>
              <a:t>Will I share my plans with anyone? If so, who?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Visit fdic.gov/education to learn more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8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n-US" dirty="0"/>
              <a:t>Post-Training Survey</a:t>
            </a:r>
            <a:br>
              <a:rPr lang="en-US" dirty="0"/>
            </a:br>
            <a:r>
              <a:rPr lang="en-US" sz="2400" dirty="0"/>
              <a:t>See page 29 in your Participant Guide</a:t>
            </a:r>
          </a:p>
        </p:txBody>
      </p:sp>
      <p:pic>
        <p:nvPicPr>
          <p:cNvPr id="13" name="Picture 12" descr="Screenshot of top of the Post-Training Survey from the Participant Guide.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69" y="1222408"/>
            <a:ext cx="7936808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13" descr="White empty rectangle to hide the words &quot;Participant Guide&quot; that interfere with the Thank You picture"/>
          <p:cNvSpPr/>
          <p:nvPr/>
        </p:nvSpPr>
        <p:spPr>
          <a:xfrm>
            <a:off x="6268357" y="1424214"/>
            <a:ext cx="1895929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Graphic with each letter in the phrase Thank You appearing on a card that is hanging by string from the top of the phras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0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874767" cy="495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Understand your income.   That is the first step to using it to meet your needs.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Income?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Income is money you receive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800" b="1" dirty="0"/>
              <a:t>  </a:t>
            </a:r>
            <a:r>
              <a:rPr lang="en-US" sz="3200" dirty="0"/>
              <a:t>What are </a:t>
            </a:r>
            <a:r>
              <a:rPr lang="en-US" sz="3200"/>
              <a:t>some types </a:t>
            </a:r>
            <a:r>
              <a:rPr lang="en-US" sz="3200" dirty="0"/>
              <a:t>of income?</a:t>
            </a:r>
          </a:p>
        </p:txBody>
      </p:sp>
      <p:pic>
        <p:nvPicPr>
          <p:cNvPr id="1026" name="Picture 2" descr="White question mark in a blue cir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414" y="3834950"/>
            <a:ext cx="2291213" cy="229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8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Income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703865" cy="470144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Earned income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Income from assets or investments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Public benefits or entitlements that pay money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Other benefits or other entitlements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Other income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15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Gross and Net Income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338323"/>
            <a:ext cx="7499214" cy="3902271"/>
          </a:xfrm>
        </p:spPr>
        <p:txBody>
          <a:bodyPr anchor="t"/>
          <a:lstStyle/>
          <a:p>
            <a:pPr lvl="0"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Gross income </a:t>
            </a:r>
          </a:p>
          <a:p>
            <a:pPr lvl="1"/>
            <a:r>
              <a:rPr lang="en-US" sz="2400" dirty="0"/>
              <a:t>Total income without deductions</a:t>
            </a:r>
          </a:p>
          <a:p>
            <a:pPr lvl="0"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Net income </a:t>
            </a:r>
          </a:p>
          <a:p>
            <a:pPr lvl="1"/>
            <a:r>
              <a:rPr lang="en-US" sz="2400" dirty="0"/>
              <a:t>Gross income minus deductions</a:t>
            </a:r>
          </a:p>
          <a:p>
            <a:pPr lvl="1"/>
            <a:r>
              <a:rPr lang="en-US" sz="2400" dirty="0"/>
              <a:t>What you have to save, share, and spend</a:t>
            </a:r>
          </a:p>
          <a:p>
            <a:pPr lvl="1"/>
            <a:r>
              <a:rPr lang="en-US" sz="2400" dirty="0"/>
              <a:t>Your take-home pay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Word graphic that reads:&#10;Gross Income - Deductions=Net Incom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98" y="5328440"/>
            <a:ext cx="7101895" cy="88372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72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Garnishment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Wage garnishment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Account garnishment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Treasury offset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991248" cy="881682"/>
          </a:xfrm>
        </p:spPr>
        <p:txBody>
          <a:bodyPr/>
          <a:lstStyle/>
          <a:p>
            <a:r>
              <a:rPr lang="en-US" dirty="0"/>
              <a:t>What Are Ways You Can Be Paid Money?</a:t>
            </a:r>
          </a:p>
        </p:txBody>
      </p:sp>
      <p:pic>
        <p:nvPicPr>
          <p:cNvPr id="6" name="Picture 5" descr="Picture of person handing cash to another person. Only hands are visible.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978" y="1758264"/>
            <a:ext cx="4082397" cy="3851704"/>
          </a:xfrm>
          <a:prstGeom prst="rect">
            <a:avLst/>
          </a:prstGeom>
        </p:spPr>
      </p:pic>
      <p:pic>
        <p:nvPicPr>
          <p:cNvPr id="8" name="Picture 7" descr="Photo of woman with long hair, smiling, holding a paycheck in front of her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4374" y="1758264"/>
            <a:ext cx="3794859" cy="385170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45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26" ma:contentTypeDescription="Create a new document." ma:contentTypeScope="" ma:versionID="a178a9630805dc27e5baefc3ee64d1d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targetNamespace="http://schemas.microsoft.com/office/2006/metadata/properties" ma:root="true" ma:fieldsID="85d0a3fb08222ee2729d4d91afbc70b4" ns1:_="" ns2:_="" ns3:_="">
    <xsd:import namespace="http://schemas.microsoft.com/sharepoint/v3"/>
    <xsd:import namespace="46b93f41-955d-4ad8-ab2a-363dbf4a553d"/>
    <xsd:import namespace="a9ea5901-5d6f-43a6-8870-a09b753afc6a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CheckoutUser xmlns="http://schemas.microsoft.com/sharepoint/v3">
      <UserInfo>
        <DisplayName/>
        <AccountId xsi:nil="true"/>
        <AccountType/>
      </UserInfo>
    </CheckoutUser>
    <Editor xmlns="http://schemas.microsoft.com/sharepoint/v3">
      <UserInfo>
        <DisplayName/>
        <AccountId xsi:nil="true"/>
        <AccountType/>
      </UserInfo>
    </Editor>
  </documentManagement>
</p:properties>
</file>

<file path=customXml/itemProps1.xml><?xml version="1.0" encoding="utf-8"?>
<ds:datastoreItem xmlns:ds="http://schemas.openxmlformats.org/officeDocument/2006/customXml" ds:itemID="{250B3FE6-FDCE-4E43-B755-FFC7E278D7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E8E769-A215-4D60-B893-5F25DD411A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2A3770C-2908-45D7-B359-7F654BA6E122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sharepoint/v3"/>
    <ds:schemaRef ds:uri="a9ea5901-5d6f-43a6-8870-a09b753afc6a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46b93f41-955d-4ad8-ab2a-363dbf4a553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635</Words>
  <Application>Microsoft Office PowerPoint</Application>
  <PresentationFormat>On-screen Show (4:3)</PresentationFormat>
  <Paragraphs>187</Paragraphs>
  <Slides>35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Modules_new</vt:lpstr>
      <vt:lpstr>Module 3: Your Income and Expenses</vt:lpstr>
      <vt:lpstr>Pre-Training Survey See page 27 in your Participant Guide</vt:lpstr>
      <vt:lpstr>Section 1: Income</vt:lpstr>
      <vt:lpstr>Section 1: Key Takeaway</vt:lpstr>
      <vt:lpstr>What is Income?</vt:lpstr>
      <vt:lpstr>Types of Income</vt:lpstr>
      <vt:lpstr>Gross and Net Income</vt:lpstr>
      <vt:lpstr>Garnishment</vt:lpstr>
      <vt:lpstr>What Are Ways You Can Be Paid Money?</vt:lpstr>
      <vt:lpstr>Try It: Ways to Receive Income See page 4 in your Participant Guide</vt:lpstr>
      <vt:lpstr>Ways to Receive Income: Small Groups</vt:lpstr>
      <vt:lpstr>Understanding Pay Statements</vt:lpstr>
      <vt:lpstr>Deductions</vt:lpstr>
      <vt:lpstr>Income Tax Withholding</vt:lpstr>
      <vt:lpstr>Try It: Reading a Pay Statement See page 8 in your Participant Guide</vt:lpstr>
      <vt:lpstr>Apply It: Reading My Pay Statement</vt:lpstr>
      <vt:lpstr>More Than One Job or a Paid “Hobby”</vt:lpstr>
      <vt:lpstr>Tracking Your Income</vt:lpstr>
      <vt:lpstr>Apply It: My Monthly Income Log See page 13 in your Participant Guide</vt:lpstr>
      <vt:lpstr>Section 1: Remember the Key Takeaway</vt:lpstr>
      <vt:lpstr>Section 2: Expenses</vt:lpstr>
      <vt:lpstr>Section 2: Key Takeaway</vt:lpstr>
      <vt:lpstr>Ways to Use Your Money</vt:lpstr>
      <vt:lpstr>Think About How You Use Your Money</vt:lpstr>
      <vt:lpstr>Ways to Think About Expenses</vt:lpstr>
      <vt:lpstr>If You Receive Public Benefits</vt:lpstr>
      <vt:lpstr>Tracking Your Expenses</vt:lpstr>
      <vt:lpstr>Apply It: My Saving, Sharing, and  Spending Diary See page 16 in your Participant Guide</vt:lpstr>
      <vt:lpstr>Apply It: My Monthly Expense Log See page 18 in your Participant Guide</vt:lpstr>
      <vt:lpstr>Managing Your Expenses</vt:lpstr>
      <vt:lpstr>Ways to Pay Bills</vt:lpstr>
      <vt:lpstr>Try It: Making a Monthly Payment Calendar See page 22 in your Participant Guide</vt:lpstr>
      <vt:lpstr>Remember the Key Takeaway</vt:lpstr>
      <vt:lpstr>Take Action See page 24 in your Participant Guide</vt:lpstr>
      <vt:lpstr>Post-Training Survey See page 29 in your Participant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2018-10-26T17:54:51Z</dcterms:created>
  <dcterms:modified xsi:type="dcterms:W3CDTF">2019-12-23T21:11:30Z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