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</p:sldMasterIdLst>
  <p:notesMasterIdLst>
    <p:notesMasterId r:id="rId69"/>
  </p:notesMasterIdLst>
  <p:handoutMasterIdLst>
    <p:handoutMasterId r:id="rId70"/>
  </p:handoutMasterIdLst>
  <p:sldIdLst>
    <p:sldId id="711" r:id="rId2"/>
    <p:sldId id="712" r:id="rId3"/>
    <p:sldId id="274" r:id="rId4"/>
    <p:sldId id="261" r:id="rId5"/>
    <p:sldId id="658" r:id="rId6"/>
    <p:sldId id="660" r:id="rId7"/>
    <p:sldId id="559" r:id="rId8"/>
    <p:sldId id="697" r:id="rId9"/>
    <p:sldId id="661" r:id="rId10"/>
    <p:sldId id="662" r:id="rId11"/>
    <p:sldId id="663" r:id="rId12"/>
    <p:sldId id="664" r:id="rId13"/>
    <p:sldId id="665" r:id="rId14"/>
    <p:sldId id="666" r:id="rId15"/>
    <p:sldId id="730" r:id="rId16"/>
    <p:sldId id="726" r:id="rId17"/>
    <p:sldId id="727" r:id="rId18"/>
    <p:sldId id="667" r:id="rId19"/>
    <p:sldId id="731" r:id="rId20"/>
    <p:sldId id="414" r:id="rId21"/>
    <p:sldId id="275" r:id="rId22"/>
    <p:sldId id="278" r:id="rId23"/>
    <p:sldId id="668" r:id="rId24"/>
    <p:sldId id="415" r:id="rId25"/>
    <p:sldId id="724" r:id="rId26"/>
    <p:sldId id="672" r:id="rId27"/>
    <p:sldId id="673" r:id="rId28"/>
    <p:sldId id="674" r:id="rId29"/>
    <p:sldId id="700" r:id="rId30"/>
    <p:sldId id="676" r:id="rId31"/>
    <p:sldId id="417" r:id="rId32"/>
    <p:sldId id="636" r:id="rId33"/>
    <p:sldId id="685" r:id="rId34"/>
    <p:sldId id="701" r:id="rId35"/>
    <p:sldId id="702" r:id="rId36"/>
    <p:sldId id="677" r:id="rId37"/>
    <p:sldId id="703" r:id="rId38"/>
    <p:sldId id="709" r:id="rId39"/>
    <p:sldId id="715" r:id="rId40"/>
    <p:sldId id="719" r:id="rId41"/>
    <p:sldId id="720" r:id="rId42"/>
    <p:sldId id="678" r:id="rId43"/>
    <p:sldId id="698" r:id="rId44"/>
    <p:sldId id="681" r:id="rId45"/>
    <p:sldId id="706" r:id="rId46"/>
    <p:sldId id="707" r:id="rId47"/>
    <p:sldId id="721" r:id="rId48"/>
    <p:sldId id="687" r:id="rId49"/>
    <p:sldId id="686" r:id="rId50"/>
    <p:sldId id="704" r:id="rId51"/>
    <p:sldId id="728" r:id="rId52"/>
    <p:sldId id="729" r:id="rId53"/>
    <p:sldId id="710" r:id="rId54"/>
    <p:sldId id="626" r:id="rId55"/>
    <p:sldId id="642" r:id="rId56"/>
    <p:sldId id="643" r:id="rId57"/>
    <p:sldId id="708" r:id="rId58"/>
    <p:sldId id="644" r:id="rId59"/>
    <p:sldId id="689" r:id="rId60"/>
    <p:sldId id="649" r:id="rId61"/>
    <p:sldId id="723" r:id="rId62"/>
    <p:sldId id="722" r:id="rId63"/>
    <p:sldId id="655" r:id="rId64"/>
    <p:sldId id="696" r:id="rId65"/>
    <p:sldId id="651" r:id="rId66"/>
    <p:sldId id="713" r:id="rId67"/>
    <p:sldId id="714" r:id="rId6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842">
          <p15:clr>
            <a:srgbClr val="A4A3A4"/>
          </p15:clr>
        </p15:guide>
        <p15:guide id="4" orient="horz" pos="3539">
          <p15:clr>
            <a:srgbClr val="A4A3A4"/>
          </p15:clr>
        </p15:guide>
        <p15:guide id="5" orient="horz" pos="97">
          <p15:clr>
            <a:srgbClr val="A4A3A4"/>
          </p15:clr>
        </p15:guide>
        <p15:guide id="6" pos="249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teven Shepelwich" initials="SS [3]" lastIdx="1" clrIdx="6">
    <p:extLst/>
  </p:cmAuthor>
  <p:cmAuthor id="1" name="Miller, Benjamin" initials="MB" lastIdx="44" clrIdx="0">
    <p:extLst/>
  </p:cmAuthor>
  <p:cmAuthor id="8" name="FDIC Virginia Square" initials="" lastIdx="0" clrIdx="7"/>
  <p:cmAuthor id="2" name="Lawrence, Laura J." initials="LLJ" lastIdx="115" clrIdx="1"/>
  <p:cmAuthor id="3" name="Gordon, Janet R." initials="GJR" lastIdx="10" clrIdx="2"/>
  <p:cmAuthor id="4" name="Inger Giuffrida" initials="IG" lastIdx="0" clrIdx="3"/>
  <p:cmAuthor id="5" name="Steven Shepelwich" initials="SS" lastIdx="1" clrIdx="4">
    <p:extLst/>
  </p:cmAuthor>
  <p:cmAuthor id="6" name="Steven Shepelwich" initials="SS [2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bw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1348" autoAdjust="0"/>
    <p:restoredTop sz="86418" autoAdjust="0"/>
  </p:normalViewPr>
  <p:slideViewPr>
    <p:cSldViewPr snapToGrid="0" snapToObjects="1">
      <p:cViewPr varScale="1">
        <p:scale>
          <a:sx n="89" d="100"/>
          <a:sy n="89" d="100"/>
        </p:scale>
        <p:origin x="-1978" y="-67"/>
      </p:cViewPr>
      <p:guideLst>
        <p:guide orient="horz" pos="2160"/>
        <p:guide orient="horz" pos="842"/>
        <p:guide orient="horz" pos="3539"/>
        <p:guide orient="horz" pos="97"/>
        <p:guide pos="2880"/>
        <p:guide pos="2492"/>
      </p:guideLst>
    </p:cSldViewPr>
  </p:slideViewPr>
  <p:outlineViewPr>
    <p:cViewPr>
      <p:scale>
        <a:sx n="33" d="100"/>
        <a:sy n="33" d="100"/>
      </p:scale>
      <p:origin x="0" y="225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43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DB84-C3D9-4045-B12A-1DC30B0C96C0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E28735-6512-D14E-BA86-7ACCB7EDAE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9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138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90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444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288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626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39519" y="6320325"/>
            <a:ext cx="806845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3" y="5777982"/>
            <a:ext cx="91322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138970" y="6361512"/>
            <a:ext cx="459794" cy="28384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32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197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648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89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585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480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61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256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1143000" y="-1143003"/>
            <a:ext cx="6858000" cy="91440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345383" y="3296712"/>
            <a:ext cx="6858000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2214026"/>
            <a:ext cx="3059567" cy="306965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7654" y="1300163"/>
            <a:ext cx="3059113" cy="781050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358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>
                <a:solidFill>
                  <a:schemeClr val="tx1"/>
                </a:solidFill>
                <a:latin typeface="+mn-lt"/>
              </a:rPr>
              <a:t>Money Smart for Adults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2451910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  <a:latin typeface="+mj-lt"/>
              </a:rPr>
              <a:t>Module 2: You Can Bank On 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September</a:t>
            </a:r>
            <a:r>
              <a:rPr lang="en-US" sz="1100" baseline="0" dirty="0">
                <a:solidFill>
                  <a:schemeClr val="tx1"/>
                </a:solidFill>
              </a:rPr>
              <a:t> 2018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69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9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65215966.eps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33825"/>
            <a:ext cx="3766515" cy="351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1" y="425590"/>
            <a:ext cx="7620000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341383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76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2329262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742464" y="2792409"/>
            <a:ext cx="3258660" cy="3484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351605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620000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4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789" y="3505948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1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00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854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81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7848" cy="91489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47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450666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2451910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+mj-lt"/>
              </a:rPr>
              <a:t>Module 2: You Can Bank On It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September</a:t>
            </a:r>
            <a:r>
              <a:rPr lang="en-US" sz="1100" baseline="0" dirty="0">
                <a:solidFill>
                  <a:schemeClr val="tx1"/>
                </a:solidFill>
              </a:rPr>
              <a:t> 2018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>
                <a:solidFill>
                  <a:schemeClr val="tx1"/>
                </a:solidFill>
                <a:latin typeface="+mn-lt"/>
              </a:rPr>
              <a:t>Money Smart for Adults</a:t>
            </a:r>
          </a:p>
        </p:txBody>
      </p:sp>
    </p:spTree>
    <p:extLst>
      <p:ext uri="{BB962C8B-B14F-4D97-AF65-F5344CB8AC3E}">
        <p14:creationId xmlns:p14="http://schemas.microsoft.com/office/powerpoint/2010/main" val="301564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9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40000"/>
        </a:lnSpc>
        <a:spcBef>
          <a:spcPct val="20000"/>
        </a:spcBef>
        <a:spcAft>
          <a:spcPts val="1200"/>
        </a:spcAft>
        <a:buClr>
          <a:schemeClr val="tx2"/>
        </a:buClr>
        <a:buFont typeface="Arial"/>
        <a:buChar char="•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4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Module 2: You Can Bank On</a:t>
            </a:r>
            <a:r>
              <a:rPr lang="en-US" baseline="0"/>
              <a:t> It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49645" y="5176020"/>
            <a:ext cx="5891685" cy="10317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none" spc="-80" baseline="0">
                <a:solidFill>
                  <a:schemeClr val="tx1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n-US" dirty="0"/>
              <a:t>You Can Bank On It</a:t>
            </a:r>
          </a:p>
        </p:txBody>
      </p:sp>
      <p:sp>
        <p:nvSpPr>
          <p:cNvPr id="9" name="Rectangle 8" descr="blue box behind slide number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ubtitle 11"/>
          <p:cNvSpPr txBox="1">
            <a:spLocks/>
          </p:cNvSpPr>
          <p:nvPr/>
        </p:nvSpPr>
        <p:spPr>
          <a:xfrm>
            <a:off x="2722794" y="4897208"/>
            <a:ext cx="4870380" cy="5576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None/>
              <a:defRPr sz="2400" b="0" kern="1200" cap="all" spc="120" baseline="0">
                <a:solidFill>
                  <a:schemeClr val="tx2"/>
                </a:solidFill>
                <a:latin typeface="+mj-lt"/>
                <a:ea typeface="+mn-ea"/>
                <a:cs typeface="Franklin Gothic Medium"/>
              </a:defRPr>
            </a:lvl1pPr>
            <a:lvl2pPr marL="457200" indent="0" algn="ctr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Module 2</a:t>
            </a:r>
          </a:p>
        </p:txBody>
      </p:sp>
      <p:sp>
        <p:nvSpPr>
          <p:cNvPr id="10" name="Rectangle 9" descr="black rectangle below picture."/>
          <p:cNvSpPr/>
          <p:nvPr/>
        </p:nvSpPr>
        <p:spPr>
          <a:xfrm>
            <a:off x="1403184" y="4345525"/>
            <a:ext cx="6189989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44819" y="6400211"/>
            <a:ext cx="1290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0" dirty="0"/>
              <a:t>September 2018</a:t>
            </a:r>
          </a:p>
        </p:txBody>
      </p:sp>
      <p:pic>
        <p:nvPicPr>
          <p:cNvPr id="13" name="Picture 12" descr="The iconic picture for Module 2. Man in car at drive-up window of bank and woman inside bank window&#10;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53" t="7630" r="4452"/>
          <a:stretch/>
        </p:blipFill>
        <p:spPr>
          <a:xfrm>
            <a:off x="1416399" y="-1"/>
            <a:ext cx="6163559" cy="4345525"/>
          </a:xfrm>
          <a:prstGeom prst="rect">
            <a:avLst/>
          </a:prstGeom>
        </p:spPr>
      </p:pic>
      <p:pic>
        <p:nvPicPr>
          <p:cNvPr id="14" name="Picture 13" descr="Money Smart logo ">
            <a:extLst>
              <a:ext uri="{FF2B5EF4-FFF2-40B4-BE49-F238E27FC236}">
                <a16:creationId xmlns:a16="http://schemas.microsoft.com/office/drawing/2014/main" xmlns="" id="{D09A28FD-7CCD-F241-A63E-96CC8DB5C6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184" y="5093106"/>
            <a:ext cx="1124400" cy="11244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47761" y="6408250"/>
            <a:ext cx="806845" cy="283845"/>
          </a:xfrm>
        </p:spPr>
        <p:txBody>
          <a:bodyPr/>
          <a:lstStyle/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322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Products and Services Available at Financial Institutions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Deposit products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Credit products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Other products and services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705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 Products include…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397701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Savings accounts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Checking accounts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Certificates of deposit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Money market accounts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288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Credit Products include…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Credit cards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Lines of credit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Installment loans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Mortgages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455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Products and Services include…</a:t>
            </a:r>
          </a:p>
        </p:txBody>
      </p:sp>
      <p:graphicFrame>
        <p:nvGraphicFramePr>
          <p:cNvPr id="5" name="Table 4" descr="Two column, four row table but entries are not in any particular order. Table format is simply being used as a way to separate 10 different terms. &#10;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929387"/>
              </p:ext>
            </p:extLst>
          </p:nvPr>
        </p:nvGraphicFramePr>
        <p:xfrm>
          <a:off x="577986" y="1397000"/>
          <a:ext cx="8011832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59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059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Check cashing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Automated teller machines (ATMs)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Money orders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ATM cards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Prepaid cards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Online or mobile</a:t>
                      </a:r>
                      <a:r>
                        <a:rPr lang="en-US" sz="2800" baseline="0" dirty="0"/>
                        <a:t> banking and bill-paying services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Debit cards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“Person-to-person” payments (P2P)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Cashier’s checks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Remittance transfers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111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Financial Service Providers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677014" cy="470144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Convenience stores and U.S. Post Offices 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Stores that sell prepaid cards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Check-cashing stores and outlets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Payday lenders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Pawn shops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Vehicle title lenders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304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Financial Products and Services Do You Need?</a:t>
            </a:r>
          </a:p>
        </p:txBody>
      </p:sp>
      <p:pic>
        <p:nvPicPr>
          <p:cNvPr id="4" name="Picture 3" descr="cartoon picture of a bullseye with an arrow in the middle, piercing a yellow sticky note that reads Need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306" y="2743978"/>
            <a:ext cx="3033759" cy="318620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451" y="1424723"/>
            <a:ext cx="7732816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Financial products and services can help you: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Save money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Spend money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Manage money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sz="2800" dirty="0"/>
              <a:t>Borrow money</a:t>
            </a:r>
          </a:p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</a:rPr>
              <a:t>Start with your needs</a:t>
            </a:r>
          </a:p>
          <a:p>
            <a:pPr lvl="1">
              <a:lnSpc>
                <a:spcPct val="10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864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76" y="193430"/>
            <a:ext cx="8566014" cy="1389184"/>
          </a:xfrm>
        </p:spPr>
        <p:txBody>
          <a:bodyPr>
            <a:normAutofit fontScale="90000"/>
          </a:bodyPr>
          <a:lstStyle/>
          <a:p>
            <a:r>
              <a:rPr lang="en-US" dirty="0"/>
              <a:t>Try It: What Do You Need to Manage Your Money?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2700" dirty="0"/>
              <a:t>See page 8 in your Participant Guide</a:t>
            </a:r>
            <a:br>
              <a:rPr lang="en-US" sz="2700" dirty="0"/>
            </a:br>
            <a:endParaRPr lang="en-US" sz="2700" strike="sngStrike" dirty="0"/>
          </a:p>
        </p:txBody>
      </p:sp>
      <p:pic>
        <p:nvPicPr>
          <p:cNvPr id="4" name="Picture 3" descr="Screenshot of Try It: What Do You Need to Manage Your Money? from Participant Guide. Shown for navigation purposes on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0" y="1209925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162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938" y="281354"/>
            <a:ext cx="8407752" cy="773723"/>
          </a:xfrm>
        </p:spPr>
        <p:txBody>
          <a:bodyPr>
            <a:noAutofit/>
          </a:bodyPr>
          <a:lstStyle/>
          <a:p>
            <a:r>
              <a:rPr lang="en-US" dirty="0"/>
              <a:t>Apply It: My Financial Management Needs</a:t>
            </a:r>
            <a:br>
              <a:rPr lang="en-US" dirty="0"/>
            </a:br>
            <a:r>
              <a:rPr lang="en-US" sz="2400" dirty="0"/>
              <a:t>See page 9 in your Participant Guide</a:t>
            </a:r>
            <a:endParaRPr lang="en-US" sz="1800" dirty="0"/>
          </a:p>
        </p:txBody>
      </p:sp>
      <p:pic>
        <p:nvPicPr>
          <p:cNvPr id="4" name="Picture 3" descr="Screenshot for Apply It: My Financial Management Needs from Participant Guide. Shown for navigational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0" y="1227510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968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66" y="98860"/>
            <a:ext cx="8230043" cy="1016495"/>
          </a:xfrm>
        </p:spPr>
        <p:txBody>
          <a:bodyPr>
            <a:normAutofit/>
          </a:bodyPr>
          <a:lstStyle/>
          <a:p>
            <a:r>
              <a:rPr lang="en-US" dirty="0"/>
              <a:t>Apply It: My Banking Checklist</a:t>
            </a:r>
            <a:br>
              <a:rPr lang="en-US" dirty="0"/>
            </a:br>
            <a:r>
              <a:rPr lang="en-US" sz="2400" dirty="0"/>
              <a:t>See page 10 in your Participant Guide</a:t>
            </a:r>
            <a:endParaRPr lang="en-US" sz="2000" dirty="0"/>
          </a:p>
        </p:txBody>
      </p:sp>
      <p:pic>
        <p:nvPicPr>
          <p:cNvPr id="4" name="Picture 3" descr="Screenshot of Apply It: My Banking Checklist from Participant Guide. Shown for navigational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0" y="1245095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984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Six Sections in</a:t>
            </a:r>
            <a:br>
              <a:rPr lang="en-US"/>
            </a:br>
            <a:r>
              <a:rPr lang="en-US"/>
              <a:t>Apply It: My Banking 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7761681" cy="4938892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/>
              <a:t>My Needs and Access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/>
              <a:t>Checking Accounts, Reloadable Prepaid Cards, and Other Transactional Accounts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/>
              <a:t>Savings Accounts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/>
              <a:t>Debit Cards and ATM Cards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/>
              <a:t>Overdrafts and Overdraft Fees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200"/>
              <a:t>Other Available Services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63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205752"/>
            <a:ext cx="8036078" cy="1004174"/>
          </a:xfrm>
        </p:spPr>
        <p:txBody>
          <a:bodyPr/>
          <a:lstStyle/>
          <a:p>
            <a:r>
              <a:rPr lang="en-US" dirty="0"/>
              <a:t>Pre-Training Survey</a:t>
            </a:r>
            <a:br>
              <a:rPr lang="en-US" dirty="0"/>
            </a:br>
            <a:r>
              <a:rPr lang="en-US" sz="2400" dirty="0"/>
              <a:t>See page </a:t>
            </a:r>
            <a:r>
              <a:rPr lang="en-US" sz="2400"/>
              <a:t>41 in </a:t>
            </a:r>
            <a:r>
              <a:rPr lang="en-US" sz="2400" dirty="0"/>
              <a:t>your Participant Guide</a:t>
            </a:r>
            <a:endParaRPr lang="en-US" sz="1800" dirty="0"/>
          </a:p>
        </p:txBody>
      </p:sp>
      <p:pic>
        <p:nvPicPr>
          <p:cNvPr id="4" name="Picture 3" descr="Screenshot of Pre-Training Survey from Participant Guide. Shown for navigation purposes only so participants know what to look for in the Guide to get to the surve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0" y="1209925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5064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905594" cy="916084"/>
          </a:xfrm>
        </p:spPr>
        <p:txBody>
          <a:bodyPr>
            <a:noAutofit/>
          </a:bodyPr>
          <a:lstStyle/>
          <a:p>
            <a:r>
              <a:rPr lang="en-US" dirty="0"/>
              <a:t>Section 1: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Consider your needs and shop around for financial products and services.</a:t>
            </a:r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2: Opening an Account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Opening an Account</a:t>
            </a:r>
          </a:p>
          <a:p>
            <a:r>
              <a:rPr lang="en-US" sz="1800" dirty="0">
                <a:latin typeface="Franklin Gothic Book" panose="020B0503020102020204" pitchFamily="34" charset="0"/>
              </a:rPr>
              <a:t>See page 14 in your Participant Guide</a:t>
            </a:r>
          </a:p>
        </p:txBody>
      </p:sp>
      <p:pic>
        <p:nvPicPr>
          <p:cNvPr id="7" name="Picture 6" descr="Woman at bank counter signing papers in front of woman behind the desk at a computer. 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52" t="-1" r="11110" b="291"/>
          <a:stretch/>
        </p:blipFill>
        <p:spPr>
          <a:xfrm>
            <a:off x="3893125" y="586157"/>
            <a:ext cx="5250875" cy="503200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Know the general process for opening a savings or checking account, including options if you are initially unable to open an account.</a:t>
            </a:r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809"/>
            <a:ext cx="7927848" cy="914894"/>
          </a:xfrm>
        </p:spPr>
        <p:txBody>
          <a:bodyPr/>
          <a:lstStyle/>
          <a:p>
            <a:r>
              <a:rPr lang="en-US" dirty="0"/>
              <a:t>Savings and Checking Accounts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7637"/>
            <a:ext cx="8229600" cy="455609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Safety and security from federal deposit insurance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Earning interest, depending on the account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Convenience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Relationship-building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Important consumer protections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10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608690"/>
            <a:ext cx="7669199" cy="902319"/>
          </a:xfrm>
        </p:spPr>
        <p:txBody>
          <a:bodyPr>
            <a:normAutofit fontScale="90000"/>
          </a:bodyPr>
          <a:lstStyle/>
          <a:p>
            <a:pPr>
              <a:lnSpc>
                <a:spcPts val="3200"/>
              </a:lnSpc>
            </a:pPr>
            <a:r>
              <a:rPr lang="en-US" sz="4000" dirty="0"/>
              <a:t>Apply It: My Checklist for Opening a Savings or Checking Account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15 in your Participant Guide</a:t>
            </a:r>
            <a:endParaRPr lang="en-US" sz="2000" dirty="0"/>
          </a:p>
        </p:txBody>
      </p:sp>
      <p:pic>
        <p:nvPicPr>
          <p:cNvPr id="4" name="Picture 3" descr="Screenshot of Apply It: My Checklist for Opening a Savings or Checking Account from Participant Guide.  Shown for navigation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64" b="3964"/>
          <a:stretch/>
        </p:blipFill>
        <p:spPr>
          <a:xfrm>
            <a:off x="603250" y="1582615"/>
            <a:ext cx="7937500" cy="4572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5114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 In Person or Online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Complete an application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Verify you are who you say you are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Decide whether to “opt-in”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Make first deposit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Receive disclosures, possibly sign documents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Activate account tools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3200"/>
              <a:t>Ask questions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1799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Banking History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587068" cy="470144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Everyone is not approved for an account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Banking history reports include information on: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Unpaid negative balances on accounts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Suspected fraud related to accounts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Certain accounts closed by financial institution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Right to one free banking history report from each nationwide consumer reporting company every 12 months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453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401" y="35166"/>
            <a:ext cx="8566014" cy="1108074"/>
          </a:xfrm>
        </p:spPr>
        <p:txBody>
          <a:bodyPr>
            <a:noAutofit/>
          </a:bodyPr>
          <a:lstStyle/>
          <a:p>
            <a:r>
              <a:rPr lang="en-US" dirty="0"/>
              <a:t>Apply It: Getting My Banking History Reports</a:t>
            </a:r>
            <a:br>
              <a:rPr lang="en-US" dirty="0"/>
            </a:br>
            <a:r>
              <a:rPr lang="en-US" sz="2400" dirty="0"/>
              <a:t>See page 17 in your Participant Guide</a:t>
            </a:r>
            <a:endParaRPr lang="en-US" sz="1800" dirty="0"/>
          </a:p>
        </p:txBody>
      </p:sp>
      <p:pic>
        <p:nvPicPr>
          <p:cNvPr id="4" name="Picture 3" descr="Screenshot of Apply It: Getting My Banking History Reports from Participant Guide. Shown for navigation purposes on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55" y="1231165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9860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143" y="667048"/>
            <a:ext cx="7990761" cy="1020152"/>
          </a:xfrm>
        </p:spPr>
        <p:txBody>
          <a:bodyPr>
            <a:noAutofit/>
          </a:bodyPr>
          <a:lstStyle/>
          <a:p>
            <a:pPr>
              <a:lnSpc>
                <a:spcPts val="3600"/>
              </a:lnSpc>
            </a:pPr>
            <a:r>
              <a:rPr lang="en-US" dirty="0"/>
              <a:t>Apply It: Filing a Dispute on My Banking 	       History Report</a:t>
            </a:r>
            <a:br>
              <a:rPr lang="en-US" dirty="0"/>
            </a:br>
            <a:r>
              <a:rPr lang="en-US" sz="2400" dirty="0"/>
              <a:t>See page 18 in your Participant Guide</a:t>
            </a:r>
            <a:endParaRPr lang="en-US" sz="1800" dirty="0"/>
          </a:p>
        </p:txBody>
      </p:sp>
      <p:pic>
        <p:nvPicPr>
          <p:cNvPr id="4" name="Picture 3" descr="Screenshot of Apply It: Filing a Dispute on My Banking History Report. Shown for navigation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26" b="7505"/>
          <a:stretch/>
        </p:blipFill>
        <p:spPr>
          <a:xfrm>
            <a:off x="603250" y="1776052"/>
            <a:ext cx="793750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9273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28600"/>
            <a:ext cx="8003446" cy="1108075"/>
          </a:xfrm>
        </p:spPr>
        <p:txBody>
          <a:bodyPr anchor="t">
            <a:noAutofit/>
          </a:bodyPr>
          <a:lstStyle/>
          <a:p>
            <a:pPr>
              <a:lnSpc>
                <a:spcPts val="3600"/>
              </a:lnSpc>
            </a:pPr>
            <a:r>
              <a:rPr lang="en-US" dirty="0"/>
              <a:t>Apply It: My Options for Opening an 	  	       Account Despite Challenges</a:t>
            </a:r>
            <a:br>
              <a:rPr lang="en-US" dirty="0"/>
            </a:br>
            <a:r>
              <a:rPr lang="en-US" sz="2400" dirty="0"/>
              <a:t>See page 21 in your Participant Guide</a:t>
            </a:r>
            <a:endParaRPr lang="en-US" sz="1800" dirty="0"/>
          </a:p>
        </p:txBody>
      </p:sp>
      <p:pic>
        <p:nvPicPr>
          <p:cNvPr id="4" name="Picture 3" descr="Screenshot of Apply It: My Options for Opening an Account Despite Challenges from Participant Guide. Shown for navigation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53" b="11046"/>
          <a:stretch/>
        </p:blipFill>
        <p:spPr>
          <a:xfrm>
            <a:off x="603250" y="1793885"/>
            <a:ext cx="7937500" cy="4290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740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</a:t>
            </a:r>
            <a:r>
              <a:rPr lang="en-US" baseline="0"/>
              <a:t> 1: Financial Products, Services, and Providers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141580" cy="4994030"/>
          </a:xfrm>
        </p:spPr>
        <p:txBody>
          <a:bodyPr>
            <a:normAutofit/>
          </a:bodyPr>
          <a:lstStyle/>
          <a:p>
            <a:r>
              <a:rPr lang="en-US" dirty="0"/>
              <a:t>Financial Products, Services, and Providers</a:t>
            </a:r>
          </a:p>
          <a:p>
            <a:r>
              <a:rPr lang="en-US" sz="1900" dirty="0">
                <a:latin typeface="Franklin Gothic Book" panose="020B0503020102020204" pitchFamily="34" charset="0"/>
              </a:rPr>
              <a:t>See page 4 in your Participant Guide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1</a:t>
            </a:r>
          </a:p>
        </p:txBody>
      </p:sp>
      <p:pic>
        <p:nvPicPr>
          <p:cNvPr id="8" name="Picture 7" descr="picture of a hand holding a smartphone and typing on a computer, with a white web of images for a bank, money, credit card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430" r="1813" b="11709"/>
          <a:stretch/>
        </p:blipFill>
        <p:spPr>
          <a:xfrm>
            <a:off x="3893125" y="586158"/>
            <a:ext cx="5250875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Possible Options</a:t>
            </a:r>
          </a:p>
        </p:txBody>
      </p:sp>
      <p:graphicFrame>
        <p:nvGraphicFramePr>
          <p:cNvPr id="5" name="Table 4" descr="Two column table. Title row plus 5 rows below that.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327546"/>
              </p:ext>
            </p:extLst>
          </p:nvPr>
        </p:nvGraphicFramePr>
        <p:xfrm>
          <a:off x="577986" y="1397000"/>
          <a:ext cx="8036174" cy="448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180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180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>
                          <a:latin typeface="+mj-lt"/>
                        </a:rPr>
                        <a:t>For This</a:t>
                      </a:r>
                      <a:r>
                        <a:rPr lang="en-US" sz="2800" baseline="0">
                          <a:latin typeface="+mj-lt"/>
                        </a:rPr>
                        <a:t> </a:t>
                      </a:r>
                      <a:r>
                        <a:rPr lang="en-US" sz="2800">
                          <a:latin typeface="+mj-lt"/>
                        </a:rPr>
                        <a:t>Challenge</a:t>
                      </a:r>
                      <a:endParaRPr lang="en-US" sz="28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aseline="0">
                          <a:latin typeface="+mj-lt"/>
                        </a:rPr>
                        <a:t>Consider…</a:t>
                      </a:r>
                      <a:endParaRPr lang="en-US" sz="28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b="1" dirty="0"/>
                        <a:t>Not enough </a:t>
                      </a:r>
                      <a:r>
                        <a:rPr lang="en-US" sz="2300" b="1"/>
                        <a:t>money or account </a:t>
                      </a:r>
                      <a:r>
                        <a:rPr lang="en-US" sz="2300" b="1" dirty="0"/>
                        <a:t>fees too 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Low-cost account options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b="1" dirty="0"/>
                        <a:t>Negative information in banking history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“Second chance” checking account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b="1" dirty="0"/>
                        <a:t>Negative information in</a:t>
                      </a:r>
                      <a:r>
                        <a:rPr lang="en-US" sz="2300" b="1" baseline="0" dirty="0"/>
                        <a:t> </a:t>
                      </a:r>
                      <a:r>
                        <a:rPr lang="en-US" sz="2300" b="1" dirty="0"/>
                        <a:t>credit reports and low credit scores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Credit-building</a:t>
                      </a:r>
                      <a:r>
                        <a:rPr lang="en-US" sz="2300" baseline="0" dirty="0"/>
                        <a:t> loan, secured credit card</a:t>
                      </a:r>
                      <a:r>
                        <a:rPr lang="en-US" sz="2300" baseline="0"/>
                        <a:t>, </a:t>
                      </a:r>
                      <a:r>
                        <a:rPr lang="en-US" sz="2300" baseline="0" smtClean="0"/>
                        <a:t>credit </a:t>
                      </a:r>
                      <a:r>
                        <a:rPr lang="en-US" sz="2300" baseline="0" dirty="0"/>
                        <a:t>counseling</a:t>
                      </a:r>
                      <a:endParaRPr lang="en-US" sz="2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b="1" dirty="0"/>
                        <a:t>No Social Security number</a:t>
                      </a:r>
                      <a:r>
                        <a:rPr lang="en-US" sz="2300" b="1" baseline="0" dirty="0"/>
                        <a:t/>
                      </a:r>
                      <a:br>
                        <a:rPr lang="en-US" sz="2300" b="1" baseline="0" dirty="0"/>
                      </a:b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Other identification documents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b="1" dirty="0"/>
                        <a:t>Cannot open a particular account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Another type</a:t>
                      </a:r>
                      <a:r>
                        <a:rPr lang="en-US" sz="2300" baseline="0" dirty="0"/>
                        <a:t> </a:t>
                      </a:r>
                      <a:r>
                        <a:rPr lang="en-US" sz="2300" baseline="0"/>
                        <a:t>of </a:t>
                      </a:r>
                      <a:r>
                        <a:rPr lang="en-US" sz="2300" baseline="0" smtClean="0"/>
                        <a:t>account;</a:t>
                      </a:r>
                    </a:p>
                    <a:p>
                      <a:r>
                        <a:rPr lang="en-US" sz="2300" baseline="0" smtClean="0"/>
                        <a:t>Perhaps a prepaid card</a:t>
                      </a:r>
                      <a:endParaRPr lang="en-US" sz="2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4997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02192" cy="916084"/>
          </a:xfrm>
        </p:spPr>
        <p:txBody>
          <a:bodyPr>
            <a:noAutofit/>
          </a:bodyPr>
          <a:lstStyle/>
          <a:p>
            <a:r>
              <a:rPr lang="en-US" dirty="0"/>
              <a:t>Section 2: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Know the general process for opening a savings or checking account, including options if you are initially unable to open an account.</a:t>
            </a:r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8829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3: Managing an Account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5064368"/>
          </a:xfrm>
        </p:spPr>
        <p:txBody>
          <a:bodyPr/>
          <a:lstStyle/>
          <a:p>
            <a:r>
              <a:rPr lang="en-US" dirty="0"/>
              <a:t>Managing </a:t>
            </a:r>
            <a:br>
              <a:rPr lang="en-US" dirty="0"/>
            </a:br>
            <a:r>
              <a:rPr lang="en-US" dirty="0"/>
              <a:t>an Account</a:t>
            </a:r>
          </a:p>
          <a:p>
            <a:r>
              <a:rPr lang="en-US" sz="1800" dirty="0">
                <a:latin typeface="Franklin Gothic Book" panose="020B0503020102020204" pitchFamily="34" charset="0"/>
              </a:rPr>
              <a:t>See page 23 in your Participant Guide</a:t>
            </a:r>
          </a:p>
        </p:txBody>
      </p:sp>
      <p:pic>
        <p:nvPicPr>
          <p:cNvPr id="8" name="Picture 7" descr="Man at table with papers, calculator, laptop and coffee cu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9535" r="662" b="18002"/>
          <a:stretch/>
        </p:blipFill>
        <p:spPr>
          <a:xfrm>
            <a:off x="3893127" y="586157"/>
            <a:ext cx="5250873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6315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3: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Learn the rules of your account and keep track of how you use it. This can help you keep costs down and develop a positive banking relationship.</a:t>
            </a:r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42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 Savings Account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Build savings by depositing money and keeping it there to earn interest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Designed to save money for the future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Often offer higher interest rates than checking accounts that earn interest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Not designed for high numbers of transactions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0485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276091"/>
            <a:ext cx="8036078" cy="90231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Apply It: Managing My Savings Account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24 in your Participant Guide</a:t>
            </a:r>
            <a:endParaRPr lang="en-US" sz="2000" dirty="0"/>
          </a:p>
        </p:txBody>
      </p:sp>
      <p:pic>
        <p:nvPicPr>
          <p:cNvPr id="7" name="Picture 6" descr="Screenshot of Apply It: Managing My Savings Account from Participant Guide. Shown for navigational purposes on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45" y="1227505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5127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Managing My Savings Account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2"/>
            <a:ext cx="7499214" cy="480335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Read the rules of your account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Keep track of your deposits and withdrawals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Review your account statements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Set up email or text alerts, if possible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Stay safe online </a:t>
            </a:r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7835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 Checking Account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800" dirty="0"/>
              <a:t>For frequent use and multiple transactions -- deposit money, pay bills, make purchases, access cash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ATM cards and debit cards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Not the same thing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/>
              <a:t>Money is taken </a:t>
            </a:r>
            <a:r>
              <a:rPr lang="en-US" sz="2400" dirty="0"/>
              <a:t>out of </a:t>
            </a:r>
            <a:r>
              <a:rPr lang="en-US" sz="2400"/>
              <a:t>your account</a:t>
            </a:r>
            <a:endParaRPr lang="en-US" sz="24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Checks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Tell your financial institution to pay money to someone else, the payee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Some checking accounts don’t use checks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6270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-79024"/>
            <a:ext cx="7499213" cy="881682"/>
          </a:xfrm>
        </p:spPr>
        <p:txBody>
          <a:bodyPr/>
          <a:lstStyle/>
          <a:p>
            <a:r>
              <a:rPr lang="en-US" dirty="0"/>
              <a:t>Overdrafts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851128"/>
            <a:ext cx="8299159" cy="551248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Transaction goes through but there’s not enough money in the account to cover it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Programs to cover </a:t>
            </a:r>
            <a:r>
              <a:rPr lang="en-US" sz="3000"/>
              <a:t>overdrafts for ATM card and debit card transactions </a:t>
            </a:r>
          </a:p>
          <a:p>
            <a:pPr lvl="1">
              <a:lnSpc>
                <a:spcPct val="120000"/>
              </a:lnSpc>
            </a:pPr>
            <a:r>
              <a:rPr lang="en-US" sz="2600"/>
              <a:t>Opt-in: Certain transactions processed for a fee</a:t>
            </a:r>
          </a:p>
          <a:p>
            <a:pPr lvl="1">
              <a:lnSpc>
                <a:spcPct val="120000"/>
              </a:lnSpc>
            </a:pPr>
            <a:r>
              <a:rPr lang="en-US" sz="2600"/>
              <a:t>Do </a:t>
            </a:r>
            <a:r>
              <a:rPr lang="en-US" sz="2600" dirty="0"/>
              <a:t>not opt-in</a:t>
            </a:r>
            <a:r>
              <a:rPr lang="en-US" sz="2600"/>
              <a:t>: Certain transactions </a:t>
            </a:r>
            <a:r>
              <a:rPr lang="en-US" sz="2600" dirty="0"/>
              <a:t>declined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Financial institutions decide if they will cover checks and other payments that would cause an overdraft if processed</a:t>
            </a:r>
          </a:p>
          <a:p>
            <a:pPr lvl="1">
              <a:lnSpc>
                <a:spcPct val="120000"/>
              </a:lnSpc>
            </a:pPr>
            <a:r>
              <a:rPr lang="en-US" sz="2600" dirty="0"/>
              <a:t>Covered: expect to be charged an overdraft fee</a:t>
            </a:r>
          </a:p>
          <a:p>
            <a:pPr lvl="1">
              <a:lnSpc>
                <a:spcPct val="120000"/>
              </a:lnSpc>
            </a:pPr>
            <a:r>
              <a:rPr lang="en-US" sz="2600" dirty="0"/>
              <a:t>Not covered: expect to be charged a non-sufficient funds fee and possibly a returned check fee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0400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Rodney: Overdraft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$50 in checking account with “opt-in” 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March 1 transactions: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$15 birthday cake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$25 gas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$45 phone bill on auto-pay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Result: One or two overdraft charges of $35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Depends on order transactions are processed</a:t>
            </a:r>
          </a:p>
          <a:p>
            <a:pPr lvl="2"/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500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Consider your needs and shop around for financial products and services.</a:t>
            </a:r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Deposit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Deposit money safely and securely into your account electronically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No need to make deposits in person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Many employers offer direct deposit for paychecks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Might be able to have part of your paycheck directly deposited into your savings account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31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566014" cy="881682"/>
          </a:xfrm>
        </p:spPr>
        <p:txBody>
          <a:bodyPr>
            <a:noAutofit/>
          </a:bodyPr>
          <a:lstStyle/>
          <a:p>
            <a:r>
              <a:rPr lang="en-US" dirty="0"/>
              <a:t>Automatic Bill Payment / Automatic Debit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2"/>
            <a:ext cx="7499214" cy="482859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  <a:spcBef>
                <a:spcPts val="57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Automatic Bill Payment</a:t>
            </a:r>
          </a:p>
          <a:p>
            <a:pPr lvl="1">
              <a:lnSpc>
                <a:spcPct val="130000"/>
              </a:lnSpc>
              <a:spcBef>
                <a:spcPts val="574"/>
              </a:spcBef>
            </a:pPr>
            <a:r>
              <a:rPr lang="en-US" sz="2600" dirty="0"/>
              <a:t>Schedule and send payments through your financial institution</a:t>
            </a:r>
          </a:p>
          <a:p>
            <a:pPr lvl="1">
              <a:lnSpc>
                <a:spcPct val="130000"/>
              </a:lnSpc>
              <a:spcBef>
                <a:spcPts val="574"/>
              </a:spcBef>
            </a:pPr>
            <a:r>
              <a:rPr lang="en-US" sz="2600" dirty="0"/>
              <a:t>One-time or recurring payments</a:t>
            </a:r>
          </a:p>
          <a:p>
            <a:pPr>
              <a:lnSpc>
                <a:spcPct val="130000"/>
              </a:lnSpc>
              <a:spcBef>
                <a:spcPts val="57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Automatic Debit</a:t>
            </a:r>
          </a:p>
          <a:p>
            <a:pPr lvl="1">
              <a:lnSpc>
                <a:spcPct val="130000"/>
              </a:lnSpc>
              <a:spcBef>
                <a:spcPts val="574"/>
              </a:spcBef>
              <a:spcAft>
                <a:spcPts val="1200"/>
              </a:spcAft>
            </a:pPr>
            <a:r>
              <a:rPr lang="en-US" sz="2600" dirty="0"/>
              <a:t>Give permission to merchant or lender to take payments from your account</a:t>
            </a:r>
          </a:p>
          <a:p>
            <a:pPr marL="0"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en-US" sz="3000" dirty="0"/>
              <a:t>Make sure you have enough money</a:t>
            </a:r>
            <a:br>
              <a:rPr lang="en-US" sz="3000" dirty="0"/>
            </a:br>
            <a:r>
              <a:rPr lang="en-US" sz="3000" dirty="0"/>
              <a:t>in your account to cover these payments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7668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63770"/>
            <a:ext cx="7962764" cy="946155"/>
          </a:xfrm>
        </p:spPr>
        <p:txBody>
          <a:bodyPr/>
          <a:lstStyle/>
          <a:p>
            <a:r>
              <a:rPr lang="en-US" dirty="0"/>
              <a:t>Try It: Learning the Parts of a Check</a:t>
            </a:r>
            <a:br>
              <a:rPr lang="en-US" dirty="0"/>
            </a:br>
            <a:r>
              <a:rPr lang="en-US" sz="2400" dirty="0"/>
              <a:t>See page 27 in your Participant Guide</a:t>
            </a:r>
            <a:endParaRPr lang="en-US" sz="1800" dirty="0"/>
          </a:p>
        </p:txBody>
      </p:sp>
      <p:pic>
        <p:nvPicPr>
          <p:cNvPr id="4" name="Picture 3" descr="Screenshot of Try It: Learning the Parts of a Check from Participant guide. Shown for navigational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0" y="1209925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825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Check</a:t>
            </a:r>
          </a:p>
        </p:txBody>
      </p:sp>
      <p:pic>
        <p:nvPicPr>
          <p:cNvPr id="6" name="Picture 5" descr="Screenshot of the Example Check from the Try It exercis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986" y="1671807"/>
            <a:ext cx="7887118" cy="390985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8712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7580"/>
            <a:ext cx="8036079" cy="1108075"/>
          </a:xfrm>
        </p:spPr>
        <p:txBody>
          <a:bodyPr>
            <a:normAutofit/>
          </a:bodyPr>
          <a:lstStyle/>
          <a:p>
            <a:r>
              <a:rPr lang="en-US" dirty="0"/>
              <a:t>Apply It: Managing My Checking Account</a:t>
            </a:r>
            <a:br>
              <a:rPr lang="en-US" dirty="0"/>
            </a:br>
            <a:r>
              <a:rPr lang="en-US" sz="2400" dirty="0"/>
              <a:t>See page 28 in your Participant Guide</a:t>
            </a:r>
            <a:endParaRPr lang="en-US" sz="1800" dirty="0"/>
          </a:p>
        </p:txBody>
      </p:sp>
      <p:pic>
        <p:nvPicPr>
          <p:cNvPr id="4" name="Picture 3" descr="Screenshot of Apply It: Managing My Checking Account from Participant Guide. Shown for navigational purposes onl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0" y="1121997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049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a Checking Account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8191941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Read the rules of your account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Keep track of your deposits and withdrawals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You can use:</a:t>
            </a:r>
            <a:endParaRPr lang="en-US" sz="4000" dirty="0"/>
          </a:p>
          <a:p>
            <a:pPr lvl="1">
              <a:lnSpc>
                <a:spcPct val="100000"/>
              </a:lnSpc>
            </a:pPr>
            <a:r>
              <a:rPr lang="en-US" sz="2800" dirty="0"/>
              <a:t>A mobile app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Your financial institution’s online banking system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Another program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A transaction register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31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4405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9541" cy="881682"/>
          </a:xfrm>
        </p:spPr>
        <p:txBody>
          <a:bodyPr>
            <a:noAutofit/>
          </a:bodyPr>
          <a:lstStyle/>
          <a:p>
            <a:r>
              <a:rPr lang="en-US" dirty="0"/>
              <a:t>More Ways to </a:t>
            </a:r>
            <a:br>
              <a:rPr lang="en-US" dirty="0"/>
            </a:br>
            <a:r>
              <a:rPr lang="en-US" dirty="0"/>
              <a:t>Manage a Checking Account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Review your account statements 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Keep track of holds on your debit card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Set up email or text alerts</a:t>
            </a:r>
            <a:endParaRPr lang="en-US" sz="2800" strike="sngStrike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Consider linking your checking account to your savings account or line of credit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Protect your debit card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Stay safe online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704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22733"/>
            <a:ext cx="8036079" cy="88168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Try It: Using a Transaction Register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29 in your Participant Guide</a:t>
            </a:r>
            <a:endParaRPr lang="en-US" sz="2000" strike="sngStrike" dirty="0">
              <a:solidFill>
                <a:srgbClr val="FF0000"/>
              </a:solidFill>
            </a:endParaRPr>
          </a:p>
        </p:txBody>
      </p:sp>
      <p:pic>
        <p:nvPicPr>
          <p:cNvPr id="4" name="Picture 3" descr="Screenshot of Try It: Using a Transaction Register from Participant Guide. Shown for navigational purposes only."/>
          <p:cNvPicPr>
            <a:picLocks noChangeAspect="1"/>
          </p:cNvPicPr>
          <p:nvPr/>
        </p:nvPicPr>
        <p:blipFill rotWithShape="1">
          <a:blip r:embed="rId2"/>
          <a:srcRect b="1734"/>
          <a:stretch/>
        </p:blipFill>
        <p:spPr>
          <a:xfrm>
            <a:off x="603250" y="1209925"/>
            <a:ext cx="7937500" cy="4879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724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34340"/>
            <a:ext cx="8223113" cy="881682"/>
          </a:xfrm>
        </p:spPr>
        <p:txBody>
          <a:bodyPr>
            <a:normAutofit fontScale="90000"/>
          </a:bodyPr>
          <a:lstStyle/>
          <a:p>
            <a:r>
              <a:rPr lang="en-US" dirty="0"/>
              <a:t>Try It: Using a Transaction Register</a:t>
            </a:r>
            <a:r>
              <a:rPr lang="en-US" strike="sngStrike" dirty="0"/>
              <a:t>--</a:t>
            </a:r>
            <a:r>
              <a:rPr lang="en-US" dirty="0"/>
              <a:t>Answer Key</a:t>
            </a:r>
          </a:p>
        </p:txBody>
      </p:sp>
      <p:graphicFrame>
        <p:nvGraphicFramePr>
          <p:cNvPr id="7" name="Table 6" descr="Table of transactions from Using a Transaction Register - Answer Key in the Instructor Guide. Resembles a paper check register. &#10;&#10;Rows with dollar amounts take up two columns -- one for dollars and one for cents. &#10;&#10;The column for Withdrawal, Deposit and Balance are merged collumns for the title row because they include the columns for dollars and the columns for cents.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624889"/>
              </p:ext>
            </p:extLst>
          </p:nvPr>
        </p:nvGraphicFramePr>
        <p:xfrm>
          <a:off x="600074" y="1316039"/>
          <a:ext cx="8015292" cy="4772644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9172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87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859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21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363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9880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418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1405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7379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1405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Check Number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Date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Transaction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Withdrawal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  <a:sym typeface="Wingdings" charset="2"/>
                        </a:rPr>
                        <a:t>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Deposit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Balance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3031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 $300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  00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  $300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  00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7085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4/3/19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Local Market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250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7085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4/3/19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USA Gas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220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4/10/19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Deposit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280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00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4/13/19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strike="noStrike" dirty="0">
                          <a:solidFill>
                            <a:schemeClr val="tx1"/>
                          </a:solidFill>
                          <a:effectLst/>
                        </a:rPr>
                        <a:t>Auto Lender USA</a:t>
                      </a:r>
                      <a:endParaRPr lang="en-US" sz="1800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150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350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4/25/19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Deposit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300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00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650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4/28/19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ATM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6393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4/28/19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ATM Fee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596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47085"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715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5/1/19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Happy Properties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 dirty="0">
                        <a:effectLst/>
                        <a:latin typeface="Arial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96</a:t>
                      </a:r>
                      <a:endParaRPr lang="en-US" sz="18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00</a:t>
                      </a:r>
                      <a:endParaRPr lang="en-US" sz="18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0984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140672"/>
            <a:ext cx="8036078" cy="98498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Try It: Using a Mobile App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31 in your Participant Guide</a:t>
            </a:r>
            <a:endParaRPr lang="en-US" sz="1800" strike="sngStrike" dirty="0"/>
          </a:p>
        </p:txBody>
      </p:sp>
      <p:pic>
        <p:nvPicPr>
          <p:cNvPr id="4" name="Picture 3" descr="Screenshot of Try It: Using a Mobile App from Participant Guide. For navigation purposes on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0" y="1178412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44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Financial Institutions:</a:t>
            </a:r>
            <a:br>
              <a:rPr lang="en-US" dirty="0"/>
            </a:br>
            <a:r>
              <a:rPr lang="en-US" dirty="0"/>
              <a:t>Banks and Credit Unions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Banks (including savings associations)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Credit Unions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Accept deposits of money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Lend money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May offer other products and services, such as credit cards, car loans, personal loans, mortgages, and others</a:t>
            </a:r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9675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Automated Teller Machine (ATM) </a:t>
            </a:r>
            <a:r>
              <a:rPr lang="en-US" dirty="0"/>
              <a:t>Cards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8025687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Use </a:t>
            </a:r>
            <a:r>
              <a:rPr lang="en-US" sz="2800"/>
              <a:t>an ATM for </a:t>
            </a:r>
            <a:r>
              <a:rPr lang="en-US" sz="2800" dirty="0"/>
              <a:t>a variety of account transactions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Ask your financial institution about purchases with an ATM card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Money comes out of your financial institution account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There are various accessibility features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Keep safety in mind</a:t>
            </a:r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2527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Debit Cards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8025687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/>
              <a:t>Do what ATM cards do, </a:t>
            </a:r>
            <a:r>
              <a:rPr lang="en-US" sz="3200" dirty="0"/>
              <a:t>plus more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Look like credit cards because they have a card network logo on them 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sz="2800" dirty="0"/>
              <a:t>But they are </a:t>
            </a:r>
            <a:r>
              <a:rPr lang="en-US" sz="2800" b="1" dirty="0">
                <a:latin typeface="+mj-lt"/>
              </a:rPr>
              <a:t>not</a:t>
            </a:r>
            <a:r>
              <a:rPr lang="en-US" sz="2800" dirty="0"/>
              <a:t> credit cards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Can be processed on credit network, but still not using credit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3200" dirty="0"/>
              <a:t>Money is taken out of your checking account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813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“Person to Person” Payments  (P2P)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8025687" cy="470144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Money transfers to another person</a:t>
            </a:r>
          </a:p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Help with everyday money transactions, such as </a:t>
            </a:r>
            <a:r>
              <a:rPr lang="en-US" sz="3000"/>
              <a:t>paying babysitter </a:t>
            </a:r>
            <a:r>
              <a:rPr lang="en-US" sz="3000" dirty="0"/>
              <a:t>or reimbursing lunch</a:t>
            </a:r>
          </a:p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Different P2P systems – each work differently</a:t>
            </a:r>
          </a:p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Rapidly changing area </a:t>
            </a:r>
          </a:p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000" dirty="0"/>
              <a:t>Keep in mind federal deposit insurance, fees, privacy, funds availability, and more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endParaRPr lang="en-US" sz="2800" dirty="0"/>
          </a:p>
          <a:p>
            <a:pPr>
              <a:lnSpc>
                <a:spcPct val="100000"/>
              </a:lnSpc>
              <a:spcAft>
                <a:spcPts val="1800"/>
              </a:spcAft>
            </a:pPr>
            <a:endParaRPr lang="en-US" sz="2800" dirty="0"/>
          </a:p>
          <a:p>
            <a:pPr>
              <a:lnSpc>
                <a:spcPct val="100000"/>
              </a:lnSpc>
              <a:spcAft>
                <a:spcPts val="1800"/>
              </a:spcAft>
            </a:pP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2506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Wallet Apps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Make point-of-sale purchases with your mobile device instead of a debit, credit, or prepaid card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Keep your device and information secure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800" dirty="0"/>
              <a:t>Visit OnGuardOnline.gov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5199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02192" cy="916084"/>
          </a:xfrm>
        </p:spPr>
        <p:txBody>
          <a:bodyPr>
            <a:noAutofit/>
          </a:bodyPr>
          <a:lstStyle/>
          <a:p>
            <a:r>
              <a:rPr lang="en-US" dirty="0"/>
              <a:t>Section 3: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Learn the rules of your account and keep track of how you use it. This can help you keep costs down and develop a positive banking relationship. </a:t>
            </a:r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1640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4: Prepaid Cards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4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Prepaid Cards</a:t>
            </a:r>
          </a:p>
          <a:p>
            <a:r>
              <a:rPr lang="en-US" sz="1800" dirty="0">
                <a:latin typeface="Franklin Gothic Book" panose="020B0503020102020204" pitchFamily="34" charset="0"/>
              </a:rPr>
              <a:t>See page 34 in your Participant Guide</a:t>
            </a:r>
          </a:p>
        </p:txBody>
      </p:sp>
      <p:pic>
        <p:nvPicPr>
          <p:cNvPr id="8" name="Picture 7" descr="Woman handing a prepaid card to store clerk in a woman's dress store. 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13" r="15226"/>
          <a:stretch/>
        </p:blipFill>
        <p:spPr>
          <a:xfrm>
            <a:off x="3887788" y="586158"/>
            <a:ext cx="5260437" cy="502872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339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4: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579" y="1405584"/>
            <a:ext cx="5638060" cy="49580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i="1" dirty="0"/>
              <a:t>Prepaid cards allow you to spend or access money loaded onto them. They usually aren't linked to a </a:t>
            </a:r>
            <a:r>
              <a:rPr lang="en-US" sz="3200" i="1"/>
              <a:t>checking or</a:t>
            </a:r>
            <a:br>
              <a:rPr lang="en-US" sz="3200" i="1"/>
            </a:br>
            <a:r>
              <a:rPr lang="en-US" sz="3200" i="1"/>
              <a:t>savings </a:t>
            </a:r>
            <a:r>
              <a:rPr lang="en-US" sz="3200" i="1" dirty="0"/>
              <a:t>account</a:t>
            </a:r>
            <a:r>
              <a:rPr lang="en-US" sz="3200" i="1"/>
              <a:t>. Before</a:t>
            </a:r>
            <a:br>
              <a:rPr lang="en-US" sz="3200" i="1"/>
            </a:br>
            <a:r>
              <a:rPr lang="en-US" sz="3200" i="1"/>
              <a:t>you use one</a:t>
            </a:r>
            <a:r>
              <a:rPr lang="en-US" sz="3200" i="1" dirty="0"/>
              <a:t>, </a:t>
            </a:r>
            <a:r>
              <a:rPr lang="en-US" sz="3200" i="1"/>
              <a:t>review its</a:t>
            </a:r>
            <a:br>
              <a:rPr lang="en-US" sz="3200" i="1"/>
            </a:br>
            <a:r>
              <a:rPr lang="en-US" sz="3200" i="1"/>
              <a:t>features </a:t>
            </a:r>
            <a:r>
              <a:rPr lang="en-US" sz="3200" i="1" dirty="0"/>
              <a:t>and fees.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1352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Prepaid Cards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Not linked to a checking or savings account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Access money loaded onto the card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Load money in person, by phone, online, or through a mobile app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en-US" sz="2800" dirty="0"/>
              <a:t>Use direct deposit (some cards)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Register card to use all its features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Not the same as activating the card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2279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Kinds of Prepaid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Reloadable prepaid cards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Payroll cards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Electronic benefit transfer (EBT) cards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College or university identification cards</a:t>
            </a:r>
          </a:p>
          <a:p>
            <a:pPr lvl="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Prepaid cards for specific stores or public transportation systems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1572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962" y="246191"/>
            <a:ext cx="8372583" cy="1336674"/>
          </a:xfrm>
        </p:spPr>
        <p:txBody>
          <a:bodyPr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n-US" sz="4000" dirty="0"/>
              <a:t>Try It: Features of Most Reloadable </a:t>
            </a:r>
            <a:br>
              <a:rPr lang="en-US" sz="4000" dirty="0"/>
            </a:br>
            <a:r>
              <a:rPr lang="en-US" sz="4000" dirty="0"/>
              <a:t>	  Prepaid Cards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35 in your Participant Guide</a:t>
            </a:r>
            <a:endParaRPr lang="en-US" sz="2000" dirty="0"/>
          </a:p>
        </p:txBody>
      </p:sp>
      <p:pic>
        <p:nvPicPr>
          <p:cNvPr id="4" name="Picture 3" descr="Screenshot of Try It: Features of Most Reloadable Prepaid Cards from Participant Guide. Shown for navigational purposes only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89" b="4318"/>
          <a:stretch/>
        </p:blipFill>
        <p:spPr>
          <a:xfrm>
            <a:off x="603250" y="1723295"/>
            <a:ext cx="7937500" cy="4448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4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8738"/>
            <a:ext cx="7927848" cy="914894"/>
          </a:xfrm>
        </p:spPr>
        <p:txBody>
          <a:bodyPr>
            <a:noAutofit/>
          </a:bodyPr>
          <a:lstStyle/>
          <a:p>
            <a:r>
              <a:rPr lang="en-US" dirty="0"/>
              <a:t>Differences Between</a:t>
            </a:r>
            <a:br>
              <a:rPr lang="en-US" dirty="0"/>
            </a:br>
            <a:r>
              <a:rPr lang="en-US" dirty="0"/>
              <a:t>Banks and Credit Unions</a:t>
            </a:r>
          </a:p>
        </p:txBody>
      </p:sp>
      <p:graphicFrame>
        <p:nvGraphicFramePr>
          <p:cNvPr id="10" name="Table 9" descr="Two column table. Left column is about Banks. Right column is about Credit Unions.  Title row and 3 rows below that.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508887"/>
              </p:ext>
            </p:extLst>
          </p:nvPr>
        </p:nvGraphicFramePr>
        <p:xfrm>
          <a:off x="668867" y="1690503"/>
          <a:ext cx="7899400" cy="4236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497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49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95497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>
                          <a:latin typeface="+mj-lt"/>
                        </a:rPr>
                        <a:t>Banks</a:t>
                      </a: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>
                          <a:latin typeface="+mj-lt"/>
                        </a:rPr>
                        <a:t>Credit Unions</a:t>
                      </a: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2200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Customers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Members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76867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Usually no</a:t>
                      </a:r>
                      <a:br>
                        <a:rPr lang="en-US" sz="2800" dirty="0"/>
                      </a:br>
                      <a:r>
                        <a:rPr lang="en-US" sz="2800" dirty="0"/>
                        <a:t>membership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Membership</a:t>
                      </a:r>
                      <a:r>
                        <a:rPr lang="en-US" sz="2800" baseline="0" dirty="0"/>
                        <a:t/>
                      </a:r>
                      <a:br>
                        <a:rPr lang="en-US" sz="2800" baseline="0" dirty="0"/>
                      </a:br>
                      <a:r>
                        <a:rPr lang="en-US" sz="2800" baseline="0" dirty="0"/>
                        <a:t>criteria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53067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Most are owned</a:t>
                      </a:r>
                      <a:br>
                        <a:rPr lang="en-US" sz="2800" dirty="0"/>
                      </a:br>
                      <a:r>
                        <a:rPr lang="en-US" sz="2800" dirty="0"/>
                        <a:t>by shareholders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800" dirty="0"/>
                        <a:t>Not-for-profit</a:t>
                      </a:r>
                      <a:r>
                        <a:rPr lang="en-US" sz="2800" baseline="0" dirty="0"/>
                        <a:t> organizations owned</a:t>
                      </a:r>
                      <a:br>
                        <a:rPr lang="en-US" sz="2800" baseline="0" dirty="0"/>
                      </a:br>
                      <a:r>
                        <a:rPr lang="en-US" sz="2800" baseline="0" dirty="0"/>
                        <a:t>by members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77823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879" y="153989"/>
            <a:ext cx="8069186" cy="1481376"/>
          </a:xfrm>
        </p:spPr>
        <p:txBody>
          <a:bodyPr anchor="t" anchorCtr="0">
            <a:noAutofit/>
          </a:bodyPr>
          <a:lstStyle/>
          <a:p>
            <a:pPr>
              <a:lnSpc>
                <a:spcPts val="3600"/>
              </a:lnSpc>
            </a:pPr>
            <a:r>
              <a:rPr lang="en-US" dirty="0"/>
              <a:t>Try It: What Fees are Common to 	 	 	  Reloadable Prepaid Cards?</a:t>
            </a:r>
            <a:br>
              <a:rPr lang="en-US" dirty="0"/>
            </a:br>
            <a:r>
              <a:rPr lang="en-US" sz="2400" dirty="0"/>
              <a:t>See page 35 in your Participant Guide</a:t>
            </a:r>
            <a:endParaRPr lang="en-US" sz="1800" dirty="0"/>
          </a:p>
        </p:txBody>
      </p:sp>
      <p:pic>
        <p:nvPicPr>
          <p:cNvPr id="4" name="Picture 3" descr="Screenshot of Try It: What Fees are Common to Reloadable Prepaid Cards? from Participant Guide. Shown for navigational purposes only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912" b="3993"/>
          <a:stretch/>
        </p:blipFill>
        <p:spPr>
          <a:xfrm>
            <a:off x="603250" y="1780556"/>
            <a:ext cx="7937500" cy="4026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049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962" y="162119"/>
            <a:ext cx="8036079" cy="1283448"/>
          </a:xfrm>
        </p:spPr>
        <p:txBody>
          <a:bodyPr anchor="t" anchorCtr="0">
            <a:normAutofit/>
          </a:bodyPr>
          <a:lstStyle/>
          <a:p>
            <a:pPr>
              <a:lnSpc>
                <a:spcPts val="3600"/>
              </a:lnSpc>
            </a:pPr>
            <a:r>
              <a:rPr lang="en-US" dirty="0"/>
              <a:t>Try It</a:t>
            </a:r>
            <a:r>
              <a:rPr lang="en-US"/>
              <a:t>: </a:t>
            </a:r>
            <a:r>
              <a:rPr lang="en-US" smtClean="0"/>
              <a:t>A Prepaid </a:t>
            </a:r>
            <a:r>
              <a:rPr lang="en-US" dirty="0"/>
              <a:t>Card or a Bank Account?</a:t>
            </a:r>
            <a:br>
              <a:rPr lang="en-US" dirty="0"/>
            </a:br>
            <a:r>
              <a:rPr lang="en-US" sz="2400" dirty="0"/>
              <a:t>See page 36 in your Participant Guide</a:t>
            </a:r>
          </a:p>
        </p:txBody>
      </p:sp>
      <p:pic>
        <p:nvPicPr>
          <p:cNvPr id="7" name="Picture 6" descr="Screenshot of Try It: Prepaid Card or a Bank Account? from Participant Guide. Shown for navigational purposes only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0" y="1236945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7399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962" y="153988"/>
            <a:ext cx="7962764" cy="1178413"/>
          </a:xfrm>
        </p:spPr>
        <p:txBody>
          <a:bodyPr anchor="t"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n-US" sz="4000" dirty="0"/>
              <a:t>Apply It: Reloadable versus Debit—Which</a:t>
            </a:r>
            <a:br>
              <a:rPr lang="en-US" sz="4000" dirty="0"/>
            </a:br>
            <a:r>
              <a:rPr lang="en-US" sz="4000" dirty="0"/>
              <a:t>	       Card is Right for Me?</a:t>
            </a:r>
            <a:br>
              <a:rPr lang="en-US" sz="4000" dirty="0"/>
            </a:br>
            <a:r>
              <a:rPr lang="en-US" sz="2700" dirty="0"/>
              <a:t>See page 37 in your Participant Guide</a:t>
            </a:r>
            <a:endParaRPr lang="en-US" sz="2000" dirty="0"/>
          </a:p>
        </p:txBody>
      </p:sp>
      <p:pic>
        <p:nvPicPr>
          <p:cNvPr id="4" name="Picture 3" descr="Screenshot of Apply It: Reloadable versus Debit--Which Card is Right for Me? from Participant Guide. shown for navigational purposes only.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04" b="2902"/>
          <a:stretch/>
        </p:blipFill>
        <p:spPr>
          <a:xfrm>
            <a:off x="603250" y="1607515"/>
            <a:ext cx="7937500" cy="4592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01034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Lost or Stolen Prepaid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Report loss, theft or charge you did not make right away to the card issuer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Protections depend on type of card 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Generally must register card to get protections offered by card issuer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4297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Tips for Using Prepaid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6258079" cy="470144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Review your account and dispute charges you did not authorize</a:t>
            </a:r>
          </a:p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Understand your card’s limits</a:t>
            </a:r>
          </a:p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Know the fees and how to avoid them</a:t>
            </a:r>
          </a:p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Report loss or theft immediately</a:t>
            </a:r>
          </a:p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Stay safe online</a:t>
            </a:r>
          </a:p>
        </p:txBody>
      </p:sp>
      <p:pic>
        <p:nvPicPr>
          <p:cNvPr id="4" name="Picture 3" descr="Yellow triangle sign with an exclamation mark in the middle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098" y="1036345"/>
            <a:ext cx="1895083" cy="174618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19585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02192" cy="916084"/>
          </a:xfrm>
        </p:spPr>
        <p:txBody>
          <a:bodyPr>
            <a:noAutofit/>
          </a:bodyPr>
          <a:lstStyle/>
          <a:p>
            <a:r>
              <a:rPr lang="en-US" dirty="0"/>
              <a:t>Section 4: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i="1" dirty="0"/>
              <a:t>Prepaid cards allow you to spend or access money loaded onto them. They usually aren't linked to a checking or savings account. Before you use one, review its features and fees.</a:t>
            </a:r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708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44436" y="229982"/>
            <a:ext cx="7620000" cy="88920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Take Action</a:t>
            </a:r>
            <a:br>
              <a:rPr lang="en-US" sz="4000" dirty="0"/>
            </a:br>
            <a:r>
              <a:rPr lang="en-US" sz="2700" dirty="0"/>
              <a:t>See page 39 in your Participant Guide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5105200" cy="38872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n-US" sz="3200" dirty="0"/>
              <a:t>What will I do?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n-US" sz="3200" dirty="0"/>
              <a:t>How will I do it?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n-US" sz="3200" dirty="0"/>
              <a:t>Will I share my plans with anyone? If so, who?</a:t>
            </a:r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Visit fdic.gov/education to learn more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7423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77986" y="259083"/>
            <a:ext cx="7499213" cy="881682"/>
          </a:xfrm>
        </p:spPr>
        <p:txBody>
          <a:bodyPr/>
          <a:lstStyle/>
          <a:p>
            <a:r>
              <a:rPr lang="en-US" dirty="0"/>
              <a:t>Post-Training Survey</a:t>
            </a:r>
            <a:br>
              <a:rPr lang="en-US" dirty="0"/>
            </a:br>
            <a:r>
              <a:rPr lang="en-US" sz="2400" dirty="0"/>
              <a:t>See page 43 in your Participant Guide</a:t>
            </a:r>
            <a:endParaRPr lang="en-US" sz="1800" dirty="0"/>
          </a:p>
        </p:txBody>
      </p:sp>
      <p:pic>
        <p:nvPicPr>
          <p:cNvPr id="8" name="Picture 7" descr="Screenshot of Post-Training Survey from Participant Guide. For navigation purposes on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123" y="1222408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ctangle 9" descr="blank rectangle with white fill to cover up the right-hand header on the screenshot of the survey"/>
          <p:cNvSpPr/>
          <p:nvPr/>
        </p:nvSpPr>
        <p:spPr>
          <a:xfrm>
            <a:off x="6268357" y="1424214"/>
            <a:ext cx="1895929" cy="5896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HANK YOU spelled out with each letter in white on a black rectangle hanging with a string from the to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929" y="163295"/>
            <a:ext cx="3085999" cy="220725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600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 Insurance—For Banks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938892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US" sz="3200" dirty="0"/>
              <a:t>Federal Deposit Insurance Corporation</a:t>
            </a:r>
          </a:p>
          <a:p>
            <a:pPr lvl="1" indent="-2238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Protects funds depositors place in federally insured banks in case of bank failure</a:t>
            </a:r>
          </a:p>
          <a:p>
            <a:pPr lvl="1" indent="-2238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800" dirty="0">
                <a:latin typeface="+mn-lt"/>
              </a:rPr>
              <a:t>Insurance up to at least $250,000 per depositor, per FDIC-insured bank, per ownership category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5" name="Picture 4" descr="FDIC deposit insurance logo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729" b="1489"/>
          <a:stretch/>
        </p:blipFill>
        <p:spPr>
          <a:xfrm>
            <a:off x="2551176" y="4471599"/>
            <a:ext cx="4012170" cy="175184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506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 Insurance—For Credit Unions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93889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200" dirty="0"/>
              <a:t>National Credit Union Administration</a:t>
            </a:r>
          </a:p>
          <a:p>
            <a:pPr lvl="1" indent="-2238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Protects funds depositors place in federally insured credit unions</a:t>
            </a:r>
          </a:p>
          <a:p>
            <a:pPr lvl="1" indent="-2238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800" dirty="0"/>
              <a:t>Insurance rules are similar to those of the FDIC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5" name="Picture 4" descr="NCUA share insurance log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9" t="3610" r="1499" b="3110"/>
          <a:stretch/>
        </p:blipFill>
        <p:spPr>
          <a:xfrm>
            <a:off x="2410056" y="4100052"/>
            <a:ext cx="4094003" cy="184413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330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200" dirty="0"/>
              <a:t>Access services through: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Retail locations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Automated teller machines (ATMs)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Customer service phone numbers and email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Websites 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Mobile banking and smartphone apps</a:t>
            </a:r>
          </a:p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3200" dirty="0"/>
              <a:t>Request reasonable accommodations if needed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1382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19605</TotalTime>
  <Words>1889</Words>
  <Application>Microsoft Office PowerPoint</Application>
  <PresentationFormat>On-screen Show (4:3)</PresentationFormat>
  <Paragraphs>457</Paragraphs>
  <Slides>67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Modules_new</vt:lpstr>
      <vt:lpstr>Module 2: You Can Bank On It</vt:lpstr>
      <vt:lpstr>Pre-Training Survey See page 41 in your Participant Guide</vt:lpstr>
      <vt:lpstr>Section 1: Financial Products, Services, and Providers</vt:lpstr>
      <vt:lpstr>Section 1: Key Takeaway</vt:lpstr>
      <vt:lpstr>Financial Institutions: Banks and Credit Unions</vt:lpstr>
      <vt:lpstr>Differences Between Banks and Credit Unions</vt:lpstr>
      <vt:lpstr>Deposit Insurance—For Banks</vt:lpstr>
      <vt:lpstr>Share Insurance—For Credit Unions</vt:lpstr>
      <vt:lpstr>Accessing Services</vt:lpstr>
      <vt:lpstr>Products and Services Available at Financial Institutions</vt:lpstr>
      <vt:lpstr>Deposit Products include…</vt:lpstr>
      <vt:lpstr>Credit Products include…</vt:lpstr>
      <vt:lpstr>Other Products and Services include…</vt:lpstr>
      <vt:lpstr>Other Financial Service Providers</vt:lpstr>
      <vt:lpstr>What Financial Products and Services Do You Need?</vt:lpstr>
      <vt:lpstr>Try It: What Do You Need to Manage Your Money?  See page 8 in your Participant Guide </vt:lpstr>
      <vt:lpstr>Apply It: My Financial Management Needs See page 9 in your Participant Guide</vt:lpstr>
      <vt:lpstr>Apply It: My Banking Checklist See page 10 in your Participant Guide</vt:lpstr>
      <vt:lpstr>Six Sections in Apply It: My Banking Checklist</vt:lpstr>
      <vt:lpstr>Section 1: Remember the Key Takeaway</vt:lpstr>
      <vt:lpstr>Section 2: Opening an Account</vt:lpstr>
      <vt:lpstr>Section 2: Key Takeaway</vt:lpstr>
      <vt:lpstr>Savings and Checking Accounts</vt:lpstr>
      <vt:lpstr>Apply It: My Checklist for Opening a Savings or Checking Account See page 15 in your Participant Guide</vt:lpstr>
      <vt:lpstr>Apply In Person or Online</vt:lpstr>
      <vt:lpstr>Banking History Reports</vt:lpstr>
      <vt:lpstr>Apply It: Getting My Banking History Reports See page 17 in your Participant Guide</vt:lpstr>
      <vt:lpstr>Apply It: Filing a Dispute on My Banking         History Report See page 18 in your Participant Guide</vt:lpstr>
      <vt:lpstr>Apply It: My Options for Opening an            Account Despite Challenges See page 21 in your Participant Guide</vt:lpstr>
      <vt:lpstr>Possible Options</vt:lpstr>
      <vt:lpstr>Section 2: Remember the Key Takeaway</vt:lpstr>
      <vt:lpstr>Section 3: Managing an Account</vt:lpstr>
      <vt:lpstr>Section 3: Key Takeaway</vt:lpstr>
      <vt:lpstr>Using a Savings Account</vt:lpstr>
      <vt:lpstr>Apply It: Managing My Savings Account See page 24 in your Participant Guide</vt:lpstr>
      <vt:lpstr>Managing My Savings Account</vt:lpstr>
      <vt:lpstr>Using a Checking Account</vt:lpstr>
      <vt:lpstr>Overdrafts</vt:lpstr>
      <vt:lpstr>Rodney: Overdraft Example</vt:lpstr>
      <vt:lpstr>Direct Deposit</vt:lpstr>
      <vt:lpstr>Automatic Bill Payment / Automatic Debit</vt:lpstr>
      <vt:lpstr>Try It: Learning the Parts of a Check See page 27 in your Participant Guide</vt:lpstr>
      <vt:lpstr>Example Check</vt:lpstr>
      <vt:lpstr>Apply It: Managing My Checking Account See page 28 in your Participant Guide</vt:lpstr>
      <vt:lpstr>Managing a Checking Account</vt:lpstr>
      <vt:lpstr>More Ways to  Manage a Checking Account</vt:lpstr>
      <vt:lpstr>Try It: Using a Transaction Register See page 29 in your Participant Guide</vt:lpstr>
      <vt:lpstr>Try It: Using a Transaction Register--Answer Key</vt:lpstr>
      <vt:lpstr>Try It: Using a Mobile App See page 31 in your Participant Guide</vt:lpstr>
      <vt:lpstr>Automated Teller Machine (ATM) Cards</vt:lpstr>
      <vt:lpstr>Debit Cards</vt:lpstr>
      <vt:lpstr>“Person to Person” Payments  (P2P)</vt:lpstr>
      <vt:lpstr>Mobile Wallet Apps</vt:lpstr>
      <vt:lpstr>Section 3: Remember the Key Takeaway</vt:lpstr>
      <vt:lpstr>Section 4: Prepaid Cards</vt:lpstr>
      <vt:lpstr>Section 4: Key Takeaway</vt:lpstr>
      <vt:lpstr>How Prepaid Cards Work</vt:lpstr>
      <vt:lpstr>Kinds of Prepaid Cards</vt:lpstr>
      <vt:lpstr>Try It: Features of Most Reloadable     Prepaid Cards See page 35 in your Participant Guide</vt:lpstr>
      <vt:lpstr>Try It: What Fees are Common to        Reloadable Prepaid Cards? See page 35 in your Participant Guide</vt:lpstr>
      <vt:lpstr>Try It: A Prepaid Card or a Bank Account? See page 36 in your Participant Guide</vt:lpstr>
      <vt:lpstr>Apply It: Reloadable versus Debit—Which         Card is Right for Me? See page 37 in your Participant Guide</vt:lpstr>
      <vt:lpstr>Lost or Stolen Prepaid Cards</vt:lpstr>
      <vt:lpstr>Tips for Using Prepaid Cards</vt:lpstr>
      <vt:lpstr>Section 4: Remember the Key Takeaway</vt:lpstr>
      <vt:lpstr>Take Action See page 39 in your Participant Guide</vt:lpstr>
      <vt:lpstr>Post-Training Survey See page 43 in your Participant Guide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Place to Call Home</dc:title>
  <dc:creator>Inger Giuffrida</dc:creator>
  <cp:lastModifiedBy>Gustafson, Joan L.</cp:lastModifiedBy>
  <cp:revision>531</cp:revision>
  <cp:lastPrinted>2018-10-22T18:53:28Z</cp:lastPrinted>
  <dcterms:created xsi:type="dcterms:W3CDTF">2017-05-22T18:21:11Z</dcterms:created>
  <dcterms:modified xsi:type="dcterms:W3CDTF">2018-11-13T20:16:14Z</dcterms:modified>
</cp:coreProperties>
</file>