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3"/>
  </p:sldMasterIdLst>
  <p:notesMasterIdLst>
    <p:notesMasterId r:id="rId32"/>
  </p:notesMasterIdLst>
  <p:handoutMasterIdLst>
    <p:handoutMasterId r:id="rId33"/>
  </p:handoutMasterIdLst>
  <p:sldIdLst>
    <p:sldId id="256" r:id="rId4"/>
    <p:sldId id="476" r:id="rId5"/>
    <p:sldId id="274" r:id="rId6"/>
    <p:sldId id="261" r:id="rId7"/>
    <p:sldId id="412" r:id="rId8"/>
    <p:sldId id="474" r:id="rId9"/>
    <p:sldId id="475" r:id="rId10"/>
    <p:sldId id="414" r:id="rId11"/>
    <p:sldId id="275" r:id="rId12"/>
    <p:sldId id="278" r:id="rId13"/>
    <p:sldId id="365" r:id="rId14"/>
    <p:sldId id="443" r:id="rId15"/>
    <p:sldId id="444" r:id="rId16"/>
    <p:sldId id="447" r:id="rId17"/>
    <p:sldId id="449" r:id="rId18"/>
    <p:sldId id="417" r:id="rId19"/>
    <p:sldId id="292" r:id="rId20"/>
    <p:sldId id="295" r:id="rId21"/>
    <p:sldId id="419" r:id="rId22"/>
    <p:sldId id="451" r:id="rId23"/>
    <p:sldId id="478" r:id="rId24"/>
    <p:sldId id="468" r:id="rId25"/>
    <p:sldId id="470" r:id="rId26"/>
    <p:sldId id="471" r:id="rId27"/>
    <p:sldId id="453" r:id="rId28"/>
    <p:sldId id="418" r:id="rId29"/>
    <p:sldId id="461" r:id="rId30"/>
    <p:sldId id="473" r:id="rId3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216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10" clrIdx="0">
    <p:extLst/>
  </p:cmAuthor>
  <p:cmAuthor id="2" name="Lawrence, Laura J." initials="LLJ" lastIdx="48" clrIdx="1"/>
  <p:cmAuthor id="3" name="Gordon, Janet R." initials="GJR" lastIdx="10" clrIdx="2"/>
  <p:cmAuthor id="4" name="Inger Giuffrida" initials="IG" lastIdx="0" clrIdx="3"/>
  <p:cmAuthor id="5" name="Solomon, Sierra" initials="SS" lastIdx="7" clrIdx="4">
    <p:extLst/>
  </p:cmAuthor>
  <p:cmAuthor id="6" name="Reynolds, Luke W." initials="LWR"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943" autoAdjust="0"/>
    <p:restoredTop sz="37371" autoAdjust="0"/>
  </p:normalViewPr>
  <p:slideViewPr>
    <p:cSldViewPr snapToGrid="0" snapToObjects="1">
      <p:cViewPr varScale="1">
        <p:scale>
          <a:sx n="89" d="100"/>
          <a:sy n="89" d="100"/>
        </p:scale>
        <p:origin x="-1978" y="-67"/>
      </p:cViewPr>
      <p:guideLst>
        <p:guide orient="horz" pos="2197"/>
        <p:guide orient="horz" pos="2206"/>
        <p:guide pos="20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6" d="100"/>
        <a:sy n="106" d="100"/>
      </p:scale>
      <p:origin x="0" y="0"/>
    </p:cViewPr>
  </p:sorterViewPr>
  <p:notesViewPr>
    <p:cSldViewPr snapToGrid="0" snapToObjects="1">
      <p:cViewPr varScale="1">
        <p:scale>
          <a:sx n="84" d="100"/>
          <a:sy n="84" d="100"/>
        </p:scale>
        <p:origin x="-262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11/13/2018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11/13/2018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387738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a:t>
            </a:fld>
            <a:endParaRPr lang="en-US" dirty="0"/>
          </a:p>
        </p:txBody>
      </p:sp>
    </p:spTree>
    <p:extLst>
      <p:ext uri="{BB962C8B-B14F-4D97-AF65-F5344CB8AC3E}">
        <p14:creationId xmlns:p14="http://schemas.microsoft.com/office/powerpoint/2010/main" val="320478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8</a:t>
            </a:fld>
            <a:endParaRPr lang="en-US" dirty="0"/>
          </a:p>
        </p:txBody>
      </p:sp>
    </p:spTree>
    <p:extLst>
      <p:ext uri="{BB962C8B-B14F-4D97-AF65-F5344CB8AC3E}">
        <p14:creationId xmlns:p14="http://schemas.microsoft.com/office/powerpoint/2010/main" val="6150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684590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87869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17240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56453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AF83BEB6-139A-B746-BC33-1F5B6187E651}"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1906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965040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98747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95384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smtClean="0"/>
              <a:t>Click to edit Master text styles</a:t>
            </a:r>
          </a:p>
        </p:txBody>
      </p:sp>
      <p:sp>
        <p:nvSpPr>
          <p:cNvPr id="10"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smtClean="0"/>
              <a:t>Click to edit Master text styles</a:t>
            </a:r>
            <a:endParaRPr lang="en-US" dirty="0"/>
          </a:p>
        </p:txBody>
      </p:sp>
      <p:sp>
        <p:nvSpPr>
          <p:cNvPr id="11" name="Rectangle 10"/>
          <p:cNvSpPr/>
          <p:nvPr userDrawn="1"/>
        </p:nvSpPr>
        <p:spPr>
          <a:xfrm>
            <a:off x="5588246" y="6451745"/>
            <a:ext cx="2300057" cy="261610"/>
          </a:xfrm>
          <a:prstGeom prst="rect">
            <a:avLst/>
          </a:prstGeom>
        </p:spPr>
        <p:txBody>
          <a:bodyPr wrap="square" anchor="t">
            <a:spAutoFit/>
          </a:bodyPr>
          <a:lstStyle/>
          <a:p>
            <a:r>
              <a:rPr lang="en-US" sz="1100" dirty="0" smtClean="0">
                <a:solidFill>
                  <a:schemeClr val="tx1"/>
                </a:solidFill>
              </a:rPr>
              <a:t>September</a:t>
            </a:r>
            <a:r>
              <a:rPr lang="en-US" sz="1100" baseline="0" dirty="0" smtClean="0">
                <a:solidFill>
                  <a:schemeClr val="tx1"/>
                </a:solidFill>
              </a:rPr>
              <a:t> 2018</a:t>
            </a:r>
            <a:endParaRPr lang="en-US" sz="1100" dirty="0">
              <a:solidFill>
                <a:schemeClr val="tx1"/>
              </a:solidFill>
            </a:endParaRPr>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smtClean="0">
                <a:solidFill>
                  <a:schemeClr val="tx1"/>
                </a:solidFill>
                <a:latin typeface="+mn-lt"/>
              </a:rPr>
              <a:t>Money Smart for Adults</a:t>
            </a:r>
            <a:endParaRPr lang="en-US" sz="1100" cap="all" baseline="0" dirty="0">
              <a:solidFill>
                <a:schemeClr val="tx1"/>
              </a:solidFill>
              <a:latin typeface="+mn-lt"/>
            </a:endParaRPr>
          </a:p>
        </p:txBody>
      </p:sp>
      <p:sp>
        <p:nvSpPr>
          <p:cNvPr id="14" name="Rectangle 13"/>
          <p:cNvSpPr/>
          <p:nvPr userDrawn="1"/>
        </p:nvSpPr>
        <p:spPr>
          <a:xfrm>
            <a:off x="2451910" y="6445083"/>
            <a:ext cx="5171232" cy="261610"/>
          </a:xfrm>
          <a:prstGeom prst="rect">
            <a:avLst/>
          </a:prstGeom>
        </p:spPr>
        <p:txBody>
          <a:bodyPr wrap="square" anchor="t">
            <a:spAutoFit/>
          </a:bodyPr>
          <a:lstStyle/>
          <a:p>
            <a:r>
              <a:rPr lang="en-US" sz="1100" dirty="0" smtClean="0">
                <a:solidFill>
                  <a:schemeClr val="tx1"/>
                </a:solidFill>
                <a:latin typeface="+mj-lt"/>
              </a:rPr>
              <a:t>Module</a:t>
            </a:r>
            <a:r>
              <a:rPr lang="en-US" sz="1100" baseline="0" dirty="0" smtClean="0">
                <a:solidFill>
                  <a:schemeClr val="tx1"/>
                </a:solidFill>
                <a:latin typeface="+mj-lt"/>
              </a:rPr>
              <a:t> 1: </a:t>
            </a:r>
            <a:r>
              <a:rPr lang="en-US" sz="1100" dirty="0" smtClean="0">
                <a:solidFill>
                  <a:schemeClr val="tx1"/>
                </a:solidFill>
                <a:latin typeface="+mj-lt"/>
              </a:rPr>
              <a:t>Your Money Values and Influences</a:t>
            </a:r>
            <a:endParaRPr lang="en-US" sz="1100" dirty="0">
              <a:solidFill>
                <a:schemeClr val="tx1"/>
              </a:solidFill>
              <a:latin typeface="+mj-lt"/>
            </a:endParaRPr>
          </a:p>
        </p:txBody>
      </p:sp>
      <p:sp>
        <p:nvSpPr>
          <p:cNvPr id="12" name="Slide Number Placeholder 5"/>
          <p:cNvSpPr>
            <a:spLocks noGrp="1"/>
          </p:cNvSpPr>
          <p:nvPr>
            <p:ph type="sldNum" sz="quarter" idx="4"/>
          </p:nvPr>
        </p:nvSpPr>
        <p:spPr>
          <a:xfrm>
            <a:off x="8021287" y="6363615"/>
            <a:ext cx="459794"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6867665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smtClean="0"/>
              <a:t>Click to edit Master title style</a:t>
            </a:r>
            <a:endParaRPr lang="en-US" dirty="0"/>
          </a:p>
        </p:txBody>
      </p:sp>
      <p:sp>
        <p:nvSpPr>
          <p:cNvPr id="3" name="Content Placeholder 2"/>
          <p:cNvSpPr>
            <a:spLocks noGrp="1"/>
          </p:cNvSpPr>
          <p:nvPr>
            <p:ph idx="1"/>
          </p:nvPr>
        </p:nvSpPr>
        <p:spPr>
          <a:xfrm>
            <a:off x="577986" y="1424723"/>
            <a:ext cx="7499214" cy="4701440"/>
          </a:xfrm>
        </p:spPr>
        <p:txBody>
          <a:bodyPr ancho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867323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95591" y="1441004"/>
            <a:ext cx="5848752" cy="4958031"/>
          </a:xfrm>
        </p:spPr>
        <p:txBody>
          <a:bodyPr/>
          <a:lstStyle>
            <a:lvl1pPr>
              <a:defRPr i="0"/>
            </a:lvl1pPr>
            <a:lvl2pPr>
              <a:defRPr i="0"/>
            </a:lvl2pPr>
            <a:lvl3pPr>
              <a:defRPr i="0"/>
            </a:lvl3pPr>
            <a:lvl4pPr>
              <a:defRPr i="0"/>
            </a:lvl4pPr>
            <a:lvl5pPr>
              <a:defRPr i="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81847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800347"/>
            <a:ext cx="3258660" cy="3484327"/>
          </a:xfrm>
          <a:prstGeom prst="rect">
            <a:avLst/>
          </a:prstGeom>
        </p:spPr>
      </p:pic>
      <p:sp>
        <p:nvSpPr>
          <p:cNvPr id="3" name="Content Placeholder 2"/>
          <p:cNvSpPr>
            <a:spLocks noGrp="1"/>
          </p:cNvSpPr>
          <p:nvPr>
            <p:ph idx="1"/>
          </p:nvPr>
        </p:nvSpPr>
        <p:spPr>
          <a:xfrm>
            <a:off x="611873" y="1416581"/>
            <a:ext cx="537527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611873" y="399954"/>
            <a:ext cx="7620000" cy="916084"/>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263070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5623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443310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932797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3"/>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359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56733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626533" y="152718"/>
            <a:ext cx="7450666" cy="966470"/>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6533" y="1246188"/>
            <a:ext cx="7450666" cy="487997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3" name="Rectangle 12"/>
          <p:cNvSpPr/>
          <p:nvPr userDrawn="1"/>
        </p:nvSpPr>
        <p:spPr>
          <a:xfrm>
            <a:off x="5588246" y="6451745"/>
            <a:ext cx="2300057" cy="261610"/>
          </a:xfrm>
          <a:prstGeom prst="rect">
            <a:avLst/>
          </a:prstGeom>
        </p:spPr>
        <p:txBody>
          <a:bodyPr wrap="square" anchor="t">
            <a:spAutoFit/>
          </a:bodyPr>
          <a:lstStyle/>
          <a:p>
            <a:r>
              <a:rPr lang="en-US" sz="1100" dirty="0" smtClean="0">
                <a:solidFill>
                  <a:schemeClr val="tx1"/>
                </a:solidFill>
              </a:rPr>
              <a:t>September</a:t>
            </a:r>
            <a:r>
              <a:rPr lang="en-US" sz="1100" baseline="0" dirty="0" smtClean="0">
                <a:solidFill>
                  <a:schemeClr val="tx1"/>
                </a:solidFill>
              </a:rPr>
              <a:t> 2018</a:t>
            </a:r>
            <a:endParaRPr lang="en-US" sz="1100" dirty="0">
              <a:solidFill>
                <a:schemeClr val="tx1"/>
              </a:solidFill>
            </a:endParaRP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smtClean="0">
                <a:solidFill>
                  <a:schemeClr val="tx1"/>
                </a:solidFill>
                <a:latin typeface="+mn-lt"/>
              </a:rPr>
              <a:t>Money Smart for Adults</a:t>
            </a:r>
            <a:endParaRPr lang="en-US" sz="1100" cap="all" baseline="0" dirty="0">
              <a:solidFill>
                <a:schemeClr val="tx1"/>
              </a:solidFill>
              <a:latin typeface="+mn-lt"/>
            </a:endParaRPr>
          </a:p>
        </p:txBody>
      </p:sp>
      <p:sp>
        <p:nvSpPr>
          <p:cNvPr id="15" name="Rectangle 14"/>
          <p:cNvSpPr/>
          <p:nvPr userDrawn="1"/>
        </p:nvSpPr>
        <p:spPr>
          <a:xfrm>
            <a:off x="2451910" y="6445083"/>
            <a:ext cx="5171232" cy="261610"/>
          </a:xfrm>
          <a:prstGeom prst="rect">
            <a:avLst/>
          </a:prstGeom>
        </p:spPr>
        <p:txBody>
          <a:bodyPr wrap="square" anchor="t">
            <a:spAutoFit/>
          </a:bodyPr>
          <a:lstStyle/>
          <a:p>
            <a:r>
              <a:rPr lang="en-US" sz="1100" dirty="0" smtClean="0">
                <a:solidFill>
                  <a:schemeClr val="tx1"/>
                </a:solidFill>
                <a:latin typeface="+mj-lt"/>
              </a:rPr>
              <a:t>Module</a:t>
            </a:r>
            <a:r>
              <a:rPr lang="en-US" sz="1100" baseline="0" dirty="0" smtClean="0">
                <a:solidFill>
                  <a:schemeClr val="tx1"/>
                </a:solidFill>
                <a:latin typeface="+mj-lt"/>
              </a:rPr>
              <a:t> 1: </a:t>
            </a:r>
            <a:r>
              <a:rPr lang="en-US" sz="1100" dirty="0" smtClean="0">
                <a:solidFill>
                  <a:schemeClr val="tx1"/>
                </a:solidFill>
                <a:latin typeface="+mj-lt"/>
              </a:rPr>
              <a:t>Your Money Values and Influences</a:t>
            </a:r>
            <a:endParaRPr lang="en-US" sz="1100" dirty="0">
              <a:solidFill>
                <a:schemeClr val="tx1"/>
              </a:solidFill>
              <a:latin typeface="+mj-lt"/>
            </a:endParaRPr>
          </a:p>
        </p:txBody>
      </p:sp>
      <p:sp>
        <p:nvSpPr>
          <p:cNvPr id="12" name="Rectangle 11"/>
          <p:cNvSpPr/>
          <p:nvPr userDrawn="1"/>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081151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347472" indent="-347472" algn="l" defTabSz="914400" rtl="0" eaLnBrk="1" latinLnBrk="0" hangingPunct="1">
        <a:lnSpc>
          <a:spcPct val="100000"/>
        </a:lnSpc>
        <a:spcBef>
          <a:spcPts val="0"/>
        </a:spcBef>
        <a:spcAft>
          <a:spcPts val="0"/>
        </a:spcAft>
        <a:buClr>
          <a:schemeClr val="tx2"/>
        </a:buClr>
        <a:buFont typeface="Wingdings" charset="2"/>
        <a:buChar char="§"/>
        <a:defRPr sz="3200" b="0" kern="1200">
          <a:solidFill>
            <a:schemeClr val="tx1"/>
          </a:solidFill>
          <a:latin typeface="Franklin Gothic Medium"/>
          <a:ea typeface="+mn-ea"/>
          <a:cs typeface="Franklin Gothic Medium"/>
        </a:defRPr>
      </a:lvl1pPr>
      <a:lvl2pPr marL="822960" indent="-274320" algn="l" defTabSz="914400" rtl="0" eaLnBrk="1" latinLnBrk="0" hangingPunct="1">
        <a:lnSpc>
          <a:spcPct val="100000"/>
        </a:lnSpc>
        <a:spcBef>
          <a:spcPct val="20000"/>
        </a:spcBef>
        <a:buClr>
          <a:schemeClr val="tx2"/>
        </a:buClr>
        <a:buFont typeface="Arial" pitchFamily="34" charset="0"/>
        <a:buChar char="•"/>
        <a:defRPr sz="28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24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24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24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tmp"/></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2649645" y="5129682"/>
            <a:ext cx="5891685" cy="1031724"/>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sz="3600" dirty="0"/>
              <a:t>Your Money Values </a:t>
            </a:r>
            <a:br>
              <a:rPr lang="en-US" sz="3600" dirty="0"/>
            </a:br>
            <a:r>
              <a:rPr lang="en-US" sz="3600" dirty="0"/>
              <a:t>and Influences</a:t>
            </a:r>
          </a:p>
        </p:txBody>
      </p:sp>
      <p:sp>
        <p:nvSpPr>
          <p:cNvPr id="5" name="Title 4" hidden="1"/>
          <p:cNvSpPr>
            <a:spLocks noGrp="1"/>
          </p:cNvSpPr>
          <p:nvPr>
            <p:ph type="ctrTitle"/>
          </p:nvPr>
        </p:nvSpPr>
        <p:spPr/>
        <p:txBody>
          <a:bodyPr>
            <a:normAutofit fontScale="90000"/>
          </a:bodyPr>
          <a:lstStyle/>
          <a:p>
            <a:r>
              <a:rPr lang="en-US" dirty="0" smtClean="0"/>
              <a:t>Module 1: Your Money Values and Influences</a:t>
            </a:r>
            <a:endParaRPr lang="en-US" dirty="0"/>
          </a:p>
        </p:txBody>
      </p:sp>
      <p:sp>
        <p:nvSpPr>
          <p:cNvPr id="12" name="Rectangle 11" descr="blue box around slide numbe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Subtitle 11"/>
          <p:cNvSpPr txBox="1">
            <a:spLocks/>
          </p:cNvSpPr>
          <p:nvPr/>
        </p:nvSpPr>
        <p:spPr>
          <a:xfrm>
            <a:off x="2722794" y="4705266"/>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smtClean="0"/>
              <a:t>Module 1</a:t>
            </a:r>
            <a:endParaRPr lang="en-US" sz="1800" dirty="0"/>
          </a:p>
        </p:txBody>
      </p:sp>
      <p:pic>
        <p:nvPicPr>
          <p:cNvPr id="10" name="Picture 9" descr="Money Smart logo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8242" y="5020830"/>
            <a:ext cx="1124400" cy="1124400"/>
          </a:xfrm>
          <a:prstGeom prst="rect">
            <a:avLst/>
          </a:prstGeom>
        </p:spPr>
      </p:pic>
      <p:sp>
        <p:nvSpPr>
          <p:cNvPr id="11" name="Rectangle 10"/>
          <p:cNvSpPr/>
          <p:nvPr/>
        </p:nvSpPr>
        <p:spPr>
          <a:xfrm>
            <a:off x="1403184" y="6400211"/>
            <a:ext cx="1290866" cy="276999"/>
          </a:xfrm>
          <a:prstGeom prst="rect">
            <a:avLst/>
          </a:prstGeom>
        </p:spPr>
        <p:txBody>
          <a:bodyPr wrap="none">
            <a:spAutoFit/>
          </a:bodyPr>
          <a:lstStyle/>
          <a:p>
            <a:r>
              <a:rPr lang="en-US" sz="1200" i="0" dirty="0" smtClean="0"/>
              <a:t>September 2018</a:t>
            </a:r>
            <a:endParaRPr lang="en-US" sz="1200" i="0" dirty="0"/>
          </a:p>
        </p:txBody>
      </p:sp>
      <p:grpSp>
        <p:nvGrpSpPr>
          <p:cNvPr id="3" name="Group 2" descr="sign post showing different directions, with words on the arrow signs -- friends, wisdom, wealth, family, career, love, health&#10;AND&#10;black rectangle below it"/>
          <p:cNvGrpSpPr/>
          <p:nvPr/>
        </p:nvGrpSpPr>
        <p:grpSpPr>
          <a:xfrm>
            <a:off x="1403184" y="-1"/>
            <a:ext cx="6189989" cy="4610101"/>
            <a:chOff x="1403184" y="-1"/>
            <a:chExt cx="6189989" cy="4610101"/>
          </a:xfrm>
        </p:grpSpPr>
        <p:sp>
          <p:nvSpPr>
            <p:cNvPr id="9" name="Rectangle 8"/>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ign post showing different directions, with words on the arrow signs -- friends, wisdom, wealth, family, career, love, health."/>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403184" y="-1"/>
              <a:ext cx="6189989" cy="4345524"/>
            </a:xfrm>
            <a:prstGeom prst="rect">
              <a:avLst/>
            </a:prstGeom>
          </p:spPr>
        </p:pic>
      </p:grpSp>
      <p:sp>
        <p:nvSpPr>
          <p:cNvPr id="4" name="Slide Number Placeholder 3"/>
          <p:cNvSpPr>
            <a:spLocks noGrp="1"/>
          </p:cNvSpPr>
          <p:nvPr>
            <p:ph type="sldNum" sz="quarter" idx="12"/>
          </p:nvPr>
        </p:nvSpPr>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365382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266599"/>
            <a:ext cx="7620000" cy="890448"/>
          </a:xfrm>
        </p:spPr>
        <p:txBody>
          <a:bodyPr/>
          <a:lstStyle/>
          <a:p>
            <a:r>
              <a:rPr lang="en-US" dirty="0" smtClean="0"/>
              <a:t>Section 2: Key Takeaway</a:t>
            </a:r>
            <a:endParaRPr lang="en-US" dirty="0"/>
          </a:p>
        </p:txBody>
      </p:sp>
      <p:sp>
        <p:nvSpPr>
          <p:cNvPr id="3" name="Content Placeholder 2"/>
          <p:cNvSpPr>
            <a:spLocks noGrp="1"/>
          </p:cNvSpPr>
          <p:nvPr>
            <p:ph idx="1"/>
          </p:nvPr>
        </p:nvSpPr>
        <p:spPr>
          <a:xfrm>
            <a:off x="595591" y="1318885"/>
            <a:ext cx="5848752" cy="4958031"/>
          </a:xfrm>
        </p:spPr>
        <p:txBody>
          <a:bodyPr>
            <a:normAutofit/>
          </a:bodyPr>
          <a:lstStyle/>
          <a:p>
            <a:pPr marL="0" indent="0">
              <a:lnSpc>
                <a:spcPct val="140000"/>
              </a:lnSpc>
              <a:buNone/>
            </a:pPr>
            <a:r>
              <a:rPr lang="en-US" sz="3200" i="1" dirty="0"/>
              <a:t>Setting SMART goals helps you </a:t>
            </a:r>
            <a:r>
              <a:rPr lang="en-US" sz="3200" i="1" dirty="0" smtClean="0"/>
              <a:t>achieve your hopes and dreams for the future by providing a realistic plan to follow.</a:t>
            </a:r>
            <a:endParaRPr lang="en-US" sz="3200" i="1" dirty="0"/>
          </a:p>
          <a:p>
            <a:endParaRPr lang="en-US" sz="3200" dirty="0"/>
          </a:p>
        </p:txBody>
      </p:sp>
      <p:sp>
        <p:nvSpPr>
          <p:cNvPr id="6" name="Slide Number Placeholder 5"/>
          <p:cNvSpPr>
            <a:spLocks noGrp="1"/>
          </p:cNvSpPr>
          <p:nvPr>
            <p:ph type="sldNum" sz="quarter" idx="12"/>
          </p:nvPr>
        </p:nvSpPr>
        <p:spPr>
          <a:xfrm>
            <a:off x="7912726" y="6363615"/>
            <a:ext cx="675674" cy="283845"/>
          </a:xfrm>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3113465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59083"/>
            <a:ext cx="7499213" cy="881682"/>
          </a:xfrm>
        </p:spPr>
        <p:txBody>
          <a:bodyPr/>
          <a:lstStyle/>
          <a:p>
            <a:r>
              <a:rPr lang="en-US" dirty="0" smtClean="0"/>
              <a:t>What are Goals?</a:t>
            </a:r>
            <a:br>
              <a:rPr lang="en-US" dirty="0" smtClean="0"/>
            </a:br>
            <a:endParaRPr lang="en-US" sz="1800" dirty="0">
              <a:solidFill>
                <a:srgbClr val="FF0000"/>
              </a:solidFill>
            </a:endParaRPr>
          </a:p>
        </p:txBody>
      </p:sp>
      <p:sp>
        <p:nvSpPr>
          <p:cNvPr id="3" name="Content Placeholder 2"/>
          <p:cNvSpPr>
            <a:spLocks noGrp="1"/>
          </p:cNvSpPr>
          <p:nvPr>
            <p:ph idx="1"/>
          </p:nvPr>
        </p:nvSpPr>
        <p:spPr>
          <a:xfrm>
            <a:off x="457200" y="1315255"/>
            <a:ext cx="8229600" cy="4902200"/>
          </a:xfrm>
        </p:spPr>
        <p:txBody>
          <a:bodyPr>
            <a:normAutofit/>
          </a:bodyPr>
          <a:lstStyle/>
          <a:p>
            <a:pPr>
              <a:lnSpc>
                <a:spcPct val="100000"/>
              </a:lnSpc>
              <a:spcAft>
                <a:spcPts val="600"/>
              </a:spcAft>
              <a:buFont typeface="Wingdings" panose="05000000000000000000" pitchFamily="2" charset="2"/>
              <a:buChar char="§"/>
            </a:pPr>
            <a:r>
              <a:rPr lang="en-US" sz="3200" dirty="0" smtClean="0"/>
              <a:t>What </a:t>
            </a:r>
            <a:r>
              <a:rPr lang="en-US" sz="3200" dirty="0"/>
              <a:t>kind of future </a:t>
            </a:r>
            <a:r>
              <a:rPr lang="en-US" sz="3200" dirty="0" smtClean="0"/>
              <a:t>do you want?</a:t>
            </a:r>
            <a:endParaRPr lang="en-US" sz="3200" dirty="0"/>
          </a:p>
          <a:p>
            <a:pPr lvl="1">
              <a:lnSpc>
                <a:spcPct val="100000"/>
              </a:lnSpc>
              <a:spcBef>
                <a:spcPts val="0"/>
              </a:spcBef>
            </a:pPr>
            <a:r>
              <a:rPr lang="en-US" sz="2800" dirty="0" smtClean="0"/>
              <a:t>These are </a:t>
            </a:r>
            <a:r>
              <a:rPr lang="en-US" sz="2800" dirty="0"/>
              <a:t>your </a:t>
            </a:r>
            <a:r>
              <a:rPr lang="en-US" sz="2800" dirty="0" smtClean="0"/>
              <a:t>hopes and dreams</a:t>
            </a:r>
            <a:endParaRPr lang="en-US" sz="2800" dirty="0"/>
          </a:p>
          <a:p>
            <a:pPr>
              <a:lnSpc>
                <a:spcPct val="150000"/>
              </a:lnSpc>
              <a:spcBef>
                <a:spcPts val="1200"/>
              </a:spcBef>
              <a:spcAft>
                <a:spcPts val="2400"/>
              </a:spcAft>
              <a:buFont typeface="Wingdings" panose="05000000000000000000" pitchFamily="2" charset="2"/>
              <a:buChar char="§"/>
            </a:pPr>
            <a:r>
              <a:rPr lang="en-US" sz="3200" dirty="0"/>
              <a:t>Goals </a:t>
            </a:r>
            <a:r>
              <a:rPr lang="en-US" sz="3200" dirty="0" smtClean="0"/>
              <a:t>are your desired results</a:t>
            </a:r>
          </a:p>
          <a:p>
            <a:pPr>
              <a:lnSpc>
                <a:spcPct val="100000"/>
              </a:lnSpc>
              <a:spcAft>
                <a:spcPts val="0"/>
              </a:spcAft>
              <a:buFont typeface="Wingdings" panose="05000000000000000000" pitchFamily="2" charset="2"/>
              <a:buChar char="§"/>
            </a:pPr>
            <a:r>
              <a:rPr lang="en-US" sz="3200" dirty="0" smtClean="0"/>
              <a:t>Set goals:</a:t>
            </a:r>
          </a:p>
          <a:p>
            <a:pPr lvl="1">
              <a:spcBef>
                <a:spcPts val="0"/>
              </a:spcBef>
            </a:pPr>
            <a:r>
              <a:rPr lang="en-US" sz="2800" dirty="0" smtClean="0"/>
              <a:t>To prioritize how you use money</a:t>
            </a:r>
          </a:p>
          <a:p>
            <a:pPr lvl="1"/>
            <a:r>
              <a:rPr lang="en-US" sz="2800" dirty="0" smtClean="0"/>
              <a:t>To measure and track progress</a:t>
            </a:r>
            <a:endParaRPr lang="en-US" sz="2800" dirty="0"/>
          </a:p>
        </p:txBody>
      </p:sp>
      <p:sp>
        <p:nvSpPr>
          <p:cNvPr id="6" name="Slide Number Placeholder 5"/>
          <p:cNvSpPr>
            <a:spLocks noGrp="1"/>
          </p:cNvSpPr>
          <p:nvPr>
            <p:ph type="sldNum" sz="quarter" idx="12"/>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3972982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6" y="260520"/>
            <a:ext cx="7385244" cy="858667"/>
          </a:xfrm>
        </p:spPr>
        <p:txBody>
          <a:bodyPr/>
          <a:lstStyle/>
          <a:p>
            <a:r>
              <a:rPr lang="en-US" dirty="0" smtClean="0"/>
              <a:t>Setting SMART Goals</a:t>
            </a:r>
            <a:endParaRPr lang="en-US" dirty="0"/>
          </a:p>
        </p:txBody>
      </p:sp>
      <p:sp>
        <p:nvSpPr>
          <p:cNvPr id="3" name="Content Placeholder 2"/>
          <p:cNvSpPr>
            <a:spLocks noGrp="1"/>
          </p:cNvSpPr>
          <p:nvPr>
            <p:ph idx="1"/>
          </p:nvPr>
        </p:nvSpPr>
        <p:spPr>
          <a:xfrm>
            <a:off x="691956" y="1253756"/>
            <a:ext cx="7385244" cy="4693300"/>
          </a:xfrm>
        </p:spPr>
        <p:txBody>
          <a:bodyPr>
            <a:normAutofit/>
          </a:bodyPr>
          <a:lstStyle/>
          <a:p>
            <a:pPr defTabSz="914400" eaLnBrk="0" fontAlgn="base" hangingPunct="0">
              <a:spcBef>
                <a:spcPct val="0"/>
              </a:spcBef>
              <a:spcAft>
                <a:spcPct val="0"/>
              </a:spcAft>
              <a:buFont typeface="Wingdings" panose="05000000000000000000" pitchFamily="2" charset="2"/>
              <a:buChar char="§"/>
            </a:pPr>
            <a:r>
              <a:rPr lang="en-US" altLang="en-US" sz="3200" dirty="0" smtClean="0">
                <a:latin typeface="Arial" panose="020B0604020202020204" pitchFamily="34" charset="0"/>
                <a:ea typeface="MS Mincho" panose="02020609040205080304" pitchFamily="49" charset="-128"/>
                <a:cs typeface="Georgia" panose="02040502050405020303" pitchFamily="18" charset="0"/>
              </a:rPr>
              <a:t>Goals </a:t>
            </a:r>
            <a:r>
              <a:rPr lang="en-US" altLang="en-US" sz="3200" dirty="0">
                <a:latin typeface="Arial" panose="020B0604020202020204" pitchFamily="34" charset="0"/>
                <a:ea typeface="MS Mincho" panose="02020609040205080304" pitchFamily="49" charset="-128"/>
                <a:cs typeface="Georgia" panose="02040502050405020303" pitchFamily="18" charset="0"/>
              </a:rPr>
              <a:t>should </a:t>
            </a:r>
            <a:r>
              <a:rPr lang="en-US" altLang="en-US" sz="3200" dirty="0" smtClean="0">
                <a:latin typeface="Arial" panose="020B0604020202020204" pitchFamily="34" charset="0"/>
                <a:ea typeface="MS Mincho" panose="02020609040205080304" pitchFamily="49" charset="-128"/>
                <a:cs typeface="Georgia" panose="02040502050405020303" pitchFamily="18" charset="0"/>
              </a:rPr>
              <a:t>be: </a:t>
            </a:r>
          </a:p>
          <a:p>
            <a:pPr lvl="1" defTabSz="914400" eaLnBrk="0" fontAlgn="base" hangingPunct="0">
              <a:lnSpc>
                <a:spcPct val="150000"/>
              </a:lnSpc>
              <a:spcBef>
                <a:spcPct val="0"/>
              </a:spcBef>
              <a:spcAft>
                <a:spcPct val="0"/>
              </a:spcAft>
            </a:pPr>
            <a:r>
              <a:rPr lang="en-US" altLang="en-US" sz="2800" b="1" u="sng" dirty="0" smtClean="0">
                <a:latin typeface="Arial" panose="020B0604020202020204" pitchFamily="34" charset="0"/>
                <a:ea typeface="MS Mincho" panose="02020609040205080304" pitchFamily="49" charset="-128"/>
                <a:cs typeface="Georgia" panose="02040502050405020303" pitchFamily="18" charset="0"/>
              </a:rPr>
              <a:t>S</a:t>
            </a:r>
            <a:r>
              <a:rPr lang="en-US" altLang="en-US" sz="2800" dirty="0" smtClean="0">
                <a:latin typeface="Arial" panose="020B0604020202020204" pitchFamily="34" charset="0"/>
                <a:ea typeface="MS Mincho" panose="02020609040205080304" pitchFamily="49" charset="-128"/>
                <a:cs typeface="Georgia" panose="02040502050405020303" pitchFamily="18" charset="0"/>
              </a:rPr>
              <a:t>pecific</a:t>
            </a:r>
          </a:p>
          <a:p>
            <a:pPr lvl="1" defTabSz="914400" eaLnBrk="0" fontAlgn="base" hangingPunct="0">
              <a:lnSpc>
                <a:spcPct val="150000"/>
              </a:lnSpc>
              <a:spcBef>
                <a:spcPct val="0"/>
              </a:spcBef>
              <a:spcAft>
                <a:spcPct val="0"/>
              </a:spcAft>
            </a:pPr>
            <a:r>
              <a:rPr lang="en-US" altLang="en-US" sz="2800" b="1" u="sng" dirty="0" smtClean="0">
                <a:latin typeface="Arial" panose="020B0604020202020204" pitchFamily="34" charset="0"/>
                <a:ea typeface="MS Mincho" panose="02020609040205080304" pitchFamily="49" charset="-128"/>
                <a:cs typeface="Georgia" panose="02040502050405020303" pitchFamily="18" charset="0"/>
              </a:rPr>
              <a:t>M</a:t>
            </a:r>
            <a:r>
              <a:rPr lang="en-US" altLang="en-US" sz="2800" dirty="0" smtClean="0">
                <a:latin typeface="Arial" panose="020B0604020202020204" pitchFamily="34" charset="0"/>
                <a:ea typeface="MS Mincho" panose="02020609040205080304" pitchFamily="49" charset="-128"/>
                <a:cs typeface="Georgia" panose="02040502050405020303" pitchFamily="18" charset="0"/>
              </a:rPr>
              <a:t>easurable</a:t>
            </a:r>
          </a:p>
          <a:p>
            <a:pPr lvl="1" defTabSz="914400" eaLnBrk="0" fontAlgn="base" hangingPunct="0">
              <a:lnSpc>
                <a:spcPct val="150000"/>
              </a:lnSpc>
              <a:spcBef>
                <a:spcPct val="0"/>
              </a:spcBef>
              <a:spcAft>
                <a:spcPct val="0"/>
              </a:spcAft>
            </a:pPr>
            <a:r>
              <a:rPr lang="en-US" altLang="en-US" sz="2800" b="1" u="sng" dirty="0" smtClean="0">
                <a:latin typeface="Arial" panose="020B0604020202020204" pitchFamily="34" charset="0"/>
                <a:ea typeface="MS Mincho" panose="02020609040205080304" pitchFamily="49" charset="-128"/>
                <a:cs typeface="Georgia" panose="02040502050405020303" pitchFamily="18" charset="0"/>
              </a:rPr>
              <a:t>A</a:t>
            </a:r>
            <a:r>
              <a:rPr lang="en-US" altLang="en-US" sz="2800" dirty="0" smtClean="0">
                <a:latin typeface="Arial" panose="020B0604020202020204" pitchFamily="34" charset="0"/>
                <a:ea typeface="MS Mincho" panose="02020609040205080304" pitchFamily="49" charset="-128"/>
                <a:cs typeface="Georgia" panose="02040502050405020303" pitchFamily="18" charset="0"/>
              </a:rPr>
              <a:t>ction-oriented</a:t>
            </a:r>
          </a:p>
          <a:p>
            <a:pPr lvl="1" defTabSz="914400" eaLnBrk="0" fontAlgn="base" hangingPunct="0">
              <a:lnSpc>
                <a:spcPct val="150000"/>
              </a:lnSpc>
              <a:spcBef>
                <a:spcPct val="0"/>
              </a:spcBef>
              <a:spcAft>
                <a:spcPct val="0"/>
              </a:spcAft>
            </a:pPr>
            <a:r>
              <a:rPr lang="en-US" altLang="en-US" sz="2800" b="1" u="sng" dirty="0" smtClean="0">
                <a:latin typeface="Arial" panose="020B0604020202020204" pitchFamily="34" charset="0"/>
                <a:ea typeface="MS Mincho" panose="02020609040205080304" pitchFamily="49" charset="-128"/>
                <a:cs typeface="Georgia" panose="02040502050405020303" pitchFamily="18" charset="0"/>
              </a:rPr>
              <a:t>R</a:t>
            </a:r>
            <a:r>
              <a:rPr lang="en-US" altLang="en-US" sz="2800" dirty="0" smtClean="0">
                <a:latin typeface="Arial" panose="020B0604020202020204" pitchFamily="34" charset="0"/>
                <a:ea typeface="MS Mincho" panose="02020609040205080304" pitchFamily="49" charset="-128"/>
                <a:cs typeface="Georgia" panose="02040502050405020303" pitchFamily="18" charset="0"/>
              </a:rPr>
              <a:t>eachable</a:t>
            </a:r>
          </a:p>
          <a:p>
            <a:pPr lvl="1" defTabSz="914400" eaLnBrk="0" fontAlgn="base" hangingPunct="0">
              <a:lnSpc>
                <a:spcPct val="150000"/>
              </a:lnSpc>
              <a:spcBef>
                <a:spcPct val="0"/>
              </a:spcBef>
              <a:spcAft>
                <a:spcPct val="0"/>
              </a:spcAft>
            </a:pPr>
            <a:r>
              <a:rPr lang="en-US" altLang="en-US" sz="2800" b="1" u="sng" dirty="0" smtClean="0">
                <a:latin typeface="Arial" panose="020B0604020202020204" pitchFamily="34" charset="0"/>
                <a:ea typeface="MS Mincho" panose="02020609040205080304" pitchFamily="49" charset="-128"/>
                <a:cs typeface="Georgia" panose="02040502050405020303" pitchFamily="18" charset="0"/>
              </a:rPr>
              <a:t>T</a:t>
            </a:r>
            <a:r>
              <a:rPr lang="en-US" altLang="en-US" sz="2800" dirty="0" smtClean="0">
                <a:latin typeface="Arial" panose="020B0604020202020204" pitchFamily="34" charset="0"/>
                <a:ea typeface="MS Mincho" panose="02020609040205080304" pitchFamily="49" charset="-128"/>
                <a:cs typeface="Georgia" panose="02040502050405020303" pitchFamily="18" charset="0"/>
              </a:rPr>
              <a:t>ime-bound</a:t>
            </a:r>
          </a:p>
        </p:txBody>
      </p:sp>
      <p:sp>
        <p:nvSpPr>
          <p:cNvPr id="7" name="Slide Number Placeholder 6"/>
          <p:cNvSpPr>
            <a:spLocks noGrp="1"/>
          </p:cNvSpPr>
          <p:nvPr>
            <p:ph type="sldNum" sz="quarter" idx="12"/>
          </p:nvPr>
        </p:nvSpPr>
        <p:spPr>
          <a:xfrm>
            <a:off x="7896443" y="6363615"/>
            <a:ext cx="708238" cy="283845"/>
          </a:xfrm>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926446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26782"/>
            <a:ext cx="7499213" cy="765052"/>
          </a:xfrm>
        </p:spPr>
        <p:txBody>
          <a:bodyPr/>
          <a:lstStyle/>
          <a:p>
            <a:r>
              <a:rPr lang="en-US" dirty="0" smtClean="0"/>
              <a:t>SMART Goals</a:t>
            </a:r>
            <a:endParaRPr lang="en-US" dirty="0"/>
          </a:p>
        </p:txBody>
      </p:sp>
      <p:graphicFrame>
        <p:nvGraphicFramePr>
          <p:cNvPr id="5" name="Table 4" descr="Two column table with left column listing the SMART goal words and right column listing what you should ask yourself about those words."/>
          <p:cNvGraphicFramePr>
            <a:graphicFrameLocks noGrp="1"/>
          </p:cNvGraphicFramePr>
          <p:nvPr>
            <p:extLst>
              <p:ext uri="{D42A27DB-BD31-4B8C-83A1-F6EECF244321}">
                <p14:modId xmlns:p14="http://schemas.microsoft.com/office/powerpoint/2010/main" val="1167951367"/>
              </p:ext>
            </p:extLst>
          </p:nvPr>
        </p:nvGraphicFramePr>
        <p:xfrm>
          <a:off x="595880" y="1199408"/>
          <a:ext cx="7952239" cy="5097770"/>
        </p:xfrm>
        <a:graphic>
          <a:graphicData uri="http://schemas.openxmlformats.org/drawingml/2006/table">
            <a:tbl>
              <a:tblPr firstRow="1" firstCol="1" bandRow="1">
                <a:tableStyleId>{7E9639D4-E3E2-4D34-9284-5A2195B3D0D7}</a:tableStyleId>
              </a:tblPr>
              <a:tblGrid>
                <a:gridCol w="2473150"/>
                <a:gridCol w="5479089"/>
              </a:tblGrid>
              <a:tr h="622712">
                <a:tc>
                  <a:txBody>
                    <a:bodyPr/>
                    <a:lstStyle/>
                    <a:p>
                      <a:pPr marL="0" marR="0">
                        <a:lnSpc>
                          <a:spcPts val="2200"/>
                        </a:lnSpc>
                        <a:spcBef>
                          <a:spcPts val="0"/>
                        </a:spcBef>
                        <a:spcAft>
                          <a:spcPts val="0"/>
                        </a:spcAft>
                      </a:pPr>
                      <a:r>
                        <a:rPr lang="en-US" sz="2800" b="0" dirty="0">
                          <a:solidFill>
                            <a:schemeClr val="tx1"/>
                          </a:solidFill>
                          <a:effectLst/>
                          <a:latin typeface="+mj-lt"/>
                        </a:rPr>
                        <a:t>To ensure your goals are</a:t>
                      </a:r>
                      <a:r>
                        <a:rPr lang="en-US" sz="2800" b="0" dirty="0" smtClean="0">
                          <a:solidFill>
                            <a:schemeClr val="tx1"/>
                          </a:solidFill>
                          <a:effectLst/>
                          <a:latin typeface="+mj-lt"/>
                        </a:rPr>
                        <a:t>…</a:t>
                      </a:r>
                      <a:endParaRPr lang="en-US" sz="2800" b="0" dirty="0">
                        <a:solidFill>
                          <a:schemeClr val="tx1"/>
                        </a:solidFill>
                        <a:effectLst/>
                        <a:latin typeface="+mj-lt"/>
                        <a:ea typeface="MS Mincho" panose="02020609040205080304" pitchFamily="49" charset="-128"/>
                        <a:cs typeface="Times New Roman" panose="02020603050405020304" pitchFamily="18" charset="0"/>
                      </a:endParaRPr>
                    </a:p>
                  </a:txBody>
                  <a:tcPr marL="137160" marR="137160" marT="137160" marB="137160" anchor="b">
                    <a:solidFill>
                      <a:schemeClr val="accent1"/>
                    </a:solidFill>
                  </a:tcPr>
                </a:tc>
                <a:tc>
                  <a:txBody>
                    <a:bodyPr/>
                    <a:lstStyle/>
                    <a:p>
                      <a:pPr marL="0" marR="0">
                        <a:lnSpc>
                          <a:spcPts val="1700"/>
                        </a:lnSpc>
                        <a:spcBef>
                          <a:spcPts val="0"/>
                        </a:spcBef>
                        <a:spcAft>
                          <a:spcPts val="0"/>
                        </a:spcAft>
                      </a:pPr>
                      <a:r>
                        <a:rPr lang="en-US" sz="2800" b="0" dirty="0">
                          <a:solidFill>
                            <a:schemeClr val="tx1"/>
                          </a:solidFill>
                          <a:effectLst/>
                          <a:latin typeface="+mj-lt"/>
                        </a:rPr>
                        <a:t>Ask yourself…</a:t>
                      </a:r>
                      <a:endParaRPr lang="en-US" sz="2800" b="0" dirty="0">
                        <a:solidFill>
                          <a:schemeClr val="tx1"/>
                        </a:solidFill>
                        <a:effectLst/>
                        <a:latin typeface="+mj-lt"/>
                        <a:ea typeface="MS Mincho" panose="02020609040205080304" pitchFamily="49" charset="-128"/>
                        <a:cs typeface="Times New Roman" panose="02020603050405020304" pitchFamily="18" charset="0"/>
                      </a:endParaRPr>
                    </a:p>
                  </a:txBody>
                  <a:tcPr marL="137160" marR="137160" marT="137160" marB="137160" anchor="b">
                    <a:lnB w="12700" cap="flat" cmpd="sng" algn="ctr">
                      <a:solidFill>
                        <a:schemeClr val="tx1"/>
                      </a:solidFill>
                      <a:prstDash val="solid"/>
                      <a:round/>
                      <a:headEnd type="none" w="med" len="med"/>
                      <a:tailEnd type="none" w="med" len="med"/>
                    </a:lnB>
                    <a:solidFill>
                      <a:schemeClr val="accent1"/>
                    </a:solidFill>
                  </a:tcPr>
                </a:tc>
              </a:tr>
              <a:tr h="1149345">
                <a:tc>
                  <a:txBody>
                    <a:bodyPr/>
                    <a:lstStyle/>
                    <a:p>
                      <a:pPr marL="0" marR="0" algn="r">
                        <a:lnSpc>
                          <a:spcPts val="1700"/>
                        </a:lnSpc>
                        <a:spcBef>
                          <a:spcPts val="0"/>
                        </a:spcBef>
                        <a:spcAft>
                          <a:spcPts val="0"/>
                        </a:spcAft>
                      </a:pPr>
                      <a:r>
                        <a:rPr lang="en-US" sz="2000" b="0" dirty="0" smtClean="0">
                          <a:effectLst/>
                          <a:latin typeface="+mj-lt"/>
                        </a:rPr>
                        <a:t>Specific</a:t>
                      </a:r>
                      <a:endParaRPr lang="en-U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ct val="100000"/>
                        </a:lnSpc>
                        <a:spcBef>
                          <a:spcPts val="0"/>
                        </a:spcBef>
                        <a:spcAft>
                          <a:spcPts val="0"/>
                        </a:spcAft>
                      </a:pPr>
                      <a:r>
                        <a:rPr lang="en-US" sz="2000" dirty="0">
                          <a:effectLst/>
                          <a:latin typeface="+mn-lt"/>
                        </a:rPr>
                        <a:t>What exactly do I want to accomplish? </a:t>
                      </a:r>
                    </a:p>
                    <a:p>
                      <a:pPr marL="0" marR="0">
                        <a:lnSpc>
                          <a:spcPct val="100000"/>
                        </a:lnSpc>
                        <a:spcBef>
                          <a:spcPts val="0"/>
                        </a:spcBef>
                        <a:spcAft>
                          <a:spcPts val="0"/>
                        </a:spcAft>
                      </a:pPr>
                      <a:r>
                        <a:rPr lang="en-US" sz="2000" dirty="0">
                          <a:effectLst/>
                          <a:latin typeface="+mn-lt"/>
                        </a:rPr>
                        <a:t>Why is this important to me</a:t>
                      </a:r>
                      <a:r>
                        <a:rPr lang="en-US" sz="2000" dirty="0" smtClean="0">
                          <a:effectLst/>
                          <a:latin typeface="+mn-lt"/>
                        </a:rPr>
                        <a:t>?</a:t>
                      </a:r>
                    </a:p>
                    <a:p>
                      <a:pPr marL="0" marR="0">
                        <a:lnSpc>
                          <a:spcPct val="100000"/>
                        </a:lnSpc>
                        <a:spcBef>
                          <a:spcPts val="0"/>
                        </a:spcBef>
                        <a:spcAft>
                          <a:spcPts val="0"/>
                        </a:spcAft>
                      </a:pPr>
                      <a:r>
                        <a:rPr lang="en-US" sz="2000" dirty="0" smtClean="0">
                          <a:effectLst/>
                          <a:latin typeface="+mn-lt"/>
                          <a:ea typeface="MS Mincho" panose="02020609040205080304" pitchFamily="49" charset="-128"/>
                          <a:cs typeface="Times New Roman" panose="02020603050405020304" pitchFamily="18" charset="0"/>
                        </a:rPr>
                        <a:t>Is this something I really want?</a:t>
                      </a:r>
                      <a:endParaRPr lang="en-US" sz="2000" dirty="0">
                        <a:effectLst/>
                        <a:latin typeface="+mn-lt"/>
                        <a:ea typeface="MS Mincho" panose="02020609040205080304" pitchFamily="49" charset="-128"/>
                        <a:cs typeface="Times New Roman" panose="02020603050405020304"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49345">
                <a:tc>
                  <a:txBody>
                    <a:bodyPr/>
                    <a:lstStyle/>
                    <a:p>
                      <a:pPr marL="0" marR="0" algn="r">
                        <a:lnSpc>
                          <a:spcPts val="1700"/>
                        </a:lnSpc>
                        <a:spcBef>
                          <a:spcPts val="0"/>
                        </a:spcBef>
                        <a:spcAft>
                          <a:spcPts val="0"/>
                        </a:spcAft>
                      </a:pPr>
                      <a:r>
                        <a:rPr lang="en-US" sz="2000" b="0" dirty="0">
                          <a:effectLst/>
                          <a:latin typeface="+mj-lt"/>
                        </a:rPr>
                        <a:t>Measurable</a:t>
                      </a:r>
                      <a:endParaRPr lang="en-U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ct val="100000"/>
                        </a:lnSpc>
                        <a:spcBef>
                          <a:spcPts val="0"/>
                        </a:spcBef>
                        <a:spcAft>
                          <a:spcPts val="0"/>
                        </a:spcAft>
                      </a:pPr>
                      <a:r>
                        <a:rPr lang="en-US" sz="2000" dirty="0">
                          <a:effectLst/>
                        </a:rPr>
                        <a:t>How much? </a:t>
                      </a:r>
                    </a:p>
                    <a:p>
                      <a:pPr marL="0" marR="0">
                        <a:lnSpc>
                          <a:spcPct val="100000"/>
                        </a:lnSpc>
                        <a:spcBef>
                          <a:spcPts val="0"/>
                        </a:spcBef>
                        <a:spcAft>
                          <a:spcPts val="0"/>
                        </a:spcAft>
                      </a:pPr>
                      <a:r>
                        <a:rPr lang="en-US" sz="2000" dirty="0">
                          <a:effectLst/>
                        </a:rPr>
                        <a:t>How many? </a:t>
                      </a:r>
                    </a:p>
                    <a:p>
                      <a:pPr marL="0" marR="0">
                        <a:lnSpc>
                          <a:spcPct val="100000"/>
                        </a:lnSpc>
                        <a:spcBef>
                          <a:spcPts val="0"/>
                        </a:spcBef>
                        <a:spcAft>
                          <a:spcPts val="0"/>
                        </a:spcAft>
                      </a:pPr>
                      <a:r>
                        <a:rPr lang="en-US" sz="2000" dirty="0" smtClean="0">
                          <a:effectLst/>
                        </a:rPr>
                        <a:t>How will I know when I’ve met my goal? </a:t>
                      </a:r>
                      <a:endParaRPr lang="en-US" sz="2000" dirty="0">
                        <a:effectLst/>
                        <a:latin typeface="Arial" panose="020B0604020202020204" pitchFamily="34" charset="0"/>
                        <a:ea typeface="MS Mincho" panose="02020609040205080304" pitchFamily="49" charset="-128"/>
                        <a:cs typeface="Times New Roman" panose="02020603050405020304"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2730">
                <a:tc>
                  <a:txBody>
                    <a:bodyPr/>
                    <a:lstStyle/>
                    <a:p>
                      <a:pPr marL="0" marR="0" algn="r">
                        <a:lnSpc>
                          <a:spcPts val="1700"/>
                        </a:lnSpc>
                        <a:spcBef>
                          <a:spcPts val="0"/>
                        </a:spcBef>
                        <a:spcAft>
                          <a:spcPts val="0"/>
                        </a:spcAft>
                      </a:pPr>
                      <a:r>
                        <a:rPr lang="en-US" sz="2000" b="0" dirty="0">
                          <a:effectLst/>
                          <a:latin typeface="+mj-lt"/>
                        </a:rPr>
                        <a:t>Action-oriented</a:t>
                      </a:r>
                      <a:endParaRPr lang="en-U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ts val="1700"/>
                        </a:lnSpc>
                        <a:spcBef>
                          <a:spcPts val="0"/>
                        </a:spcBef>
                        <a:spcAft>
                          <a:spcPts val="0"/>
                        </a:spcAft>
                      </a:pPr>
                      <a:r>
                        <a:rPr lang="en-US" sz="2000" dirty="0">
                          <a:effectLst/>
                        </a:rPr>
                        <a:t>What specific actions do I need to complete in order to meet this goal?</a:t>
                      </a:r>
                      <a:endParaRPr lang="en-US" sz="2000" dirty="0">
                        <a:effectLst/>
                        <a:latin typeface="Arial" panose="020B0604020202020204" pitchFamily="34" charset="0"/>
                        <a:ea typeface="MS Mincho" panose="02020609040205080304" pitchFamily="49" charset="-128"/>
                        <a:cs typeface="Times New Roman" panose="02020603050405020304" pitchFamily="18" charset="0"/>
                      </a:endParaRPr>
                    </a:p>
                  </a:txBody>
                  <a:tcPr marL="137160" marR="137160" marT="137160" marB="1371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3982">
                <a:tc>
                  <a:txBody>
                    <a:bodyPr/>
                    <a:lstStyle/>
                    <a:p>
                      <a:pPr marL="0" marR="0" algn="r">
                        <a:lnSpc>
                          <a:spcPts val="1700"/>
                        </a:lnSpc>
                        <a:spcBef>
                          <a:spcPts val="0"/>
                        </a:spcBef>
                        <a:spcAft>
                          <a:spcPts val="0"/>
                        </a:spcAft>
                      </a:pPr>
                      <a:r>
                        <a:rPr lang="en-US" sz="2000" b="0" dirty="0">
                          <a:effectLst/>
                          <a:latin typeface="+mj-lt"/>
                        </a:rPr>
                        <a:t>Reachable</a:t>
                      </a:r>
                      <a:endParaRPr lang="en-U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ts val="1700"/>
                        </a:lnSpc>
                        <a:spcBef>
                          <a:spcPts val="0"/>
                        </a:spcBef>
                        <a:spcAft>
                          <a:spcPts val="0"/>
                        </a:spcAft>
                      </a:pPr>
                      <a:r>
                        <a:rPr lang="en-US" sz="2000" dirty="0">
                          <a:effectLst/>
                        </a:rPr>
                        <a:t>Is this goal something </a:t>
                      </a:r>
                      <a:r>
                        <a:rPr lang="en-US" sz="2000" dirty="0" smtClean="0">
                          <a:effectLst/>
                        </a:rPr>
                        <a:t>I </a:t>
                      </a:r>
                      <a:r>
                        <a:rPr lang="en-US" sz="2000" dirty="0">
                          <a:effectLst/>
                        </a:rPr>
                        <a:t>can actually reach</a:t>
                      </a:r>
                      <a:r>
                        <a:rPr lang="en-US" sz="2000" dirty="0" smtClean="0">
                          <a:effectLst/>
                        </a:rPr>
                        <a:t>?</a:t>
                      </a:r>
                      <a:r>
                        <a:rPr lang="en-US" sz="2000" dirty="0">
                          <a:effectLst/>
                        </a:rPr>
                        <a:t> </a:t>
                      </a:r>
                      <a:endParaRPr lang="en-US" sz="2000" dirty="0">
                        <a:effectLst/>
                        <a:latin typeface="Arial" panose="020B0604020202020204" pitchFamily="34" charset="0"/>
                        <a:ea typeface="MS Mincho" panose="02020609040205080304" pitchFamily="49" charset="-128"/>
                        <a:cs typeface="Times New Roman" panose="02020603050405020304" pitchFamily="18" charset="0"/>
                      </a:endParaRPr>
                    </a:p>
                  </a:txBody>
                  <a:tcPr marL="137160" marR="137160" marT="137160" marB="1371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3982">
                <a:tc>
                  <a:txBody>
                    <a:bodyPr/>
                    <a:lstStyle/>
                    <a:p>
                      <a:pPr marL="0" marR="0" algn="r">
                        <a:lnSpc>
                          <a:spcPts val="1700"/>
                        </a:lnSpc>
                        <a:spcBef>
                          <a:spcPts val="0"/>
                        </a:spcBef>
                        <a:spcAft>
                          <a:spcPts val="0"/>
                        </a:spcAft>
                      </a:pPr>
                      <a:r>
                        <a:rPr lang="en-US" sz="2000" b="0" dirty="0">
                          <a:effectLst/>
                          <a:latin typeface="+mj-lt"/>
                        </a:rPr>
                        <a:t>Time-bound</a:t>
                      </a:r>
                      <a:endParaRPr lang="en-U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ts val="1700"/>
                        </a:lnSpc>
                        <a:spcBef>
                          <a:spcPts val="0"/>
                        </a:spcBef>
                        <a:spcAft>
                          <a:spcPts val="0"/>
                        </a:spcAft>
                      </a:pPr>
                      <a:r>
                        <a:rPr lang="en-US" sz="2000" dirty="0">
                          <a:effectLst/>
                        </a:rPr>
                        <a:t>When will I reach this goal?</a:t>
                      </a:r>
                      <a:endParaRPr lang="en-US" sz="2000" dirty="0">
                        <a:effectLst/>
                        <a:latin typeface="Arial" panose="020B0604020202020204" pitchFamily="34" charset="0"/>
                        <a:ea typeface="MS Mincho" panose="02020609040205080304" pitchFamily="49" charset="-128"/>
                        <a:cs typeface="Times New Roman" panose="02020603050405020304" pitchFamily="18" charset="0"/>
                      </a:endParaRPr>
                    </a:p>
                  </a:txBody>
                  <a:tcPr marL="137160" marR="137160" marT="137160" marB="137160">
                    <a:lnT w="12700" cap="flat" cmpd="sng" algn="ctr">
                      <a:solidFill>
                        <a:schemeClr val="tx1"/>
                      </a:solidFill>
                      <a:prstDash val="solid"/>
                      <a:round/>
                      <a:headEnd type="none" w="med" len="med"/>
                      <a:tailEnd type="none" w="med" len="med"/>
                    </a:lnT>
                  </a:tcPr>
                </a:tc>
              </a:tr>
            </a:tbl>
          </a:graphicData>
        </a:graphic>
      </p:graphicFrame>
      <p:sp>
        <p:nvSpPr>
          <p:cNvPr id="6" name="Slide Number Placeholder 5"/>
          <p:cNvSpPr>
            <a:spLocks noGrp="1"/>
          </p:cNvSpPr>
          <p:nvPr>
            <p:ph type="sldNum" sz="quarter" idx="12"/>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19192187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50941"/>
            <a:ext cx="7499213" cy="881682"/>
          </a:xfrm>
        </p:spPr>
        <p:txBody>
          <a:bodyPr>
            <a:normAutofit fontScale="90000"/>
          </a:bodyPr>
          <a:lstStyle/>
          <a:p>
            <a:r>
              <a:rPr lang="en-US" sz="4000" dirty="0"/>
              <a:t>Try It: </a:t>
            </a:r>
            <a:r>
              <a:rPr lang="en-US" sz="4000" dirty="0" smtClean="0"/>
              <a:t>Writing a SMART </a:t>
            </a:r>
            <a:r>
              <a:rPr lang="en-US" sz="4000" dirty="0"/>
              <a:t>Goal</a:t>
            </a:r>
            <a:r>
              <a:rPr lang="en-US" dirty="0"/>
              <a:t/>
            </a:r>
            <a:br>
              <a:rPr lang="en-US" dirty="0"/>
            </a:br>
            <a:r>
              <a:rPr lang="en-US" sz="2700" dirty="0"/>
              <a:t>See page </a:t>
            </a:r>
            <a:r>
              <a:rPr lang="en-US" sz="2700" dirty="0" smtClean="0"/>
              <a:t>7 in </a:t>
            </a:r>
            <a:r>
              <a:rPr lang="en-US" sz="2700" dirty="0"/>
              <a:t>your Participant Guide</a:t>
            </a:r>
          </a:p>
        </p:txBody>
      </p:sp>
      <p:pic>
        <p:nvPicPr>
          <p:cNvPr id="3" name="Picture 2" descr="Screen shot of the Try It: Writing a SMART Goal on page 7 of the Participant Gu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1" y="1221015"/>
            <a:ext cx="793680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12"/>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3642390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001" y="267224"/>
            <a:ext cx="8028131" cy="874492"/>
          </a:xfrm>
        </p:spPr>
        <p:txBody>
          <a:bodyPr>
            <a:normAutofit fontScale="90000"/>
          </a:bodyPr>
          <a:lstStyle/>
          <a:p>
            <a:r>
              <a:rPr lang="en-US" sz="4000" dirty="0" smtClean="0"/>
              <a:t>Apply It:</a:t>
            </a:r>
            <a:r>
              <a:rPr lang="en-US" sz="4000" dirty="0"/>
              <a:t> </a:t>
            </a:r>
            <a:r>
              <a:rPr lang="en-US" sz="4000" dirty="0" smtClean="0"/>
              <a:t>My SMART Goals</a:t>
            </a:r>
            <a:r>
              <a:rPr lang="en-US" dirty="0" smtClean="0"/>
              <a:t>	</a:t>
            </a:r>
            <a:r>
              <a:rPr lang="en-US" dirty="0"/>
              <a:t/>
            </a:r>
            <a:br>
              <a:rPr lang="en-US" dirty="0"/>
            </a:br>
            <a:r>
              <a:rPr lang="en-US" sz="2700" dirty="0"/>
              <a:t>See </a:t>
            </a:r>
            <a:r>
              <a:rPr lang="en-US" sz="2700" dirty="0" smtClean="0"/>
              <a:t>page 9 in </a:t>
            </a:r>
            <a:r>
              <a:rPr lang="en-US" sz="2700" dirty="0"/>
              <a:t>your Participant Guide</a:t>
            </a:r>
          </a:p>
        </p:txBody>
      </p:sp>
      <p:pic>
        <p:nvPicPr>
          <p:cNvPr id="4" name="Picture 3" descr="Screen Shot of the Apply It: My SMART Goals on page 9 of the Participant Gu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1" y="1241502"/>
            <a:ext cx="793680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12"/>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4042525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232822"/>
            <a:ext cx="8093716" cy="916084"/>
          </a:xfrm>
        </p:spPr>
        <p:txBody>
          <a:bodyPr>
            <a:noAutofit/>
          </a:bodyPr>
          <a:lstStyle/>
          <a:p>
            <a:r>
              <a:rPr lang="en-US" dirty="0" smtClean="0"/>
              <a:t>Section 2: Remember the Key Takeaway</a:t>
            </a:r>
            <a:endParaRPr lang="en-US" dirty="0"/>
          </a:p>
        </p:txBody>
      </p:sp>
      <p:sp>
        <p:nvSpPr>
          <p:cNvPr id="3" name="Content Placeholder 2"/>
          <p:cNvSpPr>
            <a:spLocks noGrp="1"/>
          </p:cNvSpPr>
          <p:nvPr>
            <p:ph idx="1"/>
          </p:nvPr>
        </p:nvSpPr>
        <p:spPr>
          <a:xfrm>
            <a:off x="611873" y="1302603"/>
            <a:ext cx="5806856" cy="4966171"/>
          </a:xfrm>
        </p:spPr>
        <p:txBody>
          <a:bodyPr>
            <a:normAutofit/>
          </a:bodyPr>
          <a:lstStyle/>
          <a:p>
            <a:pPr marL="0" indent="0">
              <a:lnSpc>
                <a:spcPct val="140000"/>
              </a:lnSpc>
              <a:buNone/>
            </a:pPr>
            <a:r>
              <a:rPr lang="en-US" sz="3200" i="1" dirty="0" smtClean="0"/>
              <a:t>Setting SMART goals helps you achieve your hopes and dreams for the future by providing a realistic plan to follow.</a:t>
            </a:r>
            <a:endParaRPr lang="en-US" sz="3200" i="1" dirty="0"/>
          </a:p>
          <a:p>
            <a:endParaRPr lang="en-US" sz="3200" dirty="0"/>
          </a:p>
        </p:txBody>
      </p:sp>
      <p:sp>
        <p:nvSpPr>
          <p:cNvPr id="6" name="Slide Number Placeholder 5"/>
          <p:cNvSpPr>
            <a:spLocks noGrp="1"/>
          </p:cNvSpPr>
          <p:nvPr>
            <p:ph type="sldNum" sz="quarter" idx="12"/>
          </p:nvPr>
        </p:nvSpPr>
        <p:spPr>
          <a:xfrm>
            <a:off x="7904584" y="6363615"/>
            <a:ext cx="691955" cy="283845"/>
          </a:xfrm>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38578829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smtClean="0"/>
              <a:t>Section</a:t>
            </a:r>
            <a:r>
              <a:rPr lang="en-US" baseline="0" dirty="0" smtClean="0"/>
              <a:t> 3: External Influences</a:t>
            </a:r>
            <a:endParaRPr lang="en-US" dirty="0"/>
          </a:p>
        </p:txBody>
      </p:sp>
      <p:sp>
        <p:nvSpPr>
          <p:cNvPr id="5" name="Content Placeholder 4"/>
          <p:cNvSpPr>
            <a:spLocks noGrp="1"/>
          </p:cNvSpPr>
          <p:nvPr>
            <p:ph sz="quarter" idx="12"/>
          </p:nvPr>
        </p:nvSpPr>
        <p:spPr/>
        <p:txBody>
          <a:bodyPr>
            <a:normAutofit fontScale="85000" lnSpcReduction="20000"/>
          </a:bodyPr>
          <a:lstStyle/>
          <a:p>
            <a:r>
              <a:rPr lang="en-US" dirty="0"/>
              <a:t>Section </a:t>
            </a:r>
            <a:r>
              <a:rPr lang="en-US" dirty="0" smtClean="0"/>
              <a:t>3</a:t>
            </a:r>
            <a:endParaRPr lang="en-US" dirty="0"/>
          </a:p>
        </p:txBody>
      </p:sp>
      <p:sp>
        <p:nvSpPr>
          <p:cNvPr id="3" name="Subtitle 2"/>
          <p:cNvSpPr>
            <a:spLocks noGrp="1"/>
          </p:cNvSpPr>
          <p:nvPr>
            <p:ph type="body" sz="quarter" idx="11"/>
          </p:nvPr>
        </p:nvSpPr>
        <p:spPr/>
        <p:txBody>
          <a:bodyPr>
            <a:normAutofit/>
          </a:bodyPr>
          <a:lstStyle/>
          <a:p>
            <a:r>
              <a:rPr lang="en-US" dirty="0"/>
              <a:t>External </a:t>
            </a:r>
            <a:r>
              <a:rPr lang="en-US" dirty="0" smtClean="0"/>
              <a:t>Influences</a:t>
            </a:r>
          </a:p>
          <a:p>
            <a:endParaRPr lang="en-US" dirty="0"/>
          </a:p>
          <a:p>
            <a:r>
              <a:rPr lang="en-US" sz="1800" dirty="0">
                <a:latin typeface="+mn-lt"/>
              </a:rPr>
              <a:t>See page </a:t>
            </a:r>
            <a:r>
              <a:rPr lang="en-US" sz="1800" dirty="0" smtClean="0">
                <a:latin typeface="+mn-lt"/>
              </a:rPr>
              <a:t>10 </a:t>
            </a:r>
            <a:r>
              <a:rPr lang="en-US" sz="1800" dirty="0">
                <a:latin typeface="+mn-lt"/>
              </a:rPr>
              <a:t>in your Participant Guide</a:t>
            </a:r>
            <a:endParaRPr lang="en-US" sz="1800" dirty="0">
              <a:solidFill>
                <a:srgbClr val="FF0000"/>
              </a:solidFill>
              <a:latin typeface="+mn-lt"/>
            </a:endParaRPr>
          </a:p>
        </p:txBody>
      </p:sp>
      <p:pic>
        <p:nvPicPr>
          <p:cNvPr id="2" name="Picture 1" descr="Picture of man sitting on steps with a laptop on his lap, holding a cup of cofee. the man is looking at the laptop. The background is blurry and seems to be a street in a city."/>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86972" y="586158"/>
            <a:ext cx="5237012" cy="5029200"/>
          </a:xfrm>
          <a:prstGeom prst="rect">
            <a:avLst/>
          </a:prstGeom>
        </p:spPr>
      </p:pic>
      <p:sp>
        <p:nvSpPr>
          <p:cNvPr id="7" name="Slide Number Placeholder 6"/>
          <p:cNvSpPr>
            <a:spLocks noGrp="1"/>
          </p:cNvSpPr>
          <p:nvPr>
            <p:ph type="sldNum" sz="quarter" idx="4"/>
          </p:nvPr>
        </p:nvSpPr>
        <p:spPr>
          <a:xfrm>
            <a:off x="7945286" y="6363615"/>
            <a:ext cx="602409" cy="283845"/>
          </a:xfrm>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29223801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228740"/>
            <a:ext cx="7620000" cy="890448"/>
          </a:xfrm>
        </p:spPr>
        <p:txBody>
          <a:bodyPr>
            <a:normAutofit/>
          </a:bodyPr>
          <a:lstStyle/>
          <a:p>
            <a:r>
              <a:rPr lang="en-US" dirty="0" smtClean="0"/>
              <a:t>Section 3: Key Takeaway</a:t>
            </a:r>
            <a:endParaRPr lang="en-US" dirty="0"/>
          </a:p>
        </p:txBody>
      </p:sp>
      <p:sp>
        <p:nvSpPr>
          <p:cNvPr id="3" name="Content Placeholder 2"/>
          <p:cNvSpPr>
            <a:spLocks noGrp="1"/>
          </p:cNvSpPr>
          <p:nvPr>
            <p:ph idx="1"/>
          </p:nvPr>
        </p:nvSpPr>
        <p:spPr>
          <a:xfrm>
            <a:off x="595591" y="1278179"/>
            <a:ext cx="5848752" cy="4958031"/>
          </a:xfrm>
        </p:spPr>
        <p:txBody>
          <a:bodyPr>
            <a:normAutofit/>
          </a:bodyPr>
          <a:lstStyle/>
          <a:p>
            <a:pPr marL="0" indent="0">
              <a:lnSpc>
                <a:spcPct val="140000"/>
              </a:lnSpc>
              <a:buNone/>
            </a:pPr>
            <a:r>
              <a:rPr lang="en-US" sz="3200" i="1" dirty="0" smtClean="0"/>
              <a:t>External influences impact financial choices. Use strategies to stay focused on your goals.</a:t>
            </a:r>
            <a:endParaRPr lang="en-US" sz="3200" i="1" dirty="0"/>
          </a:p>
          <a:p>
            <a:endParaRPr lang="en-US" sz="3200" dirty="0"/>
          </a:p>
        </p:txBody>
      </p:sp>
      <p:sp>
        <p:nvSpPr>
          <p:cNvPr id="6" name="Slide Number Placeholder 5"/>
          <p:cNvSpPr>
            <a:spLocks noGrp="1"/>
          </p:cNvSpPr>
          <p:nvPr>
            <p:ph type="sldNum" sz="quarter" idx="12"/>
          </p:nvPr>
        </p:nvSpPr>
        <p:spPr>
          <a:xfrm>
            <a:off x="7888302" y="6363615"/>
            <a:ext cx="724519" cy="283845"/>
          </a:xfrm>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2468339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37506"/>
            <a:ext cx="7499213" cy="881682"/>
          </a:xfrm>
        </p:spPr>
        <p:txBody>
          <a:bodyPr>
            <a:normAutofit/>
          </a:bodyPr>
          <a:lstStyle/>
          <a:p>
            <a:r>
              <a:rPr lang="en-US" dirty="0" smtClean="0"/>
              <a:t>Influences on Choices about Money</a:t>
            </a:r>
            <a:endParaRPr lang="en-US" dirty="0"/>
          </a:p>
        </p:txBody>
      </p:sp>
      <p:sp>
        <p:nvSpPr>
          <p:cNvPr id="3" name="Content Placeholder 2"/>
          <p:cNvSpPr>
            <a:spLocks noGrp="1"/>
          </p:cNvSpPr>
          <p:nvPr>
            <p:ph idx="1"/>
          </p:nvPr>
        </p:nvSpPr>
        <p:spPr>
          <a:xfrm>
            <a:off x="577987" y="1245615"/>
            <a:ext cx="7499214" cy="4701440"/>
          </a:xfrm>
        </p:spPr>
        <p:txBody>
          <a:bodyPr>
            <a:normAutofit/>
          </a:bodyPr>
          <a:lstStyle/>
          <a:p>
            <a:pPr>
              <a:lnSpc>
                <a:spcPct val="150000"/>
              </a:lnSpc>
            </a:pPr>
            <a:r>
              <a:rPr lang="en-US" sz="3200" dirty="0" smtClean="0"/>
              <a:t>Advertisements</a:t>
            </a:r>
          </a:p>
          <a:p>
            <a:pPr>
              <a:lnSpc>
                <a:spcPct val="150000"/>
              </a:lnSpc>
            </a:pPr>
            <a:r>
              <a:rPr lang="en-US" sz="3200" dirty="0" smtClean="0"/>
              <a:t>Media </a:t>
            </a:r>
          </a:p>
          <a:p>
            <a:pPr>
              <a:lnSpc>
                <a:spcPct val="150000"/>
              </a:lnSpc>
            </a:pPr>
            <a:r>
              <a:rPr lang="en-US" sz="3200" dirty="0" smtClean="0"/>
              <a:t>Celebrities</a:t>
            </a:r>
          </a:p>
          <a:p>
            <a:pPr>
              <a:lnSpc>
                <a:spcPct val="150000"/>
              </a:lnSpc>
            </a:pPr>
            <a:r>
              <a:rPr lang="en-US" sz="3200" dirty="0" smtClean="0"/>
              <a:t>Peers/friends</a:t>
            </a:r>
          </a:p>
          <a:p>
            <a:pPr marL="0" indent="0">
              <a:lnSpc>
                <a:spcPct val="150000"/>
              </a:lnSpc>
              <a:buNone/>
            </a:pPr>
            <a:endParaRPr lang="en-US" sz="3200" dirty="0"/>
          </a:p>
        </p:txBody>
      </p:sp>
      <p:pic>
        <p:nvPicPr>
          <p:cNvPr id="5" name="Picture 4" descr="Cartoon of a laptop computer. A hand is coming out of the screen of the laptop, holding a magnet which has lightening bolts coming out of it. Circles with hearts and with smiley faces are being pulled in by the magnet. Cartoons of people are around the laptop."/>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01493" y="1380085"/>
            <a:ext cx="4646672" cy="3092825"/>
          </a:xfrm>
          <a:prstGeom prst="rect">
            <a:avLst/>
          </a:prstGeom>
        </p:spPr>
      </p:pic>
      <p:sp>
        <p:nvSpPr>
          <p:cNvPr id="8" name="Slide Number Placeholder 7"/>
          <p:cNvSpPr>
            <a:spLocks noGrp="1"/>
          </p:cNvSpPr>
          <p:nvPr>
            <p:ph type="sldNum" sz="quarter" idx="12"/>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2781578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5"/>
            <a:ext cx="7992807" cy="684833"/>
          </a:xfrm>
        </p:spPr>
        <p:txBody>
          <a:bodyPr/>
          <a:lstStyle/>
          <a:p>
            <a:r>
              <a:rPr lang="en-US" dirty="0" smtClean="0"/>
              <a:t>Pre-Training Survey</a:t>
            </a:r>
            <a:br>
              <a:rPr lang="en-US" dirty="0" smtClean="0"/>
            </a:br>
            <a:r>
              <a:rPr lang="en-US" sz="2400" dirty="0" smtClean="0"/>
              <a:t>See page 19 in your Participant Guide</a:t>
            </a:r>
            <a:endParaRPr lang="en-US" sz="2400" dirty="0"/>
          </a:p>
        </p:txBody>
      </p:sp>
      <p:pic>
        <p:nvPicPr>
          <p:cNvPr id="8" name="Picture 7" descr="Screenshot of the Pre-Training Survey from page 19 in the Participant Guide for Modul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1" y="1221145"/>
            <a:ext cx="793680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12"/>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4288294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37506"/>
            <a:ext cx="7499213" cy="881682"/>
          </a:xfrm>
        </p:spPr>
        <p:txBody>
          <a:bodyPr>
            <a:normAutofit/>
          </a:bodyPr>
          <a:lstStyle/>
          <a:p>
            <a:r>
              <a:rPr lang="en-US" dirty="0" smtClean="0"/>
              <a:t>Influences Can Be…</a:t>
            </a:r>
            <a:endParaRPr lang="en-US" dirty="0"/>
          </a:p>
        </p:txBody>
      </p:sp>
      <p:sp>
        <p:nvSpPr>
          <p:cNvPr id="3" name="Content Placeholder 2"/>
          <p:cNvSpPr>
            <a:spLocks noGrp="1"/>
          </p:cNvSpPr>
          <p:nvPr>
            <p:ph idx="1"/>
          </p:nvPr>
        </p:nvSpPr>
        <p:spPr>
          <a:xfrm>
            <a:off x="577987" y="1294463"/>
            <a:ext cx="7499214" cy="4701440"/>
          </a:xfrm>
        </p:spPr>
        <p:txBody>
          <a:bodyPr>
            <a:normAutofit/>
          </a:bodyPr>
          <a:lstStyle/>
          <a:p>
            <a:pPr>
              <a:lnSpc>
                <a:spcPct val="120000"/>
              </a:lnSpc>
              <a:spcAft>
                <a:spcPts val="600"/>
              </a:spcAft>
            </a:pPr>
            <a:r>
              <a:rPr lang="en-US" sz="3200" dirty="0" smtClean="0"/>
              <a:t>Productive</a:t>
            </a:r>
          </a:p>
          <a:p>
            <a:pPr marL="822960" lvl="2" indent="-274320">
              <a:lnSpc>
                <a:spcPct val="120000"/>
              </a:lnSpc>
              <a:spcBef>
                <a:spcPts val="0"/>
              </a:spcBef>
            </a:pPr>
            <a:r>
              <a:rPr lang="en-US" sz="2800" dirty="0" smtClean="0"/>
              <a:t>Helping you achieve </a:t>
            </a:r>
            <a:br>
              <a:rPr lang="en-US" sz="2800" dirty="0" smtClean="0"/>
            </a:br>
            <a:r>
              <a:rPr lang="en-US" sz="2800" dirty="0" smtClean="0"/>
              <a:t>your goals</a:t>
            </a:r>
          </a:p>
          <a:p>
            <a:pPr>
              <a:lnSpc>
                <a:spcPct val="110000"/>
              </a:lnSpc>
              <a:spcBef>
                <a:spcPts val="2400"/>
              </a:spcBef>
            </a:pPr>
            <a:r>
              <a:rPr lang="en-US" sz="3200" dirty="0" smtClean="0"/>
              <a:t>Unproductive</a:t>
            </a:r>
          </a:p>
          <a:p>
            <a:pPr marL="822960" lvl="2" indent="-274320"/>
            <a:r>
              <a:rPr lang="en-US" sz="2800" dirty="0"/>
              <a:t>G</a:t>
            </a:r>
            <a:r>
              <a:rPr lang="en-US" sz="2800" dirty="0" smtClean="0"/>
              <a:t>etting in your way</a:t>
            </a:r>
          </a:p>
        </p:txBody>
      </p:sp>
      <p:pic>
        <p:nvPicPr>
          <p:cNvPr id="5" name="Picture 4" descr="Picture of many white balls with unhappy faces on them and then in the middle there is a yellow ball with a smiley face on it, with a magnifying glass illuminating the yellow ball."/>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857854" y="1536334"/>
            <a:ext cx="3934806" cy="2930579"/>
          </a:xfrm>
          <a:prstGeom prst="rect">
            <a:avLst/>
          </a:prstGeom>
        </p:spPr>
      </p:pic>
      <p:sp>
        <p:nvSpPr>
          <p:cNvPr id="7" name="Slide Number Placeholder 6"/>
          <p:cNvSpPr>
            <a:spLocks noGrp="1"/>
          </p:cNvSpPr>
          <p:nvPr>
            <p:ph type="sldNum" sz="quarter" idx="12"/>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36228705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37506"/>
            <a:ext cx="7499213" cy="881682"/>
          </a:xfrm>
        </p:spPr>
        <p:txBody>
          <a:bodyPr>
            <a:noAutofit/>
          </a:bodyPr>
          <a:lstStyle/>
          <a:p>
            <a:r>
              <a:rPr lang="en-US" dirty="0" smtClean="0"/>
              <a:t>External Influences: Small Groups</a:t>
            </a:r>
            <a:endParaRPr lang="en-US" dirty="0"/>
          </a:p>
        </p:txBody>
      </p:sp>
      <p:sp>
        <p:nvSpPr>
          <p:cNvPr id="3" name="Content Placeholder 2"/>
          <p:cNvSpPr>
            <a:spLocks noGrp="1"/>
          </p:cNvSpPr>
          <p:nvPr>
            <p:ph idx="1"/>
          </p:nvPr>
        </p:nvSpPr>
        <p:spPr>
          <a:xfrm>
            <a:off x="577987" y="1270039"/>
            <a:ext cx="7499214" cy="4701440"/>
          </a:xfrm>
        </p:spPr>
        <p:txBody>
          <a:bodyPr>
            <a:noAutofit/>
          </a:bodyPr>
          <a:lstStyle/>
          <a:p>
            <a:pPr marL="347472" indent="-347472">
              <a:lnSpc>
                <a:spcPct val="150000"/>
              </a:lnSpc>
              <a:buFont typeface="Wingdings" charset="2"/>
              <a:buChar char="§"/>
            </a:pPr>
            <a:r>
              <a:rPr lang="pt-BR" sz="3200" dirty="0" smtClean="0"/>
              <a:t>Advertisements</a:t>
            </a:r>
            <a:endParaRPr lang="pt-BR" sz="3200" dirty="0"/>
          </a:p>
          <a:p>
            <a:pPr marL="347472" indent="-347472">
              <a:lnSpc>
                <a:spcPct val="150000"/>
              </a:lnSpc>
              <a:buFont typeface="Wingdings" charset="2"/>
              <a:buChar char="§"/>
            </a:pPr>
            <a:r>
              <a:rPr lang="pt-BR" sz="3200" dirty="0" smtClean="0"/>
              <a:t>Media </a:t>
            </a:r>
            <a:endParaRPr lang="pt-BR" sz="3200" dirty="0"/>
          </a:p>
          <a:p>
            <a:pPr marL="347472" indent="-347472">
              <a:lnSpc>
                <a:spcPct val="150000"/>
              </a:lnSpc>
              <a:buFont typeface="Wingdings" charset="2"/>
              <a:buChar char="§"/>
            </a:pPr>
            <a:r>
              <a:rPr lang="pt-BR" sz="3200" dirty="0" smtClean="0"/>
              <a:t>Celebrities</a:t>
            </a:r>
            <a:endParaRPr lang="pt-BR" sz="3200" dirty="0"/>
          </a:p>
          <a:p>
            <a:pPr marL="347472" indent="-347472">
              <a:lnSpc>
                <a:spcPct val="150000"/>
              </a:lnSpc>
              <a:buFont typeface="Wingdings" charset="2"/>
              <a:buChar char="§"/>
            </a:pPr>
            <a:r>
              <a:rPr lang="pt-BR" sz="3200" dirty="0" smtClean="0"/>
              <a:t>Peers/</a:t>
            </a:r>
            <a:r>
              <a:rPr lang="pt-BR" sz="3200" dirty="0" err="1" smtClean="0"/>
              <a:t>friends</a:t>
            </a:r>
            <a:endParaRPr lang="pt-BR" sz="3200" dirty="0"/>
          </a:p>
        </p:txBody>
      </p:sp>
      <p:sp>
        <p:nvSpPr>
          <p:cNvPr id="6" name="Slide Number Placeholder 5"/>
          <p:cNvSpPr>
            <a:spLocks noGrp="1"/>
          </p:cNvSpPr>
          <p:nvPr>
            <p:ph type="sldNum" sz="quarter" idx="12"/>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736186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7506"/>
            <a:ext cx="7499213" cy="881682"/>
          </a:xfrm>
        </p:spPr>
        <p:txBody>
          <a:bodyPr/>
          <a:lstStyle/>
          <a:p>
            <a:r>
              <a:rPr lang="en-US" dirty="0" smtClean="0"/>
              <a:t>Social Pressure and Advertising</a:t>
            </a:r>
            <a:endParaRPr lang="en-US" dirty="0"/>
          </a:p>
        </p:txBody>
      </p:sp>
      <p:sp>
        <p:nvSpPr>
          <p:cNvPr id="3" name="Content Placeholder 2"/>
          <p:cNvSpPr>
            <a:spLocks noGrp="1"/>
          </p:cNvSpPr>
          <p:nvPr>
            <p:ph idx="1"/>
          </p:nvPr>
        </p:nvSpPr>
        <p:spPr>
          <a:xfrm>
            <a:off x="577986" y="1270039"/>
            <a:ext cx="7212227" cy="4701440"/>
          </a:xfrm>
        </p:spPr>
        <p:txBody>
          <a:bodyPr>
            <a:normAutofit/>
          </a:bodyPr>
          <a:lstStyle/>
          <a:p>
            <a:pPr>
              <a:lnSpc>
                <a:spcPct val="100000"/>
              </a:lnSpc>
              <a:spcAft>
                <a:spcPts val="2400"/>
              </a:spcAft>
            </a:pPr>
            <a:r>
              <a:rPr lang="en-US" sz="3200" dirty="0" smtClean="0"/>
              <a:t>It’s human nature to want what </a:t>
            </a:r>
            <a:br>
              <a:rPr lang="en-US" sz="3200" dirty="0" smtClean="0"/>
            </a:br>
            <a:r>
              <a:rPr lang="en-US" sz="3200" dirty="0" smtClean="0"/>
              <a:t>others have</a:t>
            </a:r>
          </a:p>
          <a:p>
            <a:pPr>
              <a:lnSpc>
                <a:spcPct val="100000"/>
              </a:lnSpc>
              <a:spcAft>
                <a:spcPts val="2400"/>
              </a:spcAft>
            </a:pPr>
            <a:r>
              <a:rPr lang="en-US" sz="3200" dirty="0" smtClean="0"/>
              <a:t>Advertisers spend money </a:t>
            </a:r>
            <a:br>
              <a:rPr lang="en-US" sz="3200" dirty="0" smtClean="0"/>
            </a:br>
            <a:r>
              <a:rPr lang="en-US" sz="3200" dirty="0" smtClean="0"/>
              <a:t>to influence how we </a:t>
            </a:r>
            <a:br>
              <a:rPr lang="en-US" sz="3200" dirty="0" smtClean="0"/>
            </a:br>
            <a:r>
              <a:rPr lang="en-US" sz="3200" dirty="0" smtClean="0"/>
              <a:t>spend our money</a:t>
            </a:r>
          </a:p>
          <a:p>
            <a:pPr>
              <a:lnSpc>
                <a:spcPct val="100000"/>
              </a:lnSpc>
              <a:spcAft>
                <a:spcPts val="2400"/>
              </a:spcAft>
            </a:pPr>
            <a:r>
              <a:rPr lang="en-US" sz="3200" dirty="0" smtClean="0"/>
              <a:t>Impulse purchases </a:t>
            </a:r>
            <a:br>
              <a:rPr lang="en-US" sz="3200" dirty="0" smtClean="0"/>
            </a:br>
            <a:r>
              <a:rPr lang="en-US" sz="3200" dirty="0" smtClean="0"/>
              <a:t>can make it harder </a:t>
            </a:r>
            <a:br>
              <a:rPr lang="en-US" sz="3200" dirty="0" smtClean="0"/>
            </a:br>
            <a:r>
              <a:rPr lang="en-US" sz="3200" dirty="0" smtClean="0"/>
              <a:t>to achieve goals</a:t>
            </a:r>
          </a:p>
        </p:txBody>
      </p:sp>
      <p:pic>
        <p:nvPicPr>
          <p:cNvPr id="7" name="Picture 6" descr="Picture of a man and woman looking into a display window at a store which is labeled New Collection. The woman is carrying two shopping bags and her purse. The man is carrying two shopping bags."/>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92641" y="3321862"/>
            <a:ext cx="3442447" cy="2772812"/>
          </a:xfrm>
          <a:prstGeom prst="rect">
            <a:avLst/>
          </a:prstGeom>
        </p:spPr>
      </p:pic>
      <p:sp>
        <p:nvSpPr>
          <p:cNvPr id="8" name="Slide Number Placeholder 7"/>
          <p:cNvSpPr>
            <a:spLocks noGrp="1"/>
          </p:cNvSpPr>
          <p:nvPr>
            <p:ph type="sldNum" sz="quarter" idx="12"/>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25636215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356236"/>
            <a:ext cx="7171561" cy="881682"/>
          </a:xfrm>
        </p:spPr>
        <p:txBody>
          <a:bodyPr>
            <a:noAutofit/>
          </a:bodyPr>
          <a:lstStyle/>
          <a:p>
            <a:r>
              <a:rPr lang="en-US" dirty="0" smtClean="0"/>
              <a:t>Strategies for Staying Focused on Your Goals</a:t>
            </a:r>
            <a:endParaRPr lang="en-US" dirty="0"/>
          </a:p>
        </p:txBody>
      </p:sp>
      <p:sp>
        <p:nvSpPr>
          <p:cNvPr id="3" name="Content Placeholder 2"/>
          <p:cNvSpPr>
            <a:spLocks noGrp="1"/>
          </p:cNvSpPr>
          <p:nvPr>
            <p:ph idx="1"/>
          </p:nvPr>
        </p:nvSpPr>
        <p:spPr>
          <a:xfrm>
            <a:off x="577986" y="1237918"/>
            <a:ext cx="6241914" cy="4888245"/>
          </a:xfrm>
        </p:spPr>
        <p:txBody>
          <a:bodyPr>
            <a:normAutofit/>
          </a:bodyPr>
          <a:lstStyle/>
          <a:p>
            <a:pPr>
              <a:spcAft>
                <a:spcPts val="2400"/>
              </a:spcAft>
            </a:pPr>
            <a:r>
              <a:rPr lang="en-US" sz="3200" dirty="0" smtClean="0"/>
              <a:t>Recognize tactics used by advertisers</a:t>
            </a:r>
          </a:p>
          <a:p>
            <a:pPr>
              <a:spcAft>
                <a:spcPts val="2400"/>
              </a:spcAft>
            </a:pPr>
            <a:r>
              <a:rPr lang="en-US" sz="3200" dirty="0" smtClean="0"/>
              <a:t>Notice when and where you’re tempted</a:t>
            </a:r>
          </a:p>
          <a:p>
            <a:pPr>
              <a:spcAft>
                <a:spcPts val="2400"/>
              </a:spcAft>
            </a:pPr>
            <a:r>
              <a:rPr lang="en-US" sz="3200" dirty="0" smtClean="0"/>
              <a:t>Control your environment</a:t>
            </a:r>
          </a:p>
          <a:p>
            <a:pPr>
              <a:spcAft>
                <a:spcPts val="2400"/>
              </a:spcAft>
            </a:pPr>
            <a:r>
              <a:rPr lang="en-US" sz="3200" dirty="0" smtClean="0"/>
              <a:t>Build in a pause</a:t>
            </a:r>
          </a:p>
          <a:p>
            <a:pPr marL="0" indent="0">
              <a:lnSpc>
                <a:spcPct val="150000"/>
              </a:lnSpc>
              <a:buNone/>
            </a:pPr>
            <a:endParaRPr lang="en-US" sz="3200" dirty="0" smtClean="0"/>
          </a:p>
          <a:p>
            <a:pPr lvl="1">
              <a:lnSpc>
                <a:spcPct val="150000"/>
              </a:lnSpc>
            </a:pPr>
            <a:endParaRPr lang="en-US" sz="3200" dirty="0"/>
          </a:p>
        </p:txBody>
      </p:sp>
      <p:pic>
        <p:nvPicPr>
          <p:cNvPr id="6" name="Picture 5" descr="Person looking at an illustration.  Illustration says &quot;Influencer Marketing&quot; and there are small illustrations around those words. Illustrations are not legible as the picture is small."/>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917521" y="1095634"/>
            <a:ext cx="1671618" cy="1077886"/>
          </a:xfrm>
          <a:prstGeom prst="rect">
            <a:avLst/>
          </a:prstGeom>
        </p:spPr>
      </p:pic>
      <p:pic>
        <p:nvPicPr>
          <p:cNvPr id="4" name="Picture 3" descr="Picture of two hands with palms up. Hand on left is holding a green apple. Hand on right is holding a donut."/>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24716" y="2287580"/>
            <a:ext cx="1664423" cy="1003214"/>
          </a:xfrm>
          <a:prstGeom prst="rect">
            <a:avLst/>
          </a:prstGeom>
        </p:spPr>
      </p:pic>
      <p:pic>
        <p:nvPicPr>
          <p:cNvPr id="5" name="Picture 4" descr="Picture of two fishbowls. The fishbowl on the left is full of goldfish and one is jumping out toward the empty fishbowl on the right."/>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17521" y="3402882"/>
            <a:ext cx="1671618" cy="1172903"/>
          </a:xfrm>
          <a:prstGeom prst="rect">
            <a:avLst/>
          </a:prstGeom>
        </p:spPr>
      </p:pic>
      <p:pic>
        <p:nvPicPr>
          <p:cNvPr id="7" name="Picture 6" descr="Picture of a woman forming a T for timeout with her hands"/>
          <p:cNvPicPr>
            <a:picLocks noChangeAspect="1"/>
          </p:cNvPicPr>
          <p:nvPr/>
        </p:nvPicPr>
        <p:blipFill>
          <a:blip r:embed="rId5"/>
          <a:stretch>
            <a:fillRect/>
          </a:stretch>
        </p:blipFill>
        <p:spPr>
          <a:xfrm>
            <a:off x="6917521" y="4691405"/>
            <a:ext cx="1658552" cy="1554892"/>
          </a:xfrm>
          <a:prstGeom prst="rect">
            <a:avLst/>
          </a:prstGeom>
        </p:spPr>
      </p:pic>
      <p:sp>
        <p:nvSpPr>
          <p:cNvPr id="9" name="Slide Number Placeholder 8"/>
          <p:cNvSpPr>
            <a:spLocks noGrp="1"/>
          </p:cNvSpPr>
          <p:nvPr>
            <p:ph type="sldNum" sz="quarter" idx="12"/>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11050654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61085"/>
            <a:ext cx="8102551" cy="881682"/>
          </a:xfrm>
        </p:spPr>
        <p:txBody>
          <a:bodyPr>
            <a:noAutofit/>
          </a:bodyPr>
          <a:lstStyle/>
          <a:p>
            <a:r>
              <a:rPr lang="en-US" dirty="0" smtClean="0"/>
              <a:t>More Strategies for Staying Focused </a:t>
            </a:r>
            <a:br>
              <a:rPr lang="en-US" dirty="0" smtClean="0"/>
            </a:br>
            <a:r>
              <a:rPr lang="en-US" dirty="0" smtClean="0"/>
              <a:t>on Your Goals</a:t>
            </a:r>
            <a:endParaRPr lang="en-US" dirty="0"/>
          </a:p>
        </p:txBody>
      </p:sp>
      <p:sp>
        <p:nvSpPr>
          <p:cNvPr id="3" name="Content Placeholder 2"/>
          <p:cNvSpPr>
            <a:spLocks noGrp="1"/>
          </p:cNvSpPr>
          <p:nvPr>
            <p:ph idx="1"/>
          </p:nvPr>
        </p:nvSpPr>
        <p:spPr>
          <a:xfrm>
            <a:off x="572665" y="1429910"/>
            <a:ext cx="7499214" cy="3483218"/>
          </a:xfrm>
        </p:spPr>
        <p:txBody>
          <a:bodyPr>
            <a:noAutofit/>
          </a:bodyPr>
          <a:lstStyle/>
          <a:p>
            <a:pPr>
              <a:lnSpc>
                <a:spcPct val="100000"/>
              </a:lnSpc>
              <a:spcBef>
                <a:spcPts val="0"/>
              </a:spcBef>
            </a:pPr>
            <a:r>
              <a:rPr lang="en-US" sz="3200" dirty="0" smtClean="0"/>
              <a:t>Talk yourself out of it</a:t>
            </a:r>
          </a:p>
          <a:p>
            <a:pPr>
              <a:lnSpc>
                <a:spcPct val="100000"/>
              </a:lnSpc>
              <a:spcBef>
                <a:spcPts val="0"/>
              </a:spcBef>
            </a:pPr>
            <a:endParaRPr lang="en-US" sz="3200" dirty="0" smtClean="0"/>
          </a:p>
          <a:p>
            <a:pPr lvl="0">
              <a:lnSpc>
                <a:spcPct val="150000"/>
              </a:lnSpc>
              <a:spcBef>
                <a:spcPts val="0"/>
              </a:spcBef>
              <a:spcAft>
                <a:spcPts val="0"/>
              </a:spcAft>
            </a:pPr>
            <a:r>
              <a:rPr lang="en-US" sz="3200" dirty="0"/>
              <a:t>Calculate </a:t>
            </a:r>
            <a:r>
              <a:rPr lang="en-US" sz="3200" dirty="0" smtClean="0"/>
              <a:t>hours </a:t>
            </a:r>
            <a:r>
              <a:rPr lang="en-US" sz="3200" dirty="0"/>
              <a:t>or days an item is worth</a:t>
            </a:r>
          </a:p>
          <a:p>
            <a:pPr lvl="1">
              <a:lnSpc>
                <a:spcPct val="100000"/>
              </a:lnSpc>
              <a:spcBef>
                <a:spcPts val="0"/>
              </a:spcBef>
            </a:pPr>
            <a:r>
              <a:rPr lang="en-US" dirty="0"/>
              <a:t>Think about your hourly wage </a:t>
            </a:r>
          </a:p>
          <a:p>
            <a:pPr lvl="1">
              <a:lnSpc>
                <a:spcPct val="100000"/>
              </a:lnSpc>
              <a:spcBef>
                <a:spcPts val="0"/>
              </a:spcBef>
            </a:pPr>
            <a:r>
              <a:rPr lang="en-US" dirty="0"/>
              <a:t>Divide </a:t>
            </a:r>
            <a:r>
              <a:rPr lang="en-US" dirty="0" smtClean="0"/>
              <a:t>cost </a:t>
            </a:r>
            <a:r>
              <a:rPr lang="en-US" dirty="0"/>
              <a:t>of </a:t>
            </a:r>
            <a:r>
              <a:rPr lang="en-US" dirty="0" smtClean="0"/>
              <a:t>item by hourly wage</a:t>
            </a:r>
          </a:p>
          <a:p>
            <a:pPr lvl="1">
              <a:lnSpc>
                <a:spcPct val="100000"/>
              </a:lnSpc>
              <a:spcBef>
                <a:spcPts val="0"/>
              </a:spcBef>
            </a:pPr>
            <a:r>
              <a:rPr lang="en-US" dirty="0" smtClean="0"/>
              <a:t>Quantify purchase </a:t>
            </a:r>
            <a:r>
              <a:rPr lang="en-US" dirty="0"/>
              <a:t>in terms of a very valuable thing </a:t>
            </a:r>
            <a:r>
              <a:rPr lang="en-US" dirty="0" smtClean="0">
                <a:sym typeface="Wingdings" panose="05000000000000000000" pitchFamily="2" charset="2"/>
              </a:rPr>
              <a:t></a:t>
            </a:r>
            <a:r>
              <a:rPr lang="en-US" dirty="0" smtClean="0"/>
              <a:t> </a:t>
            </a:r>
            <a:r>
              <a:rPr lang="en-US" b="1" dirty="0"/>
              <a:t>your </a:t>
            </a:r>
            <a:r>
              <a:rPr lang="en-US" b="1" dirty="0" smtClean="0"/>
              <a:t>time </a:t>
            </a:r>
            <a:endParaRPr lang="en-US" sz="3200" dirty="0" smtClean="0">
              <a:solidFill>
                <a:srgbClr val="FF0000"/>
              </a:solidFill>
            </a:endParaRPr>
          </a:p>
          <a:p>
            <a:pPr lvl="1">
              <a:lnSpc>
                <a:spcPct val="100000"/>
              </a:lnSpc>
              <a:spcBef>
                <a:spcPts val="0"/>
              </a:spcBef>
            </a:pPr>
            <a:endParaRPr lang="en-US" sz="3200" dirty="0"/>
          </a:p>
        </p:txBody>
      </p:sp>
      <p:sp>
        <p:nvSpPr>
          <p:cNvPr id="4" name="TextBox 3"/>
          <p:cNvSpPr txBox="1"/>
          <p:nvPr/>
        </p:nvSpPr>
        <p:spPr>
          <a:xfrm>
            <a:off x="2237383" y="4942417"/>
            <a:ext cx="901209" cy="1323439"/>
          </a:xfrm>
          <a:prstGeom prst="rect">
            <a:avLst/>
          </a:prstGeom>
          <a:noFill/>
        </p:spPr>
        <p:txBody>
          <a:bodyPr wrap="none" rtlCol="0">
            <a:spAutoFit/>
          </a:bodyPr>
          <a:lstStyle/>
          <a:p>
            <a:pPr algn="ctr"/>
            <a:r>
              <a:rPr lang="en-US" sz="4400" dirty="0" smtClean="0">
                <a:latin typeface="+mj-lt"/>
              </a:rPr>
              <a:t>$</a:t>
            </a:r>
          </a:p>
          <a:p>
            <a:pPr algn="ctr"/>
            <a:r>
              <a:rPr lang="en-US" dirty="0">
                <a:latin typeface="+mj-lt"/>
              </a:rPr>
              <a:t>c</a:t>
            </a:r>
            <a:r>
              <a:rPr lang="en-US" dirty="0" smtClean="0">
                <a:latin typeface="+mj-lt"/>
              </a:rPr>
              <a:t>ost of </a:t>
            </a:r>
            <a:br>
              <a:rPr lang="en-US" dirty="0" smtClean="0">
                <a:latin typeface="+mj-lt"/>
              </a:rPr>
            </a:br>
            <a:r>
              <a:rPr lang="en-US" dirty="0" smtClean="0">
                <a:latin typeface="+mj-lt"/>
              </a:rPr>
              <a:t>item</a:t>
            </a:r>
            <a:endParaRPr lang="en-US" dirty="0">
              <a:latin typeface="+mj-lt"/>
            </a:endParaRPr>
          </a:p>
        </p:txBody>
      </p:sp>
      <p:sp>
        <p:nvSpPr>
          <p:cNvPr id="11" name="TextBox 10"/>
          <p:cNvSpPr txBox="1"/>
          <p:nvPr/>
        </p:nvSpPr>
        <p:spPr>
          <a:xfrm>
            <a:off x="3009522" y="4955910"/>
            <a:ext cx="514885" cy="769441"/>
          </a:xfrm>
          <a:prstGeom prst="rect">
            <a:avLst/>
          </a:prstGeom>
          <a:noFill/>
        </p:spPr>
        <p:txBody>
          <a:bodyPr wrap="none" rtlCol="0">
            <a:spAutoFit/>
          </a:bodyPr>
          <a:lstStyle/>
          <a:p>
            <a:pPr algn="ctr"/>
            <a:r>
              <a:rPr lang="en-US" sz="4400" dirty="0" smtClean="0">
                <a:latin typeface="+mj-lt"/>
              </a:rPr>
              <a:t>÷</a:t>
            </a:r>
          </a:p>
        </p:txBody>
      </p:sp>
      <p:sp>
        <p:nvSpPr>
          <p:cNvPr id="9" name="TextBox 8"/>
          <p:cNvSpPr txBox="1"/>
          <p:nvPr/>
        </p:nvSpPr>
        <p:spPr>
          <a:xfrm>
            <a:off x="3409500" y="4913128"/>
            <a:ext cx="792205" cy="1323439"/>
          </a:xfrm>
          <a:prstGeom prst="rect">
            <a:avLst/>
          </a:prstGeom>
          <a:noFill/>
        </p:spPr>
        <p:txBody>
          <a:bodyPr wrap="none" rtlCol="0">
            <a:spAutoFit/>
          </a:bodyPr>
          <a:lstStyle/>
          <a:p>
            <a:pPr algn="ctr"/>
            <a:r>
              <a:rPr lang="en-US" sz="4400" dirty="0" smtClean="0">
                <a:latin typeface="+mj-lt"/>
              </a:rPr>
              <a:t>$</a:t>
            </a:r>
          </a:p>
          <a:p>
            <a:pPr algn="ctr"/>
            <a:r>
              <a:rPr lang="en-US" dirty="0">
                <a:latin typeface="+mj-lt"/>
              </a:rPr>
              <a:t>h</a:t>
            </a:r>
            <a:r>
              <a:rPr lang="en-US" dirty="0" smtClean="0">
                <a:latin typeface="+mj-lt"/>
              </a:rPr>
              <a:t>ourly</a:t>
            </a:r>
          </a:p>
          <a:p>
            <a:pPr algn="ctr"/>
            <a:r>
              <a:rPr lang="en-US" dirty="0" smtClean="0">
                <a:latin typeface="+mj-lt"/>
              </a:rPr>
              <a:t>wage</a:t>
            </a:r>
            <a:endParaRPr lang="en-US" dirty="0">
              <a:latin typeface="+mj-lt"/>
            </a:endParaRPr>
          </a:p>
        </p:txBody>
      </p:sp>
      <p:sp>
        <p:nvSpPr>
          <p:cNvPr id="10" name="TextBox 9"/>
          <p:cNvSpPr txBox="1"/>
          <p:nvPr/>
        </p:nvSpPr>
        <p:spPr>
          <a:xfrm>
            <a:off x="4149286" y="4955910"/>
            <a:ext cx="514885" cy="769441"/>
          </a:xfrm>
          <a:prstGeom prst="rect">
            <a:avLst/>
          </a:prstGeom>
          <a:noFill/>
        </p:spPr>
        <p:txBody>
          <a:bodyPr wrap="none" rtlCol="0">
            <a:spAutoFit/>
          </a:bodyPr>
          <a:lstStyle/>
          <a:p>
            <a:pPr algn="ctr"/>
            <a:r>
              <a:rPr lang="en-US" sz="4400" dirty="0" smtClean="0">
                <a:latin typeface="+mj-lt"/>
              </a:rPr>
              <a:t>=</a:t>
            </a:r>
          </a:p>
        </p:txBody>
      </p:sp>
      <p:sp>
        <p:nvSpPr>
          <p:cNvPr id="8" name="TextBox 7"/>
          <p:cNvSpPr txBox="1"/>
          <p:nvPr/>
        </p:nvSpPr>
        <p:spPr>
          <a:xfrm>
            <a:off x="4586053" y="5003973"/>
            <a:ext cx="1377621" cy="1200329"/>
          </a:xfrm>
          <a:prstGeom prst="rect">
            <a:avLst/>
          </a:prstGeom>
          <a:noFill/>
        </p:spPr>
        <p:txBody>
          <a:bodyPr wrap="none" rtlCol="0">
            <a:spAutoFit/>
          </a:bodyPr>
          <a:lstStyle/>
          <a:p>
            <a:pPr algn="ctr"/>
            <a:r>
              <a:rPr lang="en-US" dirty="0" smtClean="0">
                <a:latin typeface="+mj-lt"/>
              </a:rPr>
              <a:t>Hours you </a:t>
            </a:r>
            <a:br>
              <a:rPr lang="en-US" dirty="0" smtClean="0">
                <a:latin typeface="+mj-lt"/>
              </a:rPr>
            </a:br>
            <a:r>
              <a:rPr lang="en-US" dirty="0" smtClean="0">
                <a:latin typeface="+mj-lt"/>
              </a:rPr>
              <a:t>have to </a:t>
            </a:r>
            <a:br>
              <a:rPr lang="en-US" dirty="0" smtClean="0">
                <a:latin typeface="+mj-lt"/>
              </a:rPr>
            </a:br>
            <a:r>
              <a:rPr lang="en-US" dirty="0" smtClean="0">
                <a:latin typeface="+mj-lt"/>
              </a:rPr>
              <a:t>work to pay </a:t>
            </a:r>
            <a:br>
              <a:rPr lang="en-US" dirty="0" smtClean="0">
                <a:latin typeface="+mj-lt"/>
              </a:rPr>
            </a:br>
            <a:r>
              <a:rPr lang="en-US" dirty="0" smtClean="0">
                <a:latin typeface="+mj-lt"/>
              </a:rPr>
              <a:t>for item</a:t>
            </a:r>
            <a:endParaRPr lang="en-US" dirty="0">
              <a:latin typeface="+mj-lt"/>
            </a:endParaRPr>
          </a:p>
        </p:txBody>
      </p:sp>
      <p:pic>
        <p:nvPicPr>
          <p:cNvPr id="7" name="Picture 6" descr="Picture of the same woman, shown twice. In the picture on the left she has her hand pointing to her ear. In the picture on the right she has her hand cupped by her mouth."/>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372945" y="888630"/>
            <a:ext cx="3072793" cy="1769521"/>
          </a:xfrm>
          <a:prstGeom prst="rect">
            <a:avLst/>
          </a:prstGeom>
        </p:spPr>
      </p:pic>
      <p:sp>
        <p:nvSpPr>
          <p:cNvPr id="6" name="Slide Number Placeholder 5"/>
          <p:cNvSpPr>
            <a:spLocks noGrp="1"/>
          </p:cNvSpPr>
          <p:nvPr>
            <p:ph type="sldNum" sz="quarter" idx="12"/>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16705678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073" y="239599"/>
            <a:ext cx="7499213" cy="881682"/>
          </a:xfrm>
        </p:spPr>
        <p:txBody>
          <a:bodyPr>
            <a:normAutofit fontScale="90000"/>
          </a:bodyPr>
          <a:lstStyle/>
          <a:p>
            <a:r>
              <a:rPr lang="en-US" sz="4000" dirty="0" smtClean="0"/>
              <a:t>Apply It: Staying Focused on My Goals</a:t>
            </a:r>
            <a:r>
              <a:rPr lang="en-US" dirty="0" smtClean="0"/>
              <a:t/>
            </a:r>
            <a:br>
              <a:rPr lang="en-US" dirty="0" smtClean="0"/>
            </a:br>
            <a:r>
              <a:rPr lang="en-US" sz="2700" dirty="0" smtClean="0"/>
              <a:t>See </a:t>
            </a:r>
            <a:r>
              <a:rPr lang="en-US" sz="2700" dirty="0"/>
              <a:t>page </a:t>
            </a:r>
            <a:r>
              <a:rPr lang="en-US" sz="2700" dirty="0" smtClean="0"/>
              <a:t>14 in </a:t>
            </a:r>
            <a:r>
              <a:rPr lang="en-US" sz="2700" dirty="0"/>
              <a:t>your Participant Guide</a:t>
            </a:r>
          </a:p>
        </p:txBody>
      </p:sp>
      <p:pic>
        <p:nvPicPr>
          <p:cNvPr id="3" name="Picture 2" descr="Screen Shot of Apply It: Staying Focused on My Goals on page 14 of the Participant Gu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1" y="1239157"/>
            <a:ext cx="793680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12"/>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18538797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208398"/>
            <a:ext cx="8043612" cy="916084"/>
          </a:xfrm>
        </p:spPr>
        <p:txBody>
          <a:bodyPr>
            <a:noAutofit/>
          </a:bodyPr>
          <a:lstStyle/>
          <a:p>
            <a:r>
              <a:rPr lang="en-US" dirty="0" smtClean="0"/>
              <a:t>Section 3: Remember the Key Takeaway</a:t>
            </a:r>
            <a:endParaRPr lang="en-US" dirty="0"/>
          </a:p>
        </p:txBody>
      </p:sp>
      <p:sp>
        <p:nvSpPr>
          <p:cNvPr id="3" name="Content Placeholder 2"/>
          <p:cNvSpPr>
            <a:spLocks noGrp="1"/>
          </p:cNvSpPr>
          <p:nvPr>
            <p:ph idx="1"/>
          </p:nvPr>
        </p:nvSpPr>
        <p:spPr>
          <a:xfrm>
            <a:off x="611873" y="1253755"/>
            <a:ext cx="5375270" cy="4966171"/>
          </a:xfrm>
        </p:spPr>
        <p:txBody>
          <a:bodyPr>
            <a:normAutofit/>
          </a:bodyPr>
          <a:lstStyle/>
          <a:p>
            <a:pPr marL="0" indent="0">
              <a:lnSpc>
                <a:spcPct val="150000"/>
              </a:lnSpc>
              <a:buNone/>
            </a:pPr>
            <a:r>
              <a:rPr lang="en-US" i="1" dirty="0" smtClean="0"/>
              <a:t>External influences impact financial choices. Use strategies to stay focused on your goals.</a:t>
            </a:r>
            <a:endParaRPr lang="en-US" i="1" dirty="0"/>
          </a:p>
          <a:p>
            <a:endParaRPr lang="en-US" dirty="0"/>
          </a:p>
        </p:txBody>
      </p:sp>
      <p:sp>
        <p:nvSpPr>
          <p:cNvPr id="6" name="Slide Number Placeholder 5"/>
          <p:cNvSpPr>
            <a:spLocks noGrp="1"/>
          </p:cNvSpPr>
          <p:nvPr>
            <p:ph type="sldNum" sz="quarter" idx="12"/>
          </p:nvPr>
        </p:nvSpPr>
        <p:spPr>
          <a:xfrm>
            <a:off x="7872021" y="6363615"/>
            <a:ext cx="724519" cy="283845"/>
          </a:xfrm>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9010272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436" y="229982"/>
            <a:ext cx="7620000" cy="889206"/>
          </a:xfrm>
        </p:spPr>
        <p:txBody>
          <a:bodyPr>
            <a:normAutofit fontScale="90000"/>
          </a:bodyPr>
          <a:lstStyle/>
          <a:p>
            <a:r>
              <a:rPr lang="en-US" sz="4000" dirty="0" smtClean="0"/>
              <a:t>Take </a:t>
            </a:r>
            <a:r>
              <a:rPr lang="en-US" sz="4000" dirty="0"/>
              <a:t>Action</a:t>
            </a:r>
            <a:r>
              <a:rPr lang="en-US" dirty="0"/>
              <a:t/>
            </a:r>
            <a:br>
              <a:rPr lang="en-US" dirty="0"/>
            </a:br>
            <a:r>
              <a:rPr lang="en-US" sz="2700" dirty="0"/>
              <a:t>See page </a:t>
            </a:r>
            <a:r>
              <a:rPr lang="en-US" sz="2700" dirty="0" smtClean="0"/>
              <a:t>16 in </a:t>
            </a:r>
            <a:r>
              <a:rPr lang="en-US" sz="2700" dirty="0"/>
              <a:t>your Participant Guide</a:t>
            </a:r>
            <a:endParaRPr lang="en-US" sz="2000" dirty="0"/>
          </a:p>
        </p:txBody>
      </p:sp>
      <p:sp>
        <p:nvSpPr>
          <p:cNvPr id="3" name="Content Placeholder 2"/>
          <p:cNvSpPr>
            <a:spLocks noGrp="1"/>
          </p:cNvSpPr>
          <p:nvPr>
            <p:ph idx="1"/>
          </p:nvPr>
        </p:nvSpPr>
        <p:spPr>
          <a:xfrm>
            <a:off x="644436" y="1278180"/>
            <a:ext cx="5079959" cy="4967414"/>
          </a:xfrm>
        </p:spPr>
        <p:txBody>
          <a:bodyPr>
            <a:normAutofit/>
          </a:bodyPr>
          <a:lstStyle/>
          <a:p>
            <a:pPr>
              <a:spcAft>
                <a:spcPts val="1800"/>
              </a:spcAft>
            </a:pPr>
            <a:r>
              <a:rPr lang="en-US" sz="3200" dirty="0" smtClean="0">
                <a:latin typeface="+mj-lt"/>
              </a:rPr>
              <a:t>What will I do?</a:t>
            </a:r>
          </a:p>
          <a:p>
            <a:pPr>
              <a:spcAft>
                <a:spcPts val="1800"/>
              </a:spcAft>
            </a:pPr>
            <a:r>
              <a:rPr lang="en-US" sz="3200" dirty="0" smtClean="0">
                <a:latin typeface="+mj-lt"/>
              </a:rPr>
              <a:t>How will I do it?</a:t>
            </a:r>
          </a:p>
          <a:p>
            <a:pPr>
              <a:spcAft>
                <a:spcPts val="1800"/>
              </a:spcAft>
            </a:pPr>
            <a:r>
              <a:rPr lang="en-US" sz="3200" dirty="0" smtClean="0">
                <a:latin typeface="+mj-lt"/>
              </a:rPr>
              <a:t>Will I share my plans with anyone?  If so, who?</a:t>
            </a:r>
            <a:endParaRPr lang="en-US" sz="3200" i="1" dirty="0" smtClean="0">
              <a:latin typeface="+mj-lt"/>
            </a:endParaRPr>
          </a:p>
          <a:p>
            <a:pPr marL="0" indent="0">
              <a:spcAft>
                <a:spcPts val="1800"/>
              </a:spcAft>
              <a:buNone/>
            </a:pPr>
            <a:endParaRPr lang="en-US" sz="3200" dirty="0" smtClean="0">
              <a:latin typeface="+mj-lt"/>
            </a:endParaRPr>
          </a:p>
          <a:p>
            <a:pPr>
              <a:spcAft>
                <a:spcPts val="1800"/>
              </a:spcAft>
            </a:pPr>
            <a:endParaRPr lang="en-US" sz="3200" dirty="0">
              <a:latin typeface="+mj-lt"/>
            </a:endParaRPr>
          </a:p>
          <a:p>
            <a:pPr>
              <a:spcAft>
                <a:spcPts val="1800"/>
              </a:spcAft>
            </a:pPr>
            <a:endParaRPr lang="en-US" sz="3200" dirty="0" smtClean="0">
              <a:latin typeface="+mj-lt"/>
            </a:endParaRPr>
          </a:p>
          <a:p>
            <a:pPr marL="0" indent="0">
              <a:spcAft>
                <a:spcPts val="1800"/>
              </a:spcAft>
              <a:buNone/>
            </a:pPr>
            <a:endParaRPr lang="en-US" sz="3200" dirty="0">
              <a:latin typeface="+mj-lt"/>
            </a:endParaRPr>
          </a:p>
        </p:txBody>
      </p:sp>
      <p:sp>
        <p:nvSpPr>
          <p:cNvPr id="5" name="TextBox 4"/>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a:t>
            </a:r>
            <a:r>
              <a:rPr lang="en-US" sz="2400" dirty="0" smtClean="0">
                <a:latin typeface="+mj-lt"/>
              </a:rPr>
              <a:t>more</a:t>
            </a:r>
            <a:endParaRPr lang="en-US" sz="2400" dirty="0">
              <a:latin typeface="+mj-lt"/>
            </a:endParaRPr>
          </a:p>
        </p:txBody>
      </p:sp>
      <p:sp>
        <p:nvSpPr>
          <p:cNvPr id="7" name="Slide Number Placeholder 6"/>
          <p:cNvSpPr>
            <a:spLocks noGrp="1"/>
          </p:cNvSpPr>
          <p:nvPr>
            <p:ph type="sldNum" sz="quarter" idx="12"/>
          </p:nvPr>
        </p:nvSpPr>
        <p:spPr>
          <a:xfrm>
            <a:off x="7896442" y="6363615"/>
            <a:ext cx="720537" cy="283845"/>
          </a:xfrm>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41928009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59083"/>
            <a:ext cx="7499213" cy="881682"/>
          </a:xfrm>
        </p:spPr>
        <p:txBody>
          <a:bodyPr/>
          <a:lstStyle/>
          <a:p>
            <a:r>
              <a:rPr lang="en-US" dirty="0" smtClean="0"/>
              <a:t>Post-Training Survey</a:t>
            </a:r>
            <a:r>
              <a:rPr lang="en-US" dirty="0"/>
              <a:t/>
            </a:r>
            <a:br>
              <a:rPr lang="en-US" dirty="0"/>
            </a:br>
            <a:r>
              <a:rPr lang="en-US" sz="2400" dirty="0"/>
              <a:t>See page </a:t>
            </a:r>
            <a:r>
              <a:rPr lang="en-US" sz="2400" dirty="0" smtClean="0"/>
              <a:t>21 in </a:t>
            </a:r>
            <a:r>
              <a:rPr lang="en-US" sz="2400" dirty="0"/>
              <a:t>your Participant Guide</a:t>
            </a:r>
          </a:p>
        </p:txBody>
      </p:sp>
      <p:pic>
        <p:nvPicPr>
          <p:cNvPr id="4" name="Picture 3" descr="Screen Shot of Post-Training Survey on page 21 of the Participant Gu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469" y="1222408"/>
            <a:ext cx="793680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descr="White empty rectangle to hide the words &quot;Participant Guide&quot; that interfere with the Thank You picture"/>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Graphic with each letter in the phrase Thank You appearing on a card that is hanging by string from the top of the phrase."/>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5" name="Slide Number Placeholder 4"/>
          <p:cNvSpPr>
            <a:spLocks noGrp="1"/>
          </p:cNvSpPr>
          <p:nvPr>
            <p:ph type="sldNum" sz="quarter" idx="12"/>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979519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smtClean="0"/>
              <a:t>Section 1: Values and Money</a:t>
            </a:r>
            <a:endParaRPr lang="en-US" dirty="0"/>
          </a:p>
        </p:txBody>
      </p:sp>
      <p:sp>
        <p:nvSpPr>
          <p:cNvPr id="6" name="Content Placeholder 5"/>
          <p:cNvSpPr>
            <a:spLocks noGrp="1"/>
          </p:cNvSpPr>
          <p:nvPr>
            <p:ph sz="quarter" idx="12"/>
          </p:nvPr>
        </p:nvSpPr>
        <p:spPr/>
        <p:txBody>
          <a:bodyPr anchor="b">
            <a:normAutofit fontScale="85000" lnSpcReduction="20000"/>
          </a:bodyPr>
          <a:lstStyle/>
          <a:p>
            <a:r>
              <a:rPr lang="en-US" dirty="0"/>
              <a:t>Section </a:t>
            </a:r>
            <a:r>
              <a:rPr lang="en-US" dirty="0" smtClean="0"/>
              <a:t>1</a:t>
            </a:r>
            <a:endParaRPr lang="en-US" dirty="0"/>
          </a:p>
        </p:txBody>
      </p:sp>
      <p:sp>
        <p:nvSpPr>
          <p:cNvPr id="3" name="Subtitle 2"/>
          <p:cNvSpPr>
            <a:spLocks noGrp="1"/>
          </p:cNvSpPr>
          <p:nvPr>
            <p:ph type="body" sz="quarter" idx="11"/>
          </p:nvPr>
        </p:nvSpPr>
        <p:spPr/>
        <p:txBody>
          <a:bodyPr/>
          <a:lstStyle/>
          <a:p>
            <a:r>
              <a:rPr lang="en-US" dirty="0"/>
              <a:t>Values and Money</a:t>
            </a:r>
          </a:p>
        </p:txBody>
      </p:sp>
      <p:sp>
        <p:nvSpPr>
          <p:cNvPr id="5" name="Rectangle 4"/>
          <p:cNvSpPr/>
          <p:nvPr/>
        </p:nvSpPr>
        <p:spPr>
          <a:xfrm>
            <a:off x="571469" y="2602341"/>
            <a:ext cx="2622107" cy="646331"/>
          </a:xfrm>
          <a:prstGeom prst="rect">
            <a:avLst/>
          </a:prstGeom>
        </p:spPr>
        <p:txBody>
          <a:bodyPr wrap="square">
            <a:spAutoFit/>
          </a:bodyPr>
          <a:lstStyle/>
          <a:p>
            <a:r>
              <a:rPr lang="en-US" dirty="0"/>
              <a:t>See page </a:t>
            </a:r>
            <a:r>
              <a:rPr lang="en-US" dirty="0" smtClean="0"/>
              <a:t>3 </a:t>
            </a:r>
            <a:r>
              <a:rPr lang="en-US" dirty="0"/>
              <a:t>in your Participant Guide</a:t>
            </a:r>
            <a:endParaRPr lang="en-US" dirty="0">
              <a:solidFill>
                <a:srgbClr val="FF0000"/>
              </a:solidFill>
            </a:endParaRPr>
          </a:p>
        </p:txBody>
      </p:sp>
      <p:pic>
        <p:nvPicPr>
          <p:cNvPr id="2" name="Picture 1" descr="Picture of happy family at dinner, with little children on the laps of three adults, and another adult at the head of the table."/>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95107" y="586157"/>
            <a:ext cx="5241527" cy="5029200"/>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255408"/>
            <a:ext cx="7620000" cy="890448"/>
          </a:xfrm>
        </p:spPr>
        <p:txBody>
          <a:bodyPr>
            <a:normAutofit/>
          </a:bodyPr>
          <a:lstStyle/>
          <a:p>
            <a:r>
              <a:rPr lang="en-US" dirty="0" smtClean="0"/>
              <a:t>Section 1: Key Takeaway</a:t>
            </a:r>
            <a:endParaRPr lang="en-US" dirty="0"/>
          </a:p>
        </p:txBody>
      </p:sp>
      <p:sp>
        <p:nvSpPr>
          <p:cNvPr id="3" name="Content Placeholder 2"/>
          <p:cNvSpPr>
            <a:spLocks noGrp="1"/>
          </p:cNvSpPr>
          <p:nvPr>
            <p:ph idx="1"/>
          </p:nvPr>
        </p:nvSpPr>
        <p:spPr>
          <a:xfrm>
            <a:off x="529897" y="1294461"/>
            <a:ext cx="5619891" cy="4958031"/>
          </a:xfrm>
        </p:spPr>
        <p:txBody>
          <a:bodyPr>
            <a:normAutofit/>
          </a:bodyPr>
          <a:lstStyle/>
          <a:p>
            <a:pPr marL="0" indent="0">
              <a:lnSpc>
                <a:spcPct val="140000"/>
              </a:lnSpc>
              <a:buNone/>
            </a:pPr>
            <a:r>
              <a:rPr lang="en-US" sz="3200" i="1" dirty="0" smtClean="0"/>
              <a:t>Understanding your values can help you set achievable financial goals.</a:t>
            </a:r>
            <a:endParaRPr lang="en-US" sz="3200" i="1" dirty="0"/>
          </a:p>
          <a:p>
            <a:endParaRPr lang="en-US" sz="3200" dirty="0"/>
          </a:p>
        </p:txBody>
      </p:sp>
      <p:sp>
        <p:nvSpPr>
          <p:cNvPr id="6" name="Slide Number Placeholder 5"/>
          <p:cNvSpPr>
            <a:spLocks noGrp="1"/>
          </p:cNvSpPr>
          <p:nvPr>
            <p:ph type="sldNum" sz="quarter" idx="12"/>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666"/>
            <a:ext cx="7924800" cy="914894"/>
          </a:xfrm>
        </p:spPr>
        <p:txBody>
          <a:bodyPr>
            <a:normAutofit/>
          </a:bodyPr>
          <a:lstStyle/>
          <a:p>
            <a:r>
              <a:rPr lang="en-US" dirty="0" smtClean="0"/>
              <a:t>What Are Values?</a:t>
            </a:r>
            <a:endParaRPr lang="en-US" dirty="0"/>
          </a:p>
        </p:txBody>
      </p:sp>
      <p:sp>
        <p:nvSpPr>
          <p:cNvPr id="8" name="Content Placeholder 2"/>
          <p:cNvSpPr>
            <a:spLocks noGrp="1"/>
          </p:cNvSpPr>
          <p:nvPr>
            <p:ph sz="half" idx="1"/>
          </p:nvPr>
        </p:nvSpPr>
        <p:spPr>
          <a:xfrm>
            <a:off x="457200" y="1298973"/>
            <a:ext cx="8229600" cy="4525963"/>
          </a:xfrm>
        </p:spPr>
        <p:txBody>
          <a:bodyPr>
            <a:normAutofit/>
          </a:bodyPr>
          <a:lstStyle/>
          <a:p>
            <a:pPr>
              <a:spcAft>
                <a:spcPts val="1800"/>
              </a:spcAft>
            </a:pPr>
            <a:r>
              <a:rPr lang="en-US" sz="3200" dirty="0" smtClean="0"/>
              <a:t>People</a:t>
            </a:r>
            <a:r>
              <a:rPr lang="en-US" sz="3200" dirty="0"/>
              <a:t>, things, and places that are important to you </a:t>
            </a:r>
            <a:r>
              <a:rPr lang="en-US" sz="3200" dirty="0" smtClean="0"/>
              <a:t>and guide </a:t>
            </a:r>
            <a:r>
              <a:rPr lang="en-US" sz="3200" dirty="0"/>
              <a:t>how you make decisions</a:t>
            </a:r>
            <a:endParaRPr lang="en-US" sz="3200" strike="sngStrike" dirty="0" smtClean="0"/>
          </a:p>
          <a:p>
            <a:pPr>
              <a:spcAft>
                <a:spcPts val="1800"/>
              </a:spcAft>
            </a:pPr>
            <a:r>
              <a:rPr lang="en-US" sz="3200" dirty="0" smtClean="0"/>
              <a:t>Values shape how you prioritize </a:t>
            </a:r>
            <a:r>
              <a:rPr lang="en-US" sz="3200" dirty="0"/>
              <a:t>time, energy, </a:t>
            </a:r>
            <a:r>
              <a:rPr lang="en-US" sz="3200" dirty="0" smtClean="0"/>
              <a:t>and money</a:t>
            </a:r>
          </a:p>
          <a:p>
            <a:pPr lvl="1">
              <a:spcAft>
                <a:spcPts val="1800"/>
              </a:spcAft>
            </a:pPr>
            <a:endParaRPr lang="en-US" sz="3200" dirty="0" smtClean="0"/>
          </a:p>
          <a:p>
            <a:pPr lvl="1">
              <a:spcAft>
                <a:spcPts val="1800"/>
              </a:spcAft>
            </a:pPr>
            <a:endParaRPr lang="en-US" sz="3200" dirty="0" smtClean="0"/>
          </a:p>
          <a:p>
            <a:pPr>
              <a:spcAft>
                <a:spcPts val="1800"/>
              </a:spcAft>
            </a:pPr>
            <a:endParaRPr lang="en-US" sz="3200" dirty="0"/>
          </a:p>
        </p:txBody>
      </p:sp>
      <p:sp>
        <p:nvSpPr>
          <p:cNvPr id="4" name="Slide Number Placeholder 3"/>
          <p:cNvSpPr>
            <a:spLocks noGrp="1"/>
          </p:cNvSpPr>
          <p:nvPr>
            <p:ph type="sldNum" sz="quarter" idx="12"/>
          </p:nvPr>
        </p:nvSpPr>
        <p:spPr/>
        <p:txBody>
          <a:bodyPr/>
          <a:lstStyle/>
          <a:p>
            <a:fld id="{AF83BEB6-139A-B746-BC33-1F5B6187E651}" type="slidenum">
              <a:rPr lang="en-US" smtClean="0">
                <a:solidFill>
                  <a:srgbClr val="000000"/>
                </a:solidFill>
              </a:rPr>
              <a:pPr/>
              <a:t>5</a:t>
            </a:fld>
            <a:endParaRPr lang="en-US" dirty="0">
              <a:solidFill>
                <a:srgbClr val="000000"/>
              </a:solidFill>
            </a:endParaRPr>
          </a:p>
        </p:txBody>
      </p:sp>
    </p:spTree>
    <p:extLst>
      <p:ext uri="{BB962C8B-B14F-4D97-AF65-F5344CB8AC3E}">
        <p14:creationId xmlns:p14="http://schemas.microsoft.com/office/powerpoint/2010/main" val="4058882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7506"/>
            <a:ext cx="8019749" cy="881682"/>
          </a:xfrm>
        </p:spPr>
        <p:txBody>
          <a:bodyPr/>
          <a:lstStyle/>
          <a:p>
            <a:r>
              <a:rPr lang="en-US" dirty="0" smtClean="0"/>
              <a:t>Apply It: My Values</a:t>
            </a:r>
            <a:br>
              <a:rPr lang="en-US" dirty="0" smtClean="0"/>
            </a:br>
            <a:r>
              <a:rPr lang="en-US" sz="2400" dirty="0"/>
              <a:t>See page </a:t>
            </a:r>
            <a:r>
              <a:rPr lang="en-US" sz="2400" dirty="0" smtClean="0"/>
              <a:t>3 </a:t>
            </a:r>
            <a:r>
              <a:rPr lang="en-US" sz="2400" dirty="0"/>
              <a:t>in your Participant Guide</a:t>
            </a:r>
            <a:endParaRPr lang="en-US" sz="2400" dirty="0">
              <a:solidFill>
                <a:srgbClr val="FF0000"/>
              </a:solidFill>
            </a:endParaRPr>
          </a:p>
        </p:txBody>
      </p:sp>
      <p:pic>
        <p:nvPicPr>
          <p:cNvPr id="4" name="Picture 3" descr="Screen shot of Apply It: My Values from page 3 in the Participant Gu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2008" y="1286933"/>
            <a:ext cx="6973953" cy="481753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p:cNvSpPr>
            <a:spLocks noGrp="1"/>
          </p:cNvSpPr>
          <p:nvPr>
            <p:ph type="sldNum" sz="quarter" idx="12"/>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094796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42800"/>
            <a:ext cx="7499213" cy="881682"/>
          </a:xfrm>
        </p:spPr>
        <p:txBody>
          <a:bodyPr>
            <a:normAutofit fontScale="90000"/>
          </a:bodyPr>
          <a:lstStyle/>
          <a:p>
            <a:r>
              <a:rPr lang="en-US" sz="4000" dirty="0" smtClean="0"/>
              <a:t>Try It: Values and Financial </a:t>
            </a:r>
            <a:r>
              <a:rPr lang="en-US" sz="4000" dirty="0"/>
              <a:t>Choices</a:t>
            </a:r>
            <a:r>
              <a:rPr lang="en-US" dirty="0"/>
              <a:t/>
            </a:r>
            <a:br>
              <a:rPr lang="en-US" dirty="0"/>
            </a:br>
            <a:r>
              <a:rPr lang="en-US" sz="2700" dirty="0"/>
              <a:t>See page </a:t>
            </a:r>
            <a:r>
              <a:rPr lang="en-US" sz="2700" dirty="0" smtClean="0"/>
              <a:t>4 </a:t>
            </a:r>
            <a:r>
              <a:rPr lang="en-US" sz="2700" dirty="0"/>
              <a:t>in your Participant Guide</a:t>
            </a:r>
          </a:p>
        </p:txBody>
      </p:sp>
      <p:pic>
        <p:nvPicPr>
          <p:cNvPr id="7" name="Picture 6" descr="Screen shot of Try It: Values and Financial Choices from page 4 of the Participant Guid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1" y="1239157"/>
            <a:ext cx="7936808"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Slide Number Placeholder 5"/>
          <p:cNvSpPr>
            <a:spLocks noGrp="1"/>
          </p:cNvSpPr>
          <p:nvPr>
            <p:ph type="sldNum" sz="quarter" idx="12"/>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40896270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216539"/>
            <a:ext cx="7869208" cy="916084"/>
          </a:xfrm>
        </p:spPr>
        <p:txBody>
          <a:bodyPr>
            <a:noAutofit/>
          </a:bodyPr>
          <a:lstStyle/>
          <a:p>
            <a:r>
              <a:rPr lang="en-US" dirty="0" smtClean="0"/>
              <a:t>Section 1: Remember the Key Takeaway</a:t>
            </a:r>
            <a:endParaRPr lang="en-US" dirty="0"/>
          </a:p>
        </p:txBody>
      </p:sp>
      <p:sp>
        <p:nvSpPr>
          <p:cNvPr id="3" name="Content Placeholder 2"/>
          <p:cNvSpPr>
            <a:spLocks noGrp="1"/>
          </p:cNvSpPr>
          <p:nvPr>
            <p:ph idx="1"/>
          </p:nvPr>
        </p:nvSpPr>
        <p:spPr>
          <a:xfrm>
            <a:off x="611873" y="1310744"/>
            <a:ext cx="5375270" cy="4966171"/>
          </a:xfrm>
        </p:spPr>
        <p:txBody>
          <a:bodyPr>
            <a:normAutofit/>
          </a:bodyPr>
          <a:lstStyle/>
          <a:p>
            <a:pPr marL="0" indent="0">
              <a:lnSpc>
                <a:spcPct val="140000"/>
              </a:lnSpc>
              <a:buNone/>
            </a:pPr>
            <a:r>
              <a:rPr lang="en-US" sz="3200" i="1" dirty="0" smtClean="0"/>
              <a:t>Understanding your values can help you set achievable financial goals.</a:t>
            </a:r>
            <a:endParaRPr lang="en-US" sz="3200" i="1" dirty="0"/>
          </a:p>
          <a:p>
            <a:endParaRPr lang="en-US" sz="3200" dirty="0"/>
          </a:p>
        </p:txBody>
      </p:sp>
      <p:sp>
        <p:nvSpPr>
          <p:cNvPr id="6" name="Slide Number Placeholder 5"/>
          <p:cNvSpPr>
            <a:spLocks noGrp="1"/>
          </p:cNvSpPr>
          <p:nvPr>
            <p:ph type="sldNum" sz="quarter" idx="12"/>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1815253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smtClean="0"/>
              <a:t>Section 2: Goals and Money</a:t>
            </a:r>
            <a:endParaRPr lang="en-US" dirty="0"/>
          </a:p>
        </p:txBody>
      </p:sp>
      <p:sp>
        <p:nvSpPr>
          <p:cNvPr id="5" name="Content Placeholder 4"/>
          <p:cNvSpPr>
            <a:spLocks noGrp="1"/>
          </p:cNvSpPr>
          <p:nvPr>
            <p:ph sz="quarter" idx="12"/>
          </p:nvPr>
        </p:nvSpPr>
        <p:spPr>
          <a:xfrm>
            <a:off x="458108" y="586158"/>
            <a:ext cx="3059113" cy="423246"/>
          </a:xfrm>
        </p:spPr>
        <p:txBody>
          <a:bodyPr>
            <a:normAutofit fontScale="92500" lnSpcReduction="10000"/>
          </a:bodyPr>
          <a:lstStyle/>
          <a:p>
            <a:r>
              <a:rPr lang="en-US" dirty="0"/>
              <a:t>Section </a:t>
            </a:r>
            <a:r>
              <a:rPr lang="en-US" dirty="0" smtClean="0"/>
              <a:t>2</a:t>
            </a:r>
            <a:endParaRPr lang="en-US" dirty="0"/>
          </a:p>
        </p:txBody>
      </p:sp>
      <p:sp>
        <p:nvSpPr>
          <p:cNvPr id="3" name="Subtitle 2"/>
          <p:cNvSpPr>
            <a:spLocks noGrp="1"/>
          </p:cNvSpPr>
          <p:nvPr>
            <p:ph type="body" sz="quarter" idx="11"/>
          </p:nvPr>
        </p:nvSpPr>
        <p:spPr>
          <a:xfrm>
            <a:off x="457654" y="1009404"/>
            <a:ext cx="3059567" cy="3209113"/>
          </a:xfrm>
        </p:spPr>
        <p:txBody>
          <a:bodyPr>
            <a:normAutofit/>
          </a:bodyPr>
          <a:lstStyle/>
          <a:p>
            <a:r>
              <a:rPr lang="en-US" dirty="0"/>
              <a:t>Goals and </a:t>
            </a:r>
            <a:r>
              <a:rPr lang="en-US" dirty="0" smtClean="0"/>
              <a:t>Money</a:t>
            </a:r>
          </a:p>
          <a:p>
            <a:endParaRPr lang="en-US" dirty="0"/>
          </a:p>
          <a:p>
            <a:r>
              <a:rPr lang="en-US" sz="1800" dirty="0">
                <a:latin typeface="+mn-lt"/>
              </a:rPr>
              <a:t>See page </a:t>
            </a:r>
            <a:r>
              <a:rPr lang="en-US" sz="1800" dirty="0" smtClean="0">
                <a:latin typeface="+mn-lt"/>
              </a:rPr>
              <a:t>6 </a:t>
            </a:r>
            <a:r>
              <a:rPr lang="en-US" sz="1800" dirty="0">
                <a:latin typeface="+mn-lt"/>
              </a:rPr>
              <a:t>in your Participant Guide</a:t>
            </a:r>
            <a:endParaRPr lang="en-US" sz="1800" dirty="0">
              <a:solidFill>
                <a:srgbClr val="FF0000"/>
              </a:solidFill>
              <a:latin typeface="+mn-lt"/>
            </a:endParaRPr>
          </a:p>
        </p:txBody>
      </p:sp>
      <p:pic>
        <p:nvPicPr>
          <p:cNvPr id="2" name="Picture 1" descr="Picture of young girl and woman who could be her mother, shopping with a shopping cart."/>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95105" y="586158"/>
            <a:ext cx="5248895" cy="5029200"/>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7354092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d8ab046a3a6427ed8956ab9a4e7b0a4b">
  <xsd:schema xmlns:xsd="http://www.w3.org/2001/XMLSchema" xmlns:xs="http://www.w3.org/2001/XMLSchema" xmlns:p="http://schemas.microsoft.com/office/2006/metadata/properties" xmlns:ns1="http://schemas.microsoft.com/sharepoint/v3" xmlns:ns2="EC068496-1DB6-4D20-B837-B04B199985E5" targetNamespace="http://schemas.microsoft.com/office/2006/metadata/properties" ma:root="true" ma:fieldsID="08c7043a3013763723916357421a0bd2"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element ref="ns2:Sensitivity"/>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C068496-1DB6-4D20-B837-B04B199985E5" elementFormDefault="qualified">
    <xsd:import namespace="http://schemas.microsoft.com/office/2006/documentManagement/types"/>
    <xsd:import namespace="http://schemas.microsoft.com/office/infopath/2007/PartnerControls"/>
    <xsd:element name="Sensitivity" ma:index="8"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element name="Sensitivity" ma:index="13"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363894-B650-446D-9322-0E909A9073C4}">
  <ds:schemaRefs>
    <ds:schemaRef ds:uri="http://schemas.microsoft.com/sharepoint/v3/contenttype/forms"/>
  </ds:schemaRefs>
</ds:datastoreItem>
</file>

<file path=customXml/itemProps2.xml><?xml version="1.0" encoding="utf-8"?>
<ds:datastoreItem xmlns:ds="http://schemas.openxmlformats.org/officeDocument/2006/customXml" ds:itemID="{6FF4FE0B-CC25-4383-8F8B-0ED10C9E21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068496-1DB6-4D20-B837-B04B199985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11643</TotalTime>
  <Words>575</Words>
  <Application>Microsoft Office PowerPoint</Application>
  <PresentationFormat>On-screen Show (4:3)</PresentationFormat>
  <Paragraphs>149</Paragraphs>
  <Slides>28</Slides>
  <Notes>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Modules_new</vt:lpstr>
      <vt:lpstr>Module 1: Your Money Values and Influences</vt:lpstr>
      <vt:lpstr>Pre-Training Survey See page 19 in your Participant Guide</vt:lpstr>
      <vt:lpstr>Section 1: Values and Money</vt:lpstr>
      <vt:lpstr>Section 1: Key Takeaway</vt:lpstr>
      <vt:lpstr>What Are Values?</vt:lpstr>
      <vt:lpstr>Apply It: My Values See page 3 in your Participant Guide</vt:lpstr>
      <vt:lpstr>Try It: Values and Financial Choices See page 4 in your Participant Guide</vt:lpstr>
      <vt:lpstr>Section 1: Remember the Key Takeaway</vt:lpstr>
      <vt:lpstr>Section 2: Goals and Money</vt:lpstr>
      <vt:lpstr>Section 2: Key Takeaway</vt:lpstr>
      <vt:lpstr>What are Goals? </vt:lpstr>
      <vt:lpstr>Setting SMART Goals</vt:lpstr>
      <vt:lpstr>SMART Goals</vt:lpstr>
      <vt:lpstr>Try It: Writing a SMART Goal See page 7 in your Participant Guide</vt:lpstr>
      <vt:lpstr>Apply It: My SMART Goals  See page 9 in your Participant Guide</vt:lpstr>
      <vt:lpstr>Section 2: Remember the Key Takeaway</vt:lpstr>
      <vt:lpstr>Section 3: External Influences</vt:lpstr>
      <vt:lpstr>Section 3: Key Takeaway</vt:lpstr>
      <vt:lpstr>Influences on Choices about Money</vt:lpstr>
      <vt:lpstr>Influences Can Be…</vt:lpstr>
      <vt:lpstr>External Influences: Small Groups</vt:lpstr>
      <vt:lpstr>Social Pressure and Advertising</vt:lpstr>
      <vt:lpstr>Strategies for Staying Focused on Your Goals</vt:lpstr>
      <vt:lpstr>More Strategies for Staying Focused  on Your Goals</vt:lpstr>
      <vt:lpstr>Apply It: Staying Focused on My Goals See page 14 in your Participant Guide</vt:lpstr>
      <vt:lpstr>Section 3: Remember the Key Takeaway</vt:lpstr>
      <vt:lpstr>Take Action See page 16 in your Participant Guide</vt:lpstr>
      <vt:lpstr>Post-Training Survey See page 21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277</cp:revision>
  <cp:lastPrinted>2017-06-29T12:03:33Z</cp:lastPrinted>
  <dcterms:created xsi:type="dcterms:W3CDTF">2017-05-22T18:21:11Z</dcterms:created>
  <dcterms:modified xsi:type="dcterms:W3CDTF">2018-11-13T20:09:34Z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ies>
</file>