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docx" ContentType="application/vnd.openxmlformats-officedocument.wordprocessingml.document"/>
  <Default Extension="wdp" ContentType="image/vnd.ms-photo"/>
  <Default Extension="gif" ContentType="image/gif"/>
  <Default Extension="vml" ContentType="application/vnd.openxmlformats-officedocument.vmlDrawing"/>
  <Default Extension="jpg" ContentType="image/jp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aveSubsetFonts="1">
  <p:sldMasterIdLst>
    <p:sldMasterId id="2147483653" r:id="rId4"/>
  </p:sldMasterIdLst>
  <p:notesMasterIdLst>
    <p:notesMasterId r:id="rId26"/>
  </p:notesMasterIdLst>
  <p:handoutMasterIdLst>
    <p:handoutMasterId r:id="rId27"/>
  </p:handoutMasterIdLst>
  <p:sldIdLst>
    <p:sldId id="305" r:id="rId5"/>
    <p:sldId id="346" r:id="rId6"/>
    <p:sldId id="257" r:id="rId7"/>
    <p:sldId id="287" r:id="rId8"/>
    <p:sldId id="320" r:id="rId9"/>
    <p:sldId id="326" r:id="rId10"/>
    <p:sldId id="329" r:id="rId11"/>
    <p:sldId id="342" r:id="rId12"/>
    <p:sldId id="337" r:id="rId13"/>
    <p:sldId id="353" r:id="rId14"/>
    <p:sldId id="343" r:id="rId15"/>
    <p:sldId id="348" r:id="rId16"/>
    <p:sldId id="347" r:id="rId17"/>
    <p:sldId id="340" r:id="rId18"/>
    <p:sldId id="327" r:id="rId19"/>
    <p:sldId id="351" r:id="rId20"/>
    <p:sldId id="339" r:id="rId21"/>
    <p:sldId id="295" r:id="rId22"/>
    <p:sldId id="323" r:id="rId23"/>
    <p:sldId id="341" r:id="rId24"/>
    <p:sldId id="352" r:id="rId25"/>
  </p:sldIdLst>
  <p:sldSz cx="9144000" cy="6858000" type="screen4x3"/>
  <p:notesSz cx="9236075" cy="6950075"/>
  <p:custDataLst>
    <p:tags r:id="rId28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/>
        <a:cs typeface="ＭＳ Ｐゴシック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/>
        <a:cs typeface="ＭＳ Ｐゴシック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/>
        <a:cs typeface="ＭＳ Ｐゴシック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/>
        <a:cs typeface="ＭＳ Ｐゴシック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/>
        <a:cs typeface="ＭＳ Ｐゴシック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/>
        <a:cs typeface="ＭＳ Ｐゴシック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/>
        <a:cs typeface="ＭＳ Ｐゴシック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/>
        <a:cs typeface="ＭＳ Ｐゴシック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/>
        <a:cs typeface="ＭＳ Ｐゴシック"/>
      </a:defRPr>
    </a:lvl9pPr>
  </p:defaultTextStyle>
  <p:extLst>
    <p:ext uri="{EFAFB233-063F-42B5-8137-9DF3F51BA10A}">
      <p15:sldGuideLst xmlns:p15="http://schemas.microsoft.com/office/powerpoint/2012/main">
        <p15:guide id="1" orient="horz" pos="551">
          <p15:clr>
            <a:srgbClr val="A4A3A4"/>
          </p15:clr>
        </p15:guide>
        <p15:guide id="2" orient="horz" pos="1656" userDrawn="1">
          <p15:clr>
            <a:srgbClr val="A4A3A4"/>
          </p15:clr>
        </p15:guide>
        <p15:guide id="3" orient="horz" pos="2784" userDrawn="1">
          <p15:clr>
            <a:srgbClr val="A4A3A4"/>
          </p15:clr>
        </p15:guide>
        <p15:guide id="4" orient="horz" pos="3611">
          <p15:clr>
            <a:srgbClr val="A4A3A4"/>
          </p15:clr>
        </p15:guide>
        <p15:guide id="5" pos="5503">
          <p15:clr>
            <a:srgbClr val="A4A3A4"/>
          </p15:clr>
        </p15:guide>
        <p15:guide id="6" pos="22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189">
          <p15:clr>
            <a:srgbClr val="A4A3A4"/>
          </p15:clr>
        </p15:guide>
        <p15:guide id="2" pos="2909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uthor" initials="A" lastIdx="10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9EE"/>
    <a:srgbClr val="20509E"/>
    <a:srgbClr val="003256"/>
    <a:srgbClr val="38B6FF"/>
    <a:srgbClr val="7F7044"/>
    <a:srgbClr val="C1961C"/>
    <a:srgbClr val="FFCC66"/>
    <a:srgbClr val="1A3159"/>
    <a:srgbClr val="132F5A"/>
    <a:srgbClr val="9966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21" autoAdjust="0"/>
    <p:restoredTop sz="77100" autoAdjust="0"/>
  </p:normalViewPr>
  <p:slideViewPr>
    <p:cSldViewPr snapToGrid="0" snapToObjects="1">
      <p:cViewPr varScale="1">
        <p:scale>
          <a:sx n="57" d="100"/>
          <a:sy n="57" d="100"/>
        </p:scale>
        <p:origin x="1460" y="44"/>
      </p:cViewPr>
      <p:guideLst>
        <p:guide orient="horz" pos="551"/>
        <p:guide orient="horz" pos="1656"/>
        <p:guide orient="horz" pos="2784"/>
        <p:guide orient="horz" pos="3611"/>
        <p:guide pos="5503"/>
        <p:guide pos="221"/>
      </p:guideLst>
    </p:cSldViewPr>
  </p:slideViewPr>
  <p:notesTextViewPr>
    <p:cViewPr>
      <p:scale>
        <a:sx n="116" d="100"/>
        <a:sy n="116" d="100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notesViewPr>
    <p:cSldViewPr snapToGrid="0" snapToObjects="1" showGuides="1">
      <p:cViewPr varScale="1">
        <p:scale>
          <a:sx n="107" d="100"/>
          <a:sy n="107" d="100"/>
        </p:scale>
        <p:origin x="-1459" y="-77"/>
      </p:cViewPr>
      <p:guideLst>
        <p:guide orient="horz" pos="2189"/>
        <p:guide pos="2909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commentAuthors" Target="commentAuthor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tags" Target="tags/tag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handoutMaster" Target="handoutMasters/handoutMaster1.xml"/><Relationship Id="rId30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2" y="0"/>
            <a:ext cx="4002299" cy="3477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defTabSz="931863" eaLnBrk="0" hangingPunct="0">
              <a:defRPr sz="1200">
                <a:latin typeface="Arial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632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231641" y="0"/>
            <a:ext cx="4002299" cy="3477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 defTabSz="931863" eaLnBrk="0" hangingPunct="0">
              <a:defRPr sz="1200">
                <a:latin typeface="Arial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fld id="{0AC9553F-8325-48F3-88F8-20F92DFA5E78}" type="datetimeFigureOut">
              <a:rPr lang="en-US"/>
              <a:pPr>
                <a:defRPr/>
              </a:pPr>
              <a:t>11/15/2022</a:t>
            </a:fld>
            <a:endParaRPr lang="en-US" dirty="0"/>
          </a:p>
        </p:txBody>
      </p:sp>
      <p:sp>
        <p:nvSpPr>
          <p:cNvPr id="5632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2" y="6601147"/>
            <a:ext cx="4002299" cy="3477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defTabSz="931863" eaLnBrk="0" hangingPunct="0">
              <a:defRPr sz="1200">
                <a:latin typeface="Arial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632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231641" y="6601147"/>
            <a:ext cx="4002299" cy="3477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 defTabSz="931863" eaLnBrk="0" hangingPunct="0">
              <a:defRPr sz="1200">
                <a:latin typeface="Arial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fld id="{FB047D20-1039-4F42-A041-A23D1B3D5F8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219189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 bwMode="auto">
          <a:xfrm>
            <a:off x="2" y="0"/>
            <a:ext cx="4002299" cy="3477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defTabSz="931863">
              <a:defRPr sz="1200">
                <a:latin typeface="Arial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 bwMode="auto">
          <a:xfrm>
            <a:off x="5231641" y="0"/>
            <a:ext cx="4002299" cy="3477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 defTabSz="931863">
              <a:defRPr sz="1200">
                <a:latin typeface="Arial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fld id="{2739E7EF-DD00-4771-9338-3E617D22D772}" type="datetimeFigureOut">
              <a:rPr lang="en-US"/>
              <a:pPr>
                <a:defRPr/>
              </a:pPr>
              <a:t>11/15/2022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81313" y="520700"/>
            <a:ext cx="3473450" cy="26066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923608" y="3301762"/>
            <a:ext cx="7388860" cy="31272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 bwMode="auto">
          <a:xfrm>
            <a:off x="2" y="6601147"/>
            <a:ext cx="4002299" cy="3477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defTabSz="931863">
              <a:defRPr sz="1200">
                <a:latin typeface="Arial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 bwMode="auto">
          <a:xfrm>
            <a:off x="5231641" y="6601147"/>
            <a:ext cx="4002299" cy="3477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 defTabSz="931863">
              <a:defRPr sz="1200">
                <a:latin typeface="Arial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fld id="{EA4401F7-0D4C-4C9B-8DF3-9D8D69B4687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856300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A4401F7-0D4C-4C9B-8DF3-9D8D69B46875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A4401F7-0D4C-4C9B-8DF3-9D8D69B46875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A4401F7-0D4C-4C9B-8DF3-9D8D69B46875}" type="slidenum">
              <a:rPr lang="en-US" smtClean="0"/>
              <a:pPr>
                <a:defRPr/>
              </a:pPr>
              <a:t>12</a:t>
            </a:fld>
            <a:endParaRPr lang="en-US"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A4401F7-0D4C-4C9B-8DF3-9D8D69B46875}" type="slidenum">
              <a:rPr lang="en-US" smtClean="0"/>
              <a:pPr>
                <a:defRPr/>
              </a:pPr>
              <a:t>13</a:t>
            </a:fld>
            <a:endParaRPr lang="en-US" dirty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A4401F7-0D4C-4C9B-8DF3-9D8D69B46875}" type="slidenum">
              <a:rPr lang="en-US" smtClean="0"/>
              <a:pPr>
                <a:defRPr/>
              </a:pPr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270644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A4401F7-0D4C-4C9B-8DF3-9D8D69B46875}" type="slidenum">
              <a:rPr lang="en-US" smtClean="0"/>
              <a:pPr>
                <a:defRPr/>
              </a:pPr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551043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A4401F7-0D4C-4C9B-8DF3-9D8D69B46875}" type="slidenum">
              <a:rPr lang="en-US" smtClean="0"/>
              <a:pPr>
                <a:defRPr/>
              </a:pPr>
              <a:t>16</a:t>
            </a:fld>
            <a:endParaRPr lang="en-US" dirty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A4401F7-0D4C-4C9B-8DF3-9D8D69B46875}" type="slidenum">
              <a:rPr lang="en-US" smtClean="0"/>
              <a:pPr>
                <a:defRPr/>
              </a:pPr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721478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6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B5D74EC-F233-405F-856B-08AA6068A208}" type="slidenum">
              <a:rPr lang="en-US" smtClean="0"/>
              <a:pPr>
                <a:defRPr/>
              </a:pPr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00688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3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4754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marL="0" indent="0">
              <a:buFont typeface="Calibri" pitchFamily="34" charset="0"/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F511FEB-7080-48A1-B6C9-BE179CA741BB}" type="slidenum">
              <a:rPr lang="en-US" smtClean="0"/>
              <a:pPr>
                <a:defRPr/>
              </a:pPr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3410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49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8850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dirty="0"/>
          </a:p>
        </p:txBody>
      </p:sp>
      <p:sp>
        <p:nvSpPr>
          <p:cNvPr id="78851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BD2FEB2-3876-4C26-9585-C23B7E7FA724}" type="slidenum">
              <a:rPr lang="en-US" smtClean="0">
                <a:ea typeface="ＭＳ Ｐゴシック"/>
                <a:cs typeface="ＭＳ Ｐゴシック"/>
              </a:rPr>
              <a:pPr/>
              <a:t>20</a:t>
            </a:fld>
            <a:endParaRPr lang="en-US" dirty="0">
              <a:ea typeface="ＭＳ Ｐゴシック"/>
              <a:cs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2888106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1E4CA33-C9F9-43DE-80A9-45C80082B540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708378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A4401F7-0D4C-4C9B-8DF3-9D8D69B46875}" type="slidenum">
              <a:rPr lang="en-US" smtClean="0"/>
              <a:pPr>
                <a:defRPr/>
              </a:pPr>
              <a:t>21</a:t>
            </a:fld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D22C2B6-1921-4C8E-9054-6AB894E4E9AC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337994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7B5562E-47ED-4A90-B0D1-29934B173752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136967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A4401F7-0D4C-4C9B-8DF3-9D8D69B46875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31909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A4401F7-0D4C-4C9B-8DF3-9D8D69B46875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37282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A4401F7-0D4C-4C9B-8DF3-9D8D69B46875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2" name="Rectangle 3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237330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A4401F7-0D4C-4C9B-8DF3-9D8D69B46875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38688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gif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1662" y="6356351"/>
            <a:ext cx="447750" cy="365125"/>
          </a:xfrm>
          <a:prstGeom prst="rect">
            <a:avLst/>
          </a:prstGeom>
        </p:spPr>
        <p:txBody>
          <a:bodyPr/>
          <a:lstStyle/>
          <a:p>
            <a:fld id="{4F6D1151-E60D-4069-8873-11387DB119A9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4" name="Footer Placeholder 19">
            <a:extLst>
              <a:ext uri="{FF2B5EF4-FFF2-40B4-BE49-F238E27FC236}">
                <a16:creationId xmlns:a16="http://schemas.microsoft.com/office/drawing/2014/main" id="{6703F88F-5C02-DB7F-C749-889FC143F6C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781888" y="6349729"/>
            <a:ext cx="426942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cap="all" baseline="0">
                <a:solidFill>
                  <a:srgbClr val="223F6B"/>
                </a:solidFill>
                <a:latin typeface="Source Sans Pro SemiBold" panose="020B0603030403020204" pitchFamily="34" charset="0"/>
                <a:ea typeface="Source Sans Pro SemiBold" panose="020B0603030403020204" pitchFamily="34" charset="0"/>
              </a:defRPr>
            </a:lvl1pPr>
          </a:lstStyle>
          <a:p>
            <a:r>
              <a:rPr lang="en-US" dirty="0"/>
              <a:t>Managing Cash Flow</a:t>
            </a:r>
          </a:p>
        </p:txBody>
      </p:sp>
    </p:spTree>
    <p:extLst>
      <p:ext uri="{BB962C8B-B14F-4D97-AF65-F5344CB8AC3E}">
        <p14:creationId xmlns:p14="http://schemas.microsoft.com/office/powerpoint/2010/main" val="34685821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1662" y="6356351"/>
            <a:ext cx="447750" cy="365125"/>
          </a:xfrm>
          <a:prstGeom prst="rect">
            <a:avLst/>
          </a:prstGeom>
        </p:spPr>
        <p:txBody>
          <a:bodyPr/>
          <a:lstStyle/>
          <a:p>
            <a:fld id="{4F6D1151-E60D-4069-8873-11387DB119A9}" type="slidenum">
              <a:rPr lang="en-US" smtClean="0"/>
              <a:t>‹#›</a:t>
            </a:fld>
            <a:endParaRPr lang="en-US"/>
          </a:p>
        </p:txBody>
      </p:sp>
      <p:sp>
        <p:nvSpPr>
          <p:cNvPr id="5" name="Footer Placeholder 19">
            <a:extLst>
              <a:ext uri="{FF2B5EF4-FFF2-40B4-BE49-F238E27FC236}">
                <a16:creationId xmlns:a16="http://schemas.microsoft.com/office/drawing/2014/main" id="{D37B4144-A10D-FC75-4052-3E7E7286706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781888" y="6349729"/>
            <a:ext cx="426942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cap="all" baseline="0">
                <a:solidFill>
                  <a:srgbClr val="223F6B"/>
                </a:solidFill>
                <a:latin typeface="Source Sans Pro SemiBold" panose="020B0603030403020204" pitchFamily="34" charset="0"/>
                <a:ea typeface="Source Sans Pro SemiBold" panose="020B0603030403020204" pitchFamily="34" charset="0"/>
              </a:defRPr>
            </a:lvl1pPr>
          </a:lstStyle>
          <a:p>
            <a:r>
              <a:rPr lang="en-US" dirty="0"/>
              <a:t>Managing Cash Flow</a:t>
            </a:r>
          </a:p>
        </p:txBody>
      </p:sp>
    </p:spTree>
    <p:extLst>
      <p:ext uri="{BB962C8B-B14F-4D97-AF65-F5344CB8AC3E}">
        <p14:creationId xmlns:p14="http://schemas.microsoft.com/office/powerpoint/2010/main" val="12492924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S-SMB_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FEFED341-C1FE-EABD-5FCC-64A3AB18A2CE}"/>
              </a:ext>
            </a:extLst>
          </p:cNvPr>
          <p:cNvSpPr/>
          <p:nvPr userDrawn="1"/>
        </p:nvSpPr>
        <p:spPr>
          <a:xfrm>
            <a:off x="0" y="6248400"/>
            <a:ext cx="9143999" cy="609600"/>
          </a:xfrm>
          <a:prstGeom prst="rect">
            <a:avLst/>
          </a:prstGeom>
          <a:solidFill>
            <a:srgbClr val="7F70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6820" y="1132235"/>
            <a:ext cx="4152898" cy="1165253"/>
          </a:xfrm>
        </p:spPr>
        <p:txBody>
          <a:bodyPr anchor="b">
            <a:noAutofit/>
          </a:bodyPr>
          <a:lstStyle>
            <a:lvl1pPr algn="l">
              <a:defRPr sz="4800" b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62047" y="3063488"/>
            <a:ext cx="2705097" cy="923971"/>
          </a:xfrm>
          <a:solidFill>
            <a:srgbClr val="223F6B"/>
          </a:solidFill>
        </p:spPr>
        <p:txBody>
          <a:bodyPr lIns="274320" tIns="91440">
            <a:normAutofit/>
          </a:bodyPr>
          <a:lstStyle>
            <a:lvl1pPr marL="0" indent="0" algn="l">
              <a:buNone/>
              <a:defRPr sz="2800" cap="small" baseline="0">
                <a:solidFill>
                  <a:schemeClr val="bg1"/>
                </a:solidFill>
                <a:latin typeface="Source Sans Pro SemiBold" panose="020B0603030403020204" pitchFamily="34" charset="0"/>
                <a:ea typeface="Source Sans Pro SemiBold" panose="020B0603030403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object 3" descr="Illustration of Earth surrounded by various icons">
            <a:extLst>
              <a:ext uri="{FF2B5EF4-FFF2-40B4-BE49-F238E27FC236}">
                <a16:creationId xmlns:a16="http://schemas.microsoft.com/office/drawing/2014/main" id="{CB3E606F-D7A8-C4D4-7572-F9CCF4CEAF39}"/>
              </a:ext>
            </a:extLst>
          </p:cNvPr>
          <p:cNvSpPr/>
          <p:nvPr userDrawn="1"/>
        </p:nvSpPr>
        <p:spPr>
          <a:xfrm>
            <a:off x="4562855" y="918892"/>
            <a:ext cx="4581144" cy="458114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8" descr="Small business association logo">
            <a:extLst>
              <a:ext uri="{FF2B5EF4-FFF2-40B4-BE49-F238E27FC236}">
                <a16:creationId xmlns:a16="http://schemas.microsoft.com/office/drawing/2014/main" id="{80EFA23A-6789-D46F-0C2D-32A9EA0B5836}"/>
              </a:ext>
            </a:extLst>
          </p:cNvPr>
          <p:cNvSpPr/>
          <p:nvPr userDrawn="1"/>
        </p:nvSpPr>
        <p:spPr>
          <a:xfrm>
            <a:off x="1420719" y="4844710"/>
            <a:ext cx="2503672" cy="687225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1" name="Picture 10" descr="FDIC Money Smart logo">
            <a:extLst>
              <a:ext uri="{FF2B5EF4-FFF2-40B4-BE49-F238E27FC236}">
                <a16:creationId xmlns:a16="http://schemas.microsoft.com/office/drawing/2014/main" id="{F490D911-F864-28C1-C3AC-8EB3C20BEAA4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0560" y="4370134"/>
            <a:ext cx="730374" cy="1217868"/>
          </a:xfrm>
          <a:prstGeom prst="rect">
            <a:avLst/>
          </a:prstGeom>
          <a:noFill/>
          <a:ln>
            <a:noFill/>
          </a:ln>
        </p:spPr>
      </p:pic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F7AC76C6-023D-F702-35F7-5CEEC31AB1B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31628" y="2173288"/>
            <a:ext cx="4040372" cy="923925"/>
          </a:xfrm>
        </p:spPr>
        <p:txBody>
          <a:bodyPr>
            <a:noAutofit/>
          </a:bodyPr>
          <a:lstStyle>
            <a:lvl1pPr marL="0" indent="0">
              <a:buNone/>
              <a:defRPr sz="4000">
                <a:latin typeface="Source Sans Pro SemiBold" panose="020B0603030403020204" pitchFamily="34" charset="0"/>
                <a:ea typeface="Source Sans Pro SemiBold" panose="020B0603030403020204" pitchFamily="34" charset="0"/>
              </a:defRPr>
            </a:lvl1pPr>
            <a:lvl2pPr marL="457200" indent="0">
              <a:buNone/>
              <a:defRPr sz="5400">
                <a:latin typeface="Source Sans Pro SemiBold" panose="020B0603030403020204" pitchFamily="34" charset="0"/>
                <a:ea typeface="Source Sans Pro SemiBold" panose="020B0603030403020204" pitchFamily="34" charset="0"/>
              </a:defRPr>
            </a:lvl2pPr>
            <a:lvl3pPr marL="914400" indent="0">
              <a:buNone/>
              <a:defRPr sz="5400">
                <a:latin typeface="Source Sans Pro SemiBold" panose="020B0603030403020204" pitchFamily="34" charset="0"/>
                <a:ea typeface="Source Sans Pro SemiBold" panose="020B0603030403020204" pitchFamily="34" charset="0"/>
              </a:defRPr>
            </a:lvl3pPr>
            <a:lvl4pPr marL="1371600" indent="0">
              <a:buNone/>
              <a:defRPr sz="5400">
                <a:latin typeface="Source Sans Pro SemiBold" panose="020B0603030403020204" pitchFamily="34" charset="0"/>
                <a:ea typeface="Source Sans Pro SemiBold" panose="020B0603030403020204" pitchFamily="34" charset="0"/>
              </a:defRPr>
            </a:lvl4pPr>
            <a:lvl5pPr marL="1828800" indent="0">
              <a:buNone/>
              <a:defRPr sz="5400">
                <a:latin typeface="Source Sans Pro SemiBold" panose="020B0603030403020204" pitchFamily="34" charset="0"/>
                <a:ea typeface="Source Sans Pro SemiBold" panose="020B0603030403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5693607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1662" y="6356351"/>
            <a:ext cx="447750" cy="365125"/>
          </a:xfrm>
          <a:prstGeom prst="rect">
            <a:avLst/>
          </a:prstGeom>
        </p:spPr>
        <p:txBody>
          <a:bodyPr/>
          <a:lstStyle/>
          <a:p>
            <a:fld id="{4F6D1151-E60D-4069-8873-11387DB119A9}" type="slidenum">
              <a:rPr lang="en-US" smtClean="0"/>
              <a:t>‹#›</a:t>
            </a:fld>
            <a:endParaRPr lang="en-US"/>
          </a:p>
        </p:txBody>
      </p:sp>
      <p:sp>
        <p:nvSpPr>
          <p:cNvPr id="4" name="Footer Placeholder 19">
            <a:extLst>
              <a:ext uri="{FF2B5EF4-FFF2-40B4-BE49-F238E27FC236}">
                <a16:creationId xmlns:a16="http://schemas.microsoft.com/office/drawing/2014/main" id="{0741CC28-FCFF-BB82-565C-D261C15DE7A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781888" y="6349729"/>
            <a:ext cx="426942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cap="all" baseline="0">
                <a:solidFill>
                  <a:srgbClr val="223F6B"/>
                </a:solidFill>
                <a:latin typeface="Source Sans Pro SemiBold" panose="020B0603030403020204" pitchFamily="34" charset="0"/>
                <a:ea typeface="Source Sans Pro SemiBold" panose="020B0603030403020204" pitchFamily="34" charset="0"/>
              </a:defRPr>
            </a:lvl1pPr>
          </a:lstStyle>
          <a:p>
            <a:r>
              <a:rPr lang="en-US" dirty="0"/>
              <a:t>Managing Cash Flow</a:t>
            </a:r>
          </a:p>
        </p:txBody>
      </p:sp>
    </p:spTree>
    <p:extLst>
      <p:ext uri="{BB962C8B-B14F-4D97-AF65-F5344CB8AC3E}">
        <p14:creationId xmlns:p14="http://schemas.microsoft.com/office/powerpoint/2010/main" val="6591867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7B25A4-F208-C63A-5279-49A0358F3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B584BCB-C551-6F0E-3D0B-950A888335F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EC49E88-144E-44CE-B4C5-7113584A0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Footer Placeholder 19">
            <a:extLst>
              <a:ext uri="{FF2B5EF4-FFF2-40B4-BE49-F238E27FC236}">
                <a16:creationId xmlns:a16="http://schemas.microsoft.com/office/drawing/2014/main" id="{FE012B71-B263-EF7D-55A7-DF79A0DD3EB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781888" y="6349729"/>
            <a:ext cx="426942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cap="all" baseline="0">
                <a:solidFill>
                  <a:srgbClr val="223F6B"/>
                </a:solidFill>
                <a:latin typeface="Source Sans Pro SemiBold" panose="020B0603030403020204" pitchFamily="34" charset="0"/>
                <a:ea typeface="Source Sans Pro SemiBold" panose="020B0603030403020204" pitchFamily="34" charset="0"/>
              </a:defRPr>
            </a:lvl1pPr>
          </a:lstStyle>
          <a:p>
            <a:r>
              <a:rPr lang="en-US" dirty="0"/>
              <a:t>Managing Cash Flow</a:t>
            </a:r>
          </a:p>
        </p:txBody>
      </p:sp>
    </p:spTree>
    <p:extLst>
      <p:ext uri="{BB962C8B-B14F-4D97-AF65-F5344CB8AC3E}">
        <p14:creationId xmlns:p14="http://schemas.microsoft.com/office/powerpoint/2010/main" val="2610404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1662" y="6356351"/>
            <a:ext cx="447750" cy="365125"/>
          </a:xfrm>
          <a:prstGeom prst="rect">
            <a:avLst/>
          </a:prstGeom>
        </p:spPr>
        <p:txBody>
          <a:bodyPr/>
          <a:lstStyle/>
          <a:p>
            <a:fld id="{4F6D1151-E60D-4069-8873-11387DB119A9}" type="slidenum">
              <a:rPr lang="en-US" smtClean="0"/>
              <a:t>‹#›</a:t>
            </a:fld>
            <a:endParaRPr lang="en-US"/>
          </a:p>
        </p:txBody>
      </p:sp>
      <p:sp>
        <p:nvSpPr>
          <p:cNvPr id="4" name="Footer Placeholder 19">
            <a:extLst>
              <a:ext uri="{FF2B5EF4-FFF2-40B4-BE49-F238E27FC236}">
                <a16:creationId xmlns:a16="http://schemas.microsoft.com/office/drawing/2014/main" id="{6DFD4A7F-4309-BEA9-38B0-91C455C38C9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781888" y="6349729"/>
            <a:ext cx="426942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cap="all" baseline="0">
                <a:solidFill>
                  <a:srgbClr val="223F6B"/>
                </a:solidFill>
                <a:latin typeface="Source Sans Pro SemiBold" panose="020B0603030403020204" pitchFamily="34" charset="0"/>
                <a:ea typeface="Source Sans Pro SemiBold" panose="020B0603030403020204" pitchFamily="34" charset="0"/>
              </a:defRPr>
            </a:lvl1pPr>
          </a:lstStyle>
          <a:p>
            <a:r>
              <a:rPr lang="en-US" dirty="0"/>
              <a:t>Managing Cash Flow</a:t>
            </a:r>
          </a:p>
        </p:txBody>
      </p:sp>
    </p:spTree>
    <p:extLst>
      <p:ext uri="{BB962C8B-B14F-4D97-AF65-F5344CB8AC3E}">
        <p14:creationId xmlns:p14="http://schemas.microsoft.com/office/powerpoint/2010/main" val="23722423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1662" y="6356351"/>
            <a:ext cx="447750" cy="365125"/>
          </a:xfrm>
          <a:prstGeom prst="rect">
            <a:avLst/>
          </a:prstGeom>
        </p:spPr>
        <p:txBody>
          <a:bodyPr/>
          <a:lstStyle/>
          <a:p>
            <a:fld id="{4F6D1151-E60D-4069-8873-11387DB119A9}" type="slidenum">
              <a:rPr lang="en-US" smtClean="0"/>
              <a:t>‹#›</a:t>
            </a:fld>
            <a:endParaRPr lang="en-US"/>
          </a:p>
        </p:txBody>
      </p:sp>
      <p:sp>
        <p:nvSpPr>
          <p:cNvPr id="5" name="Footer Placeholder 19">
            <a:extLst>
              <a:ext uri="{FF2B5EF4-FFF2-40B4-BE49-F238E27FC236}">
                <a16:creationId xmlns:a16="http://schemas.microsoft.com/office/drawing/2014/main" id="{81797613-4F54-D65F-9A46-C28394FA5E2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781888" y="6349729"/>
            <a:ext cx="426942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cap="all" baseline="0">
                <a:solidFill>
                  <a:srgbClr val="223F6B"/>
                </a:solidFill>
                <a:latin typeface="Source Sans Pro SemiBold" panose="020B0603030403020204" pitchFamily="34" charset="0"/>
                <a:ea typeface="Source Sans Pro SemiBold" panose="020B0603030403020204" pitchFamily="34" charset="0"/>
              </a:defRPr>
            </a:lvl1pPr>
          </a:lstStyle>
          <a:p>
            <a:r>
              <a:rPr lang="en-US" dirty="0"/>
              <a:t>Managing Cash Flow</a:t>
            </a:r>
          </a:p>
        </p:txBody>
      </p:sp>
    </p:spTree>
    <p:extLst>
      <p:ext uri="{BB962C8B-B14F-4D97-AF65-F5344CB8AC3E}">
        <p14:creationId xmlns:p14="http://schemas.microsoft.com/office/powerpoint/2010/main" val="9009160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071662" y="6356351"/>
            <a:ext cx="447750" cy="365125"/>
          </a:xfrm>
          <a:prstGeom prst="rect">
            <a:avLst/>
          </a:prstGeom>
        </p:spPr>
        <p:txBody>
          <a:bodyPr/>
          <a:lstStyle/>
          <a:p>
            <a:fld id="{4F6D1151-E60D-4069-8873-11387DB119A9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19">
            <a:extLst>
              <a:ext uri="{FF2B5EF4-FFF2-40B4-BE49-F238E27FC236}">
                <a16:creationId xmlns:a16="http://schemas.microsoft.com/office/drawing/2014/main" id="{8D552C39-131B-7DAE-58F1-E535B69C3BAF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>
          <a:xfrm>
            <a:off x="3781888" y="6349729"/>
            <a:ext cx="426942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cap="all" baseline="0">
                <a:solidFill>
                  <a:srgbClr val="223F6B"/>
                </a:solidFill>
                <a:latin typeface="Source Sans Pro SemiBold" panose="020B0603030403020204" pitchFamily="34" charset="0"/>
                <a:ea typeface="Source Sans Pro SemiBold" panose="020B0603030403020204" pitchFamily="34" charset="0"/>
              </a:defRPr>
            </a:lvl1pPr>
          </a:lstStyle>
          <a:p>
            <a:r>
              <a:rPr lang="en-US" dirty="0"/>
              <a:t>Managing Cash Flow</a:t>
            </a:r>
          </a:p>
        </p:txBody>
      </p:sp>
    </p:spTree>
    <p:extLst>
      <p:ext uri="{BB962C8B-B14F-4D97-AF65-F5344CB8AC3E}">
        <p14:creationId xmlns:p14="http://schemas.microsoft.com/office/powerpoint/2010/main" val="5690391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071662" y="6356351"/>
            <a:ext cx="447750" cy="365125"/>
          </a:xfrm>
          <a:prstGeom prst="rect">
            <a:avLst/>
          </a:prstGeom>
        </p:spPr>
        <p:txBody>
          <a:bodyPr/>
          <a:lstStyle/>
          <a:p>
            <a:fld id="{4F6D1151-E60D-4069-8873-11387DB119A9}" type="slidenum">
              <a:rPr lang="en-US" smtClean="0"/>
              <a:t>‹#›</a:t>
            </a:fld>
            <a:endParaRPr lang="en-US"/>
          </a:p>
        </p:txBody>
      </p:sp>
      <p:sp>
        <p:nvSpPr>
          <p:cNvPr id="3" name="Footer Placeholder 19">
            <a:extLst>
              <a:ext uri="{FF2B5EF4-FFF2-40B4-BE49-F238E27FC236}">
                <a16:creationId xmlns:a16="http://schemas.microsoft.com/office/drawing/2014/main" id="{56E8364C-9C8D-3B8D-08E1-B368EE753D5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781888" y="6349729"/>
            <a:ext cx="426942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cap="all" baseline="0">
                <a:solidFill>
                  <a:srgbClr val="223F6B"/>
                </a:solidFill>
                <a:latin typeface="Source Sans Pro SemiBold" panose="020B0603030403020204" pitchFamily="34" charset="0"/>
                <a:ea typeface="Source Sans Pro SemiBold" panose="020B0603030403020204" pitchFamily="34" charset="0"/>
              </a:defRPr>
            </a:lvl1pPr>
          </a:lstStyle>
          <a:p>
            <a:r>
              <a:rPr lang="en-US" dirty="0"/>
              <a:t>Managing Cash Flow</a:t>
            </a:r>
          </a:p>
        </p:txBody>
      </p:sp>
    </p:spTree>
    <p:extLst>
      <p:ext uri="{BB962C8B-B14F-4D97-AF65-F5344CB8AC3E}">
        <p14:creationId xmlns:p14="http://schemas.microsoft.com/office/powerpoint/2010/main" val="23169965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071662" y="6356351"/>
            <a:ext cx="447750" cy="365125"/>
          </a:xfrm>
          <a:prstGeom prst="rect">
            <a:avLst/>
          </a:prstGeom>
        </p:spPr>
        <p:txBody>
          <a:bodyPr/>
          <a:lstStyle/>
          <a:p>
            <a:fld id="{4F6D1151-E60D-4069-8873-11387DB119A9}" type="slidenum">
              <a:rPr lang="en-US" smtClean="0"/>
              <a:t>‹#›</a:t>
            </a:fld>
            <a:endParaRPr lang="en-US"/>
          </a:p>
        </p:txBody>
      </p:sp>
      <p:sp>
        <p:nvSpPr>
          <p:cNvPr id="2" name="Footer Placeholder 19">
            <a:extLst>
              <a:ext uri="{FF2B5EF4-FFF2-40B4-BE49-F238E27FC236}">
                <a16:creationId xmlns:a16="http://schemas.microsoft.com/office/drawing/2014/main" id="{A9C511B9-B368-0D5E-38C9-82210AB390F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781888" y="6349729"/>
            <a:ext cx="426942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cap="all" baseline="0">
                <a:solidFill>
                  <a:srgbClr val="223F6B"/>
                </a:solidFill>
                <a:latin typeface="Source Sans Pro SemiBold" panose="020B0603030403020204" pitchFamily="34" charset="0"/>
                <a:ea typeface="Source Sans Pro SemiBold" panose="020B0603030403020204" pitchFamily="34" charset="0"/>
              </a:defRPr>
            </a:lvl1pPr>
          </a:lstStyle>
          <a:p>
            <a:r>
              <a:rPr lang="en-US" dirty="0"/>
              <a:t>Managing Cash Flow</a:t>
            </a:r>
          </a:p>
        </p:txBody>
      </p:sp>
    </p:spTree>
    <p:extLst>
      <p:ext uri="{BB962C8B-B14F-4D97-AF65-F5344CB8AC3E}">
        <p14:creationId xmlns:p14="http://schemas.microsoft.com/office/powerpoint/2010/main" val="15000513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1662" y="6356351"/>
            <a:ext cx="447750" cy="365125"/>
          </a:xfrm>
          <a:prstGeom prst="rect">
            <a:avLst/>
          </a:prstGeom>
        </p:spPr>
        <p:txBody>
          <a:bodyPr/>
          <a:lstStyle/>
          <a:p>
            <a:fld id="{4F6D1151-E60D-4069-8873-11387DB119A9}" type="slidenum">
              <a:rPr lang="en-US" smtClean="0"/>
              <a:t>‹#›</a:t>
            </a:fld>
            <a:endParaRPr lang="en-US"/>
          </a:p>
        </p:txBody>
      </p:sp>
      <p:sp>
        <p:nvSpPr>
          <p:cNvPr id="5" name="Footer Placeholder 19">
            <a:extLst>
              <a:ext uri="{FF2B5EF4-FFF2-40B4-BE49-F238E27FC236}">
                <a16:creationId xmlns:a16="http://schemas.microsoft.com/office/drawing/2014/main" id="{F58CD27B-305A-19A5-7B8C-9CB4E43DE32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781888" y="6349729"/>
            <a:ext cx="426942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cap="all" baseline="0">
                <a:solidFill>
                  <a:srgbClr val="223F6B"/>
                </a:solidFill>
                <a:latin typeface="Source Sans Pro SemiBold" panose="020B0603030403020204" pitchFamily="34" charset="0"/>
                <a:ea typeface="Source Sans Pro SemiBold" panose="020B0603030403020204" pitchFamily="34" charset="0"/>
              </a:defRPr>
            </a:lvl1pPr>
          </a:lstStyle>
          <a:p>
            <a:r>
              <a:rPr lang="en-US" dirty="0"/>
              <a:t>Managing Cash Flow</a:t>
            </a:r>
          </a:p>
        </p:txBody>
      </p:sp>
    </p:spTree>
    <p:extLst>
      <p:ext uri="{BB962C8B-B14F-4D97-AF65-F5344CB8AC3E}">
        <p14:creationId xmlns:p14="http://schemas.microsoft.com/office/powerpoint/2010/main" val="36016431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gi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9359" y="342900"/>
            <a:ext cx="7886700" cy="55703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415320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73F8539C-3265-974E-5466-42AEBE5066EC}"/>
              </a:ext>
            </a:extLst>
          </p:cNvPr>
          <p:cNvSpPr/>
          <p:nvPr userDrawn="1"/>
        </p:nvSpPr>
        <p:spPr>
          <a:xfrm>
            <a:off x="0" y="0"/>
            <a:ext cx="9144000" cy="266700"/>
          </a:xfrm>
          <a:prstGeom prst="rect">
            <a:avLst/>
          </a:prstGeom>
          <a:solidFill>
            <a:srgbClr val="00325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6" name="Picture 15" descr="U.S. Small Business Administration logo">
            <a:extLst>
              <a:ext uri="{FF2B5EF4-FFF2-40B4-BE49-F238E27FC236}">
                <a16:creationId xmlns:a16="http://schemas.microsoft.com/office/drawing/2014/main" id="{8CA4544B-71D7-18D3-C299-670357CEBFB8}"/>
              </a:ext>
            </a:extLst>
          </p:cNvPr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8703" y="6365873"/>
            <a:ext cx="1476554" cy="405313"/>
          </a:xfrm>
          <a:prstGeom prst="rect">
            <a:avLst/>
          </a:prstGeom>
        </p:spPr>
      </p:pic>
      <p:pic>
        <p:nvPicPr>
          <p:cNvPr id="19" name="Picture 18" descr="FDIC Money Smart logo">
            <a:extLst>
              <a:ext uri="{FF2B5EF4-FFF2-40B4-BE49-F238E27FC236}">
                <a16:creationId xmlns:a16="http://schemas.microsoft.com/office/drawing/2014/main" id="{273A9B50-632F-2BD8-6903-E05251F32B48}"/>
              </a:ext>
            </a:extLst>
          </p:cNvPr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960" y="6312939"/>
            <a:ext cx="309750" cy="516495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9E076566-1D8F-E90C-6275-FA752BA22557}"/>
              </a:ext>
            </a:extLst>
          </p:cNvPr>
          <p:cNvCxnSpPr/>
          <p:nvPr userDrawn="1"/>
        </p:nvCxnSpPr>
        <p:spPr>
          <a:xfrm>
            <a:off x="0" y="6218320"/>
            <a:ext cx="9144000" cy="0"/>
          </a:xfrm>
          <a:prstGeom prst="line">
            <a:avLst/>
          </a:prstGeom>
          <a:ln w="76200">
            <a:solidFill>
              <a:srgbClr val="7F704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Footer Placeholder 19">
            <a:extLst>
              <a:ext uri="{FF2B5EF4-FFF2-40B4-BE49-F238E27FC236}">
                <a16:creationId xmlns:a16="http://schemas.microsoft.com/office/drawing/2014/main" id="{7D9091DF-0B8D-5A7F-D136-5FAE3693E5B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781888" y="6349729"/>
            <a:ext cx="426942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cap="all" baseline="0">
                <a:solidFill>
                  <a:srgbClr val="223F6B"/>
                </a:solidFill>
                <a:latin typeface="Source Sans Pro SemiBold" panose="020B0603030403020204" pitchFamily="34" charset="0"/>
                <a:ea typeface="Source Sans Pro SemiBold" panose="020B0603030403020204" pitchFamily="34" charset="0"/>
              </a:defRPr>
            </a:lvl1pPr>
          </a:lstStyle>
          <a:p>
            <a:r>
              <a:rPr lang="en-US" dirty="0"/>
              <a:t>Managing Cash Flow</a:t>
            </a:r>
          </a:p>
        </p:txBody>
      </p:sp>
      <p:sp>
        <p:nvSpPr>
          <p:cNvPr id="21" name="Slide Number Placeholder 20">
            <a:extLst>
              <a:ext uri="{FF2B5EF4-FFF2-40B4-BE49-F238E27FC236}">
                <a16:creationId xmlns:a16="http://schemas.microsoft.com/office/drawing/2014/main" id="{97C162A1-7383-94DC-D056-0321C96B5B8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077200" y="6356350"/>
            <a:ext cx="4381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rgbClr val="002060"/>
                </a:solidFill>
                <a:latin typeface="Source Sans Pro SemiBold" panose="020B0603030403020204" pitchFamily="34" charset="0"/>
                <a:ea typeface="Source Sans Pro SemiBold" panose="020B0603030403020204" pitchFamily="34" charset="0"/>
              </a:defRPr>
            </a:lvl1pPr>
          </a:lstStyle>
          <a:p>
            <a:fld id="{2EC49E88-144E-44CE-B4C5-7113584A048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18794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55" r:id="rId2"/>
    <p:sldLayoutId id="2147483656" r:id="rId3"/>
    <p:sldLayoutId id="2147483657" r:id="rId4"/>
    <p:sldLayoutId id="2147483658" r:id="rId5"/>
    <p:sldLayoutId id="2147483659" r:id="rId6"/>
    <p:sldLayoutId id="2147483660" r:id="rId7"/>
    <p:sldLayoutId id="2147483661" r:id="rId8"/>
    <p:sldLayoutId id="2147483662" r:id="rId9"/>
    <p:sldLayoutId id="2147483663" r:id="rId10"/>
    <p:sldLayoutId id="2147483664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0" i="0" u="none" kern="1200">
          <a:solidFill>
            <a:srgbClr val="7F7044"/>
          </a:solidFill>
          <a:latin typeface="Source Sans Pro SemiBold" panose="020B0603030403020204" pitchFamily="34" charset="0"/>
          <a:ea typeface="Source Sans Pro SemiBold" panose="020B0603030403020204" pitchFamily="34" charset="0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rgbClr val="003256"/>
          </a:solidFill>
          <a:latin typeface="Source Sans Pro" panose="020B0503030403020204" pitchFamily="34" charset="0"/>
          <a:ea typeface="Source Sans Pro" panose="020B0503030403020204" pitchFamily="34" charset="0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b="0" i="0" u="none" kern="1200">
          <a:solidFill>
            <a:srgbClr val="003256"/>
          </a:solidFill>
          <a:latin typeface="Source Sans Pro" panose="020B0503030403020204" pitchFamily="34" charset="0"/>
          <a:ea typeface="Source Sans Pro" panose="020B0503030403020204" pitchFamily="34" charset="0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rgbClr val="003256"/>
          </a:solidFill>
          <a:latin typeface="Source Sans Pro" panose="020B0503030403020204" pitchFamily="34" charset="0"/>
          <a:ea typeface="Source Sans Pro" panose="020B0503030403020204" pitchFamily="34" charset="0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003256"/>
          </a:solidFill>
          <a:latin typeface="Source Sans Pro" panose="020B0503030403020204" pitchFamily="34" charset="0"/>
          <a:ea typeface="Source Sans Pro" panose="020B0503030403020204" pitchFamily="34" charset="0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003256"/>
          </a:solidFill>
          <a:latin typeface="Source Sans Pro" panose="020B0503030403020204" pitchFamily="34" charset="0"/>
          <a:ea typeface="Source Sans Pro" panose="020B0503030403020204" pitchFamily="34" charset="0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2880">
          <p15:clr>
            <a:srgbClr val="F26B43"/>
          </p15:clr>
        </p15:guide>
        <p15:guide id="3" orient="horz" pos="576">
          <p15:clr>
            <a:srgbClr val="F26B43"/>
          </p15:clr>
        </p15:guide>
        <p15:guide id="4" orient="horz" pos="216">
          <p15:clr>
            <a:srgbClr val="F26B43"/>
          </p15:clr>
        </p15:guide>
        <p15:guide id="5" pos="408">
          <p15:clr>
            <a:srgbClr val="F26B43"/>
          </p15:clr>
        </p15:guide>
        <p15:guide id="6" pos="264">
          <p15:clr>
            <a:srgbClr val="F26B43"/>
          </p15:clr>
        </p15:guide>
        <p15:guide id="7" orient="horz" pos="888">
          <p15:clr>
            <a:srgbClr val="F26B43"/>
          </p15:clr>
        </p15:guide>
        <p15:guide id="8" pos="5376">
          <p15:clr>
            <a:srgbClr val="F26B43"/>
          </p15:clr>
        </p15:guide>
        <p15:guide id="9" orient="horz" pos="168">
          <p15:clr>
            <a:srgbClr val="F26B43"/>
          </p15:clr>
        </p15:guide>
        <p15:guide id="10" orient="horz" pos="3936">
          <p15:clr>
            <a:srgbClr val="F26B43"/>
          </p15:clr>
        </p15:guide>
        <p15:guide id="11" orient="horz" pos="432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7.emf"/><Relationship Id="rId4" Type="http://schemas.openxmlformats.org/officeDocument/2006/relationships/package" Target="../embeddings/Microsoft_Word_Document1.docx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microsoft.com/office/2007/relationships/hdphoto" Target="../media/hdphoto2.wdp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4" Type="http://schemas.microsoft.com/office/2007/relationships/hdphoto" Target="../media/hdphoto3.wdp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microsoft.com/office/2007/relationships/hdphoto" Target="../media/hdphoto4.wdp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microsoft.com/office/2007/relationships/hdphoto" Target="../media/hdphoto5.wdp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7.emf"/><Relationship Id="rId4" Type="http://schemas.openxmlformats.org/officeDocument/2006/relationships/package" Target="../embeddings/Microsoft_Word_Document.docx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>
            <a:extLst>
              <a:ext uri="{FF2B5EF4-FFF2-40B4-BE49-F238E27FC236}">
                <a16:creationId xmlns:a16="http://schemas.microsoft.com/office/drawing/2014/main" id="{E49F6083-A917-0E66-6DD2-B5AE0BB46E0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5872" y="1898235"/>
            <a:ext cx="5168863" cy="1165253"/>
          </a:xfrm>
        </p:spPr>
        <p:txBody>
          <a:bodyPr/>
          <a:lstStyle/>
          <a:p>
            <a:r>
              <a:rPr lang="en-US" sz="4400" dirty="0"/>
              <a:t>Managing Cash Flow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3BD679AB-A53B-5AFB-4571-A549311260A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For a Small Business</a:t>
            </a:r>
          </a:p>
        </p:txBody>
      </p:sp>
      <p:sp>
        <p:nvSpPr>
          <p:cNvPr id="10" name="object 7">
            <a:extLst>
              <a:ext uri="{FF2B5EF4-FFF2-40B4-BE49-F238E27FC236}">
                <a16:creationId xmlns:a16="http://schemas.microsoft.com/office/drawing/2014/main" id="{A8304D6E-85E8-D61C-6F93-E526AEA26157}"/>
              </a:ext>
            </a:extLst>
          </p:cNvPr>
          <p:cNvSpPr txBox="1"/>
          <p:nvPr/>
        </p:nvSpPr>
        <p:spPr>
          <a:xfrm>
            <a:off x="7077751" y="6485331"/>
            <a:ext cx="1132205" cy="18669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050" b="1" dirty="0">
                <a:solidFill>
                  <a:srgbClr val="FFFFFF"/>
                </a:solidFill>
                <a:latin typeface="Helvetica"/>
                <a:cs typeface="Helvetica"/>
              </a:rPr>
              <a:t>Updated:</a:t>
            </a:r>
            <a:r>
              <a:rPr sz="1050" b="1" spc="-85" dirty="0">
                <a:solidFill>
                  <a:srgbClr val="FFFFFF"/>
                </a:solidFill>
                <a:latin typeface="Helvetica"/>
                <a:cs typeface="Helvetica"/>
              </a:rPr>
              <a:t> </a:t>
            </a:r>
            <a:r>
              <a:rPr sz="1050" b="1" dirty="0">
                <a:solidFill>
                  <a:srgbClr val="FFFFFF"/>
                </a:solidFill>
                <a:latin typeface="Helvetica"/>
                <a:cs typeface="Helvetica"/>
              </a:rPr>
              <a:t>09-2016</a:t>
            </a:r>
            <a:endParaRPr sz="1050" dirty="0">
              <a:latin typeface="Helvetica"/>
              <a:cs typeface="Helvetica"/>
            </a:endParaRPr>
          </a:p>
        </p:txBody>
      </p:sp>
    </p:spTree>
    <p:extLst>
      <p:ext uri="{BB962C8B-B14F-4D97-AF65-F5344CB8AC3E}">
        <p14:creationId xmlns:p14="http://schemas.microsoft.com/office/powerpoint/2010/main" val="103131468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9359" y="303145"/>
            <a:ext cx="7886700" cy="557034"/>
          </a:xfrm>
        </p:spPr>
        <p:txBody>
          <a:bodyPr>
            <a:noAutofit/>
          </a:bodyPr>
          <a:lstStyle/>
          <a:p>
            <a:r>
              <a:rPr lang="en-US" sz="2800" dirty="0"/>
              <a:t>Opening Balance Sheet for The Wired Cup (2 of 2)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2C714D4E-5A4D-6CB6-C33B-1FD25661E484}"/>
              </a:ext>
            </a:extLst>
          </p:cNvPr>
          <p:cNvSpPr/>
          <p:nvPr/>
        </p:nvSpPr>
        <p:spPr>
          <a:xfrm>
            <a:off x="350838" y="1285036"/>
            <a:ext cx="256093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>
                <a:solidFill>
                  <a:srgbClr val="7F7044"/>
                </a:solidFill>
                <a:latin typeface="Source Sans Pro SemiBold" panose="020B0603030403020204" pitchFamily="34" charset="0"/>
                <a:ea typeface="Source Sans Pro SemiBold" panose="020B0603030403020204" pitchFamily="34" charset="0"/>
              </a:rPr>
              <a:t>Page 5 in your Participant Guide</a:t>
            </a:r>
          </a:p>
        </p:txBody>
      </p:sp>
      <p:graphicFrame>
        <p:nvGraphicFramePr>
          <p:cNvPr id="6" name="Object 5" descr="Year 1 opening balance sheet for the Wired Cup cafe"/>
          <p:cNvGraphicFramePr>
            <a:graphicFrameLocks noChangeAspect="1"/>
          </p:cNvGraphicFramePr>
          <p:nvPr/>
        </p:nvGraphicFramePr>
        <p:xfrm>
          <a:off x="2648398" y="728002"/>
          <a:ext cx="6621189" cy="560439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770" name="Document" r:id="rId4" imgW="7008538" imgH="5932420" progId="Word.Document.12">
                  <p:embed/>
                </p:oleObj>
              </mc:Choice>
              <mc:Fallback>
                <p:oleObj name="Document" r:id="rId4" imgW="7008538" imgH="5932420" progId="Word.Document.12">
                  <p:embed/>
                  <p:pic>
                    <p:nvPicPr>
                      <p:cNvPr id="6" name="Object 5" descr="Year 1 opening balance sheet for the Wired Cup cafe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648398" y="728002"/>
                        <a:ext cx="6621189" cy="560439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9A35F74-9A25-7124-7C84-4EE8660DCFA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Managing Cash Flow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770041B-8038-5EE4-07A4-AE9A75EB30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D1151-E60D-4069-8873-11387DB119A9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247441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Three Views of Cash Flow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Cash Conversion Cycle</a:t>
            </a:r>
          </a:p>
          <a:p>
            <a:r>
              <a:rPr lang="en-US" dirty="0"/>
              <a:t>Cash Flow Diagram</a:t>
            </a:r>
          </a:p>
          <a:p>
            <a:r>
              <a:rPr lang="en-US" dirty="0"/>
              <a:t>Cash Flow Statement</a:t>
            </a:r>
          </a:p>
          <a:p>
            <a:endParaRPr lang="en-US" dirty="0"/>
          </a:p>
          <a:p>
            <a:endParaRPr lang="en-US" dirty="0"/>
          </a:p>
        </p:txBody>
      </p:sp>
      <p:pic>
        <p:nvPicPr>
          <p:cNvPr id="9" name="Picture 8" descr="Stacks of coins with blocks stacked on top spelling &quot;cash flow&quot;">
            <a:extLst>
              <a:ext uri="{FF2B5EF4-FFF2-40B4-BE49-F238E27FC236}">
                <a16:creationId xmlns:a16="http://schemas.microsoft.com/office/drawing/2014/main" id="{C0EB4564-42CA-DCD6-749B-7DD51B1DB2F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25000"/>
                    </a14:imgEffect>
                    <a14:imgEffect>
                      <a14:saturation sat="200000"/>
                    </a14:imgEffect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94296" y="825627"/>
            <a:ext cx="2366379" cy="4799261"/>
          </a:xfrm>
          <a:prstGeom prst="rect">
            <a:avLst/>
          </a:prstGeo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DE1A870-E30A-86C5-E707-16EF6F68A96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Managing Cash Flow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563A25E6-7ECC-4F50-0EA7-76F3E26857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D1151-E60D-4069-8873-11387DB119A9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477915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Cash Conversion Cycle</a:t>
            </a:r>
          </a:p>
        </p:txBody>
      </p:sp>
      <p:pic>
        <p:nvPicPr>
          <p:cNvPr id="12" name="Picture 11" descr="Diagram that shows the cash conversion cycle">
            <a:extLst>
              <a:ext uri="{FF2B5EF4-FFF2-40B4-BE49-F238E27FC236}">
                <a16:creationId xmlns:a16="http://schemas.microsoft.com/office/drawing/2014/main" id="{C4C43CDD-8EBF-D4B8-7837-E97054F85C7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17689" y="1529523"/>
            <a:ext cx="5508621" cy="3798953"/>
          </a:xfrm>
          <a:prstGeom prst="rect">
            <a:avLst/>
          </a:prstGeo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77D910E-2D74-AB85-B2B0-283F13C48EF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Managing Cash Flow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1A56BE89-D92F-826A-FC51-2C93EC08AE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D1151-E60D-4069-8873-11387DB119A9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908622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Cash Flow Diagram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8E6FBB8E-D631-43D9-919F-E26FD5D0D9E0}"/>
              </a:ext>
            </a:extLst>
          </p:cNvPr>
          <p:cNvSpPr/>
          <p:nvPr/>
        </p:nvSpPr>
        <p:spPr>
          <a:xfrm>
            <a:off x="608618" y="874713"/>
            <a:ext cx="256093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>
                <a:solidFill>
                  <a:srgbClr val="7F7044"/>
                </a:solidFill>
                <a:latin typeface="Source Sans Pro SemiBold" panose="020B0603030403020204" pitchFamily="34" charset="0"/>
                <a:ea typeface="Source Sans Pro SemiBold" panose="020B0603030403020204" pitchFamily="34" charset="0"/>
              </a:rPr>
              <a:t>Page 7 in your Participant Guide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29359" y="5036065"/>
            <a:ext cx="3442117" cy="738664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r"/>
            <a:r>
              <a:rPr lang="en-US" sz="1400" dirty="0">
                <a:solidFill>
                  <a:srgbClr val="003256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This diagram has been adapted from a diagram designed by George M. Dawson and illustrated by Buck Dawson, 1995.</a:t>
            </a:r>
          </a:p>
        </p:txBody>
      </p:sp>
      <p:pic>
        <p:nvPicPr>
          <p:cNvPr id="7" name="Picture 6" descr="Cash flow diagram"/>
          <p:cNvPicPr/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12891" b="7190"/>
          <a:stretch/>
        </p:blipFill>
        <p:spPr bwMode="auto">
          <a:xfrm>
            <a:off x="3903808" y="670560"/>
            <a:ext cx="5220559" cy="5486400"/>
          </a:xfrm>
          <a:prstGeom prst="rect">
            <a:avLst/>
          </a:prstGeom>
          <a:noFill/>
          <a:ln>
            <a:solidFill>
              <a:schemeClr val="bg2">
                <a:lumMod val="75000"/>
              </a:schemeClr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0834B4C8-142B-0299-E666-6E0F1F73791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Managing Cash Flow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77C63BE-4D6D-FA09-E7CB-8560982B62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D1151-E60D-4069-8873-11387DB119A9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344013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The Wired Cup Cash Flow Statement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9397E649-2D46-D172-C1CF-DE69020F06D7}"/>
              </a:ext>
            </a:extLst>
          </p:cNvPr>
          <p:cNvSpPr/>
          <p:nvPr/>
        </p:nvSpPr>
        <p:spPr>
          <a:xfrm>
            <a:off x="635548" y="899934"/>
            <a:ext cx="392126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>
                <a:solidFill>
                  <a:srgbClr val="7F7044"/>
                </a:solidFill>
                <a:latin typeface="Source Sans Pro SemiBold" panose="020B0603030403020204" pitchFamily="34" charset="0"/>
                <a:ea typeface="Source Sans Pro SemiBold" panose="020B0603030403020204" pitchFamily="34" charset="0"/>
              </a:rPr>
              <a:t>Page 10 in your Participant Guide.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415320"/>
            <a:ext cx="6971030" cy="4351338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This statement tells a story:</a:t>
            </a:r>
          </a:p>
          <a:p>
            <a:r>
              <a:rPr lang="en-US" dirty="0"/>
              <a:t>How much money Bob has to run his business.</a:t>
            </a:r>
          </a:p>
          <a:p>
            <a:r>
              <a:rPr lang="en-US" dirty="0"/>
              <a:t>How much money is moving in and out of The Wired Cup.</a:t>
            </a:r>
          </a:p>
          <a:p>
            <a:r>
              <a:rPr lang="en-US" dirty="0"/>
              <a:t>Where the money is coming from and where it is going.</a:t>
            </a:r>
          </a:p>
          <a:p>
            <a:r>
              <a:rPr lang="en-US" dirty="0"/>
              <a:t>When that money is moving in and out of the business.</a:t>
            </a:r>
          </a:p>
        </p:txBody>
      </p:sp>
      <p:pic>
        <p:nvPicPr>
          <p:cNvPr id="1026" name="Picture 2" descr="Using a calculator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13989" y="1125462"/>
            <a:ext cx="1622024" cy="16220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59EA6EC-8920-436C-B231-D2EC31B7ED6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Managing Cash Flow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6DA99E1-AB51-BFD4-FF32-0AC362D5B1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D1151-E60D-4069-8873-11387DB119A9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443979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What Can Bob Do?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466711E1-EBB7-B89D-A57E-64F5F2B7E9DA}"/>
              </a:ext>
            </a:extLst>
          </p:cNvPr>
          <p:cNvSpPr/>
          <p:nvPr/>
        </p:nvSpPr>
        <p:spPr>
          <a:xfrm>
            <a:off x="635548" y="899934"/>
            <a:ext cx="209384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>
                <a:solidFill>
                  <a:srgbClr val="7F7044"/>
                </a:solidFill>
                <a:latin typeface="Source Sans Pro SemiBold" panose="020B0603030403020204" pitchFamily="34" charset="0"/>
                <a:ea typeface="Source Sans Pro SemiBold" panose="020B0603030403020204" pitchFamily="34" charset="0"/>
              </a:rPr>
              <a:t>Group Discussion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415320"/>
            <a:ext cx="7687409" cy="4351338"/>
          </a:xfrm>
        </p:spPr>
        <p:txBody>
          <a:bodyPr/>
          <a:lstStyle/>
          <a:p>
            <a:pPr lvl="0"/>
            <a:r>
              <a:rPr lang="en-US" dirty="0"/>
              <a:t>How can Bob increase sales revenue at The Wired Cup?</a:t>
            </a:r>
          </a:p>
          <a:p>
            <a:pPr lvl="0"/>
            <a:r>
              <a:rPr lang="en-US" dirty="0"/>
              <a:t>How could Bob negotiate a better deal with his vendors and suppliers?</a:t>
            </a:r>
          </a:p>
          <a:p>
            <a:pPr lvl="0"/>
            <a:r>
              <a:rPr lang="en-US" dirty="0"/>
              <a:t>How can Bob plan for seasonal ups and downs?</a:t>
            </a:r>
          </a:p>
          <a:p>
            <a:pPr lvl="0"/>
            <a:r>
              <a:rPr lang="en-US" dirty="0"/>
              <a:t>Is it wise for Bob to use a credit card to offset cash flow issues?</a:t>
            </a:r>
          </a:p>
          <a:p>
            <a:pPr lvl="0"/>
            <a:r>
              <a:rPr lang="en-US" dirty="0"/>
              <a:t>What do YOU recommend? </a:t>
            </a:r>
          </a:p>
          <a:p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5BC5B5C-C153-FA4C-F221-BDFF24AF134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Managing Cash Flow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758FD639-2A2D-E4A9-52D3-DFDE8F9FCC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D1151-E60D-4069-8873-11387DB119A9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510603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Possible Ideas for Bob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7700" y="1270000"/>
            <a:ext cx="7886700" cy="4852258"/>
          </a:xfrm>
        </p:spPr>
        <p:txBody>
          <a:bodyPr>
            <a:normAutofit fontScale="85000" lnSpcReduction="20000"/>
          </a:bodyPr>
          <a:lstStyle/>
          <a:p>
            <a:r>
              <a:rPr lang="en-US" dirty="0"/>
              <a:t>Increase revenue</a:t>
            </a:r>
          </a:p>
          <a:p>
            <a:r>
              <a:rPr lang="en-US" dirty="0"/>
              <a:t>Provide incentives for customers to pay in cash</a:t>
            </a:r>
          </a:p>
          <a:p>
            <a:r>
              <a:rPr lang="en-US" dirty="0"/>
              <a:t>Start catering </a:t>
            </a:r>
          </a:p>
          <a:p>
            <a:r>
              <a:rPr lang="en-US" dirty="0"/>
              <a:t>Sell gift cards</a:t>
            </a:r>
          </a:p>
          <a:p>
            <a:r>
              <a:rPr lang="en-US" dirty="0"/>
              <a:t>Increase number of corporate accounts</a:t>
            </a:r>
          </a:p>
          <a:p>
            <a:r>
              <a:rPr lang="en-US" dirty="0"/>
              <a:t>Negotiate with vendors and suppliers</a:t>
            </a:r>
          </a:p>
          <a:p>
            <a:r>
              <a:rPr lang="en-US" dirty="0"/>
              <a:t>Ask for better terms or payment plans</a:t>
            </a:r>
          </a:p>
          <a:p>
            <a:r>
              <a:rPr lang="en-US" dirty="0"/>
              <a:t>Landlord: pay entire year’s rent in 10 months not 12</a:t>
            </a:r>
          </a:p>
          <a:p>
            <a:r>
              <a:rPr lang="en-US" dirty="0"/>
              <a:t>Reduce costs during slow months</a:t>
            </a:r>
          </a:p>
          <a:p>
            <a:r>
              <a:rPr lang="en-US" dirty="0"/>
              <a:t>Staff</a:t>
            </a:r>
          </a:p>
          <a:p>
            <a:r>
              <a:rPr lang="en-US" dirty="0"/>
              <a:t>Store hours</a:t>
            </a:r>
          </a:p>
          <a:p>
            <a:r>
              <a:rPr lang="en-US" dirty="0"/>
              <a:t>Reduce menu options</a:t>
            </a:r>
          </a:p>
          <a:p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9B59F04-B429-5BA7-20AA-8BA18FFD7FD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Managing Cash Flow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8BB3A2BA-ED14-76CE-1E56-CBB7E10F55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D1151-E60D-4069-8873-11387DB119A9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461001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What NOT to Do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Do not postpone paying estimated taxes</a:t>
            </a:r>
          </a:p>
          <a:p>
            <a:r>
              <a:rPr lang="en-US" dirty="0"/>
              <a:t>Do not hide from loan officers – they can provide invaluable advice</a:t>
            </a:r>
          </a:p>
          <a:p>
            <a:r>
              <a:rPr lang="en-US" dirty="0"/>
              <a:t>Do not pay vendors late (they can cut off supply)</a:t>
            </a:r>
          </a:p>
          <a:p>
            <a:r>
              <a:rPr lang="en-US" dirty="0"/>
              <a:t>Do not overestimate revenue</a:t>
            </a:r>
          </a:p>
          <a:p>
            <a:r>
              <a:rPr lang="en-US" dirty="0"/>
              <a:t>Do not underestimate costs</a:t>
            </a:r>
          </a:p>
        </p:txBody>
      </p:sp>
      <p:pic>
        <p:nvPicPr>
          <p:cNvPr id="5123" name="Picture 3" descr="Caution sign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04357" y="3284412"/>
            <a:ext cx="2743200" cy="274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2B1D3C6-A67A-3600-8048-33DFFC5C285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Managing Cash Flow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E641BE96-AEC5-69C3-358A-9A3412C7D1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D1151-E60D-4069-8873-11387DB119A9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827882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It Is Professional to Ask for Help</a:t>
            </a:r>
          </a:p>
        </p:txBody>
      </p:sp>
      <p:sp>
        <p:nvSpPr>
          <p:cNvPr id="20482" name="Content Placeholder 2"/>
          <p:cNvSpPr>
            <a:spLocks noGrp="1"/>
          </p:cNvSpPr>
          <p:nvPr>
            <p:ph idx="1"/>
          </p:nvPr>
        </p:nvSpPr>
        <p:spPr>
          <a:xfrm>
            <a:off x="628650" y="1415320"/>
            <a:ext cx="5765292" cy="4351338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Ask for advice and feedback:</a:t>
            </a:r>
          </a:p>
          <a:p>
            <a:r>
              <a:rPr lang="en-US" dirty="0"/>
              <a:t>Seek out expert technical assistance.</a:t>
            </a:r>
          </a:p>
          <a:p>
            <a:r>
              <a:rPr lang="en-US" dirty="0"/>
              <a:t>An accountant can help find ways to increase income and reduce expenditures.</a:t>
            </a:r>
          </a:p>
          <a:p>
            <a:r>
              <a:rPr lang="en-US" dirty="0"/>
              <a:t>Share ideas with other businesses to find ways to both compete and cooperate (co-opetition!)</a:t>
            </a:r>
          </a:p>
        </p:txBody>
      </p:sp>
      <p:pic>
        <p:nvPicPr>
          <p:cNvPr id="4098" name="Picture 2" descr="Professionally dressed woman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93942" y="1685925"/>
            <a:ext cx="2414016" cy="3657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B376A326-609B-E17A-F698-FDC15AEA5E8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Managing Cash Flow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425FB5-1D0A-C5CD-C403-2F08F641F9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D1151-E60D-4069-8873-11387DB119A9}" type="slidenum">
              <a:rPr lang="en-US" smtClean="0"/>
              <a:t>18</a:t>
            </a:fld>
            <a:endParaRPr lang="en-US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29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Key Points to Remember</a:t>
            </a:r>
          </a:p>
        </p:txBody>
      </p:sp>
      <p:sp>
        <p:nvSpPr>
          <p:cNvPr id="73730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514350" lvl="0" indent="-514350">
              <a:buFont typeface="+mj-lt"/>
              <a:buAutoNum type="arabicPeriod"/>
            </a:pPr>
            <a:r>
              <a:rPr lang="en-US" dirty="0"/>
              <a:t>Managing cash flow is a core competency of small business ownership.</a:t>
            </a:r>
          </a:p>
          <a:p>
            <a:pPr marL="514350" lvl="0" indent="-514350">
              <a:buFont typeface="+mj-lt"/>
              <a:buAutoNum type="arabicPeriod"/>
            </a:pPr>
            <a:r>
              <a:rPr lang="en-US" dirty="0"/>
              <a:t>An opening balance sheet tells a compelling story. </a:t>
            </a:r>
          </a:p>
          <a:p>
            <a:pPr marL="514350" lvl="0" indent="-514350">
              <a:buFont typeface="+mj-lt"/>
              <a:buAutoNum type="arabicPeriod"/>
            </a:pPr>
            <a:r>
              <a:rPr lang="en-US" dirty="0"/>
              <a:t>A cash flow statement continues the story. Use it to monitor projected and actual income and expenses.</a:t>
            </a:r>
          </a:p>
          <a:p>
            <a:pPr marL="514350" lvl="0" indent="-514350">
              <a:buFont typeface="+mj-lt"/>
              <a:buAutoNum type="arabicPeriod"/>
            </a:pPr>
            <a:r>
              <a:rPr lang="en-US" dirty="0"/>
              <a:t>Plan for seasonal fluctuations.</a:t>
            </a:r>
          </a:p>
          <a:p>
            <a:pPr marL="514350" lvl="0" indent="-514350">
              <a:buFont typeface="+mj-lt"/>
              <a:buAutoNum type="arabicPeriod"/>
            </a:pPr>
            <a:r>
              <a:rPr lang="en-US" dirty="0"/>
              <a:t>Try to maintain a rapid cash conversion cycle.</a:t>
            </a:r>
          </a:p>
          <a:p>
            <a:pPr marL="514350" lvl="0" indent="-514350">
              <a:buFont typeface="+mj-lt"/>
              <a:buAutoNum type="arabicPeriod"/>
            </a:pPr>
            <a:r>
              <a:rPr lang="en-US" dirty="0"/>
              <a:t>Manage your paperwork like a pro.  </a:t>
            </a:r>
          </a:p>
          <a:p>
            <a:pPr marL="514350" lvl="0" indent="-514350">
              <a:buFont typeface="+mj-lt"/>
              <a:buAutoNum type="arabicPeriod"/>
            </a:pPr>
            <a:r>
              <a:rPr lang="en-US" dirty="0"/>
              <a:t>Ask an accountant for advice. 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F5E81320-DA53-C5A0-6CA5-5C8D86E3791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Managing Cash Flow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483187-C4D3-46DF-67D0-B3E48543B4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D1151-E60D-4069-8873-11387DB119A9}" type="slidenum">
              <a:rPr lang="en-US" smtClean="0"/>
              <a:t>19</a:t>
            </a:fld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Pre-Test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415320"/>
            <a:ext cx="5940826" cy="4351338"/>
          </a:xfrm>
        </p:spPr>
        <p:txBody>
          <a:bodyPr/>
          <a:lstStyle/>
          <a:p>
            <a:r>
              <a:rPr lang="en-US" dirty="0"/>
              <a:t>Locate the Pre- and Post-Test Form at the back of your Participant Guide.</a:t>
            </a:r>
          </a:p>
          <a:p>
            <a:r>
              <a:rPr lang="en-US" dirty="0"/>
              <a:t>Complete the BEFORE Training column to assess your knowledge on this topic </a:t>
            </a:r>
            <a:r>
              <a:rPr lang="en-US" i="1" dirty="0"/>
              <a:t>before</a:t>
            </a:r>
            <a:r>
              <a:rPr lang="en-US" dirty="0"/>
              <a:t> participating in this class.</a:t>
            </a:r>
          </a:p>
        </p:txBody>
      </p:sp>
      <p:sp>
        <p:nvSpPr>
          <p:cNvPr id="5" name="TextBox 4"/>
          <p:cNvSpPr txBox="1"/>
          <p:nvPr/>
        </p:nvSpPr>
        <p:spPr>
          <a:xfrm rot="11964325" flipH="1" flipV="1">
            <a:off x="6399637" y="1011630"/>
            <a:ext cx="2560320" cy="830997"/>
          </a:xfrm>
          <a:prstGeom prst="rect">
            <a:avLst/>
          </a:prstGeom>
          <a:solidFill>
            <a:srgbClr val="20509E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In your Participant Guide</a:t>
            </a:r>
          </a:p>
        </p:txBody>
      </p:sp>
      <p:pic>
        <p:nvPicPr>
          <p:cNvPr id="4" name="Picture 3" descr="Sticky note reading Don't Forget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70" t="11119" r="13158" b="9478"/>
          <a:stretch/>
        </p:blipFill>
        <p:spPr>
          <a:xfrm>
            <a:off x="6944058" y="2554025"/>
            <a:ext cx="2019869" cy="1815153"/>
          </a:xfrm>
          <a:prstGeom prst="rect">
            <a:avLst/>
          </a:prstGeom>
        </p:spPr>
      </p:pic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6C41B83-B9EF-26E6-8C21-503D9F3655B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Managing Cash Flow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88F9F88-5F5B-6D93-1B68-F524FF4289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D1151-E60D-4069-8873-11387DB119A9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221983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5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Toolkit of Resources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Glossary of Cash Flow Terms</a:t>
            </a:r>
          </a:p>
          <a:p>
            <a:r>
              <a:rPr lang="en-US" dirty="0"/>
              <a:t>Cash Flow Statement Template</a:t>
            </a:r>
          </a:p>
          <a:p>
            <a:r>
              <a:rPr lang="en-US" dirty="0"/>
              <a:t>Negotiating Better Terms</a:t>
            </a:r>
          </a:p>
          <a:p>
            <a:r>
              <a:rPr lang="en-US" dirty="0"/>
              <a:t>For More Information: technical assistance options – many of these are free!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432979" y="874713"/>
            <a:ext cx="2286000" cy="1737360"/>
          </a:xfrm>
          <a:prstGeom prst="rect">
            <a:avLst/>
          </a:prstGeom>
          <a:solidFill>
            <a:srgbClr val="20509E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 anchor="ctr">
            <a:noAutofit/>
          </a:bodyPr>
          <a:lstStyle/>
          <a:p>
            <a:pPr algn="ctr"/>
            <a:r>
              <a:rPr lang="en-US" sz="2000" dirty="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See the </a:t>
            </a:r>
            <a:r>
              <a:rPr lang="en-US" sz="2000" b="1" dirty="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Toolkit of Resources </a:t>
            </a:r>
            <a:r>
              <a:rPr lang="en-US" sz="2000" dirty="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in your Participant Guide for more details.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FBEAA2AA-B187-256E-4929-97A039F1FC0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Managing Cash Flow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A7A98BF3-55DE-862C-5559-8789CC4F93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D1151-E60D-4069-8873-11387DB119A9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808339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Pre-Post Test and Evaluation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415320"/>
            <a:ext cx="5955030" cy="4351338"/>
          </a:xfrm>
        </p:spPr>
        <p:txBody>
          <a:bodyPr/>
          <a:lstStyle/>
          <a:p>
            <a:r>
              <a:rPr lang="en-US" dirty="0"/>
              <a:t>If you have not already done so, assess what your knowledge on this topic was before you participated in this class.</a:t>
            </a:r>
          </a:p>
          <a:p>
            <a:r>
              <a:rPr lang="en-US" dirty="0"/>
              <a:t>Assess your knowledge on this topic after taking this class.</a:t>
            </a:r>
          </a:p>
          <a:p>
            <a:r>
              <a:rPr lang="en-US" dirty="0"/>
              <a:t>Complete the Evaluation Form. Your feedback is helpful!</a:t>
            </a:r>
          </a:p>
          <a:p>
            <a:r>
              <a:rPr lang="en-US" dirty="0"/>
              <a:t>Return both forms to the instructor before you leave. Thank you!</a:t>
            </a:r>
          </a:p>
        </p:txBody>
      </p:sp>
      <p:sp>
        <p:nvSpPr>
          <p:cNvPr id="5" name="TextBox 4"/>
          <p:cNvSpPr txBox="1"/>
          <p:nvPr/>
        </p:nvSpPr>
        <p:spPr>
          <a:xfrm rot="11964325" flipH="1" flipV="1">
            <a:off x="6399637" y="1460081"/>
            <a:ext cx="2560320" cy="830997"/>
          </a:xfrm>
          <a:prstGeom prst="rect">
            <a:avLst/>
          </a:prstGeom>
          <a:solidFill>
            <a:srgbClr val="20509E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  <a:latin typeface="Source Sans Pro SemiBold" panose="020B0603030403020204" pitchFamily="34" charset="0"/>
                <a:ea typeface="Source Sans Pro SemiBold" panose="020B0603030403020204" pitchFamily="34" charset="0"/>
              </a:rPr>
              <a:t>In your Participant Guide</a:t>
            </a:r>
          </a:p>
        </p:txBody>
      </p:sp>
      <p:pic>
        <p:nvPicPr>
          <p:cNvPr id="4" name="Picture 3" descr="Sticky note that says Don't Forget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70" t="11119" r="13158" b="9478"/>
          <a:stretch/>
        </p:blipFill>
        <p:spPr>
          <a:xfrm>
            <a:off x="6768655" y="3184255"/>
            <a:ext cx="2019869" cy="1815153"/>
          </a:xfrm>
          <a:prstGeom prst="rect">
            <a:avLst/>
          </a:prstGeom>
        </p:spPr>
      </p:pic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0718B33-20F5-840B-440E-37494153FAC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Managing Cash Flow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7CE825DA-36BD-BEF2-A131-46C9A5E7B7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D1151-E60D-4069-8873-11387DB119A9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03542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Agenda</a:t>
            </a:r>
          </a:p>
        </p:txBody>
      </p:sp>
      <p:sp>
        <p:nvSpPr>
          <p:cNvPr id="8194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Welcome, Pre-Test, Agenda, and Learning Objectives</a:t>
            </a:r>
          </a:p>
          <a:p>
            <a:r>
              <a:rPr lang="en-US" dirty="0"/>
              <a:t>Introductions</a:t>
            </a:r>
          </a:p>
          <a:p>
            <a:r>
              <a:rPr lang="en-US" dirty="0"/>
              <a:t>Case Study: Bob and The Wired Cup </a:t>
            </a:r>
          </a:p>
          <a:p>
            <a:r>
              <a:rPr lang="en-US" dirty="0"/>
              <a:t>The Opening Balance Sheet</a:t>
            </a:r>
          </a:p>
          <a:p>
            <a:r>
              <a:rPr lang="en-US" dirty="0"/>
              <a:t>Three Views of Cash Flow</a:t>
            </a:r>
          </a:p>
          <a:p>
            <a:r>
              <a:rPr lang="en-US" dirty="0"/>
              <a:t>What Can Bob Do? </a:t>
            </a:r>
          </a:p>
          <a:p>
            <a:r>
              <a:rPr lang="en-US" dirty="0"/>
              <a:t>Summary, Post-Test, and Evaluation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6BF6B3A-9D2F-944E-C27C-1A153BBFF2B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Managing Cash Flow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D572200-3779-E1B7-F71A-80EA7330DF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D1151-E60D-4069-8873-11387DB119A9}" type="slidenum">
              <a:rPr lang="en-US" smtClean="0"/>
              <a:t>3</a:t>
            </a:fld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Learning Objectives</a:t>
            </a:r>
          </a:p>
        </p:txBody>
      </p:sp>
      <p:sp>
        <p:nvSpPr>
          <p:cNvPr id="8194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Describe the purpose of cash flow management in a start-up small business.</a:t>
            </a:r>
          </a:p>
          <a:p>
            <a:pPr lvl="0"/>
            <a:r>
              <a:rPr lang="en-US" dirty="0"/>
              <a:t>Assess a cash flow cycle and make some cash flow projections. </a:t>
            </a:r>
          </a:p>
          <a:p>
            <a:r>
              <a:rPr lang="en-US" dirty="0"/>
              <a:t>Describe how a cash flow statement can help assess and improve the financial health of a start-up.</a:t>
            </a:r>
          </a:p>
          <a:p>
            <a:endParaRPr lang="en-US" dirty="0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91CC9AB6-5EB8-3E8F-BB63-38CA10FFD10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Managing Cash Flow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D2421287-4589-D709-6A94-D61F2CDE83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D1151-E60D-4069-8873-11387DB119A9}" type="slidenum">
              <a:rPr lang="en-US" smtClean="0"/>
              <a:t>4</a:t>
            </a:fld>
            <a:endParaRPr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Learning Objectives, cont.</a:t>
            </a:r>
          </a:p>
        </p:txBody>
      </p:sp>
      <p:sp>
        <p:nvSpPr>
          <p:cNvPr id="12290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Identify some ways to manage cash flow in terms of managing costs and potential income.</a:t>
            </a:r>
          </a:p>
          <a:p>
            <a:pPr lvl="0"/>
            <a:r>
              <a:rPr lang="en-US" dirty="0"/>
              <a:t>Identify ways to seek out expert technical assistance to improve cash flow management. </a:t>
            </a:r>
          </a:p>
          <a:p>
            <a:endParaRPr lang="en-US" dirty="0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EF0784C3-E940-AD83-7896-B153919D7BA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Managing Cash Flow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10B907E6-6715-CF07-45A4-99886AA985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D1151-E60D-4069-8873-11387DB119A9}" type="slidenum">
              <a:rPr lang="en-US" smtClean="0"/>
              <a:t>5</a:t>
            </a:fld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Introducing Bob and The Wired Cup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D7229918-58D9-A1A8-9B53-B836192CFBFB}"/>
              </a:ext>
            </a:extLst>
          </p:cNvPr>
          <p:cNvSpPr/>
          <p:nvPr/>
        </p:nvSpPr>
        <p:spPr>
          <a:xfrm>
            <a:off x="635548" y="899934"/>
            <a:ext cx="611738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>
                <a:solidFill>
                  <a:srgbClr val="7F7044"/>
                </a:solidFill>
                <a:latin typeface="Source Sans Pro SemiBold" panose="020B0603030403020204" pitchFamily="34" charset="0"/>
                <a:ea typeface="Source Sans Pro SemiBold" panose="020B0603030403020204" pitchFamily="34" charset="0"/>
              </a:rPr>
              <a:t>Bob’s case begins on page 4 in your Participant Guide.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415320"/>
            <a:ext cx="5742354" cy="4351338"/>
          </a:xfrm>
        </p:spPr>
        <p:txBody>
          <a:bodyPr/>
          <a:lstStyle/>
          <a:p>
            <a:r>
              <a:rPr lang="en-US" dirty="0"/>
              <a:t>The Wired Cup café has had a great start. </a:t>
            </a:r>
          </a:p>
          <a:p>
            <a:r>
              <a:rPr lang="en-US" dirty="0"/>
              <a:t>Bob faces some cash flow issues and needs to juggle his priorities.</a:t>
            </a:r>
          </a:p>
          <a:p>
            <a:r>
              <a:rPr lang="en-US" dirty="0"/>
              <a:t>The good news: Bob is thinking ahead, and he has great advisors: you!</a:t>
            </a:r>
          </a:p>
        </p:txBody>
      </p:sp>
      <p:pic>
        <p:nvPicPr>
          <p:cNvPr id="7" name="Picture 6" descr="Illustration of steaming cup of coffee">
            <a:extLst>
              <a:ext uri="{FF2B5EF4-FFF2-40B4-BE49-F238E27FC236}">
                <a16:creationId xmlns:a16="http://schemas.microsoft.com/office/drawing/2014/main" id="{86EA084F-CD7F-8DBA-957F-EC1C16CC3A5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95065" y="1562878"/>
            <a:ext cx="2540948" cy="3308498"/>
          </a:xfrm>
          <a:prstGeom prst="rect">
            <a:avLst/>
          </a:prstGeo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C37ED27-9076-2E8A-309A-3A2EC9A36B7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Managing Cash Flow</a:t>
            </a:r>
            <a:endParaRPr lang="en-US" dirty="0"/>
          </a:p>
        </p:txBody>
      </p:sp>
      <p:sp>
        <p:nvSpPr>
          <p:cNvPr id="18" name="Slide Number Placeholder 17">
            <a:extLst>
              <a:ext uri="{FF2B5EF4-FFF2-40B4-BE49-F238E27FC236}">
                <a16:creationId xmlns:a16="http://schemas.microsoft.com/office/drawing/2014/main" id="{F860E099-8DAA-14EB-1B22-4EA128D5C6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D1151-E60D-4069-8873-11387DB119A9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572707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9359" y="342899"/>
            <a:ext cx="7886700" cy="992919"/>
          </a:xfrm>
        </p:spPr>
        <p:txBody>
          <a:bodyPr>
            <a:normAutofit fontScale="90000"/>
          </a:bodyPr>
          <a:lstStyle/>
          <a:p>
            <a:r>
              <a:rPr lang="en-US" dirty="0"/>
              <a:t>Introductions: </a:t>
            </a:r>
            <a:br>
              <a:rPr lang="en-US" dirty="0"/>
            </a:br>
            <a:r>
              <a:rPr lang="en-US" dirty="0"/>
              <a:t>Where are you on the cash flow continuum?</a:t>
            </a:r>
          </a:p>
        </p:txBody>
      </p:sp>
      <p:grpSp>
        <p:nvGrpSpPr>
          <p:cNvPr id="17" name="Group 16" descr="Diagram called the cash flow continuum, including beginner, intermediate, and expert levels of knowledge">
            <a:extLst>
              <a:ext uri="{FF2B5EF4-FFF2-40B4-BE49-F238E27FC236}">
                <a16:creationId xmlns:a16="http://schemas.microsoft.com/office/drawing/2014/main" id="{86A2F132-96EE-3027-6482-9FC1621B5A2D}"/>
              </a:ext>
            </a:extLst>
          </p:cNvPr>
          <p:cNvGrpSpPr/>
          <p:nvPr/>
        </p:nvGrpSpPr>
        <p:grpSpPr>
          <a:xfrm>
            <a:off x="350838" y="2190273"/>
            <a:ext cx="8385175" cy="2472714"/>
            <a:chOff x="350838" y="2190273"/>
            <a:chExt cx="8385175" cy="2472714"/>
          </a:xfrm>
        </p:grpSpPr>
        <p:sp>
          <p:nvSpPr>
            <p:cNvPr id="9" name="Rectangular Callout 8"/>
            <p:cNvSpPr/>
            <p:nvPr/>
          </p:nvSpPr>
          <p:spPr>
            <a:xfrm>
              <a:off x="350838" y="2192252"/>
              <a:ext cx="2468880" cy="1463040"/>
            </a:xfrm>
            <a:prstGeom prst="wedgeRectCallout">
              <a:avLst>
                <a:gd name="adj1" fmla="val -42827"/>
                <a:gd name="adj2" fmla="val 92208"/>
              </a:avLst>
            </a:prstGeom>
            <a:solidFill>
              <a:srgbClr val="0099E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b="1" dirty="0">
                  <a:solidFill>
                    <a:schemeClr val="bg1"/>
                  </a:solidFill>
                  <a:latin typeface="Source Sans Pro SemiBold" panose="020B0603030403020204" pitchFamily="34" charset="0"/>
                  <a:ea typeface="Source Sans Pro SemiBold" panose="020B0603030403020204" pitchFamily="34" charset="0"/>
                </a:rPr>
                <a:t>Beginner</a:t>
              </a:r>
            </a:p>
          </p:txBody>
        </p:sp>
        <p:sp>
          <p:nvSpPr>
            <p:cNvPr id="11" name="Rectangular Callout 10"/>
            <p:cNvSpPr/>
            <p:nvPr/>
          </p:nvSpPr>
          <p:spPr>
            <a:xfrm>
              <a:off x="3298007" y="2194232"/>
              <a:ext cx="2468880" cy="1463040"/>
            </a:xfrm>
            <a:prstGeom prst="wedgeRectCallout">
              <a:avLst>
                <a:gd name="adj1" fmla="val -3646"/>
                <a:gd name="adj2" fmla="val 86520"/>
              </a:avLst>
            </a:prstGeom>
            <a:solidFill>
              <a:srgbClr val="20509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b="1" dirty="0">
                  <a:solidFill>
                    <a:schemeClr val="bg1"/>
                  </a:solidFill>
                  <a:latin typeface="Source Sans Pro SemiBold" panose="020B0603030403020204" pitchFamily="34" charset="0"/>
                  <a:ea typeface="Source Sans Pro SemiBold" panose="020B0603030403020204" pitchFamily="34" charset="0"/>
                </a:rPr>
                <a:t>Intermediate: I know some, still have questions</a:t>
              </a:r>
            </a:p>
          </p:txBody>
        </p:sp>
        <p:sp>
          <p:nvSpPr>
            <p:cNvPr id="10" name="Rectangular Callout 9"/>
            <p:cNvSpPr/>
            <p:nvPr/>
          </p:nvSpPr>
          <p:spPr>
            <a:xfrm>
              <a:off x="6267133" y="2190273"/>
              <a:ext cx="2468880" cy="1465019"/>
            </a:xfrm>
            <a:prstGeom prst="wedgeRectCallout">
              <a:avLst>
                <a:gd name="adj1" fmla="val 26406"/>
                <a:gd name="adj2" fmla="val 87216"/>
              </a:avLst>
            </a:prstGeom>
            <a:solidFill>
              <a:srgbClr val="00325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b="1" dirty="0">
                  <a:solidFill>
                    <a:schemeClr val="bg1"/>
                  </a:solidFill>
                  <a:latin typeface="Source Sans Pro SemiBold" panose="020B0603030403020204" pitchFamily="34" charset="0"/>
                  <a:ea typeface="Source Sans Pro SemiBold" panose="020B0603030403020204" pitchFamily="34" charset="0"/>
                </a:rPr>
                <a:t>I’m an expert (and still have questions)</a:t>
              </a:r>
            </a:p>
          </p:txBody>
        </p:sp>
        <p:sp>
          <p:nvSpPr>
            <p:cNvPr id="8" name="Rectangle 7"/>
            <p:cNvSpPr/>
            <p:nvPr/>
          </p:nvSpPr>
          <p:spPr>
            <a:xfrm>
              <a:off x="394140" y="4187974"/>
              <a:ext cx="8341873" cy="475013"/>
            </a:xfrm>
            <a:prstGeom prst="rect">
              <a:avLst/>
            </a:prstGeom>
            <a:gradFill flip="none" rotWithShape="1">
              <a:gsLst>
                <a:gs pos="0">
                  <a:srgbClr val="38B6FF"/>
                </a:gs>
                <a:gs pos="50000">
                  <a:srgbClr val="20509E"/>
                </a:gs>
                <a:gs pos="100000">
                  <a:srgbClr val="003256"/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800" b="1" dirty="0">
                  <a:solidFill>
                    <a:schemeClr val="bg1"/>
                  </a:solidFill>
                  <a:latin typeface="Source Sans Pro SemiBold" panose="020B0603030403020204" pitchFamily="34" charset="0"/>
                  <a:ea typeface="Source Sans Pro SemiBold" panose="020B0603030403020204" pitchFamily="34" charset="0"/>
                </a:rPr>
                <a:t>Cash Flow Continuum</a:t>
              </a:r>
            </a:p>
          </p:txBody>
        </p:sp>
      </p:grp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961857B-E3A8-BEB6-40C6-5158CF37F5D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Managing Cash Flow</a:t>
            </a:r>
            <a:endParaRPr lang="en-US" dirty="0"/>
          </a:p>
        </p:txBody>
      </p:sp>
      <p:sp>
        <p:nvSpPr>
          <p:cNvPr id="16" name="Slide Number Placeholder 15">
            <a:extLst>
              <a:ext uri="{FF2B5EF4-FFF2-40B4-BE49-F238E27FC236}">
                <a16:creationId xmlns:a16="http://schemas.microsoft.com/office/drawing/2014/main" id="{A12C66D8-BD1B-9398-A515-26E9BC3252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D1151-E60D-4069-8873-11387DB119A9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61248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9359" y="303145"/>
            <a:ext cx="7886700" cy="557034"/>
          </a:xfrm>
        </p:spPr>
        <p:txBody>
          <a:bodyPr>
            <a:noAutofit/>
          </a:bodyPr>
          <a:lstStyle/>
          <a:p>
            <a:r>
              <a:rPr lang="en-US" sz="2800" dirty="0"/>
              <a:t>Opening Balance Sheet for The Wired Cup (1 of 2)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2C714D4E-5A4D-6CB6-C33B-1FD25661E484}"/>
              </a:ext>
            </a:extLst>
          </p:cNvPr>
          <p:cNvSpPr/>
          <p:nvPr/>
        </p:nvSpPr>
        <p:spPr>
          <a:xfrm>
            <a:off x="350838" y="1285036"/>
            <a:ext cx="256093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>
                <a:solidFill>
                  <a:srgbClr val="7F7044"/>
                </a:solidFill>
                <a:latin typeface="Source Sans Pro SemiBold" panose="020B0603030403020204" pitchFamily="34" charset="0"/>
                <a:ea typeface="Source Sans Pro SemiBold" panose="020B0603030403020204" pitchFamily="34" charset="0"/>
              </a:rPr>
              <a:t>Page 5 in your Participant Guide</a:t>
            </a:r>
          </a:p>
        </p:txBody>
      </p:sp>
      <p:graphicFrame>
        <p:nvGraphicFramePr>
          <p:cNvPr id="6" name="Object 5" descr="Year 1 opening balance sheet for the Wired Cup cafe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93813075"/>
              </p:ext>
            </p:extLst>
          </p:nvPr>
        </p:nvGraphicFramePr>
        <p:xfrm>
          <a:off x="2648398" y="728002"/>
          <a:ext cx="6621189" cy="560439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674" name="Document" r:id="rId4" imgW="7008538" imgH="5932420" progId="Word.Document.12">
                  <p:embed/>
                </p:oleObj>
              </mc:Choice>
              <mc:Fallback>
                <p:oleObj name="Document" r:id="rId4" imgW="7008538" imgH="5932420" progId="Word.Document.12">
                  <p:embed/>
                  <p:pic>
                    <p:nvPicPr>
                      <p:cNvPr id="6" name="Object 5" descr="Year 1 opening balance sheet for the Wired Cup cafe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648398" y="728002"/>
                        <a:ext cx="6621189" cy="560439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9A35F74-9A25-7124-7C84-4EE8660DCFA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Managing Cash Flow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486BF008-E15B-4347-8BC8-F8B7F01738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D1151-E60D-4069-8873-11387DB119A9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507591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A Few Notes About Debt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It takes effort to obtain a small business loan.</a:t>
            </a:r>
          </a:p>
          <a:p>
            <a:r>
              <a:rPr lang="en-US" dirty="0"/>
              <a:t>Your credit score will directly influence your ability to secure a loan.</a:t>
            </a:r>
          </a:p>
          <a:p>
            <a:r>
              <a:rPr lang="en-US" dirty="0"/>
              <a:t>Talk with a bank’s commercial loan officer before you need the loan.</a:t>
            </a:r>
          </a:p>
          <a:p>
            <a:r>
              <a:rPr lang="en-US" dirty="0"/>
              <a:t>Other modules in this </a:t>
            </a:r>
            <a:r>
              <a:rPr lang="en-US" dirty="0" err="1"/>
              <a:t>MoneySmart</a:t>
            </a:r>
            <a:r>
              <a:rPr lang="en-US" dirty="0"/>
              <a:t> series can help!</a:t>
            </a:r>
          </a:p>
          <a:p>
            <a:endParaRPr lang="en-US" dirty="0"/>
          </a:p>
          <a:p>
            <a:endParaRPr lang="en-US" dirty="0"/>
          </a:p>
        </p:txBody>
      </p:sp>
      <p:pic>
        <p:nvPicPr>
          <p:cNvPr id="3076" name="Picture 4" descr="Detail of accounting worksheet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54150" y="4356337"/>
            <a:ext cx="2455983" cy="17519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98E057D-B8DE-1627-6F3A-5F8587B1FFF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Managing Cash Flow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9D435DF-6924-4B25-6F28-BC6101E435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D1151-E60D-4069-8873-11387DB119A9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6133018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09"/>
  <p:tag name="SECTOMILLISECCONVERTED" val="1"/>
  <p:tag name="MMPROD_UIDATA" val="&lt;database version=&quot;11.0&quot;&gt;&lt;object type=&quot;1&quot; unique_id=&quot;10001&quot;&gt;&lt;object type=&quot;8&quot; unique_id=&quot;10002&quot;&gt;&lt;/object&gt;&lt;object type=&quot;2&quot; unique_id=&quot;10003&quot;&gt;&lt;object type=&quot;3&quot; unique_id=&quot;10005&quot;&gt;&lt;property id=&quot;20148&quot; value=&quot;5&quot;/&gt;&lt;property id=&quot;20300&quot; value=&quot;Slide 3 - &amp;quot;Agenda&amp;quot;&quot;/&gt;&lt;property id=&quot;20307&quot; value=&quot;257&quot;/&gt;&lt;/object&gt;&lt;object type=&quot;3&quot; unique_id=&quot;10048&quot;&gt;&lt;property id=&quot;20148&quot; value=&quot;5&quot;/&gt;&lt;property id=&quot;20300&quot; value=&quot;Slide 4 - &amp;quot;Learning Objectives&amp;quot;&quot;/&gt;&lt;property id=&quot;20307&quot; value=&quot;287&quot;/&gt;&lt;/object&gt;&lt;object type=&quot;3&quot; unique_id=&quot;10059&quot;&gt;&lt;property id=&quot;20148&quot; value=&quot;5&quot;/&gt;&lt;property id=&quot;20300&quot; value=&quot;Slide 5 - &amp;quot;Learning Objectives, cont.&amp;quot;&quot;/&gt;&lt;property id=&quot;20307&quot; value=&quot;320&quot;/&gt;&lt;/object&gt;&lt;object type=&quot;3&quot; unique_id=&quot;10064&quot;&gt;&lt;property id=&quot;20148&quot; value=&quot;5&quot;/&gt;&lt;property id=&quot;20300&quot; value=&quot;Slide 18 - &amp;quot;It Is Professional to Ask for Help&amp;quot;&quot;/&gt;&lt;property id=&quot;20307&quot; value=&quot;295&quot;/&gt;&lt;/object&gt;&lt;object type=&quot;3&quot; unique_id=&quot;10615&quot;&gt;&lt;property id=&quot;20148&quot; value=&quot;5&quot;/&gt;&lt;property id=&quot;20300&quot; value=&quot;Slide 19 - &amp;quot;Key Points to Remember&amp;quot;&quot;/&gt;&lt;property id=&quot;20307&quot; value=&quot;323&quot;/&gt;&lt;/object&gt;&lt;object type=&quot;3&quot; unique_id=&quot;32047&quot;&gt;&lt;property id=&quot;20148&quot; value=&quot;5&quot;/&gt;&lt;property id=&quot;20300&quot; value=&quot;Slide 6 - &amp;quot;Introducing Bob and The Wired Cup&amp;quot;&quot;/&gt;&lt;property id=&quot;20307&quot; value=&quot;326&quot;/&gt;&lt;/object&gt;&lt;object type=&quot;3&quot; unique_id=&quot;32048&quot;&gt;&lt;property id=&quot;20148&quot; value=&quot;5&quot;/&gt;&lt;property id=&quot;20300&quot; value=&quot;Slide 7 - &amp;quot;Introductions:  Where are you on the cash flow continuum?&amp;quot;&quot;/&gt;&lt;property id=&quot;20307&quot; value=&quot;329&quot;/&gt;&lt;/object&gt;&lt;object type=&quot;3&quot; unique_id=&quot;32049&quot;&gt;&lt;property id=&quot;20148&quot; value=&quot;5&quot;/&gt;&lt;property id=&quot;20300&quot; value=&quot;Slide 8 - &amp;quot;Opening Balance Sheet for The Wired Cup (1 of 2)&amp;quot;&quot;/&gt;&lt;property id=&quot;20307&quot; value=&quot;342&quot;/&gt;&lt;/object&gt;&lt;object type=&quot;3&quot; unique_id=&quot;32050&quot;&gt;&lt;property id=&quot;20148&quot; value=&quot;5&quot;/&gt;&lt;property id=&quot;20300&quot; value=&quot;Slide 9 - &amp;quot;A Few Notes About Debt&amp;quot;&quot;/&gt;&lt;property id=&quot;20307&quot; value=&quot;337&quot;/&gt;&lt;/object&gt;&lt;object type=&quot;3&quot; unique_id=&quot;32052&quot;&gt;&lt;property id=&quot;20148&quot; value=&quot;5&quot;/&gt;&lt;property id=&quot;20300&quot; value=&quot;Slide 11 - &amp;quot;Three Views of Cash Flow&amp;quot;&quot;/&gt;&lt;property id=&quot;20307&quot; value=&quot;343&quot;/&gt;&lt;/object&gt;&lt;object type=&quot;3&quot; unique_id=&quot;32053&quot;&gt;&lt;property id=&quot;20148&quot; value=&quot;5&quot;/&gt;&lt;property id=&quot;20300&quot; value=&quot;Slide 12 - &amp;quot;Cash Conversion Cycle&amp;quot;&quot;/&gt;&lt;property id=&quot;20307&quot; value=&quot;348&quot;/&gt;&lt;/object&gt;&lt;object type=&quot;3&quot; unique_id=&quot;32054&quot;&gt;&lt;property id=&quot;20148&quot; value=&quot;5&quot;/&gt;&lt;property id=&quot;20300&quot; value=&quot;Slide 13 - &amp;quot;Cash Flow Diagram&amp;quot;&quot;/&gt;&lt;property id=&quot;20307&quot; value=&quot;347&quot;/&gt;&lt;/object&gt;&lt;object type=&quot;3&quot; unique_id=&quot;32055&quot;&gt;&lt;property id=&quot;20148&quot; value=&quot;5&quot;/&gt;&lt;property id=&quot;20300&quot; value=&quot;Slide 14 - &amp;quot;The Wired Cup Cash Flow Statement&amp;quot;&quot;/&gt;&lt;property id=&quot;20307&quot; value=&quot;340&quot;/&gt;&lt;/object&gt;&lt;object type=&quot;3&quot; unique_id=&quot;32056&quot;&gt;&lt;property id=&quot;20148&quot; value=&quot;5&quot;/&gt;&lt;property id=&quot;20300&quot; value=&quot;Slide 15 - &amp;quot;What Can Bob Do?&amp;quot;&quot;/&gt;&lt;property id=&quot;20307&quot; value=&quot;327&quot;/&gt;&lt;/object&gt;&lt;object type=&quot;3&quot; unique_id=&quot;32057&quot;&gt;&lt;property id=&quot;20148&quot; value=&quot;5&quot;/&gt;&lt;property id=&quot;20300&quot; value=&quot;Slide 16 - &amp;quot;Possible Ideas for Bob&amp;quot;&quot;/&gt;&lt;property id=&quot;20307&quot; value=&quot;351&quot;/&gt;&lt;/object&gt;&lt;object type=&quot;3&quot; unique_id=&quot;32058&quot;&gt;&lt;property id=&quot;20148&quot; value=&quot;5&quot;/&gt;&lt;property id=&quot;20300&quot; value=&quot;Slide 17 - &amp;quot;What NOT to Do &amp;quot;&quot;/&gt;&lt;property id=&quot;20307&quot; value=&quot;339&quot;/&gt;&lt;/object&gt;&lt;object type=&quot;3&quot; unique_id=&quot;32059&quot;&gt;&lt;property id=&quot;20148&quot; value=&quot;5&quot;/&gt;&lt;property id=&quot;20300&quot; value=&quot;Slide 20 - &amp;quot;Toolkit of Resources&amp;quot;&quot;/&gt;&lt;property id=&quot;20307&quot; value=&quot;341&quot;/&gt;&lt;/object&gt;&lt;object type=&quot;3&quot; unique_id=&quot;32060&quot;&gt;&lt;property id=&quot;20148&quot; value=&quot;5&quot;/&gt;&lt;property id=&quot;20300&quot; value=&quot;Slide 21 - &amp;quot;Pre-Post Test and Evaluation&amp;quot;&quot;/&gt;&lt;property id=&quot;20307&quot; value=&quot;352&quot;/&gt;&lt;/object&gt;&lt;object type=&quot;3&quot; unique_id=&quot;32354&quot;&gt;&lt;property id=&quot;20148&quot; value=&quot;5&quot;/&gt;&lt;property id=&quot;20300&quot; value=&quot;Slide 1 - &amp;quot;Managing Cash Flow&amp;quot;&quot;/&gt;&lt;property id=&quot;20307&quot; value=&quot;305&quot;/&gt;&lt;/object&gt;&lt;object type=&quot;3&quot; unique_id=&quot;32355&quot;&gt;&lt;property id=&quot;20148&quot; value=&quot;5&quot;/&gt;&lt;property id=&quot;20300&quot; value=&quot;Slide 2 - &amp;quot;Pre-Test&amp;quot;&quot;/&gt;&lt;property id=&quot;20307&quot; value=&quot;346&quot;/&gt;&lt;/object&gt;&lt;object type=&quot;3&quot; unique_id=&quot;32666&quot;&gt;&lt;property id=&quot;20148&quot; value=&quot;5&quot;/&gt;&lt;property id=&quot;20300&quot; value=&quot;Slide 10 - &amp;quot;Opening Balance Sheet for The Wired Cup (2 of 2)&amp;quot;&quot;/&gt;&lt;property id=&quot;20307&quot; value=&quot;353&quot;/&gt;&lt;/object&gt;&lt;/object&gt;&lt;/object&gt;&lt;/database&gt;"/>
</p:tagLst>
</file>

<file path=ppt/theme/theme1.xml><?xml version="1.0" encoding="utf-8"?>
<a:theme xmlns:a="http://schemas.openxmlformats.org/drawingml/2006/main" name="1_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140492961C60249A3F065AB78EE45D6" ma:contentTypeVersion="11" ma:contentTypeDescription="Create a new document." ma:contentTypeScope="" ma:versionID="2e342effc97210ee8f1809bcc5fb6d1b">
  <xsd:schema xmlns:xsd="http://www.w3.org/2001/XMLSchema" xmlns:xs="http://www.w3.org/2001/XMLSchema" xmlns:p="http://schemas.microsoft.com/office/2006/metadata/properties" xmlns:ns3="cf31d778-5f55-45b5-ba0d-2c15cafa4197" xmlns:ns4="343c76de-4752-4217-8b23-c2026360b588" targetNamespace="http://schemas.microsoft.com/office/2006/metadata/properties" ma:root="true" ma:fieldsID="9d18067270a655e91da1a0c9e2145548" ns3:_="" ns4:_="">
    <xsd:import namespace="cf31d778-5f55-45b5-ba0d-2c15cafa4197"/>
    <xsd:import namespace="343c76de-4752-4217-8b23-c2026360b588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4:SharedWithUsers" minOccurs="0"/>
                <xsd:element ref="ns4:SharedWithDetails" minOccurs="0"/>
                <xsd:element ref="ns4:SharingHintHash" minOccurs="0"/>
                <xsd:element ref="ns3:MediaLengthInSeconds" minOccurs="0"/>
                <xsd:element ref="ns3:MediaServiceDateTaken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f31d778-5f55-45b5-ba0d-2c15cafa419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LengthInSeconds" ma:index="13" nillable="true" ma:displayName="MediaLengthInSeconds" ma:hidden="true" ma:internalName="MediaLengthInSeconds" ma:readOnly="true">
      <xsd:simpleType>
        <xsd:restriction base="dms:Unknown"/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5" nillable="true" ma:displayName="Tags" ma:internalName="MediaServiceAutoTags" ma:readOnly="true">
      <xsd:simpleType>
        <xsd:restriction base="dms:Text"/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8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43c76de-4752-4217-8b23-c2026360b588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2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5312325A-14E3-49FC-B8FC-1640C54744C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887E1D4E-A616-46F6-A4F2-20EDCC874AF1}">
  <ds:schemaRefs>
    <ds:schemaRef ds:uri="http://schemas.microsoft.com/office/2006/documentManagement/types"/>
    <ds:schemaRef ds:uri="http://schemas.microsoft.com/office/infopath/2007/PartnerControls"/>
    <ds:schemaRef ds:uri="343c76de-4752-4217-8b23-c2026360b588"/>
    <ds:schemaRef ds:uri="http://purl.org/dc/elements/1.1/"/>
    <ds:schemaRef ds:uri="http://schemas.microsoft.com/office/2006/metadata/properties"/>
    <ds:schemaRef ds:uri="http://purl.org/dc/terms/"/>
    <ds:schemaRef ds:uri="http://schemas.openxmlformats.org/package/2006/metadata/core-properties"/>
    <ds:schemaRef ds:uri="cf31d778-5f55-45b5-ba0d-2c15cafa4197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651CA8A1-7DE0-4876-8609-65F64C85AA5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f31d778-5f55-45b5-ba0d-2c15cafa4197"/>
    <ds:schemaRef ds:uri="343c76de-4752-4217-8b23-c2026360b58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945</Words>
  <Application>Microsoft Office PowerPoint</Application>
  <PresentationFormat>On-screen Show (4:3)</PresentationFormat>
  <Paragraphs>166</Paragraphs>
  <Slides>21</Slides>
  <Notes>20</Notes>
  <HiddenSlides>0</HiddenSlides>
  <MMClips>0</MMClips>
  <ScaleCrop>false</ScaleCrop>
  <HeadingPairs>
    <vt:vector size="8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9" baseType="lpstr">
      <vt:lpstr>ＭＳ Ｐゴシック</vt:lpstr>
      <vt:lpstr>Arial</vt:lpstr>
      <vt:lpstr>Calibri</vt:lpstr>
      <vt:lpstr>Helvetica</vt:lpstr>
      <vt:lpstr>Source Sans Pro</vt:lpstr>
      <vt:lpstr>Source Sans Pro SemiBold</vt:lpstr>
      <vt:lpstr>1_Office Theme</vt:lpstr>
      <vt:lpstr>Document</vt:lpstr>
      <vt:lpstr>Managing Cash Flow</vt:lpstr>
      <vt:lpstr>Pre-Test</vt:lpstr>
      <vt:lpstr>Agenda</vt:lpstr>
      <vt:lpstr>Learning Objectives</vt:lpstr>
      <vt:lpstr>Learning Objectives, cont.</vt:lpstr>
      <vt:lpstr>Introducing Bob and The Wired Cup</vt:lpstr>
      <vt:lpstr>Introductions:  Where are you on the cash flow continuum?</vt:lpstr>
      <vt:lpstr>Opening Balance Sheet for The Wired Cup (1 of 2)</vt:lpstr>
      <vt:lpstr>A Few Notes About Debt</vt:lpstr>
      <vt:lpstr>Opening Balance Sheet for The Wired Cup (2 of 2)</vt:lpstr>
      <vt:lpstr>Three Views of Cash Flow</vt:lpstr>
      <vt:lpstr>Cash Conversion Cycle</vt:lpstr>
      <vt:lpstr>Cash Flow Diagram</vt:lpstr>
      <vt:lpstr>The Wired Cup Cash Flow Statement</vt:lpstr>
      <vt:lpstr>What Can Bob Do?</vt:lpstr>
      <vt:lpstr>Possible Ideas for Bob</vt:lpstr>
      <vt:lpstr>What NOT to Do </vt:lpstr>
      <vt:lpstr>It Is Professional to Ask for Help</vt:lpstr>
      <vt:lpstr>Key Points to Remember</vt:lpstr>
      <vt:lpstr>Toolkit of Resources</vt:lpstr>
      <vt:lpstr>Pre-Post Test and Evaluation</vt:lpstr>
    </vt:vector>
  </TitlesOfParts>
  <Manager/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FDIC MoneySmart Managing Cash Flow for a Small Business</dc:title>
  <dc:subject>FDIC MoneySmart Managing Cash Flow for a Small Business</dc:subject>
  <dc:creator/>
  <cp:keywords>FDIC MoneySmart Managing Cash Flow for a Small Business</cp:keywords>
  <dc:description>FDIC MoneySmart Managing Cash Flow for a Small Business</dc:description>
  <cp:lastModifiedBy/>
  <cp:revision>3</cp:revision>
  <dcterms:created xsi:type="dcterms:W3CDTF">2012-03-28T14:26:49Z</dcterms:created>
  <dcterms:modified xsi:type="dcterms:W3CDTF">2022-11-15T06:57:24Z</dcterms:modified>
  <cp:category>FDIC MoneySmart Managing Cash Flow for a Small Business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0x0101004140492961C60249A3F065AB78EE45D6</vt:lpwstr>
  </property>
  <property fmtid="{D5CDD505-2E9C-101B-9397-08002B2CF9AE}" pid="3" name="Order">
    <vt:r8>89300</vt:r8>
  </property>
</Properties>
</file>