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11.jpg" ContentType="image/jpe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13.jpg" ContentType="image/jpeg"/>
  <Override PartName="/ppt/notesSlides/notesSlide11.xml" ContentType="application/vnd.openxmlformats-officedocument.presentationml.notesSlide+xml"/>
  <Override PartName="/ppt/media/image14.jpg" ContentType="image/jpe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307" r:id="rId5"/>
    <p:sldId id="257" r:id="rId6"/>
    <p:sldId id="287" r:id="rId7"/>
    <p:sldId id="261" r:id="rId8"/>
    <p:sldId id="288" r:id="rId9"/>
    <p:sldId id="297" r:id="rId10"/>
    <p:sldId id="298" r:id="rId11"/>
    <p:sldId id="306" r:id="rId12"/>
    <p:sldId id="300" r:id="rId13"/>
    <p:sldId id="299" r:id="rId14"/>
    <p:sldId id="293" r:id="rId15"/>
    <p:sldId id="305" r:id="rId16"/>
    <p:sldId id="296" r:id="rId17"/>
    <p:sldId id="294" r:id="rId18"/>
    <p:sldId id="295" r:id="rId19"/>
    <p:sldId id="302" r:id="rId20"/>
    <p:sldId id="284" r:id="rId21"/>
    <p:sldId id="285" r:id="rId22"/>
    <p:sldId id="286" r:id="rId23"/>
  </p:sldIdLst>
  <p:sldSz cx="9144000" cy="6858000" type="screen4x3"/>
  <p:notesSz cx="7010400" cy="92964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0" autoAdjust="0"/>
    <p:restoredTop sz="76390" autoAdjust="0"/>
  </p:normalViewPr>
  <p:slideViewPr>
    <p:cSldViewPr>
      <p:cViewPr varScale="1">
        <p:scale>
          <a:sx n="61" d="100"/>
          <a:sy n="61" d="100"/>
        </p:scale>
        <p:origin x="1171" y="4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1474" y="4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A491473-4A60-4211-A184-8EE8FD73AB62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37CCAA3-19EF-4360-BBD8-17054299F912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2359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B4134CF1-D50D-420A-9E44-4BCDA30704AE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0AEB8FD-0D82-4A98-BE5C-846809642156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38477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928" userDrawn="1">
          <p15:clr>
            <a:srgbClr val="F26B43"/>
          </p15:clr>
        </p15:guide>
        <p15:guide id="2" pos="220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B3D1-C0FB-41E5-AA50-00F299B6DE64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04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BF0A5C-E720-42C5-9DA1-C439C98E643B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89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AA36A4-D29D-4A2A-8484-20824CD6634D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42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E74143-94B3-44A8-A049-23E354C3C07E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9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37BCA2-8F65-463C-BDE6-BB48F1884D49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108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29F429-6077-4315-B6FC-51A237A1BB14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947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CFB2FD-191C-4401-AB44-78C9736C8EA2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71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0DDE41-49DE-4E09-9AF0-B1302241BD2F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409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060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31F0E-AF7B-4C48-9FF3-42AB8F5926FD}" type="slidenum">
              <a:rPr lang="en-US" smtClean="0">
                <a:ea typeface="ＭＳ Ｐゴシック"/>
                <a:cs typeface="ＭＳ Ｐゴシック"/>
              </a:rPr>
              <a:pPr/>
              <a:t>19</a:t>
            </a:fld>
            <a:endParaRPr lang="es-ES">
              <a:ea typeface="ＭＳ Ｐゴシック"/>
              <a:cs typeface="ＭＳ Ｐゴシック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32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FB86CE-45C8-4301-80EF-44CDD3011FAB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29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64720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C9EE26-A196-4ECB-9594-DB0F6EED4872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80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ABDB36-083C-4371-B295-BA86A5C406C8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7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77CFC8-4A5C-4303-86D9-78E8E85F522D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42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5B96BB-F3F8-44F7-B473-524D540B38C3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24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B5BCD6-4E24-4E7C-BC66-CA96CC33CED4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85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06BA56-EBD6-4C28-B4EB-57C4C4ED916B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14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1101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568"/>
          <a:stretch/>
        </p:blipFill>
        <p:spPr bwMode="auto">
          <a:xfrm>
            <a:off x="-19050" y="1"/>
            <a:ext cx="916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54605-D8AE-4D9C-A6EA-AC979A3131F2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4EF90-72B7-47B6-B58A-1BA2408E11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59"/>
          <a:stretch/>
        </p:blipFill>
        <p:spPr bwMode="auto">
          <a:xfrm>
            <a:off x="-19050" y="6248400"/>
            <a:ext cx="9163050" cy="6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0DE086D-AA9D-4C4C-B0A5-9325FCA942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572000" y="6400800"/>
            <a:ext cx="3886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132F5A"/>
                </a:solidFill>
                <a:latin typeface="Helvetica Neue"/>
              </a:rPr>
              <a:t>PLANIFICACIÓN Y DECLARACIÓN DE IMPUESTOS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2E53422E-9FE9-40DD-9C0E-4789E685A68E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132F5A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9781D-9043-49DB-8131-90D8A6EA0C08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0B5FC31E-6ADE-4174-86CB-FC288F75E794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D2226A5C-1D54-451C-84B6-89979F26B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6BDC9-3B58-4F27-B5FB-6A7EED7515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Planificación y declaración de impuestos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C9E723-114E-486C-51BE-CCC6B6489D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para </a:t>
            </a:r>
            <a:r>
              <a:rPr lang="en-US" dirty="0" err="1"/>
              <a:t>pequeños</a:t>
            </a:r>
            <a:r>
              <a:rPr lang="en-US" dirty="0"/>
              <a:t> </a:t>
            </a:r>
            <a:r>
              <a:rPr lang="en-US" dirty="0" err="1"/>
              <a:t>negocios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195A75-803F-D695-D602-BDC25522A206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30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Impuestos estatales y locales</a:t>
            </a:r>
          </a:p>
        </p:txBody>
      </p:sp>
      <p:sp>
        <p:nvSpPr>
          <p:cNvPr id="2355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Impuesto sobre los ingresos estatales</a:t>
            </a:r>
            <a:r>
              <a:rPr lang="es-ES" sz="2800" dirty="0"/>
              <a:t> </a:t>
            </a:r>
            <a:r>
              <a:rPr lang="es-ES" sz="2800" b="0" dirty="0"/>
              <a:t>del condado/de la ciudad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Permisos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Licencias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Permiso de nombre comercial (declaración de negocio propio (DBA por sus siglas en inglés)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Impuesto a las ventas estatales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Sepan cuáles son sus obligaciones impositivas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El tipo de negocio determina el modo en que se paga el impuesto a las ganancias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Pagos periódicos</a:t>
            </a:r>
          </a:p>
        </p:txBody>
      </p:sp>
      <p:pic>
        <p:nvPicPr>
          <p:cNvPr id="2051" name="Picture 3" descr="Decimoquinto día en el calendario marcado con un círculo e impuestos adeudados escritos en letras grand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7049" y="3181350"/>
            <a:ext cx="3962827" cy="26860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El costo de no pagar los impuestos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0600" cy="42672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sz="2800" dirty="0"/>
              <a:t>No usen nunca el dinero de los impuestos de la nómina para pagar capital de trabajo en períodos en los que hay una falta de flujo de fondos.</a:t>
            </a:r>
          </a:p>
          <a:p>
            <a:pPr marL="0" indent="0">
              <a:buNone/>
              <a:defRPr/>
            </a:pPr>
            <a:endParaRPr lang="es-ES" dirty="0">
              <a:ea typeface="Helvetica Neue"/>
            </a:endParaRPr>
          </a:p>
        </p:txBody>
      </p:sp>
      <p:pic>
        <p:nvPicPr>
          <p:cNvPr id="27649" name="Picture 2" descr="Bolsa de arpillera con la etiqueta &quot;impuesto&quot; en el frente y llena de billetes de cien dólares estadounidens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82"/>
          <a:stretch/>
        </p:blipFill>
        <p:spPr bwMode="auto">
          <a:xfrm>
            <a:off x="2368550" y="2247271"/>
            <a:ext cx="4406900" cy="4001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Administración del dinero para el pago de impuestos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Sepan qué impuestos </a:t>
            </a:r>
            <a:br>
              <a:rPr lang="es-ES" sz="2800" b="0" dirty="0"/>
            </a:br>
            <a:r>
              <a:rPr lang="es-ES" sz="2800" b="0" dirty="0"/>
              <a:t>se deben pagar, cuándo </a:t>
            </a:r>
            <a:br>
              <a:rPr lang="es-ES" sz="2800" b="0" dirty="0"/>
            </a:br>
            <a:r>
              <a:rPr lang="es-ES" sz="2800" b="0" dirty="0"/>
              <a:t>deben hacerlo y de </a:t>
            </a:r>
            <a:br>
              <a:rPr lang="es-ES" sz="2800" b="0" dirty="0"/>
            </a:br>
            <a:r>
              <a:rPr lang="es-ES" sz="2800" b="0" dirty="0"/>
              <a:t>cuánto es el monto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Ahorren para el pago </a:t>
            </a:r>
            <a:br>
              <a:rPr lang="es-ES" sz="2800" b="0" dirty="0"/>
            </a:br>
            <a:r>
              <a:rPr lang="es-ES" sz="2800" b="0" dirty="0"/>
              <a:t>de impuestos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Separen las cuentas</a:t>
            </a:r>
          </a:p>
        </p:txBody>
      </p:sp>
      <p:pic>
        <p:nvPicPr>
          <p:cNvPr id="1027" name="Picture 3" descr="Imagen de una caja fuerte con la puerta entreabierta para que en su interior se vean fajos de dinero y lingotes de o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133600"/>
            <a:ext cx="3810000" cy="381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dirty="0"/>
              <a:t>Sistemas de contabilidad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Deducciones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Contabilidad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Software de contabilidad para el negocio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Método del efectivo y método de lo devengado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Servicios de un contador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Preparación propia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Servicios de un contador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Dónde encontrar un contador </a:t>
            </a:r>
            <a:r>
              <a:rPr lang="es-ES" dirty="0"/>
              <a:t/>
            </a:r>
            <a:br>
              <a:rPr lang="es-ES" dirty="0"/>
            </a:br>
            <a:r>
              <a:rPr lang="es-ES" sz="2800" b="0" dirty="0"/>
              <a:t>de negocios calificado</a:t>
            </a:r>
          </a:p>
        </p:txBody>
      </p:sp>
      <p:pic>
        <p:nvPicPr>
          <p:cNvPr id="33793" name="Picture 5" descr="Computadora portátil que muestra el sitio web del IRS. El logotipo del IRS está superpuesto a la imagen."/>
          <p:cNvPicPr>
            <a:picLocks noChangeAspect="1" noChangeArrowheads="1"/>
          </p:cNvPicPr>
          <p:nvPr/>
        </p:nvPicPr>
        <p:blipFill rotWithShape="1">
          <a:blip r:embed="rId3" cstate="print"/>
          <a:srcRect l="2070" t="4336"/>
          <a:stretch/>
        </p:blipFill>
        <p:spPr bwMode="auto">
          <a:xfrm>
            <a:off x="4800600" y="2908760"/>
            <a:ext cx="4227987" cy="326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Servicios que ofrecen los contadores de negocios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Asesoramiento de negocios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Asesoramiento sobre finanzas personales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Información sobre estructuras legales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Información sobre financiamiento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Auditorías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Revisiones o auditorías de estados financieros</a:t>
            </a:r>
          </a:p>
          <a:p>
            <a:pPr>
              <a:buFont typeface="Arial" charset="0"/>
              <a:buChar char="•"/>
            </a:pPr>
            <a:endParaRPr lang="es-ES" sz="2800" b="0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sz="2800" b="0" dirty="0">
              <a:ea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Cinco puntos clave para recordar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7924800" cy="4267200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Reciban asesoramiento de profesionales calificados.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Sepan cuáles son las obligaciones impositivas que deben cumplir sus negocios: ingresos, empleo, trabajo independiente, ventas y seguro social.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Reserven dinero para pagar los impuestos y evitar la mezcla de fondos.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Usen un sistema de contabilidad para registrar los ingresos y los gastos.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Un contador puede ayudarlos a administrar sus negocios.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dirty="0"/>
              <a:t>¿Qué preguntas finales tienen?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¿Qué aprendieron?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¿Cómo calificarían la capacitación?</a:t>
            </a:r>
          </a:p>
          <a:p>
            <a:pPr eaLnBrk="1" hangingPunct="1">
              <a:defRPr/>
            </a:pPr>
            <a:endParaRPr lang="es-ES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39939" name="Picture 7" descr="Ilustración de un portapapeles y un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1910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Conclusión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dirty="0"/>
              <a:t>A través de esta capacitación, aprendieron sobre lo siguiente:</a:t>
            </a:r>
          </a:p>
          <a:p>
            <a:pPr lvl="1">
              <a:buFont typeface="Arial" charset="0"/>
              <a:buChar char="•"/>
            </a:pPr>
            <a:r>
              <a:rPr lang="es-ES" sz="2600" dirty="0"/>
              <a:t>La administración de las obligaciones impositivas</a:t>
            </a:r>
          </a:p>
          <a:p>
            <a:pPr lvl="1">
              <a:buFont typeface="Arial" charset="0"/>
              <a:buChar char="•"/>
            </a:pPr>
            <a:r>
              <a:rPr lang="es-ES" sz="2600" dirty="0"/>
              <a:t>Los impuestos frecuentes que pagan los negocios: impuestos sobre ingresos, impuestos al empresario por cuenta propia, impuesto a las ventas, impuesto por empleo e impuestos locales. </a:t>
            </a:r>
            <a:endParaRPr lang="es-ES" sz="2600" dirty="0">
              <a:ea typeface="Helvetica Neue"/>
            </a:endParaRPr>
          </a:p>
          <a:p>
            <a:pPr lvl="1">
              <a:buFont typeface="Arial" charset="0"/>
              <a:buChar char="•"/>
            </a:pPr>
            <a:r>
              <a:rPr lang="es-ES" sz="2600" dirty="0"/>
              <a:t>Los formularios y los procesos necesarios para el pago de los impuestos de un negocio</a:t>
            </a:r>
          </a:p>
          <a:p>
            <a:pPr lvl="1">
              <a:buFont typeface="Arial" charset="0"/>
              <a:buChar char="•"/>
            </a:pPr>
            <a:endParaRPr lang="es-ES" dirty="0">
              <a:ea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/>
              <a:t>La </a:t>
            </a:r>
            <a:r>
              <a:rPr lang="en-US" dirty="0" err="1"/>
              <a:t>b</a:t>
            </a:r>
            <a:r>
              <a:rPr dirty="0" err="1"/>
              <a:t>ienvenida</a:t>
            </a:r>
            <a:endParaRPr dirty="0"/>
          </a:p>
        </p:txBody>
      </p:sp>
      <p:pic>
        <p:nvPicPr>
          <p:cNvPr id="7171" name="Picture 1" descr="Imagen de dos personas dándose la ma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n-US" dirty="0"/>
              <a:t>Agenda</a:t>
            </a:r>
            <a:endParaRPr dirty="0"/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Presentaciones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Objetivos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pPr marL="0" indent="0" eaLnBrk="1" hangingPunct="1">
              <a:spcAft>
                <a:spcPts val="1800"/>
              </a:spcAft>
              <a:buFont typeface="Arial" pitchFamily="34" charset="0"/>
              <a:buNone/>
              <a:defRPr/>
            </a:pPr>
            <a:r>
              <a:rPr lang="es-ES" dirty="0"/>
              <a:t>Una vez que finalicen esta capacitación: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r>
              <a:rPr lang="es-ES" sz="2600" b="0" dirty="0"/>
              <a:t>Podrán identificar los requisitos impositivos federales, estatales y locales que deben cumplir los pequeños negocios y sus dueños y podrán implementar un plan para la declaración y el pago de estos impuestos.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r>
              <a:rPr lang="es-ES" sz="2600" b="0" dirty="0"/>
              <a:t>Podrán identificar métodos para averiguar cuáles son los requisitos locales, municipales y del condado que deben cumplir los pequeños negocios para la declaración y la obtención de licencias.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Formulario de conocimientos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867400" cy="3048000"/>
          </a:xfrm>
        </p:spPr>
        <p:txBody>
          <a:bodyPr anchor="ctr"/>
          <a:lstStyle/>
          <a:p>
            <a:pPr marL="0" indent="0">
              <a:buFont typeface="Arial" charset="0"/>
              <a:buNone/>
            </a:pPr>
            <a:r>
              <a:rPr dirty="0"/>
              <a:t>¿Qué saben o qué quieren aprender sobre la planificación y la declaración de impuestos?</a:t>
            </a:r>
            <a:endParaRPr lang="es-ES" dirty="0">
              <a:ea typeface="Helvetica Neue"/>
            </a:endParaRPr>
          </a:p>
          <a:p>
            <a:pPr marL="0" indent="0" eaLnBrk="1" hangingPunct="1">
              <a:buFont typeface="Arial" charset="0"/>
              <a:buChar char="•"/>
            </a:pPr>
            <a:endParaRPr lang="es-ES" dirty="0">
              <a:ea typeface="Geneva"/>
              <a:cs typeface="Arial" charset="0"/>
            </a:endParaRPr>
          </a:p>
        </p:txBody>
      </p:sp>
      <p:pic>
        <p:nvPicPr>
          <p:cNvPr id="11265" name="Picture 4" descr="Signo de interrogación"/>
          <p:cNvPicPr>
            <a:picLocks noChangeAspect="1"/>
          </p:cNvPicPr>
          <p:nvPr/>
        </p:nvPicPr>
        <p:blipFill rotWithShape="1">
          <a:blip r:embed="rId3" cstate="print"/>
          <a:srcRect l="5682" t="6903" b="3246"/>
          <a:stretch/>
        </p:blipFill>
        <p:spPr bwMode="auto">
          <a:xfrm>
            <a:off x="5109206" y="3243156"/>
            <a:ext cx="3994517" cy="300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10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MX" dirty="0"/>
              <a:t>Administración</a:t>
            </a:r>
            <a:r>
              <a:rPr dirty="0"/>
              <a:t> de las obligaciones impositivas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419600" cy="42672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endParaRPr lang="es-ES" dirty="0">
              <a:ea typeface="Helvetica Neue"/>
            </a:endParaRPr>
          </a:p>
          <a:p>
            <a:pPr>
              <a:buFont typeface="Arial" charset="0"/>
              <a:buChar char="•"/>
              <a:defRPr/>
            </a:pPr>
            <a:r>
              <a:rPr lang="en-US" sz="2800" b="0" dirty="0"/>
              <a:t>Infórmense</a:t>
            </a:r>
            <a:endParaRPr lang="es-ES" sz="2800" b="0" dirty="0">
              <a:ea typeface="Helvetica Neue"/>
            </a:endParaRPr>
          </a:p>
          <a:p>
            <a:pPr>
              <a:buFont typeface="Arial" charset="0"/>
              <a:buChar char="•"/>
              <a:defRPr/>
            </a:pPr>
            <a:r>
              <a:rPr lang="en-US" sz="2800" b="0" dirty="0"/>
              <a:t>Planifiquen</a:t>
            </a:r>
            <a:endParaRPr lang="es-ES" sz="2800" b="0" dirty="0">
              <a:ea typeface="Helvetica Neue"/>
            </a:endParaRPr>
          </a:p>
          <a:p>
            <a:pPr>
              <a:buFont typeface="Arial" charset="0"/>
              <a:buChar char="•"/>
              <a:defRPr/>
            </a:pPr>
            <a:r>
              <a:rPr lang="en-US" sz="2800" b="0" dirty="0"/>
              <a:t>Ahorren</a:t>
            </a:r>
            <a:endParaRPr lang="es-ES" sz="2800" b="0" dirty="0">
              <a:ea typeface="Helvetica Neue"/>
            </a:endParaRPr>
          </a:p>
        </p:txBody>
      </p:sp>
      <p:pic>
        <p:nvPicPr>
          <p:cNvPr id="1026" name="Picture 2" descr="Dos personas dándose la mano sobre una mesa con una calculadora, documentos y un bolígrafo. Una pila de paquetes de dólares estadounidenses se encuentra frente a la image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524000"/>
            <a:ext cx="3810000" cy="381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316" name="Picture 3" descr="Varias pilas de dinero en efectiv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267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Impuestos principales que pagan los negocios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dirty="0"/>
              <a:t>Impuesto a sobre </a:t>
            </a:r>
            <a:br>
              <a:rPr lang="es-ES" sz="2800" dirty="0"/>
            </a:br>
            <a:r>
              <a:rPr lang="es-ES" sz="2800" dirty="0"/>
              <a:t>el ingreso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al empresario </a:t>
            </a:r>
            <a:br>
              <a:rPr lang="es-ES" sz="2800" dirty="0"/>
            </a:br>
            <a:r>
              <a:rPr lang="es-ES" sz="2800" dirty="0"/>
              <a:t>por cuenta propia 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estatal sobre el ingreso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por empleo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a las ventas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Impuestos locales</a:t>
            </a:r>
          </a:p>
        </p:txBody>
      </p:sp>
      <p:pic>
        <p:nvPicPr>
          <p:cNvPr id="2051" name="Picture 3" descr="Detalle de un formulario de impuest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066800"/>
            <a:ext cx="4048125" cy="26860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 a federal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61722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dirty="0"/>
              <a:t>Negocio unipersonal</a:t>
            </a:r>
          </a:p>
          <a:p>
            <a:pPr>
              <a:buFont typeface="Arial" charset="0"/>
              <a:buChar char="•"/>
            </a:pPr>
            <a:r>
              <a:rPr dirty="0"/>
              <a:t>Sociedades</a:t>
            </a:r>
          </a:p>
          <a:p>
            <a:pPr>
              <a:buFont typeface="Arial" charset="0"/>
              <a:buChar char="•"/>
            </a:pPr>
            <a:r>
              <a:rPr dirty="0"/>
              <a:t>Corporación de tipo “S”</a:t>
            </a:r>
          </a:p>
          <a:p>
            <a:pPr>
              <a:buFont typeface="Arial" charset="0"/>
              <a:buChar char="•"/>
            </a:pPr>
            <a:r>
              <a:rPr dirty="0"/>
              <a:t>Corporación de tipo “C”</a:t>
            </a:r>
          </a:p>
          <a:p>
            <a:pPr>
              <a:buFont typeface="Arial" charset="0"/>
              <a:buChar char="•"/>
            </a:pPr>
            <a:r>
              <a:rPr dirty="0"/>
              <a:t>Compañía de responsabilidad limitada</a:t>
            </a:r>
          </a:p>
          <a:p>
            <a:pPr>
              <a:buFont typeface="Arial" charset="0"/>
              <a:buChar char="•"/>
            </a:pPr>
            <a:endParaRPr lang="es-ES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dirty="0">
              <a:ea typeface="Helvetica Neue"/>
            </a:endParaRPr>
          </a:p>
        </p:txBody>
      </p:sp>
      <p:pic>
        <p:nvPicPr>
          <p:cNvPr id="17409" name="Picture 2" descr="Imágenes de los formularios de impuestos 1040, 1065, 1120S, primera pág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7800" y="3353971"/>
            <a:ext cx="3810000" cy="260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Tema</a:t>
            </a:r>
            <a:r>
              <a:rPr dirty="0"/>
              <a:t> </a:t>
            </a:r>
            <a:r>
              <a:rPr lang="es-MX" dirty="0"/>
              <a:t>para debate</a:t>
            </a:r>
            <a:r>
              <a:rPr dirty="0"/>
              <a:t> n.º 1:</a:t>
            </a:r>
            <a:br>
              <a:rPr dirty="0"/>
            </a:br>
            <a:r>
              <a:rPr lang="es-ES" dirty="0"/>
              <a:t>formularios</a:t>
            </a:r>
            <a:r>
              <a:rPr dirty="0"/>
              <a:t> impositivos federales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dirty="0"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b="0" dirty="0"/>
              <a:t>Completen el tema para debate n.º 1 de la Guía del participante.</a:t>
            </a:r>
          </a:p>
          <a:p>
            <a:pPr marL="1314450" lvl="3" indent="0" eaLnBrk="1" hangingPunct="1">
              <a:buFont typeface="Arial" charset="0"/>
              <a:buNone/>
            </a:pPr>
            <a:r>
              <a:rPr lang="es-ES" b="0" dirty="0"/>
              <a:t>¿Qué formularios impositivos federales necesitarán para sus negocios?</a:t>
            </a:r>
            <a:endParaRPr lang="es-ES" b="0" dirty="0">
              <a:cs typeface="Arial" charset="0"/>
            </a:endParaRPr>
          </a:p>
        </p:txBody>
      </p:sp>
      <p:pic>
        <p:nvPicPr>
          <p:cNvPr id="19459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 por empleo y formularios</a:t>
            </a:r>
          </a:p>
        </p:txBody>
      </p:sp>
      <p:sp>
        <p:nvSpPr>
          <p:cNvPr id="21506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dirty="0"/>
              <a:t>Impuestos por empleo federales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Declaración federal anual del patrono de la contribución para el desempleo, Formulario 940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Planilla para la declaración federal TRIMESTRAL del Patrono, Formulario 941</a:t>
            </a:r>
          </a:p>
          <a:p>
            <a:pPr>
              <a:buFont typeface="Arial" charset="0"/>
              <a:buChar char="•"/>
            </a:pPr>
            <a:r>
              <a:rPr lang="es-ES" sz="2600" dirty="0"/>
              <a:t>Formularios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Certificado de exención de retenciones del empleado, Formulario W-4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Declaración de salarios e impuestos, Formulario W-2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Ingresos varios, Formulario 1099-MISC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ISPRING_RESOURCE_PATHS_HASH_2" val="d196d298e252c142a69a43ccf2eb782e367421fd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 - &amp;quot;La bienvenida&amp;quot;&quot;/&gt;&lt;property id=&quot;20307&quot; value=&quot;257&quot;/&gt;&lt;/object&gt;&lt;object type=&quot;3&quot; unique_id=&quot;10008&quot;&gt;&lt;property id=&quot;20148&quot; value=&quot;5&quot;/&gt;&lt;property id=&quot;20300&quot; value=&quot;Slide 7 - &amp;quot;Impuesto a federal&amp;quot;&quot;/&gt;&lt;property id=&quot;20307&quot; value=&quot;298&quot;/&gt;&lt;/object&gt;&lt;object type=&quot;3&quot; unique_id=&quot;10010&quot;&gt;&lt;property id=&quot;20148&quot; value=&quot;5&quot;/&gt;&lt;property id=&quot;20300&quot; value=&quot;Slide 4 - &amp;quot;Formulario de conocimientos&amp;quot;&quot;/&gt;&lt;property id=&quot;20307&quot; value=&quot;261&quot;/&gt;&lt;/object&gt;&lt;object type=&quot;3&quot; unique_id=&quot;10011&quot;&gt;&lt;property id=&quot;20148&quot; value=&quot;5&quot;/&gt;&lt;property id=&quot;20300&quot; value=&quot;Slide 10 - &amp;quot;Impuestos estatales y locales&amp;quot;&quot;/&gt;&lt;property id=&quot;20307&quot; value=&quot;299&quot;/&gt;&lt;/object&gt;&lt;object type=&quot;3&quot; unique_id=&quot;10014&quot;&gt;&lt;property id=&quot;20148&quot; value=&quot;5&quot;/&gt;&lt;property id=&quot;20300&quot; value=&quot;Slide 9 - &amp;quot;Impuesto por empleo y formularios&amp;quot;&quot;/&gt;&lt;property id=&quot;20307&quot; value=&quot;300&quot;/&gt;&lt;/object&gt;&lt;object type=&quot;3&quot; unique_id=&quot;10019&quot;&gt;&lt;property id=&quot;20148&quot; value=&quot;5&quot;/&gt;&lt;property id=&quot;20300&quot; value=&quot;Slide 16 - &amp;quot;Servicios que ofrecen los contadores de negocios&amp;quot;&quot;/&gt;&lt;property id=&quot;20307&quot; value=&quot;302&quot;/&gt;&lt;/object&gt;&lt;object type=&quot;3&quot; unique_id=&quot;10033&quot;&gt;&lt;property id=&quot;20148&quot; value=&quot;5&quot;/&gt;&lt;property id=&quot;20300&quot; value=&quot;Slide 12 - &amp;quot;El costo de no pagar los impuestos&amp;quot;&quot;/&gt;&lt;property id=&quot;20307&quot; value=&quot;305&quot;/&gt;&lt;/object&gt;&lt;object type=&quot;3&quot; unique_id=&quot;10034&quot;&gt;&lt;property id=&quot;20148&quot; value=&quot;5&quot;/&gt;&lt;property id=&quot;20300&quot; value=&quot;Slide 8 - &amp;quot;Tema para debate n.º 1: formularios impositivos federales&amp;quot;&quot;/&gt;&lt;property id=&quot;20307&quot; value=&quot;306&quot;/&gt;&lt;/object&gt;&lt;object type=&quot;3&quot; unique_id=&quot;10037&quot;&gt;&lt;property id=&quot;20148&quot; value=&quot;5&quot;/&gt;&lt;property id=&quot;20300&quot; value=&quot;Slide 17 - &amp;quot;Cinco puntos clave para recordar&amp;quot;&quot;/&gt;&lt;property id=&quot;20307&quot; value=&quot;284&quot;/&gt;&lt;/object&gt;&lt;object type=&quot;3&quot; unique_id=&quot;10046&quot;&gt;&lt;property id=&quot;20148&quot; value=&quot;5&quot;/&gt;&lt;property id=&quot;20300&quot; value=&quot;Slide 18 - &amp;quot;Resumen&amp;quot;&quot;/&gt;&lt;property id=&quot;20307&quot; value=&quot;285&quot;/&gt;&lt;/object&gt;&lt;object type=&quot;3&quot; unique_id=&quot;10047&quot;&gt;&lt;property id=&quot;20148&quot; value=&quot;5&quot;/&gt;&lt;property id=&quot;20300&quot; value=&quot;Slide 19 - &amp;quot;Conclusión&amp;quot;&quot;/&gt;&lt;property id=&quot;20307&quot; value=&quot;286&quot;/&gt;&lt;/object&gt;&lt;object type=&quot;3&quot; unique_id=&quot;10048&quot;&gt;&lt;property id=&quot;20148&quot; value=&quot;5&quot;/&gt;&lt;property id=&quot;20300&quot; value=&quot;Slide 3 - &amp;quot;Objetivos&amp;quot;&quot;/&gt;&lt;property id=&quot;20307&quot; value=&quot;287&quot;/&gt;&lt;/object&gt;&lt;object type=&quot;3&quot; unique_id=&quot;10051&quot;&gt;&lt;property id=&quot;20148&quot; value=&quot;5&quot;/&gt;&lt;property id=&quot;20300&quot; value=&quot;Slide 5 - &amp;quot;Administración de las obligaciones impositivas&amp;quot;&quot;/&gt;&lt;property id=&quot;20307&quot; value=&quot;288&quot;/&gt;&lt;/object&gt;&lt;object type=&quot;3&quot; unique_id=&quot;10062&quot;&gt;&lt;property id=&quot;20148&quot; value=&quot;5&quot;/&gt;&lt;property id=&quot;20300&quot; value=&quot;Slide 11 - &amp;quot;Sepan cuáles son sus obligaciones impositivas&amp;quot;&quot;/&gt;&lt;property id=&quot;20307&quot; value=&quot;293&quot;/&gt;&lt;/object&gt;&lt;object type=&quot;3&quot; unique_id=&quot;10063&quot;&gt;&lt;property id=&quot;20148&quot; value=&quot;5&quot;/&gt;&lt;property id=&quot;20300&quot; value=&quot;Slide 14 - &amp;quot;Sistemas de contabilidad&amp;quot;&quot;/&gt;&lt;property id=&quot;20307&quot; value=&quot;294&quot;/&gt;&lt;/object&gt;&lt;object type=&quot;3&quot; unique_id=&quot;10064&quot;&gt;&lt;property id=&quot;20148&quot; value=&quot;5&quot;/&gt;&lt;property id=&quot;20300&quot; value=&quot;Slide 15 - &amp;quot;Servicios de un contador&amp;quot;&quot;/&gt;&lt;property id=&quot;20307&quot; value=&quot;295&quot;/&gt;&lt;/object&gt;&lt;object type=&quot;3&quot; unique_id=&quot;10065&quot;&gt;&lt;property id=&quot;20148&quot; value=&quot;5&quot;/&gt;&lt;property id=&quot;20300&quot; value=&quot;Slide 6 - &amp;quot;Impuestos principales que pagan los negocios&amp;quot;&quot;/&gt;&lt;property id=&quot;20307&quot; value=&quot;297&quot;/&gt;&lt;/object&gt;&lt;object type=&quot;3&quot; unique_id=&quot;10066&quot;&gt;&lt;property id=&quot;20148&quot; value=&quot;5&quot;/&gt;&lt;property id=&quot;20300&quot; value=&quot;Slide 13 - &amp;quot;Administración del dinero para el pago de impuestos&amp;quot;&quot;/&gt;&lt;property id=&quot;20307&quot; value=&quot;296&quot;/&gt;&lt;/object&gt;&lt;object type=&quot;3&quot; unique_id=&quot;40384&quot;&gt;&lt;property id=&quot;20148&quot; value=&quot;5&quot;/&gt;&lt;property id=&quot;20300&quot; value=&quot;Slide 1 - &amp;quot;Planificación y declaración de impuestos &amp;quot;&quot;/&gt;&lt;property id=&quot;20307&quot; value=&quot;307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C51360-68DC-4A12-B3D2-6C2FBE7E634E}"/>
</file>

<file path=customXml/itemProps2.xml><?xml version="1.0" encoding="utf-8"?>
<ds:datastoreItem xmlns:ds="http://schemas.openxmlformats.org/officeDocument/2006/customXml" ds:itemID="{88B245BD-D056-486E-8ED5-687A62B3EE8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E2E843D-DEEA-4528-ADB8-5901A647CC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629</Words>
  <Application>Microsoft Office PowerPoint</Application>
  <PresentationFormat>On-screen Show (4:3)</PresentationFormat>
  <Paragraphs>108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ＭＳ Ｐゴシック</vt:lpstr>
      <vt:lpstr>Arial</vt:lpstr>
      <vt:lpstr>Calibri</vt:lpstr>
      <vt:lpstr>Geneva</vt:lpstr>
      <vt:lpstr>Helvetica Neue</vt:lpstr>
      <vt:lpstr>Source Sans Pro SemiBold</vt:lpstr>
      <vt:lpstr>Times New Roman</vt:lpstr>
      <vt:lpstr>Office Theme</vt:lpstr>
      <vt:lpstr>Planificación y declaración de impuestos </vt:lpstr>
      <vt:lpstr>La bienvenida</vt:lpstr>
      <vt:lpstr>Objetivos</vt:lpstr>
      <vt:lpstr>Formulario de conocimientos</vt:lpstr>
      <vt:lpstr>Administración de las obligaciones impositivas</vt:lpstr>
      <vt:lpstr>Impuestos principales que pagan los negocios</vt:lpstr>
      <vt:lpstr>Impuesto a federal</vt:lpstr>
      <vt:lpstr>Tema para debate n.º 1: formularios impositivos federales</vt:lpstr>
      <vt:lpstr>Impuesto por empleo y formularios</vt:lpstr>
      <vt:lpstr>Impuestos estatales y locales</vt:lpstr>
      <vt:lpstr>Sepan cuáles son sus obligaciones impositivas</vt:lpstr>
      <vt:lpstr>El costo de no pagar los impuestos</vt:lpstr>
      <vt:lpstr>Administración del dinero para el pago de impuestos</vt:lpstr>
      <vt:lpstr>Sistemas de contabilidad</vt:lpstr>
      <vt:lpstr>Servicios de un contador</vt:lpstr>
      <vt:lpstr>Servicios que ofrecen los contadores de negocios</vt:lpstr>
      <vt:lpstr>Cinco puntos clave para recordar</vt:lpstr>
      <vt:lpstr>Resumen</vt:lpstr>
      <vt:lpstr>Conclusión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SB SP Modulo 11 Planificación y declaración de impuestos para pequeños negocios</dc:title>
  <dc:subject>FDIC SB SP Modulo 11 Planificación y declaración de impuestos para pequeños negocios</dc:subject>
  <dc:creator/>
  <cp:keywords>FDIC SB SP Modulo 11 Planificación y declaración de impuestos para pequeños negocios</cp:keywords>
  <dc:description>FDIC SB SP Modulo 11 Planificación y declaración de impuestos para pequeños negocios</dc:description>
  <cp:lastModifiedBy/>
  <cp:revision>3</cp:revision>
  <dcterms:created xsi:type="dcterms:W3CDTF">2012-02-13T15:04:26Z</dcterms:created>
  <dcterms:modified xsi:type="dcterms:W3CDTF">2022-11-21T21:35:38Z</dcterms:modified>
  <cp:category>FDIC SB SP Modulo 11 Planificación y declaración de impuestos para pequeños negocios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