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</p:sldIdLst>
  <p:sldSz cx="9144000" cy="6858000" type="screen4x3"/>
  <p:notesSz cx="9144000" cy="6858000"/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6A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21" autoAdjust="0"/>
  </p:normalViewPr>
  <p:slideViewPr>
    <p:cSldViewPr>
      <p:cViewPr varScale="1">
        <p:scale>
          <a:sx n="64" d="100"/>
          <a:sy n="64" d="100"/>
        </p:scale>
        <p:origin x="660" y="4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21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220" y="845261"/>
            <a:ext cx="1998980" cy="11233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0" i="0">
                <a:solidFill>
                  <a:srgbClr val="C1951C"/>
                </a:solidFill>
                <a:latin typeface="Geneva"/>
                <a:cs typeface="Genev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1951C"/>
                </a:solidFill>
                <a:latin typeface="Geneva"/>
                <a:cs typeface="Genev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1951C"/>
                </a:solidFill>
                <a:latin typeface="Geneva"/>
                <a:cs typeface="Genev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1951C"/>
                </a:solidFill>
                <a:latin typeface="Geneva"/>
                <a:cs typeface="Genev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105660-CA94-7C45-9619-726A2A86368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356361"/>
            <a:ext cx="2288540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C1951C"/>
                </a:solidFill>
                <a:latin typeface="Geneva"/>
                <a:cs typeface="Genev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47419" y="2081301"/>
            <a:ext cx="7690484" cy="145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90993" y="6443973"/>
            <a:ext cx="1463675" cy="1670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 b="0" i="0" u="none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Time Management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 descr="Illustration of Earth surrounded by various icons"/>
          <p:cNvSpPr/>
          <p:nvPr/>
        </p:nvSpPr>
        <p:spPr>
          <a:xfrm>
            <a:off x="4562855" y="381000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65" dirty="0">
                <a:solidFill>
                  <a:srgbClr val="8E6A06"/>
                </a:solidFill>
              </a:rPr>
              <a:t>T</a:t>
            </a:r>
            <a:r>
              <a:rPr spc="-254" dirty="0">
                <a:solidFill>
                  <a:srgbClr val="8E6A06"/>
                </a:solidFill>
              </a:rPr>
              <a:t>i</a:t>
            </a:r>
            <a:r>
              <a:rPr spc="-600" dirty="0">
                <a:solidFill>
                  <a:srgbClr val="8E6A06"/>
                </a:solidFill>
              </a:rPr>
              <a:t>m</a:t>
            </a:r>
            <a:r>
              <a:rPr spc="-145" dirty="0">
                <a:solidFill>
                  <a:srgbClr val="8E6A06"/>
                </a:solidFill>
              </a:rPr>
              <a:t>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14019" y="1614042"/>
            <a:ext cx="4157979" cy="9093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800" spc="-325" dirty="0">
                <a:solidFill>
                  <a:srgbClr val="122E5A"/>
                </a:solidFill>
                <a:latin typeface="Geneva"/>
                <a:cs typeface="Geneva"/>
              </a:rPr>
              <a:t>Management</a:t>
            </a:r>
            <a:endParaRPr sz="5800">
              <a:latin typeface="Geneva"/>
              <a:cs typeface="Genev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8640" y="2606039"/>
            <a:ext cx="2956560" cy="1051560"/>
          </a:xfrm>
          <a:prstGeom prst="rect">
            <a:avLst/>
          </a:prstGeom>
          <a:solidFill>
            <a:srgbClr val="16375E"/>
          </a:solidFill>
        </p:spPr>
        <p:txBody>
          <a:bodyPr vert="horz" wrap="square" lIns="0" tIns="635" rIns="0" bIns="0" rtlCol="0">
            <a:spAutoFit/>
          </a:bodyPr>
          <a:lstStyle/>
          <a:p>
            <a:pPr marL="83820" marR="722630">
              <a:lnSpc>
                <a:spcPct val="100000"/>
              </a:lnSpc>
              <a:spcBef>
                <a:spcPts val="5"/>
              </a:spcBef>
            </a:pPr>
            <a:r>
              <a:rPr sz="3000" b="1" spc="5" dirty="0">
                <a:solidFill>
                  <a:srgbClr val="FFFFFF"/>
                </a:solidFill>
                <a:latin typeface="Palatino"/>
                <a:cs typeface="Palatino"/>
              </a:rPr>
              <a:t>F</a:t>
            </a:r>
            <a:r>
              <a:rPr sz="2400" b="1" spc="5" dirty="0">
                <a:solidFill>
                  <a:srgbClr val="FFFFFF"/>
                </a:solidFill>
                <a:latin typeface="Palatino"/>
                <a:cs typeface="Palatino"/>
              </a:rPr>
              <a:t>OR </a:t>
            </a:r>
            <a:r>
              <a:rPr sz="2400" b="1" spc="-295" dirty="0">
                <a:solidFill>
                  <a:srgbClr val="FFFFFF"/>
                </a:solidFill>
                <a:latin typeface="Palatino"/>
                <a:cs typeface="Palatino"/>
              </a:rPr>
              <a:t>A </a:t>
            </a:r>
            <a:r>
              <a:rPr sz="3000" b="1" spc="-135" dirty="0">
                <a:solidFill>
                  <a:srgbClr val="FFFFFF"/>
                </a:solidFill>
                <a:latin typeface="Palatino"/>
                <a:cs typeface="Palatino"/>
              </a:rPr>
              <a:t>S</a:t>
            </a:r>
            <a:r>
              <a:rPr sz="2400" b="1" spc="-135" dirty="0">
                <a:solidFill>
                  <a:srgbClr val="FFFFFF"/>
                </a:solidFill>
                <a:latin typeface="Palatino"/>
                <a:cs typeface="Palatino"/>
              </a:rPr>
              <a:t>MALL  </a:t>
            </a:r>
            <a:r>
              <a:rPr sz="3000" b="1" spc="-65" dirty="0">
                <a:solidFill>
                  <a:srgbClr val="FFFFFF"/>
                </a:solidFill>
                <a:latin typeface="Palatino"/>
                <a:cs typeface="Palatino"/>
              </a:rPr>
              <a:t>B</a:t>
            </a:r>
            <a:r>
              <a:rPr sz="2400" b="1" spc="-65" dirty="0">
                <a:solidFill>
                  <a:srgbClr val="FFFFFF"/>
                </a:solidFill>
                <a:latin typeface="Palatino"/>
                <a:cs typeface="Palatino"/>
              </a:rPr>
              <a:t>USINESS</a:t>
            </a:r>
            <a:endParaRPr sz="2400" dirty="0">
              <a:latin typeface="Palatino"/>
              <a:cs typeface="Palatin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53070" y="6461861"/>
            <a:ext cx="11322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Updated:</a:t>
            </a:r>
            <a:r>
              <a:rPr sz="1050" b="1" spc="-85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09-2016</a:t>
            </a:r>
            <a:endParaRPr sz="1050">
              <a:latin typeface="Helvetica"/>
              <a:cs typeface="Helvetica"/>
            </a:endParaRPr>
          </a:p>
        </p:txBody>
      </p:sp>
      <p:sp>
        <p:nvSpPr>
          <p:cNvPr id="8" name="object 8" descr="Small business association logo"/>
          <p:cNvSpPr/>
          <p:nvPr/>
        </p:nvSpPr>
        <p:spPr>
          <a:xfrm>
            <a:off x="1449012" y="5003572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65519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0" dirty="0">
                <a:solidFill>
                  <a:srgbClr val="8E6A06"/>
                </a:solidFill>
              </a:rPr>
              <a:t>Sample </a:t>
            </a:r>
            <a:r>
              <a:rPr spc="-114" dirty="0">
                <a:solidFill>
                  <a:srgbClr val="8E6A06"/>
                </a:solidFill>
              </a:rPr>
              <a:t>Time </a:t>
            </a:r>
            <a:r>
              <a:rPr spc="-120" dirty="0">
                <a:solidFill>
                  <a:srgbClr val="8E6A06"/>
                </a:solidFill>
              </a:rPr>
              <a:t>Management</a:t>
            </a:r>
            <a:r>
              <a:rPr spc="-490" dirty="0">
                <a:solidFill>
                  <a:srgbClr val="8E6A06"/>
                </a:solidFill>
              </a:rPr>
              <a:t> </a:t>
            </a:r>
            <a:r>
              <a:rPr spc="40" dirty="0">
                <a:solidFill>
                  <a:srgbClr val="8E6A06"/>
                </a:solidFill>
              </a:rPr>
              <a:t>Plan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219" y="1533718"/>
            <a:ext cx="7427595" cy="2032635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3460">
              <a:lnSpc>
                <a:spcPct val="100000"/>
              </a:lnSpc>
              <a:spcBef>
                <a:spcPts val="800"/>
              </a:spcBef>
            </a:pPr>
            <a:r>
              <a:rPr sz="3000" spc="40" dirty="0">
                <a:solidFill>
                  <a:srgbClr val="122E5A"/>
                </a:solidFill>
                <a:latin typeface="Geneva"/>
                <a:cs typeface="Geneva"/>
              </a:rPr>
              <a:t>GOAL</a:t>
            </a:r>
            <a:endParaRPr sz="3000" dirty="0">
              <a:latin typeface="Geneva"/>
              <a:cs typeface="Geneva"/>
            </a:endParaRPr>
          </a:p>
          <a:p>
            <a:pPr marL="12700" marR="5080">
              <a:lnSpc>
                <a:spcPct val="100000"/>
              </a:lnSpc>
              <a:spcBef>
                <a:spcPts val="700"/>
              </a:spcBef>
            </a:pPr>
            <a:r>
              <a:rPr sz="3000" spc="105" dirty="0">
                <a:solidFill>
                  <a:srgbClr val="122E5A"/>
                </a:solidFill>
                <a:latin typeface="Geneva"/>
                <a:cs typeface="Geneva"/>
              </a:rPr>
              <a:t>I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will </a:t>
            </a:r>
            <a:r>
              <a:rPr sz="3000" spc="-140" dirty="0">
                <a:solidFill>
                  <a:srgbClr val="122E5A"/>
                </a:solidFill>
                <a:latin typeface="Geneva"/>
                <a:cs typeface="Geneva"/>
              </a:rPr>
              <a:t>generate </a:t>
            </a:r>
            <a:r>
              <a:rPr sz="30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minimum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3000" spc="-290" dirty="0">
                <a:solidFill>
                  <a:srgbClr val="122E5A"/>
                </a:solidFill>
                <a:latin typeface="Geneva"/>
                <a:cs typeface="Geneva"/>
              </a:rPr>
              <a:t>$6,000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in</a:t>
            </a:r>
            <a:r>
              <a:rPr sz="3000" spc="-6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30" dirty="0">
                <a:solidFill>
                  <a:srgbClr val="122E5A"/>
                </a:solidFill>
                <a:latin typeface="Geneva"/>
                <a:cs typeface="Geneva"/>
              </a:rPr>
              <a:t>sales  </a:t>
            </a:r>
            <a:r>
              <a:rPr sz="3000" spc="-140" dirty="0">
                <a:solidFill>
                  <a:srgbClr val="122E5A"/>
                </a:solidFill>
                <a:latin typeface="Geneva"/>
                <a:cs typeface="Geneva"/>
              </a:rPr>
              <a:t>every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month, </a:t>
            </a:r>
            <a:r>
              <a:rPr sz="3000" spc="-185" dirty="0">
                <a:solidFill>
                  <a:srgbClr val="122E5A"/>
                </a:solidFill>
                <a:latin typeface="Geneva"/>
                <a:cs typeface="Geneva"/>
              </a:rPr>
              <a:t>starting </a:t>
            </a:r>
            <a:r>
              <a:rPr sz="3000" spc="-220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3000" spc="-200" dirty="0">
                <a:solidFill>
                  <a:srgbClr val="122E5A"/>
                </a:solidFill>
                <a:latin typeface="Geneva"/>
                <a:cs typeface="Geneva"/>
              </a:rPr>
              <a:t>month 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after </a:t>
            </a:r>
            <a:r>
              <a:rPr sz="3000" spc="-185" dirty="0">
                <a:solidFill>
                  <a:srgbClr val="122E5A"/>
                </a:solidFill>
                <a:latin typeface="Geneva"/>
                <a:cs typeface="Geneva"/>
              </a:rPr>
              <a:t>next  </a:t>
            </a:r>
            <a:r>
              <a:rPr sz="3000" spc="-130" dirty="0">
                <a:solidFill>
                  <a:srgbClr val="122E5A"/>
                </a:solidFill>
                <a:latin typeface="Geneva"/>
                <a:cs typeface="Geneva"/>
              </a:rPr>
              <a:t>(March).</a:t>
            </a:r>
            <a:endParaRPr sz="30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7515859" cy="5524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450" spc="-105" dirty="0">
                <a:solidFill>
                  <a:srgbClr val="8E6A06"/>
                </a:solidFill>
              </a:rPr>
              <a:t>Time </a:t>
            </a:r>
            <a:r>
              <a:rPr sz="3450" spc="-110" dirty="0">
                <a:solidFill>
                  <a:srgbClr val="8E6A06"/>
                </a:solidFill>
              </a:rPr>
              <a:t>Management </a:t>
            </a:r>
            <a:r>
              <a:rPr sz="3450" spc="40" dirty="0">
                <a:solidFill>
                  <a:srgbClr val="8E6A06"/>
                </a:solidFill>
              </a:rPr>
              <a:t>Plan </a:t>
            </a:r>
            <a:r>
              <a:rPr sz="3450" spc="-100" dirty="0">
                <a:solidFill>
                  <a:srgbClr val="8E6A06"/>
                </a:solidFill>
              </a:rPr>
              <a:t>Key</a:t>
            </a:r>
            <a:r>
              <a:rPr sz="3450" spc="-620" dirty="0">
                <a:solidFill>
                  <a:srgbClr val="8E6A06"/>
                </a:solidFill>
              </a:rPr>
              <a:t> </a:t>
            </a:r>
            <a:r>
              <a:rPr sz="3450" spc="-95" dirty="0">
                <a:solidFill>
                  <a:srgbClr val="8E6A06"/>
                </a:solidFill>
              </a:rPr>
              <a:t>Elements</a:t>
            </a:r>
            <a:endParaRPr sz="3450" dirty="0">
              <a:solidFill>
                <a:srgbClr val="8E6A06"/>
              </a:solidFill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219" y="1547139"/>
            <a:ext cx="7431405" cy="254127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492759" indent="-480059">
              <a:lnSpc>
                <a:spcPct val="100000"/>
              </a:lnSpc>
              <a:spcBef>
                <a:spcPts val="700"/>
              </a:spcBef>
              <a:buAutoNum type="arabicPeriod"/>
              <a:tabLst>
                <a:tab pos="492759" algn="l"/>
                <a:tab pos="493395" algn="l"/>
              </a:tabLst>
            </a:pPr>
            <a:r>
              <a:rPr sz="2800" spc="-40" dirty="0">
                <a:solidFill>
                  <a:srgbClr val="122E5A"/>
                </a:solidFill>
                <a:latin typeface="Geneva"/>
                <a:cs typeface="Geneva"/>
              </a:rPr>
              <a:t>Clearly 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defined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written</a:t>
            </a:r>
            <a:r>
              <a:rPr sz="2800" spc="-2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goals</a:t>
            </a:r>
            <a:endParaRPr sz="2800">
              <a:latin typeface="Geneva"/>
              <a:cs typeface="Geneva"/>
            </a:endParaRPr>
          </a:p>
          <a:p>
            <a:pPr marL="492759" indent="-480059">
              <a:lnSpc>
                <a:spcPct val="100000"/>
              </a:lnSpc>
              <a:spcBef>
                <a:spcPts val="605"/>
              </a:spcBef>
              <a:buAutoNum type="arabicPeriod"/>
              <a:tabLst>
                <a:tab pos="492759" algn="l"/>
                <a:tab pos="493395" algn="l"/>
              </a:tabLst>
            </a:pPr>
            <a:r>
              <a:rPr sz="2800" spc="-90" dirty="0">
                <a:solidFill>
                  <a:srgbClr val="122E5A"/>
                </a:solidFill>
                <a:latin typeface="Geneva"/>
                <a:cs typeface="Geneva"/>
              </a:rPr>
              <a:t>Detailed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list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</a:t>
            </a:r>
            <a:endParaRPr sz="2800">
              <a:latin typeface="Geneva"/>
              <a:cs typeface="Geneva"/>
            </a:endParaRPr>
          </a:p>
          <a:p>
            <a:pPr marL="492759" indent="-480059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492759" algn="l"/>
                <a:tab pos="493395" algn="l"/>
              </a:tabLst>
            </a:pPr>
            <a:r>
              <a:rPr sz="2800" spc="-120" dirty="0">
                <a:solidFill>
                  <a:srgbClr val="122E5A"/>
                </a:solidFill>
                <a:latin typeface="Geneva"/>
                <a:cs typeface="Geneva"/>
              </a:rPr>
              <a:t>Prioritization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the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</a:t>
            </a:r>
            <a:endParaRPr sz="2800">
              <a:latin typeface="Geneva"/>
              <a:cs typeface="Geneva"/>
            </a:endParaRPr>
          </a:p>
          <a:p>
            <a:pPr marL="492759" indent="-480059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492759" algn="l"/>
                <a:tab pos="493395" algn="l"/>
              </a:tabLst>
            </a:pP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List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important 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ongoing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business</a:t>
            </a: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functions</a:t>
            </a:r>
            <a:endParaRPr sz="2800">
              <a:latin typeface="Geneva"/>
              <a:cs typeface="Geneva"/>
            </a:endParaRPr>
          </a:p>
          <a:p>
            <a:pPr marL="492759" indent="-480059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492759" algn="l"/>
                <a:tab pos="493395" algn="l"/>
              </a:tabLst>
            </a:pPr>
            <a:r>
              <a:rPr sz="2800" spc="-110" dirty="0">
                <a:solidFill>
                  <a:srgbClr val="122E5A"/>
                </a:solidFill>
                <a:latin typeface="Geneva"/>
                <a:cs typeface="Geneva"/>
              </a:rPr>
              <a:t>Built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in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35" dirty="0">
                <a:solidFill>
                  <a:srgbClr val="122E5A"/>
                </a:solidFill>
                <a:latin typeface="Geneva"/>
                <a:cs typeface="Geneva"/>
              </a:rPr>
              <a:t>flexibility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444500" y="361899"/>
            <a:ext cx="3207385" cy="6045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206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-6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Key </a:t>
            </a:r>
            <a:r>
              <a:rPr kumimoji="0" lang="en-US" sz="1900" b="0" i="0" u="none" strike="noStrike" kern="1200" cap="none" spc="-6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Element</a:t>
            </a:r>
            <a:r>
              <a:rPr kumimoji="0" lang="en-US" sz="1900" b="0" i="0" u="none" strike="noStrike" kern="1200" cap="none" spc="-13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</a:t>
            </a:r>
            <a:r>
              <a:rPr kumimoji="0" lang="en-US" sz="1900" b="0" i="0" u="none" strike="noStrike" kern="1200" cap="none" spc="-13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1: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8E6A06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-3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Clearly </a:t>
            </a:r>
            <a:r>
              <a:rPr kumimoji="0" lang="en-US" sz="1900" b="0" i="0" u="none" strike="noStrike" kern="1200" cap="none" spc="-6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Defined </a:t>
            </a:r>
            <a:r>
              <a:rPr kumimoji="0" lang="en-US" sz="1900" b="0" i="0" u="none" strike="noStrike" kern="1200" cap="none" spc="-12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Written</a:t>
            </a:r>
            <a:r>
              <a:rPr kumimoji="0" lang="en-US" sz="1900" b="0" i="0" u="none" strike="noStrike" kern="1200" cap="none" spc="-19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</a:t>
            </a:r>
            <a:r>
              <a:rPr kumimoji="0" lang="en-US" sz="1900" b="0" i="0" u="none" strike="noStrike" kern="1200" cap="none" spc="1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Goals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8E6A06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</p:txBody>
      </p:sp>
      <p:sp>
        <p:nvSpPr>
          <p:cNvPr id="3" name="object 3" descr="Graphic depicting goals as quarterly (short term), 12 months (mid term), and 2 to 5 years (long term)"/>
          <p:cNvSpPr/>
          <p:nvPr/>
        </p:nvSpPr>
        <p:spPr>
          <a:xfrm>
            <a:off x="1295400" y="2022390"/>
            <a:ext cx="6382511" cy="32857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61899"/>
            <a:ext cx="2402205" cy="604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60" dirty="0">
                <a:solidFill>
                  <a:srgbClr val="8E6A06"/>
                </a:solidFill>
                <a:latin typeface="Geneva"/>
                <a:cs typeface="Geneva"/>
              </a:rPr>
              <a:t>Key </a:t>
            </a:r>
            <a:r>
              <a:rPr sz="1900" spc="-65" dirty="0">
                <a:solidFill>
                  <a:srgbClr val="8E6A06"/>
                </a:solidFill>
                <a:latin typeface="Geneva"/>
                <a:cs typeface="Geneva"/>
              </a:rPr>
              <a:t>Element</a:t>
            </a:r>
            <a:r>
              <a:rPr sz="1900" spc="-140" dirty="0">
                <a:solidFill>
                  <a:srgbClr val="8E6A06"/>
                </a:solidFill>
                <a:latin typeface="Geneva"/>
                <a:cs typeface="Geneva"/>
              </a:rPr>
              <a:t> </a:t>
            </a:r>
            <a:r>
              <a:rPr sz="1900" spc="-130" dirty="0">
                <a:solidFill>
                  <a:srgbClr val="8E6A06"/>
                </a:solidFill>
                <a:latin typeface="Geneva"/>
                <a:cs typeface="Geneva"/>
              </a:rPr>
              <a:t>2:</a:t>
            </a:r>
            <a:endParaRPr sz="1900" dirty="0">
              <a:solidFill>
                <a:srgbClr val="8E6A06"/>
              </a:solidFill>
              <a:latin typeface="Geneva"/>
              <a:cs typeface="Genev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900" spc="-65" dirty="0">
                <a:solidFill>
                  <a:srgbClr val="8E6A06"/>
                </a:solidFill>
                <a:latin typeface="Geneva"/>
                <a:cs typeface="Geneva"/>
              </a:rPr>
              <a:t>Detailed </a:t>
            </a:r>
            <a:r>
              <a:rPr sz="1900" spc="-105" dirty="0">
                <a:solidFill>
                  <a:srgbClr val="8E6A06"/>
                </a:solidFill>
                <a:latin typeface="Geneva"/>
                <a:cs typeface="Geneva"/>
              </a:rPr>
              <a:t>List </a:t>
            </a:r>
            <a:r>
              <a:rPr sz="1900" spc="-160" dirty="0">
                <a:solidFill>
                  <a:srgbClr val="8E6A06"/>
                </a:solidFill>
                <a:latin typeface="Geneva"/>
                <a:cs typeface="Geneva"/>
              </a:rPr>
              <a:t>of</a:t>
            </a:r>
            <a:r>
              <a:rPr sz="1900" spc="-140" dirty="0">
                <a:solidFill>
                  <a:srgbClr val="8E6A06"/>
                </a:solidFill>
                <a:latin typeface="Geneva"/>
                <a:cs typeface="Geneva"/>
              </a:rPr>
              <a:t> </a:t>
            </a:r>
            <a:r>
              <a:rPr sz="1900" spc="-40" dirty="0">
                <a:solidFill>
                  <a:srgbClr val="8E6A06"/>
                </a:solidFill>
                <a:latin typeface="Geneva"/>
                <a:cs typeface="Geneva"/>
              </a:rPr>
              <a:t>Tasks:</a:t>
            </a:r>
            <a:endParaRPr sz="1900" dirty="0">
              <a:solidFill>
                <a:srgbClr val="8E6A06"/>
              </a:solidFill>
              <a:latin typeface="Geneva"/>
              <a:cs typeface="Genev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0219" y="1622501"/>
            <a:ext cx="2331720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45" dirty="0">
                <a:solidFill>
                  <a:srgbClr val="122E5A"/>
                </a:solidFill>
              </a:rPr>
              <a:t>For </a:t>
            </a:r>
            <a:r>
              <a:rPr sz="3000" spc="-70" dirty="0">
                <a:solidFill>
                  <a:srgbClr val="122E5A"/>
                </a:solidFill>
              </a:rPr>
              <a:t>each</a:t>
            </a:r>
            <a:r>
              <a:rPr sz="3000" spc="-390" dirty="0">
                <a:solidFill>
                  <a:srgbClr val="122E5A"/>
                </a:solidFill>
              </a:rPr>
              <a:t> </a:t>
            </a:r>
            <a:r>
              <a:rPr sz="3000" spc="-160" dirty="0">
                <a:solidFill>
                  <a:srgbClr val="122E5A"/>
                </a:solidFill>
              </a:rPr>
              <a:t>task</a:t>
            </a:r>
            <a:endParaRPr sz="3000"/>
          </a:p>
        </p:txBody>
      </p:sp>
      <p:sp>
        <p:nvSpPr>
          <p:cNvPr id="4" name="object 4"/>
          <p:cNvSpPr txBox="1"/>
          <p:nvPr/>
        </p:nvSpPr>
        <p:spPr>
          <a:xfrm>
            <a:off x="947419" y="2081301"/>
            <a:ext cx="7228205" cy="254063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546100" indent="-533400">
              <a:lnSpc>
                <a:spcPct val="100000"/>
              </a:lnSpc>
              <a:spcBef>
                <a:spcPts val="7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140" dirty="0">
                <a:solidFill>
                  <a:srgbClr val="122E5A"/>
                </a:solidFill>
                <a:latin typeface="Geneva"/>
                <a:cs typeface="Geneva"/>
              </a:rPr>
              <a:t>What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needs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10" dirty="0">
                <a:solidFill>
                  <a:srgbClr val="122E5A"/>
                </a:solidFill>
                <a:latin typeface="Geneva"/>
                <a:cs typeface="Geneva"/>
              </a:rPr>
              <a:t>be</a:t>
            </a:r>
            <a:r>
              <a:rPr sz="2800" spc="-10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90" dirty="0">
                <a:solidFill>
                  <a:srgbClr val="122E5A"/>
                </a:solidFill>
                <a:latin typeface="Geneva"/>
                <a:cs typeface="Geneva"/>
              </a:rPr>
              <a:t>done?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6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80" dirty="0">
                <a:solidFill>
                  <a:srgbClr val="122E5A"/>
                </a:solidFill>
                <a:latin typeface="Geneva"/>
                <a:cs typeface="Geneva"/>
              </a:rPr>
              <a:t>Who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needs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40" dirty="0">
                <a:solidFill>
                  <a:srgbClr val="122E5A"/>
                </a:solidFill>
                <a:latin typeface="Geneva"/>
                <a:cs typeface="Geneva"/>
              </a:rPr>
              <a:t>do</a:t>
            </a:r>
            <a:r>
              <a:rPr sz="2800" spc="-1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it?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6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When </a:t>
            </a:r>
            <a:r>
              <a:rPr sz="2800" spc="-30" dirty="0">
                <a:solidFill>
                  <a:srgbClr val="122E5A"/>
                </a:solidFill>
                <a:latin typeface="Geneva"/>
                <a:cs typeface="Geneva"/>
              </a:rPr>
              <a:t>is </a:t>
            </a:r>
            <a:r>
              <a:rPr sz="2800" spc="-254" dirty="0">
                <a:solidFill>
                  <a:srgbClr val="122E5A"/>
                </a:solidFill>
                <a:latin typeface="Geneva"/>
                <a:cs typeface="Geneva"/>
              </a:rPr>
              <a:t>it</a:t>
            </a:r>
            <a:r>
              <a:rPr sz="2800" spc="-3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due?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6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Where </a:t>
            </a:r>
            <a:r>
              <a:rPr sz="2800" spc="-35" dirty="0">
                <a:solidFill>
                  <a:srgbClr val="122E5A"/>
                </a:solidFill>
                <a:latin typeface="Geneva"/>
                <a:cs typeface="Geneva"/>
              </a:rPr>
              <a:t>is </a:t>
            </a:r>
            <a:r>
              <a:rPr sz="2800" spc="-254" dirty="0">
                <a:solidFill>
                  <a:srgbClr val="122E5A"/>
                </a:solidFill>
                <a:latin typeface="Geneva"/>
                <a:cs typeface="Geneva"/>
              </a:rPr>
              <a:t>it </a:t>
            </a:r>
            <a:r>
              <a:rPr sz="2800" spc="-95" dirty="0">
                <a:solidFill>
                  <a:srgbClr val="122E5A"/>
                </a:solidFill>
                <a:latin typeface="Geneva"/>
                <a:cs typeface="Geneva"/>
              </a:rPr>
              <a:t>being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done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or </a:t>
            </a:r>
            <a:r>
              <a:rPr sz="2800" spc="-95" dirty="0">
                <a:solidFill>
                  <a:srgbClr val="122E5A"/>
                </a:solidFill>
                <a:latin typeface="Geneva"/>
                <a:cs typeface="Geneva"/>
              </a:rPr>
              <a:t>being</a:t>
            </a:r>
            <a:r>
              <a:rPr sz="2800" spc="-40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delivered?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6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Any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other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05" dirty="0">
                <a:solidFill>
                  <a:srgbClr val="122E5A"/>
                </a:solidFill>
                <a:latin typeface="Geneva"/>
                <a:cs typeface="Geneva"/>
              </a:rPr>
              <a:t>details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61899"/>
            <a:ext cx="2736850" cy="604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60" dirty="0">
                <a:solidFill>
                  <a:srgbClr val="8E6A06"/>
                </a:solidFill>
              </a:rPr>
              <a:t>Key </a:t>
            </a:r>
            <a:r>
              <a:rPr sz="1900" spc="-65" dirty="0">
                <a:solidFill>
                  <a:srgbClr val="8E6A06"/>
                </a:solidFill>
              </a:rPr>
              <a:t>Element</a:t>
            </a:r>
            <a:r>
              <a:rPr sz="1900" spc="-135" dirty="0">
                <a:solidFill>
                  <a:srgbClr val="8E6A06"/>
                </a:solidFill>
              </a:rPr>
              <a:t> </a:t>
            </a:r>
            <a:r>
              <a:rPr sz="1900" spc="-130" dirty="0">
                <a:solidFill>
                  <a:srgbClr val="8E6A06"/>
                </a:solidFill>
              </a:rPr>
              <a:t>3:</a:t>
            </a:r>
            <a:endParaRPr sz="1900" dirty="0">
              <a:solidFill>
                <a:srgbClr val="8E6A06"/>
              </a:solidFill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900" spc="-85" dirty="0">
                <a:solidFill>
                  <a:srgbClr val="8E6A06"/>
                </a:solidFill>
              </a:rPr>
              <a:t>Prioritization </a:t>
            </a:r>
            <a:r>
              <a:rPr sz="1900" spc="-160" dirty="0">
                <a:solidFill>
                  <a:srgbClr val="8E6A06"/>
                </a:solidFill>
              </a:rPr>
              <a:t>of </a:t>
            </a:r>
            <a:r>
              <a:rPr sz="1900" spc="-140" dirty="0">
                <a:solidFill>
                  <a:srgbClr val="8E6A06"/>
                </a:solidFill>
              </a:rPr>
              <a:t>the</a:t>
            </a:r>
            <a:r>
              <a:rPr sz="1900" spc="-45" dirty="0">
                <a:solidFill>
                  <a:srgbClr val="8E6A06"/>
                </a:solidFill>
              </a:rPr>
              <a:t> </a:t>
            </a:r>
            <a:r>
              <a:rPr sz="1900" spc="-35" dirty="0">
                <a:solidFill>
                  <a:srgbClr val="8E6A06"/>
                </a:solidFill>
              </a:rPr>
              <a:t>Tasks</a:t>
            </a:r>
            <a:endParaRPr sz="1900" dirty="0">
              <a:solidFill>
                <a:srgbClr val="8E6A06"/>
              </a:solidFill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14019" y="2081911"/>
            <a:ext cx="7923530" cy="2311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46100" marR="5080" indent="-533400">
              <a:lnSpc>
                <a:spcPct val="100000"/>
              </a:lnSpc>
              <a:spcBef>
                <a:spcPts val="95"/>
              </a:spcBef>
              <a:buChar char="•"/>
              <a:tabLst>
                <a:tab pos="545465" algn="l"/>
                <a:tab pos="546100" algn="l"/>
              </a:tabLst>
            </a:pP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Assign </a:t>
            </a:r>
            <a:r>
              <a:rPr sz="28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priority </a:t>
            </a: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level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every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task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under</a:t>
            </a:r>
            <a:r>
              <a:rPr sz="2800" spc="-2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each  </a:t>
            </a:r>
            <a:r>
              <a:rPr sz="2800" spc="-170" dirty="0">
                <a:solidFill>
                  <a:srgbClr val="122E5A"/>
                </a:solidFill>
                <a:latin typeface="Geneva"/>
                <a:cs typeface="Geneva"/>
              </a:rPr>
              <a:t>step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600"/>
              </a:spcBef>
              <a:buChar char="•"/>
              <a:tabLst>
                <a:tab pos="545465" algn="l"/>
                <a:tab pos="546100" algn="l"/>
              </a:tabLst>
            </a:pPr>
            <a:r>
              <a:rPr sz="2800" spc="-35" dirty="0">
                <a:solidFill>
                  <a:srgbClr val="122E5A"/>
                </a:solidFill>
                <a:latin typeface="Geneva"/>
                <a:cs typeface="Geneva"/>
              </a:rPr>
              <a:t>Rearrange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in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order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of</a:t>
            </a:r>
            <a:r>
              <a:rPr sz="2800" spc="-36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priority</a:t>
            </a:r>
            <a:endParaRPr sz="2800">
              <a:latin typeface="Geneva"/>
              <a:cs typeface="Geneva"/>
            </a:endParaRPr>
          </a:p>
          <a:p>
            <a:pPr marL="546100" marR="857250" indent="-533400">
              <a:lnSpc>
                <a:spcPct val="100000"/>
              </a:lnSpc>
              <a:spcBef>
                <a:spcPts val="600"/>
              </a:spcBef>
              <a:buChar char="•"/>
              <a:tabLst>
                <a:tab pos="545465" algn="l"/>
                <a:tab pos="546100" algn="l"/>
              </a:tabLst>
            </a:pP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Allocate </a:t>
            </a:r>
            <a:r>
              <a:rPr sz="2800" spc="-80" dirty="0">
                <a:solidFill>
                  <a:srgbClr val="122E5A"/>
                </a:solidFill>
                <a:latin typeface="Geneva"/>
                <a:cs typeface="Geneva"/>
              </a:rPr>
              <a:t>ample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complete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the most 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critical tasks</a:t>
            </a:r>
            <a:r>
              <a:rPr sz="2800" spc="-21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first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60375"/>
            <a:ext cx="7183755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spc="-60" dirty="0">
                <a:solidFill>
                  <a:srgbClr val="8E6A06"/>
                </a:solidFill>
                <a:latin typeface="Geneva"/>
                <a:cs typeface="Geneva"/>
              </a:rPr>
              <a:t>Key </a:t>
            </a:r>
            <a:r>
              <a:rPr sz="2150" spc="-65" dirty="0">
                <a:solidFill>
                  <a:srgbClr val="8E6A06"/>
                </a:solidFill>
                <a:latin typeface="Geneva"/>
                <a:cs typeface="Geneva"/>
              </a:rPr>
              <a:t>Element </a:t>
            </a:r>
            <a:r>
              <a:rPr sz="2150" spc="-150" dirty="0">
                <a:solidFill>
                  <a:srgbClr val="8E6A06"/>
                </a:solidFill>
                <a:latin typeface="Geneva"/>
                <a:cs typeface="Geneva"/>
              </a:rPr>
              <a:t>4: </a:t>
            </a:r>
            <a:r>
              <a:rPr sz="2150" spc="-114" dirty="0">
                <a:solidFill>
                  <a:srgbClr val="8E6A06"/>
                </a:solidFill>
                <a:latin typeface="Geneva"/>
                <a:cs typeface="Geneva"/>
              </a:rPr>
              <a:t>List </a:t>
            </a:r>
            <a:r>
              <a:rPr sz="2150" spc="-125" dirty="0">
                <a:solidFill>
                  <a:srgbClr val="8E6A06"/>
                </a:solidFill>
                <a:latin typeface="Geneva"/>
                <a:cs typeface="Geneva"/>
              </a:rPr>
              <a:t>Important </a:t>
            </a:r>
            <a:r>
              <a:rPr sz="2150" spc="-55" dirty="0">
                <a:solidFill>
                  <a:srgbClr val="8E6A06"/>
                </a:solidFill>
                <a:latin typeface="Geneva"/>
                <a:cs typeface="Geneva"/>
              </a:rPr>
              <a:t>Ongoing </a:t>
            </a:r>
            <a:r>
              <a:rPr sz="2150" spc="-20" dirty="0">
                <a:solidFill>
                  <a:srgbClr val="8E6A06"/>
                </a:solidFill>
                <a:latin typeface="Geneva"/>
                <a:cs typeface="Geneva"/>
              </a:rPr>
              <a:t>Business</a:t>
            </a:r>
            <a:r>
              <a:rPr sz="2150" spc="-300" dirty="0">
                <a:solidFill>
                  <a:srgbClr val="8E6A06"/>
                </a:solidFill>
                <a:latin typeface="Geneva"/>
                <a:cs typeface="Geneva"/>
              </a:rPr>
              <a:t> </a:t>
            </a:r>
            <a:r>
              <a:rPr sz="2150" spc="-70" dirty="0">
                <a:solidFill>
                  <a:srgbClr val="8E6A06"/>
                </a:solidFill>
                <a:latin typeface="Geneva"/>
                <a:cs typeface="Geneva"/>
              </a:rPr>
              <a:t>Functions</a:t>
            </a:r>
            <a:endParaRPr sz="2150" dirty="0">
              <a:solidFill>
                <a:srgbClr val="8E6A06"/>
              </a:solidFill>
              <a:latin typeface="Geneva"/>
              <a:cs typeface="Genev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0219" y="2168778"/>
            <a:ext cx="522986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65" dirty="0">
                <a:solidFill>
                  <a:srgbClr val="122E5A"/>
                </a:solidFill>
              </a:rPr>
              <a:t>Include in </a:t>
            </a:r>
            <a:r>
              <a:rPr sz="3000" spc="-155" dirty="0">
                <a:solidFill>
                  <a:srgbClr val="122E5A"/>
                </a:solidFill>
              </a:rPr>
              <a:t>your </a:t>
            </a:r>
            <a:r>
              <a:rPr sz="3000" spc="-165" dirty="0">
                <a:solidFill>
                  <a:srgbClr val="122E5A"/>
                </a:solidFill>
              </a:rPr>
              <a:t>task </a:t>
            </a:r>
            <a:r>
              <a:rPr sz="3000" spc="-150" dirty="0">
                <a:solidFill>
                  <a:srgbClr val="122E5A"/>
                </a:solidFill>
              </a:rPr>
              <a:t>list </a:t>
            </a:r>
            <a:r>
              <a:rPr sz="3000" spc="-200" dirty="0">
                <a:solidFill>
                  <a:srgbClr val="122E5A"/>
                </a:solidFill>
              </a:rPr>
              <a:t>time</a:t>
            </a:r>
            <a:r>
              <a:rPr sz="3000" spc="-450" dirty="0">
                <a:solidFill>
                  <a:srgbClr val="122E5A"/>
                </a:solidFill>
              </a:rPr>
              <a:t> </a:t>
            </a:r>
            <a:r>
              <a:rPr sz="3000" spc="-245" dirty="0">
                <a:solidFill>
                  <a:srgbClr val="122E5A"/>
                </a:solidFill>
              </a:rPr>
              <a:t>to:</a:t>
            </a:r>
            <a:endParaRPr sz="3000"/>
          </a:p>
        </p:txBody>
      </p:sp>
      <p:sp>
        <p:nvSpPr>
          <p:cNvPr id="4" name="object 4"/>
          <p:cNvSpPr txBox="1"/>
          <p:nvPr/>
        </p:nvSpPr>
        <p:spPr>
          <a:xfrm>
            <a:off x="947419" y="2627263"/>
            <a:ext cx="4377055" cy="207518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546100" indent="-533400">
              <a:lnSpc>
                <a:spcPct val="100000"/>
              </a:lnSpc>
              <a:spcBef>
                <a:spcPts val="695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10" dirty="0">
                <a:solidFill>
                  <a:srgbClr val="122E5A"/>
                </a:solidFill>
                <a:latin typeface="Geneva"/>
                <a:cs typeface="Geneva"/>
              </a:rPr>
              <a:t>Pay</a:t>
            </a:r>
            <a:r>
              <a:rPr sz="2800" spc="-16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bills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6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Invoice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0" dirty="0">
                <a:solidFill>
                  <a:srgbClr val="122E5A"/>
                </a:solidFill>
                <a:latin typeface="Geneva"/>
                <a:cs typeface="Geneva"/>
              </a:rPr>
              <a:t>clients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605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30" dirty="0">
                <a:solidFill>
                  <a:srgbClr val="122E5A"/>
                </a:solidFill>
                <a:latin typeface="Geneva"/>
                <a:cs typeface="Geneva"/>
              </a:rPr>
              <a:t>Review</a:t>
            </a:r>
            <a:r>
              <a:rPr sz="2800" spc="-1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05" dirty="0">
                <a:solidFill>
                  <a:srgbClr val="122E5A"/>
                </a:solidFill>
                <a:latin typeface="Geneva"/>
                <a:cs typeface="Geneva"/>
              </a:rPr>
              <a:t>correspondence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9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10" dirty="0">
                <a:solidFill>
                  <a:srgbClr val="122E5A"/>
                </a:solidFill>
                <a:latin typeface="Geneva"/>
                <a:cs typeface="Geneva"/>
              </a:rPr>
              <a:t>Make </a:t>
            </a: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bank</a:t>
            </a:r>
            <a:r>
              <a:rPr sz="2800" spc="-31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deposits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61899"/>
            <a:ext cx="1821180" cy="604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60" dirty="0">
                <a:solidFill>
                  <a:srgbClr val="8E6A06"/>
                </a:solidFill>
                <a:latin typeface="Geneva"/>
                <a:cs typeface="Geneva"/>
              </a:rPr>
              <a:t>Key </a:t>
            </a:r>
            <a:r>
              <a:rPr sz="1900" spc="-65" dirty="0">
                <a:solidFill>
                  <a:srgbClr val="8E6A06"/>
                </a:solidFill>
                <a:latin typeface="Geneva"/>
                <a:cs typeface="Geneva"/>
              </a:rPr>
              <a:t>Element</a:t>
            </a:r>
            <a:r>
              <a:rPr sz="1900" spc="-155" dirty="0">
                <a:solidFill>
                  <a:srgbClr val="8E6A06"/>
                </a:solidFill>
                <a:latin typeface="Geneva"/>
                <a:cs typeface="Geneva"/>
              </a:rPr>
              <a:t> </a:t>
            </a:r>
            <a:r>
              <a:rPr sz="1900" spc="-130" dirty="0">
                <a:solidFill>
                  <a:srgbClr val="8E6A06"/>
                </a:solidFill>
                <a:latin typeface="Geneva"/>
                <a:cs typeface="Geneva"/>
              </a:rPr>
              <a:t>5:</a:t>
            </a:r>
            <a:endParaRPr sz="1900" dirty="0">
              <a:solidFill>
                <a:srgbClr val="8E6A06"/>
              </a:solidFill>
              <a:latin typeface="Geneva"/>
              <a:cs typeface="Genev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900" spc="-70" dirty="0">
                <a:solidFill>
                  <a:srgbClr val="8E6A06"/>
                </a:solidFill>
                <a:latin typeface="Geneva"/>
                <a:cs typeface="Geneva"/>
              </a:rPr>
              <a:t>Built-in</a:t>
            </a:r>
            <a:r>
              <a:rPr sz="1900" spc="-130" dirty="0">
                <a:solidFill>
                  <a:srgbClr val="8E6A06"/>
                </a:solidFill>
                <a:latin typeface="Geneva"/>
                <a:cs typeface="Geneva"/>
              </a:rPr>
              <a:t> </a:t>
            </a:r>
            <a:r>
              <a:rPr sz="1900" spc="-65" dirty="0">
                <a:solidFill>
                  <a:srgbClr val="8E6A06"/>
                </a:solidFill>
                <a:latin typeface="Geneva"/>
                <a:cs typeface="Geneva"/>
              </a:rPr>
              <a:t>Flexibility</a:t>
            </a:r>
            <a:endParaRPr sz="1900" dirty="0">
              <a:solidFill>
                <a:srgbClr val="8E6A06"/>
              </a:solidFill>
              <a:latin typeface="Geneva"/>
              <a:cs typeface="Genev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0219" y="1622501"/>
            <a:ext cx="7989570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42900">
              <a:lnSpc>
                <a:spcPct val="100000"/>
              </a:lnSpc>
              <a:spcBef>
                <a:spcPts val="100"/>
              </a:spcBef>
            </a:pPr>
            <a:r>
              <a:rPr sz="3000" spc="-60" dirty="0">
                <a:solidFill>
                  <a:srgbClr val="122E5A"/>
                </a:solidFill>
              </a:rPr>
              <a:t>When </a:t>
            </a:r>
            <a:r>
              <a:rPr sz="3000" spc="-70" dirty="0">
                <a:solidFill>
                  <a:srgbClr val="122E5A"/>
                </a:solidFill>
              </a:rPr>
              <a:t>assigning </a:t>
            </a:r>
            <a:r>
              <a:rPr sz="3000" spc="-40" dirty="0">
                <a:solidFill>
                  <a:srgbClr val="122E5A"/>
                </a:solidFill>
              </a:rPr>
              <a:t>an </a:t>
            </a:r>
            <a:r>
              <a:rPr sz="3000" spc="-170" dirty="0">
                <a:solidFill>
                  <a:srgbClr val="122E5A"/>
                </a:solidFill>
              </a:rPr>
              <a:t>estimated </a:t>
            </a:r>
            <a:r>
              <a:rPr sz="3000" spc="-165" dirty="0">
                <a:solidFill>
                  <a:srgbClr val="122E5A"/>
                </a:solidFill>
              </a:rPr>
              <a:t>amount </a:t>
            </a:r>
            <a:r>
              <a:rPr sz="3000" spc="-245" dirty="0">
                <a:solidFill>
                  <a:srgbClr val="122E5A"/>
                </a:solidFill>
              </a:rPr>
              <a:t>of</a:t>
            </a:r>
            <a:r>
              <a:rPr sz="3000" spc="-560" dirty="0">
                <a:solidFill>
                  <a:srgbClr val="122E5A"/>
                </a:solidFill>
              </a:rPr>
              <a:t> </a:t>
            </a:r>
            <a:r>
              <a:rPr sz="3000" spc="-195" dirty="0">
                <a:solidFill>
                  <a:srgbClr val="122E5A"/>
                </a:solidFill>
              </a:rPr>
              <a:t>time  </a:t>
            </a:r>
            <a:r>
              <a:rPr sz="3000" spc="-325" dirty="0">
                <a:solidFill>
                  <a:srgbClr val="122E5A"/>
                </a:solidFill>
              </a:rPr>
              <a:t>to </a:t>
            </a:r>
            <a:r>
              <a:rPr sz="3000" spc="-160" dirty="0">
                <a:solidFill>
                  <a:srgbClr val="122E5A"/>
                </a:solidFill>
              </a:rPr>
              <a:t>complete </a:t>
            </a:r>
            <a:r>
              <a:rPr sz="3000" spc="-70" dirty="0">
                <a:solidFill>
                  <a:srgbClr val="122E5A"/>
                </a:solidFill>
              </a:rPr>
              <a:t>each </a:t>
            </a:r>
            <a:r>
              <a:rPr sz="3000" spc="-145" dirty="0">
                <a:solidFill>
                  <a:srgbClr val="122E5A"/>
                </a:solidFill>
              </a:rPr>
              <a:t>task, </a:t>
            </a:r>
            <a:r>
              <a:rPr sz="3000" spc="-114" dirty="0">
                <a:solidFill>
                  <a:srgbClr val="122E5A"/>
                </a:solidFill>
              </a:rPr>
              <a:t>be </a:t>
            </a:r>
            <a:r>
              <a:rPr sz="3000" spc="-85" dirty="0">
                <a:solidFill>
                  <a:srgbClr val="122E5A"/>
                </a:solidFill>
              </a:rPr>
              <a:t>sure</a:t>
            </a:r>
            <a:r>
              <a:rPr sz="3000" spc="-225" dirty="0">
                <a:solidFill>
                  <a:srgbClr val="122E5A"/>
                </a:solidFill>
              </a:rPr>
              <a:t> </a:t>
            </a:r>
            <a:r>
              <a:rPr sz="3000" spc="-250" dirty="0">
                <a:solidFill>
                  <a:srgbClr val="122E5A"/>
                </a:solidFill>
              </a:rPr>
              <a:t>to:</a:t>
            </a:r>
            <a:endParaRPr sz="3000"/>
          </a:p>
        </p:txBody>
      </p:sp>
      <p:sp>
        <p:nvSpPr>
          <p:cNvPr id="4" name="object 4"/>
          <p:cNvSpPr txBox="1"/>
          <p:nvPr/>
        </p:nvSpPr>
        <p:spPr>
          <a:xfrm>
            <a:off x="947419" y="2615311"/>
            <a:ext cx="7285355" cy="24244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46100" marR="5080" indent="-533400">
              <a:lnSpc>
                <a:spcPct val="100000"/>
              </a:lnSpc>
              <a:spcBef>
                <a:spcPts val="95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Allow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for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address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opportunities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and  </a:t>
            </a:r>
            <a:r>
              <a:rPr sz="2800" spc="-45" dirty="0">
                <a:solidFill>
                  <a:srgbClr val="122E5A"/>
                </a:solidFill>
                <a:latin typeface="Geneva"/>
                <a:cs typeface="Geneva"/>
              </a:rPr>
              <a:t>issues </a:t>
            </a:r>
            <a:r>
              <a:rPr sz="2800" spc="-15" dirty="0">
                <a:solidFill>
                  <a:srgbClr val="122E5A"/>
                </a:solidFill>
                <a:latin typeface="Geneva"/>
                <a:cs typeface="Geneva"/>
              </a:rPr>
              <a:t>as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they</a:t>
            </a:r>
            <a:r>
              <a:rPr sz="2800" spc="-41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arise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6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Allow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extra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for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critical 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tasks,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if</a:t>
            </a:r>
            <a:r>
              <a:rPr sz="2800" spc="-1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needed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6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Allow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for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interruptions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89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Allow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for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80" dirty="0">
                <a:solidFill>
                  <a:srgbClr val="122E5A"/>
                </a:solidFill>
                <a:latin typeface="Geneva"/>
                <a:cs typeface="Geneva"/>
              </a:rPr>
              <a:t>breaks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294703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95" dirty="0">
                <a:solidFill>
                  <a:srgbClr val="8E6A06"/>
                </a:solidFill>
              </a:rPr>
              <a:t>SMART</a:t>
            </a:r>
            <a:r>
              <a:rPr spc="-270" dirty="0">
                <a:solidFill>
                  <a:srgbClr val="8E6A06"/>
                </a:solidFill>
              </a:rPr>
              <a:t> </a:t>
            </a:r>
            <a:r>
              <a:rPr spc="20" dirty="0">
                <a:solidFill>
                  <a:srgbClr val="8E6A06"/>
                </a:solidFill>
              </a:rPr>
              <a:t>Goals</a:t>
            </a:r>
          </a:p>
        </p:txBody>
      </p:sp>
      <p:sp>
        <p:nvSpPr>
          <p:cNvPr id="3" name="object 3" descr="Graphic illustrating the SMART acronym: specific, measurable, attainable, relevant, time bound"/>
          <p:cNvSpPr/>
          <p:nvPr/>
        </p:nvSpPr>
        <p:spPr>
          <a:xfrm>
            <a:off x="2314956" y="1286256"/>
            <a:ext cx="4514088" cy="4285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444500" y="356361"/>
            <a:ext cx="7212965" cy="57404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270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7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Discussion </a:t>
            </a:r>
            <a:r>
              <a:rPr kumimoji="0" lang="en-US" sz="3600" b="0" i="0" u="none" strike="noStrike" kern="1200" cap="none" spc="-12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Point </a:t>
            </a:r>
            <a:r>
              <a:rPr kumimoji="0" lang="en-US" sz="3600" b="0" i="0" u="none" strike="noStrike" kern="1200" cap="none" spc="-30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#2: </a:t>
            </a:r>
            <a:r>
              <a:rPr kumimoji="0" lang="en-US" sz="3600" b="0" i="0" u="none" strike="noStrike" kern="1200" cap="none" spc="9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SMART</a:t>
            </a:r>
            <a:r>
              <a:rPr kumimoji="0" lang="en-US" sz="3600" b="0" i="0" u="none" strike="noStrike" kern="1200" cap="none" spc="-35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</a:t>
            </a:r>
            <a:r>
              <a:rPr kumimoji="0" lang="en-US" sz="3600" b="0" i="0" u="none" strike="noStrike" kern="1200" cap="none" spc="2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Goals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8E6A06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97350" y="2036191"/>
            <a:ext cx="613727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spc="-145" dirty="0">
                <a:solidFill>
                  <a:srgbClr val="001F5F"/>
                </a:solidFill>
                <a:latin typeface="Geneva"/>
                <a:cs typeface="Geneva"/>
              </a:rPr>
              <a:t>Write </a:t>
            </a:r>
            <a:r>
              <a:rPr sz="2800" spc="-95" dirty="0">
                <a:solidFill>
                  <a:srgbClr val="001F5F"/>
                </a:solidFill>
                <a:latin typeface="Geneva"/>
                <a:cs typeface="Geneva"/>
              </a:rPr>
              <a:t>one </a:t>
            </a:r>
            <a:r>
              <a:rPr sz="2800" spc="-229" dirty="0">
                <a:solidFill>
                  <a:srgbClr val="001F5F"/>
                </a:solidFill>
                <a:latin typeface="Geneva"/>
                <a:cs typeface="Geneva"/>
              </a:rPr>
              <a:t>of </a:t>
            </a:r>
            <a:r>
              <a:rPr sz="2800" spc="-145" dirty="0">
                <a:solidFill>
                  <a:srgbClr val="001F5F"/>
                </a:solidFill>
                <a:latin typeface="Geneva"/>
                <a:cs typeface="Geneva"/>
              </a:rPr>
              <a:t>your </a:t>
            </a:r>
            <a:r>
              <a:rPr sz="2800" spc="-60" dirty="0">
                <a:solidFill>
                  <a:srgbClr val="001F5F"/>
                </a:solidFill>
                <a:latin typeface="Geneva"/>
                <a:cs typeface="Geneva"/>
              </a:rPr>
              <a:t>business </a:t>
            </a: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goals</a:t>
            </a:r>
            <a:r>
              <a:rPr sz="2800" spc="-29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75" dirty="0">
                <a:solidFill>
                  <a:srgbClr val="001F5F"/>
                </a:solidFill>
                <a:latin typeface="Geneva"/>
                <a:cs typeface="Geneva"/>
              </a:rPr>
              <a:t>using  </a:t>
            </a:r>
            <a:r>
              <a:rPr sz="2800" spc="-204" dirty="0">
                <a:solidFill>
                  <a:srgbClr val="001F5F"/>
                </a:solidFill>
                <a:latin typeface="Geneva"/>
                <a:cs typeface="Geneva"/>
              </a:rPr>
              <a:t>the </a:t>
            </a:r>
            <a:r>
              <a:rPr sz="2800" spc="65" dirty="0">
                <a:solidFill>
                  <a:srgbClr val="001F5F"/>
                </a:solidFill>
                <a:latin typeface="Geneva"/>
                <a:cs typeface="Geneva"/>
              </a:rPr>
              <a:t>SMART</a:t>
            </a:r>
            <a:r>
              <a:rPr sz="2800" spc="-9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90" dirty="0">
                <a:solidFill>
                  <a:srgbClr val="001F5F"/>
                </a:solidFill>
                <a:latin typeface="Geneva"/>
                <a:cs typeface="Geneva"/>
              </a:rPr>
              <a:t>format.</a:t>
            </a:r>
            <a:endParaRPr sz="2800">
              <a:latin typeface="Geneva"/>
              <a:cs typeface="Geneva"/>
            </a:endParaRPr>
          </a:p>
        </p:txBody>
      </p:sp>
      <p:sp>
        <p:nvSpPr>
          <p:cNvPr id="4" name="object 4" descr="Detail of pencil"/>
          <p:cNvSpPr/>
          <p:nvPr/>
        </p:nvSpPr>
        <p:spPr>
          <a:xfrm>
            <a:off x="0" y="2895600"/>
            <a:ext cx="1620012" cy="2714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42418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>
                <a:solidFill>
                  <a:srgbClr val="8E6A06"/>
                </a:solidFill>
              </a:rPr>
              <a:t>Using </a:t>
            </a:r>
            <a:r>
              <a:rPr spc="95" dirty="0">
                <a:solidFill>
                  <a:srgbClr val="8E6A06"/>
                </a:solidFill>
              </a:rPr>
              <a:t>SMART</a:t>
            </a:r>
            <a:r>
              <a:rPr spc="-445" dirty="0">
                <a:solidFill>
                  <a:srgbClr val="8E6A06"/>
                </a:solidFill>
              </a:rPr>
              <a:t> </a:t>
            </a:r>
            <a:r>
              <a:rPr spc="20" dirty="0">
                <a:solidFill>
                  <a:srgbClr val="8E6A06"/>
                </a:solidFill>
              </a:rPr>
              <a:t>Goals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49300" y="1417082"/>
            <a:ext cx="6144260" cy="3082925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z="3000" spc="-155" dirty="0">
                <a:solidFill>
                  <a:srgbClr val="001F5F"/>
                </a:solidFill>
                <a:latin typeface="Geneva"/>
                <a:cs typeface="Geneva"/>
              </a:rPr>
              <a:t>Write </a:t>
            </a:r>
            <a:r>
              <a:rPr sz="3000" spc="-215" dirty="0">
                <a:solidFill>
                  <a:srgbClr val="001F5F"/>
                </a:solidFill>
                <a:latin typeface="Geneva"/>
                <a:cs typeface="Geneva"/>
              </a:rPr>
              <a:t>the </a:t>
            </a:r>
            <a:r>
              <a:rPr sz="3000" spc="-150" dirty="0">
                <a:solidFill>
                  <a:srgbClr val="001F5F"/>
                </a:solidFill>
                <a:latin typeface="Geneva"/>
                <a:cs typeface="Geneva"/>
              </a:rPr>
              <a:t>steps </a:t>
            </a:r>
            <a:r>
              <a:rPr sz="3000" spc="-75" dirty="0">
                <a:solidFill>
                  <a:srgbClr val="001F5F"/>
                </a:solidFill>
                <a:latin typeface="Geneva"/>
                <a:cs typeface="Geneva"/>
              </a:rPr>
              <a:t>and </a:t>
            </a:r>
            <a:r>
              <a:rPr sz="3000" spc="-135" dirty="0">
                <a:solidFill>
                  <a:srgbClr val="001F5F"/>
                </a:solidFill>
                <a:latin typeface="Geneva"/>
                <a:cs typeface="Geneva"/>
              </a:rPr>
              <a:t>tasks </a:t>
            </a:r>
            <a:r>
              <a:rPr sz="3000" spc="-325" dirty="0">
                <a:solidFill>
                  <a:srgbClr val="001F5F"/>
                </a:solidFill>
                <a:latin typeface="Geneva"/>
                <a:cs typeface="Geneva"/>
              </a:rPr>
              <a:t>to</a:t>
            </a:r>
            <a:r>
              <a:rPr sz="3000" spc="-34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3000" spc="-165" dirty="0">
                <a:solidFill>
                  <a:srgbClr val="001F5F"/>
                </a:solidFill>
                <a:latin typeface="Geneva"/>
                <a:cs typeface="Geneva"/>
              </a:rPr>
              <a:t>identify:</a:t>
            </a:r>
            <a:endParaRPr sz="3000">
              <a:latin typeface="Geneva"/>
              <a:cs typeface="Geneva"/>
            </a:endParaRPr>
          </a:p>
          <a:p>
            <a:pPr marL="870585" indent="-457200">
              <a:lnSpc>
                <a:spcPct val="100000"/>
              </a:lnSpc>
              <a:spcBef>
                <a:spcPts val="610"/>
              </a:spcBef>
              <a:buChar char="•"/>
              <a:tabLst>
                <a:tab pos="870585" algn="l"/>
                <a:tab pos="871219" algn="l"/>
              </a:tabLst>
            </a:pPr>
            <a:r>
              <a:rPr sz="2800" spc="-80" dirty="0">
                <a:solidFill>
                  <a:srgbClr val="001F5F"/>
                </a:solidFill>
                <a:latin typeface="Geneva"/>
                <a:cs typeface="Geneva"/>
              </a:rPr>
              <a:t>Who</a:t>
            </a:r>
            <a:endParaRPr sz="2800">
              <a:latin typeface="Geneva"/>
              <a:cs typeface="Geneva"/>
            </a:endParaRPr>
          </a:p>
          <a:p>
            <a:pPr marL="870585" indent="-457200">
              <a:lnSpc>
                <a:spcPct val="100000"/>
              </a:lnSpc>
              <a:spcBef>
                <a:spcPts val="600"/>
              </a:spcBef>
              <a:buChar char="•"/>
              <a:tabLst>
                <a:tab pos="870585" algn="l"/>
                <a:tab pos="871219" algn="l"/>
              </a:tabLst>
            </a:pPr>
            <a:r>
              <a:rPr sz="2800" spc="-140" dirty="0">
                <a:solidFill>
                  <a:srgbClr val="001F5F"/>
                </a:solidFill>
                <a:latin typeface="Geneva"/>
                <a:cs typeface="Geneva"/>
              </a:rPr>
              <a:t>What</a:t>
            </a:r>
            <a:endParaRPr sz="2800">
              <a:latin typeface="Geneva"/>
              <a:cs typeface="Geneva"/>
            </a:endParaRPr>
          </a:p>
          <a:p>
            <a:pPr marL="870585" indent="-457200">
              <a:lnSpc>
                <a:spcPct val="100000"/>
              </a:lnSpc>
              <a:spcBef>
                <a:spcPts val="600"/>
              </a:spcBef>
              <a:buChar char="•"/>
              <a:tabLst>
                <a:tab pos="870585" algn="l"/>
                <a:tab pos="871219" algn="l"/>
              </a:tabLst>
            </a:pPr>
            <a:r>
              <a:rPr sz="2800" spc="-60" dirty="0">
                <a:solidFill>
                  <a:srgbClr val="001F5F"/>
                </a:solidFill>
                <a:latin typeface="Geneva"/>
                <a:cs typeface="Geneva"/>
              </a:rPr>
              <a:t>When</a:t>
            </a:r>
            <a:endParaRPr sz="2800">
              <a:latin typeface="Geneva"/>
              <a:cs typeface="Geneva"/>
            </a:endParaRPr>
          </a:p>
          <a:p>
            <a:pPr marL="870585" indent="-457200">
              <a:lnSpc>
                <a:spcPct val="100000"/>
              </a:lnSpc>
              <a:spcBef>
                <a:spcPts val="600"/>
              </a:spcBef>
              <a:buChar char="•"/>
              <a:tabLst>
                <a:tab pos="870585" algn="l"/>
                <a:tab pos="871219" algn="l"/>
              </a:tabLst>
            </a:pPr>
            <a:r>
              <a:rPr sz="2800" spc="-75" dirty="0">
                <a:solidFill>
                  <a:srgbClr val="001F5F"/>
                </a:solidFill>
                <a:latin typeface="Geneva"/>
                <a:cs typeface="Geneva"/>
              </a:rPr>
              <a:t>Where</a:t>
            </a:r>
            <a:endParaRPr sz="2800">
              <a:latin typeface="Geneva"/>
              <a:cs typeface="Geneva"/>
            </a:endParaRPr>
          </a:p>
          <a:p>
            <a:pPr marL="870585" indent="-457200">
              <a:lnSpc>
                <a:spcPct val="100000"/>
              </a:lnSpc>
              <a:spcBef>
                <a:spcPts val="600"/>
              </a:spcBef>
              <a:buChar char="•"/>
              <a:tabLst>
                <a:tab pos="870585" algn="l"/>
                <a:tab pos="871219" algn="l"/>
              </a:tabLst>
            </a:pPr>
            <a:r>
              <a:rPr sz="2800" spc="-100" dirty="0">
                <a:solidFill>
                  <a:srgbClr val="001F5F"/>
                </a:solidFill>
                <a:latin typeface="Geneva"/>
                <a:cs typeface="Geneva"/>
              </a:rPr>
              <a:t>Why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1931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10" dirty="0">
                <a:solidFill>
                  <a:srgbClr val="8E6A06"/>
                </a:solidFill>
              </a:rPr>
              <a:t>Welcome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50334" y="1920366"/>
            <a:ext cx="2889885" cy="2007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685" indent="-514984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105" dirty="0">
                <a:solidFill>
                  <a:srgbClr val="122E5A"/>
                </a:solidFill>
                <a:latin typeface="Geneva"/>
                <a:cs typeface="Geneva"/>
              </a:rPr>
              <a:t>Agenda</a:t>
            </a:r>
            <a:endParaRPr sz="3000">
              <a:latin typeface="Geneva"/>
              <a:cs typeface="Geneva"/>
            </a:endParaRPr>
          </a:p>
          <a:p>
            <a:pPr marL="527685" indent="-514984">
              <a:lnSpc>
                <a:spcPct val="100000"/>
              </a:lnSpc>
              <a:spcBef>
                <a:spcPts val="240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55" dirty="0">
                <a:solidFill>
                  <a:srgbClr val="122E5A"/>
                </a:solidFill>
                <a:latin typeface="Geneva"/>
                <a:cs typeface="Geneva"/>
              </a:rPr>
              <a:t>Ground</a:t>
            </a:r>
            <a:r>
              <a:rPr sz="3000" spc="-229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25" dirty="0">
                <a:solidFill>
                  <a:srgbClr val="122E5A"/>
                </a:solidFill>
                <a:latin typeface="Geneva"/>
                <a:cs typeface="Geneva"/>
              </a:rPr>
              <a:t>Rules</a:t>
            </a:r>
            <a:endParaRPr sz="3000">
              <a:latin typeface="Geneva"/>
              <a:cs typeface="Geneva"/>
            </a:endParaRPr>
          </a:p>
          <a:p>
            <a:pPr marL="527685" indent="-514984">
              <a:lnSpc>
                <a:spcPct val="100000"/>
              </a:lnSpc>
              <a:spcBef>
                <a:spcPts val="240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Introductions</a:t>
            </a:r>
            <a:endParaRPr sz="3000">
              <a:latin typeface="Geneva"/>
              <a:cs typeface="Geneva"/>
            </a:endParaRPr>
          </a:p>
        </p:txBody>
      </p:sp>
      <p:sp>
        <p:nvSpPr>
          <p:cNvPr id="4" name="object 4" descr="Handshake"/>
          <p:cNvSpPr/>
          <p:nvPr/>
        </p:nvSpPr>
        <p:spPr>
          <a:xfrm>
            <a:off x="304800" y="1524000"/>
            <a:ext cx="38100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444500" y="360375"/>
            <a:ext cx="7691755" cy="38290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143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50" b="0" i="0" u="none" strike="noStrike" kern="1200" cap="none" spc="-5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Discussion </a:t>
            </a:r>
            <a:r>
              <a:rPr kumimoji="0" lang="en-US" sz="2350" b="0" i="0" u="none" strike="noStrike" kern="1200" cap="none" spc="-9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Point </a:t>
            </a:r>
            <a:r>
              <a:rPr kumimoji="0" lang="en-US" sz="2350" b="0" i="0" u="none" strike="noStrike" kern="1200" cap="none" spc="-204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#3: </a:t>
            </a:r>
            <a:r>
              <a:rPr kumimoji="0" lang="en-US" sz="2350" b="0" i="0" u="none" strike="noStrike" kern="1200" cap="none" spc="-4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Tasks </a:t>
            </a:r>
            <a:r>
              <a:rPr kumimoji="0" lang="en-US" sz="2350" b="0" i="0" u="none" strike="noStrike" kern="1200" cap="none" spc="-8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Developed </a:t>
            </a:r>
            <a:r>
              <a:rPr kumimoji="0" lang="en-US" sz="2350" b="0" i="0" u="none" strike="noStrike" kern="1200" cap="none" spc="-16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with </a:t>
            </a:r>
            <a:r>
              <a:rPr kumimoji="0" lang="en-US" sz="2350" b="0" i="0" u="none" strike="noStrike" kern="1200" cap="none" spc="5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SMART</a:t>
            </a:r>
            <a:r>
              <a:rPr kumimoji="0" lang="en-US" sz="2350" b="0" i="0" u="none" strike="noStrike" kern="1200" cap="none" spc="-27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</a:t>
            </a:r>
            <a:r>
              <a:rPr kumimoji="0" lang="en-US" sz="2350" b="0" i="0" u="none" strike="noStrike" kern="1200" cap="none" spc="1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Goals</a:t>
            </a:r>
            <a:endParaRPr kumimoji="0" lang="en-US" sz="2350" b="0" i="0" u="none" strike="noStrike" kern="1200" cap="none" spc="0" normalizeH="0" baseline="0" noProof="0" dirty="0">
              <a:ln>
                <a:noFill/>
              </a:ln>
              <a:solidFill>
                <a:srgbClr val="8E6A06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</p:txBody>
      </p:sp>
      <p:sp>
        <p:nvSpPr>
          <p:cNvPr id="3" name="object 3" descr="Detail of pencil"/>
          <p:cNvSpPr/>
          <p:nvPr/>
        </p:nvSpPr>
        <p:spPr>
          <a:xfrm>
            <a:off x="0" y="2895600"/>
            <a:ext cx="1620012" cy="2714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57200" y="2036191"/>
            <a:ext cx="7990840" cy="1305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143000">
              <a:lnSpc>
                <a:spcPct val="100000"/>
              </a:lnSpc>
              <a:spcBef>
                <a:spcPts val="95"/>
              </a:spcBef>
              <a:tabLst>
                <a:tab pos="1713864" algn="l"/>
              </a:tabLst>
            </a:pPr>
            <a:r>
              <a:rPr sz="2800" spc="-120" dirty="0">
                <a:solidFill>
                  <a:srgbClr val="001F5F"/>
                </a:solidFill>
                <a:latin typeface="Geneva"/>
                <a:cs typeface="Geneva"/>
              </a:rPr>
              <a:t>Look </a:t>
            </a:r>
            <a:r>
              <a:rPr sz="2800" spc="-229" dirty="0">
                <a:solidFill>
                  <a:srgbClr val="001F5F"/>
                </a:solidFill>
                <a:latin typeface="Geneva"/>
                <a:cs typeface="Geneva"/>
              </a:rPr>
              <a:t>at </a:t>
            </a:r>
            <a:r>
              <a:rPr sz="2800" spc="-204" dirty="0">
                <a:solidFill>
                  <a:srgbClr val="001F5F"/>
                </a:solidFill>
                <a:latin typeface="Geneva"/>
                <a:cs typeface="Geneva"/>
              </a:rPr>
              <a:t>the </a:t>
            </a:r>
            <a:r>
              <a:rPr sz="2800" spc="65" dirty="0">
                <a:solidFill>
                  <a:srgbClr val="001F5F"/>
                </a:solidFill>
                <a:latin typeface="Geneva"/>
                <a:cs typeface="Geneva"/>
              </a:rPr>
              <a:t>SMART </a:t>
            </a:r>
            <a:r>
              <a:rPr sz="2800" spc="-85" dirty="0">
                <a:solidFill>
                  <a:srgbClr val="001F5F"/>
                </a:solidFill>
                <a:latin typeface="Geneva"/>
                <a:cs typeface="Geneva"/>
              </a:rPr>
              <a:t>goal </a:t>
            </a:r>
            <a:r>
              <a:rPr sz="2800" spc="-140" dirty="0">
                <a:solidFill>
                  <a:srgbClr val="001F5F"/>
                </a:solidFill>
                <a:latin typeface="Geneva"/>
                <a:cs typeface="Geneva"/>
              </a:rPr>
              <a:t>you </a:t>
            </a:r>
            <a:r>
              <a:rPr sz="2800" spc="-195" dirty="0">
                <a:solidFill>
                  <a:srgbClr val="001F5F"/>
                </a:solidFill>
                <a:latin typeface="Geneva"/>
                <a:cs typeface="Geneva"/>
              </a:rPr>
              <a:t>wrote </a:t>
            </a:r>
            <a:r>
              <a:rPr sz="2800" spc="-204" dirty="0">
                <a:solidFill>
                  <a:srgbClr val="001F5F"/>
                </a:solidFill>
                <a:latin typeface="Geneva"/>
                <a:cs typeface="Geneva"/>
              </a:rPr>
              <a:t>for</a:t>
            </a:r>
            <a:r>
              <a:rPr sz="2800" spc="-31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45" dirty="0">
                <a:solidFill>
                  <a:srgbClr val="001F5F"/>
                </a:solidFill>
                <a:latin typeface="Geneva"/>
                <a:cs typeface="Geneva"/>
              </a:rPr>
              <a:t>your  </a:t>
            </a:r>
            <a:r>
              <a:rPr sz="2800" spc="-65" dirty="0">
                <a:solidFill>
                  <a:srgbClr val="001F5F"/>
                </a:solidFill>
                <a:latin typeface="Geneva"/>
                <a:cs typeface="Geneva"/>
              </a:rPr>
              <a:t>business.	</a:t>
            </a:r>
            <a:r>
              <a:rPr sz="2800" spc="-145" dirty="0">
                <a:solidFill>
                  <a:srgbClr val="001F5F"/>
                </a:solidFill>
                <a:latin typeface="Geneva"/>
                <a:cs typeface="Geneva"/>
              </a:rPr>
              <a:t>Write </a:t>
            </a:r>
            <a:r>
              <a:rPr sz="2800" spc="-204" dirty="0">
                <a:solidFill>
                  <a:srgbClr val="001F5F"/>
                </a:solidFill>
                <a:latin typeface="Geneva"/>
                <a:cs typeface="Geneva"/>
              </a:rPr>
              <a:t>the </a:t>
            </a:r>
            <a:r>
              <a:rPr sz="2800" spc="-140" dirty="0">
                <a:solidFill>
                  <a:srgbClr val="001F5F"/>
                </a:solidFill>
                <a:latin typeface="Geneva"/>
                <a:cs typeface="Geneva"/>
              </a:rPr>
              <a:t>steps </a:t>
            </a: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and </a:t>
            </a:r>
            <a:r>
              <a:rPr sz="2800" spc="-125" dirty="0">
                <a:solidFill>
                  <a:srgbClr val="001F5F"/>
                </a:solidFill>
                <a:latin typeface="Geneva"/>
                <a:cs typeface="Geneva"/>
              </a:rPr>
              <a:t>tasks </a:t>
            </a:r>
            <a:r>
              <a:rPr sz="2800" spc="-85" dirty="0">
                <a:solidFill>
                  <a:srgbClr val="001F5F"/>
                </a:solidFill>
                <a:latin typeface="Geneva"/>
                <a:cs typeface="Geneva"/>
              </a:rPr>
              <a:t>needed </a:t>
            </a:r>
            <a:r>
              <a:rPr sz="2800" spc="-305" dirty="0">
                <a:solidFill>
                  <a:srgbClr val="001F5F"/>
                </a:solidFill>
                <a:latin typeface="Geneva"/>
                <a:cs typeface="Geneva"/>
              </a:rPr>
              <a:t>to  </a:t>
            </a:r>
            <a:r>
              <a:rPr sz="2800" spc="-75" dirty="0">
                <a:solidFill>
                  <a:srgbClr val="001F5F"/>
                </a:solidFill>
                <a:latin typeface="Geneva"/>
                <a:cs typeface="Geneva"/>
              </a:rPr>
              <a:t>achieve </a:t>
            </a:r>
            <a:r>
              <a:rPr sz="2800" spc="-140" dirty="0">
                <a:solidFill>
                  <a:srgbClr val="001F5F"/>
                </a:solidFill>
                <a:latin typeface="Geneva"/>
                <a:cs typeface="Geneva"/>
              </a:rPr>
              <a:t>your</a:t>
            </a:r>
            <a:r>
              <a:rPr sz="2800" spc="-25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80" dirty="0">
                <a:solidFill>
                  <a:srgbClr val="001F5F"/>
                </a:solidFill>
                <a:latin typeface="Geneva"/>
                <a:cs typeface="Geneva"/>
              </a:rPr>
              <a:t>goal.</a:t>
            </a:r>
            <a:endParaRPr sz="2800">
              <a:latin typeface="Geneva"/>
              <a:cs typeface="Genev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3201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25" dirty="0">
                <a:solidFill>
                  <a:srgbClr val="8E6A06"/>
                </a:solidFill>
              </a:rPr>
              <a:t>Pareto</a:t>
            </a:r>
            <a:r>
              <a:rPr spc="-240" dirty="0">
                <a:solidFill>
                  <a:srgbClr val="8E6A06"/>
                </a:solidFill>
              </a:rPr>
              <a:t> </a:t>
            </a:r>
            <a:r>
              <a:rPr spc="-95" dirty="0">
                <a:solidFill>
                  <a:srgbClr val="8E6A06"/>
                </a:solidFill>
              </a:rPr>
              <a:t>Analysis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219" y="1165605"/>
            <a:ext cx="7790180" cy="40811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20% </a:t>
            </a:r>
            <a:r>
              <a:rPr sz="3000" spc="-250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3000" spc="-135" dirty="0">
                <a:solidFill>
                  <a:srgbClr val="122E5A"/>
                </a:solidFill>
                <a:latin typeface="Geneva"/>
                <a:cs typeface="Geneva"/>
              </a:rPr>
              <a:t>tasks </a:t>
            </a:r>
            <a:r>
              <a:rPr sz="3000" spc="-160" dirty="0">
                <a:solidFill>
                  <a:srgbClr val="122E5A"/>
                </a:solidFill>
                <a:latin typeface="Geneva"/>
                <a:cs typeface="Geneva"/>
              </a:rPr>
              <a:t>or </a:t>
            </a:r>
            <a:r>
              <a:rPr sz="30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person’s </a:t>
            </a:r>
            <a:r>
              <a:rPr sz="3000" spc="-235" dirty="0">
                <a:solidFill>
                  <a:srgbClr val="122E5A"/>
                </a:solidFill>
                <a:latin typeface="Geneva"/>
                <a:cs typeface="Geneva"/>
              </a:rPr>
              <a:t>efforts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will</a:t>
            </a:r>
            <a:r>
              <a:rPr sz="3000" spc="-23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30" dirty="0">
                <a:solidFill>
                  <a:srgbClr val="122E5A"/>
                </a:solidFill>
                <a:latin typeface="Geneva"/>
                <a:cs typeface="Geneva"/>
              </a:rPr>
              <a:t>produce  </a:t>
            </a:r>
            <a:r>
              <a:rPr sz="3000" spc="-240" dirty="0">
                <a:solidFill>
                  <a:srgbClr val="122E5A"/>
                </a:solidFill>
                <a:latin typeface="Geneva"/>
                <a:cs typeface="Geneva"/>
              </a:rPr>
              <a:t>80%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the</a:t>
            </a:r>
            <a:r>
              <a:rPr sz="3000" spc="-4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result</a:t>
            </a:r>
            <a:endParaRPr sz="3000">
              <a:latin typeface="Geneva"/>
              <a:cs typeface="Geneva"/>
            </a:endParaRPr>
          </a:p>
          <a:p>
            <a:pPr marL="1181735" marR="447675" indent="-711835">
              <a:lnSpc>
                <a:spcPct val="100000"/>
              </a:lnSpc>
              <a:spcBef>
                <a:spcPts val="610"/>
              </a:spcBef>
              <a:buChar char="•"/>
              <a:tabLst>
                <a:tab pos="1181735" algn="l"/>
                <a:tab pos="1182370" algn="l"/>
              </a:tabLst>
            </a:pPr>
            <a:r>
              <a:rPr sz="2800" spc="-50" dirty="0">
                <a:solidFill>
                  <a:srgbClr val="122E5A"/>
                </a:solidFill>
                <a:latin typeface="Geneva"/>
                <a:cs typeface="Geneva"/>
              </a:rPr>
              <a:t>Tasks </a:t>
            </a:r>
            <a:r>
              <a:rPr sz="2800" spc="-250" dirty="0">
                <a:solidFill>
                  <a:srgbClr val="122E5A"/>
                </a:solidFill>
                <a:latin typeface="Geneva"/>
                <a:cs typeface="Geneva"/>
              </a:rPr>
              <a:t>that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generate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2800" spc="-170" dirty="0">
                <a:solidFill>
                  <a:srgbClr val="122E5A"/>
                </a:solidFill>
                <a:latin typeface="Geneva"/>
                <a:cs typeface="Geneva"/>
              </a:rPr>
              <a:t>greatest 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return  </a:t>
            </a: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should </a:t>
            </a:r>
            <a:r>
              <a:rPr sz="2800" spc="-110" dirty="0">
                <a:solidFill>
                  <a:srgbClr val="122E5A"/>
                </a:solidFill>
                <a:latin typeface="Geneva"/>
                <a:cs typeface="Geneva"/>
              </a:rPr>
              <a:t>be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completed</a:t>
            </a:r>
            <a:r>
              <a:rPr sz="2800" spc="-25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first</a:t>
            </a:r>
            <a:endParaRPr sz="2800">
              <a:latin typeface="Geneva"/>
              <a:cs typeface="Geneva"/>
            </a:endParaRPr>
          </a:p>
          <a:p>
            <a:pPr marL="1181735" marR="2816860" indent="-711835">
              <a:lnSpc>
                <a:spcPct val="100000"/>
              </a:lnSpc>
              <a:spcBef>
                <a:spcPts val="600"/>
              </a:spcBef>
              <a:buChar char="•"/>
              <a:tabLst>
                <a:tab pos="1181735" algn="l"/>
                <a:tab pos="1182370" algn="l"/>
              </a:tabLst>
            </a:pP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Prioritizing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 </a:t>
            </a:r>
            <a:r>
              <a:rPr sz="2800" spc="-35" dirty="0">
                <a:solidFill>
                  <a:srgbClr val="122E5A"/>
                </a:solidFill>
                <a:latin typeface="Geneva"/>
                <a:cs typeface="Geneva"/>
              </a:rPr>
              <a:t>is 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critically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important 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because </a:t>
            </a: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small</a:t>
            </a:r>
            <a:r>
              <a:rPr sz="2800" spc="-2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business  </a:t>
            </a:r>
            <a:r>
              <a:rPr sz="2800" spc="-105" dirty="0">
                <a:solidFill>
                  <a:srgbClr val="122E5A"/>
                </a:solidFill>
                <a:latin typeface="Geneva"/>
                <a:cs typeface="Geneva"/>
              </a:rPr>
              <a:t>owners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usually </a:t>
            </a:r>
            <a:r>
              <a:rPr sz="2800" spc="-105" dirty="0">
                <a:solidFill>
                  <a:srgbClr val="122E5A"/>
                </a:solidFill>
                <a:latin typeface="Geneva"/>
                <a:cs typeface="Geneva"/>
              </a:rPr>
              <a:t>juggle  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many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priorities</a:t>
            </a:r>
            <a:endParaRPr sz="2800">
              <a:latin typeface="Geneva"/>
              <a:cs typeface="Geneva"/>
            </a:endParaRPr>
          </a:p>
        </p:txBody>
      </p:sp>
      <p:sp>
        <p:nvSpPr>
          <p:cNvPr id="4" name="object 4" descr="Graphic depicting relationship between 20% and 80%"/>
          <p:cNvSpPr/>
          <p:nvPr/>
        </p:nvSpPr>
        <p:spPr>
          <a:xfrm>
            <a:off x="5486400" y="3275076"/>
            <a:ext cx="3349752" cy="27447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26174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5" dirty="0">
                <a:solidFill>
                  <a:srgbClr val="8E6A06"/>
                </a:solidFill>
              </a:rPr>
              <a:t>ABC</a:t>
            </a:r>
            <a:r>
              <a:rPr spc="-270" dirty="0">
                <a:solidFill>
                  <a:srgbClr val="8E6A06"/>
                </a:solidFill>
              </a:rPr>
              <a:t> </a:t>
            </a:r>
            <a:r>
              <a:rPr spc="-160" dirty="0">
                <a:solidFill>
                  <a:srgbClr val="8E6A06"/>
                </a:solidFill>
              </a:rPr>
              <a:t>Method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219" y="1167129"/>
            <a:ext cx="4413885" cy="2738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46100" marR="676910" indent="-533400">
              <a:lnSpc>
                <a:spcPct val="100000"/>
              </a:lnSpc>
              <a:spcBef>
                <a:spcPts val="95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dirty="0">
                <a:solidFill>
                  <a:srgbClr val="122E5A"/>
                </a:solidFill>
                <a:latin typeface="Geneva"/>
                <a:cs typeface="Geneva"/>
              </a:rPr>
              <a:t>Give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most</a:t>
            </a:r>
            <a:r>
              <a:rPr sz="2800" spc="-3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important 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the letter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75" dirty="0">
                <a:solidFill>
                  <a:srgbClr val="122E5A"/>
                </a:solidFill>
                <a:latin typeface="Geneva"/>
                <a:cs typeface="Geneva"/>
              </a:rPr>
              <a:t>A</a:t>
            </a:r>
            <a:endParaRPr sz="2800">
              <a:latin typeface="Geneva"/>
              <a:cs typeface="Geneva"/>
            </a:endParaRPr>
          </a:p>
          <a:p>
            <a:pPr marL="546100" marR="5080" indent="-533400">
              <a:lnSpc>
                <a:spcPct val="100000"/>
              </a:lnSpc>
              <a:spcBef>
                <a:spcPts val="605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50" dirty="0">
                <a:solidFill>
                  <a:srgbClr val="122E5A"/>
                </a:solidFill>
                <a:latin typeface="Geneva"/>
                <a:cs typeface="Geneva"/>
              </a:rPr>
              <a:t>Less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important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the  letter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80" dirty="0">
                <a:solidFill>
                  <a:srgbClr val="122E5A"/>
                </a:solidFill>
                <a:latin typeface="Geneva"/>
                <a:cs typeface="Geneva"/>
              </a:rPr>
              <a:t>B</a:t>
            </a:r>
            <a:endParaRPr sz="2800">
              <a:latin typeface="Geneva"/>
              <a:cs typeface="Geneva"/>
            </a:endParaRPr>
          </a:p>
          <a:p>
            <a:pPr marL="546100" marR="476884" indent="-533400">
              <a:lnSpc>
                <a:spcPct val="100000"/>
              </a:lnSpc>
              <a:spcBef>
                <a:spcPts val="6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Least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important</a:t>
            </a:r>
            <a:r>
              <a:rPr sz="2800" spc="-21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 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letter</a:t>
            </a:r>
            <a:r>
              <a:rPr sz="2800" spc="-12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195" dirty="0">
                <a:solidFill>
                  <a:srgbClr val="122E5A"/>
                </a:solidFill>
                <a:latin typeface="Geneva"/>
                <a:cs typeface="Geneva"/>
              </a:rPr>
              <a:t>C</a:t>
            </a:r>
            <a:endParaRPr sz="2800">
              <a:latin typeface="Geneva"/>
              <a:cs typeface="Geneva"/>
            </a:endParaRPr>
          </a:p>
        </p:txBody>
      </p:sp>
      <p:grpSp>
        <p:nvGrpSpPr>
          <p:cNvPr id="7" name="Group 6" descr="Two sticky notes, one with a to-do list of tasks, and the other with a list of sub-tasks that support the tasks in the main to-do list">
            <a:extLst>
              <a:ext uri="{FF2B5EF4-FFF2-40B4-BE49-F238E27FC236}">
                <a16:creationId xmlns:a16="http://schemas.microsoft.com/office/drawing/2014/main" id="{BFFA22FE-57EB-74E0-AEAF-54A2D6BA6079}"/>
              </a:ext>
            </a:extLst>
          </p:cNvPr>
          <p:cNvGrpSpPr/>
          <p:nvPr/>
        </p:nvGrpSpPr>
        <p:grpSpPr>
          <a:xfrm>
            <a:off x="5943600" y="868680"/>
            <a:ext cx="2375915" cy="4846320"/>
            <a:chOff x="5943600" y="868680"/>
            <a:chExt cx="2375915" cy="4846320"/>
          </a:xfrm>
        </p:grpSpPr>
        <p:sp>
          <p:nvSpPr>
            <p:cNvPr id="4" name="object 4" descr="To do sticky notes"/>
            <p:cNvSpPr/>
            <p:nvPr/>
          </p:nvSpPr>
          <p:spPr>
            <a:xfrm>
              <a:off x="5943600" y="868680"/>
              <a:ext cx="2316479" cy="21945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 descr="To do orange sticky notes"/>
            <p:cNvSpPr/>
            <p:nvPr/>
          </p:nvSpPr>
          <p:spPr>
            <a:xfrm>
              <a:off x="6001511" y="3520440"/>
              <a:ext cx="2318004" cy="21945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40646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0" dirty="0">
                <a:solidFill>
                  <a:srgbClr val="8E6A06"/>
                </a:solidFill>
              </a:rPr>
              <a:t>Eisenhower</a:t>
            </a:r>
            <a:r>
              <a:rPr spc="-275" dirty="0">
                <a:solidFill>
                  <a:srgbClr val="8E6A06"/>
                </a:solidFill>
              </a:rPr>
              <a:t> </a:t>
            </a:r>
            <a:r>
              <a:rPr spc="-160" dirty="0">
                <a:solidFill>
                  <a:srgbClr val="8E6A06"/>
                </a:solidFill>
              </a:rPr>
              <a:t>Method</a:t>
            </a:r>
          </a:p>
        </p:txBody>
      </p:sp>
      <p:sp>
        <p:nvSpPr>
          <p:cNvPr id="3" name="object 3" descr="Example of Eisenhower matrix: a square divided into quadrants, each displaying a different combination of Urgent (U) and Important (I), forming a framework for prioritization of tasks"/>
          <p:cNvSpPr/>
          <p:nvPr/>
        </p:nvSpPr>
        <p:spPr>
          <a:xfrm>
            <a:off x="1952244" y="990600"/>
            <a:ext cx="5239511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327850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>
                <a:solidFill>
                  <a:srgbClr val="8E6A06"/>
                </a:solidFill>
              </a:rPr>
              <a:t>POSEC</a:t>
            </a:r>
            <a:r>
              <a:rPr spc="-275" dirty="0">
                <a:solidFill>
                  <a:srgbClr val="8E6A06"/>
                </a:solidFill>
              </a:rPr>
              <a:t> </a:t>
            </a:r>
            <a:r>
              <a:rPr spc="-160" dirty="0">
                <a:solidFill>
                  <a:srgbClr val="8E6A06"/>
                </a:solidFill>
              </a:rPr>
              <a:t>Method</a:t>
            </a:r>
          </a:p>
        </p:txBody>
      </p:sp>
      <p:sp>
        <p:nvSpPr>
          <p:cNvPr id="3" name="object 3" descr="Graphic depicting POSEC acronym: prioritize, organizing, streamlining, economizing, and contributing"/>
          <p:cNvSpPr/>
          <p:nvPr/>
        </p:nvSpPr>
        <p:spPr>
          <a:xfrm>
            <a:off x="2314955" y="1286255"/>
            <a:ext cx="4514088" cy="4285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42678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0" dirty="0">
                <a:solidFill>
                  <a:srgbClr val="8E6A06"/>
                </a:solidFill>
              </a:rPr>
              <a:t>Managing </a:t>
            </a:r>
            <a:r>
              <a:rPr spc="-70" dirty="0">
                <a:solidFill>
                  <a:srgbClr val="8E6A06"/>
                </a:solidFill>
              </a:rPr>
              <a:t>Your</a:t>
            </a:r>
            <a:r>
              <a:rPr spc="-395" dirty="0">
                <a:solidFill>
                  <a:srgbClr val="8E6A06"/>
                </a:solidFill>
              </a:rPr>
              <a:t> </a:t>
            </a:r>
            <a:r>
              <a:rPr spc="-114" dirty="0">
                <a:solidFill>
                  <a:srgbClr val="8E6A06"/>
                </a:solidFill>
              </a:rPr>
              <a:t>Time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219" y="1538695"/>
            <a:ext cx="7955915" cy="3505835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z="3000" spc="-45" dirty="0">
                <a:solidFill>
                  <a:srgbClr val="122E5A"/>
                </a:solidFill>
                <a:latin typeface="Geneva"/>
                <a:cs typeface="Geneva"/>
              </a:rPr>
              <a:t>For 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3000" spc="-185" dirty="0">
                <a:solidFill>
                  <a:srgbClr val="122E5A"/>
                </a:solidFill>
                <a:latin typeface="Geneva"/>
                <a:cs typeface="Geneva"/>
              </a:rPr>
              <a:t>next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work</a:t>
            </a:r>
            <a:r>
              <a:rPr sz="3000" spc="-2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week:</a:t>
            </a:r>
            <a:endParaRPr sz="3000" dirty="0">
              <a:latin typeface="Geneva"/>
              <a:cs typeface="Geneva"/>
            </a:endParaRPr>
          </a:p>
          <a:p>
            <a:pPr marL="1270000" indent="-800100">
              <a:lnSpc>
                <a:spcPct val="100000"/>
              </a:lnSpc>
              <a:spcBef>
                <a:spcPts val="610"/>
              </a:spcBef>
              <a:buChar char="•"/>
              <a:tabLst>
                <a:tab pos="1270000" algn="l"/>
                <a:tab pos="1270635" algn="l"/>
              </a:tabLst>
            </a:pP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Prioritize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list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of</a:t>
            </a:r>
            <a:r>
              <a:rPr sz="2800" spc="-1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</a:t>
            </a:r>
            <a:endParaRPr sz="2800" dirty="0">
              <a:latin typeface="Geneva"/>
              <a:cs typeface="Geneva"/>
            </a:endParaRPr>
          </a:p>
          <a:p>
            <a:pPr marL="1270000" indent="-800100">
              <a:lnSpc>
                <a:spcPct val="100000"/>
              </a:lnSpc>
              <a:spcBef>
                <a:spcPts val="600"/>
              </a:spcBef>
              <a:buChar char="•"/>
              <a:tabLst>
                <a:tab pos="1270000" algn="l"/>
                <a:tab pos="1270635" algn="l"/>
              </a:tabLst>
            </a:pP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Allocate </a:t>
            </a:r>
            <a:r>
              <a:rPr sz="2800" spc="-80" dirty="0">
                <a:solidFill>
                  <a:srgbClr val="122E5A"/>
                </a:solidFill>
                <a:latin typeface="Geneva"/>
                <a:cs typeface="Geneva"/>
              </a:rPr>
              <a:t>ample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complete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each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task</a:t>
            </a:r>
            <a:endParaRPr sz="2800" dirty="0">
              <a:latin typeface="Geneva"/>
              <a:cs typeface="Geneva"/>
            </a:endParaRPr>
          </a:p>
          <a:p>
            <a:pPr marL="1270000" marR="920115" indent="-800100">
              <a:lnSpc>
                <a:spcPct val="100000"/>
              </a:lnSpc>
              <a:spcBef>
                <a:spcPts val="600"/>
              </a:spcBef>
              <a:buChar char="•"/>
              <a:tabLst>
                <a:tab pos="1270000" algn="l"/>
                <a:tab pos="1270635" algn="l"/>
              </a:tabLst>
            </a:pPr>
            <a:r>
              <a:rPr sz="2800" spc="-175" dirty="0">
                <a:solidFill>
                  <a:srgbClr val="122E5A"/>
                </a:solidFill>
                <a:latin typeface="Geneva"/>
                <a:cs typeface="Geneva"/>
              </a:rPr>
              <a:t>Don’t </a:t>
            </a:r>
            <a:r>
              <a:rPr sz="2800" spc="-215" dirty="0">
                <a:solidFill>
                  <a:srgbClr val="122E5A"/>
                </a:solidFill>
                <a:latin typeface="Geneva"/>
                <a:cs typeface="Geneva"/>
              </a:rPr>
              <a:t>forget 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those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important 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ongoing 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business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functions</a:t>
            </a:r>
            <a:endParaRPr sz="2800" dirty="0">
              <a:latin typeface="Geneva"/>
              <a:cs typeface="Geneva"/>
            </a:endParaRPr>
          </a:p>
          <a:p>
            <a:pPr marL="12700" marR="5080">
              <a:lnSpc>
                <a:spcPct val="100000"/>
              </a:lnSpc>
              <a:spcBef>
                <a:spcPts val="690"/>
              </a:spcBef>
            </a:pPr>
            <a:r>
              <a:rPr sz="3000" spc="-105" dirty="0">
                <a:solidFill>
                  <a:srgbClr val="122E5A"/>
                </a:solidFill>
                <a:latin typeface="Geneva"/>
                <a:cs typeface="Geneva"/>
              </a:rPr>
              <a:t>Select </a:t>
            </a:r>
            <a:r>
              <a:rPr sz="30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tool </a:t>
            </a:r>
            <a:r>
              <a:rPr sz="3000" spc="-220" dirty="0">
                <a:solidFill>
                  <a:srgbClr val="122E5A"/>
                </a:solidFill>
                <a:latin typeface="Geneva"/>
                <a:cs typeface="Geneva"/>
              </a:rPr>
              <a:t>for </a:t>
            </a: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planning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your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daily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3000" spc="-5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weekly  </a:t>
            </a:r>
            <a:r>
              <a:rPr sz="3000" spc="-195" dirty="0">
                <a:solidFill>
                  <a:srgbClr val="122E5A"/>
                </a:solidFill>
                <a:latin typeface="Geneva"/>
                <a:cs typeface="Geneva"/>
              </a:rPr>
              <a:t>time</a:t>
            </a:r>
            <a:endParaRPr sz="30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60375"/>
            <a:ext cx="793115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spc="-125" dirty="0">
                <a:solidFill>
                  <a:srgbClr val="8E6A06"/>
                </a:solidFill>
                <a:latin typeface="Geneva"/>
                <a:cs typeface="Geneva"/>
              </a:rPr>
              <a:t>A </a:t>
            </a:r>
            <a:r>
              <a:rPr sz="2150" spc="-25" dirty="0">
                <a:solidFill>
                  <a:srgbClr val="8E6A06"/>
                </a:solidFill>
                <a:latin typeface="Geneva"/>
                <a:cs typeface="Geneva"/>
              </a:rPr>
              <a:t>Closer </a:t>
            </a:r>
            <a:r>
              <a:rPr sz="2150" spc="-85" dirty="0">
                <a:solidFill>
                  <a:srgbClr val="8E6A06"/>
                </a:solidFill>
                <a:latin typeface="Geneva"/>
                <a:cs typeface="Geneva"/>
              </a:rPr>
              <a:t>Look </a:t>
            </a:r>
            <a:r>
              <a:rPr sz="2150" spc="-170" dirty="0">
                <a:solidFill>
                  <a:srgbClr val="8E6A06"/>
                </a:solidFill>
                <a:latin typeface="Geneva"/>
                <a:cs typeface="Geneva"/>
              </a:rPr>
              <a:t>at </a:t>
            </a:r>
            <a:r>
              <a:rPr sz="2150" spc="-95" dirty="0">
                <a:solidFill>
                  <a:srgbClr val="8E6A06"/>
                </a:solidFill>
                <a:latin typeface="Geneva"/>
                <a:cs typeface="Geneva"/>
              </a:rPr>
              <a:t>Allocating </a:t>
            </a:r>
            <a:r>
              <a:rPr sz="2150" spc="-60" dirty="0">
                <a:solidFill>
                  <a:srgbClr val="8E6A06"/>
                </a:solidFill>
                <a:latin typeface="Geneva"/>
                <a:cs typeface="Geneva"/>
              </a:rPr>
              <a:t>Time </a:t>
            </a:r>
            <a:r>
              <a:rPr sz="2150" spc="-40" dirty="0">
                <a:solidFill>
                  <a:srgbClr val="8E6A06"/>
                </a:solidFill>
                <a:latin typeface="Geneva"/>
                <a:cs typeface="Geneva"/>
              </a:rPr>
              <a:t>in Your</a:t>
            </a:r>
            <a:r>
              <a:rPr sz="2150" spc="-525" dirty="0">
                <a:solidFill>
                  <a:srgbClr val="8E6A06"/>
                </a:solidFill>
                <a:latin typeface="Geneva"/>
                <a:cs typeface="Geneva"/>
              </a:rPr>
              <a:t> </a:t>
            </a:r>
            <a:r>
              <a:rPr sz="2150" spc="-60" dirty="0">
                <a:solidFill>
                  <a:srgbClr val="8E6A06"/>
                </a:solidFill>
                <a:latin typeface="Geneva"/>
                <a:cs typeface="Geneva"/>
              </a:rPr>
              <a:t>Time </a:t>
            </a:r>
            <a:r>
              <a:rPr sz="2150" spc="-65" dirty="0">
                <a:solidFill>
                  <a:srgbClr val="8E6A06"/>
                </a:solidFill>
                <a:latin typeface="Geneva"/>
                <a:cs typeface="Geneva"/>
              </a:rPr>
              <a:t>Management </a:t>
            </a:r>
            <a:r>
              <a:rPr sz="2150" spc="25" dirty="0">
                <a:solidFill>
                  <a:srgbClr val="8E6A06"/>
                </a:solidFill>
                <a:latin typeface="Geneva"/>
                <a:cs typeface="Geneva"/>
              </a:rPr>
              <a:t>Plan</a:t>
            </a:r>
            <a:endParaRPr sz="2150" dirty="0">
              <a:solidFill>
                <a:srgbClr val="8E6A06"/>
              </a:solidFill>
              <a:latin typeface="Geneva"/>
              <a:cs typeface="Genev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0219" y="1622501"/>
            <a:ext cx="4976495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75" dirty="0">
                <a:solidFill>
                  <a:srgbClr val="122E5A"/>
                </a:solidFill>
              </a:rPr>
              <a:t>Tips </a:t>
            </a:r>
            <a:r>
              <a:rPr sz="3000" spc="-220" dirty="0">
                <a:solidFill>
                  <a:srgbClr val="122E5A"/>
                </a:solidFill>
              </a:rPr>
              <a:t>for </a:t>
            </a:r>
            <a:r>
              <a:rPr sz="3000" spc="-140" dirty="0">
                <a:solidFill>
                  <a:srgbClr val="122E5A"/>
                </a:solidFill>
              </a:rPr>
              <a:t>prioritizing </a:t>
            </a:r>
            <a:r>
              <a:rPr sz="3000" spc="-155" dirty="0">
                <a:solidFill>
                  <a:srgbClr val="122E5A"/>
                </a:solidFill>
              </a:rPr>
              <a:t>your</a:t>
            </a:r>
            <a:r>
              <a:rPr sz="3000" spc="-305" dirty="0">
                <a:solidFill>
                  <a:srgbClr val="122E5A"/>
                </a:solidFill>
              </a:rPr>
              <a:t> </a:t>
            </a:r>
            <a:r>
              <a:rPr sz="3000" spc="-135" dirty="0">
                <a:solidFill>
                  <a:srgbClr val="122E5A"/>
                </a:solidFill>
              </a:rPr>
              <a:t>tasks</a:t>
            </a:r>
            <a:endParaRPr sz="3000" dirty="0"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812800" indent="-800100">
              <a:lnSpc>
                <a:spcPct val="100000"/>
              </a:lnSpc>
              <a:spcBef>
                <a:spcPts val="700"/>
              </a:spcBef>
              <a:buChar char="•"/>
              <a:tabLst>
                <a:tab pos="812800" algn="l"/>
                <a:tab pos="813435" algn="l"/>
              </a:tabLst>
            </a:pPr>
            <a:r>
              <a:rPr spc="-95" dirty="0"/>
              <a:t>Know </a:t>
            </a:r>
            <a:r>
              <a:rPr spc="-204" dirty="0"/>
              <a:t>the </a:t>
            </a:r>
            <a:r>
              <a:rPr spc="-114" dirty="0"/>
              <a:t>number </a:t>
            </a:r>
            <a:r>
              <a:rPr spc="-229" dirty="0"/>
              <a:t>of </a:t>
            </a:r>
            <a:r>
              <a:rPr spc="-95" dirty="0"/>
              <a:t>hours </a:t>
            </a:r>
            <a:r>
              <a:rPr spc="-60" dirty="0"/>
              <a:t>in </a:t>
            </a:r>
            <a:r>
              <a:rPr spc="-145" dirty="0"/>
              <a:t>your work</a:t>
            </a:r>
            <a:r>
              <a:rPr spc="-290" dirty="0"/>
              <a:t> </a:t>
            </a:r>
            <a:r>
              <a:rPr spc="-110" dirty="0"/>
              <a:t>day</a:t>
            </a:r>
          </a:p>
          <a:p>
            <a:pPr marL="812800" marR="578485" indent="-800100">
              <a:lnSpc>
                <a:spcPct val="100000"/>
              </a:lnSpc>
              <a:spcBef>
                <a:spcPts val="600"/>
              </a:spcBef>
              <a:buChar char="•"/>
              <a:tabLst>
                <a:tab pos="812800" algn="l"/>
                <a:tab pos="813435" algn="l"/>
              </a:tabLst>
            </a:pPr>
            <a:r>
              <a:rPr spc="-130" dirty="0"/>
              <a:t>Allocate </a:t>
            </a:r>
            <a:r>
              <a:rPr spc="-114" dirty="0"/>
              <a:t>only </a:t>
            </a:r>
            <a:r>
              <a:rPr spc="-315" dirty="0"/>
              <a:t>75 </a:t>
            </a:r>
            <a:r>
              <a:rPr spc="-150" dirty="0"/>
              <a:t>percent </a:t>
            </a:r>
            <a:r>
              <a:rPr spc="-229" dirty="0"/>
              <a:t>of </a:t>
            </a:r>
            <a:r>
              <a:rPr spc="-200" dirty="0"/>
              <a:t>the </a:t>
            </a:r>
            <a:r>
              <a:rPr spc="-55" dirty="0"/>
              <a:t>available  </a:t>
            </a:r>
            <a:r>
              <a:rPr spc="-145" dirty="0"/>
              <a:t>work</a:t>
            </a:r>
            <a:r>
              <a:rPr spc="-155" dirty="0"/>
              <a:t> </a:t>
            </a:r>
            <a:r>
              <a:rPr spc="-95" dirty="0"/>
              <a:t>hours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38354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25" dirty="0">
                <a:solidFill>
                  <a:srgbClr val="8E6A06"/>
                </a:solidFill>
              </a:rPr>
              <a:t>Working </a:t>
            </a:r>
            <a:r>
              <a:rPr spc="-70" dirty="0">
                <a:solidFill>
                  <a:srgbClr val="8E6A06"/>
                </a:solidFill>
              </a:rPr>
              <a:t>Your</a:t>
            </a:r>
            <a:r>
              <a:rPr spc="-350" dirty="0">
                <a:solidFill>
                  <a:srgbClr val="8E6A06"/>
                </a:solidFill>
              </a:rPr>
              <a:t> </a:t>
            </a:r>
            <a:r>
              <a:rPr spc="40" dirty="0">
                <a:solidFill>
                  <a:srgbClr val="8E6A06"/>
                </a:solidFill>
              </a:rPr>
              <a:t>Plan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219" y="1538695"/>
            <a:ext cx="7590155" cy="3082925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Tips </a:t>
            </a:r>
            <a:r>
              <a:rPr sz="3000" spc="-220" dirty="0">
                <a:solidFill>
                  <a:srgbClr val="122E5A"/>
                </a:solidFill>
                <a:latin typeface="Geneva"/>
                <a:cs typeface="Geneva"/>
              </a:rPr>
              <a:t>for </a:t>
            </a:r>
            <a:r>
              <a:rPr sz="3000" spc="-140" dirty="0">
                <a:solidFill>
                  <a:srgbClr val="122E5A"/>
                </a:solidFill>
                <a:latin typeface="Geneva"/>
                <a:cs typeface="Geneva"/>
              </a:rPr>
              <a:t>prioritizing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your</a:t>
            </a:r>
            <a:r>
              <a:rPr sz="3000" spc="-2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35" dirty="0">
                <a:solidFill>
                  <a:srgbClr val="122E5A"/>
                </a:solidFill>
                <a:latin typeface="Geneva"/>
                <a:cs typeface="Geneva"/>
              </a:rPr>
              <a:t>tasks</a:t>
            </a:r>
            <a:endParaRPr sz="3000" dirty="0">
              <a:latin typeface="Geneva"/>
              <a:cs typeface="Geneva"/>
            </a:endParaRPr>
          </a:p>
          <a:p>
            <a:pPr marL="1270000" indent="-800100">
              <a:lnSpc>
                <a:spcPct val="100000"/>
              </a:lnSpc>
              <a:spcBef>
                <a:spcPts val="610"/>
              </a:spcBef>
              <a:buChar char="•"/>
              <a:tabLst>
                <a:tab pos="1270000" algn="l"/>
                <a:tab pos="1270635" algn="l"/>
              </a:tabLst>
            </a:pPr>
            <a:r>
              <a:rPr sz="2800" spc="20" dirty="0">
                <a:solidFill>
                  <a:srgbClr val="122E5A"/>
                </a:solidFill>
                <a:latin typeface="Geneva"/>
                <a:cs typeface="Geneva"/>
              </a:rPr>
              <a:t>Use 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timers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or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alarms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70" dirty="0">
                <a:solidFill>
                  <a:srgbClr val="122E5A"/>
                </a:solidFill>
                <a:latin typeface="Geneva"/>
                <a:cs typeface="Geneva"/>
              </a:rPr>
              <a:t>stay 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on</a:t>
            </a:r>
            <a:r>
              <a:rPr sz="2800" spc="-25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task</a:t>
            </a:r>
            <a:endParaRPr sz="2800" dirty="0">
              <a:latin typeface="Geneva"/>
              <a:cs typeface="Geneva"/>
            </a:endParaRPr>
          </a:p>
          <a:p>
            <a:pPr marL="1270000" indent="-800100">
              <a:lnSpc>
                <a:spcPct val="100000"/>
              </a:lnSpc>
              <a:spcBef>
                <a:spcPts val="600"/>
              </a:spcBef>
              <a:buChar char="•"/>
              <a:tabLst>
                <a:tab pos="1270000" algn="l"/>
                <a:tab pos="1270635" algn="l"/>
              </a:tabLst>
            </a:pPr>
            <a:r>
              <a:rPr sz="2800" spc="-105" dirty="0">
                <a:solidFill>
                  <a:srgbClr val="122E5A"/>
                </a:solidFill>
                <a:latin typeface="Geneva"/>
                <a:cs typeface="Geneva"/>
              </a:rPr>
              <a:t>Work </a:t>
            </a:r>
            <a:r>
              <a:rPr sz="2800" spc="-90" dirty="0">
                <a:solidFill>
                  <a:srgbClr val="122E5A"/>
                </a:solidFill>
                <a:latin typeface="Geneva"/>
                <a:cs typeface="Geneva"/>
              </a:rPr>
              <a:t>high 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priority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</a:t>
            </a:r>
            <a:r>
              <a:rPr sz="2800" spc="-27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130" dirty="0">
                <a:solidFill>
                  <a:srgbClr val="122E5A"/>
                </a:solidFill>
                <a:latin typeface="Geneva"/>
                <a:cs typeface="Geneva"/>
              </a:rPr>
              <a:t>FIRST</a:t>
            </a:r>
            <a:endParaRPr sz="2800" dirty="0">
              <a:latin typeface="Geneva"/>
              <a:cs typeface="Geneva"/>
            </a:endParaRPr>
          </a:p>
          <a:p>
            <a:pPr marL="1270000" indent="-800100">
              <a:lnSpc>
                <a:spcPct val="100000"/>
              </a:lnSpc>
              <a:spcBef>
                <a:spcPts val="600"/>
              </a:spcBef>
              <a:buChar char="•"/>
              <a:tabLst>
                <a:tab pos="1270000" algn="l"/>
                <a:tab pos="1270635" algn="l"/>
              </a:tabLst>
            </a:pP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Take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manage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your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business</a:t>
            </a:r>
            <a:endParaRPr sz="2800" dirty="0">
              <a:latin typeface="Geneva"/>
              <a:cs typeface="Geneva"/>
            </a:endParaRPr>
          </a:p>
          <a:p>
            <a:pPr marL="1270000" indent="-800100">
              <a:lnSpc>
                <a:spcPct val="100000"/>
              </a:lnSpc>
              <a:spcBef>
                <a:spcPts val="605"/>
              </a:spcBef>
              <a:buChar char="•"/>
              <a:tabLst>
                <a:tab pos="1270000" algn="l"/>
                <a:tab pos="1270635" algn="l"/>
              </a:tabLst>
            </a:pP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Take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80" dirty="0">
                <a:solidFill>
                  <a:srgbClr val="122E5A"/>
                </a:solidFill>
                <a:latin typeface="Geneva"/>
                <a:cs typeface="Geneva"/>
              </a:rPr>
              <a:t>breaks</a:t>
            </a:r>
            <a:endParaRPr sz="2800" dirty="0">
              <a:latin typeface="Geneva"/>
              <a:cs typeface="Geneva"/>
            </a:endParaRPr>
          </a:p>
          <a:p>
            <a:pPr marL="1270000" indent="-800100">
              <a:lnSpc>
                <a:spcPct val="100000"/>
              </a:lnSpc>
              <a:spcBef>
                <a:spcPts val="600"/>
              </a:spcBef>
              <a:buChar char="•"/>
              <a:tabLst>
                <a:tab pos="1270000" algn="l"/>
                <a:tab pos="1270635" algn="l"/>
              </a:tabLst>
            </a:pPr>
            <a:r>
              <a:rPr sz="2800" spc="-120" dirty="0">
                <a:solidFill>
                  <a:srgbClr val="122E5A"/>
                </a:solidFill>
                <a:latin typeface="Geneva"/>
                <a:cs typeface="Geneva"/>
              </a:rPr>
              <a:t>Set </a:t>
            </a:r>
            <a:r>
              <a:rPr sz="2800" spc="-50" dirty="0">
                <a:solidFill>
                  <a:srgbClr val="122E5A"/>
                </a:solidFill>
                <a:latin typeface="Geneva"/>
                <a:cs typeface="Geneva"/>
              </a:rPr>
              <a:t>aside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35" dirty="0">
                <a:solidFill>
                  <a:srgbClr val="122E5A"/>
                </a:solidFill>
                <a:latin typeface="Geneva"/>
                <a:cs typeface="Geneva"/>
              </a:rPr>
              <a:t>prioritize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for </a:t>
            </a:r>
            <a:r>
              <a:rPr sz="2800" spc="-170" dirty="0">
                <a:solidFill>
                  <a:srgbClr val="122E5A"/>
                </a:solidFill>
                <a:latin typeface="Geneva"/>
                <a:cs typeface="Geneva"/>
              </a:rPr>
              <a:t>next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week</a:t>
            </a:r>
            <a:endParaRPr sz="28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60375"/>
            <a:ext cx="722884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spc="-60" dirty="0">
                <a:solidFill>
                  <a:srgbClr val="8E6A06"/>
                </a:solidFill>
              </a:rPr>
              <a:t>Assigning</a:t>
            </a:r>
            <a:r>
              <a:rPr sz="2150" spc="-160" dirty="0">
                <a:solidFill>
                  <a:srgbClr val="8E6A06"/>
                </a:solidFill>
              </a:rPr>
              <a:t> </a:t>
            </a:r>
            <a:r>
              <a:rPr sz="2150" spc="-30" dirty="0">
                <a:solidFill>
                  <a:srgbClr val="8E6A06"/>
                </a:solidFill>
              </a:rPr>
              <a:t>Tasks</a:t>
            </a:r>
            <a:r>
              <a:rPr sz="2150" spc="-145" dirty="0">
                <a:solidFill>
                  <a:srgbClr val="8E6A06"/>
                </a:solidFill>
              </a:rPr>
              <a:t> </a:t>
            </a:r>
            <a:r>
              <a:rPr sz="2150" spc="-45" dirty="0">
                <a:solidFill>
                  <a:srgbClr val="8E6A06"/>
                </a:solidFill>
              </a:rPr>
              <a:t>and</a:t>
            </a:r>
            <a:r>
              <a:rPr sz="2150" spc="-130" dirty="0">
                <a:solidFill>
                  <a:srgbClr val="8E6A06"/>
                </a:solidFill>
              </a:rPr>
              <a:t> </a:t>
            </a:r>
            <a:r>
              <a:rPr sz="2150" spc="-70" dirty="0">
                <a:solidFill>
                  <a:srgbClr val="8E6A06"/>
                </a:solidFill>
              </a:rPr>
              <a:t>Delegating</a:t>
            </a:r>
            <a:r>
              <a:rPr sz="2150" spc="-125" dirty="0">
                <a:solidFill>
                  <a:srgbClr val="8E6A06"/>
                </a:solidFill>
              </a:rPr>
              <a:t> </a:t>
            </a:r>
            <a:r>
              <a:rPr sz="2150" spc="10" dirty="0">
                <a:solidFill>
                  <a:srgbClr val="8E6A06"/>
                </a:solidFill>
              </a:rPr>
              <a:t>Roles</a:t>
            </a:r>
            <a:r>
              <a:rPr sz="2150" spc="-140" dirty="0">
                <a:solidFill>
                  <a:srgbClr val="8E6A06"/>
                </a:solidFill>
              </a:rPr>
              <a:t> </a:t>
            </a:r>
            <a:r>
              <a:rPr sz="2150" spc="-45" dirty="0">
                <a:solidFill>
                  <a:srgbClr val="8E6A06"/>
                </a:solidFill>
              </a:rPr>
              <a:t>and</a:t>
            </a:r>
            <a:r>
              <a:rPr sz="2150" spc="-130" dirty="0">
                <a:solidFill>
                  <a:srgbClr val="8E6A06"/>
                </a:solidFill>
              </a:rPr>
              <a:t> </a:t>
            </a:r>
            <a:r>
              <a:rPr sz="2150" spc="-45" dirty="0">
                <a:solidFill>
                  <a:srgbClr val="8E6A06"/>
                </a:solidFill>
              </a:rPr>
              <a:t>Responsibilities</a:t>
            </a:r>
            <a:endParaRPr sz="2150" dirty="0">
              <a:solidFill>
                <a:srgbClr val="8E6A06"/>
              </a:solidFill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219" y="2158111"/>
            <a:ext cx="7845425" cy="1381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12800" marR="5080" indent="-800100">
              <a:lnSpc>
                <a:spcPct val="100000"/>
              </a:lnSpc>
              <a:spcBef>
                <a:spcPts val="95"/>
              </a:spcBef>
              <a:buChar char="•"/>
              <a:tabLst>
                <a:tab pos="812800" algn="l"/>
                <a:tab pos="813435" algn="l"/>
              </a:tabLst>
            </a:pPr>
            <a:r>
              <a:rPr sz="2800" spc="-80" dirty="0">
                <a:solidFill>
                  <a:srgbClr val="122E5A"/>
                </a:solidFill>
                <a:latin typeface="Geneva"/>
                <a:cs typeface="Geneva"/>
              </a:rPr>
              <a:t>Who </a:t>
            </a:r>
            <a:r>
              <a:rPr sz="2800" spc="-45" dirty="0">
                <a:solidFill>
                  <a:srgbClr val="122E5A"/>
                </a:solidFill>
                <a:latin typeface="Geneva"/>
                <a:cs typeface="Geneva"/>
              </a:rPr>
              <a:t>else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can </a:t>
            </a:r>
            <a:r>
              <a:rPr sz="2800" spc="-140" dirty="0">
                <a:solidFill>
                  <a:srgbClr val="122E5A"/>
                </a:solidFill>
                <a:latin typeface="Geneva"/>
                <a:cs typeface="Geneva"/>
              </a:rPr>
              <a:t>do </a:t>
            </a:r>
            <a:r>
              <a:rPr sz="2800" spc="-90" dirty="0">
                <a:solidFill>
                  <a:srgbClr val="122E5A"/>
                </a:solidFill>
                <a:latin typeface="Geneva"/>
                <a:cs typeface="Geneva"/>
              </a:rPr>
              <a:t>one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or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some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</a:t>
            </a:r>
            <a:r>
              <a:rPr sz="2800" spc="-47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in  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this </a:t>
            </a:r>
            <a:r>
              <a:rPr sz="2800" spc="-110" dirty="0">
                <a:solidFill>
                  <a:srgbClr val="122E5A"/>
                </a:solidFill>
                <a:latin typeface="Geneva"/>
                <a:cs typeface="Geneva"/>
              </a:rPr>
              <a:t>week’s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plan?</a:t>
            </a:r>
            <a:endParaRPr sz="2800" dirty="0">
              <a:latin typeface="Geneva"/>
              <a:cs typeface="Geneva"/>
            </a:endParaRPr>
          </a:p>
          <a:p>
            <a:pPr marL="812800" indent="-800100">
              <a:lnSpc>
                <a:spcPct val="100000"/>
              </a:lnSpc>
              <a:spcBef>
                <a:spcPts val="600"/>
              </a:spcBef>
              <a:buChar char="•"/>
              <a:tabLst>
                <a:tab pos="812800" algn="l"/>
                <a:tab pos="813435" algn="l"/>
              </a:tabLst>
            </a:pPr>
            <a:r>
              <a:rPr sz="2800" spc="-175" dirty="0">
                <a:solidFill>
                  <a:srgbClr val="122E5A"/>
                </a:solidFill>
                <a:latin typeface="Geneva"/>
                <a:cs typeface="Geneva"/>
              </a:rPr>
              <a:t>Am </a:t>
            </a:r>
            <a:r>
              <a:rPr sz="2800" spc="95" dirty="0">
                <a:solidFill>
                  <a:srgbClr val="122E5A"/>
                </a:solidFill>
                <a:latin typeface="Geneva"/>
                <a:cs typeface="Geneva"/>
              </a:rPr>
              <a:t>I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only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person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who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can </a:t>
            </a:r>
            <a:r>
              <a:rPr sz="2800" spc="-135" dirty="0">
                <a:solidFill>
                  <a:srgbClr val="122E5A"/>
                </a:solidFill>
                <a:latin typeface="Geneva"/>
                <a:cs typeface="Geneva"/>
              </a:rPr>
              <a:t>do</a:t>
            </a:r>
            <a:r>
              <a:rPr sz="2800" spc="-54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this?</a:t>
            </a:r>
            <a:endParaRPr sz="28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444500" y="356361"/>
            <a:ext cx="7595870" cy="57404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270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7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Discussion </a:t>
            </a:r>
            <a:r>
              <a:rPr kumimoji="0" lang="en-US" sz="3600" b="0" i="0" u="none" strike="noStrike" kern="1200" cap="none" spc="-12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Point </a:t>
            </a:r>
            <a:r>
              <a:rPr kumimoji="0" lang="en-US" sz="3600" b="0" i="0" u="none" strike="noStrike" kern="1200" cap="none" spc="-30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#4: </a:t>
            </a:r>
            <a:r>
              <a:rPr kumimoji="0" lang="en-US" sz="3600" b="0" i="0" u="none" strike="noStrike" kern="1200" cap="none" spc="-7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Task</a:t>
            </a:r>
            <a:r>
              <a:rPr kumimoji="0" lang="en-US" sz="3600" b="0" i="0" u="none" strike="noStrike" kern="1200" cap="none" spc="-32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</a:t>
            </a:r>
            <a:r>
              <a:rPr kumimoji="0" lang="en-US" sz="3600" b="0" i="0" u="none" strike="noStrike" kern="1200" cap="none" spc="-12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Delegation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8E6A06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59966" y="2593975"/>
            <a:ext cx="580072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20" dirty="0">
                <a:solidFill>
                  <a:srgbClr val="001F5F"/>
                </a:solidFill>
                <a:latin typeface="Geneva"/>
                <a:cs typeface="Geneva"/>
              </a:rPr>
              <a:t>To </a:t>
            </a:r>
            <a:r>
              <a:rPr sz="3000" spc="-150" dirty="0">
                <a:solidFill>
                  <a:srgbClr val="001F5F"/>
                </a:solidFill>
                <a:latin typeface="Geneva"/>
                <a:cs typeface="Geneva"/>
              </a:rPr>
              <a:t>whom </a:t>
            </a:r>
            <a:r>
              <a:rPr sz="3000" spc="-75" dirty="0">
                <a:solidFill>
                  <a:srgbClr val="001F5F"/>
                </a:solidFill>
                <a:latin typeface="Geneva"/>
                <a:cs typeface="Geneva"/>
              </a:rPr>
              <a:t>can </a:t>
            </a:r>
            <a:r>
              <a:rPr sz="3000" spc="-150" dirty="0">
                <a:solidFill>
                  <a:srgbClr val="001F5F"/>
                </a:solidFill>
                <a:latin typeface="Geneva"/>
                <a:cs typeface="Geneva"/>
              </a:rPr>
              <a:t>you </a:t>
            </a:r>
            <a:r>
              <a:rPr sz="3000" spc="-130" dirty="0">
                <a:solidFill>
                  <a:srgbClr val="001F5F"/>
                </a:solidFill>
                <a:latin typeface="Geneva"/>
                <a:cs typeface="Geneva"/>
              </a:rPr>
              <a:t>delegate</a:t>
            </a:r>
            <a:r>
              <a:rPr sz="3000" spc="-409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3000" spc="-120" dirty="0">
                <a:solidFill>
                  <a:srgbClr val="001F5F"/>
                </a:solidFill>
                <a:latin typeface="Geneva"/>
                <a:cs typeface="Geneva"/>
              </a:rPr>
              <a:t>tasks?</a:t>
            </a:r>
            <a:endParaRPr sz="3000" dirty="0">
              <a:latin typeface="Geneva"/>
              <a:cs typeface="Geneva"/>
            </a:endParaRPr>
          </a:p>
        </p:txBody>
      </p:sp>
      <p:sp>
        <p:nvSpPr>
          <p:cNvPr id="4" name="object 4" descr="Detail of pencil"/>
          <p:cNvSpPr/>
          <p:nvPr/>
        </p:nvSpPr>
        <p:spPr>
          <a:xfrm>
            <a:off x="0" y="2895600"/>
            <a:ext cx="1620012" cy="2714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21596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45" dirty="0">
                <a:solidFill>
                  <a:srgbClr val="8E6A06"/>
                </a:solidFill>
              </a:rPr>
              <a:t>Objectives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873510"/>
            <a:ext cx="8167370" cy="4070350"/>
          </a:xfrm>
          <a:prstGeom prst="rect">
            <a:avLst/>
          </a:prstGeom>
        </p:spPr>
        <p:txBody>
          <a:bodyPr vert="horz" wrap="square" lIns="0" tIns="259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0"/>
              </a:spcBef>
            </a:pPr>
            <a:r>
              <a:rPr sz="3000" spc="-250" dirty="0">
                <a:solidFill>
                  <a:srgbClr val="122E5A"/>
                </a:solidFill>
                <a:latin typeface="Geneva"/>
                <a:cs typeface="Geneva"/>
              </a:rPr>
              <a:t>After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completing </a:t>
            </a:r>
            <a:r>
              <a:rPr sz="3000" spc="-165" dirty="0">
                <a:solidFill>
                  <a:srgbClr val="122E5A"/>
                </a:solidFill>
                <a:latin typeface="Geneva"/>
                <a:cs typeface="Geneva"/>
              </a:rPr>
              <a:t>this </a:t>
            </a:r>
            <a:r>
              <a:rPr sz="3000" spc="-130" dirty="0">
                <a:solidFill>
                  <a:srgbClr val="122E5A"/>
                </a:solidFill>
                <a:latin typeface="Geneva"/>
                <a:cs typeface="Geneva"/>
              </a:rPr>
              <a:t>training,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will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be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able</a:t>
            </a:r>
            <a:r>
              <a:rPr sz="3000" spc="-3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to:</a:t>
            </a:r>
            <a:endParaRPr sz="3000">
              <a:latin typeface="Geneva"/>
              <a:cs typeface="Geneva"/>
            </a:endParaRPr>
          </a:p>
          <a:p>
            <a:pPr marL="756285" marR="259715" indent="-286385">
              <a:lnSpc>
                <a:spcPct val="100000"/>
              </a:lnSpc>
              <a:spcBef>
                <a:spcPts val="1805"/>
              </a:spcBef>
              <a:buChar char="•"/>
              <a:tabLst>
                <a:tab pos="756920" algn="l"/>
              </a:tabLst>
            </a:pPr>
            <a:r>
              <a:rPr sz="2800" spc="-15" dirty="0">
                <a:solidFill>
                  <a:srgbClr val="001F5F"/>
                </a:solidFill>
                <a:latin typeface="Geneva"/>
                <a:cs typeface="Geneva"/>
              </a:rPr>
              <a:t>Explain </a:t>
            </a:r>
            <a:r>
              <a:rPr sz="2800" spc="-200" dirty="0">
                <a:solidFill>
                  <a:srgbClr val="001F5F"/>
                </a:solidFill>
                <a:latin typeface="Geneva"/>
                <a:cs typeface="Geneva"/>
              </a:rPr>
              <a:t>the </a:t>
            </a:r>
            <a:r>
              <a:rPr sz="2800" spc="-160" dirty="0">
                <a:solidFill>
                  <a:srgbClr val="001F5F"/>
                </a:solidFill>
                <a:latin typeface="Geneva"/>
                <a:cs typeface="Geneva"/>
              </a:rPr>
              <a:t>concept </a:t>
            </a:r>
            <a:r>
              <a:rPr sz="2800" spc="-229" dirty="0">
                <a:solidFill>
                  <a:srgbClr val="001F5F"/>
                </a:solidFill>
                <a:latin typeface="Geneva"/>
                <a:cs typeface="Geneva"/>
              </a:rPr>
              <a:t>of </a:t>
            </a:r>
            <a:r>
              <a:rPr sz="2800" spc="-185" dirty="0">
                <a:solidFill>
                  <a:srgbClr val="001F5F"/>
                </a:solidFill>
                <a:latin typeface="Geneva"/>
                <a:cs typeface="Geneva"/>
              </a:rPr>
              <a:t>time </a:t>
            </a:r>
            <a:r>
              <a:rPr sz="2800" spc="-125" dirty="0">
                <a:solidFill>
                  <a:srgbClr val="001F5F"/>
                </a:solidFill>
                <a:latin typeface="Geneva"/>
                <a:cs typeface="Geneva"/>
              </a:rPr>
              <a:t>management </a:t>
            </a: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and  </a:t>
            </a:r>
            <a:r>
              <a:rPr sz="2800" spc="-150" dirty="0">
                <a:solidFill>
                  <a:srgbClr val="001F5F"/>
                </a:solidFill>
                <a:latin typeface="Geneva"/>
                <a:cs typeface="Geneva"/>
              </a:rPr>
              <a:t>why </a:t>
            </a:r>
            <a:r>
              <a:rPr sz="2800" spc="-254" dirty="0">
                <a:solidFill>
                  <a:srgbClr val="001F5F"/>
                </a:solidFill>
                <a:latin typeface="Geneva"/>
                <a:cs typeface="Geneva"/>
              </a:rPr>
              <a:t>it </a:t>
            </a:r>
            <a:r>
              <a:rPr sz="2800" spc="-35" dirty="0">
                <a:solidFill>
                  <a:srgbClr val="001F5F"/>
                </a:solidFill>
                <a:latin typeface="Geneva"/>
                <a:cs typeface="Geneva"/>
              </a:rPr>
              <a:t>is </a:t>
            </a:r>
            <a:r>
              <a:rPr sz="2800" spc="-180" dirty="0">
                <a:solidFill>
                  <a:srgbClr val="001F5F"/>
                </a:solidFill>
                <a:latin typeface="Geneva"/>
                <a:cs typeface="Geneva"/>
              </a:rPr>
              <a:t>important </a:t>
            </a:r>
            <a:r>
              <a:rPr sz="2800" spc="-305" dirty="0">
                <a:solidFill>
                  <a:srgbClr val="001F5F"/>
                </a:solidFill>
                <a:latin typeface="Geneva"/>
                <a:cs typeface="Geneva"/>
              </a:rPr>
              <a:t>to </a:t>
            </a:r>
            <a:r>
              <a:rPr sz="2800" spc="-55" dirty="0">
                <a:solidFill>
                  <a:srgbClr val="001F5F"/>
                </a:solidFill>
                <a:latin typeface="Geneva"/>
                <a:cs typeface="Geneva"/>
              </a:rPr>
              <a:t>small</a:t>
            </a:r>
            <a:r>
              <a:rPr sz="2800" spc="-3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55" dirty="0">
                <a:solidFill>
                  <a:srgbClr val="001F5F"/>
                </a:solidFill>
                <a:latin typeface="Geneva"/>
                <a:cs typeface="Geneva"/>
              </a:rPr>
              <a:t>businesses</a:t>
            </a:r>
            <a:endParaRPr sz="2800">
              <a:latin typeface="Geneva"/>
              <a:cs typeface="Geneva"/>
            </a:endParaRPr>
          </a:p>
          <a:p>
            <a:pPr marL="756285" marR="1133475" indent="-286385">
              <a:lnSpc>
                <a:spcPct val="100000"/>
              </a:lnSpc>
              <a:spcBef>
                <a:spcPts val="605"/>
              </a:spcBef>
              <a:buChar char="•"/>
              <a:tabLst>
                <a:tab pos="756920" algn="l"/>
              </a:tabLst>
            </a:pPr>
            <a:r>
              <a:rPr sz="2800" spc="-15" dirty="0">
                <a:solidFill>
                  <a:srgbClr val="001F5F"/>
                </a:solidFill>
                <a:latin typeface="Geneva"/>
                <a:cs typeface="Geneva"/>
              </a:rPr>
              <a:t>Explain </a:t>
            </a:r>
            <a:r>
              <a:rPr sz="2800" spc="-100" dirty="0">
                <a:solidFill>
                  <a:srgbClr val="001F5F"/>
                </a:solidFill>
                <a:latin typeface="Geneva"/>
                <a:cs typeface="Geneva"/>
              </a:rPr>
              <a:t>some </a:t>
            </a:r>
            <a:r>
              <a:rPr sz="2800" spc="-135" dirty="0">
                <a:solidFill>
                  <a:srgbClr val="001F5F"/>
                </a:solidFill>
                <a:latin typeface="Geneva"/>
                <a:cs typeface="Geneva"/>
              </a:rPr>
              <a:t>commonly </a:t>
            </a:r>
            <a:r>
              <a:rPr sz="2800" spc="-114" dirty="0">
                <a:solidFill>
                  <a:srgbClr val="001F5F"/>
                </a:solidFill>
                <a:latin typeface="Geneva"/>
                <a:cs typeface="Geneva"/>
              </a:rPr>
              <a:t>employed</a:t>
            </a:r>
            <a:r>
              <a:rPr sz="2800" spc="-40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85" dirty="0">
                <a:solidFill>
                  <a:srgbClr val="001F5F"/>
                </a:solidFill>
                <a:latin typeface="Geneva"/>
                <a:cs typeface="Geneva"/>
              </a:rPr>
              <a:t>time  </a:t>
            </a:r>
            <a:r>
              <a:rPr sz="2800" spc="-125" dirty="0">
                <a:solidFill>
                  <a:srgbClr val="001F5F"/>
                </a:solidFill>
                <a:latin typeface="Geneva"/>
                <a:cs typeface="Geneva"/>
              </a:rPr>
              <a:t>management </a:t>
            </a:r>
            <a:r>
              <a:rPr sz="2800" spc="-120" dirty="0">
                <a:solidFill>
                  <a:srgbClr val="001F5F"/>
                </a:solidFill>
                <a:latin typeface="Geneva"/>
                <a:cs typeface="Geneva"/>
              </a:rPr>
              <a:t>practices,</a:t>
            </a:r>
            <a:r>
              <a:rPr sz="2800" spc="-17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85" dirty="0">
                <a:solidFill>
                  <a:srgbClr val="001F5F"/>
                </a:solidFill>
                <a:latin typeface="Geneva"/>
                <a:cs typeface="Geneva"/>
              </a:rPr>
              <a:t>including:</a:t>
            </a:r>
            <a:endParaRPr sz="2800">
              <a:latin typeface="Geneva"/>
              <a:cs typeface="Geneva"/>
            </a:endParaRPr>
          </a:p>
          <a:p>
            <a:pPr marL="1123950" lvl="1" indent="-196850">
              <a:lnSpc>
                <a:spcPct val="100000"/>
              </a:lnSpc>
              <a:spcBef>
                <a:spcPts val="615"/>
              </a:spcBef>
              <a:buChar char="•"/>
              <a:tabLst>
                <a:tab pos="1123950" algn="l"/>
              </a:tabLst>
            </a:pPr>
            <a:r>
              <a:rPr sz="2400" spc="-85" dirty="0">
                <a:solidFill>
                  <a:srgbClr val="001F5F"/>
                </a:solidFill>
                <a:latin typeface="Geneva"/>
                <a:cs typeface="Geneva"/>
              </a:rPr>
              <a:t>Pareto</a:t>
            </a:r>
            <a:r>
              <a:rPr sz="2400" spc="-13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400" spc="-45" dirty="0">
                <a:solidFill>
                  <a:srgbClr val="001F5F"/>
                </a:solidFill>
                <a:latin typeface="Geneva"/>
                <a:cs typeface="Geneva"/>
              </a:rPr>
              <a:t>analysis</a:t>
            </a:r>
            <a:endParaRPr sz="2400">
              <a:latin typeface="Geneva"/>
              <a:cs typeface="Geneva"/>
            </a:endParaRPr>
          </a:p>
          <a:p>
            <a:pPr marL="1123950" lvl="1" indent="-196850">
              <a:lnSpc>
                <a:spcPct val="100000"/>
              </a:lnSpc>
              <a:spcBef>
                <a:spcPts val="600"/>
              </a:spcBef>
              <a:buChar char="•"/>
              <a:tabLst>
                <a:tab pos="1123950" algn="l"/>
              </a:tabLst>
            </a:pPr>
            <a:r>
              <a:rPr sz="2400" spc="25" dirty="0">
                <a:solidFill>
                  <a:srgbClr val="001F5F"/>
                </a:solidFill>
                <a:latin typeface="Geneva"/>
                <a:cs typeface="Geneva"/>
              </a:rPr>
              <a:t>ABC </a:t>
            </a:r>
            <a:r>
              <a:rPr sz="2400" spc="-150" dirty="0">
                <a:solidFill>
                  <a:srgbClr val="001F5F"/>
                </a:solidFill>
                <a:latin typeface="Geneva"/>
                <a:cs typeface="Geneva"/>
              </a:rPr>
              <a:t>method </a:t>
            </a:r>
            <a:r>
              <a:rPr sz="2400" spc="-50" dirty="0">
                <a:solidFill>
                  <a:srgbClr val="001F5F"/>
                </a:solidFill>
                <a:latin typeface="Geneva"/>
                <a:cs typeface="Geneva"/>
              </a:rPr>
              <a:t>Eisenhower</a:t>
            </a:r>
            <a:r>
              <a:rPr sz="2400" spc="-24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400" spc="-150" dirty="0">
                <a:solidFill>
                  <a:srgbClr val="001F5F"/>
                </a:solidFill>
                <a:latin typeface="Geneva"/>
                <a:cs typeface="Geneva"/>
              </a:rPr>
              <a:t>method</a:t>
            </a:r>
            <a:endParaRPr sz="2400">
              <a:latin typeface="Geneva"/>
              <a:cs typeface="Geneva"/>
            </a:endParaRPr>
          </a:p>
          <a:p>
            <a:pPr marL="1123950" lvl="1" indent="-196850">
              <a:lnSpc>
                <a:spcPct val="100000"/>
              </a:lnSpc>
              <a:spcBef>
                <a:spcPts val="600"/>
              </a:spcBef>
              <a:buChar char="•"/>
              <a:tabLst>
                <a:tab pos="1123950" algn="l"/>
              </a:tabLst>
            </a:pPr>
            <a:r>
              <a:rPr sz="2400" spc="165" dirty="0">
                <a:solidFill>
                  <a:srgbClr val="001F5F"/>
                </a:solidFill>
                <a:latin typeface="Geneva"/>
                <a:cs typeface="Geneva"/>
              </a:rPr>
              <a:t>POSEC</a:t>
            </a:r>
            <a:r>
              <a:rPr sz="2400" spc="-14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400" spc="-150" dirty="0">
                <a:solidFill>
                  <a:srgbClr val="001F5F"/>
                </a:solidFill>
                <a:latin typeface="Geneva"/>
                <a:cs typeface="Geneva"/>
              </a:rPr>
              <a:t>method</a:t>
            </a:r>
            <a:endParaRPr sz="24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Image of sample time management plan attached to clipboard, with pen"/>
          <p:cNvSpPr/>
          <p:nvPr/>
        </p:nvSpPr>
        <p:spPr>
          <a:xfrm>
            <a:off x="2209800" y="1623060"/>
            <a:ext cx="4724400" cy="44729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360375"/>
            <a:ext cx="7311390" cy="3879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350" spc="-30" dirty="0">
                <a:solidFill>
                  <a:srgbClr val="8E6A06"/>
                </a:solidFill>
              </a:rPr>
              <a:t>Reviewing </a:t>
            </a:r>
            <a:r>
              <a:rPr sz="2350" spc="-40" dirty="0">
                <a:solidFill>
                  <a:srgbClr val="8E6A06"/>
                </a:solidFill>
              </a:rPr>
              <a:t>and </a:t>
            </a:r>
            <a:r>
              <a:rPr sz="2350" spc="-75" dirty="0">
                <a:solidFill>
                  <a:srgbClr val="8E6A06"/>
                </a:solidFill>
              </a:rPr>
              <a:t>Updating </a:t>
            </a:r>
            <a:r>
              <a:rPr sz="2350" spc="-35" dirty="0">
                <a:solidFill>
                  <a:srgbClr val="8E6A06"/>
                </a:solidFill>
              </a:rPr>
              <a:t>Your </a:t>
            </a:r>
            <a:r>
              <a:rPr sz="2350" spc="-60" dirty="0">
                <a:solidFill>
                  <a:srgbClr val="8E6A06"/>
                </a:solidFill>
              </a:rPr>
              <a:t>Time </a:t>
            </a:r>
            <a:r>
              <a:rPr sz="2350" spc="-65" dirty="0">
                <a:solidFill>
                  <a:srgbClr val="8E6A06"/>
                </a:solidFill>
              </a:rPr>
              <a:t>Management</a:t>
            </a:r>
            <a:r>
              <a:rPr sz="2350" spc="-459" dirty="0">
                <a:solidFill>
                  <a:srgbClr val="8E6A06"/>
                </a:solidFill>
              </a:rPr>
              <a:t> </a:t>
            </a:r>
            <a:r>
              <a:rPr sz="2350" spc="40" dirty="0">
                <a:solidFill>
                  <a:srgbClr val="8E6A06"/>
                </a:solidFill>
              </a:rPr>
              <a:t>Plan</a:t>
            </a:r>
            <a:endParaRPr sz="2350" dirty="0">
              <a:solidFill>
                <a:srgbClr val="8E6A06"/>
              </a:solidFill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7190993" y="6443972"/>
            <a:ext cx="1648207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endParaRPr spc="-35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8A6944-4DFB-BDA6-662B-37D1E0A74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356361"/>
            <a:ext cx="8318500" cy="1015239"/>
          </a:xfrm>
        </p:spPr>
        <p:txBody>
          <a:bodyPr/>
          <a:lstStyle/>
          <a:p>
            <a:r>
              <a:rPr lang="en-US" dirty="0"/>
              <a:t>Common Distractions, Obstacles, and Solutions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1BA746-AA1E-866F-76CB-0ADCB02CEF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7419" y="2081301"/>
            <a:ext cx="7690484" cy="4070345"/>
          </a:xfrm>
        </p:spPr>
        <p:txBody>
          <a:bodyPr/>
          <a:lstStyle/>
          <a:p>
            <a:pPr marL="916305" indent="-857885">
              <a:lnSpc>
                <a:spcPct val="100000"/>
              </a:lnSpc>
              <a:buChar char="•"/>
              <a:tabLst>
                <a:tab pos="916305" algn="l"/>
                <a:tab pos="916940" algn="l"/>
              </a:tabLst>
            </a:pPr>
            <a:r>
              <a:rPr lang="en-US" sz="3000" spc="-35" dirty="0"/>
              <a:t>People</a:t>
            </a:r>
            <a:endParaRPr lang="en-US" sz="3000" dirty="0"/>
          </a:p>
          <a:p>
            <a:pPr marL="1315720" lvl="1" indent="-800100">
              <a:lnSpc>
                <a:spcPct val="100000"/>
              </a:lnSpc>
              <a:spcBef>
                <a:spcPts val="615"/>
              </a:spcBef>
              <a:buChar char="•"/>
              <a:tabLst>
                <a:tab pos="1315720" algn="l"/>
                <a:tab pos="1316355" algn="l"/>
              </a:tabLst>
            </a:pPr>
            <a:r>
              <a:rPr lang="en-US" sz="2800" spc="10" dirty="0">
                <a:solidFill>
                  <a:srgbClr val="122E5A"/>
                </a:solidFill>
                <a:latin typeface="Geneva"/>
                <a:cs typeface="Geneva"/>
              </a:rPr>
              <a:t>In</a:t>
            </a:r>
            <a:r>
              <a:rPr lang="en-US" sz="2800" spc="-1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lang="en-US" sz="2800" spc="-100" dirty="0">
                <a:solidFill>
                  <a:srgbClr val="122E5A"/>
                </a:solidFill>
                <a:latin typeface="Geneva"/>
                <a:cs typeface="Geneva"/>
              </a:rPr>
              <a:t>person</a:t>
            </a:r>
            <a:endParaRPr lang="en-US" sz="2800" dirty="0">
              <a:latin typeface="Geneva"/>
              <a:cs typeface="Geneva"/>
            </a:endParaRPr>
          </a:p>
          <a:p>
            <a:pPr marL="1315720" lvl="1" indent="-800100">
              <a:lnSpc>
                <a:spcPct val="100000"/>
              </a:lnSpc>
              <a:spcBef>
                <a:spcPts val="600"/>
              </a:spcBef>
              <a:buChar char="•"/>
              <a:tabLst>
                <a:tab pos="1315720" algn="l"/>
                <a:tab pos="1316355" algn="l"/>
              </a:tabLst>
            </a:pPr>
            <a:r>
              <a:rPr lang="en-US" sz="2800" spc="-60" dirty="0">
                <a:solidFill>
                  <a:srgbClr val="122E5A"/>
                </a:solidFill>
                <a:latin typeface="Geneva"/>
                <a:cs typeface="Geneva"/>
              </a:rPr>
              <a:t>By</a:t>
            </a:r>
            <a:r>
              <a:rPr lang="en-US" sz="2800" spc="-1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lang="en-US" sz="2800" spc="-125" dirty="0">
                <a:solidFill>
                  <a:srgbClr val="122E5A"/>
                </a:solidFill>
                <a:latin typeface="Geneva"/>
                <a:cs typeface="Geneva"/>
              </a:rPr>
              <a:t>telephone</a:t>
            </a:r>
            <a:endParaRPr lang="en-US" sz="2800" dirty="0">
              <a:latin typeface="Geneva"/>
              <a:cs typeface="Geneva"/>
            </a:endParaRPr>
          </a:p>
          <a:p>
            <a:pPr marL="1315720" lvl="1" indent="-800100">
              <a:lnSpc>
                <a:spcPct val="100000"/>
              </a:lnSpc>
              <a:spcBef>
                <a:spcPts val="600"/>
              </a:spcBef>
              <a:buChar char="•"/>
              <a:tabLst>
                <a:tab pos="1315720" algn="l"/>
                <a:tab pos="1316355" algn="l"/>
              </a:tabLst>
            </a:pPr>
            <a:r>
              <a:rPr lang="en-US" sz="2800" spc="-95" dirty="0">
                <a:solidFill>
                  <a:srgbClr val="122E5A"/>
                </a:solidFill>
                <a:latin typeface="Geneva"/>
                <a:cs typeface="Geneva"/>
              </a:rPr>
              <a:t>Meetings</a:t>
            </a:r>
            <a:endParaRPr lang="en-US" sz="2800" dirty="0">
              <a:latin typeface="Geneva"/>
              <a:cs typeface="Geneva"/>
            </a:endParaRPr>
          </a:p>
          <a:p>
            <a:pPr marL="916305" indent="-857885">
              <a:lnSpc>
                <a:spcPct val="100000"/>
              </a:lnSpc>
              <a:spcBef>
                <a:spcPts val="690"/>
              </a:spcBef>
              <a:buChar char="•"/>
              <a:tabLst>
                <a:tab pos="916305" algn="l"/>
                <a:tab pos="916940" algn="l"/>
              </a:tabLst>
            </a:pPr>
            <a:r>
              <a:rPr lang="en-US" sz="3000" spc="-25" dirty="0"/>
              <a:t>E-mail</a:t>
            </a:r>
            <a:endParaRPr lang="en-US" sz="3000" dirty="0"/>
          </a:p>
          <a:p>
            <a:pPr marL="916305" indent="-857885">
              <a:lnSpc>
                <a:spcPct val="100000"/>
              </a:lnSpc>
              <a:spcBef>
                <a:spcPts val="705"/>
              </a:spcBef>
              <a:buChar char="•"/>
              <a:tabLst>
                <a:tab pos="916305" algn="l"/>
                <a:tab pos="916940" algn="l"/>
              </a:tabLst>
            </a:pPr>
            <a:r>
              <a:rPr lang="en-US" sz="3000" spc="-110" dirty="0"/>
              <a:t>Work</a:t>
            </a:r>
            <a:r>
              <a:rPr lang="en-US" sz="3000" spc="-175" dirty="0"/>
              <a:t> </a:t>
            </a:r>
            <a:r>
              <a:rPr lang="en-US" sz="3000" spc="-145" dirty="0"/>
              <a:t>environment</a:t>
            </a:r>
            <a:endParaRPr lang="en-US" sz="3000" dirty="0"/>
          </a:p>
          <a:p>
            <a:pPr marL="916305" indent="-857885">
              <a:lnSpc>
                <a:spcPct val="100000"/>
              </a:lnSpc>
              <a:spcBef>
                <a:spcPts val="695"/>
              </a:spcBef>
              <a:buChar char="•"/>
              <a:tabLst>
                <a:tab pos="916305" algn="l"/>
                <a:tab pos="916940" algn="l"/>
              </a:tabLst>
            </a:pPr>
            <a:r>
              <a:rPr lang="en-US" sz="3000" spc="-130" dirty="0"/>
              <a:t>Self-initiated</a:t>
            </a:r>
            <a:r>
              <a:rPr lang="en-US" sz="3000" spc="-204" dirty="0"/>
              <a:t> </a:t>
            </a:r>
            <a:r>
              <a:rPr lang="en-US" sz="3000" spc="-150" dirty="0"/>
              <a:t>distractions</a:t>
            </a:r>
            <a:endParaRPr lang="en-US" sz="3000" dirty="0"/>
          </a:p>
          <a:p>
            <a:endParaRPr lang="en-US" dirty="0"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70885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5" dirty="0">
                <a:solidFill>
                  <a:srgbClr val="8E6A06"/>
                </a:solidFill>
              </a:rPr>
              <a:t>Top </a:t>
            </a:r>
            <a:r>
              <a:rPr spc="-70" dirty="0">
                <a:solidFill>
                  <a:srgbClr val="8E6A06"/>
                </a:solidFill>
              </a:rPr>
              <a:t>Four </a:t>
            </a:r>
            <a:r>
              <a:rPr spc="-105" dirty="0">
                <a:solidFill>
                  <a:srgbClr val="8E6A06"/>
                </a:solidFill>
              </a:rPr>
              <a:t>Key </a:t>
            </a:r>
            <a:r>
              <a:rPr spc="-110" dirty="0">
                <a:solidFill>
                  <a:srgbClr val="8E6A06"/>
                </a:solidFill>
              </a:rPr>
              <a:t>Points </a:t>
            </a:r>
            <a:r>
              <a:rPr spc="-400" dirty="0">
                <a:solidFill>
                  <a:srgbClr val="8E6A06"/>
                </a:solidFill>
              </a:rPr>
              <a:t>to</a:t>
            </a:r>
            <a:r>
              <a:rPr spc="-590" dirty="0">
                <a:solidFill>
                  <a:srgbClr val="8E6A06"/>
                </a:solidFill>
              </a:rPr>
              <a:t> </a:t>
            </a:r>
            <a:r>
              <a:rPr spc="-80" dirty="0">
                <a:solidFill>
                  <a:srgbClr val="8E6A06"/>
                </a:solidFill>
              </a:rPr>
              <a:t>Remember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366164"/>
            <a:ext cx="8216900" cy="142494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47980" indent="-335280">
              <a:lnSpc>
                <a:spcPct val="100000"/>
              </a:lnSpc>
              <a:spcBef>
                <a:spcPts val="515"/>
              </a:spcBef>
              <a:buAutoNum type="arabicPeriod"/>
              <a:tabLst>
                <a:tab pos="347345" algn="l"/>
                <a:tab pos="347980" algn="l"/>
              </a:tabLst>
            </a:pPr>
            <a:r>
              <a:rPr sz="1950" spc="-45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1950" spc="-105" dirty="0">
                <a:solidFill>
                  <a:srgbClr val="122E5A"/>
                </a:solidFill>
                <a:latin typeface="Geneva"/>
                <a:cs typeface="Geneva"/>
              </a:rPr>
              <a:t>five </a:t>
            </a:r>
            <a:r>
              <a:rPr sz="1950" spc="-85" dirty="0">
                <a:solidFill>
                  <a:srgbClr val="122E5A"/>
                </a:solidFill>
                <a:latin typeface="Geneva"/>
                <a:cs typeface="Geneva"/>
              </a:rPr>
              <a:t>key </a:t>
            </a:r>
            <a:r>
              <a:rPr sz="1950" spc="-80" dirty="0">
                <a:solidFill>
                  <a:srgbClr val="122E5A"/>
                </a:solidFill>
                <a:latin typeface="Geneva"/>
                <a:cs typeface="Geneva"/>
              </a:rPr>
              <a:t>elements </a:t>
            </a:r>
            <a:r>
              <a:rPr sz="1950" spc="-160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195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1950" spc="-95" dirty="0">
                <a:solidFill>
                  <a:srgbClr val="122E5A"/>
                </a:solidFill>
                <a:latin typeface="Geneva"/>
                <a:cs typeface="Geneva"/>
              </a:rPr>
              <a:t>good </a:t>
            </a:r>
            <a:r>
              <a:rPr sz="1950" spc="-130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1950" spc="-80" dirty="0">
                <a:solidFill>
                  <a:srgbClr val="122E5A"/>
                </a:solidFill>
                <a:latin typeface="Geneva"/>
                <a:cs typeface="Geneva"/>
              </a:rPr>
              <a:t>management</a:t>
            </a:r>
            <a:r>
              <a:rPr sz="1950" spc="-22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1950" spc="-40" dirty="0">
                <a:solidFill>
                  <a:srgbClr val="122E5A"/>
                </a:solidFill>
                <a:latin typeface="Geneva"/>
                <a:cs typeface="Geneva"/>
              </a:rPr>
              <a:t>plan</a:t>
            </a:r>
            <a:endParaRPr sz="1950">
              <a:latin typeface="Geneva"/>
              <a:cs typeface="Geneva"/>
            </a:endParaRPr>
          </a:p>
          <a:p>
            <a:pPr marL="347980" indent="-335280">
              <a:lnSpc>
                <a:spcPct val="100000"/>
              </a:lnSpc>
              <a:spcBef>
                <a:spcPts val="420"/>
              </a:spcBef>
              <a:buAutoNum type="arabicPeriod"/>
              <a:tabLst>
                <a:tab pos="347345" algn="l"/>
                <a:tab pos="347980" algn="l"/>
              </a:tabLst>
            </a:pPr>
            <a:r>
              <a:rPr sz="1950" spc="20" dirty="0">
                <a:solidFill>
                  <a:srgbClr val="122E5A"/>
                </a:solidFill>
                <a:latin typeface="Geneva"/>
                <a:cs typeface="Geneva"/>
              </a:rPr>
              <a:t>Use </a:t>
            </a:r>
            <a:r>
              <a:rPr sz="1950" spc="-145" dirty="0">
                <a:solidFill>
                  <a:srgbClr val="122E5A"/>
                </a:solidFill>
                <a:latin typeface="Geneva"/>
                <a:cs typeface="Geneva"/>
              </a:rPr>
              <a:t>written </a:t>
            </a:r>
            <a:r>
              <a:rPr sz="1950" spc="55" dirty="0">
                <a:solidFill>
                  <a:srgbClr val="122E5A"/>
                </a:solidFill>
                <a:latin typeface="Geneva"/>
                <a:cs typeface="Geneva"/>
              </a:rPr>
              <a:t>SMART </a:t>
            </a:r>
            <a:r>
              <a:rPr sz="1950" spc="-45" dirty="0">
                <a:solidFill>
                  <a:srgbClr val="122E5A"/>
                </a:solidFill>
                <a:latin typeface="Geneva"/>
                <a:cs typeface="Geneva"/>
              </a:rPr>
              <a:t>goals </a:t>
            </a:r>
            <a:r>
              <a:rPr sz="1950" spc="-140" dirty="0">
                <a:solidFill>
                  <a:srgbClr val="122E5A"/>
                </a:solidFill>
                <a:latin typeface="Geneva"/>
                <a:cs typeface="Geneva"/>
              </a:rPr>
              <a:t>with </a:t>
            </a:r>
            <a:r>
              <a:rPr sz="1950" spc="-95" dirty="0">
                <a:solidFill>
                  <a:srgbClr val="122E5A"/>
                </a:solidFill>
                <a:latin typeface="Geneva"/>
                <a:cs typeface="Geneva"/>
              </a:rPr>
              <a:t>steps </a:t>
            </a:r>
            <a:r>
              <a:rPr sz="1950" spc="-4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1950" spc="-85" dirty="0">
                <a:solidFill>
                  <a:srgbClr val="122E5A"/>
                </a:solidFill>
                <a:latin typeface="Geneva"/>
                <a:cs typeface="Geneva"/>
              </a:rPr>
              <a:t>tasks </a:t>
            </a:r>
            <a:r>
              <a:rPr sz="1950" spc="-210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1950" spc="-95" dirty="0">
                <a:solidFill>
                  <a:srgbClr val="122E5A"/>
                </a:solidFill>
                <a:latin typeface="Geneva"/>
                <a:cs typeface="Geneva"/>
              </a:rPr>
              <a:t>create </a:t>
            </a:r>
            <a:r>
              <a:rPr sz="1950" spc="-100" dirty="0">
                <a:solidFill>
                  <a:srgbClr val="122E5A"/>
                </a:solidFill>
                <a:latin typeface="Geneva"/>
                <a:cs typeface="Geneva"/>
              </a:rPr>
              <a:t>clarity </a:t>
            </a:r>
            <a:r>
              <a:rPr sz="1950" spc="-160" dirty="0">
                <a:solidFill>
                  <a:srgbClr val="122E5A"/>
                </a:solidFill>
                <a:latin typeface="Geneva"/>
                <a:cs typeface="Geneva"/>
              </a:rPr>
              <a:t>of</a:t>
            </a:r>
            <a:r>
              <a:rPr sz="1950" spc="-27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1950" spc="-95" dirty="0">
                <a:solidFill>
                  <a:srgbClr val="122E5A"/>
                </a:solidFill>
                <a:latin typeface="Geneva"/>
                <a:cs typeface="Geneva"/>
              </a:rPr>
              <a:t>focus</a:t>
            </a:r>
            <a:endParaRPr sz="1950">
              <a:latin typeface="Geneva"/>
              <a:cs typeface="Geneva"/>
            </a:endParaRPr>
          </a:p>
          <a:p>
            <a:pPr marL="347980" indent="-335280">
              <a:lnSpc>
                <a:spcPct val="100000"/>
              </a:lnSpc>
              <a:spcBef>
                <a:spcPts val="414"/>
              </a:spcBef>
              <a:buAutoNum type="arabicPeriod"/>
              <a:tabLst>
                <a:tab pos="347345" algn="l"/>
                <a:tab pos="347980" algn="l"/>
              </a:tabLst>
            </a:pPr>
            <a:r>
              <a:rPr sz="1950" spc="-45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1950" spc="-120" dirty="0">
                <a:solidFill>
                  <a:srgbClr val="122E5A"/>
                </a:solidFill>
                <a:latin typeface="Geneva"/>
                <a:cs typeface="Geneva"/>
              </a:rPr>
              <a:t>four </a:t>
            </a:r>
            <a:r>
              <a:rPr sz="1950" spc="-75" dirty="0">
                <a:solidFill>
                  <a:srgbClr val="122E5A"/>
                </a:solidFill>
                <a:latin typeface="Geneva"/>
                <a:cs typeface="Geneva"/>
              </a:rPr>
              <a:t>ways </a:t>
            </a:r>
            <a:r>
              <a:rPr sz="1950" spc="-210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1950" spc="-95" dirty="0">
                <a:solidFill>
                  <a:srgbClr val="122E5A"/>
                </a:solidFill>
                <a:latin typeface="Geneva"/>
                <a:cs typeface="Geneva"/>
              </a:rPr>
              <a:t>prioritize </a:t>
            </a:r>
            <a:r>
              <a:rPr sz="1950" spc="-45" dirty="0">
                <a:solidFill>
                  <a:srgbClr val="122E5A"/>
                </a:solidFill>
                <a:latin typeface="Geneva"/>
                <a:cs typeface="Geneva"/>
              </a:rPr>
              <a:t>goals </a:t>
            </a:r>
            <a:r>
              <a:rPr sz="1950" spc="-140" dirty="0">
                <a:solidFill>
                  <a:srgbClr val="122E5A"/>
                </a:solidFill>
                <a:latin typeface="Geneva"/>
                <a:cs typeface="Geneva"/>
              </a:rPr>
              <a:t>for </a:t>
            </a:r>
            <a:r>
              <a:rPr sz="1950" spc="-114" dirty="0">
                <a:solidFill>
                  <a:srgbClr val="122E5A"/>
                </a:solidFill>
                <a:latin typeface="Geneva"/>
                <a:cs typeface="Geneva"/>
              </a:rPr>
              <a:t>writing </a:t>
            </a:r>
            <a:r>
              <a:rPr sz="1950" spc="-100" dirty="0">
                <a:solidFill>
                  <a:srgbClr val="122E5A"/>
                </a:solidFill>
                <a:latin typeface="Geneva"/>
                <a:cs typeface="Geneva"/>
              </a:rPr>
              <a:t>your </a:t>
            </a:r>
            <a:r>
              <a:rPr sz="1950" spc="-12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1950" spc="-80" dirty="0">
                <a:solidFill>
                  <a:srgbClr val="122E5A"/>
                </a:solidFill>
                <a:latin typeface="Geneva"/>
                <a:cs typeface="Geneva"/>
              </a:rPr>
              <a:t>management</a:t>
            </a:r>
            <a:r>
              <a:rPr sz="1950" spc="6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1950" spc="-40" dirty="0">
                <a:solidFill>
                  <a:srgbClr val="122E5A"/>
                </a:solidFill>
                <a:latin typeface="Geneva"/>
                <a:cs typeface="Geneva"/>
              </a:rPr>
              <a:t>plan</a:t>
            </a:r>
            <a:endParaRPr sz="1950">
              <a:latin typeface="Geneva"/>
              <a:cs typeface="Geneva"/>
            </a:endParaRPr>
          </a:p>
          <a:p>
            <a:pPr marL="347980" indent="-335280">
              <a:lnSpc>
                <a:spcPct val="100000"/>
              </a:lnSpc>
              <a:spcBef>
                <a:spcPts val="405"/>
              </a:spcBef>
              <a:buAutoNum type="arabicPeriod"/>
              <a:tabLst>
                <a:tab pos="347345" algn="l"/>
                <a:tab pos="347980" algn="l"/>
              </a:tabLst>
            </a:pPr>
            <a:r>
              <a:rPr sz="1950" spc="-70" dirty="0">
                <a:solidFill>
                  <a:srgbClr val="122E5A"/>
                </a:solidFill>
                <a:latin typeface="Geneva"/>
                <a:cs typeface="Geneva"/>
              </a:rPr>
              <a:t>Update </a:t>
            </a:r>
            <a:r>
              <a:rPr sz="1950" spc="-130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1950" spc="-80" dirty="0">
                <a:solidFill>
                  <a:srgbClr val="122E5A"/>
                </a:solidFill>
                <a:latin typeface="Geneva"/>
                <a:cs typeface="Geneva"/>
              </a:rPr>
              <a:t>management </a:t>
            </a:r>
            <a:r>
              <a:rPr sz="1950" spc="-35" dirty="0">
                <a:solidFill>
                  <a:srgbClr val="122E5A"/>
                </a:solidFill>
                <a:latin typeface="Geneva"/>
                <a:cs typeface="Geneva"/>
              </a:rPr>
              <a:t>plans </a:t>
            </a:r>
            <a:r>
              <a:rPr sz="1950" spc="-55" dirty="0">
                <a:solidFill>
                  <a:srgbClr val="122E5A"/>
                </a:solidFill>
                <a:latin typeface="Geneva"/>
                <a:cs typeface="Geneva"/>
              </a:rPr>
              <a:t>daily </a:t>
            </a:r>
            <a:r>
              <a:rPr sz="1950" spc="-45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1950" spc="-2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1950" spc="-75" dirty="0">
                <a:solidFill>
                  <a:srgbClr val="122E5A"/>
                </a:solidFill>
                <a:latin typeface="Geneva"/>
                <a:cs typeface="Geneva"/>
              </a:rPr>
              <a:t>weekly</a:t>
            </a:r>
            <a:endParaRPr sz="195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19818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10" dirty="0">
                <a:solidFill>
                  <a:srgbClr val="8E6A06"/>
                </a:solidFill>
              </a:rPr>
              <a:t>Summary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9072" y="1589278"/>
            <a:ext cx="6688455" cy="2668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0520" indent="-337820">
              <a:lnSpc>
                <a:spcPct val="100000"/>
              </a:lnSpc>
              <a:spcBef>
                <a:spcPts val="100"/>
              </a:spcBef>
              <a:buChar char="•"/>
              <a:tabLst>
                <a:tab pos="350520" algn="l"/>
                <a:tab pos="351155" algn="l"/>
              </a:tabLst>
            </a:pP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What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final </a:t>
            </a: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questions </a:t>
            </a: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do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</a:t>
            </a:r>
            <a:r>
              <a:rPr sz="3000" spc="-409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have?</a:t>
            </a:r>
            <a:endParaRPr sz="3000">
              <a:latin typeface="Geneva"/>
              <a:cs typeface="Geneva"/>
            </a:endParaRPr>
          </a:p>
          <a:p>
            <a:pPr>
              <a:lnSpc>
                <a:spcPct val="100000"/>
              </a:lnSpc>
              <a:spcBef>
                <a:spcPts val="75"/>
              </a:spcBef>
              <a:buClr>
                <a:srgbClr val="122E5A"/>
              </a:buClr>
              <a:buFont typeface="Geneva"/>
              <a:buChar char="•"/>
            </a:pPr>
            <a:endParaRPr sz="2900">
              <a:latin typeface="Times"/>
              <a:cs typeface="Times"/>
            </a:endParaRPr>
          </a:p>
          <a:p>
            <a:pPr marL="350520" indent="-337820">
              <a:lnSpc>
                <a:spcPct val="100000"/>
              </a:lnSpc>
              <a:buChar char="•"/>
              <a:tabLst>
                <a:tab pos="350520" algn="l"/>
                <a:tab pos="351155" algn="l"/>
              </a:tabLst>
            </a:pP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What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have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</a:t>
            </a:r>
            <a:r>
              <a:rPr sz="3000" spc="-31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learned?</a:t>
            </a:r>
            <a:endParaRPr sz="3000">
              <a:latin typeface="Geneva"/>
              <a:cs typeface="Geneva"/>
            </a:endParaRPr>
          </a:p>
          <a:p>
            <a:pPr>
              <a:lnSpc>
                <a:spcPct val="100000"/>
              </a:lnSpc>
              <a:spcBef>
                <a:spcPts val="75"/>
              </a:spcBef>
              <a:buClr>
                <a:srgbClr val="122E5A"/>
              </a:buClr>
              <a:buFont typeface="Geneva"/>
              <a:buChar char="•"/>
            </a:pPr>
            <a:endParaRPr sz="2900">
              <a:latin typeface="Times"/>
              <a:cs typeface="Times"/>
            </a:endParaRPr>
          </a:p>
          <a:p>
            <a:pPr marL="350520" indent="-337820">
              <a:lnSpc>
                <a:spcPct val="100000"/>
              </a:lnSpc>
              <a:spcBef>
                <a:spcPts val="5"/>
              </a:spcBef>
              <a:buChar char="•"/>
              <a:tabLst>
                <a:tab pos="350520" algn="l"/>
                <a:tab pos="351155" algn="l"/>
              </a:tabLst>
            </a:pP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How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would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evaluate 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the</a:t>
            </a:r>
            <a:r>
              <a:rPr sz="3000" spc="-4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training?</a:t>
            </a:r>
            <a:endParaRPr sz="3000">
              <a:latin typeface="Geneva"/>
              <a:cs typeface="Geneva"/>
            </a:endParaRPr>
          </a:p>
        </p:txBody>
      </p:sp>
      <p:sp>
        <p:nvSpPr>
          <p:cNvPr id="4" name="object 4" descr="Illustration of clipboard and pen"/>
          <p:cNvSpPr/>
          <p:nvPr/>
        </p:nvSpPr>
        <p:spPr>
          <a:xfrm>
            <a:off x="6705600" y="4572000"/>
            <a:ext cx="2063496" cy="16093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5" dirty="0">
                <a:solidFill>
                  <a:srgbClr val="8E6A06"/>
                </a:solidFill>
              </a:rPr>
              <a:t>Conc</a:t>
            </a:r>
            <a:r>
              <a:rPr spc="-15" dirty="0">
                <a:solidFill>
                  <a:srgbClr val="8E6A06"/>
                </a:solidFill>
              </a:rPr>
              <a:t>l</a:t>
            </a:r>
            <a:r>
              <a:rPr spc="-95" dirty="0">
                <a:solidFill>
                  <a:srgbClr val="8E6A06"/>
                </a:solidFill>
              </a:rPr>
              <a:t>usion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644371"/>
            <a:ext cx="8129270" cy="3596640"/>
          </a:xfrm>
          <a:prstGeom prst="rect">
            <a:avLst/>
          </a:prstGeom>
        </p:spPr>
        <p:txBody>
          <a:bodyPr vert="horz" wrap="square" lIns="0" tIns="259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5"/>
              </a:spcBef>
            </a:pPr>
            <a:r>
              <a:rPr sz="3000" spc="-25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have </a:t>
            </a: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learned</a:t>
            </a:r>
            <a:r>
              <a:rPr sz="3000" spc="-45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60" dirty="0">
                <a:solidFill>
                  <a:srgbClr val="122E5A"/>
                </a:solidFill>
                <a:latin typeface="Geneva"/>
                <a:cs typeface="Geneva"/>
              </a:rPr>
              <a:t>about:</a:t>
            </a:r>
            <a:endParaRPr sz="3000">
              <a:latin typeface="Geneva"/>
              <a:cs typeface="Geneva"/>
            </a:endParaRPr>
          </a:p>
          <a:p>
            <a:pPr marL="756285" marR="5080" indent="-286385">
              <a:lnSpc>
                <a:spcPct val="100000"/>
              </a:lnSpc>
              <a:spcBef>
                <a:spcPts val="1805"/>
              </a:spcBef>
              <a:buChar char="•"/>
              <a:tabLst>
                <a:tab pos="756920" algn="l"/>
              </a:tabLst>
            </a:pPr>
            <a:r>
              <a:rPr sz="2800" spc="-75" dirty="0">
                <a:solidFill>
                  <a:srgbClr val="001F5F"/>
                </a:solidFill>
                <a:latin typeface="Geneva"/>
                <a:cs typeface="Geneva"/>
              </a:rPr>
              <a:t>The </a:t>
            </a:r>
            <a:r>
              <a:rPr sz="2800" spc="-160" dirty="0">
                <a:solidFill>
                  <a:srgbClr val="001F5F"/>
                </a:solidFill>
                <a:latin typeface="Geneva"/>
                <a:cs typeface="Geneva"/>
              </a:rPr>
              <a:t>concept </a:t>
            </a:r>
            <a:r>
              <a:rPr sz="2800" spc="-229" dirty="0">
                <a:solidFill>
                  <a:srgbClr val="001F5F"/>
                </a:solidFill>
                <a:latin typeface="Geneva"/>
                <a:cs typeface="Geneva"/>
              </a:rPr>
              <a:t>of </a:t>
            </a:r>
            <a:r>
              <a:rPr sz="2800" spc="-185" dirty="0">
                <a:solidFill>
                  <a:srgbClr val="001F5F"/>
                </a:solidFill>
                <a:latin typeface="Geneva"/>
                <a:cs typeface="Geneva"/>
              </a:rPr>
              <a:t>time </a:t>
            </a:r>
            <a:r>
              <a:rPr sz="2800" spc="-125" dirty="0">
                <a:solidFill>
                  <a:srgbClr val="001F5F"/>
                </a:solidFill>
                <a:latin typeface="Geneva"/>
                <a:cs typeface="Geneva"/>
              </a:rPr>
              <a:t>management </a:t>
            </a: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and </a:t>
            </a:r>
            <a:r>
              <a:rPr sz="2800" spc="-150" dirty="0">
                <a:solidFill>
                  <a:srgbClr val="001F5F"/>
                </a:solidFill>
                <a:latin typeface="Geneva"/>
                <a:cs typeface="Geneva"/>
              </a:rPr>
              <a:t>why </a:t>
            </a:r>
            <a:r>
              <a:rPr sz="2800" spc="-254" dirty="0">
                <a:solidFill>
                  <a:srgbClr val="001F5F"/>
                </a:solidFill>
                <a:latin typeface="Geneva"/>
                <a:cs typeface="Geneva"/>
              </a:rPr>
              <a:t>it </a:t>
            </a:r>
            <a:r>
              <a:rPr sz="2800" spc="-35" dirty="0">
                <a:solidFill>
                  <a:srgbClr val="001F5F"/>
                </a:solidFill>
                <a:latin typeface="Geneva"/>
                <a:cs typeface="Geneva"/>
              </a:rPr>
              <a:t>is  </a:t>
            </a:r>
            <a:r>
              <a:rPr sz="2800" spc="-180" dirty="0">
                <a:solidFill>
                  <a:srgbClr val="001F5F"/>
                </a:solidFill>
                <a:latin typeface="Geneva"/>
                <a:cs typeface="Geneva"/>
              </a:rPr>
              <a:t>important </a:t>
            </a:r>
            <a:r>
              <a:rPr sz="2800" spc="-305" dirty="0">
                <a:solidFill>
                  <a:srgbClr val="001F5F"/>
                </a:solidFill>
                <a:latin typeface="Geneva"/>
                <a:cs typeface="Geneva"/>
              </a:rPr>
              <a:t>to </a:t>
            </a:r>
            <a:r>
              <a:rPr sz="2800" spc="-55" dirty="0">
                <a:solidFill>
                  <a:srgbClr val="001F5F"/>
                </a:solidFill>
                <a:latin typeface="Geneva"/>
                <a:cs typeface="Geneva"/>
              </a:rPr>
              <a:t>small</a:t>
            </a:r>
            <a:r>
              <a:rPr sz="2800" spc="2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60" dirty="0">
                <a:solidFill>
                  <a:srgbClr val="001F5F"/>
                </a:solidFill>
                <a:latin typeface="Geneva"/>
                <a:cs typeface="Geneva"/>
              </a:rPr>
              <a:t>businesses</a:t>
            </a:r>
            <a:endParaRPr sz="2800">
              <a:latin typeface="Geneva"/>
              <a:cs typeface="Geneva"/>
            </a:endParaRPr>
          </a:p>
          <a:p>
            <a:pPr marL="756285" marR="125730" indent="-286385">
              <a:lnSpc>
                <a:spcPct val="100000"/>
              </a:lnSpc>
              <a:spcBef>
                <a:spcPts val="605"/>
              </a:spcBef>
              <a:buChar char="•"/>
              <a:tabLst>
                <a:tab pos="756920" algn="l"/>
                <a:tab pos="5584825" algn="l"/>
              </a:tabLst>
            </a:pPr>
            <a:r>
              <a:rPr sz="2800" spc="-55" dirty="0">
                <a:solidFill>
                  <a:srgbClr val="001F5F"/>
                </a:solidFill>
                <a:latin typeface="Geneva"/>
                <a:cs typeface="Geneva"/>
              </a:rPr>
              <a:t>Some </a:t>
            </a:r>
            <a:r>
              <a:rPr sz="2800" spc="-135" dirty="0">
                <a:solidFill>
                  <a:srgbClr val="001F5F"/>
                </a:solidFill>
                <a:latin typeface="Geneva"/>
                <a:cs typeface="Geneva"/>
              </a:rPr>
              <a:t>commonly </a:t>
            </a:r>
            <a:r>
              <a:rPr sz="2800" spc="-114" dirty="0">
                <a:solidFill>
                  <a:srgbClr val="001F5F"/>
                </a:solidFill>
                <a:latin typeface="Geneva"/>
                <a:cs typeface="Geneva"/>
              </a:rPr>
              <a:t>employed </a:t>
            </a:r>
            <a:r>
              <a:rPr sz="2800" spc="-185" dirty="0">
                <a:solidFill>
                  <a:srgbClr val="001F5F"/>
                </a:solidFill>
                <a:latin typeface="Geneva"/>
                <a:cs typeface="Geneva"/>
              </a:rPr>
              <a:t>time</a:t>
            </a:r>
            <a:r>
              <a:rPr sz="2800" spc="-28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001F5F"/>
                </a:solidFill>
                <a:latin typeface="Geneva"/>
                <a:cs typeface="Geneva"/>
              </a:rPr>
              <a:t>management  </a:t>
            </a:r>
            <a:r>
              <a:rPr sz="2800" spc="-120" dirty="0">
                <a:solidFill>
                  <a:srgbClr val="001F5F"/>
                </a:solidFill>
                <a:latin typeface="Geneva"/>
                <a:cs typeface="Geneva"/>
              </a:rPr>
              <a:t>practices, </a:t>
            </a:r>
            <a:r>
              <a:rPr sz="2800" spc="-85" dirty="0">
                <a:solidFill>
                  <a:srgbClr val="001F5F"/>
                </a:solidFill>
                <a:latin typeface="Geneva"/>
                <a:cs typeface="Geneva"/>
              </a:rPr>
              <a:t>including: </a:t>
            </a:r>
            <a:r>
              <a:rPr sz="2800" spc="-100" dirty="0">
                <a:solidFill>
                  <a:srgbClr val="001F5F"/>
                </a:solidFill>
                <a:latin typeface="Geneva"/>
                <a:cs typeface="Geneva"/>
              </a:rPr>
              <a:t>Pareto </a:t>
            </a:r>
            <a:r>
              <a:rPr sz="2800" spc="-55" dirty="0">
                <a:solidFill>
                  <a:srgbClr val="001F5F"/>
                </a:solidFill>
                <a:latin typeface="Geneva"/>
                <a:cs typeface="Geneva"/>
              </a:rPr>
              <a:t>analysis, </a:t>
            </a:r>
            <a:r>
              <a:rPr sz="2800" spc="30" dirty="0">
                <a:solidFill>
                  <a:srgbClr val="001F5F"/>
                </a:solidFill>
                <a:latin typeface="Geneva"/>
                <a:cs typeface="Geneva"/>
              </a:rPr>
              <a:t>ABC  </a:t>
            </a:r>
            <a:r>
              <a:rPr sz="2800" spc="-160" dirty="0">
                <a:solidFill>
                  <a:srgbClr val="001F5F"/>
                </a:solidFill>
                <a:latin typeface="Geneva"/>
                <a:cs typeface="Geneva"/>
              </a:rPr>
              <a:t>method,</a:t>
            </a:r>
            <a:r>
              <a:rPr sz="2800" spc="-10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55" dirty="0">
                <a:solidFill>
                  <a:srgbClr val="001F5F"/>
                </a:solidFill>
                <a:latin typeface="Geneva"/>
                <a:cs typeface="Geneva"/>
              </a:rPr>
              <a:t>Eisenhower</a:t>
            </a:r>
            <a:r>
              <a:rPr sz="2800" spc="-7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60" dirty="0">
                <a:solidFill>
                  <a:srgbClr val="001F5F"/>
                </a:solidFill>
                <a:latin typeface="Geneva"/>
                <a:cs typeface="Geneva"/>
              </a:rPr>
              <a:t>method,	</a:t>
            </a: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and </a:t>
            </a:r>
            <a:r>
              <a:rPr sz="2800" spc="185" dirty="0">
                <a:solidFill>
                  <a:srgbClr val="001F5F"/>
                </a:solidFill>
                <a:latin typeface="Geneva"/>
                <a:cs typeface="Geneva"/>
              </a:rPr>
              <a:t>POSEC  </a:t>
            </a:r>
            <a:r>
              <a:rPr sz="2800" spc="-175" dirty="0">
                <a:solidFill>
                  <a:srgbClr val="001F5F"/>
                </a:solidFill>
                <a:latin typeface="Geneva"/>
                <a:cs typeface="Geneva"/>
              </a:rPr>
              <a:t>method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Question mark illustration"/>
          <p:cNvSpPr/>
          <p:nvPr/>
        </p:nvSpPr>
        <p:spPr>
          <a:xfrm>
            <a:off x="3886200" y="2286000"/>
            <a:ext cx="4953000" cy="391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 idx="4294967295"/>
          </p:nvPr>
        </p:nvSpPr>
        <p:spPr>
          <a:xfrm>
            <a:off x="444500" y="356361"/>
            <a:ext cx="4269740" cy="57404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270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7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What </a:t>
            </a:r>
            <a:r>
              <a:rPr kumimoji="0" lang="en-US" sz="3600" b="0" i="0" u="none" strike="noStrike" kern="1200" cap="none" spc="-5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Do </a:t>
            </a:r>
            <a:r>
              <a:rPr kumimoji="0" lang="en-US" sz="3600" b="0" i="0" u="none" strike="noStrike" kern="1200" cap="none" spc="-2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You</a:t>
            </a:r>
            <a:r>
              <a:rPr kumimoji="0" lang="en-US" sz="3600" b="0" i="0" u="none" strike="noStrike" kern="1200" cap="none" spc="-45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</a:t>
            </a:r>
            <a:r>
              <a:rPr kumimoji="0" lang="en-US" sz="3600" b="0" i="0" u="none" strike="noStrike" kern="1200" cap="none" spc="-10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Know?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8E6A06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18819" y="1698701"/>
            <a:ext cx="6946900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What do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3000" spc="-130" dirty="0">
                <a:solidFill>
                  <a:srgbClr val="122E5A"/>
                </a:solidFill>
                <a:latin typeface="Geneva"/>
                <a:cs typeface="Geneva"/>
              </a:rPr>
              <a:t>know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or </a:t>
            </a:r>
            <a:r>
              <a:rPr sz="3000" spc="-185" dirty="0">
                <a:solidFill>
                  <a:srgbClr val="122E5A"/>
                </a:solidFill>
                <a:latin typeface="Geneva"/>
                <a:cs typeface="Geneva"/>
              </a:rPr>
              <a:t>want </a:t>
            </a:r>
            <a:r>
              <a:rPr sz="3000" spc="-32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3000" spc="-70" dirty="0">
                <a:solidFill>
                  <a:srgbClr val="122E5A"/>
                </a:solidFill>
                <a:latin typeface="Geneva"/>
                <a:cs typeface="Geneva"/>
              </a:rPr>
              <a:t>learn</a:t>
            </a:r>
            <a:r>
              <a:rPr sz="3000" spc="-21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about  </a:t>
            </a:r>
            <a:r>
              <a:rPr sz="3000" spc="-195" dirty="0">
                <a:solidFill>
                  <a:srgbClr val="122E5A"/>
                </a:solidFill>
                <a:latin typeface="Geneva"/>
                <a:cs typeface="Geneva"/>
              </a:rPr>
              <a:t>time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management?</a:t>
            </a:r>
            <a:endParaRPr sz="30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1"/>
            <a:ext cx="39649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14" dirty="0">
                <a:solidFill>
                  <a:srgbClr val="8E6A06"/>
                </a:solidFill>
              </a:rPr>
              <a:t>Time</a:t>
            </a:r>
            <a:r>
              <a:rPr spc="-265" dirty="0">
                <a:solidFill>
                  <a:srgbClr val="8E6A06"/>
                </a:solidFill>
              </a:rPr>
              <a:t> </a:t>
            </a:r>
            <a:r>
              <a:rPr spc="-114" dirty="0">
                <a:solidFill>
                  <a:srgbClr val="8E6A06"/>
                </a:solidFill>
              </a:rPr>
              <a:t>Management: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121410"/>
            <a:ext cx="7940675" cy="2235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2740" marR="219710" indent="-320040" algn="just">
              <a:lnSpc>
                <a:spcPct val="100000"/>
              </a:lnSpc>
              <a:spcBef>
                <a:spcPts val="95"/>
              </a:spcBef>
              <a:buChar char="•"/>
              <a:tabLst>
                <a:tab pos="332740" algn="l"/>
              </a:tabLst>
            </a:pPr>
            <a:r>
              <a:rPr sz="2800" spc="-120" dirty="0">
                <a:solidFill>
                  <a:srgbClr val="122E5A"/>
                </a:solidFill>
                <a:latin typeface="Geneva"/>
                <a:cs typeface="Geneva"/>
              </a:rPr>
              <a:t>Systematically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prioritizing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competing  </a:t>
            </a: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demands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complete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the most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important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 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within </a:t>
            </a:r>
            <a:r>
              <a:rPr sz="28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certain 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amount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of</a:t>
            </a:r>
            <a:r>
              <a:rPr sz="2800" spc="-34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</a:t>
            </a:r>
            <a:endParaRPr sz="2800" dirty="0">
              <a:latin typeface="Geneva"/>
              <a:cs typeface="Geneva"/>
            </a:endParaRPr>
          </a:p>
          <a:p>
            <a:pPr marL="332740" marR="508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25" dirty="0">
                <a:solidFill>
                  <a:srgbClr val="122E5A"/>
                </a:solidFill>
                <a:latin typeface="Geneva"/>
                <a:cs typeface="Geneva"/>
              </a:rPr>
              <a:t>Goal </a:t>
            </a:r>
            <a:r>
              <a:rPr sz="2800" spc="-30" dirty="0">
                <a:solidFill>
                  <a:srgbClr val="122E5A"/>
                </a:solidFill>
                <a:latin typeface="Geneva"/>
                <a:cs typeface="Geneva"/>
              </a:rPr>
              <a:t>is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reduce </a:t>
            </a:r>
            <a:r>
              <a:rPr sz="2800" spc="-140" dirty="0">
                <a:solidFill>
                  <a:srgbClr val="122E5A"/>
                </a:solidFill>
                <a:latin typeface="Geneva"/>
                <a:cs typeface="Geneva"/>
              </a:rPr>
              <a:t>distractions </a:t>
            </a: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so </a:t>
            </a:r>
            <a:r>
              <a:rPr sz="2800" spc="-250" dirty="0">
                <a:solidFill>
                  <a:srgbClr val="122E5A"/>
                </a:solidFill>
                <a:latin typeface="Geneva"/>
                <a:cs typeface="Geneva"/>
              </a:rPr>
              <a:t>that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more</a:t>
            </a:r>
            <a:r>
              <a:rPr sz="2800" spc="-3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tasks 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demands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are</a:t>
            </a:r>
            <a:r>
              <a:rPr sz="2800" spc="-31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completed</a:t>
            </a:r>
            <a:endParaRPr sz="28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60375"/>
            <a:ext cx="7190105" cy="3829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350" spc="-110" dirty="0">
                <a:solidFill>
                  <a:srgbClr val="8E6A06"/>
                </a:solidFill>
              </a:rPr>
              <a:t>Importance </a:t>
            </a:r>
            <a:r>
              <a:rPr sz="2350" spc="-195" dirty="0">
                <a:solidFill>
                  <a:srgbClr val="8E6A06"/>
                </a:solidFill>
              </a:rPr>
              <a:t>of </a:t>
            </a:r>
            <a:r>
              <a:rPr sz="2350" spc="-85" dirty="0">
                <a:solidFill>
                  <a:srgbClr val="8E6A06"/>
                </a:solidFill>
              </a:rPr>
              <a:t>Time </a:t>
            </a:r>
            <a:r>
              <a:rPr sz="2350" spc="-90" dirty="0">
                <a:solidFill>
                  <a:srgbClr val="8E6A06"/>
                </a:solidFill>
              </a:rPr>
              <a:t>Management </a:t>
            </a:r>
            <a:r>
              <a:rPr sz="2350" spc="-175" dirty="0">
                <a:solidFill>
                  <a:srgbClr val="8E6A06"/>
                </a:solidFill>
              </a:rPr>
              <a:t>for </a:t>
            </a:r>
            <a:r>
              <a:rPr sz="2350" dirty="0">
                <a:solidFill>
                  <a:srgbClr val="8E6A06"/>
                </a:solidFill>
              </a:rPr>
              <a:t>a </a:t>
            </a:r>
            <a:r>
              <a:rPr sz="2350" spc="-20" dirty="0">
                <a:solidFill>
                  <a:srgbClr val="8E6A06"/>
                </a:solidFill>
              </a:rPr>
              <a:t>Small</a:t>
            </a:r>
            <a:r>
              <a:rPr sz="2350" spc="-235" dirty="0">
                <a:solidFill>
                  <a:srgbClr val="8E6A06"/>
                </a:solidFill>
              </a:rPr>
              <a:t> </a:t>
            </a:r>
            <a:r>
              <a:rPr sz="2350" spc="-35" dirty="0">
                <a:solidFill>
                  <a:srgbClr val="8E6A06"/>
                </a:solidFill>
              </a:rPr>
              <a:t>Business</a:t>
            </a:r>
            <a:endParaRPr sz="2350" dirty="0">
              <a:solidFill>
                <a:srgbClr val="8E6A06"/>
              </a:solidFill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219" y="1547139"/>
            <a:ext cx="7938134" cy="196215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546100" indent="-533400">
              <a:lnSpc>
                <a:spcPct val="100000"/>
              </a:lnSpc>
              <a:spcBef>
                <a:spcPts val="7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Poor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management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can </a:t>
            </a:r>
            <a:r>
              <a:rPr sz="2800" spc="-190" dirty="0">
                <a:solidFill>
                  <a:srgbClr val="122E5A"/>
                </a:solidFill>
                <a:latin typeface="Geneva"/>
                <a:cs typeface="Geneva"/>
              </a:rPr>
              <a:t>cost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you</a:t>
            </a:r>
            <a:r>
              <a:rPr sz="2800" spc="-254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35" dirty="0">
                <a:solidFill>
                  <a:srgbClr val="122E5A"/>
                </a:solidFill>
                <a:latin typeface="Geneva"/>
                <a:cs typeface="Geneva"/>
              </a:rPr>
              <a:t>money</a:t>
            </a:r>
            <a:endParaRPr sz="280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605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Maximize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number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2800" spc="-95" dirty="0">
                <a:solidFill>
                  <a:srgbClr val="122E5A"/>
                </a:solidFill>
                <a:latin typeface="Geneva"/>
                <a:cs typeface="Geneva"/>
              </a:rPr>
              <a:t>hours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in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your</a:t>
            </a:r>
            <a:r>
              <a:rPr sz="2800" spc="-2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workday</a:t>
            </a:r>
            <a:endParaRPr sz="2800">
              <a:latin typeface="Geneva"/>
              <a:cs typeface="Geneva"/>
            </a:endParaRPr>
          </a:p>
          <a:p>
            <a:pPr marL="546100" marR="1154430" indent="-533400">
              <a:lnSpc>
                <a:spcPct val="100000"/>
              </a:lnSpc>
              <a:spcBef>
                <a:spcPts val="6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105" dirty="0">
                <a:solidFill>
                  <a:srgbClr val="122E5A"/>
                </a:solidFill>
                <a:latin typeface="Geneva"/>
                <a:cs typeface="Geneva"/>
              </a:rPr>
              <a:t>Work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smarter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not </a:t>
            </a:r>
            <a:r>
              <a:rPr sz="2800" spc="-95" dirty="0">
                <a:solidFill>
                  <a:srgbClr val="122E5A"/>
                </a:solidFill>
                <a:latin typeface="Geneva"/>
                <a:cs typeface="Geneva"/>
              </a:rPr>
              <a:t>harder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within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 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constraints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2800" spc="5" dirty="0">
                <a:solidFill>
                  <a:srgbClr val="122E5A"/>
                </a:solidFill>
                <a:latin typeface="Geneva"/>
                <a:cs typeface="Geneva"/>
              </a:rPr>
              <a:t>a</a:t>
            </a:r>
            <a:r>
              <a:rPr sz="2800" spc="-11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workday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444500" y="358851"/>
            <a:ext cx="7206615" cy="40449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714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0" u="none" strike="noStrike" kern="1200" cap="none" spc="-9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Benefits </a:t>
            </a:r>
            <a:r>
              <a:rPr kumimoji="0" lang="en-US" sz="2450" b="0" i="0" u="none" strike="noStrike" kern="1200" cap="none" spc="-18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of </a:t>
            </a:r>
            <a:r>
              <a:rPr kumimoji="0" lang="en-US" sz="2450" b="0" i="0" u="none" strike="noStrike" kern="1200" cap="none" spc="-6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Time </a:t>
            </a:r>
            <a:r>
              <a:rPr kumimoji="0" lang="en-US" sz="2450" b="0" i="0" u="none" strike="noStrike" kern="1200" cap="none" spc="-6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Management </a:t>
            </a:r>
            <a:r>
              <a:rPr kumimoji="0" lang="en-US" sz="2450" b="0" i="0" u="none" strike="noStrike" kern="1200" cap="none" spc="-16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for </a:t>
            </a:r>
            <a:r>
              <a:rPr kumimoji="0" lang="en-US" sz="2450" b="0" i="0" u="none" strike="noStrike" kern="1200" cap="none" spc="2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a </a:t>
            </a:r>
            <a:r>
              <a:rPr kumimoji="0" lang="en-US" sz="2450" b="0" i="0" u="none" strike="noStrike" kern="1200" cap="none" spc="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Small</a:t>
            </a:r>
            <a:r>
              <a:rPr kumimoji="0" lang="en-US" sz="2450" b="0" i="0" u="none" strike="noStrike" kern="1200" cap="none" spc="-26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</a:t>
            </a:r>
            <a:r>
              <a:rPr kumimoji="0" lang="en-US" sz="2450" b="0" i="0" u="none" strike="noStrike" kern="1200" cap="none" spc="-1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Business</a:t>
            </a:r>
            <a:endParaRPr kumimoji="0" lang="en-US" sz="2450" b="0" i="0" u="none" strike="noStrike" kern="1200" cap="none" spc="0" normalizeH="0" baseline="0" noProof="0" dirty="0">
              <a:ln>
                <a:noFill/>
              </a:ln>
              <a:solidFill>
                <a:srgbClr val="8E6A06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3924" y="2051430"/>
            <a:ext cx="117221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35" dirty="0">
                <a:solidFill>
                  <a:srgbClr val="122E5A"/>
                </a:solidFill>
                <a:latin typeface="Geneva"/>
                <a:cs typeface="Geneva"/>
              </a:rPr>
              <a:t>i</a:t>
            </a:r>
            <a:r>
              <a:rPr sz="2800" spc="-80" dirty="0">
                <a:solidFill>
                  <a:srgbClr val="122E5A"/>
                </a:solidFill>
                <a:latin typeface="Geneva"/>
                <a:cs typeface="Geneva"/>
              </a:rPr>
              <a:t>n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c</a:t>
            </a:r>
            <a:r>
              <a:rPr sz="2800" spc="-140" dirty="0">
                <a:solidFill>
                  <a:srgbClr val="122E5A"/>
                </a:solidFill>
                <a:latin typeface="Geneva"/>
                <a:cs typeface="Geneva"/>
              </a:rPr>
              <a:t>o</a:t>
            </a:r>
            <a:r>
              <a:rPr sz="2800" spc="-120" dirty="0">
                <a:solidFill>
                  <a:srgbClr val="122E5A"/>
                </a:solidFill>
                <a:latin typeface="Geneva"/>
                <a:cs typeface="Geneva"/>
              </a:rPr>
              <a:t>me</a:t>
            </a:r>
            <a:endParaRPr sz="2800">
              <a:latin typeface="Geneva"/>
              <a:cs typeface="Genev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0498" y="1370862"/>
            <a:ext cx="4931410" cy="4344138"/>
          </a:xfrm>
          <a:prstGeom prst="rect">
            <a:avLst/>
          </a:prstGeom>
        </p:spPr>
        <p:txBody>
          <a:bodyPr vert="horz" wrap="square" lIns="0" tIns="248285" rIns="0" bIns="0" rtlCol="0">
            <a:spAutoFit/>
          </a:bodyPr>
          <a:lstStyle/>
          <a:p>
            <a:pPr marL="546100" indent="-533400">
              <a:lnSpc>
                <a:spcPct val="100000"/>
              </a:lnSpc>
              <a:spcBef>
                <a:spcPts val="1955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More business </a:t>
            </a: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equals</a:t>
            </a:r>
            <a:r>
              <a:rPr sz="2800" spc="-38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more</a:t>
            </a:r>
            <a:endParaRPr sz="2800" dirty="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1855"/>
              </a:spcBef>
              <a:buChar char="•"/>
              <a:tabLst>
                <a:tab pos="546100" algn="l"/>
                <a:tab pos="546735" algn="l"/>
              </a:tabLst>
            </a:pPr>
            <a:endParaRPr lang="en-US" sz="2800" spc="-60" dirty="0">
              <a:solidFill>
                <a:srgbClr val="122E5A"/>
              </a:solidFill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1855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More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focused</a:t>
            </a:r>
            <a:endParaRPr sz="2800" dirty="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1700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More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organized</a:t>
            </a:r>
            <a:endParaRPr sz="2800" dirty="0">
              <a:latin typeface="Geneva"/>
              <a:cs typeface="Geneva"/>
            </a:endParaRPr>
          </a:p>
          <a:p>
            <a:pPr marL="546100" indent="-533400">
              <a:lnSpc>
                <a:spcPct val="100000"/>
              </a:lnSpc>
              <a:spcBef>
                <a:spcPts val="955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50" dirty="0">
                <a:solidFill>
                  <a:srgbClr val="122E5A"/>
                </a:solidFill>
                <a:latin typeface="Geneva"/>
                <a:cs typeface="Geneva"/>
              </a:rPr>
              <a:t>Less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stress</a:t>
            </a:r>
            <a:endParaRPr sz="2800" dirty="0">
              <a:latin typeface="Geneva"/>
              <a:cs typeface="Geneva"/>
            </a:endParaRPr>
          </a:p>
          <a:p>
            <a:pPr marL="546100" marR="1252220" indent="-533400">
              <a:lnSpc>
                <a:spcPct val="100000"/>
              </a:lnSpc>
              <a:spcBef>
                <a:spcPts val="1855"/>
              </a:spcBef>
              <a:buChar char="•"/>
              <a:tabLst>
                <a:tab pos="546100" algn="l"/>
                <a:tab pos="546735" algn="l"/>
              </a:tabLst>
            </a:pP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More </a:t>
            </a:r>
            <a:r>
              <a:rPr sz="2800" spc="-18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for</a:t>
            </a:r>
            <a:r>
              <a:rPr sz="2800" spc="-24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family 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friends</a:t>
            </a:r>
            <a:endParaRPr sz="2800" dirty="0">
              <a:latin typeface="Geneva"/>
              <a:cs typeface="Geneva"/>
            </a:endParaRPr>
          </a:p>
        </p:txBody>
      </p:sp>
      <p:sp>
        <p:nvSpPr>
          <p:cNvPr id="5" name="object 5" descr="Adult and child near a pond with ducks, child holds fishing rod"/>
          <p:cNvSpPr/>
          <p:nvPr/>
        </p:nvSpPr>
        <p:spPr>
          <a:xfrm>
            <a:off x="5105400" y="2420111"/>
            <a:ext cx="3800855" cy="2685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444500" y="358851"/>
            <a:ext cx="7181850" cy="40449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714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0" u="none" strike="noStrike" kern="1200" cap="none" spc="-3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Discussion </a:t>
            </a:r>
            <a:r>
              <a:rPr kumimoji="0" lang="en-US" sz="2450" b="0" i="0" u="none" strike="noStrike" kern="1200" cap="none" spc="-7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Point </a:t>
            </a:r>
            <a:r>
              <a:rPr kumimoji="0" lang="en-US" sz="2450" b="0" i="0" u="none" strike="noStrike" kern="1200" cap="none" spc="-18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#1: </a:t>
            </a:r>
            <a:r>
              <a:rPr kumimoji="0" lang="en-US" sz="2450" b="0" i="0" u="none" strike="noStrike" kern="1200" cap="none" spc="-9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Benefits </a:t>
            </a:r>
            <a:r>
              <a:rPr kumimoji="0" lang="en-US" sz="2450" b="0" i="0" u="none" strike="noStrike" kern="1200" cap="none" spc="-18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of </a:t>
            </a:r>
            <a:r>
              <a:rPr kumimoji="0" lang="en-US" sz="2450" b="0" i="0" u="none" strike="noStrike" kern="1200" cap="none" spc="-6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Time</a:t>
            </a:r>
            <a:r>
              <a:rPr kumimoji="0" lang="en-US" sz="2450" b="0" i="0" u="none" strike="noStrike" kern="1200" cap="none" spc="-19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</a:t>
            </a:r>
            <a:r>
              <a:rPr kumimoji="0" lang="en-US" sz="2450" b="0" i="0" u="none" strike="noStrike" kern="1200" cap="none" spc="-6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Management</a:t>
            </a:r>
            <a:endParaRPr kumimoji="0" lang="en-US" sz="2450" b="0" i="0" u="none" strike="noStrike" kern="1200" cap="none" spc="0" normalizeH="0" baseline="0" noProof="0" dirty="0">
              <a:ln>
                <a:noFill/>
              </a:ln>
              <a:solidFill>
                <a:srgbClr val="8E6A06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16349" y="2036191"/>
            <a:ext cx="624014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7200">
              <a:lnSpc>
                <a:spcPct val="100000"/>
              </a:lnSpc>
              <a:spcBef>
                <a:spcPts val="95"/>
              </a:spcBef>
            </a:pP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Describe </a:t>
            </a:r>
            <a:r>
              <a:rPr sz="2800" spc="-130" dirty="0">
                <a:solidFill>
                  <a:srgbClr val="001F5F"/>
                </a:solidFill>
                <a:latin typeface="Geneva"/>
                <a:cs typeface="Geneva"/>
              </a:rPr>
              <a:t>how </a:t>
            </a:r>
            <a:r>
              <a:rPr sz="2800" spc="-140" dirty="0">
                <a:solidFill>
                  <a:srgbClr val="001F5F"/>
                </a:solidFill>
                <a:latin typeface="Geneva"/>
                <a:cs typeface="Geneva"/>
              </a:rPr>
              <a:t>you </a:t>
            </a:r>
            <a:r>
              <a:rPr sz="2800" spc="-105" dirty="0">
                <a:solidFill>
                  <a:srgbClr val="001F5F"/>
                </a:solidFill>
                <a:latin typeface="Geneva"/>
                <a:cs typeface="Geneva"/>
              </a:rPr>
              <a:t>could </a:t>
            </a:r>
            <a:r>
              <a:rPr sz="2800" spc="-165" dirty="0">
                <a:solidFill>
                  <a:srgbClr val="001F5F"/>
                </a:solidFill>
                <a:latin typeface="Geneva"/>
                <a:cs typeface="Geneva"/>
              </a:rPr>
              <a:t>benefit</a:t>
            </a:r>
            <a:r>
              <a:rPr sz="2800" spc="-36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95" dirty="0">
                <a:solidFill>
                  <a:srgbClr val="001F5F"/>
                </a:solidFill>
                <a:latin typeface="Geneva"/>
                <a:cs typeface="Geneva"/>
              </a:rPr>
              <a:t>from  </a:t>
            </a:r>
            <a:r>
              <a:rPr sz="2800" spc="-75" dirty="0">
                <a:solidFill>
                  <a:srgbClr val="001F5F"/>
                </a:solidFill>
                <a:latin typeface="Geneva"/>
                <a:cs typeface="Geneva"/>
              </a:rPr>
              <a:t>using </a:t>
            </a:r>
            <a:r>
              <a:rPr sz="2800" spc="-185" dirty="0">
                <a:solidFill>
                  <a:srgbClr val="001F5F"/>
                </a:solidFill>
                <a:latin typeface="Geneva"/>
                <a:cs typeface="Geneva"/>
              </a:rPr>
              <a:t>time</a:t>
            </a:r>
            <a:r>
              <a:rPr sz="2800" spc="-24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20" dirty="0">
                <a:solidFill>
                  <a:srgbClr val="001F5F"/>
                </a:solidFill>
                <a:latin typeface="Geneva"/>
                <a:cs typeface="Geneva"/>
              </a:rPr>
              <a:t>management.</a:t>
            </a:r>
            <a:endParaRPr sz="2800">
              <a:latin typeface="Geneva"/>
              <a:cs typeface="Geneva"/>
            </a:endParaRPr>
          </a:p>
        </p:txBody>
      </p:sp>
      <p:sp>
        <p:nvSpPr>
          <p:cNvPr id="4" name="object 4" descr="Detail of pencil"/>
          <p:cNvSpPr/>
          <p:nvPr/>
        </p:nvSpPr>
        <p:spPr>
          <a:xfrm>
            <a:off x="0" y="2895600"/>
            <a:ext cx="1620012" cy="2714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444500" y="356361"/>
            <a:ext cx="4876800" cy="57404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270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14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Time </a:t>
            </a:r>
            <a:r>
              <a:rPr kumimoji="0" lang="en-US" sz="3600" b="0" i="0" u="none" strike="noStrike" kern="1200" cap="none" spc="-12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Management</a:t>
            </a:r>
            <a:r>
              <a:rPr kumimoji="0" lang="en-US" sz="3600" b="0" i="0" u="none" strike="noStrike" kern="1200" cap="none" spc="-35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</a:t>
            </a:r>
            <a:r>
              <a:rPr kumimoji="0" lang="en-US" sz="3600" b="0" i="0" u="none" strike="noStrike" kern="1200" cap="none" spc="4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Plan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8E6A06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>
                <a:solidFill>
                  <a:srgbClr val="FFFFFF"/>
                </a:solidFill>
              </a:rPr>
              <a:t>TIME</a:t>
            </a:r>
            <a:r>
              <a:rPr spc="20" dirty="0"/>
              <a:t>MANAGEMENT</a:t>
            </a:r>
            <a:r>
              <a:rPr spc="215" dirty="0"/>
              <a:t> </a:t>
            </a:r>
            <a:r>
              <a:rPr spc="-35" dirty="0"/>
              <a:t>‹#›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219" y="1622501"/>
            <a:ext cx="7790815" cy="139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3000" spc="-220" dirty="0">
                <a:solidFill>
                  <a:srgbClr val="122E5A"/>
                </a:solidFill>
                <a:latin typeface="Geneva"/>
                <a:cs typeface="Geneva"/>
              </a:rPr>
              <a:t>written </a:t>
            </a:r>
            <a:r>
              <a:rPr sz="3000" spc="-95" dirty="0">
                <a:solidFill>
                  <a:srgbClr val="122E5A"/>
                </a:solidFill>
                <a:latin typeface="Geneva"/>
                <a:cs typeface="Geneva"/>
              </a:rPr>
              <a:t>guide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prioritized </a:t>
            </a:r>
            <a:r>
              <a:rPr sz="3000" spc="-135" dirty="0">
                <a:solidFill>
                  <a:srgbClr val="122E5A"/>
                </a:solidFill>
                <a:latin typeface="Geneva"/>
                <a:cs typeface="Geneva"/>
              </a:rPr>
              <a:t>tasks </a:t>
            </a:r>
            <a:r>
              <a:rPr sz="3000" spc="-32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3000" spc="-160" dirty="0">
                <a:solidFill>
                  <a:srgbClr val="122E5A"/>
                </a:solidFill>
                <a:latin typeface="Geneva"/>
                <a:cs typeface="Geneva"/>
              </a:rPr>
              <a:t>complete 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on </a:t>
            </a:r>
            <a:r>
              <a:rPr sz="30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daily, </a:t>
            </a:r>
            <a:r>
              <a:rPr sz="3000" spc="-105" dirty="0">
                <a:solidFill>
                  <a:srgbClr val="122E5A"/>
                </a:solidFill>
                <a:latin typeface="Geneva"/>
                <a:cs typeface="Geneva"/>
              </a:rPr>
              <a:t>weekly,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monthly </a:t>
            </a:r>
            <a:r>
              <a:rPr sz="3000" spc="-50" dirty="0">
                <a:solidFill>
                  <a:srgbClr val="122E5A"/>
                </a:solidFill>
                <a:latin typeface="Geneva"/>
                <a:cs typeface="Geneva"/>
              </a:rPr>
              <a:t>basis </a:t>
            </a:r>
            <a:r>
              <a:rPr sz="3000" spc="-270" dirty="0">
                <a:solidFill>
                  <a:srgbClr val="122E5A"/>
                </a:solidFill>
                <a:latin typeface="Geneva"/>
                <a:cs typeface="Geneva"/>
              </a:rPr>
              <a:t>that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will 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achieve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your </a:t>
            </a:r>
            <a:r>
              <a:rPr sz="3000" spc="-220" dirty="0">
                <a:solidFill>
                  <a:srgbClr val="122E5A"/>
                </a:solidFill>
                <a:latin typeface="Geneva"/>
                <a:cs typeface="Geneva"/>
              </a:rPr>
              <a:t>written</a:t>
            </a:r>
            <a:r>
              <a:rPr sz="3000" spc="-31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goals</a:t>
            </a:r>
            <a:endParaRPr sz="30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11"/>
  <p:tag name="MMPROD_UIDATA" val="&lt;database version=&quot;11.0&quot;&gt;&lt;object type=&quot;1&quot; unique_id=&quot;10001&quot;&gt;&lt;object type=&quot;2&quot; unique_id=&quot;15419&quot;&gt;&lt;object type=&quot;3&quot; unique_id=&quot;15420&quot;&gt;&lt;property id=&quot;20148&quot; value=&quot;5&quot;/&gt;&lt;property id=&quot;20300&quot; value=&quot;Slide 1 - &amp;quot;Time&amp;quot;&quot;/&gt;&lt;property id=&quot;20307&quot; value=&quot;256&quot;/&gt;&lt;/object&gt;&lt;object type=&quot;3&quot; unique_id=&quot;15421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5422&quot;&gt;&lt;property id=&quot;20148&quot; value=&quot;5&quot;/&gt;&lt;property id=&quot;20300&quot; value=&quot;Slide 3 - &amp;quot;Objectives&amp;quot;&quot;/&gt;&lt;property id=&quot;20307&quot; value=&quot;258&quot;/&gt;&lt;/object&gt;&lt;object type=&quot;3&quot; unique_id=&quot;15423&quot;&gt;&lt;property id=&quot;20148&quot; value=&quot;5&quot;/&gt;&lt;property id=&quot;20300&quot; value=&quot;Slide 4 - &amp;quot;What Do You Know?&amp;quot;&quot;/&gt;&lt;property id=&quot;20307&quot; value=&quot;259&quot;/&gt;&lt;/object&gt;&lt;object type=&quot;3&quot; unique_id=&quot;15424&quot;&gt;&lt;property id=&quot;20148&quot; value=&quot;5&quot;/&gt;&lt;property id=&quot;20300&quot; value=&quot;Slide 5 - &amp;quot;Time Management:&amp;quot;&quot;/&gt;&lt;property id=&quot;20307&quot; value=&quot;260&quot;/&gt;&lt;/object&gt;&lt;object type=&quot;3&quot; unique_id=&quot;15425&quot;&gt;&lt;property id=&quot;20148&quot; value=&quot;5&quot;/&gt;&lt;property id=&quot;20300&quot; value=&quot;Slide 6 - &amp;quot;Importance of Time Management for a Small Business&amp;quot;&quot;/&gt;&lt;property id=&quot;20307&quot; value=&quot;261&quot;/&gt;&lt;/object&gt;&lt;object type=&quot;3&quot; unique_id=&quot;15426&quot;&gt;&lt;property id=&quot;20148&quot; value=&quot;5&quot;/&gt;&lt;property id=&quot;20300&quot; value=&quot;Slide 7 - &amp;quot;Benefits of Time Management for a Small Business&amp;quot;&quot;/&gt;&lt;property id=&quot;20307&quot; value=&quot;262&quot;/&gt;&lt;/object&gt;&lt;object type=&quot;3&quot; unique_id=&quot;15427&quot;&gt;&lt;property id=&quot;20148&quot; value=&quot;5&quot;/&gt;&lt;property id=&quot;20300&quot; value=&quot;Slide 8 - &amp;quot;Discussion Point #1: Benefits of Time Management&amp;quot;&quot;/&gt;&lt;property id=&quot;20307&quot; value=&quot;263&quot;/&gt;&lt;/object&gt;&lt;object type=&quot;3&quot; unique_id=&quot;15428&quot;&gt;&lt;property id=&quot;20148&quot; value=&quot;5&quot;/&gt;&lt;property id=&quot;20300&quot; value=&quot;Slide 9 - &amp;quot;Time Management Plan&amp;quot;&quot;/&gt;&lt;property id=&quot;20307&quot; value=&quot;264&quot;/&gt;&lt;/object&gt;&lt;object type=&quot;3&quot; unique_id=&quot;15429&quot;&gt;&lt;property id=&quot;20148&quot; value=&quot;5&quot;/&gt;&lt;property id=&quot;20300&quot; value=&quot;Slide 10 - &amp;quot;Sample Time Management Plan&amp;quot;&quot;/&gt;&lt;property id=&quot;20307&quot; value=&quot;265&quot;/&gt;&lt;/object&gt;&lt;object type=&quot;3&quot; unique_id=&quot;15430&quot;&gt;&lt;property id=&quot;20148&quot; value=&quot;5&quot;/&gt;&lt;property id=&quot;20300&quot; value=&quot;Slide 11 - &amp;quot;Time Management Plan Key Elements&amp;quot;&quot;/&gt;&lt;property id=&quot;20307&quot; value=&quot;266&quot;/&gt;&lt;/object&gt;&lt;object type=&quot;3&quot; unique_id=&quot;15431&quot;&gt;&lt;property id=&quot;20148&quot; value=&quot;5&quot;/&gt;&lt;property id=&quot;20300&quot; value=&quot;Slide 12 - &amp;quot;Key Element 1:&amp;#x0D;Clearly Defined Written Goals&amp;quot;&quot;/&gt;&lt;property id=&quot;20307&quot; value=&quot;267&quot;/&gt;&lt;/object&gt;&lt;object type=&quot;3&quot; unique_id=&quot;15432&quot;&gt;&lt;property id=&quot;20148&quot; value=&quot;5&quot;/&gt;&lt;property id=&quot;20300&quot; value=&quot;Slide 13 - &amp;quot;For each task&amp;quot;&quot;/&gt;&lt;property id=&quot;20307&quot; value=&quot;268&quot;/&gt;&lt;/object&gt;&lt;object type=&quot;3&quot; unique_id=&quot;15433&quot;&gt;&lt;property id=&quot;20148&quot; value=&quot;5&quot;/&gt;&lt;property id=&quot;20300&quot; value=&quot;Slide 14 - &amp;quot;Key Element 3:&amp;#x0D;Prioritization of the Tasks&amp;quot;&quot;/&gt;&lt;property id=&quot;20307&quot; value=&quot;269&quot;/&gt;&lt;/object&gt;&lt;object type=&quot;3&quot; unique_id=&quot;15434&quot;&gt;&lt;property id=&quot;20148&quot; value=&quot;5&quot;/&gt;&lt;property id=&quot;20300&quot; value=&quot;Slide 15 - &amp;quot;Include in your task list time to:&amp;quot;&quot;/&gt;&lt;property id=&quot;20307&quot; value=&quot;270&quot;/&gt;&lt;/object&gt;&lt;object type=&quot;3&quot; unique_id=&quot;15435&quot;&gt;&lt;property id=&quot;20148&quot; value=&quot;5&quot;/&gt;&lt;property id=&quot;20300&quot; value=&quot;Slide 16 - &amp;quot;When assigning an estimated amount of time  to complete each task, be sure to:&amp;quot;&quot;/&gt;&lt;property id=&quot;20307&quot; value=&quot;271&quot;/&gt;&lt;/object&gt;&lt;object type=&quot;3&quot; unique_id=&quot;15436&quot;&gt;&lt;property id=&quot;20148&quot; value=&quot;5&quot;/&gt;&lt;property id=&quot;20300&quot; value=&quot;Slide 17 - &amp;quot;SMART Goals&amp;quot;&quot;/&gt;&lt;property id=&quot;20307&quot; value=&quot;272&quot;/&gt;&lt;/object&gt;&lt;object type=&quot;3&quot; unique_id=&quot;15437&quot;&gt;&lt;property id=&quot;20148&quot; value=&quot;5&quot;/&gt;&lt;property id=&quot;20300&quot; value=&quot;Slide 18 - &amp;quot;Discussion Point #2: SMART Goals&amp;quot;&quot;/&gt;&lt;property id=&quot;20307&quot; value=&quot;273&quot;/&gt;&lt;/object&gt;&lt;object type=&quot;3&quot; unique_id=&quot;15438&quot;&gt;&lt;property id=&quot;20148&quot; value=&quot;5&quot;/&gt;&lt;property id=&quot;20300&quot; value=&quot;Slide 19 - &amp;quot;Using SMART Goals&amp;quot;&quot;/&gt;&lt;property id=&quot;20307&quot; value=&quot;274&quot;/&gt;&lt;/object&gt;&lt;object type=&quot;3&quot; unique_id=&quot;15439&quot;&gt;&lt;property id=&quot;20148&quot; value=&quot;5&quot;/&gt;&lt;property id=&quot;20300&quot; value=&quot;Slide 20 - &amp;quot;Discussion Point #3: Tasks Developed with SMART Goals&amp;quot;&quot;/&gt;&lt;property id=&quot;20307&quot; value=&quot;275&quot;/&gt;&lt;/object&gt;&lt;object type=&quot;3&quot; unique_id=&quot;15440&quot;&gt;&lt;property id=&quot;20148&quot; value=&quot;5&quot;/&gt;&lt;property id=&quot;20300&quot; value=&quot;Slide 21 - &amp;quot;Pareto Analysis&amp;quot;&quot;/&gt;&lt;property id=&quot;20307&quot; value=&quot;276&quot;/&gt;&lt;/object&gt;&lt;object type=&quot;3&quot; unique_id=&quot;15441&quot;&gt;&lt;property id=&quot;20148&quot; value=&quot;5&quot;/&gt;&lt;property id=&quot;20300&quot; value=&quot;Slide 22 - &amp;quot;ABC Method&amp;quot;&quot;/&gt;&lt;property id=&quot;20307&quot; value=&quot;277&quot;/&gt;&lt;/object&gt;&lt;object type=&quot;3&quot; unique_id=&quot;15442&quot;&gt;&lt;property id=&quot;20148&quot; value=&quot;5&quot;/&gt;&lt;property id=&quot;20300&quot; value=&quot;Slide 23 - &amp;quot;Eisenhower Method&amp;quot;&quot;/&gt;&lt;property id=&quot;20307&quot; value=&quot;278&quot;/&gt;&lt;/object&gt;&lt;object type=&quot;3&quot; unique_id=&quot;15443&quot;&gt;&lt;property id=&quot;20148&quot; value=&quot;5&quot;/&gt;&lt;property id=&quot;20300&quot; value=&quot;Slide 24 - &amp;quot;POSEC Method&amp;quot;&quot;/&gt;&lt;property id=&quot;20307&quot; value=&quot;279&quot;/&gt;&lt;/object&gt;&lt;object type=&quot;3&quot; unique_id=&quot;15444&quot;&gt;&lt;property id=&quot;20148&quot; value=&quot;5&quot;/&gt;&lt;property id=&quot;20300&quot; value=&quot;Slide 25 - &amp;quot;Managing Your Time&amp;quot;&quot;/&gt;&lt;property id=&quot;20307&quot; value=&quot;280&quot;/&gt;&lt;/object&gt;&lt;object type=&quot;3&quot; unique_id=&quot;15445&quot;&gt;&lt;property id=&quot;20148&quot; value=&quot;5&quot;/&gt;&lt;property id=&quot;20300&quot; value=&quot;Slide 26 - &amp;quot;Tips for prioritizing your tasks&amp;quot;&quot;/&gt;&lt;property id=&quot;20307&quot; value=&quot;281&quot;/&gt;&lt;/object&gt;&lt;object type=&quot;3&quot; unique_id=&quot;15446&quot;&gt;&lt;property id=&quot;20148&quot; value=&quot;5&quot;/&gt;&lt;property id=&quot;20300&quot; value=&quot;Slide 27 - &amp;quot;Working Your Plan&amp;quot;&quot;/&gt;&lt;property id=&quot;20307&quot; value=&quot;282&quot;/&gt;&lt;/object&gt;&lt;object type=&quot;3&quot; unique_id=&quot;15447&quot;&gt;&lt;property id=&quot;20148&quot; value=&quot;5&quot;/&gt;&lt;property id=&quot;20300&quot; value=&quot;Slide 28 - &amp;quot;Assigning Tasks and Delegating Roles and Responsibilities&amp;quot;&quot;/&gt;&lt;property id=&quot;20307&quot; value=&quot;283&quot;/&gt;&lt;/object&gt;&lt;object type=&quot;3&quot; unique_id=&quot;15448&quot;&gt;&lt;property id=&quot;20148&quot; value=&quot;5&quot;/&gt;&lt;property id=&quot;20300&quot; value=&quot;Slide 29 - &amp;quot;Discussion Point #4: Task Delegation&amp;quot;&quot;/&gt;&lt;property id=&quot;20307&quot; value=&quot;284&quot;/&gt;&lt;/object&gt;&lt;object type=&quot;3&quot; unique_id=&quot;15449&quot;&gt;&lt;property id=&quot;20148&quot; value=&quot;5&quot;/&gt;&lt;property id=&quot;20300&quot; value=&quot;Slide 30 - &amp;quot;Reviewing and Updating Your Time Management Plan&amp;quot;&quot;/&gt;&lt;property id=&quot;20307&quot; value=&quot;285&quot;/&gt;&lt;/object&gt;&lt;object type=&quot;3&quot; unique_id=&quot;15450&quot;&gt;&lt;property id=&quot;20148&quot; value=&quot;5&quot;/&gt;&lt;property id=&quot;20300&quot; value=&quot;Slide 31 - &amp;quot;Common Distractions, Obstacles, and Solutions &amp;quot;&quot;/&gt;&lt;property id=&quot;20307&quot; value=&quot;286&quot;/&gt;&lt;/object&gt;&lt;object type=&quot;3&quot; unique_id=&quot;15451&quot;&gt;&lt;property id=&quot;20148&quot; value=&quot;5&quot;/&gt;&lt;property id=&quot;20300&quot; value=&quot;Slide 32 - &amp;quot;Top Four Key Points to Remember&amp;quot;&quot;/&gt;&lt;property id=&quot;20307&quot; value=&quot;287&quot;/&gt;&lt;/object&gt;&lt;object type=&quot;3&quot; unique_id=&quot;15452&quot;&gt;&lt;property id=&quot;20148&quot; value=&quot;5&quot;/&gt;&lt;property id=&quot;20300&quot; value=&quot;Slide 33 - &amp;quot;Summary&amp;quot;&quot;/&gt;&lt;property id=&quot;20307&quot; value=&quot;288&quot;/&gt;&lt;/object&gt;&lt;object type=&quot;3&quot; unique_id=&quot;15453&quot;&gt;&lt;property id=&quot;20148&quot; value=&quot;5&quot;/&gt;&lt;property id=&quot;20300&quot; value=&quot;Slide 34 - &amp;quot;Conclusion&amp;quot;&quot;/&gt;&lt;property id=&quot;20307&quot; value=&quot;289&quot;/&gt;&lt;/object&gt;&lt;/object&gt;&lt;object type=&quot;8&quot; unique_id=&quot;15489&quot;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11" ma:contentTypeDescription="Create a new document." ma:contentTypeScope="" ma:versionID="2e342effc97210ee8f1809bcc5fb6d1b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9d18067270a655e91da1a0c9e2145548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FCDD9E-ABD0-475C-9C17-76451E4037B3}">
  <ds:schemaRefs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9194A60-3BD1-4B4C-9B36-211A94387A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1ED831-4425-4481-B540-978B84D1DD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1083</TotalTime>
  <Words>914</Words>
  <Application>Microsoft Office PowerPoint</Application>
  <PresentationFormat>On-screen Show (4:3)</PresentationFormat>
  <Paragraphs>174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Calibri</vt:lpstr>
      <vt:lpstr>Geneva</vt:lpstr>
      <vt:lpstr>Helvetica</vt:lpstr>
      <vt:lpstr>Palatino</vt:lpstr>
      <vt:lpstr>Times</vt:lpstr>
      <vt:lpstr>Office Theme</vt:lpstr>
      <vt:lpstr>Time</vt:lpstr>
      <vt:lpstr>Welcome</vt:lpstr>
      <vt:lpstr>Objectives</vt:lpstr>
      <vt:lpstr>What Do You Know?</vt:lpstr>
      <vt:lpstr>Time Management:</vt:lpstr>
      <vt:lpstr>Importance of Time Management for a Small Business</vt:lpstr>
      <vt:lpstr>Benefits of Time Management for a Small Business</vt:lpstr>
      <vt:lpstr>Discussion Point #1: Benefits of Time Management</vt:lpstr>
      <vt:lpstr>Time Management Plan</vt:lpstr>
      <vt:lpstr>Sample Time Management Plan</vt:lpstr>
      <vt:lpstr>Time Management Plan Key Elements</vt:lpstr>
      <vt:lpstr>Key Element 1: Clearly Defined Written Goals</vt:lpstr>
      <vt:lpstr>For each task</vt:lpstr>
      <vt:lpstr>Key Element 3: Prioritization of the Tasks</vt:lpstr>
      <vt:lpstr>Include in your task list time to:</vt:lpstr>
      <vt:lpstr>When assigning an estimated amount of time  to complete each task, be sure to:</vt:lpstr>
      <vt:lpstr>SMART Goals</vt:lpstr>
      <vt:lpstr>Discussion Point #2: SMART Goals</vt:lpstr>
      <vt:lpstr>Using SMART Goals</vt:lpstr>
      <vt:lpstr>Discussion Point #3: Tasks Developed with SMART Goals</vt:lpstr>
      <vt:lpstr>Pareto Analysis</vt:lpstr>
      <vt:lpstr>ABC Method</vt:lpstr>
      <vt:lpstr>Eisenhower Method</vt:lpstr>
      <vt:lpstr>POSEC Method</vt:lpstr>
      <vt:lpstr>Managing Your Time</vt:lpstr>
      <vt:lpstr>Tips for prioritizing your tasks</vt:lpstr>
      <vt:lpstr>Working Your Plan</vt:lpstr>
      <vt:lpstr>Assigning Tasks and Delegating Roles and Responsibilities</vt:lpstr>
      <vt:lpstr>Discussion Point #4: Task Delegation</vt:lpstr>
      <vt:lpstr>Reviewing and Updating Your Time Management Plan</vt:lpstr>
      <vt:lpstr>Common Distractions, Obstacles, and Solutions </vt:lpstr>
      <vt:lpstr>Top Four Key Points to Remember</vt:lpstr>
      <vt:lpstr>Summary</vt:lpstr>
      <vt:lpstr>Conclusion</vt:lpstr>
    </vt:vector>
  </TitlesOfParts>
  <Manager>FDIC</Manager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Time Management for Small Business</dc:title>
  <dc:subject>FDIC Time Management for Small Business</dc:subject>
  <dc:creator>FDIC</dc:creator>
  <cp:keywords>FDIC Time Management for Small Business</cp:keywords>
  <dc:description>FDIC Time Management for Small Business</dc:description>
  <cp:lastModifiedBy>Gustafson, Joan L.</cp:lastModifiedBy>
  <cp:revision>10</cp:revision>
  <dcterms:created xsi:type="dcterms:W3CDTF">2019-01-03T14:38:26Z</dcterms:created>
  <dcterms:modified xsi:type="dcterms:W3CDTF">2022-11-15T07:12:53Z</dcterms:modified>
  <cp:category>FDIC Time Management for Small Business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2016-10-11T00:00:00Z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2019-01-03T00:00:00Z</vt:filetime>
  </property>
  <property fmtid="{D5CDD505-2E9C-101B-9397-08002B2CF9AE}" pid="5" name="ContentTypeId">
    <vt:lpwstr>0x0101004140492961C60249A3F065AB78EE45D6</vt:lpwstr>
  </property>
</Properties>
</file>