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85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9144000" cy="6858000" type="screen4x3"/>
  <p:notesSz cx="9144000" cy="6858000"/>
  <p:custDataLst>
    <p:tags r:id="rId3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672" userDrawn="1">
          <p15:clr>
            <a:srgbClr val="A4A3A4"/>
          </p15:clr>
        </p15:guide>
        <p15:guide id="4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6A06"/>
    <a:srgbClr val="AA7F08"/>
    <a:srgbClr val="BC8D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6" autoAdjust="0"/>
    <p:restoredTop sz="86407" autoAdjust="0"/>
  </p:normalViewPr>
  <p:slideViewPr>
    <p:cSldViewPr>
      <p:cViewPr varScale="1">
        <p:scale>
          <a:sx n="64" d="100"/>
          <a:sy n="64" d="100"/>
        </p:scale>
        <p:origin x="1156" y="48"/>
      </p:cViewPr>
      <p:guideLst>
        <p:guide orient="horz" pos="2880"/>
        <p:guide pos="2160"/>
        <p:guide orient="horz" pos="672"/>
        <p:guide pos="288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886200" y="2286000"/>
            <a:ext cx="4953000" cy="3911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44500" y="356362"/>
            <a:ext cx="8255000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255002" y="6443972"/>
            <a:ext cx="1812798" cy="185428"/>
          </a:xfrm>
        </p:spPr>
        <p:txBody>
          <a:bodyPr lIns="0" tIns="0" rIns="0" bIns="0"/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/>
            <a:r>
              <a:rPr lang="en-US" spc="70" dirty="0">
                <a:solidFill>
                  <a:srgbClr val="FFFFFF"/>
                </a:solidFill>
              </a:rPr>
              <a:t>RECORD </a:t>
            </a:r>
            <a:r>
              <a:rPr lang="en-US" spc="55" dirty="0"/>
              <a:t>KEEPING</a:t>
            </a:r>
            <a:endParaRPr lang="en-US" spc="-3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356362"/>
            <a:ext cx="7220584" cy="492443"/>
          </a:xfrm>
        </p:spPr>
        <p:txBody>
          <a:bodyPr lIns="0" tIns="0" rIns="0" bIns="0"/>
          <a:lstStyle>
            <a:lvl1pPr>
              <a:defRPr sz="3200" b="0" i="0">
                <a:solidFill>
                  <a:srgbClr val="8E6A06"/>
                </a:solidFill>
                <a:latin typeface="Geneva"/>
                <a:cs typeface="Genev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endParaRPr dirty="0"/>
          </a:p>
        </p:txBody>
      </p:sp>
      <p:sp>
        <p:nvSpPr>
          <p:cNvPr id="5" name="Holder 4">
            <a:extLst>
              <a:ext uri="{FF2B5EF4-FFF2-40B4-BE49-F238E27FC236}">
                <a16:creationId xmlns:a16="http://schemas.microsoft.com/office/drawing/2014/main" id="{C56D7A9B-EC6E-5F99-98B3-61DCFAA90E34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7255002" y="6443973"/>
            <a:ext cx="166039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/>
            <a:r>
              <a:rPr lang="en-US" spc="70">
                <a:solidFill>
                  <a:srgbClr val="FFFFFF"/>
                </a:solidFill>
              </a:rPr>
              <a:t>RECORD </a:t>
            </a:r>
            <a:r>
              <a:rPr lang="en-US" spc="55"/>
              <a:t>KEEPING</a:t>
            </a:r>
            <a:r>
              <a:rPr lang="en-US" spc="60"/>
              <a:t> </a:t>
            </a:r>
            <a:r>
              <a:rPr lang="en-US" spc="-35"/>
              <a:t>‹#›</a:t>
            </a:r>
            <a:endParaRPr lang="en-US" spc="-3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356362"/>
            <a:ext cx="6810502" cy="492443"/>
          </a:xfrm>
        </p:spPr>
        <p:txBody>
          <a:bodyPr lIns="0" tIns="0" rIns="0" bIns="0"/>
          <a:lstStyle>
            <a:lvl1pPr>
              <a:defRPr sz="3200" b="0" i="0">
                <a:solidFill>
                  <a:srgbClr val="8E6A06"/>
                </a:solidFill>
                <a:latin typeface="Geneva"/>
                <a:cs typeface="Genev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7" name="Holder 4">
            <a:extLst>
              <a:ext uri="{FF2B5EF4-FFF2-40B4-BE49-F238E27FC236}">
                <a16:creationId xmlns:a16="http://schemas.microsoft.com/office/drawing/2014/main" id="{0D0317DD-5484-68F1-1DE2-031FFD7639A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7255002" y="6443973"/>
            <a:ext cx="166039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/>
            <a:r>
              <a:rPr lang="en-US" spc="70">
                <a:solidFill>
                  <a:srgbClr val="FFFFFF"/>
                </a:solidFill>
              </a:rPr>
              <a:t>RECORD </a:t>
            </a:r>
            <a:r>
              <a:rPr lang="en-US" spc="55"/>
              <a:t>KEEPING</a:t>
            </a:r>
            <a:r>
              <a:rPr lang="en-US" spc="60"/>
              <a:t> </a:t>
            </a:r>
            <a:r>
              <a:rPr lang="en-US" spc="-35"/>
              <a:t>‹#›</a:t>
            </a:r>
            <a:endParaRPr lang="en-US" spc="-3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356362"/>
            <a:ext cx="6489700" cy="492443"/>
          </a:xfrm>
        </p:spPr>
        <p:txBody>
          <a:bodyPr lIns="0" tIns="0" rIns="0" bIns="0"/>
          <a:lstStyle>
            <a:lvl1pPr>
              <a:defRPr sz="3200" b="0" i="0">
                <a:solidFill>
                  <a:srgbClr val="8E6A06"/>
                </a:solidFill>
                <a:latin typeface="Geneva"/>
                <a:cs typeface="Geneva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5" name="Holder 4">
            <a:extLst>
              <a:ext uri="{FF2B5EF4-FFF2-40B4-BE49-F238E27FC236}">
                <a16:creationId xmlns:a16="http://schemas.microsoft.com/office/drawing/2014/main" id="{BA702A10-1237-A2DE-9F28-611A803B00BC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7255002" y="6443973"/>
            <a:ext cx="166039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/>
            <a:r>
              <a:rPr lang="en-US" spc="70">
                <a:solidFill>
                  <a:srgbClr val="FFFFFF"/>
                </a:solidFill>
              </a:rPr>
              <a:t>RECORD </a:t>
            </a:r>
            <a:r>
              <a:rPr lang="en-US" spc="55"/>
              <a:t>KEEPING</a:t>
            </a:r>
            <a:r>
              <a:rPr lang="en-US" spc="60"/>
              <a:t> </a:t>
            </a:r>
            <a:r>
              <a:rPr lang="en-US" spc="-35"/>
              <a:t>‹#›</a:t>
            </a:r>
            <a:endParaRPr lang="en-US" spc="-3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760976" y="1274063"/>
            <a:ext cx="4383023" cy="4858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2" name="Holder 4">
            <a:extLst>
              <a:ext uri="{FF2B5EF4-FFF2-40B4-BE49-F238E27FC236}">
                <a16:creationId xmlns:a16="http://schemas.microsoft.com/office/drawing/2014/main" id="{ED316DBD-7986-B192-274A-90619D706D6D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7255002" y="6443973"/>
            <a:ext cx="166039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/>
            <a:r>
              <a:rPr lang="en-US" spc="70">
                <a:solidFill>
                  <a:srgbClr val="FFFFFF"/>
                </a:solidFill>
              </a:rPr>
              <a:t>RECORD </a:t>
            </a:r>
            <a:r>
              <a:rPr lang="en-US" spc="55"/>
              <a:t>KEEPING</a:t>
            </a:r>
            <a:r>
              <a:rPr lang="en-US" spc="60"/>
              <a:t> </a:t>
            </a:r>
            <a:r>
              <a:rPr lang="en-US" spc="-35"/>
              <a:t>‹#›</a:t>
            </a:r>
            <a:endParaRPr lang="en-US" spc="-3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01802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356362"/>
            <a:ext cx="203708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C1951C"/>
                </a:solidFill>
                <a:latin typeface="Geneva"/>
                <a:cs typeface="Genev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4500" y="1119885"/>
            <a:ext cx="7220584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5A6F6E-6E7E-D64A-AE8A-E58D3F74D49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" y="0"/>
            <a:ext cx="9144000" cy="6858000"/>
          </a:xfrm>
          <a:prstGeom prst="rect">
            <a:avLst/>
          </a:prstGeom>
        </p:spPr>
      </p:pic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255002" y="6443973"/>
            <a:ext cx="166039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rgbClr val="122E5A"/>
                </a:solidFill>
                <a:latin typeface="Geneva"/>
                <a:cs typeface="Geneva"/>
              </a:defRPr>
            </a:lvl1pPr>
          </a:lstStyle>
          <a:p>
            <a:pPr marL="12700"/>
            <a:r>
              <a:rPr lang="en-US" spc="70">
                <a:solidFill>
                  <a:srgbClr val="FFFFFF"/>
                </a:solidFill>
              </a:rPr>
              <a:t>RECORD </a:t>
            </a:r>
            <a:r>
              <a:rPr lang="en-US" spc="55"/>
              <a:t>KEEPING</a:t>
            </a:r>
            <a:r>
              <a:rPr lang="en-US" spc="60"/>
              <a:t> </a:t>
            </a:r>
            <a:r>
              <a:rPr lang="en-US" spc="-35"/>
              <a:t>‹#›</a:t>
            </a:r>
            <a:endParaRPr lang="en-US" spc="-3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 b="0" i="0" u="none">
          <a:latin typeface="+mj-lt"/>
          <a:ea typeface="+mj-ea"/>
          <a:cs typeface="+mj-cs"/>
        </a:defRPr>
      </a:lvl1pPr>
    </p:titleStyle>
    <p:bodyStyle>
      <a:lvl1pPr marL="0">
        <a:defRPr b="0" i="0" u="none"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Record Keeping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261620" y="845261"/>
            <a:ext cx="3568700" cy="191821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34734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17500" marR="5080" lvl="0" indent="-304800" algn="l" defTabSz="914400" rtl="0" eaLnBrk="1" fontAlgn="auto" latinLnBrk="0" hangingPunct="1">
              <a:lnSpc>
                <a:spcPct val="69500"/>
              </a:lnSpc>
              <a:spcBef>
                <a:spcPts val="27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-25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Record</a:t>
            </a:r>
            <a:r>
              <a:rPr kumimoji="0" lang="en-US" sz="7200" b="0" i="0" u="none" strike="noStrike" kern="1200" cap="none" spc="-250" normalizeH="0" baseline="0" noProof="0" dirty="0">
                <a:ln>
                  <a:noFill/>
                </a:ln>
                <a:solidFill>
                  <a:srgbClr val="C1951C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 </a:t>
            </a:r>
            <a:r>
              <a:rPr kumimoji="0" lang="en-US" sz="7200" b="0" i="0" u="none" strike="noStrike" kern="1200" cap="none" spc="-135" normalizeH="0" baseline="0" noProof="0" dirty="0">
                <a:ln>
                  <a:noFill/>
                </a:ln>
                <a:solidFill>
                  <a:srgbClr val="122E5A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K</a:t>
            </a:r>
            <a:r>
              <a:rPr kumimoji="0" lang="en-US" sz="7200" b="0" i="0" u="none" strike="noStrike" kern="1200" cap="none" spc="-300" normalizeH="0" baseline="0" noProof="0" dirty="0">
                <a:ln>
                  <a:noFill/>
                </a:ln>
                <a:solidFill>
                  <a:srgbClr val="122E5A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ee</a:t>
            </a:r>
            <a:r>
              <a:rPr kumimoji="0" lang="en-US" sz="7200" b="0" i="0" u="none" strike="noStrike" kern="1200" cap="none" spc="-490" normalizeH="0" baseline="0" noProof="0" dirty="0">
                <a:ln>
                  <a:noFill/>
                </a:ln>
                <a:solidFill>
                  <a:srgbClr val="122E5A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p</a:t>
            </a:r>
            <a:r>
              <a:rPr kumimoji="0" lang="en-US" sz="7200" b="0" i="0" u="none" strike="noStrike" kern="1200" cap="none" spc="-254" normalizeH="0" baseline="0" noProof="0" dirty="0">
                <a:ln>
                  <a:noFill/>
                </a:ln>
                <a:solidFill>
                  <a:srgbClr val="122E5A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i</a:t>
            </a:r>
            <a:r>
              <a:rPr kumimoji="0" lang="en-US" sz="7200" b="0" i="0" u="none" strike="noStrike" kern="1200" cap="none" spc="-355" normalizeH="0" baseline="0" noProof="0" dirty="0">
                <a:ln>
                  <a:noFill/>
                </a:ln>
                <a:solidFill>
                  <a:srgbClr val="122E5A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n</a:t>
            </a:r>
            <a:r>
              <a:rPr kumimoji="0" lang="en-US" sz="7200" b="0" i="0" u="none" strike="noStrike" kern="1200" cap="none" spc="-390" normalizeH="0" baseline="0" noProof="0" dirty="0">
                <a:ln>
                  <a:noFill/>
                </a:ln>
                <a:solidFill>
                  <a:srgbClr val="122E5A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g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2711" y="2819400"/>
            <a:ext cx="2685415" cy="988060"/>
          </a:xfrm>
          <a:prstGeom prst="rect">
            <a:avLst/>
          </a:prstGeom>
          <a:solidFill>
            <a:srgbClr val="16375E"/>
          </a:solidFill>
        </p:spPr>
        <p:txBody>
          <a:bodyPr vert="horz" wrap="square" lIns="0" tIns="8890" rIns="0" bIns="0" rtlCol="0">
            <a:spAutoFit/>
          </a:bodyPr>
          <a:lstStyle/>
          <a:p>
            <a:pPr marL="155575" marR="521334">
              <a:lnSpc>
                <a:spcPct val="100000"/>
              </a:lnSpc>
              <a:spcBef>
                <a:spcPts val="70"/>
              </a:spcBef>
            </a:pPr>
            <a:r>
              <a:rPr sz="2800" b="1" spc="-5" dirty="0">
                <a:solidFill>
                  <a:srgbClr val="FFFFFF"/>
                </a:solidFill>
                <a:latin typeface="Palatino"/>
                <a:cs typeface="Palatino"/>
              </a:rPr>
              <a:t>F</a:t>
            </a:r>
            <a:r>
              <a:rPr sz="2250" b="1" spc="-5" dirty="0">
                <a:solidFill>
                  <a:srgbClr val="FFFFFF"/>
                </a:solidFill>
                <a:latin typeface="Palatino"/>
                <a:cs typeface="Palatino"/>
              </a:rPr>
              <a:t>OR </a:t>
            </a:r>
            <a:r>
              <a:rPr sz="2250" b="1" spc="-280" dirty="0">
                <a:solidFill>
                  <a:srgbClr val="FFFFFF"/>
                </a:solidFill>
                <a:latin typeface="Palatino"/>
                <a:cs typeface="Palatino"/>
              </a:rPr>
              <a:t>A </a:t>
            </a:r>
            <a:r>
              <a:rPr sz="2800" b="1" spc="-135" dirty="0">
                <a:solidFill>
                  <a:srgbClr val="FFFFFF"/>
                </a:solidFill>
                <a:latin typeface="Palatino"/>
                <a:cs typeface="Palatino"/>
              </a:rPr>
              <a:t>S</a:t>
            </a:r>
            <a:r>
              <a:rPr sz="2250" b="1" spc="-135" dirty="0">
                <a:solidFill>
                  <a:srgbClr val="FFFFFF"/>
                </a:solidFill>
                <a:latin typeface="Palatino"/>
                <a:cs typeface="Palatino"/>
              </a:rPr>
              <a:t>MALL  </a:t>
            </a:r>
            <a:r>
              <a:rPr sz="2800" b="1" spc="-65" dirty="0">
                <a:solidFill>
                  <a:srgbClr val="FFFFFF"/>
                </a:solidFill>
                <a:latin typeface="Palatino"/>
                <a:cs typeface="Palatino"/>
              </a:rPr>
              <a:t>B</a:t>
            </a:r>
            <a:r>
              <a:rPr sz="2250" b="1" spc="-65" dirty="0">
                <a:solidFill>
                  <a:srgbClr val="FFFFFF"/>
                </a:solidFill>
                <a:latin typeface="Palatino"/>
                <a:cs typeface="Palatino"/>
              </a:rPr>
              <a:t>USINESS</a:t>
            </a:r>
            <a:endParaRPr sz="2250" dirty="0">
              <a:latin typeface="Palatino"/>
              <a:cs typeface="Palatino"/>
            </a:endParaRPr>
          </a:p>
        </p:txBody>
      </p:sp>
      <p:sp>
        <p:nvSpPr>
          <p:cNvPr id="3" name="object 3" descr="Image of Earth encircled by various icons"/>
          <p:cNvSpPr/>
          <p:nvPr/>
        </p:nvSpPr>
        <p:spPr>
          <a:xfrm>
            <a:off x="4562855" y="381000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 descr="U.S. Small Business Association logo"/>
          <p:cNvSpPr/>
          <p:nvPr/>
        </p:nvSpPr>
        <p:spPr>
          <a:xfrm>
            <a:off x="1518220" y="498627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459218" y="6426809"/>
            <a:ext cx="11322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Updated:</a:t>
            </a:r>
            <a:r>
              <a:rPr sz="1050" b="1" spc="-85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09-2016</a:t>
            </a:r>
            <a:endParaRPr sz="1050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7DB89-19CE-D518-C066-1D42632F8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 Retention</a:t>
            </a: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317F82A0-7217-CEAD-E7DD-FB33D72D620E}"/>
              </a:ext>
            </a:extLst>
          </p:cNvPr>
          <p:cNvSpPr txBox="1"/>
          <p:nvPr/>
        </p:nvSpPr>
        <p:spPr>
          <a:xfrm>
            <a:off x="3737228" y="1139190"/>
            <a:ext cx="24707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29" dirty="0">
                <a:solidFill>
                  <a:srgbClr val="122E5A"/>
                </a:solidFill>
                <a:latin typeface="Geneva"/>
                <a:cs typeface="Geneva"/>
              </a:rPr>
              <a:t>Examples</a:t>
            </a:r>
            <a:r>
              <a:rPr sz="2800" spc="-34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800" spc="-290" dirty="0">
                <a:solidFill>
                  <a:srgbClr val="122E5A"/>
                </a:solidFill>
                <a:latin typeface="Geneva"/>
                <a:cs typeface="Geneva"/>
              </a:rPr>
              <a:t>(Years)</a:t>
            </a:r>
            <a:endParaRPr sz="2800" dirty="0">
              <a:latin typeface="Geneva"/>
              <a:cs typeface="Geneva"/>
            </a:endParaRPr>
          </a:p>
        </p:txBody>
      </p:sp>
      <p:pic>
        <p:nvPicPr>
          <p:cNvPr id="26" name="Picture 25" descr="Bar graph of record-retention limits in years. Timecards: 2, Personnel files: 3, Contracts: 4, Inventory: 4, Personnel insurance records: 5, checks and payables: 5, Invoices and receivables: 5, payroll: 8 &#10;">
            <a:extLst>
              <a:ext uri="{FF2B5EF4-FFF2-40B4-BE49-F238E27FC236}">
                <a16:creationId xmlns:a16="http://schemas.microsoft.com/office/drawing/2014/main" id="{BCED3344-A85A-4982-194F-63E4F3C747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05" y="1834305"/>
            <a:ext cx="8257389" cy="3804495"/>
          </a:xfrm>
          <a:prstGeom prst="rect">
            <a:avLst/>
          </a:prstGeom>
        </p:spPr>
      </p:pic>
      <p:sp>
        <p:nvSpPr>
          <p:cNvPr id="14" name="object 10" descr="Forever">
            <a:extLst>
              <a:ext uri="{FF2B5EF4-FFF2-40B4-BE49-F238E27FC236}">
                <a16:creationId xmlns:a16="http://schemas.microsoft.com/office/drawing/2014/main" id="{23F97ABA-2C19-FACB-9E71-4E87FBA53FC3}"/>
              </a:ext>
            </a:extLst>
          </p:cNvPr>
          <p:cNvSpPr/>
          <p:nvPr/>
        </p:nvSpPr>
        <p:spPr>
          <a:xfrm>
            <a:off x="7272146" y="4573142"/>
            <a:ext cx="870585" cy="8699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6913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 Keeping Tools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4500" y="1031868"/>
            <a:ext cx="3774440" cy="321691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45" dirty="0">
                <a:solidFill>
                  <a:srgbClr val="122E5A"/>
                </a:solidFill>
                <a:latin typeface="Geneva"/>
                <a:cs typeface="Geneva"/>
              </a:rPr>
              <a:t>Simple </a:t>
            </a:r>
            <a:r>
              <a:rPr sz="3000" spc="-165" dirty="0">
                <a:solidFill>
                  <a:srgbClr val="122E5A"/>
                </a:solidFill>
                <a:latin typeface="Geneva"/>
                <a:cs typeface="Geneva"/>
              </a:rPr>
              <a:t>“paper</a:t>
            </a:r>
            <a:r>
              <a:rPr sz="3000" spc="-3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225" dirty="0">
                <a:solidFill>
                  <a:srgbClr val="122E5A"/>
                </a:solidFill>
                <a:latin typeface="Geneva"/>
                <a:cs typeface="Geneva"/>
              </a:rPr>
              <a:t>tools”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“Tickler” 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system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1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35" dirty="0">
                <a:solidFill>
                  <a:srgbClr val="122E5A"/>
                </a:solidFill>
                <a:latin typeface="Geneva"/>
                <a:cs typeface="Geneva"/>
              </a:rPr>
              <a:t>Computer</a:t>
            </a:r>
            <a:r>
              <a:rPr sz="3000" spc="-1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systems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40" dirty="0">
                <a:solidFill>
                  <a:srgbClr val="122E5A"/>
                </a:solidFill>
                <a:latin typeface="Geneva"/>
                <a:cs typeface="Geneva"/>
              </a:rPr>
              <a:t>Cloud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65" dirty="0">
                <a:solidFill>
                  <a:srgbClr val="122E5A"/>
                </a:solidFill>
                <a:latin typeface="Geneva"/>
                <a:cs typeface="Geneva"/>
              </a:rPr>
              <a:t>computing</a:t>
            </a:r>
            <a:endParaRPr sz="300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610"/>
              </a:spcBef>
              <a:buChar char="•"/>
              <a:tabLst>
                <a:tab pos="756920" algn="l"/>
              </a:tabLst>
            </a:pPr>
            <a:r>
              <a:rPr sz="2800" spc="-145" dirty="0">
                <a:solidFill>
                  <a:srgbClr val="001F5F"/>
                </a:solidFill>
                <a:latin typeface="Geneva"/>
                <a:cs typeface="Geneva"/>
              </a:rPr>
              <a:t>Accounting</a:t>
            </a:r>
            <a:endParaRPr sz="280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600"/>
              </a:spcBef>
              <a:buChar char="•"/>
              <a:tabLst>
                <a:tab pos="756920" algn="l"/>
              </a:tabLst>
            </a:pPr>
            <a:r>
              <a:rPr sz="2800" spc="5" dirty="0">
                <a:solidFill>
                  <a:srgbClr val="001F5F"/>
                </a:solidFill>
                <a:latin typeface="Geneva"/>
                <a:cs typeface="Geneva"/>
              </a:rPr>
              <a:t>File</a:t>
            </a:r>
            <a:r>
              <a:rPr sz="2800" spc="-15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40" dirty="0">
                <a:solidFill>
                  <a:srgbClr val="001F5F"/>
                </a:solidFill>
                <a:latin typeface="Geneva"/>
                <a:cs typeface="Geneva"/>
              </a:rPr>
              <a:t>hosting</a:t>
            </a:r>
            <a:endParaRPr sz="2800">
              <a:latin typeface="Geneva"/>
              <a:cs typeface="Geneva"/>
            </a:endParaRPr>
          </a:p>
        </p:txBody>
      </p:sp>
      <p:grpSp>
        <p:nvGrpSpPr>
          <p:cNvPr id="14" name="Group 13" descr="Image of man sitting at desk looking at computer monitor that displays the words &quot;Use what works best&quot;">
            <a:extLst>
              <a:ext uri="{FF2B5EF4-FFF2-40B4-BE49-F238E27FC236}">
                <a16:creationId xmlns:a16="http://schemas.microsoft.com/office/drawing/2014/main" id="{E35A69C0-44F8-01D4-1ADE-BE2350DD5453}"/>
              </a:ext>
            </a:extLst>
          </p:cNvPr>
          <p:cNvGrpSpPr/>
          <p:nvPr/>
        </p:nvGrpSpPr>
        <p:grpSpPr>
          <a:xfrm>
            <a:off x="3877055" y="2827020"/>
            <a:ext cx="5266944" cy="3429000"/>
            <a:chOff x="3877055" y="2827020"/>
            <a:chExt cx="5266944" cy="3429000"/>
          </a:xfrm>
        </p:grpSpPr>
        <p:sp>
          <p:nvSpPr>
            <p:cNvPr id="2" name="object 2" descr="Man sitting at a computer with the monitor displaying the text, use what works best"/>
            <p:cNvSpPr/>
            <p:nvPr/>
          </p:nvSpPr>
          <p:spPr>
            <a:xfrm>
              <a:off x="3877055" y="2827020"/>
              <a:ext cx="5266944" cy="34290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6E85171-5E6C-EDFF-ABC6-2CA18077668C}"/>
                </a:ext>
              </a:extLst>
            </p:cNvPr>
            <p:cNvGrpSpPr/>
            <p:nvPr/>
          </p:nvGrpSpPr>
          <p:grpSpPr>
            <a:xfrm>
              <a:off x="6348221" y="3882516"/>
              <a:ext cx="522606" cy="755016"/>
              <a:chOff x="6348221" y="3882516"/>
              <a:chExt cx="522606" cy="755016"/>
            </a:xfrm>
          </p:grpSpPr>
          <p:sp>
            <p:nvSpPr>
              <p:cNvPr id="5" name="object 5"/>
              <p:cNvSpPr/>
              <p:nvPr/>
            </p:nvSpPr>
            <p:spPr>
              <a:xfrm>
                <a:off x="6356477" y="3882516"/>
                <a:ext cx="297815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297815" h="115570">
                    <a:moveTo>
                      <a:pt x="17145" y="1143"/>
                    </a:moveTo>
                    <a:lnTo>
                      <a:pt x="0" y="1397"/>
                    </a:lnTo>
                    <a:lnTo>
                      <a:pt x="1143" y="68961"/>
                    </a:lnTo>
                    <a:lnTo>
                      <a:pt x="2024" y="80101"/>
                    </a:lnTo>
                    <a:lnTo>
                      <a:pt x="24765" y="112553"/>
                    </a:lnTo>
                    <a:lnTo>
                      <a:pt x="43053" y="115062"/>
                    </a:lnTo>
                    <a:lnTo>
                      <a:pt x="54288" y="113678"/>
                    </a:lnTo>
                    <a:lnTo>
                      <a:pt x="63785" y="109902"/>
                    </a:lnTo>
                    <a:lnTo>
                      <a:pt x="71520" y="103721"/>
                    </a:lnTo>
                    <a:lnTo>
                      <a:pt x="72461" y="102362"/>
                    </a:lnTo>
                    <a:lnTo>
                      <a:pt x="34290" y="102362"/>
                    </a:lnTo>
                    <a:lnTo>
                      <a:pt x="28194" y="99822"/>
                    </a:lnTo>
                    <a:lnTo>
                      <a:pt x="18415" y="68961"/>
                    </a:lnTo>
                    <a:lnTo>
                      <a:pt x="17145" y="1143"/>
                    </a:lnTo>
                    <a:close/>
                  </a:path>
                  <a:path w="297815" h="115570">
                    <a:moveTo>
                      <a:pt x="80772" y="0"/>
                    </a:moveTo>
                    <a:lnTo>
                      <a:pt x="65786" y="254"/>
                    </a:lnTo>
                    <a:lnTo>
                      <a:pt x="67003" y="64897"/>
                    </a:lnTo>
                    <a:lnTo>
                      <a:pt x="67016" y="68961"/>
                    </a:lnTo>
                    <a:lnTo>
                      <a:pt x="34290" y="102362"/>
                    </a:lnTo>
                    <a:lnTo>
                      <a:pt x="72461" y="102362"/>
                    </a:lnTo>
                    <a:lnTo>
                      <a:pt x="81915" y="64897"/>
                    </a:lnTo>
                    <a:lnTo>
                      <a:pt x="80772" y="0"/>
                    </a:lnTo>
                    <a:close/>
                  </a:path>
                  <a:path w="297815" h="115570">
                    <a:moveTo>
                      <a:pt x="111252" y="91821"/>
                    </a:moveTo>
                    <a:lnTo>
                      <a:pt x="146431" y="112776"/>
                    </a:lnTo>
                    <a:lnTo>
                      <a:pt x="155287" y="112107"/>
                    </a:lnTo>
                    <a:lnTo>
                      <a:pt x="163179" y="110474"/>
                    </a:lnTo>
                    <a:lnTo>
                      <a:pt x="170094" y="107864"/>
                    </a:lnTo>
                    <a:lnTo>
                      <a:pt x="176022" y="104267"/>
                    </a:lnTo>
                    <a:lnTo>
                      <a:pt x="181745" y="99949"/>
                    </a:lnTo>
                    <a:lnTo>
                      <a:pt x="145923" y="99949"/>
                    </a:lnTo>
                    <a:lnTo>
                      <a:pt x="138255" y="99518"/>
                    </a:lnTo>
                    <a:lnTo>
                      <a:pt x="129921" y="98028"/>
                    </a:lnTo>
                    <a:lnTo>
                      <a:pt x="120919" y="95466"/>
                    </a:lnTo>
                    <a:lnTo>
                      <a:pt x="111252" y="91821"/>
                    </a:lnTo>
                    <a:close/>
                  </a:path>
                  <a:path w="297815" h="115570">
                    <a:moveTo>
                      <a:pt x="149479" y="13843"/>
                    </a:moveTo>
                    <a:lnTo>
                      <a:pt x="112710" y="32766"/>
                    </a:lnTo>
                    <a:lnTo>
                      <a:pt x="112691" y="35814"/>
                    </a:lnTo>
                    <a:lnTo>
                      <a:pt x="112776" y="41529"/>
                    </a:lnTo>
                    <a:lnTo>
                      <a:pt x="164084" y="74676"/>
                    </a:lnTo>
                    <a:lnTo>
                      <a:pt x="169672" y="79121"/>
                    </a:lnTo>
                    <a:lnTo>
                      <a:pt x="169799" y="88900"/>
                    </a:lnTo>
                    <a:lnTo>
                      <a:pt x="167640" y="92456"/>
                    </a:lnTo>
                    <a:lnTo>
                      <a:pt x="163068" y="95377"/>
                    </a:lnTo>
                    <a:lnTo>
                      <a:pt x="158623" y="98298"/>
                    </a:lnTo>
                    <a:lnTo>
                      <a:pt x="152781" y="99822"/>
                    </a:lnTo>
                    <a:lnTo>
                      <a:pt x="145923" y="99949"/>
                    </a:lnTo>
                    <a:lnTo>
                      <a:pt x="181745" y="99949"/>
                    </a:lnTo>
                    <a:lnTo>
                      <a:pt x="183261" y="98806"/>
                    </a:lnTo>
                    <a:lnTo>
                      <a:pt x="186753" y="91821"/>
                    </a:lnTo>
                    <a:lnTo>
                      <a:pt x="186690" y="82677"/>
                    </a:lnTo>
                    <a:lnTo>
                      <a:pt x="133604" y="48133"/>
                    </a:lnTo>
                    <a:lnTo>
                      <a:pt x="129286" y="44323"/>
                    </a:lnTo>
                    <a:lnTo>
                      <a:pt x="129159" y="35814"/>
                    </a:lnTo>
                    <a:lnTo>
                      <a:pt x="130937" y="32766"/>
                    </a:lnTo>
                    <a:lnTo>
                      <a:pt x="134747" y="30480"/>
                    </a:lnTo>
                    <a:lnTo>
                      <a:pt x="138430" y="28067"/>
                    </a:lnTo>
                    <a:lnTo>
                      <a:pt x="143383" y="26924"/>
                    </a:lnTo>
                    <a:lnTo>
                      <a:pt x="149606" y="26797"/>
                    </a:lnTo>
                    <a:lnTo>
                      <a:pt x="180637" y="26797"/>
                    </a:lnTo>
                    <a:lnTo>
                      <a:pt x="180467" y="17399"/>
                    </a:lnTo>
                    <a:lnTo>
                      <a:pt x="171946" y="15753"/>
                    </a:lnTo>
                    <a:lnTo>
                      <a:pt x="163925" y="14620"/>
                    </a:lnTo>
                    <a:lnTo>
                      <a:pt x="156428" y="13987"/>
                    </a:lnTo>
                    <a:lnTo>
                      <a:pt x="149479" y="13843"/>
                    </a:lnTo>
                    <a:close/>
                  </a:path>
                  <a:path w="297815" h="115570">
                    <a:moveTo>
                      <a:pt x="180637" y="26797"/>
                    </a:moveTo>
                    <a:lnTo>
                      <a:pt x="149606" y="26797"/>
                    </a:lnTo>
                    <a:lnTo>
                      <a:pt x="156843" y="27011"/>
                    </a:lnTo>
                    <a:lnTo>
                      <a:pt x="164449" y="27844"/>
                    </a:lnTo>
                    <a:lnTo>
                      <a:pt x="172412" y="29297"/>
                    </a:lnTo>
                    <a:lnTo>
                      <a:pt x="180721" y="31369"/>
                    </a:lnTo>
                    <a:lnTo>
                      <a:pt x="180637" y="26797"/>
                    </a:lnTo>
                    <a:close/>
                  </a:path>
                  <a:path w="297815" h="115570">
                    <a:moveTo>
                      <a:pt x="257175" y="12065"/>
                    </a:moveTo>
                    <a:lnTo>
                      <a:pt x="220041" y="34438"/>
                    </a:lnTo>
                    <a:lnTo>
                      <a:pt x="213486" y="63246"/>
                    </a:lnTo>
                    <a:lnTo>
                      <a:pt x="214487" y="74195"/>
                    </a:lnTo>
                    <a:lnTo>
                      <a:pt x="243300" y="107965"/>
                    </a:lnTo>
                    <a:lnTo>
                      <a:pt x="264922" y="110744"/>
                    </a:lnTo>
                    <a:lnTo>
                      <a:pt x="272522" y="110196"/>
                    </a:lnTo>
                    <a:lnTo>
                      <a:pt x="280479" y="108934"/>
                    </a:lnTo>
                    <a:lnTo>
                      <a:pt x="288817" y="106957"/>
                    </a:lnTo>
                    <a:lnTo>
                      <a:pt x="297561" y="104267"/>
                    </a:lnTo>
                    <a:lnTo>
                      <a:pt x="297439" y="97790"/>
                    </a:lnTo>
                    <a:lnTo>
                      <a:pt x="266954" y="97790"/>
                    </a:lnTo>
                    <a:lnTo>
                      <a:pt x="252527" y="96029"/>
                    </a:lnTo>
                    <a:lnTo>
                      <a:pt x="241839" y="90185"/>
                    </a:lnTo>
                    <a:lnTo>
                      <a:pt x="234914" y="80269"/>
                    </a:lnTo>
                    <a:lnTo>
                      <a:pt x="231775" y="66294"/>
                    </a:lnTo>
                    <a:lnTo>
                      <a:pt x="296164" y="65151"/>
                    </a:lnTo>
                    <a:lnTo>
                      <a:pt x="296164" y="59690"/>
                    </a:lnTo>
                    <a:lnTo>
                      <a:pt x="295706" y="53340"/>
                    </a:lnTo>
                    <a:lnTo>
                      <a:pt x="232029" y="53340"/>
                    </a:lnTo>
                    <a:lnTo>
                      <a:pt x="232790" y="44577"/>
                    </a:lnTo>
                    <a:lnTo>
                      <a:pt x="235204" y="37592"/>
                    </a:lnTo>
                    <a:lnTo>
                      <a:pt x="239395" y="32639"/>
                    </a:lnTo>
                    <a:lnTo>
                      <a:pt x="243459" y="27559"/>
                    </a:lnTo>
                    <a:lnTo>
                      <a:pt x="249047" y="25019"/>
                    </a:lnTo>
                    <a:lnTo>
                      <a:pt x="255904" y="24892"/>
                    </a:lnTo>
                    <a:lnTo>
                      <a:pt x="287282" y="24892"/>
                    </a:lnTo>
                    <a:lnTo>
                      <a:pt x="286258" y="23241"/>
                    </a:lnTo>
                    <a:lnTo>
                      <a:pt x="280874" y="18190"/>
                    </a:lnTo>
                    <a:lnTo>
                      <a:pt x="274240" y="14652"/>
                    </a:lnTo>
                    <a:lnTo>
                      <a:pt x="266344" y="12614"/>
                    </a:lnTo>
                    <a:lnTo>
                      <a:pt x="257175" y="12065"/>
                    </a:lnTo>
                    <a:close/>
                  </a:path>
                  <a:path w="297815" h="115570">
                    <a:moveTo>
                      <a:pt x="297307" y="90678"/>
                    </a:moveTo>
                    <a:lnTo>
                      <a:pt x="289206" y="93700"/>
                    </a:lnTo>
                    <a:lnTo>
                      <a:pt x="281463" y="95900"/>
                    </a:lnTo>
                    <a:lnTo>
                      <a:pt x="274054" y="97268"/>
                    </a:lnTo>
                    <a:lnTo>
                      <a:pt x="266954" y="97790"/>
                    </a:lnTo>
                    <a:lnTo>
                      <a:pt x="297439" y="97790"/>
                    </a:lnTo>
                    <a:lnTo>
                      <a:pt x="297307" y="90678"/>
                    </a:lnTo>
                    <a:close/>
                  </a:path>
                  <a:path w="297815" h="115570">
                    <a:moveTo>
                      <a:pt x="287282" y="24892"/>
                    </a:moveTo>
                    <a:lnTo>
                      <a:pt x="255904" y="24892"/>
                    </a:lnTo>
                    <a:lnTo>
                      <a:pt x="265263" y="26322"/>
                    </a:lnTo>
                    <a:lnTo>
                      <a:pt x="272002" y="31003"/>
                    </a:lnTo>
                    <a:lnTo>
                      <a:pt x="276121" y="38947"/>
                    </a:lnTo>
                    <a:lnTo>
                      <a:pt x="277622" y="50165"/>
                    </a:lnTo>
                    <a:lnTo>
                      <a:pt x="277749" y="52578"/>
                    </a:lnTo>
                    <a:lnTo>
                      <a:pt x="232029" y="53340"/>
                    </a:lnTo>
                    <a:lnTo>
                      <a:pt x="295706" y="53340"/>
                    </a:lnTo>
                    <a:lnTo>
                      <a:pt x="295330" y="48119"/>
                    </a:lnTo>
                    <a:lnTo>
                      <a:pt x="293401" y="38179"/>
                    </a:lnTo>
                    <a:lnTo>
                      <a:pt x="290377" y="29882"/>
                    </a:lnTo>
                    <a:lnTo>
                      <a:pt x="287282" y="24892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" name="object 6"/>
              <p:cNvSpPr/>
              <p:nvPr/>
            </p:nvSpPr>
            <p:spPr>
              <a:xfrm>
                <a:off x="6348221" y="4069334"/>
                <a:ext cx="416559" cy="139700"/>
              </a:xfrm>
              <a:custGeom>
                <a:avLst/>
                <a:gdLst/>
                <a:ahLst/>
                <a:cxnLst/>
                <a:rect l="l" t="t" r="r" b="b"/>
                <a:pathLst>
                  <a:path w="416559" h="139700">
                    <a:moveTo>
                      <a:pt x="15875" y="45085"/>
                    </a:moveTo>
                    <a:lnTo>
                      <a:pt x="0" y="45339"/>
                    </a:lnTo>
                    <a:lnTo>
                      <a:pt x="18923" y="139573"/>
                    </a:lnTo>
                    <a:lnTo>
                      <a:pt x="35941" y="139192"/>
                    </a:lnTo>
                    <a:lnTo>
                      <a:pt x="40879" y="118745"/>
                    </a:lnTo>
                    <a:lnTo>
                      <a:pt x="29718" y="118745"/>
                    </a:lnTo>
                    <a:lnTo>
                      <a:pt x="15875" y="45085"/>
                    </a:lnTo>
                    <a:close/>
                  </a:path>
                  <a:path w="416559" h="139700">
                    <a:moveTo>
                      <a:pt x="65995" y="68199"/>
                    </a:moveTo>
                    <a:lnTo>
                      <a:pt x="53340" y="68199"/>
                    </a:lnTo>
                    <a:lnTo>
                      <a:pt x="71120" y="138684"/>
                    </a:lnTo>
                    <a:lnTo>
                      <a:pt x="88011" y="138303"/>
                    </a:lnTo>
                    <a:lnTo>
                      <a:pt x="91248" y="120523"/>
                    </a:lnTo>
                    <a:lnTo>
                      <a:pt x="79248" y="120523"/>
                    </a:lnTo>
                    <a:lnTo>
                      <a:pt x="65995" y="68199"/>
                    </a:lnTo>
                    <a:close/>
                  </a:path>
                  <a:path w="416559" h="139700">
                    <a:moveTo>
                      <a:pt x="105283" y="43434"/>
                    </a:moveTo>
                    <a:lnTo>
                      <a:pt x="92075" y="43688"/>
                    </a:lnTo>
                    <a:lnTo>
                      <a:pt x="79502" y="120523"/>
                    </a:lnTo>
                    <a:lnTo>
                      <a:pt x="91248" y="120523"/>
                    </a:lnTo>
                    <a:lnTo>
                      <a:pt x="105283" y="43434"/>
                    </a:lnTo>
                    <a:close/>
                  </a:path>
                  <a:path w="416559" h="139700">
                    <a:moveTo>
                      <a:pt x="62103" y="52832"/>
                    </a:moveTo>
                    <a:lnTo>
                      <a:pt x="45593" y="53086"/>
                    </a:lnTo>
                    <a:lnTo>
                      <a:pt x="29845" y="118745"/>
                    </a:lnTo>
                    <a:lnTo>
                      <a:pt x="40879" y="118745"/>
                    </a:lnTo>
                    <a:lnTo>
                      <a:pt x="53086" y="68199"/>
                    </a:lnTo>
                    <a:lnTo>
                      <a:pt x="65995" y="68199"/>
                    </a:lnTo>
                    <a:lnTo>
                      <a:pt x="62103" y="52832"/>
                    </a:lnTo>
                    <a:close/>
                  </a:path>
                  <a:path w="416559" h="139700">
                    <a:moveTo>
                      <a:pt x="137922" y="0"/>
                    </a:moveTo>
                    <a:lnTo>
                      <a:pt x="120777" y="254"/>
                    </a:lnTo>
                    <a:lnTo>
                      <a:pt x="123190" y="137668"/>
                    </a:lnTo>
                    <a:lnTo>
                      <a:pt x="140335" y="137414"/>
                    </a:lnTo>
                    <a:lnTo>
                      <a:pt x="139192" y="75565"/>
                    </a:lnTo>
                    <a:lnTo>
                      <a:pt x="146002" y="67375"/>
                    </a:lnTo>
                    <a:lnTo>
                      <a:pt x="152717" y="61483"/>
                    </a:lnTo>
                    <a:lnTo>
                      <a:pt x="154155" y="60706"/>
                    </a:lnTo>
                    <a:lnTo>
                      <a:pt x="138938" y="60706"/>
                    </a:lnTo>
                    <a:lnTo>
                      <a:pt x="138636" y="40259"/>
                    </a:lnTo>
                    <a:lnTo>
                      <a:pt x="137922" y="0"/>
                    </a:lnTo>
                    <a:close/>
                  </a:path>
                  <a:path w="416559" h="139700">
                    <a:moveTo>
                      <a:pt x="195653" y="56515"/>
                    </a:moveTo>
                    <a:lnTo>
                      <a:pt x="171323" y="56515"/>
                    </a:lnTo>
                    <a:lnTo>
                      <a:pt x="175133" y="58039"/>
                    </a:lnTo>
                    <a:lnTo>
                      <a:pt x="177546" y="61087"/>
                    </a:lnTo>
                    <a:lnTo>
                      <a:pt x="179832" y="64135"/>
                    </a:lnTo>
                    <a:lnTo>
                      <a:pt x="181102" y="69342"/>
                    </a:lnTo>
                    <a:lnTo>
                      <a:pt x="182245" y="136652"/>
                    </a:lnTo>
                    <a:lnTo>
                      <a:pt x="199390" y="136398"/>
                    </a:lnTo>
                    <a:lnTo>
                      <a:pt x="198247" y="71755"/>
                    </a:lnTo>
                    <a:lnTo>
                      <a:pt x="196318" y="57779"/>
                    </a:lnTo>
                    <a:lnTo>
                      <a:pt x="195653" y="56515"/>
                    </a:lnTo>
                    <a:close/>
                  </a:path>
                  <a:path w="416559" h="139700">
                    <a:moveTo>
                      <a:pt x="170815" y="40259"/>
                    </a:moveTo>
                    <a:lnTo>
                      <a:pt x="161172" y="41667"/>
                    </a:lnTo>
                    <a:lnTo>
                      <a:pt x="152638" y="45529"/>
                    </a:lnTo>
                    <a:lnTo>
                      <a:pt x="145222" y="51867"/>
                    </a:lnTo>
                    <a:lnTo>
                      <a:pt x="138938" y="60706"/>
                    </a:lnTo>
                    <a:lnTo>
                      <a:pt x="154155" y="60706"/>
                    </a:lnTo>
                    <a:lnTo>
                      <a:pt x="159337" y="57902"/>
                    </a:lnTo>
                    <a:lnTo>
                      <a:pt x="165862" y="56642"/>
                    </a:lnTo>
                    <a:lnTo>
                      <a:pt x="171323" y="56515"/>
                    </a:lnTo>
                    <a:lnTo>
                      <a:pt x="195653" y="56515"/>
                    </a:lnTo>
                    <a:lnTo>
                      <a:pt x="191103" y="47863"/>
                    </a:lnTo>
                    <a:lnTo>
                      <a:pt x="182602" y="42019"/>
                    </a:lnTo>
                    <a:lnTo>
                      <a:pt x="170815" y="40259"/>
                    </a:lnTo>
                    <a:close/>
                  </a:path>
                  <a:path w="416559" h="139700">
                    <a:moveTo>
                      <a:pt x="296330" y="51435"/>
                    </a:moveTo>
                    <a:lnTo>
                      <a:pt x="270129" y="51435"/>
                    </a:lnTo>
                    <a:lnTo>
                      <a:pt x="275082" y="52705"/>
                    </a:lnTo>
                    <a:lnTo>
                      <a:pt x="281178" y="58293"/>
                    </a:lnTo>
                    <a:lnTo>
                      <a:pt x="282702" y="62992"/>
                    </a:lnTo>
                    <a:lnTo>
                      <a:pt x="282956" y="77851"/>
                    </a:lnTo>
                    <a:lnTo>
                      <a:pt x="272288" y="77978"/>
                    </a:lnTo>
                    <a:lnTo>
                      <a:pt x="262143" y="78718"/>
                    </a:lnTo>
                    <a:lnTo>
                      <a:pt x="228377" y="98186"/>
                    </a:lnTo>
                    <a:lnTo>
                      <a:pt x="225549" y="118872"/>
                    </a:lnTo>
                    <a:lnTo>
                      <a:pt x="225671" y="119253"/>
                    </a:lnTo>
                    <a:lnTo>
                      <a:pt x="228473" y="125222"/>
                    </a:lnTo>
                    <a:lnTo>
                      <a:pt x="234061" y="130048"/>
                    </a:lnTo>
                    <a:lnTo>
                      <a:pt x="239776" y="134874"/>
                    </a:lnTo>
                    <a:lnTo>
                      <a:pt x="246888" y="137160"/>
                    </a:lnTo>
                    <a:lnTo>
                      <a:pt x="255651" y="137033"/>
                    </a:lnTo>
                    <a:lnTo>
                      <a:pt x="263364" y="136106"/>
                    </a:lnTo>
                    <a:lnTo>
                      <a:pt x="271065" y="133524"/>
                    </a:lnTo>
                    <a:lnTo>
                      <a:pt x="278743" y="129299"/>
                    </a:lnTo>
                    <a:lnTo>
                      <a:pt x="286385" y="123444"/>
                    </a:lnTo>
                    <a:lnTo>
                      <a:pt x="304890" y="123444"/>
                    </a:lnTo>
                    <a:lnTo>
                      <a:pt x="304564" y="123317"/>
                    </a:lnTo>
                    <a:lnTo>
                      <a:pt x="254889" y="123317"/>
                    </a:lnTo>
                    <a:lnTo>
                      <a:pt x="250825" y="122047"/>
                    </a:lnTo>
                    <a:lnTo>
                      <a:pt x="247777" y="119253"/>
                    </a:lnTo>
                    <a:lnTo>
                      <a:pt x="244729" y="116586"/>
                    </a:lnTo>
                    <a:lnTo>
                      <a:pt x="243205" y="112903"/>
                    </a:lnTo>
                    <a:lnTo>
                      <a:pt x="278003" y="88646"/>
                    </a:lnTo>
                    <a:lnTo>
                      <a:pt x="283083" y="88519"/>
                    </a:lnTo>
                    <a:lnTo>
                      <a:pt x="300275" y="88519"/>
                    </a:lnTo>
                    <a:lnTo>
                      <a:pt x="299974" y="69723"/>
                    </a:lnTo>
                    <a:lnTo>
                      <a:pt x="299350" y="61678"/>
                    </a:lnTo>
                    <a:lnTo>
                      <a:pt x="297846" y="54895"/>
                    </a:lnTo>
                    <a:lnTo>
                      <a:pt x="296330" y="51435"/>
                    </a:lnTo>
                    <a:close/>
                  </a:path>
                  <a:path w="416559" h="139700">
                    <a:moveTo>
                      <a:pt x="304890" y="123444"/>
                    </a:moveTo>
                    <a:lnTo>
                      <a:pt x="286385" y="123444"/>
                    </a:lnTo>
                    <a:lnTo>
                      <a:pt x="289560" y="132080"/>
                    </a:lnTo>
                    <a:lnTo>
                      <a:pt x="295275" y="136398"/>
                    </a:lnTo>
                    <a:lnTo>
                      <a:pt x="303784" y="136271"/>
                    </a:lnTo>
                    <a:lnTo>
                      <a:pt x="306705" y="136144"/>
                    </a:lnTo>
                    <a:lnTo>
                      <a:pt x="311023" y="135128"/>
                    </a:lnTo>
                    <a:lnTo>
                      <a:pt x="316738" y="133223"/>
                    </a:lnTo>
                    <a:lnTo>
                      <a:pt x="315135" y="123952"/>
                    </a:lnTo>
                    <a:lnTo>
                      <a:pt x="306197" y="123952"/>
                    </a:lnTo>
                    <a:lnTo>
                      <a:pt x="304890" y="123444"/>
                    </a:lnTo>
                    <a:close/>
                  </a:path>
                  <a:path w="416559" h="139700">
                    <a:moveTo>
                      <a:pt x="314960" y="122936"/>
                    </a:moveTo>
                    <a:lnTo>
                      <a:pt x="312547" y="123571"/>
                    </a:lnTo>
                    <a:lnTo>
                      <a:pt x="310769" y="123952"/>
                    </a:lnTo>
                    <a:lnTo>
                      <a:pt x="315135" y="123952"/>
                    </a:lnTo>
                    <a:lnTo>
                      <a:pt x="314960" y="122936"/>
                    </a:lnTo>
                    <a:close/>
                  </a:path>
                  <a:path w="416559" h="139700">
                    <a:moveTo>
                      <a:pt x="300275" y="88519"/>
                    </a:moveTo>
                    <a:lnTo>
                      <a:pt x="283083" y="88519"/>
                    </a:lnTo>
                    <a:lnTo>
                      <a:pt x="283591" y="112395"/>
                    </a:lnTo>
                    <a:lnTo>
                      <a:pt x="277397" y="117064"/>
                    </a:lnTo>
                    <a:lnTo>
                      <a:pt x="271383" y="120411"/>
                    </a:lnTo>
                    <a:lnTo>
                      <a:pt x="265535" y="122449"/>
                    </a:lnTo>
                    <a:lnTo>
                      <a:pt x="259842" y="123190"/>
                    </a:lnTo>
                    <a:lnTo>
                      <a:pt x="254889" y="123317"/>
                    </a:lnTo>
                    <a:lnTo>
                      <a:pt x="304564" y="123317"/>
                    </a:lnTo>
                    <a:lnTo>
                      <a:pt x="303911" y="123063"/>
                    </a:lnTo>
                    <a:lnTo>
                      <a:pt x="302641" y="120904"/>
                    </a:lnTo>
                    <a:lnTo>
                      <a:pt x="301371" y="118872"/>
                    </a:lnTo>
                    <a:lnTo>
                      <a:pt x="300736" y="115062"/>
                    </a:lnTo>
                    <a:lnTo>
                      <a:pt x="300531" y="104507"/>
                    </a:lnTo>
                    <a:lnTo>
                      <a:pt x="300275" y="88519"/>
                    </a:lnTo>
                    <a:close/>
                  </a:path>
                  <a:path w="416559" h="139700">
                    <a:moveTo>
                      <a:pt x="266573" y="38608"/>
                    </a:moveTo>
                    <a:lnTo>
                      <a:pt x="258431" y="39129"/>
                    </a:lnTo>
                    <a:lnTo>
                      <a:pt x="250015" y="40497"/>
                    </a:lnTo>
                    <a:lnTo>
                      <a:pt x="241337" y="42697"/>
                    </a:lnTo>
                    <a:lnTo>
                      <a:pt x="232410" y="45720"/>
                    </a:lnTo>
                    <a:lnTo>
                      <a:pt x="232664" y="60452"/>
                    </a:lnTo>
                    <a:lnTo>
                      <a:pt x="240502" y="56616"/>
                    </a:lnTo>
                    <a:lnTo>
                      <a:pt x="248221" y="53863"/>
                    </a:lnTo>
                    <a:lnTo>
                      <a:pt x="255845" y="52183"/>
                    </a:lnTo>
                    <a:lnTo>
                      <a:pt x="263398" y="51562"/>
                    </a:lnTo>
                    <a:lnTo>
                      <a:pt x="270129" y="51435"/>
                    </a:lnTo>
                    <a:lnTo>
                      <a:pt x="296330" y="51435"/>
                    </a:lnTo>
                    <a:lnTo>
                      <a:pt x="295437" y="49399"/>
                    </a:lnTo>
                    <a:lnTo>
                      <a:pt x="292100" y="45212"/>
                    </a:lnTo>
                    <a:lnTo>
                      <a:pt x="287647" y="42215"/>
                    </a:lnTo>
                    <a:lnTo>
                      <a:pt x="281908" y="40100"/>
                    </a:lnTo>
                    <a:lnTo>
                      <a:pt x="274883" y="38889"/>
                    </a:lnTo>
                    <a:lnTo>
                      <a:pt x="266573" y="38608"/>
                    </a:lnTo>
                    <a:close/>
                  </a:path>
                  <a:path w="416559" h="139700">
                    <a:moveTo>
                      <a:pt x="371354" y="54229"/>
                    </a:moveTo>
                    <a:lnTo>
                      <a:pt x="354203" y="54229"/>
                    </a:lnTo>
                    <a:lnTo>
                      <a:pt x="354965" y="99822"/>
                    </a:lnTo>
                    <a:lnTo>
                      <a:pt x="374030" y="133651"/>
                    </a:lnTo>
                    <a:lnTo>
                      <a:pt x="391668" y="135255"/>
                    </a:lnTo>
                    <a:lnTo>
                      <a:pt x="399669" y="135128"/>
                    </a:lnTo>
                    <a:lnTo>
                      <a:pt x="408051" y="134239"/>
                    </a:lnTo>
                    <a:lnTo>
                      <a:pt x="416560" y="132461"/>
                    </a:lnTo>
                    <a:lnTo>
                      <a:pt x="416363" y="122428"/>
                    </a:lnTo>
                    <a:lnTo>
                      <a:pt x="387477" y="122428"/>
                    </a:lnTo>
                    <a:lnTo>
                      <a:pt x="381762" y="121158"/>
                    </a:lnTo>
                    <a:lnTo>
                      <a:pt x="377698" y="118618"/>
                    </a:lnTo>
                    <a:lnTo>
                      <a:pt x="375539" y="117221"/>
                    </a:lnTo>
                    <a:lnTo>
                      <a:pt x="374015" y="115443"/>
                    </a:lnTo>
                    <a:lnTo>
                      <a:pt x="373380" y="113411"/>
                    </a:lnTo>
                    <a:lnTo>
                      <a:pt x="372618" y="111379"/>
                    </a:lnTo>
                    <a:lnTo>
                      <a:pt x="372237" y="107696"/>
                    </a:lnTo>
                    <a:lnTo>
                      <a:pt x="372072" y="99822"/>
                    </a:lnTo>
                    <a:lnTo>
                      <a:pt x="371354" y="54229"/>
                    </a:lnTo>
                    <a:close/>
                  </a:path>
                  <a:path w="416559" h="139700">
                    <a:moveTo>
                      <a:pt x="416306" y="119507"/>
                    </a:moveTo>
                    <a:lnTo>
                      <a:pt x="409321" y="121158"/>
                    </a:lnTo>
                    <a:lnTo>
                      <a:pt x="402209" y="122174"/>
                    </a:lnTo>
                    <a:lnTo>
                      <a:pt x="387477" y="122428"/>
                    </a:lnTo>
                    <a:lnTo>
                      <a:pt x="416363" y="122428"/>
                    </a:lnTo>
                    <a:lnTo>
                      <a:pt x="416306" y="119507"/>
                    </a:lnTo>
                    <a:close/>
                  </a:path>
                  <a:path w="416559" h="139700">
                    <a:moveTo>
                      <a:pt x="370713" y="20701"/>
                    </a:moveTo>
                    <a:lnTo>
                      <a:pt x="353568" y="20955"/>
                    </a:lnTo>
                    <a:lnTo>
                      <a:pt x="353949" y="41275"/>
                    </a:lnTo>
                    <a:lnTo>
                      <a:pt x="330327" y="41783"/>
                    </a:lnTo>
                    <a:lnTo>
                      <a:pt x="330581" y="54610"/>
                    </a:lnTo>
                    <a:lnTo>
                      <a:pt x="354203" y="54229"/>
                    </a:lnTo>
                    <a:lnTo>
                      <a:pt x="371354" y="54229"/>
                    </a:lnTo>
                    <a:lnTo>
                      <a:pt x="371348" y="53848"/>
                    </a:lnTo>
                    <a:lnTo>
                      <a:pt x="413258" y="53213"/>
                    </a:lnTo>
                    <a:lnTo>
                      <a:pt x="413018" y="41021"/>
                    </a:lnTo>
                    <a:lnTo>
                      <a:pt x="371094" y="41021"/>
                    </a:lnTo>
                    <a:lnTo>
                      <a:pt x="370713" y="20701"/>
                    </a:lnTo>
                    <a:close/>
                  </a:path>
                  <a:path w="416559" h="139700">
                    <a:moveTo>
                      <a:pt x="413004" y="40259"/>
                    </a:moveTo>
                    <a:lnTo>
                      <a:pt x="371094" y="41021"/>
                    </a:lnTo>
                    <a:lnTo>
                      <a:pt x="413018" y="41021"/>
                    </a:lnTo>
                    <a:lnTo>
                      <a:pt x="413004" y="40259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/>
              <p:nvPr/>
            </p:nvSpPr>
            <p:spPr>
              <a:xfrm>
                <a:off x="6352032" y="4278884"/>
                <a:ext cx="518795" cy="143510"/>
              </a:xfrm>
              <a:custGeom>
                <a:avLst/>
                <a:gdLst/>
                <a:ahLst/>
                <a:cxnLst/>
                <a:rect l="l" t="t" r="r" b="b"/>
                <a:pathLst>
                  <a:path w="518795" h="143510">
                    <a:moveTo>
                      <a:pt x="15748" y="48767"/>
                    </a:moveTo>
                    <a:lnTo>
                      <a:pt x="0" y="49148"/>
                    </a:lnTo>
                    <a:lnTo>
                      <a:pt x="18796" y="143382"/>
                    </a:lnTo>
                    <a:lnTo>
                      <a:pt x="35941" y="143001"/>
                    </a:lnTo>
                    <a:lnTo>
                      <a:pt x="40842" y="122554"/>
                    </a:lnTo>
                    <a:lnTo>
                      <a:pt x="29591" y="122554"/>
                    </a:lnTo>
                    <a:lnTo>
                      <a:pt x="15748" y="48767"/>
                    </a:lnTo>
                    <a:close/>
                  </a:path>
                  <a:path w="518795" h="143510">
                    <a:moveTo>
                      <a:pt x="66002" y="72008"/>
                    </a:moveTo>
                    <a:lnTo>
                      <a:pt x="53213" y="72008"/>
                    </a:lnTo>
                    <a:lnTo>
                      <a:pt x="71120" y="142366"/>
                    </a:lnTo>
                    <a:lnTo>
                      <a:pt x="87884" y="142112"/>
                    </a:lnTo>
                    <a:lnTo>
                      <a:pt x="91144" y="124205"/>
                    </a:lnTo>
                    <a:lnTo>
                      <a:pt x="79248" y="124205"/>
                    </a:lnTo>
                    <a:lnTo>
                      <a:pt x="66002" y="72008"/>
                    </a:lnTo>
                    <a:close/>
                  </a:path>
                  <a:path w="518795" h="143510">
                    <a:moveTo>
                      <a:pt x="105156" y="47243"/>
                    </a:moveTo>
                    <a:lnTo>
                      <a:pt x="92075" y="47497"/>
                    </a:lnTo>
                    <a:lnTo>
                      <a:pt x="79502" y="124205"/>
                    </a:lnTo>
                    <a:lnTo>
                      <a:pt x="91144" y="124205"/>
                    </a:lnTo>
                    <a:lnTo>
                      <a:pt x="105156" y="47243"/>
                    </a:lnTo>
                    <a:close/>
                  </a:path>
                  <a:path w="518795" h="143510">
                    <a:moveTo>
                      <a:pt x="62103" y="56641"/>
                    </a:moveTo>
                    <a:lnTo>
                      <a:pt x="45466" y="56895"/>
                    </a:lnTo>
                    <a:lnTo>
                      <a:pt x="29845" y="122554"/>
                    </a:lnTo>
                    <a:lnTo>
                      <a:pt x="40842" y="122554"/>
                    </a:lnTo>
                    <a:lnTo>
                      <a:pt x="52959" y="72008"/>
                    </a:lnTo>
                    <a:lnTo>
                      <a:pt x="66002" y="72008"/>
                    </a:lnTo>
                    <a:lnTo>
                      <a:pt x="62103" y="56641"/>
                    </a:lnTo>
                    <a:close/>
                  </a:path>
                  <a:path w="518795" h="143510">
                    <a:moveTo>
                      <a:pt x="159258" y="44195"/>
                    </a:moveTo>
                    <a:lnTo>
                      <a:pt x="121749" y="65250"/>
                    </a:lnTo>
                    <a:lnTo>
                      <a:pt x="115570" y="94360"/>
                    </a:lnTo>
                    <a:lnTo>
                      <a:pt x="116496" y="105265"/>
                    </a:lnTo>
                    <a:lnTo>
                      <a:pt x="142319" y="140049"/>
                    </a:lnTo>
                    <a:lnTo>
                      <a:pt x="160909" y="143001"/>
                    </a:lnTo>
                    <a:lnTo>
                      <a:pt x="170793" y="142001"/>
                    </a:lnTo>
                    <a:lnTo>
                      <a:pt x="179498" y="139382"/>
                    </a:lnTo>
                    <a:lnTo>
                      <a:pt x="187037" y="135143"/>
                    </a:lnTo>
                    <a:lnTo>
                      <a:pt x="192313" y="130301"/>
                    </a:lnTo>
                    <a:lnTo>
                      <a:pt x="152527" y="130301"/>
                    </a:lnTo>
                    <a:lnTo>
                      <a:pt x="146050" y="127126"/>
                    </a:lnTo>
                    <a:lnTo>
                      <a:pt x="133883" y="94360"/>
                    </a:lnTo>
                    <a:lnTo>
                      <a:pt x="133894" y="92836"/>
                    </a:lnTo>
                    <a:lnTo>
                      <a:pt x="151257" y="57276"/>
                    </a:lnTo>
                    <a:lnTo>
                      <a:pt x="159512" y="57149"/>
                    </a:lnTo>
                    <a:lnTo>
                      <a:pt x="167640" y="56895"/>
                    </a:lnTo>
                    <a:lnTo>
                      <a:pt x="192151" y="56895"/>
                    </a:lnTo>
                    <a:lnTo>
                      <a:pt x="185529" y="51179"/>
                    </a:lnTo>
                    <a:lnTo>
                      <a:pt x="177847" y="47164"/>
                    </a:lnTo>
                    <a:lnTo>
                      <a:pt x="169094" y="44840"/>
                    </a:lnTo>
                    <a:lnTo>
                      <a:pt x="159258" y="44195"/>
                    </a:lnTo>
                    <a:close/>
                  </a:path>
                  <a:path w="518795" h="143510">
                    <a:moveTo>
                      <a:pt x="192151" y="56895"/>
                    </a:moveTo>
                    <a:lnTo>
                      <a:pt x="167640" y="56895"/>
                    </a:lnTo>
                    <a:lnTo>
                      <a:pt x="174244" y="60070"/>
                    </a:lnTo>
                    <a:lnTo>
                      <a:pt x="178943" y="66420"/>
                    </a:lnTo>
                    <a:lnTo>
                      <a:pt x="182114" y="71659"/>
                    </a:lnTo>
                    <a:lnTo>
                      <a:pt x="184404" y="77850"/>
                    </a:lnTo>
                    <a:lnTo>
                      <a:pt x="185836" y="84994"/>
                    </a:lnTo>
                    <a:lnTo>
                      <a:pt x="186417" y="92836"/>
                    </a:lnTo>
                    <a:lnTo>
                      <a:pt x="186384" y="94360"/>
                    </a:lnTo>
                    <a:lnTo>
                      <a:pt x="168910" y="130047"/>
                    </a:lnTo>
                    <a:lnTo>
                      <a:pt x="152527" y="130301"/>
                    </a:lnTo>
                    <a:lnTo>
                      <a:pt x="192313" y="130301"/>
                    </a:lnTo>
                    <a:lnTo>
                      <a:pt x="204724" y="92836"/>
                    </a:lnTo>
                    <a:lnTo>
                      <a:pt x="203741" y="81952"/>
                    </a:lnTo>
                    <a:lnTo>
                      <a:pt x="201342" y="72342"/>
                    </a:lnTo>
                    <a:lnTo>
                      <a:pt x="197490" y="63994"/>
                    </a:lnTo>
                    <a:lnTo>
                      <a:pt x="192151" y="56895"/>
                    </a:lnTo>
                    <a:close/>
                  </a:path>
                  <a:path w="518795" h="143510">
                    <a:moveTo>
                      <a:pt x="256159" y="44576"/>
                    </a:moveTo>
                    <a:lnTo>
                      <a:pt x="239014" y="44957"/>
                    </a:lnTo>
                    <a:lnTo>
                      <a:pt x="240665" y="139445"/>
                    </a:lnTo>
                    <a:lnTo>
                      <a:pt x="257810" y="139191"/>
                    </a:lnTo>
                    <a:lnTo>
                      <a:pt x="256794" y="77596"/>
                    </a:lnTo>
                    <a:lnTo>
                      <a:pt x="262001" y="70230"/>
                    </a:lnTo>
                    <a:lnTo>
                      <a:pt x="267081" y="64896"/>
                    </a:lnTo>
                    <a:lnTo>
                      <a:pt x="271208" y="62356"/>
                    </a:lnTo>
                    <a:lnTo>
                      <a:pt x="256540" y="62356"/>
                    </a:lnTo>
                    <a:lnTo>
                      <a:pt x="256159" y="44576"/>
                    </a:lnTo>
                    <a:close/>
                  </a:path>
                  <a:path w="518795" h="143510">
                    <a:moveTo>
                      <a:pt x="309111" y="56895"/>
                    </a:moveTo>
                    <a:lnTo>
                      <a:pt x="291338" y="56895"/>
                    </a:lnTo>
                    <a:lnTo>
                      <a:pt x="293624" y="57149"/>
                    </a:lnTo>
                    <a:lnTo>
                      <a:pt x="296164" y="57657"/>
                    </a:lnTo>
                    <a:lnTo>
                      <a:pt x="296418" y="70865"/>
                    </a:lnTo>
                    <a:lnTo>
                      <a:pt x="309372" y="70611"/>
                    </a:lnTo>
                    <a:lnTo>
                      <a:pt x="309111" y="56895"/>
                    </a:lnTo>
                    <a:close/>
                  </a:path>
                  <a:path w="518795" h="143510">
                    <a:moveTo>
                      <a:pt x="296418" y="41782"/>
                    </a:moveTo>
                    <a:lnTo>
                      <a:pt x="256540" y="62356"/>
                    </a:lnTo>
                    <a:lnTo>
                      <a:pt x="271208" y="62356"/>
                    </a:lnTo>
                    <a:lnTo>
                      <a:pt x="272034" y="61848"/>
                    </a:lnTo>
                    <a:lnTo>
                      <a:pt x="276987" y="58673"/>
                    </a:lnTo>
                    <a:lnTo>
                      <a:pt x="282702" y="57022"/>
                    </a:lnTo>
                    <a:lnTo>
                      <a:pt x="289179" y="56895"/>
                    </a:lnTo>
                    <a:lnTo>
                      <a:pt x="309111" y="56895"/>
                    </a:lnTo>
                    <a:lnTo>
                      <a:pt x="308864" y="43814"/>
                    </a:lnTo>
                    <a:lnTo>
                      <a:pt x="302260" y="42417"/>
                    </a:lnTo>
                    <a:lnTo>
                      <a:pt x="296418" y="41782"/>
                    </a:lnTo>
                    <a:close/>
                  </a:path>
                  <a:path w="518795" h="143510">
                    <a:moveTo>
                      <a:pt x="353822" y="0"/>
                    </a:moveTo>
                    <a:lnTo>
                      <a:pt x="336677" y="253"/>
                    </a:lnTo>
                    <a:lnTo>
                      <a:pt x="339090" y="137794"/>
                    </a:lnTo>
                    <a:lnTo>
                      <a:pt x="356235" y="137413"/>
                    </a:lnTo>
                    <a:lnTo>
                      <a:pt x="355295" y="85089"/>
                    </a:lnTo>
                    <a:lnTo>
                      <a:pt x="353822" y="0"/>
                    </a:lnTo>
                    <a:close/>
                  </a:path>
                  <a:path w="518795" h="143510">
                    <a:moveTo>
                      <a:pt x="412877" y="41909"/>
                    </a:moveTo>
                    <a:lnTo>
                      <a:pt x="394335" y="42163"/>
                    </a:lnTo>
                    <a:lnTo>
                      <a:pt x="355346" y="88010"/>
                    </a:lnTo>
                    <a:lnTo>
                      <a:pt x="400812" y="136651"/>
                    </a:lnTo>
                    <a:lnTo>
                      <a:pt x="423926" y="136270"/>
                    </a:lnTo>
                    <a:lnTo>
                      <a:pt x="376047" y="85089"/>
                    </a:lnTo>
                    <a:lnTo>
                      <a:pt x="412877" y="41909"/>
                    </a:lnTo>
                    <a:close/>
                  </a:path>
                  <a:path w="518795" h="143510">
                    <a:moveTo>
                      <a:pt x="443103" y="116585"/>
                    </a:moveTo>
                    <a:lnTo>
                      <a:pt x="478282" y="137540"/>
                    </a:lnTo>
                    <a:lnTo>
                      <a:pt x="487138" y="136872"/>
                    </a:lnTo>
                    <a:lnTo>
                      <a:pt x="495030" y="135239"/>
                    </a:lnTo>
                    <a:lnTo>
                      <a:pt x="501945" y="132629"/>
                    </a:lnTo>
                    <a:lnTo>
                      <a:pt x="507873" y="129031"/>
                    </a:lnTo>
                    <a:lnTo>
                      <a:pt x="513765" y="124586"/>
                    </a:lnTo>
                    <a:lnTo>
                      <a:pt x="477774" y="124586"/>
                    </a:lnTo>
                    <a:lnTo>
                      <a:pt x="470177" y="124158"/>
                    </a:lnTo>
                    <a:lnTo>
                      <a:pt x="461867" y="122681"/>
                    </a:lnTo>
                    <a:lnTo>
                      <a:pt x="452799" y="120141"/>
                    </a:lnTo>
                    <a:lnTo>
                      <a:pt x="443103" y="116585"/>
                    </a:lnTo>
                    <a:close/>
                  </a:path>
                  <a:path w="518795" h="143510">
                    <a:moveTo>
                      <a:pt x="481457" y="38607"/>
                    </a:moveTo>
                    <a:lnTo>
                      <a:pt x="444619" y="57403"/>
                    </a:lnTo>
                    <a:lnTo>
                      <a:pt x="444587" y="60578"/>
                    </a:lnTo>
                    <a:lnTo>
                      <a:pt x="444754" y="66166"/>
                    </a:lnTo>
                    <a:lnTo>
                      <a:pt x="496062" y="99440"/>
                    </a:lnTo>
                    <a:lnTo>
                      <a:pt x="501523" y="103758"/>
                    </a:lnTo>
                    <a:lnTo>
                      <a:pt x="501606" y="107441"/>
                    </a:lnTo>
                    <a:lnTo>
                      <a:pt x="501650" y="113537"/>
                    </a:lnTo>
                    <a:lnTo>
                      <a:pt x="499491" y="117220"/>
                    </a:lnTo>
                    <a:lnTo>
                      <a:pt x="494893" y="120157"/>
                    </a:lnTo>
                    <a:lnTo>
                      <a:pt x="490474" y="122935"/>
                    </a:lnTo>
                    <a:lnTo>
                      <a:pt x="484759" y="124459"/>
                    </a:lnTo>
                    <a:lnTo>
                      <a:pt x="477774" y="124586"/>
                    </a:lnTo>
                    <a:lnTo>
                      <a:pt x="513765" y="124586"/>
                    </a:lnTo>
                    <a:lnTo>
                      <a:pt x="515112" y="123570"/>
                    </a:lnTo>
                    <a:lnTo>
                      <a:pt x="518543" y="116585"/>
                    </a:lnTo>
                    <a:lnTo>
                      <a:pt x="518465" y="103758"/>
                    </a:lnTo>
                    <a:lnTo>
                      <a:pt x="518414" y="101218"/>
                    </a:lnTo>
                    <a:lnTo>
                      <a:pt x="516636" y="96265"/>
                    </a:lnTo>
                    <a:lnTo>
                      <a:pt x="513080" y="92455"/>
                    </a:lnTo>
                    <a:lnTo>
                      <a:pt x="509651" y="88645"/>
                    </a:lnTo>
                    <a:lnTo>
                      <a:pt x="503809" y="85470"/>
                    </a:lnTo>
                    <a:lnTo>
                      <a:pt x="495935" y="82803"/>
                    </a:lnTo>
                    <a:lnTo>
                      <a:pt x="474091" y="75691"/>
                    </a:lnTo>
                    <a:lnTo>
                      <a:pt x="465582" y="72770"/>
                    </a:lnTo>
                    <a:lnTo>
                      <a:pt x="461264" y="69087"/>
                    </a:lnTo>
                    <a:lnTo>
                      <a:pt x="461137" y="64388"/>
                    </a:lnTo>
                    <a:lnTo>
                      <a:pt x="461010" y="60578"/>
                    </a:lnTo>
                    <a:lnTo>
                      <a:pt x="462915" y="57403"/>
                    </a:lnTo>
                    <a:lnTo>
                      <a:pt x="470281" y="52831"/>
                    </a:lnTo>
                    <a:lnTo>
                      <a:pt x="475234" y="51561"/>
                    </a:lnTo>
                    <a:lnTo>
                      <a:pt x="481584" y="51434"/>
                    </a:lnTo>
                    <a:lnTo>
                      <a:pt x="512486" y="51434"/>
                    </a:lnTo>
                    <a:lnTo>
                      <a:pt x="512318" y="42163"/>
                    </a:lnTo>
                    <a:lnTo>
                      <a:pt x="503799" y="40518"/>
                    </a:lnTo>
                    <a:lnTo>
                      <a:pt x="495792" y="39385"/>
                    </a:lnTo>
                    <a:lnTo>
                      <a:pt x="488332" y="38752"/>
                    </a:lnTo>
                    <a:lnTo>
                      <a:pt x="481457" y="38607"/>
                    </a:lnTo>
                    <a:close/>
                  </a:path>
                  <a:path w="518795" h="143510">
                    <a:moveTo>
                      <a:pt x="512486" y="51434"/>
                    </a:moveTo>
                    <a:lnTo>
                      <a:pt x="481584" y="51434"/>
                    </a:lnTo>
                    <a:lnTo>
                      <a:pt x="488747" y="51651"/>
                    </a:lnTo>
                    <a:lnTo>
                      <a:pt x="496316" y="52498"/>
                    </a:lnTo>
                    <a:lnTo>
                      <a:pt x="504265" y="53988"/>
                    </a:lnTo>
                    <a:lnTo>
                      <a:pt x="512572" y="56133"/>
                    </a:lnTo>
                    <a:lnTo>
                      <a:pt x="512486" y="51434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" name="object 8"/>
              <p:cNvSpPr/>
              <p:nvPr/>
            </p:nvSpPr>
            <p:spPr>
              <a:xfrm>
                <a:off x="6368922" y="4497832"/>
                <a:ext cx="403860" cy="139700"/>
              </a:xfrm>
              <a:custGeom>
                <a:avLst/>
                <a:gdLst/>
                <a:ahLst/>
                <a:cxnLst/>
                <a:rect l="l" t="t" r="r" b="b"/>
                <a:pathLst>
                  <a:path w="403859" h="139700">
                    <a:moveTo>
                      <a:pt x="71629" y="126746"/>
                    </a:moveTo>
                    <a:lnTo>
                      <a:pt x="19430" y="126746"/>
                    </a:lnTo>
                    <a:lnTo>
                      <a:pt x="25124" y="132298"/>
                    </a:lnTo>
                    <a:lnTo>
                      <a:pt x="31353" y="136207"/>
                    </a:lnTo>
                    <a:lnTo>
                      <a:pt x="38129" y="138497"/>
                    </a:lnTo>
                    <a:lnTo>
                      <a:pt x="45465" y="139192"/>
                    </a:lnTo>
                    <a:lnTo>
                      <a:pt x="53893" y="138118"/>
                    </a:lnTo>
                    <a:lnTo>
                      <a:pt x="61452" y="135270"/>
                    </a:lnTo>
                    <a:lnTo>
                      <a:pt x="68129" y="130637"/>
                    </a:lnTo>
                    <a:lnTo>
                      <a:pt x="71629" y="126746"/>
                    </a:lnTo>
                    <a:close/>
                  </a:path>
                  <a:path w="403859" h="139700">
                    <a:moveTo>
                      <a:pt x="17144" y="0"/>
                    </a:moveTo>
                    <a:lnTo>
                      <a:pt x="0" y="254"/>
                    </a:lnTo>
                    <a:lnTo>
                      <a:pt x="2412" y="138811"/>
                    </a:lnTo>
                    <a:lnTo>
                      <a:pt x="15366" y="138557"/>
                    </a:lnTo>
                    <a:lnTo>
                      <a:pt x="19430" y="126746"/>
                    </a:lnTo>
                    <a:lnTo>
                      <a:pt x="71629" y="126746"/>
                    </a:lnTo>
                    <a:lnTo>
                      <a:pt x="71972" y="126365"/>
                    </a:lnTo>
                    <a:lnTo>
                      <a:pt x="42925" y="126365"/>
                    </a:lnTo>
                    <a:lnTo>
                      <a:pt x="37089" y="125652"/>
                    </a:lnTo>
                    <a:lnTo>
                      <a:pt x="31194" y="123332"/>
                    </a:lnTo>
                    <a:lnTo>
                      <a:pt x="25227" y="119417"/>
                    </a:lnTo>
                    <a:lnTo>
                      <a:pt x="19176" y="113919"/>
                    </a:lnTo>
                    <a:lnTo>
                      <a:pt x="18456" y="75753"/>
                    </a:lnTo>
                    <a:lnTo>
                      <a:pt x="18489" y="73439"/>
                    </a:lnTo>
                    <a:lnTo>
                      <a:pt x="24820" y="65510"/>
                    </a:lnTo>
                    <a:lnTo>
                      <a:pt x="30349" y="60706"/>
                    </a:lnTo>
                    <a:lnTo>
                      <a:pt x="18287" y="60706"/>
                    </a:lnTo>
                    <a:lnTo>
                      <a:pt x="17144" y="0"/>
                    </a:lnTo>
                    <a:close/>
                  </a:path>
                  <a:path w="403859" h="139700">
                    <a:moveTo>
                      <a:pt x="76150" y="54991"/>
                    </a:moveTo>
                    <a:lnTo>
                      <a:pt x="45465" y="54991"/>
                    </a:lnTo>
                    <a:lnTo>
                      <a:pt x="54252" y="56917"/>
                    </a:lnTo>
                    <a:lnTo>
                      <a:pt x="60610" y="63071"/>
                    </a:lnTo>
                    <a:lnTo>
                      <a:pt x="64539" y="73439"/>
                    </a:lnTo>
                    <a:lnTo>
                      <a:pt x="66039" y="88011"/>
                    </a:lnTo>
                    <a:lnTo>
                      <a:pt x="65754" y="96539"/>
                    </a:lnTo>
                    <a:lnTo>
                      <a:pt x="42925" y="126365"/>
                    </a:lnTo>
                    <a:lnTo>
                      <a:pt x="71972" y="126365"/>
                    </a:lnTo>
                    <a:lnTo>
                      <a:pt x="84200" y="85852"/>
                    </a:lnTo>
                    <a:lnTo>
                      <a:pt x="83458" y="75753"/>
                    </a:lnTo>
                    <a:lnTo>
                      <a:pt x="81597" y="66786"/>
                    </a:lnTo>
                    <a:lnTo>
                      <a:pt x="78593" y="58937"/>
                    </a:lnTo>
                    <a:lnTo>
                      <a:pt x="76150" y="54991"/>
                    </a:lnTo>
                    <a:close/>
                  </a:path>
                  <a:path w="403859" h="139700">
                    <a:moveTo>
                      <a:pt x="48767" y="40259"/>
                    </a:moveTo>
                    <a:lnTo>
                      <a:pt x="39933" y="41667"/>
                    </a:lnTo>
                    <a:lnTo>
                      <a:pt x="31908" y="45529"/>
                    </a:lnTo>
                    <a:lnTo>
                      <a:pt x="24693" y="51867"/>
                    </a:lnTo>
                    <a:lnTo>
                      <a:pt x="18287" y="60706"/>
                    </a:lnTo>
                    <a:lnTo>
                      <a:pt x="30349" y="60706"/>
                    </a:lnTo>
                    <a:lnTo>
                      <a:pt x="31464" y="59737"/>
                    </a:lnTo>
                    <a:lnTo>
                      <a:pt x="38346" y="56227"/>
                    </a:lnTo>
                    <a:lnTo>
                      <a:pt x="45465" y="54991"/>
                    </a:lnTo>
                    <a:lnTo>
                      <a:pt x="76150" y="54991"/>
                    </a:lnTo>
                    <a:lnTo>
                      <a:pt x="74421" y="52197"/>
                    </a:lnTo>
                    <a:lnTo>
                      <a:pt x="69252" y="46884"/>
                    </a:lnTo>
                    <a:lnTo>
                      <a:pt x="63261" y="43132"/>
                    </a:lnTo>
                    <a:lnTo>
                      <a:pt x="56437" y="40927"/>
                    </a:lnTo>
                    <a:lnTo>
                      <a:pt x="48767" y="40259"/>
                    </a:lnTo>
                    <a:close/>
                  </a:path>
                  <a:path w="403859" h="139700">
                    <a:moveTo>
                      <a:pt x="149224" y="38481"/>
                    </a:moveTo>
                    <a:lnTo>
                      <a:pt x="112091" y="60979"/>
                    </a:lnTo>
                    <a:lnTo>
                      <a:pt x="105536" y="89662"/>
                    </a:lnTo>
                    <a:lnTo>
                      <a:pt x="106537" y="100667"/>
                    </a:lnTo>
                    <a:lnTo>
                      <a:pt x="135350" y="134508"/>
                    </a:lnTo>
                    <a:lnTo>
                      <a:pt x="156971" y="137287"/>
                    </a:lnTo>
                    <a:lnTo>
                      <a:pt x="164572" y="136739"/>
                    </a:lnTo>
                    <a:lnTo>
                      <a:pt x="172529" y="135477"/>
                    </a:lnTo>
                    <a:lnTo>
                      <a:pt x="180867" y="133500"/>
                    </a:lnTo>
                    <a:lnTo>
                      <a:pt x="189610" y="130810"/>
                    </a:lnTo>
                    <a:lnTo>
                      <a:pt x="189489" y="124333"/>
                    </a:lnTo>
                    <a:lnTo>
                      <a:pt x="159003" y="124333"/>
                    </a:lnTo>
                    <a:lnTo>
                      <a:pt x="144577" y="122572"/>
                    </a:lnTo>
                    <a:lnTo>
                      <a:pt x="133889" y="116728"/>
                    </a:lnTo>
                    <a:lnTo>
                      <a:pt x="126964" y="106812"/>
                    </a:lnTo>
                    <a:lnTo>
                      <a:pt x="123824" y="92837"/>
                    </a:lnTo>
                    <a:lnTo>
                      <a:pt x="188213" y="91694"/>
                    </a:lnTo>
                    <a:lnTo>
                      <a:pt x="188213" y="86233"/>
                    </a:lnTo>
                    <a:lnTo>
                      <a:pt x="187758" y="79883"/>
                    </a:lnTo>
                    <a:lnTo>
                      <a:pt x="124205" y="79883"/>
                    </a:lnTo>
                    <a:lnTo>
                      <a:pt x="124840" y="71120"/>
                    </a:lnTo>
                    <a:lnTo>
                      <a:pt x="127253" y="64135"/>
                    </a:lnTo>
                    <a:lnTo>
                      <a:pt x="131444" y="59182"/>
                    </a:lnTo>
                    <a:lnTo>
                      <a:pt x="135635" y="54102"/>
                    </a:lnTo>
                    <a:lnTo>
                      <a:pt x="141096" y="51562"/>
                    </a:lnTo>
                    <a:lnTo>
                      <a:pt x="147954" y="51435"/>
                    </a:lnTo>
                    <a:lnTo>
                      <a:pt x="179334" y="51435"/>
                    </a:lnTo>
                    <a:lnTo>
                      <a:pt x="178307" y="49784"/>
                    </a:lnTo>
                    <a:lnTo>
                      <a:pt x="172924" y="44731"/>
                    </a:lnTo>
                    <a:lnTo>
                      <a:pt x="166290" y="41179"/>
                    </a:lnTo>
                    <a:lnTo>
                      <a:pt x="158394" y="39104"/>
                    </a:lnTo>
                    <a:lnTo>
                      <a:pt x="149224" y="38481"/>
                    </a:lnTo>
                    <a:close/>
                  </a:path>
                  <a:path w="403859" h="139700">
                    <a:moveTo>
                      <a:pt x="189356" y="117221"/>
                    </a:moveTo>
                    <a:lnTo>
                      <a:pt x="181310" y="120243"/>
                    </a:lnTo>
                    <a:lnTo>
                      <a:pt x="173561" y="122443"/>
                    </a:lnTo>
                    <a:lnTo>
                      <a:pt x="166121" y="123811"/>
                    </a:lnTo>
                    <a:lnTo>
                      <a:pt x="159003" y="124333"/>
                    </a:lnTo>
                    <a:lnTo>
                      <a:pt x="189489" y="124333"/>
                    </a:lnTo>
                    <a:lnTo>
                      <a:pt x="189356" y="117221"/>
                    </a:lnTo>
                    <a:close/>
                  </a:path>
                  <a:path w="403859" h="139700">
                    <a:moveTo>
                      <a:pt x="179334" y="51435"/>
                    </a:moveTo>
                    <a:lnTo>
                      <a:pt x="147954" y="51435"/>
                    </a:lnTo>
                    <a:lnTo>
                      <a:pt x="157313" y="52865"/>
                    </a:lnTo>
                    <a:lnTo>
                      <a:pt x="164052" y="57546"/>
                    </a:lnTo>
                    <a:lnTo>
                      <a:pt x="168171" y="65490"/>
                    </a:lnTo>
                    <a:lnTo>
                      <a:pt x="169671" y="76708"/>
                    </a:lnTo>
                    <a:lnTo>
                      <a:pt x="169798" y="79121"/>
                    </a:lnTo>
                    <a:lnTo>
                      <a:pt x="124205" y="79883"/>
                    </a:lnTo>
                    <a:lnTo>
                      <a:pt x="187758" y="79883"/>
                    </a:lnTo>
                    <a:lnTo>
                      <a:pt x="187380" y="74608"/>
                    </a:lnTo>
                    <a:lnTo>
                      <a:pt x="185451" y="64674"/>
                    </a:lnTo>
                    <a:lnTo>
                      <a:pt x="182427" y="56407"/>
                    </a:lnTo>
                    <a:lnTo>
                      <a:pt x="179334" y="51435"/>
                    </a:lnTo>
                    <a:close/>
                  </a:path>
                  <a:path w="403859" h="139700">
                    <a:moveTo>
                      <a:pt x="216661" y="114681"/>
                    </a:moveTo>
                    <a:lnTo>
                      <a:pt x="251840" y="135636"/>
                    </a:lnTo>
                    <a:lnTo>
                      <a:pt x="260679" y="134967"/>
                    </a:lnTo>
                    <a:lnTo>
                      <a:pt x="268541" y="133334"/>
                    </a:lnTo>
                    <a:lnTo>
                      <a:pt x="275451" y="130724"/>
                    </a:lnTo>
                    <a:lnTo>
                      <a:pt x="281431" y="127127"/>
                    </a:lnTo>
                    <a:lnTo>
                      <a:pt x="287324" y="122682"/>
                    </a:lnTo>
                    <a:lnTo>
                      <a:pt x="251205" y="122682"/>
                    </a:lnTo>
                    <a:lnTo>
                      <a:pt x="243611" y="122306"/>
                    </a:lnTo>
                    <a:lnTo>
                      <a:pt x="235315" y="120824"/>
                    </a:lnTo>
                    <a:lnTo>
                      <a:pt x="226237" y="118237"/>
                    </a:lnTo>
                    <a:lnTo>
                      <a:pt x="216661" y="114681"/>
                    </a:lnTo>
                    <a:close/>
                  </a:path>
                  <a:path w="403859" h="139700">
                    <a:moveTo>
                      <a:pt x="254888" y="36703"/>
                    </a:moveTo>
                    <a:lnTo>
                      <a:pt x="218118" y="55626"/>
                    </a:lnTo>
                    <a:lnTo>
                      <a:pt x="218185" y="64389"/>
                    </a:lnTo>
                    <a:lnTo>
                      <a:pt x="269494" y="97536"/>
                    </a:lnTo>
                    <a:lnTo>
                      <a:pt x="275081" y="101854"/>
                    </a:lnTo>
                    <a:lnTo>
                      <a:pt x="275081" y="107442"/>
                    </a:lnTo>
                    <a:lnTo>
                      <a:pt x="275209" y="111633"/>
                    </a:lnTo>
                    <a:lnTo>
                      <a:pt x="272923" y="115316"/>
                    </a:lnTo>
                    <a:lnTo>
                      <a:pt x="268422" y="118270"/>
                    </a:lnTo>
                    <a:lnTo>
                      <a:pt x="263905" y="121031"/>
                    </a:lnTo>
                    <a:lnTo>
                      <a:pt x="258190" y="122555"/>
                    </a:lnTo>
                    <a:lnTo>
                      <a:pt x="251205" y="122682"/>
                    </a:lnTo>
                    <a:lnTo>
                      <a:pt x="287324" y="122682"/>
                    </a:lnTo>
                    <a:lnTo>
                      <a:pt x="288670" y="121666"/>
                    </a:lnTo>
                    <a:lnTo>
                      <a:pt x="292102" y="114681"/>
                    </a:lnTo>
                    <a:lnTo>
                      <a:pt x="292023" y="101854"/>
                    </a:lnTo>
                    <a:lnTo>
                      <a:pt x="239013" y="70993"/>
                    </a:lnTo>
                    <a:lnTo>
                      <a:pt x="234695" y="67183"/>
                    </a:lnTo>
                    <a:lnTo>
                      <a:pt x="255015" y="49530"/>
                    </a:lnTo>
                    <a:lnTo>
                      <a:pt x="286045" y="49530"/>
                    </a:lnTo>
                    <a:lnTo>
                      <a:pt x="285877" y="40259"/>
                    </a:lnTo>
                    <a:lnTo>
                      <a:pt x="277302" y="38613"/>
                    </a:lnTo>
                    <a:lnTo>
                      <a:pt x="269287" y="37480"/>
                    </a:lnTo>
                    <a:lnTo>
                      <a:pt x="261820" y="36847"/>
                    </a:lnTo>
                    <a:lnTo>
                      <a:pt x="254888" y="36703"/>
                    </a:lnTo>
                    <a:close/>
                  </a:path>
                  <a:path w="403859" h="139700">
                    <a:moveTo>
                      <a:pt x="286045" y="49530"/>
                    </a:moveTo>
                    <a:lnTo>
                      <a:pt x="255015" y="49530"/>
                    </a:lnTo>
                    <a:lnTo>
                      <a:pt x="262235" y="49746"/>
                    </a:lnTo>
                    <a:lnTo>
                      <a:pt x="269811" y="50593"/>
                    </a:lnTo>
                    <a:lnTo>
                      <a:pt x="277768" y="52083"/>
                    </a:lnTo>
                    <a:lnTo>
                      <a:pt x="286130" y="54229"/>
                    </a:lnTo>
                    <a:lnTo>
                      <a:pt x="286045" y="49530"/>
                    </a:lnTo>
                    <a:close/>
                  </a:path>
                  <a:path w="403859" h="139700">
                    <a:moveTo>
                      <a:pt x="358017" y="52324"/>
                    </a:moveTo>
                    <a:lnTo>
                      <a:pt x="340867" y="52324"/>
                    </a:lnTo>
                    <a:lnTo>
                      <a:pt x="341630" y="97917"/>
                    </a:lnTo>
                    <a:lnTo>
                      <a:pt x="360775" y="131810"/>
                    </a:lnTo>
                    <a:lnTo>
                      <a:pt x="378459" y="133350"/>
                    </a:lnTo>
                    <a:lnTo>
                      <a:pt x="386460" y="133223"/>
                    </a:lnTo>
                    <a:lnTo>
                      <a:pt x="394716" y="132334"/>
                    </a:lnTo>
                    <a:lnTo>
                      <a:pt x="403352" y="130683"/>
                    </a:lnTo>
                    <a:lnTo>
                      <a:pt x="403154" y="120523"/>
                    </a:lnTo>
                    <a:lnTo>
                      <a:pt x="374269" y="120523"/>
                    </a:lnTo>
                    <a:lnTo>
                      <a:pt x="368553" y="119380"/>
                    </a:lnTo>
                    <a:lnTo>
                      <a:pt x="358855" y="97917"/>
                    </a:lnTo>
                    <a:lnTo>
                      <a:pt x="358017" y="52324"/>
                    </a:lnTo>
                    <a:close/>
                  </a:path>
                  <a:path w="403859" h="139700">
                    <a:moveTo>
                      <a:pt x="403098" y="117602"/>
                    </a:moveTo>
                    <a:lnTo>
                      <a:pt x="396113" y="119380"/>
                    </a:lnTo>
                    <a:lnTo>
                      <a:pt x="389001" y="120269"/>
                    </a:lnTo>
                    <a:lnTo>
                      <a:pt x="374269" y="120523"/>
                    </a:lnTo>
                    <a:lnTo>
                      <a:pt x="403154" y="120523"/>
                    </a:lnTo>
                    <a:lnTo>
                      <a:pt x="403098" y="117602"/>
                    </a:lnTo>
                    <a:close/>
                  </a:path>
                  <a:path w="403859" h="139700">
                    <a:moveTo>
                      <a:pt x="357505" y="18796"/>
                    </a:moveTo>
                    <a:lnTo>
                      <a:pt x="340359" y="19050"/>
                    </a:lnTo>
                    <a:lnTo>
                      <a:pt x="340613" y="39497"/>
                    </a:lnTo>
                    <a:lnTo>
                      <a:pt x="317119" y="39878"/>
                    </a:lnTo>
                    <a:lnTo>
                      <a:pt x="317245" y="52705"/>
                    </a:lnTo>
                    <a:lnTo>
                      <a:pt x="340867" y="52324"/>
                    </a:lnTo>
                    <a:lnTo>
                      <a:pt x="358017" y="52324"/>
                    </a:lnTo>
                    <a:lnTo>
                      <a:pt x="358013" y="52070"/>
                    </a:lnTo>
                    <a:lnTo>
                      <a:pt x="400049" y="51308"/>
                    </a:lnTo>
                    <a:lnTo>
                      <a:pt x="399808" y="39116"/>
                    </a:lnTo>
                    <a:lnTo>
                      <a:pt x="357759" y="39116"/>
                    </a:lnTo>
                    <a:lnTo>
                      <a:pt x="357505" y="18796"/>
                    </a:lnTo>
                    <a:close/>
                  </a:path>
                  <a:path w="403859" h="139700">
                    <a:moveTo>
                      <a:pt x="399795" y="38481"/>
                    </a:moveTo>
                    <a:lnTo>
                      <a:pt x="357759" y="39116"/>
                    </a:lnTo>
                    <a:lnTo>
                      <a:pt x="399808" y="39116"/>
                    </a:lnTo>
                    <a:lnTo>
                      <a:pt x="399795" y="38481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“Paper Tools”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4500" y="1031868"/>
            <a:ext cx="3118485" cy="220980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0" dirty="0">
                <a:solidFill>
                  <a:srgbClr val="122E5A"/>
                </a:solidFill>
                <a:latin typeface="Geneva"/>
                <a:cs typeface="Geneva"/>
              </a:rPr>
              <a:t>File</a:t>
            </a:r>
            <a:r>
              <a:rPr sz="3000" spc="-1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folder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60" dirty="0">
                <a:solidFill>
                  <a:srgbClr val="122E5A"/>
                </a:solidFill>
                <a:latin typeface="Geneva"/>
                <a:cs typeface="Geneva"/>
              </a:rPr>
              <a:t>Hanging</a:t>
            </a:r>
            <a:r>
              <a:rPr sz="3000" spc="-20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folder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1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90" dirty="0">
                <a:solidFill>
                  <a:srgbClr val="122E5A"/>
                </a:solidFill>
                <a:latin typeface="Geneva"/>
                <a:cs typeface="Geneva"/>
              </a:rPr>
              <a:t>Cabinet</a:t>
            </a:r>
            <a:r>
              <a:rPr sz="3000" spc="-23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storage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35" dirty="0">
                <a:solidFill>
                  <a:srgbClr val="122E5A"/>
                </a:solidFill>
                <a:latin typeface="Geneva"/>
                <a:cs typeface="Geneva"/>
              </a:rPr>
              <a:t>Accordion</a:t>
            </a:r>
            <a:r>
              <a:rPr sz="3000" spc="-229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folder</a:t>
            </a:r>
            <a:endParaRPr sz="3000">
              <a:latin typeface="Geneva"/>
              <a:cs typeface="Geneva"/>
            </a:endParaRPr>
          </a:p>
        </p:txBody>
      </p:sp>
      <p:sp>
        <p:nvSpPr>
          <p:cNvPr id="2" name="object 2" descr="Illustration of paper file folders and sheets of paper taped to surface"/>
          <p:cNvSpPr/>
          <p:nvPr/>
        </p:nvSpPr>
        <p:spPr>
          <a:xfrm>
            <a:off x="4681728" y="3247644"/>
            <a:ext cx="3959352" cy="2578607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“Tickler” System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119885"/>
            <a:ext cx="6612255" cy="38830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25" dirty="0">
                <a:solidFill>
                  <a:srgbClr val="122E5A"/>
                </a:solidFill>
                <a:latin typeface="Geneva"/>
                <a:cs typeface="Geneva"/>
              </a:rPr>
              <a:t>Use </a:t>
            </a:r>
            <a:r>
              <a:rPr sz="30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tickler </a:t>
            </a:r>
            <a:r>
              <a:rPr sz="3000" spc="-170" dirty="0">
                <a:solidFill>
                  <a:srgbClr val="122E5A"/>
                </a:solidFill>
                <a:latin typeface="Geneva"/>
                <a:cs typeface="Geneva"/>
              </a:rPr>
              <a:t>system </a:t>
            </a:r>
            <a:r>
              <a:rPr sz="3000" spc="-32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remind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</a:t>
            </a:r>
            <a:r>
              <a:rPr sz="3000" spc="-52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of  </a:t>
            </a: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upcoming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events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such</a:t>
            </a:r>
            <a:r>
              <a:rPr sz="3000" spc="-2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35" dirty="0">
                <a:solidFill>
                  <a:srgbClr val="122E5A"/>
                </a:solidFill>
                <a:latin typeface="Geneva"/>
                <a:cs typeface="Geneva"/>
              </a:rPr>
              <a:t>as:</a:t>
            </a:r>
            <a:endParaRPr sz="300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610"/>
              </a:spcBef>
              <a:buChar char="•"/>
              <a:tabLst>
                <a:tab pos="756920" algn="l"/>
              </a:tabLst>
            </a:pPr>
            <a:r>
              <a:rPr sz="2800" spc="-114" dirty="0">
                <a:solidFill>
                  <a:srgbClr val="001F5F"/>
                </a:solidFill>
                <a:latin typeface="Geneva"/>
                <a:cs typeface="Geneva"/>
              </a:rPr>
              <a:t>Quarterly</a:t>
            </a:r>
            <a:r>
              <a:rPr sz="2800" spc="-16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001F5F"/>
                </a:solidFill>
                <a:latin typeface="Geneva"/>
                <a:cs typeface="Geneva"/>
              </a:rPr>
              <a:t>taxes</a:t>
            </a:r>
            <a:endParaRPr sz="280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600"/>
              </a:spcBef>
              <a:buChar char="•"/>
              <a:tabLst>
                <a:tab pos="756920" algn="l"/>
              </a:tabLst>
            </a:pPr>
            <a:r>
              <a:rPr sz="2800" spc="-65" dirty="0">
                <a:solidFill>
                  <a:srgbClr val="001F5F"/>
                </a:solidFill>
                <a:latin typeface="Geneva"/>
                <a:cs typeface="Geneva"/>
              </a:rPr>
              <a:t>License</a:t>
            </a:r>
            <a:r>
              <a:rPr sz="2800" spc="-16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renewals</a:t>
            </a:r>
            <a:endParaRPr sz="2800">
              <a:latin typeface="Geneva"/>
              <a:cs typeface="Geneva"/>
            </a:endParaRPr>
          </a:p>
          <a:p>
            <a:pPr marL="756285" marR="2286000" lvl="1" indent="-286385">
              <a:lnSpc>
                <a:spcPct val="100000"/>
              </a:lnSpc>
              <a:spcBef>
                <a:spcPts val="600"/>
              </a:spcBef>
              <a:buChar char="•"/>
              <a:tabLst>
                <a:tab pos="756920" algn="l"/>
              </a:tabLst>
            </a:pPr>
            <a:r>
              <a:rPr sz="2800" spc="-55" dirty="0">
                <a:solidFill>
                  <a:srgbClr val="001F5F"/>
                </a:solidFill>
                <a:latin typeface="Geneva"/>
                <a:cs typeface="Geneva"/>
              </a:rPr>
              <a:t>Insurance </a:t>
            </a:r>
            <a:r>
              <a:rPr sz="2800" spc="-95" dirty="0">
                <a:solidFill>
                  <a:srgbClr val="001F5F"/>
                </a:solidFill>
                <a:latin typeface="Geneva"/>
                <a:cs typeface="Geneva"/>
              </a:rPr>
              <a:t>reviews</a:t>
            </a:r>
            <a:r>
              <a:rPr sz="2800" spc="-33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65" dirty="0">
                <a:solidFill>
                  <a:srgbClr val="001F5F"/>
                </a:solidFill>
                <a:latin typeface="Geneva"/>
                <a:cs typeface="Geneva"/>
              </a:rPr>
              <a:t>and  </a:t>
            </a: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renewals</a:t>
            </a:r>
            <a:endParaRPr sz="280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600"/>
              </a:spcBef>
              <a:buChar char="•"/>
              <a:tabLst>
                <a:tab pos="756920" algn="l"/>
              </a:tabLst>
            </a:pPr>
            <a:r>
              <a:rPr sz="2800" spc="-85" dirty="0">
                <a:solidFill>
                  <a:srgbClr val="001F5F"/>
                </a:solidFill>
                <a:latin typeface="Geneva"/>
                <a:cs typeface="Geneva"/>
              </a:rPr>
              <a:t>Upcoming</a:t>
            </a:r>
            <a:r>
              <a:rPr sz="2800" spc="-13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60" dirty="0">
                <a:solidFill>
                  <a:srgbClr val="001F5F"/>
                </a:solidFill>
                <a:latin typeface="Geneva"/>
                <a:cs typeface="Geneva"/>
              </a:rPr>
              <a:t>bills</a:t>
            </a:r>
            <a:endParaRPr sz="280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600"/>
              </a:spcBef>
              <a:buChar char="•"/>
              <a:tabLst>
                <a:tab pos="756920" algn="l"/>
              </a:tabLst>
            </a:pPr>
            <a:r>
              <a:rPr sz="2800" spc="-40" dirty="0">
                <a:solidFill>
                  <a:srgbClr val="001F5F"/>
                </a:solidFill>
                <a:latin typeface="Geneva"/>
                <a:cs typeface="Geneva"/>
              </a:rPr>
              <a:t>Call-backs</a:t>
            </a:r>
            <a:endParaRPr sz="2800">
              <a:latin typeface="Geneva"/>
              <a:cs typeface="Geneva"/>
            </a:endParaRPr>
          </a:p>
        </p:txBody>
      </p:sp>
      <p:sp>
        <p:nvSpPr>
          <p:cNvPr id="5" name="object 5" descr="Image of file folders marked with months and quarter"/>
          <p:cNvSpPr/>
          <p:nvPr/>
        </p:nvSpPr>
        <p:spPr>
          <a:xfrm>
            <a:off x="6027352" y="1828800"/>
            <a:ext cx="2705099" cy="40294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Systems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031868"/>
            <a:ext cx="7793990" cy="4217035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0" dirty="0">
                <a:solidFill>
                  <a:srgbClr val="122E5A"/>
                </a:solidFill>
                <a:latin typeface="Geneva"/>
                <a:cs typeface="Geneva"/>
              </a:rPr>
              <a:t>In </a:t>
            </a:r>
            <a:r>
              <a:rPr sz="3000" spc="-135" dirty="0">
                <a:solidFill>
                  <a:srgbClr val="122E5A"/>
                </a:solidFill>
                <a:latin typeface="Geneva"/>
                <a:cs typeface="Geneva"/>
              </a:rPr>
              <a:t>addition </a:t>
            </a:r>
            <a:r>
              <a:rPr sz="3000" spc="-32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paper</a:t>
            </a:r>
            <a:r>
              <a:rPr sz="3000" spc="-2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tools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55" dirty="0">
                <a:solidFill>
                  <a:srgbClr val="122E5A"/>
                </a:solidFill>
                <a:latin typeface="Geneva"/>
                <a:cs typeface="Geneva"/>
              </a:rPr>
              <a:t>Takes </a:t>
            </a:r>
            <a:r>
              <a:rPr sz="3000" spc="-40" dirty="0">
                <a:solidFill>
                  <a:srgbClr val="122E5A"/>
                </a:solidFill>
                <a:latin typeface="Geneva"/>
                <a:cs typeface="Geneva"/>
              </a:rPr>
              <a:t>less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space </a:t>
            </a:r>
            <a:r>
              <a:rPr sz="3000" spc="-165" dirty="0">
                <a:solidFill>
                  <a:srgbClr val="122E5A"/>
                </a:solidFill>
                <a:latin typeface="Geneva"/>
                <a:cs typeface="Geneva"/>
              </a:rPr>
              <a:t>than</a:t>
            </a:r>
            <a:r>
              <a:rPr sz="3000" spc="-54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paper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1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95" dirty="0">
                <a:solidFill>
                  <a:srgbClr val="122E5A"/>
                </a:solidFill>
                <a:latin typeface="Geneva"/>
                <a:cs typeface="Geneva"/>
              </a:rPr>
              <a:t>Faster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3000" spc="-60" dirty="0">
                <a:solidFill>
                  <a:srgbClr val="122E5A"/>
                </a:solidFill>
                <a:latin typeface="Geneva"/>
                <a:cs typeface="Geneva"/>
              </a:rPr>
              <a:t>easier </a:t>
            </a:r>
            <a:r>
              <a:rPr sz="3000" spc="120" dirty="0">
                <a:solidFill>
                  <a:srgbClr val="122E5A"/>
                </a:solidFill>
                <a:latin typeface="Geneva"/>
                <a:cs typeface="Geneva"/>
              </a:rPr>
              <a:t>–</a:t>
            </a:r>
            <a:r>
              <a:rPr sz="3000" spc="-48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70" dirty="0">
                <a:solidFill>
                  <a:srgbClr val="122E5A"/>
                </a:solidFill>
                <a:latin typeface="Geneva"/>
                <a:cs typeface="Geneva"/>
              </a:rPr>
              <a:t>Internet </a:t>
            </a:r>
            <a:r>
              <a:rPr sz="3000" spc="-110" dirty="0">
                <a:solidFill>
                  <a:srgbClr val="122E5A"/>
                </a:solidFill>
                <a:latin typeface="Geneva"/>
                <a:cs typeface="Geneva"/>
              </a:rPr>
              <a:t>transmission</a:t>
            </a:r>
            <a:endParaRPr sz="3000" dirty="0">
              <a:latin typeface="Geneva"/>
              <a:cs typeface="Geneva"/>
            </a:endParaRPr>
          </a:p>
          <a:p>
            <a:pPr marL="355600" marR="5080" indent="-342900">
              <a:lnSpc>
                <a:spcPct val="10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40" dirty="0">
                <a:solidFill>
                  <a:srgbClr val="122E5A"/>
                </a:solidFill>
                <a:latin typeface="Geneva"/>
                <a:cs typeface="Geneva"/>
              </a:rPr>
              <a:t>Many </a:t>
            </a:r>
            <a:r>
              <a:rPr sz="3000" spc="-60" dirty="0">
                <a:solidFill>
                  <a:srgbClr val="122E5A"/>
                </a:solidFill>
                <a:latin typeface="Geneva"/>
                <a:cs typeface="Geneva"/>
              </a:rPr>
              <a:t>businesses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3000" spc="-165" dirty="0">
                <a:solidFill>
                  <a:srgbClr val="122E5A"/>
                </a:solidFill>
                <a:latin typeface="Geneva"/>
                <a:cs typeface="Geneva"/>
              </a:rPr>
              <a:t>government</a:t>
            </a:r>
            <a:r>
              <a:rPr sz="3000" spc="-61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0" dirty="0">
                <a:solidFill>
                  <a:srgbClr val="122E5A"/>
                </a:solidFill>
                <a:latin typeface="Geneva"/>
                <a:cs typeface="Geneva"/>
              </a:rPr>
              <a:t>agencies  </a:t>
            </a: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allow </a:t>
            </a:r>
            <a:r>
              <a:rPr sz="3000" spc="-60" dirty="0">
                <a:solidFill>
                  <a:srgbClr val="122E5A"/>
                </a:solidFill>
                <a:latin typeface="Geneva"/>
                <a:cs typeface="Geneva"/>
              </a:rPr>
              <a:t>use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of</a:t>
            </a:r>
            <a:r>
              <a:rPr sz="3000" spc="-409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70" dirty="0">
                <a:solidFill>
                  <a:srgbClr val="122E5A"/>
                </a:solidFill>
                <a:latin typeface="Geneva"/>
                <a:cs typeface="Geneva"/>
              </a:rPr>
              <a:t>Internet</a:t>
            </a:r>
            <a:endParaRPr sz="3000" dirty="0">
              <a:latin typeface="Geneva"/>
              <a:cs typeface="Geneva"/>
            </a:endParaRPr>
          </a:p>
          <a:p>
            <a:pPr marL="355600" marR="2667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Learn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3000" spc="-165" dirty="0">
                <a:solidFill>
                  <a:srgbClr val="122E5A"/>
                </a:solidFill>
                <a:latin typeface="Geneva"/>
                <a:cs typeface="Geneva"/>
              </a:rPr>
              <a:t>grow </a:t>
            </a:r>
            <a:r>
              <a:rPr sz="3000" spc="-195" dirty="0">
                <a:solidFill>
                  <a:srgbClr val="122E5A"/>
                </a:solidFill>
                <a:latin typeface="Geneva"/>
                <a:cs typeface="Geneva"/>
              </a:rPr>
              <a:t>into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computer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systems</a:t>
            </a:r>
            <a:r>
              <a:rPr sz="3000" spc="-34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over  </a:t>
            </a:r>
            <a:r>
              <a:rPr sz="3000" spc="-195" dirty="0">
                <a:solidFill>
                  <a:srgbClr val="122E5A"/>
                </a:solidFill>
                <a:latin typeface="Geneva"/>
                <a:cs typeface="Geneva"/>
              </a:rPr>
              <a:t>time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5" dirty="0">
                <a:solidFill>
                  <a:srgbClr val="122E5A"/>
                </a:solidFill>
                <a:latin typeface="Geneva"/>
                <a:cs typeface="Geneva"/>
              </a:rPr>
              <a:t>Be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sure </a:t>
            </a:r>
            <a:r>
              <a:rPr sz="3000" spc="-32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3000" spc="35" dirty="0">
                <a:solidFill>
                  <a:srgbClr val="122E5A"/>
                </a:solidFill>
                <a:latin typeface="Geneva"/>
                <a:cs typeface="Geneva"/>
              </a:rPr>
              <a:t>BACK </a:t>
            </a:r>
            <a:r>
              <a:rPr sz="3000" spc="210" dirty="0">
                <a:solidFill>
                  <a:srgbClr val="122E5A"/>
                </a:solidFill>
                <a:latin typeface="Geneva"/>
                <a:cs typeface="Geneva"/>
              </a:rPr>
              <a:t>UP</a:t>
            </a:r>
            <a:r>
              <a:rPr sz="3000" spc="-5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files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daily</a:t>
            </a:r>
            <a:endParaRPr sz="30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 descr="Illustration of laptop computer connected to the cloud for email, banking, and file storage">
            <a:extLst>
              <a:ext uri="{FF2B5EF4-FFF2-40B4-BE49-F238E27FC236}">
                <a16:creationId xmlns:a16="http://schemas.microsoft.com/office/drawing/2014/main" id="{A6CA0D0C-4C74-AEF3-5B4A-905A507E394E}"/>
              </a:ext>
            </a:extLst>
          </p:cNvPr>
          <p:cNvGrpSpPr/>
          <p:nvPr/>
        </p:nvGrpSpPr>
        <p:grpSpPr>
          <a:xfrm>
            <a:off x="5334000" y="533400"/>
            <a:ext cx="3477259" cy="5544312"/>
            <a:chOff x="5433567" y="524255"/>
            <a:chExt cx="3477259" cy="5544312"/>
          </a:xfrm>
        </p:grpSpPr>
        <p:sp>
          <p:nvSpPr>
            <p:cNvPr id="2" name="object 2" descr="cloud"/>
            <p:cNvSpPr/>
            <p:nvPr/>
          </p:nvSpPr>
          <p:spPr>
            <a:xfrm>
              <a:off x="7545323" y="524255"/>
              <a:ext cx="838200" cy="55016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 descr="banking image"/>
            <p:cNvSpPr/>
            <p:nvPr/>
          </p:nvSpPr>
          <p:spPr>
            <a:xfrm>
              <a:off x="6886956" y="800100"/>
              <a:ext cx="958596" cy="9585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 descr="file storage"/>
            <p:cNvSpPr/>
            <p:nvPr/>
          </p:nvSpPr>
          <p:spPr>
            <a:xfrm>
              <a:off x="8080247" y="1269491"/>
              <a:ext cx="830579" cy="82905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 descr="cloud"/>
            <p:cNvSpPr/>
            <p:nvPr/>
          </p:nvSpPr>
          <p:spPr>
            <a:xfrm>
              <a:off x="6510528" y="1571244"/>
              <a:ext cx="1842516" cy="121310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 descr="email icon"/>
            <p:cNvSpPr/>
            <p:nvPr/>
          </p:nvSpPr>
          <p:spPr>
            <a:xfrm>
              <a:off x="5783579" y="1269491"/>
              <a:ext cx="1271016" cy="127253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 descr="laptop"/>
            <p:cNvSpPr/>
            <p:nvPr/>
          </p:nvSpPr>
          <p:spPr>
            <a:xfrm>
              <a:off x="6499859" y="4239767"/>
              <a:ext cx="1828799" cy="18288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 descr="connection line from laptop to cloud"/>
            <p:cNvSpPr/>
            <p:nvPr/>
          </p:nvSpPr>
          <p:spPr>
            <a:xfrm>
              <a:off x="5433567" y="2453386"/>
              <a:ext cx="2532900" cy="326085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Computing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44500" y="1119885"/>
            <a:ext cx="4215765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spc="25" dirty="0">
                <a:solidFill>
                  <a:srgbClr val="122E5A"/>
                </a:solidFill>
                <a:latin typeface="Geneva"/>
                <a:cs typeface="Geneva"/>
              </a:rPr>
              <a:t>Use 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3000" spc="-170" dirty="0">
                <a:solidFill>
                  <a:srgbClr val="122E5A"/>
                </a:solidFill>
                <a:latin typeface="Geneva"/>
                <a:cs typeface="Geneva"/>
              </a:rPr>
              <a:t>Internet </a:t>
            </a:r>
            <a:r>
              <a:rPr sz="3000" spc="-325" dirty="0">
                <a:solidFill>
                  <a:srgbClr val="122E5A"/>
                </a:solidFill>
                <a:latin typeface="Geneva"/>
                <a:cs typeface="Geneva"/>
              </a:rPr>
              <a:t>to</a:t>
            </a:r>
            <a:r>
              <a:rPr sz="3000" spc="-38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65" dirty="0">
                <a:solidFill>
                  <a:srgbClr val="122E5A"/>
                </a:solidFill>
                <a:latin typeface="Geneva"/>
                <a:cs typeface="Geneva"/>
              </a:rPr>
              <a:t>store,  </a:t>
            </a: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manage,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process 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data </a:t>
            </a:r>
            <a:r>
              <a:rPr sz="3000" spc="-160" dirty="0">
                <a:solidFill>
                  <a:srgbClr val="122E5A"/>
                </a:solidFill>
                <a:latin typeface="Geneva"/>
                <a:cs typeface="Geneva"/>
              </a:rPr>
              <a:t>(vs.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your </a:t>
            </a:r>
            <a:r>
              <a:rPr sz="3000" spc="-140" dirty="0">
                <a:solidFill>
                  <a:srgbClr val="122E5A"/>
                </a:solidFill>
                <a:latin typeface="Geneva"/>
                <a:cs typeface="Geneva"/>
              </a:rPr>
              <a:t>own 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personal</a:t>
            </a:r>
            <a:r>
              <a:rPr sz="3000" spc="-204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85" dirty="0">
                <a:solidFill>
                  <a:srgbClr val="122E5A"/>
                </a:solidFill>
                <a:latin typeface="Geneva"/>
                <a:cs typeface="Geneva"/>
              </a:rPr>
              <a:t>computer).</a:t>
            </a:r>
            <a:endParaRPr sz="30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Computing, Accounting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119885"/>
            <a:ext cx="4093845" cy="3950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40" dirty="0">
                <a:solidFill>
                  <a:srgbClr val="122E5A"/>
                </a:solidFill>
                <a:latin typeface="Geneva"/>
                <a:cs typeface="Geneva"/>
              </a:rPr>
              <a:t>Offered </a:t>
            </a:r>
            <a:r>
              <a:rPr sz="3000" spc="-190" dirty="0">
                <a:solidFill>
                  <a:srgbClr val="122E5A"/>
                </a:solidFill>
                <a:latin typeface="Geneva"/>
                <a:cs typeface="Geneva"/>
              </a:rPr>
              <a:t>by</a:t>
            </a:r>
            <a:r>
              <a:rPr sz="3000" spc="-254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40" dirty="0">
                <a:solidFill>
                  <a:srgbClr val="122E5A"/>
                </a:solidFill>
                <a:latin typeface="Geneva"/>
                <a:cs typeface="Geneva"/>
              </a:rPr>
              <a:t>accounting 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software </a:t>
            </a:r>
            <a:r>
              <a:rPr sz="3000" spc="-90" dirty="0">
                <a:solidFill>
                  <a:srgbClr val="122E5A"/>
                </a:solidFill>
                <a:latin typeface="Geneva"/>
                <a:cs typeface="Geneva"/>
              </a:rPr>
              <a:t>companies</a:t>
            </a:r>
            <a:endParaRPr sz="3000">
              <a:latin typeface="Geneva"/>
              <a:cs typeface="Geneva"/>
            </a:endParaRPr>
          </a:p>
          <a:p>
            <a:pPr marL="355600" marR="596265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55" dirty="0">
                <a:solidFill>
                  <a:srgbClr val="122E5A"/>
                </a:solidFill>
                <a:latin typeface="Geneva"/>
                <a:cs typeface="Geneva"/>
              </a:rPr>
              <a:t>No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need </a:t>
            </a:r>
            <a:r>
              <a:rPr sz="3000" spc="-32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buy 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software</a:t>
            </a:r>
            <a:r>
              <a:rPr sz="3000" spc="-229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95" dirty="0">
                <a:solidFill>
                  <a:srgbClr val="122E5A"/>
                </a:solidFill>
                <a:latin typeface="Geneva"/>
                <a:cs typeface="Geneva"/>
              </a:rPr>
              <a:t>upgrades</a:t>
            </a:r>
            <a:endParaRPr sz="3000">
              <a:latin typeface="Geneva"/>
              <a:cs typeface="Geneva"/>
            </a:endParaRPr>
          </a:p>
          <a:p>
            <a:pPr marL="355600" marR="175260" indent="-342900">
              <a:lnSpc>
                <a:spcPct val="100000"/>
              </a:lnSpc>
              <a:spcBef>
                <a:spcPts val="70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55" dirty="0">
                <a:solidFill>
                  <a:srgbClr val="122E5A"/>
                </a:solidFill>
                <a:latin typeface="Geneva"/>
                <a:cs typeface="Geneva"/>
              </a:rPr>
              <a:t>No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loss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data</a:t>
            </a:r>
            <a:r>
              <a:rPr sz="3000" spc="-41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when 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computer</a:t>
            </a:r>
            <a:r>
              <a:rPr sz="3000" spc="-1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crashes</a:t>
            </a:r>
            <a:endParaRPr sz="3000">
              <a:latin typeface="Geneva"/>
              <a:cs typeface="Geneva"/>
            </a:endParaRPr>
          </a:p>
          <a:p>
            <a:pPr marL="355600" marR="78994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95" dirty="0">
                <a:solidFill>
                  <a:srgbClr val="122E5A"/>
                </a:solidFill>
                <a:latin typeface="Geneva"/>
                <a:cs typeface="Geneva"/>
              </a:rPr>
              <a:t>Access </a:t>
            </a:r>
            <a:r>
              <a:rPr sz="3000" spc="-160" dirty="0">
                <a:solidFill>
                  <a:srgbClr val="122E5A"/>
                </a:solidFill>
                <a:latin typeface="Geneva"/>
                <a:cs typeface="Geneva"/>
              </a:rPr>
              <a:t>data</a:t>
            </a:r>
            <a:r>
              <a:rPr sz="3000" spc="-31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from  </a:t>
            </a:r>
            <a:r>
              <a:rPr sz="3000" spc="-105" dirty="0">
                <a:solidFill>
                  <a:srgbClr val="122E5A"/>
                </a:solidFill>
                <a:latin typeface="Geneva"/>
                <a:cs typeface="Geneva"/>
              </a:rPr>
              <a:t>anywhere</a:t>
            </a:r>
            <a:endParaRPr sz="3000">
              <a:latin typeface="Geneva"/>
              <a:cs typeface="Geneva"/>
            </a:endParaRPr>
          </a:p>
        </p:txBody>
      </p:sp>
      <p:grpSp>
        <p:nvGrpSpPr>
          <p:cNvPr id="14" name="Group 13" descr="Illustration of laptop connected to the cloud for financial activities">
            <a:extLst>
              <a:ext uri="{FF2B5EF4-FFF2-40B4-BE49-F238E27FC236}">
                <a16:creationId xmlns:a16="http://schemas.microsoft.com/office/drawing/2014/main" id="{7F68E18B-73E7-0A94-EBD8-F0B82A58BA82}"/>
              </a:ext>
            </a:extLst>
          </p:cNvPr>
          <p:cNvGrpSpPr/>
          <p:nvPr/>
        </p:nvGrpSpPr>
        <p:grpSpPr>
          <a:xfrm>
            <a:off x="5038853" y="990600"/>
            <a:ext cx="3660647" cy="5155692"/>
            <a:chOff x="5334000" y="1223772"/>
            <a:chExt cx="3660647" cy="5155692"/>
          </a:xfrm>
        </p:grpSpPr>
        <p:sp>
          <p:nvSpPr>
            <p:cNvPr id="4" name="object 4" descr="cloud"/>
            <p:cNvSpPr/>
            <p:nvPr/>
          </p:nvSpPr>
          <p:spPr>
            <a:xfrm>
              <a:off x="7575804" y="1223772"/>
              <a:ext cx="838200" cy="5532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 descr="laptop"/>
            <p:cNvSpPr/>
            <p:nvPr/>
          </p:nvSpPr>
          <p:spPr>
            <a:xfrm>
              <a:off x="7167371" y="4550664"/>
              <a:ext cx="1827276" cy="18288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 descr="cloud being hidden by money"/>
            <p:cNvSpPr/>
            <p:nvPr/>
          </p:nvSpPr>
          <p:spPr>
            <a:xfrm>
              <a:off x="6083808" y="1598675"/>
              <a:ext cx="1842515" cy="121310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 descr="connector between laptop and cloud"/>
            <p:cNvSpPr/>
            <p:nvPr/>
          </p:nvSpPr>
          <p:spPr>
            <a:xfrm>
              <a:off x="6044184" y="3049523"/>
              <a:ext cx="1513332" cy="298704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 descr="money"/>
            <p:cNvSpPr/>
            <p:nvPr/>
          </p:nvSpPr>
          <p:spPr>
            <a:xfrm>
              <a:off x="5334000" y="2010155"/>
              <a:ext cx="2665476" cy="266547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Computing, File Hosting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119885"/>
            <a:ext cx="4092575" cy="4496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25" dirty="0">
                <a:solidFill>
                  <a:srgbClr val="122E5A"/>
                </a:solidFill>
                <a:latin typeface="Geneva"/>
                <a:cs typeface="Geneva"/>
              </a:rPr>
              <a:t>Share </a:t>
            </a:r>
            <a:r>
              <a:rPr sz="3000" spc="-200" dirty="0">
                <a:solidFill>
                  <a:srgbClr val="122E5A"/>
                </a:solidFill>
                <a:latin typeface="Geneva"/>
                <a:cs typeface="Geneva"/>
              </a:rPr>
              <a:t>with</a:t>
            </a:r>
            <a:r>
              <a:rPr sz="3000" spc="-36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colleagues 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or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clients</a:t>
            </a:r>
            <a:endParaRPr sz="300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25" dirty="0">
                <a:solidFill>
                  <a:srgbClr val="122E5A"/>
                </a:solidFill>
                <a:latin typeface="Geneva"/>
                <a:cs typeface="Geneva"/>
              </a:rPr>
              <a:t>Share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large</a:t>
            </a:r>
            <a:r>
              <a:rPr sz="3000" spc="-3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05" dirty="0">
                <a:solidFill>
                  <a:srgbClr val="122E5A"/>
                </a:solidFill>
                <a:latin typeface="Geneva"/>
                <a:cs typeface="Geneva"/>
              </a:rPr>
              <a:t>files</a:t>
            </a:r>
            <a:endParaRPr sz="3000">
              <a:latin typeface="Geneva"/>
              <a:cs typeface="Geneva"/>
            </a:endParaRPr>
          </a:p>
          <a:p>
            <a:pPr marL="355600" marR="236220" indent="-342900">
              <a:lnSpc>
                <a:spcPct val="100000"/>
              </a:lnSpc>
              <a:spcBef>
                <a:spcPts val="70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55" dirty="0">
                <a:solidFill>
                  <a:srgbClr val="122E5A"/>
                </a:solidFill>
                <a:latin typeface="Geneva"/>
                <a:cs typeface="Geneva"/>
              </a:rPr>
              <a:t>No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loss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3000" spc="-105" dirty="0">
                <a:solidFill>
                  <a:srgbClr val="122E5A"/>
                </a:solidFill>
                <a:latin typeface="Geneva"/>
                <a:cs typeface="Geneva"/>
              </a:rPr>
              <a:t>files</a:t>
            </a:r>
            <a:r>
              <a:rPr sz="3000" spc="-38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when 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computer</a:t>
            </a:r>
            <a:r>
              <a:rPr sz="3000" spc="-1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crashes</a:t>
            </a:r>
            <a:endParaRPr sz="3000">
              <a:latin typeface="Geneva"/>
              <a:cs typeface="Geneva"/>
            </a:endParaRPr>
          </a:p>
          <a:p>
            <a:pPr marL="355600" marR="104394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90" dirty="0">
                <a:solidFill>
                  <a:srgbClr val="122E5A"/>
                </a:solidFill>
                <a:latin typeface="Geneva"/>
                <a:cs typeface="Geneva"/>
              </a:rPr>
              <a:t>Accessible</a:t>
            </a:r>
            <a:r>
              <a:rPr sz="3000" spc="-254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210" dirty="0">
                <a:solidFill>
                  <a:srgbClr val="122E5A"/>
                </a:solidFill>
                <a:latin typeface="Geneva"/>
                <a:cs typeface="Geneva"/>
              </a:rPr>
              <a:t>from  </a:t>
            </a:r>
            <a:r>
              <a:rPr sz="3000" spc="-105" dirty="0">
                <a:solidFill>
                  <a:srgbClr val="122E5A"/>
                </a:solidFill>
                <a:latin typeface="Geneva"/>
                <a:cs typeface="Geneva"/>
              </a:rPr>
              <a:t>anywhere</a:t>
            </a:r>
            <a:endParaRPr sz="3000">
              <a:latin typeface="Geneva"/>
              <a:cs typeface="Geneva"/>
            </a:endParaRPr>
          </a:p>
          <a:p>
            <a:pPr marL="355600" marR="407034" indent="-342900">
              <a:lnSpc>
                <a:spcPct val="10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30" dirty="0">
                <a:solidFill>
                  <a:srgbClr val="122E5A"/>
                </a:solidFill>
                <a:latin typeface="Geneva"/>
                <a:cs typeface="Geneva"/>
              </a:rPr>
              <a:t>Free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3000" spc="-38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10" dirty="0">
                <a:solidFill>
                  <a:srgbClr val="122E5A"/>
                </a:solidFill>
                <a:latin typeface="Geneva"/>
                <a:cs typeface="Geneva"/>
              </a:rPr>
              <a:t>fee-based 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options</a:t>
            </a:r>
            <a:endParaRPr sz="3000">
              <a:latin typeface="Geneva"/>
              <a:cs typeface="Geneva"/>
            </a:endParaRPr>
          </a:p>
        </p:txBody>
      </p:sp>
      <p:grpSp>
        <p:nvGrpSpPr>
          <p:cNvPr id="15" name="Group 14" descr="Illustration of laptop connected to the cloud for file storage">
            <a:extLst>
              <a:ext uri="{FF2B5EF4-FFF2-40B4-BE49-F238E27FC236}">
                <a16:creationId xmlns:a16="http://schemas.microsoft.com/office/drawing/2014/main" id="{50190E4F-8802-DDB8-F6D1-ACAA07E643E3}"/>
              </a:ext>
            </a:extLst>
          </p:cNvPr>
          <p:cNvGrpSpPr/>
          <p:nvPr/>
        </p:nvGrpSpPr>
        <p:grpSpPr>
          <a:xfrm>
            <a:off x="5231954" y="990600"/>
            <a:ext cx="3762693" cy="5155692"/>
            <a:chOff x="5231954" y="1223772"/>
            <a:chExt cx="3762693" cy="5155692"/>
          </a:xfrm>
        </p:grpSpPr>
        <p:sp>
          <p:nvSpPr>
            <p:cNvPr id="4" name="object 4" descr="cloud"/>
            <p:cNvSpPr/>
            <p:nvPr/>
          </p:nvSpPr>
          <p:spPr>
            <a:xfrm>
              <a:off x="7575804" y="1223772"/>
              <a:ext cx="838200" cy="5532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 descr="laptop"/>
            <p:cNvSpPr/>
            <p:nvPr/>
          </p:nvSpPr>
          <p:spPr>
            <a:xfrm>
              <a:off x="7167371" y="4550664"/>
              <a:ext cx="1827276" cy="18288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 descr="cloud behind file storage icon"/>
            <p:cNvSpPr/>
            <p:nvPr/>
          </p:nvSpPr>
          <p:spPr>
            <a:xfrm>
              <a:off x="6083808" y="1598675"/>
              <a:ext cx="1842515" cy="121310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 descr="connector between laptop and cloud"/>
            <p:cNvSpPr/>
            <p:nvPr/>
          </p:nvSpPr>
          <p:spPr>
            <a:xfrm>
              <a:off x="6002274" y="3057144"/>
              <a:ext cx="1513332" cy="298704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 descr="file storage"/>
            <p:cNvSpPr/>
            <p:nvPr/>
          </p:nvSpPr>
          <p:spPr>
            <a:xfrm>
              <a:off x="5231954" y="2054349"/>
              <a:ext cx="2269236" cy="226466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Software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44500" y="1031868"/>
            <a:ext cx="6019800" cy="212344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Evaluate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business</a:t>
            </a:r>
            <a:r>
              <a:rPr sz="3000" spc="-32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needs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40" dirty="0">
                <a:solidFill>
                  <a:srgbClr val="122E5A"/>
                </a:solidFill>
                <a:latin typeface="Geneva"/>
                <a:cs typeface="Geneva"/>
              </a:rPr>
              <a:t>Many 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software </a:t>
            </a:r>
            <a:r>
              <a:rPr sz="3000" spc="-170" dirty="0">
                <a:solidFill>
                  <a:srgbClr val="122E5A"/>
                </a:solidFill>
                <a:latin typeface="Geneva"/>
                <a:cs typeface="Geneva"/>
              </a:rPr>
              <a:t>products</a:t>
            </a:r>
            <a:r>
              <a:rPr sz="3000" spc="-34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60" dirty="0">
                <a:solidFill>
                  <a:srgbClr val="122E5A"/>
                </a:solidFill>
                <a:latin typeface="Geneva"/>
                <a:cs typeface="Geneva"/>
              </a:rPr>
              <a:t>available</a:t>
            </a:r>
            <a:endParaRPr sz="3000" dirty="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610"/>
              </a:spcBef>
              <a:buChar char="•"/>
              <a:tabLst>
                <a:tab pos="756920" algn="l"/>
              </a:tabLst>
            </a:pPr>
            <a:r>
              <a:rPr sz="2800" spc="-85" dirty="0">
                <a:solidFill>
                  <a:srgbClr val="001F5F"/>
                </a:solidFill>
                <a:latin typeface="Geneva"/>
                <a:cs typeface="Geneva"/>
              </a:rPr>
              <a:t>Spreadsheets</a:t>
            </a:r>
            <a:endParaRPr sz="2800" dirty="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600"/>
              </a:spcBef>
              <a:buChar char="•"/>
              <a:tabLst>
                <a:tab pos="756920" algn="l"/>
              </a:tabLst>
            </a:pPr>
            <a:r>
              <a:rPr sz="2800" dirty="0">
                <a:solidFill>
                  <a:srgbClr val="001F5F"/>
                </a:solidFill>
                <a:latin typeface="Geneva"/>
                <a:cs typeface="Geneva"/>
              </a:rPr>
              <a:t>Email</a:t>
            </a:r>
            <a:endParaRPr sz="2800" dirty="0">
              <a:latin typeface="Geneva"/>
              <a:cs typeface="Genev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01700" y="3206318"/>
            <a:ext cx="207263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95"/>
              </a:spcBef>
              <a:buChar char="•"/>
              <a:tabLst>
                <a:tab pos="299720" algn="l"/>
              </a:tabLst>
            </a:pPr>
            <a:r>
              <a:rPr sz="2800" spc="-130" dirty="0">
                <a:solidFill>
                  <a:srgbClr val="001F5F"/>
                </a:solidFill>
                <a:latin typeface="Geneva"/>
                <a:cs typeface="Geneva"/>
              </a:rPr>
              <a:t>Acco</a:t>
            </a:r>
            <a:r>
              <a:rPr sz="2800" spc="-120" dirty="0">
                <a:solidFill>
                  <a:srgbClr val="001F5F"/>
                </a:solidFill>
                <a:latin typeface="Geneva"/>
                <a:cs typeface="Geneva"/>
              </a:rPr>
              <a:t>u</a:t>
            </a:r>
            <a:r>
              <a:rPr sz="2800" spc="-240" dirty="0">
                <a:solidFill>
                  <a:srgbClr val="001F5F"/>
                </a:solidFill>
                <a:latin typeface="Geneva"/>
                <a:cs typeface="Geneva"/>
              </a:rPr>
              <a:t>nt</a:t>
            </a:r>
            <a:r>
              <a:rPr sz="2800" spc="-105" dirty="0">
                <a:solidFill>
                  <a:srgbClr val="001F5F"/>
                </a:solidFill>
                <a:latin typeface="Geneva"/>
                <a:cs typeface="Geneva"/>
              </a:rPr>
              <a:t>i</a:t>
            </a:r>
            <a:r>
              <a:rPr sz="2800" spc="-114" dirty="0">
                <a:solidFill>
                  <a:srgbClr val="001F5F"/>
                </a:solidFill>
                <a:latin typeface="Geneva"/>
                <a:cs typeface="Geneva"/>
              </a:rPr>
              <a:t>ng</a:t>
            </a:r>
            <a:endParaRPr sz="2800">
              <a:latin typeface="Geneva"/>
              <a:cs typeface="Geneva"/>
            </a:endParaRPr>
          </a:p>
        </p:txBody>
      </p:sp>
      <p:grpSp>
        <p:nvGrpSpPr>
          <p:cNvPr id="24" name="Group 23" descr="Illustration of cloud applications (email, file storage) separated from a laptop displaying a money icon by an &quot;and-or&quot; slash">
            <a:extLst>
              <a:ext uri="{FF2B5EF4-FFF2-40B4-BE49-F238E27FC236}">
                <a16:creationId xmlns:a16="http://schemas.microsoft.com/office/drawing/2014/main" id="{A27104E4-DF45-39B5-8DE1-56FD5D901F40}"/>
              </a:ext>
            </a:extLst>
          </p:cNvPr>
          <p:cNvGrpSpPr/>
          <p:nvPr/>
        </p:nvGrpSpPr>
        <p:grpSpPr>
          <a:xfrm>
            <a:off x="1772411" y="2767587"/>
            <a:ext cx="7395639" cy="3663839"/>
            <a:chOff x="1772411" y="2767587"/>
            <a:chExt cx="7395639" cy="3663839"/>
          </a:xfrm>
        </p:grpSpPr>
        <p:sp>
          <p:nvSpPr>
            <p:cNvPr id="7" name="object 7" descr="laptop with money on the screen"/>
            <p:cNvSpPr/>
            <p:nvPr/>
          </p:nvSpPr>
          <p:spPr>
            <a:xfrm>
              <a:off x="6384757" y="3648133"/>
              <a:ext cx="2783293" cy="278329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737C7CB-6ED4-64E8-4576-5B653D8C59F8}"/>
                </a:ext>
              </a:extLst>
            </p:cNvPr>
            <p:cNvGrpSpPr/>
            <p:nvPr/>
          </p:nvGrpSpPr>
          <p:grpSpPr>
            <a:xfrm>
              <a:off x="1772411" y="2767587"/>
              <a:ext cx="6881417" cy="3311013"/>
              <a:chOff x="1772411" y="2767587"/>
              <a:chExt cx="6881417" cy="3311013"/>
            </a:xfrm>
          </p:grpSpPr>
          <p:sp>
            <p:nvSpPr>
              <p:cNvPr id="2" name="object 2" descr="And or"/>
              <p:cNvSpPr/>
              <p:nvPr/>
            </p:nvSpPr>
            <p:spPr>
              <a:xfrm>
                <a:off x="4399788" y="3348228"/>
                <a:ext cx="3054095" cy="1001268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" name="object 3" descr="And/or"/>
              <p:cNvSpPr/>
              <p:nvPr/>
            </p:nvSpPr>
            <p:spPr>
              <a:xfrm>
                <a:off x="4050465" y="2767587"/>
                <a:ext cx="3826764" cy="1674875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4" name="object 4"/>
              <p:cNvSpPr/>
              <p:nvPr/>
            </p:nvSpPr>
            <p:spPr>
              <a:xfrm>
                <a:off x="4458460" y="3387090"/>
                <a:ext cx="3206623" cy="889000"/>
              </a:xfrm>
              <a:custGeom>
                <a:avLst/>
                <a:gdLst/>
                <a:ahLst/>
                <a:cxnLst/>
                <a:rect l="l" t="t" r="r" b="b"/>
                <a:pathLst>
                  <a:path w="2941320" h="889000">
                    <a:moveTo>
                      <a:pt x="0" y="888492"/>
                    </a:moveTo>
                    <a:lnTo>
                      <a:pt x="2941319" y="888492"/>
                    </a:lnTo>
                    <a:lnTo>
                      <a:pt x="2941319" y="0"/>
                    </a:lnTo>
                    <a:lnTo>
                      <a:pt x="0" y="0"/>
                    </a:lnTo>
                    <a:lnTo>
                      <a:pt x="0" y="888492"/>
                    </a:lnTo>
                    <a:close/>
                  </a:path>
                </a:pathLst>
              </a:custGeom>
              <a:solidFill>
                <a:srgbClr val="4F81BC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5" name="object 5"/>
              <p:cNvSpPr/>
              <p:nvPr/>
            </p:nvSpPr>
            <p:spPr>
              <a:xfrm>
                <a:off x="4458461" y="3387090"/>
                <a:ext cx="3206622" cy="889000"/>
              </a:xfrm>
              <a:custGeom>
                <a:avLst/>
                <a:gdLst/>
                <a:ahLst/>
                <a:cxnLst/>
                <a:rect l="l" t="t" r="r" b="b"/>
                <a:pathLst>
                  <a:path w="2941320" h="889000">
                    <a:moveTo>
                      <a:pt x="0" y="888492"/>
                    </a:moveTo>
                    <a:lnTo>
                      <a:pt x="2941319" y="888492"/>
                    </a:lnTo>
                    <a:lnTo>
                      <a:pt x="2941319" y="0"/>
                    </a:lnTo>
                    <a:lnTo>
                      <a:pt x="0" y="0"/>
                    </a:lnTo>
                    <a:lnTo>
                      <a:pt x="0" y="888492"/>
                    </a:lnTo>
                    <a:close/>
                  </a:path>
                </a:pathLst>
              </a:custGeom>
              <a:ln w="38100">
                <a:solidFill>
                  <a:srgbClr val="D9D9D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" name="object 6" descr="And/or"/>
              <p:cNvSpPr txBox="1"/>
              <p:nvPr/>
            </p:nvSpPr>
            <p:spPr>
              <a:xfrm>
                <a:off x="4496815" y="3325495"/>
                <a:ext cx="3280718" cy="936154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  <a:tabLst>
                    <a:tab pos="1932305" algn="l"/>
                  </a:tabLst>
                </a:pPr>
                <a:r>
                  <a:rPr sz="6000" spc="-595" dirty="0">
                    <a:solidFill>
                      <a:srgbClr val="FFFFFF"/>
                    </a:solidFill>
                    <a:latin typeface="Geneva"/>
                    <a:cs typeface="Geneva"/>
                  </a:rPr>
                  <a:t>AN</a:t>
                </a:r>
                <a:r>
                  <a:rPr lang="en-US" sz="6000" spc="-595" dirty="0">
                    <a:solidFill>
                      <a:srgbClr val="FFFFFF"/>
                    </a:solidFill>
                    <a:latin typeface="Geneva"/>
                    <a:cs typeface="Geneva"/>
                  </a:rPr>
                  <a:t>D</a:t>
                </a:r>
                <a:r>
                  <a:rPr sz="6000" spc="-595" dirty="0">
                    <a:solidFill>
                      <a:srgbClr val="FFFFFF"/>
                    </a:solidFill>
                    <a:latin typeface="Geneva"/>
                    <a:cs typeface="Geneva"/>
                  </a:rPr>
                  <a:t>	</a:t>
                </a:r>
                <a:r>
                  <a:rPr sz="6000" spc="-415" dirty="0">
                    <a:solidFill>
                      <a:srgbClr val="FFFFFF"/>
                    </a:solidFill>
                    <a:latin typeface="Geneva"/>
                    <a:cs typeface="Geneva"/>
                  </a:rPr>
                  <a:t>O</a:t>
                </a:r>
                <a:r>
                  <a:rPr lang="en-US" sz="6000" spc="-415" dirty="0">
                    <a:solidFill>
                      <a:srgbClr val="FFFFFF"/>
                    </a:solidFill>
                    <a:latin typeface="Geneva"/>
                    <a:cs typeface="Geneva"/>
                  </a:rPr>
                  <a:t>R</a:t>
                </a:r>
                <a:endParaRPr sz="6000" dirty="0">
                  <a:latin typeface="Geneva"/>
                  <a:cs typeface="Geneva"/>
                </a:endParaRPr>
              </a:p>
            </p:txBody>
          </p:sp>
          <p:sp>
            <p:nvSpPr>
              <p:cNvPr id="11" name="object 11" descr="file storage"/>
              <p:cNvSpPr/>
              <p:nvPr/>
            </p:nvSpPr>
            <p:spPr>
              <a:xfrm>
                <a:off x="3912108" y="4223016"/>
                <a:ext cx="932713" cy="929627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2" descr="file storage"/>
              <p:cNvSpPr/>
              <p:nvPr/>
            </p:nvSpPr>
            <p:spPr>
              <a:xfrm>
                <a:off x="3938015" y="4248911"/>
                <a:ext cx="830580" cy="827532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3" descr="cloud"/>
              <p:cNvSpPr/>
              <p:nvPr/>
            </p:nvSpPr>
            <p:spPr>
              <a:xfrm>
                <a:off x="2407920" y="4617720"/>
                <a:ext cx="1844039" cy="1213103"/>
              </a:xfrm>
              <a:prstGeom prst="rect">
                <a:avLst/>
              </a:prstGeom>
              <a:blipFill>
                <a:blip r:embed="rId7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4" descr="email icon"/>
              <p:cNvSpPr/>
              <p:nvPr/>
            </p:nvSpPr>
            <p:spPr>
              <a:xfrm>
                <a:off x="1772411" y="4640579"/>
                <a:ext cx="1271015" cy="1271016"/>
              </a:xfrm>
              <a:prstGeom prst="rect">
                <a:avLst/>
              </a:prstGeom>
              <a:blipFill>
                <a:blip r:embed="rId8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5" descr="forward slash"/>
              <p:cNvSpPr/>
              <p:nvPr/>
            </p:nvSpPr>
            <p:spPr>
              <a:xfrm>
                <a:off x="5406886" y="3048888"/>
                <a:ext cx="1217688" cy="3029712"/>
              </a:xfrm>
              <a:prstGeom prst="rect">
                <a:avLst/>
              </a:prstGeom>
              <a:blipFill>
                <a:blip r:embed="rId9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16" name="object 16"/>
              <p:cNvSpPr/>
              <p:nvPr/>
            </p:nvSpPr>
            <p:spPr>
              <a:xfrm>
                <a:off x="5462778" y="3135629"/>
                <a:ext cx="1010919" cy="2856230"/>
              </a:xfrm>
              <a:custGeom>
                <a:avLst/>
                <a:gdLst/>
                <a:ahLst/>
                <a:cxnLst/>
                <a:rect l="l" t="t" r="r" b="b"/>
                <a:pathLst>
                  <a:path w="1010920" h="2856229">
                    <a:moveTo>
                      <a:pt x="0" y="2855976"/>
                    </a:moveTo>
                    <a:lnTo>
                      <a:pt x="1010412" y="0"/>
                    </a:lnTo>
                  </a:path>
                </a:pathLst>
              </a:custGeom>
              <a:ln w="108204">
                <a:solidFill>
                  <a:srgbClr val="F1F1F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8" descr="money"/>
              <p:cNvSpPr/>
              <p:nvPr/>
            </p:nvSpPr>
            <p:spPr>
              <a:xfrm>
                <a:off x="7793937" y="4323244"/>
                <a:ext cx="859891" cy="834720"/>
              </a:xfrm>
              <a:prstGeom prst="rect">
                <a:avLst/>
              </a:prstGeom>
              <a:blipFill>
                <a:blip r:embed="rId10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8">
            <a:extLst>
              <a:ext uri="{FF2B5EF4-FFF2-40B4-BE49-F238E27FC236}">
                <a16:creationId xmlns:a16="http://schemas.microsoft.com/office/drawing/2014/main" id="{5465749F-A45B-D870-D72F-FF446C0BB67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44500" y="356362"/>
            <a:ext cx="8547100" cy="49244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b="0" i="0" u="none"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j-ea"/>
                <a:cs typeface="Geneva"/>
              </a:rPr>
              <a:t>Business Software, Evaluate Business Needs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473710" y="1094354"/>
            <a:ext cx="7222490" cy="378244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263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Inventory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40" dirty="0">
                <a:solidFill>
                  <a:srgbClr val="122E5A"/>
                </a:solidFill>
                <a:latin typeface="Geneva"/>
                <a:cs typeface="Geneva"/>
              </a:rPr>
              <a:t>tracking?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Manufacturing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1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90" dirty="0">
                <a:solidFill>
                  <a:srgbClr val="122E5A"/>
                </a:solidFill>
                <a:latin typeface="Geneva"/>
                <a:cs typeface="Geneva"/>
              </a:rPr>
              <a:t>E-commerce?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95" dirty="0">
                <a:solidFill>
                  <a:srgbClr val="122E5A"/>
                </a:solidFill>
                <a:latin typeface="Geneva"/>
                <a:cs typeface="Geneva"/>
              </a:rPr>
              <a:t>Multiple</a:t>
            </a:r>
            <a:r>
              <a:rPr sz="3000" spc="-204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0" dirty="0">
                <a:solidFill>
                  <a:srgbClr val="122E5A"/>
                </a:solidFill>
                <a:latin typeface="Geneva"/>
                <a:cs typeface="Geneva"/>
              </a:rPr>
              <a:t>users?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40" dirty="0">
                <a:solidFill>
                  <a:srgbClr val="122E5A"/>
                </a:solidFill>
                <a:latin typeface="Geneva"/>
                <a:cs typeface="Geneva"/>
              </a:rPr>
              <a:t>Industry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specialization?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1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30" dirty="0">
                <a:solidFill>
                  <a:srgbClr val="122E5A"/>
                </a:solidFill>
                <a:latin typeface="Geneva"/>
                <a:cs typeface="Geneva"/>
              </a:rPr>
              <a:t>Online</a:t>
            </a:r>
            <a:r>
              <a:rPr sz="3000" spc="-1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40" dirty="0">
                <a:solidFill>
                  <a:srgbClr val="122E5A"/>
                </a:solidFill>
                <a:latin typeface="Geneva"/>
                <a:cs typeface="Geneva"/>
              </a:rPr>
              <a:t>options?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70" dirty="0">
                <a:solidFill>
                  <a:srgbClr val="122E5A"/>
                </a:solidFill>
                <a:latin typeface="Geneva"/>
                <a:cs typeface="Geneva"/>
              </a:rPr>
              <a:t>Anything</a:t>
            </a:r>
            <a:r>
              <a:rPr sz="3000" spc="-1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45" dirty="0">
                <a:solidFill>
                  <a:srgbClr val="122E5A"/>
                </a:solidFill>
                <a:latin typeface="Geneva"/>
                <a:cs typeface="Geneva"/>
              </a:rPr>
              <a:t>else?</a:t>
            </a:r>
            <a:endParaRPr sz="3000" dirty="0">
              <a:latin typeface="Geneva"/>
              <a:cs typeface="Geneva"/>
            </a:endParaRPr>
          </a:p>
        </p:txBody>
      </p:sp>
      <p:grpSp>
        <p:nvGrpSpPr>
          <p:cNvPr id="8" name="Group 7" descr="Illustration of money going into a carton marked &quot;software&quot;">
            <a:extLst>
              <a:ext uri="{FF2B5EF4-FFF2-40B4-BE49-F238E27FC236}">
                <a16:creationId xmlns:a16="http://schemas.microsoft.com/office/drawing/2014/main" id="{C0A9D74E-9B24-984D-17CF-CB65266114BD}"/>
              </a:ext>
            </a:extLst>
          </p:cNvPr>
          <p:cNvGrpSpPr/>
          <p:nvPr/>
        </p:nvGrpSpPr>
        <p:grpSpPr>
          <a:xfrm>
            <a:off x="5943600" y="1290496"/>
            <a:ext cx="1962912" cy="2826248"/>
            <a:chOff x="5943600" y="1290496"/>
            <a:chExt cx="1962912" cy="2826248"/>
          </a:xfrm>
        </p:grpSpPr>
        <p:sp>
          <p:nvSpPr>
            <p:cNvPr id="4" name="object 4"/>
            <p:cNvSpPr/>
            <p:nvPr/>
          </p:nvSpPr>
          <p:spPr>
            <a:xfrm>
              <a:off x="5943600" y="3668435"/>
              <a:ext cx="838200" cy="448309"/>
            </a:xfrm>
            <a:custGeom>
              <a:avLst/>
              <a:gdLst/>
              <a:ahLst/>
              <a:cxnLst/>
              <a:rect l="l" t="t" r="r" b="b"/>
              <a:pathLst>
                <a:path w="827404" h="448310">
                  <a:moveTo>
                    <a:pt x="771521" y="323850"/>
                  </a:moveTo>
                  <a:lnTo>
                    <a:pt x="732468" y="344170"/>
                  </a:lnTo>
                  <a:lnTo>
                    <a:pt x="714890" y="379730"/>
                  </a:lnTo>
                  <a:lnTo>
                    <a:pt x="713085" y="392430"/>
                  </a:lnTo>
                  <a:lnTo>
                    <a:pt x="713660" y="403860"/>
                  </a:lnTo>
                  <a:lnTo>
                    <a:pt x="737929" y="439420"/>
                  </a:lnTo>
                  <a:lnTo>
                    <a:pt x="767425" y="448310"/>
                  </a:lnTo>
                  <a:lnTo>
                    <a:pt x="776011" y="448310"/>
                  </a:lnTo>
                  <a:lnTo>
                    <a:pt x="808047" y="431800"/>
                  </a:lnTo>
                  <a:lnTo>
                    <a:pt x="762107" y="431800"/>
                  </a:lnTo>
                  <a:lnTo>
                    <a:pt x="755249" y="429260"/>
                  </a:lnTo>
                  <a:lnTo>
                    <a:pt x="733500" y="394970"/>
                  </a:lnTo>
                  <a:lnTo>
                    <a:pt x="734429" y="387350"/>
                  </a:lnTo>
                  <a:lnTo>
                    <a:pt x="736834" y="378460"/>
                  </a:lnTo>
                  <a:lnTo>
                    <a:pt x="782768" y="378460"/>
                  </a:lnTo>
                  <a:lnTo>
                    <a:pt x="743946" y="363220"/>
                  </a:lnTo>
                  <a:lnTo>
                    <a:pt x="768939" y="341630"/>
                  </a:lnTo>
                  <a:lnTo>
                    <a:pt x="813411" y="341630"/>
                  </a:lnTo>
                  <a:lnTo>
                    <a:pt x="812303" y="340360"/>
                  </a:lnTo>
                  <a:lnTo>
                    <a:pt x="803898" y="334010"/>
                  </a:lnTo>
                  <a:lnTo>
                    <a:pt x="793730" y="328930"/>
                  </a:lnTo>
                  <a:lnTo>
                    <a:pt x="782464" y="325120"/>
                  </a:lnTo>
                  <a:lnTo>
                    <a:pt x="771521" y="323850"/>
                  </a:lnTo>
                  <a:close/>
                </a:path>
                <a:path w="827404" h="448310">
                  <a:moveTo>
                    <a:pt x="793222" y="417830"/>
                  </a:moveTo>
                  <a:lnTo>
                    <a:pt x="787253" y="424180"/>
                  </a:lnTo>
                  <a:lnTo>
                    <a:pt x="781157" y="429260"/>
                  </a:lnTo>
                  <a:lnTo>
                    <a:pt x="768584" y="431800"/>
                  </a:lnTo>
                  <a:lnTo>
                    <a:pt x="808047" y="431800"/>
                  </a:lnTo>
                  <a:lnTo>
                    <a:pt x="811637" y="427990"/>
                  </a:lnTo>
                  <a:lnTo>
                    <a:pt x="793222" y="417830"/>
                  </a:lnTo>
                  <a:close/>
                </a:path>
                <a:path w="827404" h="448310">
                  <a:moveTo>
                    <a:pt x="782768" y="378460"/>
                  </a:moveTo>
                  <a:lnTo>
                    <a:pt x="736834" y="378460"/>
                  </a:lnTo>
                  <a:lnTo>
                    <a:pt x="819003" y="411480"/>
                  </a:lnTo>
                  <a:lnTo>
                    <a:pt x="819892" y="408940"/>
                  </a:lnTo>
                  <a:lnTo>
                    <a:pt x="820654" y="407670"/>
                  </a:lnTo>
                  <a:lnTo>
                    <a:pt x="825275" y="392430"/>
                  </a:lnTo>
                  <a:lnTo>
                    <a:pt x="826107" y="387350"/>
                  </a:lnTo>
                  <a:lnTo>
                    <a:pt x="805414" y="387350"/>
                  </a:lnTo>
                  <a:lnTo>
                    <a:pt x="782768" y="378460"/>
                  </a:lnTo>
                  <a:close/>
                </a:path>
                <a:path w="827404" h="448310">
                  <a:moveTo>
                    <a:pt x="676509" y="284480"/>
                  </a:moveTo>
                  <a:lnTo>
                    <a:pt x="632694" y="394970"/>
                  </a:lnTo>
                  <a:lnTo>
                    <a:pt x="651363" y="402590"/>
                  </a:lnTo>
                  <a:lnTo>
                    <a:pt x="674350" y="345440"/>
                  </a:lnTo>
                  <a:lnTo>
                    <a:pt x="677398" y="336550"/>
                  </a:lnTo>
                  <a:lnTo>
                    <a:pt x="681335" y="330200"/>
                  </a:lnTo>
                  <a:lnTo>
                    <a:pt x="686034" y="323850"/>
                  </a:lnTo>
                  <a:lnTo>
                    <a:pt x="689209" y="320040"/>
                  </a:lnTo>
                  <a:lnTo>
                    <a:pt x="692892" y="317500"/>
                  </a:lnTo>
                  <a:lnTo>
                    <a:pt x="701274" y="316230"/>
                  </a:lnTo>
                  <a:lnTo>
                    <a:pt x="731595" y="316230"/>
                  </a:lnTo>
                  <a:lnTo>
                    <a:pt x="734929" y="312420"/>
                  </a:lnTo>
                  <a:lnTo>
                    <a:pt x="732033" y="308610"/>
                  </a:lnTo>
                  <a:lnTo>
                    <a:pt x="686669" y="308610"/>
                  </a:lnTo>
                  <a:lnTo>
                    <a:pt x="693273" y="292100"/>
                  </a:lnTo>
                  <a:lnTo>
                    <a:pt x="676509" y="284480"/>
                  </a:lnTo>
                  <a:close/>
                </a:path>
                <a:path w="827404" h="448310">
                  <a:moveTo>
                    <a:pt x="813411" y="341630"/>
                  </a:moveTo>
                  <a:lnTo>
                    <a:pt x="781460" y="341630"/>
                  </a:lnTo>
                  <a:lnTo>
                    <a:pt x="787888" y="344170"/>
                  </a:lnTo>
                  <a:lnTo>
                    <a:pt x="794361" y="347980"/>
                  </a:lnTo>
                  <a:lnTo>
                    <a:pt x="799667" y="351790"/>
                  </a:lnTo>
                  <a:lnTo>
                    <a:pt x="803783" y="358140"/>
                  </a:lnTo>
                  <a:lnTo>
                    <a:pt x="806684" y="364490"/>
                  </a:lnTo>
                  <a:lnTo>
                    <a:pt x="808716" y="370840"/>
                  </a:lnTo>
                  <a:lnTo>
                    <a:pt x="808335" y="378460"/>
                  </a:lnTo>
                  <a:lnTo>
                    <a:pt x="805414" y="387350"/>
                  </a:lnTo>
                  <a:lnTo>
                    <a:pt x="826107" y="387350"/>
                  </a:lnTo>
                  <a:lnTo>
                    <a:pt x="827147" y="381000"/>
                  </a:lnTo>
                  <a:lnTo>
                    <a:pt x="826660" y="368300"/>
                  </a:lnTo>
                  <a:lnTo>
                    <a:pt x="823829" y="358140"/>
                  </a:lnTo>
                  <a:lnTo>
                    <a:pt x="818947" y="347980"/>
                  </a:lnTo>
                  <a:lnTo>
                    <a:pt x="813411" y="341630"/>
                  </a:lnTo>
                  <a:close/>
                </a:path>
                <a:path w="827404" h="448310">
                  <a:moveTo>
                    <a:pt x="613375" y="363220"/>
                  </a:moveTo>
                  <a:lnTo>
                    <a:pt x="592689" y="363220"/>
                  </a:lnTo>
                  <a:lnTo>
                    <a:pt x="591165" y="369570"/>
                  </a:lnTo>
                  <a:lnTo>
                    <a:pt x="590657" y="373380"/>
                  </a:lnTo>
                  <a:lnTo>
                    <a:pt x="591038" y="378460"/>
                  </a:lnTo>
                  <a:lnTo>
                    <a:pt x="610469" y="386080"/>
                  </a:lnTo>
                  <a:lnTo>
                    <a:pt x="609834" y="381000"/>
                  </a:lnTo>
                  <a:lnTo>
                    <a:pt x="609961" y="375920"/>
                  </a:lnTo>
                  <a:lnTo>
                    <a:pt x="611104" y="370840"/>
                  </a:lnTo>
                  <a:lnTo>
                    <a:pt x="612413" y="365760"/>
                  </a:lnTo>
                  <a:lnTo>
                    <a:pt x="613375" y="363220"/>
                  </a:lnTo>
                  <a:close/>
                </a:path>
                <a:path w="827404" h="448310">
                  <a:moveTo>
                    <a:pt x="563987" y="295910"/>
                  </a:moveTo>
                  <a:lnTo>
                    <a:pt x="549128" y="295910"/>
                  </a:lnTo>
                  <a:lnTo>
                    <a:pt x="539095" y="298450"/>
                  </a:lnTo>
                  <a:lnTo>
                    <a:pt x="534396" y="299720"/>
                  </a:lnTo>
                  <a:lnTo>
                    <a:pt x="530205" y="303530"/>
                  </a:lnTo>
                  <a:lnTo>
                    <a:pt x="525887" y="307340"/>
                  </a:lnTo>
                  <a:lnTo>
                    <a:pt x="522712" y="311150"/>
                  </a:lnTo>
                  <a:lnTo>
                    <a:pt x="520553" y="317500"/>
                  </a:lnTo>
                  <a:lnTo>
                    <a:pt x="518600" y="323850"/>
                  </a:lnTo>
                  <a:lnTo>
                    <a:pt x="518076" y="330200"/>
                  </a:lnTo>
                  <a:lnTo>
                    <a:pt x="518981" y="336550"/>
                  </a:lnTo>
                  <a:lnTo>
                    <a:pt x="545699" y="363220"/>
                  </a:lnTo>
                  <a:lnTo>
                    <a:pt x="553065" y="367030"/>
                  </a:lnTo>
                  <a:lnTo>
                    <a:pt x="560431" y="368300"/>
                  </a:lnTo>
                  <a:lnTo>
                    <a:pt x="575163" y="368300"/>
                  </a:lnTo>
                  <a:lnTo>
                    <a:pt x="583418" y="367030"/>
                  </a:lnTo>
                  <a:lnTo>
                    <a:pt x="592689" y="363220"/>
                  </a:lnTo>
                  <a:lnTo>
                    <a:pt x="613375" y="363220"/>
                  </a:lnTo>
                  <a:lnTo>
                    <a:pt x="614818" y="359410"/>
                  </a:lnTo>
                  <a:lnTo>
                    <a:pt x="616569" y="354330"/>
                  </a:lnTo>
                  <a:lnTo>
                    <a:pt x="570210" y="354330"/>
                  </a:lnTo>
                  <a:lnTo>
                    <a:pt x="563225" y="353060"/>
                  </a:lnTo>
                  <a:lnTo>
                    <a:pt x="538714" y="328930"/>
                  </a:lnTo>
                  <a:lnTo>
                    <a:pt x="540746" y="323850"/>
                  </a:lnTo>
                  <a:lnTo>
                    <a:pt x="552938" y="313690"/>
                  </a:lnTo>
                  <a:lnTo>
                    <a:pt x="632567" y="313690"/>
                  </a:lnTo>
                  <a:lnTo>
                    <a:pt x="635615" y="306070"/>
                  </a:lnTo>
                  <a:lnTo>
                    <a:pt x="606706" y="306070"/>
                  </a:lnTo>
                  <a:lnTo>
                    <a:pt x="598467" y="304800"/>
                  </a:lnTo>
                  <a:lnTo>
                    <a:pt x="588799" y="302260"/>
                  </a:lnTo>
                  <a:lnTo>
                    <a:pt x="577703" y="299720"/>
                  </a:lnTo>
                  <a:lnTo>
                    <a:pt x="569956" y="297180"/>
                  </a:lnTo>
                  <a:lnTo>
                    <a:pt x="563987" y="295910"/>
                  </a:lnTo>
                  <a:close/>
                </a:path>
                <a:path w="827404" h="448310">
                  <a:moveTo>
                    <a:pt x="632567" y="313690"/>
                  </a:moveTo>
                  <a:lnTo>
                    <a:pt x="566273" y="313690"/>
                  </a:lnTo>
                  <a:lnTo>
                    <a:pt x="574401" y="316230"/>
                  </a:lnTo>
                  <a:lnTo>
                    <a:pt x="584547" y="318770"/>
                  </a:lnTo>
                  <a:lnTo>
                    <a:pt x="593467" y="320040"/>
                  </a:lnTo>
                  <a:lnTo>
                    <a:pt x="601172" y="321310"/>
                  </a:lnTo>
                  <a:lnTo>
                    <a:pt x="607675" y="321310"/>
                  </a:lnTo>
                  <a:lnTo>
                    <a:pt x="605008" y="327660"/>
                  </a:lnTo>
                  <a:lnTo>
                    <a:pt x="601706" y="336550"/>
                  </a:lnTo>
                  <a:lnTo>
                    <a:pt x="598277" y="341630"/>
                  </a:lnTo>
                  <a:lnTo>
                    <a:pt x="594594" y="345440"/>
                  </a:lnTo>
                  <a:lnTo>
                    <a:pt x="589768" y="350520"/>
                  </a:lnTo>
                  <a:lnTo>
                    <a:pt x="583926" y="353060"/>
                  </a:lnTo>
                  <a:lnTo>
                    <a:pt x="577068" y="353060"/>
                  </a:lnTo>
                  <a:lnTo>
                    <a:pt x="570210" y="354330"/>
                  </a:lnTo>
                  <a:lnTo>
                    <a:pt x="616569" y="354330"/>
                  </a:lnTo>
                  <a:lnTo>
                    <a:pt x="618319" y="349250"/>
                  </a:lnTo>
                  <a:lnTo>
                    <a:pt x="622915" y="337820"/>
                  </a:lnTo>
                  <a:lnTo>
                    <a:pt x="632567" y="313690"/>
                  </a:lnTo>
                  <a:close/>
                </a:path>
                <a:path w="827404" h="448310">
                  <a:moveTo>
                    <a:pt x="480086" y="229870"/>
                  </a:moveTo>
                  <a:lnTo>
                    <a:pt x="462514" y="229870"/>
                  </a:lnTo>
                  <a:lnTo>
                    <a:pt x="459339" y="250190"/>
                  </a:lnTo>
                  <a:lnTo>
                    <a:pt x="450576" y="322580"/>
                  </a:lnTo>
                  <a:lnTo>
                    <a:pt x="470007" y="330200"/>
                  </a:lnTo>
                  <a:lnTo>
                    <a:pt x="492653" y="302260"/>
                  </a:lnTo>
                  <a:lnTo>
                    <a:pt x="471150" y="302260"/>
                  </a:lnTo>
                  <a:lnTo>
                    <a:pt x="473944" y="278130"/>
                  </a:lnTo>
                  <a:lnTo>
                    <a:pt x="480086" y="229870"/>
                  </a:lnTo>
                  <a:close/>
                </a:path>
                <a:path w="827404" h="448310">
                  <a:moveTo>
                    <a:pt x="731595" y="316230"/>
                  </a:moveTo>
                  <a:lnTo>
                    <a:pt x="705465" y="316230"/>
                  </a:lnTo>
                  <a:lnTo>
                    <a:pt x="709529" y="317500"/>
                  </a:lnTo>
                  <a:lnTo>
                    <a:pt x="714101" y="320040"/>
                  </a:lnTo>
                  <a:lnTo>
                    <a:pt x="718165" y="322580"/>
                  </a:lnTo>
                  <a:lnTo>
                    <a:pt x="721594" y="327660"/>
                  </a:lnTo>
                  <a:lnTo>
                    <a:pt x="731595" y="316230"/>
                  </a:lnTo>
                  <a:close/>
                </a:path>
                <a:path w="827404" h="448310">
                  <a:moveTo>
                    <a:pt x="713847" y="297180"/>
                  </a:moveTo>
                  <a:lnTo>
                    <a:pt x="704703" y="297180"/>
                  </a:lnTo>
                  <a:lnTo>
                    <a:pt x="700131" y="298450"/>
                  </a:lnTo>
                  <a:lnTo>
                    <a:pt x="694035" y="302260"/>
                  </a:lnTo>
                  <a:lnTo>
                    <a:pt x="686669" y="308610"/>
                  </a:lnTo>
                  <a:lnTo>
                    <a:pt x="732033" y="308610"/>
                  </a:lnTo>
                  <a:lnTo>
                    <a:pt x="730103" y="306070"/>
                  </a:lnTo>
                  <a:lnTo>
                    <a:pt x="724515" y="300990"/>
                  </a:lnTo>
                  <a:lnTo>
                    <a:pt x="718165" y="298450"/>
                  </a:lnTo>
                  <a:lnTo>
                    <a:pt x="713847" y="297180"/>
                  </a:lnTo>
                  <a:close/>
                </a:path>
                <a:path w="827404" h="448310">
                  <a:moveTo>
                    <a:pt x="624989" y="264160"/>
                  </a:moveTo>
                  <a:lnTo>
                    <a:pt x="582021" y="264160"/>
                  </a:lnTo>
                  <a:lnTo>
                    <a:pt x="589133" y="265430"/>
                  </a:lnTo>
                  <a:lnTo>
                    <a:pt x="597896" y="269240"/>
                  </a:lnTo>
                  <a:lnTo>
                    <a:pt x="607294" y="273050"/>
                  </a:lnTo>
                  <a:lnTo>
                    <a:pt x="613517" y="276860"/>
                  </a:lnTo>
                  <a:lnTo>
                    <a:pt x="618978" y="288290"/>
                  </a:lnTo>
                  <a:lnTo>
                    <a:pt x="618597" y="294640"/>
                  </a:lnTo>
                  <a:lnTo>
                    <a:pt x="615295" y="302260"/>
                  </a:lnTo>
                  <a:lnTo>
                    <a:pt x="614533" y="303530"/>
                  </a:lnTo>
                  <a:lnTo>
                    <a:pt x="613517" y="306070"/>
                  </a:lnTo>
                  <a:lnTo>
                    <a:pt x="635615" y="306070"/>
                  </a:lnTo>
                  <a:lnTo>
                    <a:pt x="636123" y="304800"/>
                  </a:lnTo>
                  <a:lnTo>
                    <a:pt x="638155" y="298450"/>
                  </a:lnTo>
                  <a:lnTo>
                    <a:pt x="638790" y="295910"/>
                  </a:lnTo>
                  <a:lnTo>
                    <a:pt x="639679" y="289560"/>
                  </a:lnTo>
                  <a:lnTo>
                    <a:pt x="639425" y="284480"/>
                  </a:lnTo>
                  <a:lnTo>
                    <a:pt x="638028" y="280670"/>
                  </a:lnTo>
                  <a:lnTo>
                    <a:pt x="636504" y="275590"/>
                  </a:lnTo>
                  <a:lnTo>
                    <a:pt x="633329" y="271780"/>
                  </a:lnTo>
                  <a:lnTo>
                    <a:pt x="628376" y="266700"/>
                  </a:lnTo>
                  <a:lnTo>
                    <a:pt x="624989" y="264160"/>
                  </a:lnTo>
                  <a:close/>
                </a:path>
                <a:path w="827404" h="448310">
                  <a:moveTo>
                    <a:pt x="397109" y="173990"/>
                  </a:moveTo>
                  <a:lnTo>
                    <a:pt x="387076" y="297180"/>
                  </a:lnTo>
                  <a:lnTo>
                    <a:pt x="406507" y="304800"/>
                  </a:lnTo>
                  <a:lnTo>
                    <a:pt x="426441" y="278130"/>
                  </a:lnTo>
                  <a:lnTo>
                    <a:pt x="405745" y="278130"/>
                  </a:lnTo>
                  <a:lnTo>
                    <a:pt x="408666" y="252730"/>
                  </a:lnTo>
                  <a:lnTo>
                    <a:pt x="416413" y="181610"/>
                  </a:lnTo>
                  <a:lnTo>
                    <a:pt x="397109" y="173990"/>
                  </a:lnTo>
                  <a:close/>
                </a:path>
                <a:path w="827404" h="448310">
                  <a:moveTo>
                    <a:pt x="530078" y="227330"/>
                  </a:moveTo>
                  <a:lnTo>
                    <a:pt x="485882" y="283210"/>
                  </a:lnTo>
                  <a:lnTo>
                    <a:pt x="471150" y="302260"/>
                  </a:lnTo>
                  <a:lnTo>
                    <a:pt x="492653" y="302260"/>
                  </a:lnTo>
                  <a:lnTo>
                    <a:pt x="548239" y="233680"/>
                  </a:lnTo>
                  <a:lnTo>
                    <a:pt x="530078" y="227330"/>
                  </a:lnTo>
                  <a:close/>
                </a:path>
                <a:path w="827404" h="448310">
                  <a:moveTo>
                    <a:pt x="340721" y="151130"/>
                  </a:moveTo>
                  <a:lnTo>
                    <a:pt x="335006" y="166370"/>
                  </a:lnTo>
                  <a:lnTo>
                    <a:pt x="348595" y="171450"/>
                  </a:lnTo>
                  <a:lnTo>
                    <a:pt x="319004" y="246380"/>
                  </a:lnTo>
                  <a:lnTo>
                    <a:pt x="316845" y="254000"/>
                  </a:lnTo>
                  <a:lnTo>
                    <a:pt x="317099" y="261620"/>
                  </a:lnTo>
                  <a:lnTo>
                    <a:pt x="318623" y="265430"/>
                  </a:lnTo>
                  <a:lnTo>
                    <a:pt x="321544" y="269240"/>
                  </a:lnTo>
                  <a:lnTo>
                    <a:pt x="324338" y="273050"/>
                  </a:lnTo>
                  <a:lnTo>
                    <a:pt x="350754" y="283210"/>
                  </a:lnTo>
                  <a:lnTo>
                    <a:pt x="354564" y="265430"/>
                  </a:lnTo>
                  <a:lnTo>
                    <a:pt x="351008" y="264160"/>
                  </a:lnTo>
                  <a:lnTo>
                    <a:pt x="348214" y="264160"/>
                  </a:lnTo>
                  <a:lnTo>
                    <a:pt x="346182" y="262890"/>
                  </a:lnTo>
                  <a:lnTo>
                    <a:pt x="343388" y="261620"/>
                  </a:lnTo>
                  <a:lnTo>
                    <a:pt x="341356" y="260350"/>
                  </a:lnTo>
                  <a:lnTo>
                    <a:pt x="340340" y="259080"/>
                  </a:lnTo>
                  <a:lnTo>
                    <a:pt x="339197" y="257810"/>
                  </a:lnTo>
                  <a:lnTo>
                    <a:pt x="338562" y="255270"/>
                  </a:lnTo>
                  <a:lnTo>
                    <a:pt x="338435" y="252730"/>
                  </a:lnTo>
                  <a:lnTo>
                    <a:pt x="339451" y="248920"/>
                  </a:lnTo>
                  <a:lnTo>
                    <a:pt x="341610" y="243840"/>
                  </a:lnTo>
                  <a:lnTo>
                    <a:pt x="367264" y="179070"/>
                  </a:lnTo>
                  <a:lnTo>
                    <a:pt x="388854" y="179070"/>
                  </a:lnTo>
                  <a:lnTo>
                    <a:pt x="391775" y="171450"/>
                  </a:lnTo>
                  <a:lnTo>
                    <a:pt x="372979" y="163830"/>
                  </a:lnTo>
                  <a:lnTo>
                    <a:pt x="375540" y="157480"/>
                  </a:lnTo>
                  <a:lnTo>
                    <a:pt x="354437" y="157480"/>
                  </a:lnTo>
                  <a:lnTo>
                    <a:pt x="340721" y="151130"/>
                  </a:lnTo>
                  <a:close/>
                </a:path>
                <a:path w="827404" h="448310">
                  <a:moveTo>
                    <a:pt x="463657" y="200660"/>
                  </a:moveTo>
                  <a:lnTo>
                    <a:pt x="420477" y="257810"/>
                  </a:lnTo>
                  <a:lnTo>
                    <a:pt x="411460" y="270510"/>
                  </a:lnTo>
                  <a:lnTo>
                    <a:pt x="406507" y="276860"/>
                  </a:lnTo>
                  <a:lnTo>
                    <a:pt x="405745" y="278130"/>
                  </a:lnTo>
                  <a:lnTo>
                    <a:pt x="426441" y="278130"/>
                  </a:lnTo>
                  <a:lnTo>
                    <a:pt x="462514" y="229870"/>
                  </a:lnTo>
                  <a:lnTo>
                    <a:pt x="480086" y="229870"/>
                  </a:lnTo>
                  <a:lnTo>
                    <a:pt x="482834" y="208280"/>
                  </a:lnTo>
                  <a:lnTo>
                    <a:pt x="463657" y="200660"/>
                  </a:lnTo>
                  <a:close/>
                </a:path>
                <a:path w="827404" h="448310">
                  <a:moveTo>
                    <a:pt x="571988" y="247650"/>
                  </a:moveTo>
                  <a:lnTo>
                    <a:pt x="565003" y="250190"/>
                  </a:lnTo>
                  <a:lnTo>
                    <a:pt x="553573" y="256540"/>
                  </a:lnTo>
                  <a:lnTo>
                    <a:pt x="548366" y="261620"/>
                  </a:lnTo>
                  <a:lnTo>
                    <a:pt x="543540" y="267970"/>
                  </a:lnTo>
                  <a:lnTo>
                    <a:pt x="560812" y="278130"/>
                  </a:lnTo>
                  <a:lnTo>
                    <a:pt x="565892" y="271780"/>
                  </a:lnTo>
                  <a:lnTo>
                    <a:pt x="571226" y="266700"/>
                  </a:lnTo>
                  <a:lnTo>
                    <a:pt x="582021" y="264160"/>
                  </a:lnTo>
                  <a:lnTo>
                    <a:pt x="624989" y="264160"/>
                  </a:lnTo>
                  <a:lnTo>
                    <a:pt x="623296" y="262890"/>
                  </a:lnTo>
                  <a:lnTo>
                    <a:pt x="616184" y="257810"/>
                  </a:lnTo>
                  <a:lnTo>
                    <a:pt x="606786" y="254000"/>
                  </a:lnTo>
                  <a:lnTo>
                    <a:pt x="599763" y="251460"/>
                  </a:lnTo>
                  <a:lnTo>
                    <a:pt x="586480" y="248920"/>
                  </a:lnTo>
                  <a:lnTo>
                    <a:pt x="580243" y="248920"/>
                  </a:lnTo>
                  <a:lnTo>
                    <a:pt x="571988" y="247650"/>
                  </a:lnTo>
                  <a:close/>
                </a:path>
                <a:path w="827404" h="448310">
                  <a:moveTo>
                    <a:pt x="279507" y="127000"/>
                  </a:moveTo>
                  <a:lnTo>
                    <a:pt x="273665" y="142240"/>
                  </a:lnTo>
                  <a:lnTo>
                    <a:pt x="290175" y="148590"/>
                  </a:lnTo>
                  <a:lnTo>
                    <a:pt x="252202" y="243840"/>
                  </a:lnTo>
                  <a:lnTo>
                    <a:pt x="270744" y="251460"/>
                  </a:lnTo>
                  <a:lnTo>
                    <a:pt x="308717" y="156210"/>
                  </a:lnTo>
                  <a:lnTo>
                    <a:pt x="333424" y="156210"/>
                  </a:lnTo>
                  <a:lnTo>
                    <a:pt x="336022" y="149860"/>
                  </a:lnTo>
                  <a:lnTo>
                    <a:pt x="314559" y="140970"/>
                  </a:lnTo>
                  <a:lnTo>
                    <a:pt x="317607" y="133350"/>
                  </a:lnTo>
                  <a:lnTo>
                    <a:pt x="296017" y="133350"/>
                  </a:lnTo>
                  <a:lnTo>
                    <a:pt x="279507" y="127000"/>
                  </a:lnTo>
                  <a:close/>
                </a:path>
                <a:path w="827404" h="448310">
                  <a:moveTo>
                    <a:pt x="199608" y="96520"/>
                  </a:moveTo>
                  <a:lnTo>
                    <a:pt x="189811" y="96520"/>
                  </a:lnTo>
                  <a:lnTo>
                    <a:pt x="180193" y="99060"/>
                  </a:lnTo>
                  <a:lnTo>
                    <a:pt x="145141" y="137160"/>
                  </a:lnTo>
                  <a:lnTo>
                    <a:pt x="139047" y="166370"/>
                  </a:lnTo>
                  <a:lnTo>
                    <a:pt x="139444" y="175260"/>
                  </a:lnTo>
                  <a:lnTo>
                    <a:pt x="163224" y="210820"/>
                  </a:lnTo>
                  <a:lnTo>
                    <a:pt x="188416" y="219710"/>
                  </a:lnTo>
                  <a:lnTo>
                    <a:pt x="203180" y="219710"/>
                  </a:lnTo>
                  <a:lnTo>
                    <a:pt x="233644" y="203200"/>
                  </a:lnTo>
                  <a:lnTo>
                    <a:pt x="193766" y="203200"/>
                  </a:lnTo>
                  <a:lnTo>
                    <a:pt x="180066" y="200660"/>
                  </a:lnTo>
                  <a:lnTo>
                    <a:pt x="159285" y="165100"/>
                  </a:lnTo>
                  <a:lnTo>
                    <a:pt x="160962" y="154940"/>
                  </a:lnTo>
                  <a:lnTo>
                    <a:pt x="186162" y="116840"/>
                  </a:lnTo>
                  <a:lnTo>
                    <a:pt x="199671" y="113030"/>
                  </a:lnTo>
                  <a:lnTo>
                    <a:pt x="238835" y="113030"/>
                  </a:lnTo>
                  <a:lnTo>
                    <a:pt x="230143" y="105410"/>
                  </a:lnTo>
                  <a:lnTo>
                    <a:pt x="219690" y="100330"/>
                  </a:lnTo>
                  <a:lnTo>
                    <a:pt x="209571" y="97790"/>
                  </a:lnTo>
                  <a:lnTo>
                    <a:pt x="199608" y="96520"/>
                  </a:lnTo>
                  <a:close/>
                </a:path>
                <a:path w="827404" h="448310">
                  <a:moveTo>
                    <a:pt x="238835" y="113030"/>
                  </a:moveTo>
                  <a:lnTo>
                    <a:pt x="199671" y="113030"/>
                  </a:lnTo>
                  <a:lnTo>
                    <a:pt x="213467" y="115570"/>
                  </a:lnTo>
                  <a:lnTo>
                    <a:pt x="219852" y="119380"/>
                  </a:lnTo>
                  <a:lnTo>
                    <a:pt x="234199" y="151130"/>
                  </a:lnTo>
                  <a:lnTo>
                    <a:pt x="232604" y="160020"/>
                  </a:lnTo>
                  <a:lnTo>
                    <a:pt x="213750" y="194310"/>
                  </a:lnTo>
                  <a:lnTo>
                    <a:pt x="193766" y="203200"/>
                  </a:lnTo>
                  <a:lnTo>
                    <a:pt x="233644" y="203200"/>
                  </a:lnTo>
                  <a:lnTo>
                    <a:pt x="252950" y="163830"/>
                  </a:lnTo>
                  <a:lnTo>
                    <a:pt x="254631" y="152400"/>
                  </a:lnTo>
                  <a:lnTo>
                    <a:pt x="253954" y="140970"/>
                  </a:lnTo>
                  <a:lnTo>
                    <a:pt x="250932" y="130810"/>
                  </a:lnTo>
                  <a:lnTo>
                    <a:pt x="245764" y="120650"/>
                  </a:lnTo>
                  <a:lnTo>
                    <a:pt x="238835" y="113030"/>
                  </a:lnTo>
                  <a:close/>
                </a:path>
                <a:path w="827404" h="448310">
                  <a:moveTo>
                    <a:pt x="388854" y="179070"/>
                  </a:moveTo>
                  <a:lnTo>
                    <a:pt x="367264" y="179070"/>
                  </a:lnTo>
                  <a:lnTo>
                    <a:pt x="385933" y="186690"/>
                  </a:lnTo>
                  <a:lnTo>
                    <a:pt x="388854" y="179070"/>
                  </a:lnTo>
                  <a:close/>
                </a:path>
                <a:path w="827404" h="448310">
                  <a:moveTo>
                    <a:pt x="3536" y="88900"/>
                  </a:moveTo>
                  <a:lnTo>
                    <a:pt x="1246" y="96520"/>
                  </a:lnTo>
                  <a:lnTo>
                    <a:pt x="75" y="104140"/>
                  </a:lnTo>
                  <a:lnTo>
                    <a:pt x="0" y="111760"/>
                  </a:lnTo>
                  <a:lnTo>
                    <a:pt x="996" y="119380"/>
                  </a:lnTo>
                  <a:lnTo>
                    <a:pt x="29507" y="156210"/>
                  </a:lnTo>
                  <a:lnTo>
                    <a:pt x="47859" y="165100"/>
                  </a:lnTo>
                  <a:lnTo>
                    <a:pt x="55981" y="168910"/>
                  </a:lnTo>
                  <a:lnTo>
                    <a:pt x="71844" y="171450"/>
                  </a:lnTo>
                  <a:lnTo>
                    <a:pt x="79609" y="171450"/>
                  </a:lnTo>
                  <a:lnTo>
                    <a:pt x="115788" y="153670"/>
                  </a:lnTo>
                  <a:lnTo>
                    <a:pt x="116696" y="152400"/>
                  </a:lnTo>
                  <a:lnTo>
                    <a:pt x="69068" y="152400"/>
                  </a:lnTo>
                  <a:lnTo>
                    <a:pt x="61829" y="149860"/>
                  </a:lnTo>
                  <a:lnTo>
                    <a:pt x="26904" y="128270"/>
                  </a:lnTo>
                  <a:lnTo>
                    <a:pt x="20681" y="109220"/>
                  </a:lnTo>
                  <a:lnTo>
                    <a:pt x="21062" y="102870"/>
                  </a:lnTo>
                  <a:lnTo>
                    <a:pt x="23221" y="93980"/>
                  </a:lnTo>
                  <a:lnTo>
                    <a:pt x="3536" y="88900"/>
                  </a:lnTo>
                  <a:close/>
                </a:path>
                <a:path w="827404" h="448310">
                  <a:moveTo>
                    <a:pt x="333424" y="156210"/>
                  </a:moveTo>
                  <a:lnTo>
                    <a:pt x="308717" y="156210"/>
                  </a:lnTo>
                  <a:lnTo>
                    <a:pt x="330307" y="163830"/>
                  </a:lnTo>
                  <a:lnTo>
                    <a:pt x="333424" y="156210"/>
                  </a:lnTo>
                  <a:close/>
                </a:path>
                <a:path w="827404" h="448310">
                  <a:moveTo>
                    <a:pt x="388346" y="125730"/>
                  </a:moveTo>
                  <a:lnTo>
                    <a:pt x="365232" y="129540"/>
                  </a:lnTo>
                  <a:lnTo>
                    <a:pt x="354437" y="157480"/>
                  </a:lnTo>
                  <a:lnTo>
                    <a:pt x="375540" y="157480"/>
                  </a:lnTo>
                  <a:lnTo>
                    <a:pt x="388346" y="125730"/>
                  </a:lnTo>
                  <a:close/>
                </a:path>
                <a:path w="827404" h="448310">
                  <a:moveTo>
                    <a:pt x="74910" y="0"/>
                  </a:moveTo>
                  <a:lnTo>
                    <a:pt x="37826" y="19050"/>
                  </a:lnTo>
                  <a:lnTo>
                    <a:pt x="31222" y="40640"/>
                  </a:lnTo>
                  <a:lnTo>
                    <a:pt x="32492" y="48260"/>
                  </a:lnTo>
                  <a:lnTo>
                    <a:pt x="60019" y="83820"/>
                  </a:lnTo>
                  <a:lnTo>
                    <a:pt x="77333" y="95250"/>
                  </a:lnTo>
                  <a:lnTo>
                    <a:pt x="84228" y="100330"/>
                  </a:lnTo>
                  <a:lnTo>
                    <a:pt x="89386" y="105410"/>
                  </a:lnTo>
                  <a:lnTo>
                    <a:pt x="92817" y="107950"/>
                  </a:lnTo>
                  <a:lnTo>
                    <a:pt x="98278" y="113030"/>
                  </a:lnTo>
                  <a:lnTo>
                    <a:pt x="101580" y="118110"/>
                  </a:lnTo>
                  <a:lnTo>
                    <a:pt x="104374" y="127000"/>
                  </a:lnTo>
                  <a:lnTo>
                    <a:pt x="104120" y="132080"/>
                  </a:lnTo>
                  <a:lnTo>
                    <a:pt x="100310" y="140970"/>
                  </a:lnTo>
                  <a:lnTo>
                    <a:pt x="97135" y="144780"/>
                  </a:lnTo>
                  <a:lnTo>
                    <a:pt x="92690" y="147320"/>
                  </a:lnTo>
                  <a:lnTo>
                    <a:pt x="88245" y="151130"/>
                  </a:lnTo>
                  <a:lnTo>
                    <a:pt x="82657" y="152400"/>
                  </a:lnTo>
                  <a:lnTo>
                    <a:pt x="116696" y="152400"/>
                  </a:lnTo>
                  <a:lnTo>
                    <a:pt x="119421" y="148590"/>
                  </a:lnTo>
                  <a:lnTo>
                    <a:pt x="122281" y="142240"/>
                  </a:lnTo>
                  <a:lnTo>
                    <a:pt x="125456" y="134620"/>
                  </a:lnTo>
                  <a:lnTo>
                    <a:pt x="126218" y="125730"/>
                  </a:lnTo>
                  <a:lnTo>
                    <a:pt x="124440" y="118110"/>
                  </a:lnTo>
                  <a:lnTo>
                    <a:pt x="122678" y="113030"/>
                  </a:lnTo>
                  <a:lnTo>
                    <a:pt x="119868" y="106680"/>
                  </a:lnTo>
                  <a:lnTo>
                    <a:pt x="116010" y="100330"/>
                  </a:lnTo>
                  <a:lnTo>
                    <a:pt x="111105" y="95250"/>
                  </a:lnTo>
                  <a:lnTo>
                    <a:pt x="106388" y="90170"/>
                  </a:lnTo>
                  <a:lnTo>
                    <a:pt x="99849" y="85090"/>
                  </a:lnTo>
                  <a:lnTo>
                    <a:pt x="91477" y="78740"/>
                  </a:lnTo>
                  <a:lnTo>
                    <a:pt x="81260" y="72390"/>
                  </a:lnTo>
                  <a:lnTo>
                    <a:pt x="71262" y="64770"/>
                  </a:lnTo>
                  <a:lnTo>
                    <a:pt x="52558" y="39370"/>
                  </a:lnTo>
                  <a:lnTo>
                    <a:pt x="54717" y="33020"/>
                  </a:lnTo>
                  <a:lnTo>
                    <a:pt x="57130" y="26670"/>
                  </a:lnTo>
                  <a:lnTo>
                    <a:pt x="62083" y="22860"/>
                  </a:lnTo>
                  <a:lnTo>
                    <a:pt x="69449" y="20320"/>
                  </a:lnTo>
                  <a:lnTo>
                    <a:pt x="75406" y="19050"/>
                  </a:lnTo>
                  <a:lnTo>
                    <a:pt x="126831" y="19050"/>
                  </a:lnTo>
                  <a:lnTo>
                    <a:pt x="120296" y="13970"/>
                  </a:lnTo>
                  <a:lnTo>
                    <a:pt x="112976" y="10160"/>
                  </a:lnTo>
                  <a:lnTo>
                    <a:pt x="104882" y="6350"/>
                  </a:lnTo>
                  <a:lnTo>
                    <a:pt x="89753" y="1270"/>
                  </a:lnTo>
                  <a:lnTo>
                    <a:pt x="82290" y="1270"/>
                  </a:lnTo>
                  <a:lnTo>
                    <a:pt x="74910" y="0"/>
                  </a:lnTo>
                  <a:close/>
                </a:path>
                <a:path w="827404" h="448310">
                  <a:moveTo>
                    <a:pt x="329037" y="96520"/>
                  </a:moveTo>
                  <a:lnTo>
                    <a:pt x="317607" y="99060"/>
                  </a:lnTo>
                  <a:lnTo>
                    <a:pt x="312908" y="101600"/>
                  </a:lnTo>
                  <a:lnTo>
                    <a:pt x="309225" y="106680"/>
                  </a:lnTo>
                  <a:lnTo>
                    <a:pt x="306431" y="109220"/>
                  </a:lnTo>
                  <a:lnTo>
                    <a:pt x="303637" y="114300"/>
                  </a:lnTo>
                  <a:lnTo>
                    <a:pt x="296017" y="133350"/>
                  </a:lnTo>
                  <a:lnTo>
                    <a:pt x="317607" y="133350"/>
                  </a:lnTo>
                  <a:lnTo>
                    <a:pt x="318623" y="130810"/>
                  </a:lnTo>
                  <a:lnTo>
                    <a:pt x="321290" y="124460"/>
                  </a:lnTo>
                  <a:lnTo>
                    <a:pt x="324211" y="120650"/>
                  </a:lnTo>
                  <a:lnTo>
                    <a:pt x="330815" y="116840"/>
                  </a:lnTo>
                  <a:lnTo>
                    <a:pt x="356924" y="116840"/>
                  </a:lnTo>
                  <a:lnTo>
                    <a:pt x="360787" y="110490"/>
                  </a:lnTo>
                  <a:lnTo>
                    <a:pt x="354945" y="106680"/>
                  </a:lnTo>
                  <a:lnTo>
                    <a:pt x="349484" y="102870"/>
                  </a:lnTo>
                  <a:lnTo>
                    <a:pt x="344150" y="101600"/>
                  </a:lnTo>
                  <a:lnTo>
                    <a:pt x="336022" y="97790"/>
                  </a:lnTo>
                  <a:lnTo>
                    <a:pt x="329037" y="96520"/>
                  </a:lnTo>
                  <a:close/>
                </a:path>
                <a:path w="827404" h="448310">
                  <a:moveTo>
                    <a:pt x="356924" y="116840"/>
                  </a:moveTo>
                  <a:lnTo>
                    <a:pt x="330815" y="116840"/>
                  </a:lnTo>
                  <a:lnTo>
                    <a:pt x="335260" y="118110"/>
                  </a:lnTo>
                  <a:lnTo>
                    <a:pt x="340975" y="119380"/>
                  </a:lnTo>
                  <a:lnTo>
                    <a:pt x="344404" y="121920"/>
                  </a:lnTo>
                  <a:lnTo>
                    <a:pt x="347960" y="123190"/>
                  </a:lnTo>
                  <a:lnTo>
                    <a:pt x="351516" y="125730"/>
                  </a:lnTo>
                  <a:lnTo>
                    <a:pt x="356924" y="116840"/>
                  </a:lnTo>
                  <a:close/>
                </a:path>
                <a:path w="827404" h="448310">
                  <a:moveTo>
                    <a:pt x="126831" y="19050"/>
                  </a:moveTo>
                  <a:lnTo>
                    <a:pt x="75406" y="19050"/>
                  </a:lnTo>
                  <a:lnTo>
                    <a:pt x="82244" y="20320"/>
                  </a:lnTo>
                  <a:lnTo>
                    <a:pt x="89987" y="21590"/>
                  </a:lnTo>
                  <a:lnTo>
                    <a:pt x="98659" y="24130"/>
                  </a:lnTo>
                  <a:lnTo>
                    <a:pt x="125581" y="53340"/>
                  </a:lnTo>
                  <a:lnTo>
                    <a:pt x="125705" y="58420"/>
                  </a:lnTo>
                  <a:lnTo>
                    <a:pt x="125638" y="60960"/>
                  </a:lnTo>
                  <a:lnTo>
                    <a:pt x="124186" y="68580"/>
                  </a:lnTo>
                  <a:lnTo>
                    <a:pt x="143998" y="74930"/>
                  </a:lnTo>
                  <a:lnTo>
                    <a:pt x="145922" y="67310"/>
                  </a:lnTo>
                  <a:lnTo>
                    <a:pt x="146919" y="60960"/>
                  </a:lnTo>
                  <a:lnTo>
                    <a:pt x="146962" y="54610"/>
                  </a:lnTo>
                  <a:lnTo>
                    <a:pt x="146030" y="46990"/>
                  </a:lnTo>
                  <a:lnTo>
                    <a:pt x="144176" y="40640"/>
                  </a:lnTo>
                  <a:lnTo>
                    <a:pt x="141299" y="34290"/>
                  </a:lnTo>
                  <a:lnTo>
                    <a:pt x="137421" y="29210"/>
                  </a:lnTo>
                  <a:lnTo>
                    <a:pt x="132568" y="24130"/>
                  </a:lnTo>
                  <a:lnTo>
                    <a:pt x="126831" y="190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5" name="object 5" descr="money and coins"/>
            <p:cNvSpPr/>
            <p:nvPr/>
          </p:nvSpPr>
          <p:spPr>
            <a:xfrm>
              <a:off x="6019800" y="1290496"/>
              <a:ext cx="1886712" cy="18867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</a:p>
        </p:txBody>
      </p:sp>
      <p:sp>
        <p:nvSpPr>
          <p:cNvPr id="4" name="object 4" descr="Image of two hands grasping in a handshake"/>
          <p:cNvSpPr/>
          <p:nvPr/>
        </p:nvSpPr>
        <p:spPr>
          <a:xfrm>
            <a:off x="304800" y="1524000"/>
            <a:ext cx="38100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471161" y="1931289"/>
            <a:ext cx="2889885" cy="2007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685" indent="-514984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105" dirty="0">
                <a:solidFill>
                  <a:srgbClr val="122E5A"/>
                </a:solidFill>
                <a:latin typeface="Geneva"/>
                <a:cs typeface="Geneva"/>
              </a:rPr>
              <a:t>Agenda</a:t>
            </a:r>
            <a:endParaRPr sz="3000">
              <a:latin typeface="Geneva"/>
              <a:cs typeface="Geneva"/>
            </a:endParaRPr>
          </a:p>
          <a:p>
            <a:pPr marL="527685" indent="-514984">
              <a:lnSpc>
                <a:spcPct val="100000"/>
              </a:lnSpc>
              <a:spcBef>
                <a:spcPts val="240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55" dirty="0">
                <a:solidFill>
                  <a:srgbClr val="122E5A"/>
                </a:solidFill>
                <a:latin typeface="Geneva"/>
                <a:cs typeface="Geneva"/>
              </a:rPr>
              <a:t>Ground</a:t>
            </a:r>
            <a:r>
              <a:rPr sz="3000" spc="-23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25" dirty="0">
                <a:solidFill>
                  <a:srgbClr val="122E5A"/>
                </a:solidFill>
                <a:latin typeface="Geneva"/>
                <a:cs typeface="Geneva"/>
              </a:rPr>
              <a:t>Rules</a:t>
            </a:r>
            <a:endParaRPr sz="3000">
              <a:latin typeface="Geneva"/>
              <a:cs typeface="Geneva"/>
            </a:endParaRPr>
          </a:p>
          <a:p>
            <a:pPr marL="527685" indent="-514984">
              <a:lnSpc>
                <a:spcPct val="100000"/>
              </a:lnSpc>
              <a:spcBef>
                <a:spcPts val="240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Introductions</a:t>
            </a:r>
            <a:endParaRPr sz="300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Software, Email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119885"/>
            <a:ext cx="6843395" cy="3404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10" dirty="0">
                <a:solidFill>
                  <a:srgbClr val="122E5A"/>
                </a:solidFill>
                <a:latin typeface="Geneva"/>
                <a:cs typeface="Geneva"/>
              </a:rPr>
              <a:t>Communicate </a:t>
            </a:r>
            <a:r>
              <a:rPr sz="3000" spc="-200" dirty="0">
                <a:solidFill>
                  <a:srgbClr val="122E5A"/>
                </a:solidFill>
                <a:latin typeface="Geneva"/>
                <a:cs typeface="Geneva"/>
              </a:rPr>
              <a:t>with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clients,</a:t>
            </a:r>
            <a:r>
              <a:rPr sz="3000" spc="-26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05" dirty="0">
                <a:solidFill>
                  <a:srgbClr val="122E5A"/>
                </a:solidFill>
                <a:latin typeface="Geneva"/>
                <a:cs typeface="Geneva"/>
              </a:rPr>
              <a:t>employees,  </a:t>
            </a: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suppliers,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vendors, 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contractors,</a:t>
            </a:r>
            <a:r>
              <a:rPr sz="3000" spc="-3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95" dirty="0">
                <a:solidFill>
                  <a:srgbClr val="122E5A"/>
                </a:solidFill>
                <a:latin typeface="Geneva"/>
                <a:cs typeface="Geneva"/>
              </a:rPr>
              <a:t>etc.</a:t>
            </a:r>
            <a:endParaRPr sz="3000">
              <a:latin typeface="Geneva"/>
              <a:cs typeface="Geneva"/>
            </a:endParaRPr>
          </a:p>
          <a:p>
            <a:pPr marL="355600" marR="252349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20" dirty="0">
                <a:solidFill>
                  <a:srgbClr val="122E5A"/>
                </a:solidFill>
                <a:latin typeface="Geneva"/>
                <a:cs typeface="Geneva"/>
              </a:rPr>
              <a:t>Use </a:t>
            </a:r>
            <a:r>
              <a:rPr sz="3000" spc="-190" dirty="0">
                <a:solidFill>
                  <a:srgbClr val="122E5A"/>
                </a:solidFill>
                <a:latin typeface="Geneva"/>
                <a:cs typeface="Geneva"/>
              </a:rPr>
              <a:t>“local”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computer</a:t>
            </a:r>
            <a:r>
              <a:rPr sz="3000" spc="-3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60" dirty="0">
                <a:solidFill>
                  <a:srgbClr val="122E5A"/>
                </a:solidFill>
                <a:latin typeface="Geneva"/>
                <a:cs typeface="Geneva"/>
              </a:rPr>
              <a:t>or  </a:t>
            </a:r>
            <a:r>
              <a:rPr sz="3000" spc="-95" dirty="0">
                <a:solidFill>
                  <a:srgbClr val="122E5A"/>
                </a:solidFill>
                <a:latin typeface="Geneva"/>
                <a:cs typeface="Geneva"/>
              </a:rPr>
              <a:t>webmail</a:t>
            </a:r>
            <a:endParaRPr sz="3000">
              <a:latin typeface="Geneva"/>
              <a:cs typeface="Geneva"/>
            </a:endParaRPr>
          </a:p>
          <a:p>
            <a:pPr marL="355600" marR="2758440" indent="-342900">
              <a:lnSpc>
                <a:spcPct val="100000"/>
              </a:lnSpc>
              <a:spcBef>
                <a:spcPts val="70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Keep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good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records</a:t>
            </a:r>
            <a:r>
              <a:rPr sz="3000" spc="-409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90" dirty="0">
                <a:solidFill>
                  <a:srgbClr val="122E5A"/>
                </a:solidFill>
                <a:latin typeface="Geneva"/>
                <a:cs typeface="Geneva"/>
              </a:rPr>
              <a:t>by  </a:t>
            </a: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creating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email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filing  </a:t>
            </a:r>
            <a:r>
              <a:rPr sz="3000" spc="-170" dirty="0">
                <a:solidFill>
                  <a:srgbClr val="122E5A"/>
                </a:solidFill>
                <a:latin typeface="Geneva"/>
                <a:cs typeface="Geneva"/>
              </a:rPr>
              <a:t>system</a:t>
            </a:r>
            <a:endParaRPr sz="3000">
              <a:latin typeface="Geneva"/>
              <a:cs typeface="Geneva"/>
            </a:endParaRPr>
          </a:p>
        </p:txBody>
      </p:sp>
      <p:grpSp>
        <p:nvGrpSpPr>
          <p:cNvPr id="10" name="Group 9" descr="Illustration of numerous letters tumbling through a mail slot, with an &quot;at sign&quot; in the background implying email">
            <a:extLst>
              <a:ext uri="{FF2B5EF4-FFF2-40B4-BE49-F238E27FC236}">
                <a16:creationId xmlns:a16="http://schemas.microsoft.com/office/drawing/2014/main" id="{0C90F6FE-EEAF-B37F-0765-DEF1000A0E15}"/>
              </a:ext>
            </a:extLst>
          </p:cNvPr>
          <p:cNvGrpSpPr/>
          <p:nvPr/>
        </p:nvGrpSpPr>
        <p:grpSpPr>
          <a:xfrm>
            <a:off x="5765291" y="2557272"/>
            <a:ext cx="2840990" cy="3368040"/>
            <a:chOff x="5765291" y="2557272"/>
            <a:chExt cx="2840990" cy="3368040"/>
          </a:xfrm>
        </p:grpSpPr>
        <p:sp>
          <p:nvSpPr>
            <p:cNvPr id="4" name="object 4" descr="envelopes of mail"/>
            <p:cNvSpPr/>
            <p:nvPr/>
          </p:nvSpPr>
          <p:spPr>
            <a:xfrm>
              <a:off x="5879591" y="2671572"/>
              <a:ext cx="2612136" cy="31394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765291" y="2557272"/>
              <a:ext cx="2840990" cy="3368040"/>
            </a:xfrm>
            <a:custGeom>
              <a:avLst/>
              <a:gdLst/>
              <a:ahLst/>
              <a:cxnLst/>
              <a:rect l="l" t="t" r="r" b="b"/>
              <a:pathLst>
                <a:path w="2840990" h="3368040">
                  <a:moveTo>
                    <a:pt x="0" y="3368040"/>
                  </a:moveTo>
                  <a:lnTo>
                    <a:pt x="2840736" y="3368040"/>
                  </a:lnTo>
                  <a:lnTo>
                    <a:pt x="2840736" y="0"/>
                  </a:lnTo>
                  <a:lnTo>
                    <a:pt x="0" y="0"/>
                  </a:lnTo>
                  <a:lnTo>
                    <a:pt x="0" y="3368040"/>
                  </a:lnTo>
                  <a:close/>
                </a:path>
              </a:pathLst>
            </a:custGeom>
            <a:ln w="228600">
              <a:solidFill>
                <a:srgbClr val="62242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Software, Spreadsheets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3114" y="1066800"/>
            <a:ext cx="7774305" cy="3404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Track </a:t>
            </a:r>
            <a:r>
              <a:rPr sz="3000" spc="-160" dirty="0">
                <a:solidFill>
                  <a:srgbClr val="122E5A"/>
                </a:solidFill>
                <a:latin typeface="Geneva"/>
                <a:cs typeface="Geneva"/>
              </a:rPr>
              <a:t>information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such </a:t>
            </a:r>
            <a:r>
              <a:rPr sz="3000" spc="-10" dirty="0">
                <a:solidFill>
                  <a:srgbClr val="122E5A"/>
                </a:solidFill>
                <a:latin typeface="Geneva"/>
                <a:cs typeface="Geneva"/>
              </a:rPr>
              <a:t>as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clients,</a:t>
            </a:r>
            <a:r>
              <a:rPr sz="3000" spc="-51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60" dirty="0">
                <a:solidFill>
                  <a:srgbClr val="122E5A"/>
                </a:solidFill>
                <a:latin typeface="Geneva"/>
                <a:cs typeface="Geneva"/>
              </a:rPr>
              <a:t>inventory,  </a:t>
            </a:r>
            <a:r>
              <a:rPr sz="3000" spc="-40" dirty="0">
                <a:solidFill>
                  <a:srgbClr val="122E5A"/>
                </a:solidFill>
                <a:latin typeface="Geneva"/>
                <a:cs typeface="Geneva"/>
              </a:rPr>
              <a:t>sales,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employee </a:t>
            </a:r>
            <a:r>
              <a:rPr sz="3000" spc="-195" dirty="0">
                <a:solidFill>
                  <a:srgbClr val="122E5A"/>
                </a:solidFill>
                <a:latin typeface="Geneva"/>
                <a:cs typeface="Geneva"/>
              </a:rPr>
              <a:t>time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sheets,</a:t>
            </a:r>
            <a:r>
              <a:rPr sz="3000" spc="-37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95" dirty="0">
                <a:solidFill>
                  <a:srgbClr val="122E5A"/>
                </a:solidFill>
                <a:latin typeface="Geneva"/>
                <a:cs typeface="Geneva"/>
              </a:rPr>
              <a:t>etc.</a:t>
            </a:r>
            <a:endParaRPr sz="3000" dirty="0">
              <a:latin typeface="Geneva"/>
              <a:cs typeface="Geneva"/>
            </a:endParaRPr>
          </a:p>
          <a:p>
            <a:pPr marL="355600" marR="429768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10" dirty="0">
                <a:solidFill>
                  <a:srgbClr val="122E5A"/>
                </a:solidFill>
                <a:latin typeface="Geneva"/>
                <a:cs typeface="Geneva"/>
              </a:rPr>
              <a:t>Matrix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3000" spc="-130" dirty="0">
                <a:solidFill>
                  <a:srgbClr val="122E5A"/>
                </a:solidFill>
                <a:latin typeface="Geneva"/>
                <a:cs typeface="Geneva"/>
              </a:rPr>
              <a:t>rows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and  </a:t>
            </a:r>
            <a:r>
              <a:rPr sz="3000" spc="-105" dirty="0">
                <a:solidFill>
                  <a:srgbClr val="122E5A"/>
                </a:solidFill>
                <a:latin typeface="Geneva"/>
                <a:cs typeface="Geneva"/>
              </a:rPr>
              <a:t>columns</a:t>
            </a:r>
            <a:endParaRPr sz="3000" dirty="0">
              <a:latin typeface="Geneva"/>
              <a:cs typeface="Geneva"/>
            </a:endParaRPr>
          </a:p>
          <a:p>
            <a:pPr marL="355600" marR="4132579" indent="-342900">
              <a:lnSpc>
                <a:spcPct val="100000"/>
              </a:lnSpc>
              <a:spcBef>
                <a:spcPts val="70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Frequently </a:t>
            </a: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used</a:t>
            </a:r>
            <a:r>
              <a:rPr sz="3000" spc="-2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220" dirty="0">
                <a:solidFill>
                  <a:srgbClr val="122E5A"/>
                </a:solidFill>
                <a:latin typeface="Geneva"/>
                <a:cs typeface="Geneva"/>
              </a:rPr>
              <a:t>for 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financial </a:t>
            </a:r>
            <a:r>
              <a:rPr sz="3000" spc="-250" dirty="0">
                <a:solidFill>
                  <a:srgbClr val="122E5A"/>
                </a:solidFill>
                <a:latin typeface="Geneva"/>
                <a:cs typeface="Geneva"/>
              </a:rPr>
              <a:t>“what-if” 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scenarios</a:t>
            </a:r>
            <a:endParaRPr sz="3000" dirty="0">
              <a:latin typeface="Geneva"/>
              <a:cs typeface="Geneva"/>
            </a:endParaRPr>
          </a:p>
        </p:txBody>
      </p:sp>
      <p:sp>
        <p:nvSpPr>
          <p:cNvPr id="4" name="object 4" descr="Abstract illustration of a column of numbers, plus and minus signs, and a magnifier "/>
          <p:cNvSpPr/>
          <p:nvPr/>
        </p:nvSpPr>
        <p:spPr>
          <a:xfrm>
            <a:off x="5088635" y="3188207"/>
            <a:ext cx="3851148" cy="28392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Software, Accounting</a:t>
            </a:r>
            <a:endParaRPr lang="en-US"/>
          </a:p>
        </p:txBody>
      </p:sp>
      <p:grpSp>
        <p:nvGrpSpPr>
          <p:cNvPr id="33" name="Group 32" descr="Venn diagram with intersection labeled &quot;accounting software&quot; and sections labeled better organization, inexpensive, faster calculations, and reduced errors">
            <a:extLst>
              <a:ext uri="{FF2B5EF4-FFF2-40B4-BE49-F238E27FC236}">
                <a16:creationId xmlns:a16="http://schemas.microsoft.com/office/drawing/2014/main" id="{347DDDE9-DF3C-6AD2-736A-7BA7A5307F4C}"/>
              </a:ext>
            </a:extLst>
          </p:cNvPr>
          <p:cNvGrpSpPr/>
          <p:nvPr/>
        </p:nvGrpSpPr>
        <p:grpSpPr>
          <a:xfrm>
            <a:off x="4613147" y="2677667"/>
            <a:ext cx="4277995" cy="3279775"/>
            <a:chOff x="4613147" y="2677667"/>
            <a:chExt cx="4277995" cy="3279775"/>
          </a:xfrm>
        </p:grpSpPr>
        <p:sp>
          <p:nvSpPr>
            <p:cNvPr id="2" name="object 2"/>
            <p:cNvSpPr/>
            <p:nvPr/>
          </p:nvSpPr>
          <p:spPr>
            <a:xfrm>
              <a:off x="4709159" y="2758439"/>
              <a:ext cx="4089400" cy="3092450"/>
            </a:xfrm>
            <a:custGeom>
              <a:avLst/>
              <a:gdLst/>
              <a:ahLst/>
              <a:cxnLst/>
              <a:rect l="l" t="t" r="r" b="b"/>
              <a:pathLst>
                <a:path w="4089400" h="3092450">
                  <a:moveTo>
                    <a:pt x="0" y="3092195"/>
                  </a:moveTo>
                  <a:lnTo>
                    <a:pt x="4088891" y="3092195"/>
                  </a:lnTo>
                  <a:lnTo>
                    <a:pt x="4088891" y="0"/>
                  </a:lnTo>
                  <a:lnTo>
                    <a:pt x="0" y="0"/>
                  </a:lnTo>
                  <a:lnTo>
                    <a:pt x="0" y="3092195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 descr="Venn diagram"/>
            <p:cNvSpPr/>
            <p:nvPr/>
          </p:nvSpPr>
          <p:spPr>
            <a:xfrm>
              <a:off x="4738115" y="2790444"/>
              <a:ext cx="4021836" cy="304495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738115" y="2790444"/>
              <a:ext cx="4022090" cy="3045460"/>
            </a:xfrm>
            <a:custGeom>
              <a:avLst/>
              <a:gdLst/>
              <a:ahLst/>
              <a:cxnLst/>
              <a:rect l="l" t="t" r="r" b="b"/>
              <a:pathLst>
                <a:path w="4022090" h="3045460">
                  <a:moveTo>
                    <a:pt x="0" y="3044952"/>
                  </a:moveTo>
                  <a:lnTo>
                    <a:pt x="4021836" y="3044952"/>
                  </a:lnTo>
                  <a:lnTo>
                    <a:pt x="4021836" y="0"/>
                  </a:lnTo>
                  <a:lnTo>
                    <a:pt x="0" y="0"/>
                  </a:lnTo>
                  <a:lnTo>
                    <a:pt x="0" y="3044952"/>
                  </a:lnTo>
                  <a:close/>
                </a:path>
              </a:pathLst>
            </a:custGeom>
            <a:ln w="57912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451347" y="4791455"/>
              <a:ext cx="588645" cy="786765"/>
            </a:xfrm>
            <a:custGeom>
              <a:avLst/>
              <a:gdLst/>
              <a:ahLst/>
              <a:cxnLst/>
              <a:rect l="l" t="t" r="r" b="b"/>
              <a:pathLst>
                <a:path w="588645" h="786764">
                  <a:moveTo>
                    <a:pt x="0" y="786384"/>
                  </a:moveTo>
                  <a:lnTo>
                    <a:pt x="5040" y="733317"/>
                  </a:lnTo>
                  <a:lnTo>
                    <a:pt x="10033" y="682371"/>
                  </a:lnTo>
                  <a:lnTo>
                    <a:pt x="14930" y="635615"/>
                  </a:lnTo>
                  <a:lnTo>
                    <a:pt x="19685" y="595122"/>
                  </a:lnTo>
                  <a:lnTo>
                    <a:pt x="28622" y="537225"/>
                  </a:lnTo>
                  <a:lnTo>
                    <a:pt x="37465" y="493141"/>
                  </a:lnTo>
                  <a:lnTo>
                    <a:pt x="46513" y="452691"/>
                  </a:lnTo>
                  <a:lnTo>
                    <a:pt x="57277" y="412242"/>
                  </a:lnTo>
                  <a:lnTo>
                    <a:pt x="71802" y="360775"/>
                  </a:lnTo>
                  <a:lnTo>
                    <a:pt x="88900" y="310261"/>
                  </a:lnTo>
                  <a:lnTo>
                    <a:pt x="107965" y="270414"/>
                  </a:lnTo>
                  <a:lnTo>
                    <a:pt x="128270" y="237998"/>
                  </a:lnTo>
                  <a:lnTo>
                    <a:pt x="156594" y="205208"/>
                  </a:lnTo>
                  <a:lnTo>
                    <a:pt x="204914" y="174307"/>
                  </a:lnTo>
                  <a:lnTo>
                    <a:pt x="250697" y="157226"/>
                  </a:lnTo>
                  <a:lnTo>
                    <a:pt x="277104" y="156325"/>
                  </a:lnTo>
                  <a:lnTo>
                    <a:pt x="305736" y="159924"/>
                  </a:lnTo>
                  <a:lnTo>
                    <a:pt x="338441" y="160047"/>
                  </a:lnTo>
                  <a:lnTo>
                    <a:pt x="377063" y="148717"/>
                  </a:lnTo>
                  <a:lnTo>
                    <a:pt x="416425" y="125386"/>
                  </a:lnTo>
                  <a:lnTo>
                    <a:pt x="463091" y="91613"/>
                  </a:lnTo>
                  <a:lnTo>
                    <a:pt x="511196" y="54634"/>
                  </a:lnTo>
                  <a:lnTo>
                    <a:pt x="554875" y="21684"/>
                  </a:lnTo>
                  <a:lnTo>
                    <a:pt x="588264" y="0"/>
                  </a:lnTo>
                </a:path>
              </a:pathLst>
            </a:custGeom>
            <a:ln w="57912">
              <a:solidFill>
                <a:srgbClr val="66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 descr="leaf"/>
            <p:cNvSpPr/>
            <p:nvPr/>
          </p:nvSpPr>
          <p:spPr>
            <a:xfrm>
              <a:off x="5396484" y="5178552"/>
              <a:ext cx="826008" cy="6675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 descr="leaf"/>
            <p:cNvSpPr/>
            <p:nvPr/>
          </p:nvSpPr>
          <p:spPr>
            <a:xfrm>
              <a:off x="4657153" y="4985461"/>
              <a:ext cx="969619" cy="85791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0A4BB84-B88F-8959-4642-AD3D98D8EE0C}"/>
                </a:ext>
              </a:extLst>
            </p:cNvPr>
            <p:cNvGrpSpPr/>
            <p:nvPr/>
          </p:nvGrpSpPr>
          <p:grpSpPr>
            <a:xfrm>
              <a:off x="4613147" y="2677667"/>
              <a:ext cx="4277995" cy="3279775"/>
              <a:chOff x="4613147" y="2677667"/>
              <a:chExt cx="4277995" cy="3279775"/>
            </a:xfrm>
          </p:grpSpPr>
          <p:sp>
            <p:nvSpPr>
              <p:cNvPr id="5" name="object 5"/>
              <p:cNvSpPr/>
              <p:nvPr/>
            </p:nvSpPr>
            <p:spPr>
              <a:xfrm>
                <a:off x="4613147" y="2677667"/>
                <a:ext cx="4277995" cy="3279775"/>
              </a:xfrm>
              <a:custGeom>
                <a:avLst/>
                <a:gdLst/>
                <a:ahLst/>
                <a:cxnLst/>
                <a:rect l="l" t="t" r="r" b="b"/>
                <a:pathLst>
                  <a:path w="4277995" h="3279775">
                    <a:moveTo>
                      <a:pt x="0" y="3279648"/>
                    </a:moveTo>
                    <a:lnTo>
                      <a:pt x="4277867" y="3279648"/>
                    </a:lnTo>
                    <a:lnTo>
                      <a:pt x="4277867" y="0"/>
                    </a:lnTo>
                    <a:lnTo>
                      <a:pt x="0" y="0"/>
                    </a:lnTo>
                    <a:lnTo>
                      <a:pt x="0" y="3279648"/>
                    </a:lnTo>
                    <a:close/>
                  </a:path>
                </a:pathLst>
              </a:custGeom>
              <a:ln w="140208">
                <a:solidFill>
                  <a:srgbClr val="375F9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" name="object 9" descr="diagram of Accounting Software which results in better organization, reduced errors, faster calculations, and inexpensive"/>
              <p:cNvSpPr/>
              <p:nvPr/>
            </p:nvSpPr>
            <p:spPr>
              <a:xfrm>
                <a:off x="5334000" y="2797860"/>
                <a:ext cx="3155978" cy="3030119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1400" dirty="0">
                  <a:latin typeface="Geneva"/>
                </a:endParaRPr>
              </a:p>
            </p:txBody>
          </p:sp>
          <p:sp>
            <p:nvSpPr>
              <p:cNvPr id="10" name="object 10"/>
              <p:cNvSpPr txBox="1"/>
              <p:nvPr/>
            </p:nvSpPr>
            <p:spPr>
              <a:xfrm>
                <a:off x="6703201" y="2968765"/>
                <a:ext cx="973044" cy="443711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 marR="5080" indent="190500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1400" spc="-10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Better  </a:t>
                </a:r>
                <a:r>
                  <a:rPr sz="1400" spc="-9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sz="1400" spc="-5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sz="1400" spc="-11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</a:t>
                </a:r>
                <a:r>
                  <a:rPr sz="1400" spc="-10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sz="1400" spc="-6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sz="1400" spc="-13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sz="1400" spc="-12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sz="1400" spc="-9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sz="1400" spc="-6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ion</a:t>
                </a:r>
                <a:endParaRPr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object 11"/>
              <p:cNvSpPr txBox="1"/>
              <p:nvPr/>
            </p:nvSpPr>
            <p:spPr>
              <a:xfrm>
                <a:off x="7591009" y="4338813"/>
                <a:ext cx="973045" cy="228268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1400" spc="-8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Inexpensive</a:t>
                </a:r>
                <a:endParaRPr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object 12"/>
              <p:cNvSpPr txBox="1"/>
              <p:nvPr/>
            </p:nvSpPr>
            <p:spPr>
              <a:xfrm>
                <a:off x="6285103" y="5088128"/>
                <a:ext cx="953897" cy="443711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 marR="5080" indent="173355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1400" spc="-10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Faster  </a:t>
                </a:r>
                <a:r>
                  <a:rPr sz="1400" spc="-15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sz="1400" spc="-8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alcu</a:t>
                </a:r>
                <a:r>
                  <a:rPr sz="1400" spc="-7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</a:t>
                </a:r>
                <a:r>
                  <a:rPr sz="1400" spc="-8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sz="1400" spc="-5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io</a:t>
                </a:r>
                <a:r>
                  <a:rPr sz="1400" spc="-6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sz="1400" spc="-14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endParaRPr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object 13"/>
              <p:cNvSpPr txBox="1"/>
              <p:nvPr/>
            </p:nvSpPr>
            <p:spPr>
              <a:xfrm>
                <a:off x="5451348" y="3912234"/>
                <a:ext cx="682372" cy="443711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94615" marR="5080" indent="-82550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1400" spc="-9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Red</a:t>
                </a:r>
                <a:r>
                  <a:rPr sz="1400" spc="-7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sz="1400" spc="-15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sz="1400" spc="-7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ed  </a:t>
                </a:r>
                <a:r>
                  <a:rPr sz="1400" spc="-8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errors</a:t>
                </a:r>
                <a:endParaRPr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object 14"/>
              <p:cNvSpPr txBox="1"/>
              <p:nvPr/>
            </p:nvSpPr>
            <p:spPr>
              <a:xfrm>
                <a:off x="6426003" y="3890247"/>
                <a:ext cx="1239081" cy="443519"/>
              </a:xfrm>
              <a:prstGeom prst="rect">
                <a:avLst/>
              </a:prstGeom>
            </p:spPr>
            <p:txBody>
              <a:bodyPr vert="horz" wrap="square" lIns="0" tIns="20955" rIns="0" bIns="0" rtlCol="0">
                <a:spAutoFit/>
              </a:bodyPr>
              <a:lstStyle/>
              <a:p>
                <a:pPr marL="88900" marR="5080" indent="-76200">
                  <a:lnSpc>
                    <a:spcPts val="1670"/>
                  </a:lnSpc>
                  <a:spcBef>
                    <a:spcPts val="165"/>
                  </a:spcBef>
                </a:pPr>
                <a:r>
                  <a:rPr sz="1400" spc="-21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sz="1400" spc="-125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  <a:r>
                  <a:rPr sz="1400" spc="-7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sz="1400" spc="-2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sz="1400" spc="-12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sz="1400" spc="-11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sz="140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sz="1400" spc="-40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NG  </a:t>
                </a:r>
                <a:r>
                  <a:rPr sz="1400" spc="-114" dirty="0">
                    <a:solidFill>
                      <a:srgbClr val="162C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SOFTWARE</a:t>
                </a:r>
                <a:endParaRPr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7" name="object 17"/>
          <p:cNvSpPr txBox="1"/>
          <p:nvPr/>
        </p:nvSpPr>
        <p:spPr>
          <a:xfrm>
            <a:off x="457200" y="1066800"/>
            <a:ext cx="7896859" cy="3516347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299720" algn="l"/>
              </a:tabLst>
            </a:pPr>
            <a:r>
              <a:rPr lang="en-US" sz="2800" spc="-40" dirty="0">
                <a:solidFill>
                  <a:srgbClr val="001F5F"/>
                </a:solidFill>
                <a:latin typeface="Geneva"/>
                <a:cs typeface="Geneva"/>
              </a:rPr>
              <a:t>Track business financial records such as  sales, expenses, inventory, and assets</a:t>
            </a:r>
          </a:p>
          <a:p>
            <a:pPr marL="299085" indent="-286385">
              <a:lnSpc>
                <a:spcPct val="100000"/>
              </a:lnSpc>
              <a:spcBef>
                <a:spcPts val="700"/>
              </a:spcBef>
              <a:buChar char="•"/>
              <a:tabLst>
                <a:tab pos="299720" algn="l"/>
              </a:tabLst>
            </a:pPr>
            <a:r>
              <a:rPr lang="en-US" sz="2800" spc="-40" dirty="0">
                <a:solidFill>
                  <a:srgbClr val="001F5F"/>
                </a:solidFill>
                <a:latin typeface="Geneva"/>
                <a:cs typeface="Geneva"/>
              </a:rPr>
              <a:t>Many advantages</a:t>
            </a:r>
          </a:p>
          <a:p>
            <a:pPr marL="756285" lvl="1" indent="-286385">
              <a:spcBef>
                <a:spcPts val="700"/>
              </a:spcBef>
              <a:buChar char="•"/>
              <a:tabLst>
                <a:tab pos="299720" algn="l"/>
              </a:tabLst>
            </a:pPr>
            <a:r>
              <a:rPr sz="2800" spc="-40" dirty="0">
                <a:solidFill>
                  <a:srgbClr val="001F5F"/>
                </a:solidFill>
                <a:latin typeface="Geneva"/>
                <a:cs typeface="Geneva"/>
              </a:rPr>
              <a:t>Reduced</a:t>
            </a:r>
            <a:r>
              <a:rPr sz="2800" spc="-15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14" dirty="0">
                <a:solidFill>
                  <a:srgbClr val="001F5F"/>
                </a:solidFill>
                <a:latin typeface="Geneva"/>
                <a:cs typeface="Geneva"/>
              </a:rPr>
              <a:t>errors</a:t>
            </a:r>
            <a:endParaRPr sz="2800" dirty="0">
              <a:latin typeface="Geneva"/>
              <a:cs typeface="Geneva"/>
            </a:endParaRPr>
          </a:p>
          <a:p>
            <a:pPr marL="756285" lvl="1" indent="-286385">
              <a:spcBef>
                <a:spcPts val="600"/>
              </a:spcBef>
              <a:buChar char="•"/>
              <a:tabLst>
                <a:tab pos="299720" algn="l"/>
              </a:tabLst>
            </a:pPr>
            <a:r>
              <a:rPr sz="2800" spc="-90" dirty="0">
                <a:solidFill>
                  <a:srgbClr val="001F5F"/>
                </a:solidFill>
                <a:latin typeface="Geneva"/>
                <a:cs typeface="Geneva"/>
              </a:rPr>
              <a:t>Faster</a:t>
            </a:r>
            <a:endParaRPr sz="2800" dirty="0">
              <a:latin typeface="Geneva"/>
              <a:cs typeface="Geneva"/>
            </a:endParaRPr>
          </a:p>
          <a:p>
            <a:pPr marL="756285" lvl="1" indent="-286385">
              <a:spcBef>
                <a:spcPts val="600"/>
              </a:spcBef>
              <a:buChar char="•"/>
              <a:tabLst>
                <a:tab pos="299720" algn="l"/>
              </a:tabLst>
            </a:pPr>
            <a:r>
              <a:rPr sz="2800" spc="-65" dirty="0">
                <a:solidFill>
                  <a:srgbClr val="001F5F"/>
                </a:solidFill>
                <a:latin typeface="Geneva"/>
                <a:cs typeface="Geneva"/>
              </a:rPr>
              <a:t>Inexpensive</a:t>
            </a:r>
            <a:endParaRPr sz="2800" dirty="0">
              <a:latin typeface="Geneva"/>
              <a:cs typeface="Geneva"/>
            </a:endParaRPr>
          </a:p>
          <a:p>
            <a:pPr marL="756285" lvl="1" indent="-286385">
              <a:spcBef>
                <a:spcPts val="600"/>
              </a:spcBef>
              <a:buChar char="•"/>
              <a:tabLst>
                <a:tab pos="299720" algn="l"/>
              </a:tabLst>
            </a:pPr>
            <a:r>
              <a:rPr sz="2800" spc="-185" dirty="0">
                <a:solidFill>
                  <a:srgbClr val="001F5F"/>
                </a:solidFill>
                <a:latin typeface="Geneva"/>
                <a:cs typeface="Geneva"/>
              </a:rPr>
              <a:t>Better</a:t>
            </a:r>
            <a:r>
              <a:rPr sz="2800" spc="-21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20" dirty="0">
                <a:solidFill>
                  <a:srgbClr val="001F5F"/>
                </a:solidFill>
                <a:latin typeface="Geneva"/>
                <a:cs typeface="Geneva"/>
              </a:rPr>
              <a:t>organization</a:t>
            </a:r>
            <a:endParaRPr sz="28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6362"/>
            <a:ext cx="7632700" cy="492443"/>
          </a:xfrm>
        </p:spPr>
        <p:txBody>
          <a:bodyPr/>
          <a:lstStyle/>
          <a:p>
            <a:r>
              <a:rPr lang="en-US" dirty="0"/>
              <a:t>Discussion Point #2: Accounting System</a:t>
            </a:r>
          </a:p>
        </p:txBody>
      </p:sp>
      <p:sp>
        <p:nvSpPr>
          <p:cNvPr id="3" name="object 3" descr="Image of pencil"/>
          <p:cNvSpPr/>
          <p:nvPr/>
        </p:nvSpPr>
        <p:spPr>
          <a:xfrm>
            <a:off x="0" y="2895600"/>
            <a:ext cx="1620012" cy="2714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39190"/>
            <a:ext cx="8047355" cy="2594610"/>
          </a:xfrm>
          <a:prstGeom prst="rect">
            <a:avLst/>
          </a:prstGeom>
        </p:spPr>
        <p:txBody>
          <a:bodyPr vert="horz" wrap="square" lIns="0" tIns="2241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64"/>
              </a:spcBef>
            </a:pPr>
            <a:r>
              <a:rPr sz="2800" spc="-275" dirty="0">
                <a:solidFill>
                  <a:srgbClr val="1F487C"/>
                </a:solidFill>
                <a:latin typeface="Geneva"/>
                <a:cs typeface="Geneva"/>
              </a:rPr>
              <a:t>Take </a:t>
            </a:r>
            <a:r>
              <a:rPr sz="2800" spc="-265" dirty="0">
                <a:solidFill>
                  <a:srgbClr val="1F487C"/>
                </a:solidFill>
                <a:latin typeface="Geneva"/>
                <a:cs typeface="Geneva"/>
              </a:rPr>
              <a:t>some </a:t>
            </a:r>
            <a:r>
              <a:rPr sz="2800" spc="-210" dirty="0">
                <a:solidFill>
                  <a:srgbClr val="1F487C"/>
                </a:solidFill>
                <a:latin typeface="Geneva"/>
                <a:cs typeface="Geneva"/>
              </a:rPr>
              <a:t>time </a:t>
            </a:r>
            <a:r>
              <a:rPr sz="2800" spc="-265" dirty="0">
                <a:solidFill>
                  <a:srgbClr val="1F487C"/>
                </a:solidFill>
                <a:latin typeface="Geneva"/>
                <a:cs typeface="Geneva"/>
              </a:rPr>
              <a:t>to </a:t>
            </a:r>
            <a:r>
              <a:rPr sz="2800" spc="-185" dirty="0">
                <a:solidFill>
                  <a:srgbClr val="1F487C"/>
                </a:solidFill>
                <a:latin typeface="Geneva"/>
                <a:cs typeface="Geneva"/>
              </a:rPr>
              <a:t>think </a:t>
            </a:r>
            <a:r>
              <a:rPr sz="2800" spc="-229" dirty="0">
                <a:solidFill>
                  <a:srgbClr val="1F487C"/>
                </a:solidFill>
                <a:latin typeface="Geneva"/>
                <a:cs typeface="Geneva"/>
              </a:rPr>
              <a:t>about </a:t>
            </a:r>
            <a:r>
              <a:rPr sz="2800" spc="-210" dirty="0">
                <a:solidFill>
                  <a:srgbClr val="1F487C"/>
                </a:solidFill>
                <a:latin typeface="Geneva"/>
                <a:cs typeface="Geneva"/>
              </a:rPr>
              <a:t>your </a:t>
            </a:r>
            <a:r>
              <a:rPr sz="2800" spc="-235" dirty="0">
                <a:solidFill>
                  <a:srgbClr val="1F487C"/>
                </a:solidFill>
                <a:latin typeface="Geneva"/>
                <a:cs typeface="Geneva"/>
              </a:rPr>
              <a:t>accounting</a:t>
            </a:r>
            <a:r>
              <a:rPr sz="2800" spc="-72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800" spc="-280" dirty="0">
                <a:solidFill>
                  <a:srgbClr val="1F487C"/>
                </a:solidFill>
                <a:latin typeface="Geneva"/>
                <a:cs typeface="Geneva"/>
              </a:rPr>
              <a:t>system.</a:t>
            </a:r>
            <a:endParaRPr sz="2800" dirty="0">
              <a:latin typeface="Geneva"/>
              <a:cs typeface="Geneva"/>
            </a:endParaRPr>
          </a:p>
          <a:p>
            <a:pPr marL="2353310" indent="-711835">
              <a:lnSpc>
                <a:spcPct val="100000"/>
              </a:lnSpc>
              <a:spcBef>
                <a:spcPts val="1664"/>
              </a:spcBef>
              <a:buChar char="•"/>
              <a:tabLst>
                <a:tab pos="2352675" algn="l"/>
                <a:tab pos="2353310" algn="l"/>
              </a:tabLst>
            </a:pPr>
            <a:r>
              <a:rPr sz="2800" spc="-225" dirty="0">
                <a:solidFill>
                  <a:srgbClr val="1F487C"/>
                </a:solidFill>
                <a:latin typeface="Geneva"/>
                <a:cs typeface="Geneva"/>
              </a:rPr>
              <a:t>Describe</a:t>
            </a:r>
            <a:r>
              <a:rPr sz="2800" spc="-29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800" spc="-155" dirty="0">
                <a:solidFill>
                  <a:srgbClr val="1F487C"/>
                </a:solidFill>
                <a:latin typeface="Geneva"/>
                <a:cs typeface="Geneva"/>
              </a:rPr>
              <a:t>it.</a:t>
            </a:r>
            <a:endParaRPr sz="2800" dirty="0">
              <a:latin typeface="Geneva"/>
              <a:cs typeface="Geneva"/>
            </a:endParaRPr>
          </a:p>
          <a:p>
            <a:pPr marL="2353310" indent="-711835">
              <a:lnSpc>
                <a:spcPct val="100000"/>
              </a:lnSpc>
              <a:spcBef>
                <a:spcPts val="240"/>
              </a:spcBef>
              <a:buChar char="•"/>
              <a:tabLst>
                <a:tab pos="2352675" algn="l"/>
                <a:tab pos="2353310" algn="l"/>
              </a:tabLst>
            </a:pPr>
            <a:r>
              <a:rPr sz="2800" spc="-204" dirty="0">
                <a:solidFill>
                  <a:srgbClr val="1F487C"/>
                </a:solidFill>
                <a:latin typeface="Geneva"/>
                <a:cs typeface="Geneva"/>
              </a:rPr>
              <a:t>How </a:t>
            </a:r>
            <a:r>
              <a:rPr sz="2800" spc="-235" dirty="0">
                <a:solidFill>
                  <a:srgbClr val="1F487C"/>
                </a:solidFill>
                <a:latin typeface="Geneva"/>
                <a:cs typeface="Geneva"/>
              </a:rPr>
              <a:t>might </a:t>
            </a:r>
            <a:r>
              <a:rPr sz="2800" spc="-165" dirty="0">
                <a:solidFill>
                  <a:srgbClr val="1F487C"/>
                </a:solidFill>
                <a:latin typeface="Geneva"/>
                <a:cs typeface="Geneva"/>
              </a:rPr>
              <a:t>it </a:t>
            </a:r>
            <a:r>
              <a:rPr sz="2800" spc="-235" dirty="0">
                <a:solidFill>
                  <a:srgbClr val="1F487C"/>
                </a:solidFill>
                <a:latin typeface="Geneva"/>
                <a:cs typeface="Geneva"/>
              </a:rPr>
              <a:t>be</a:t>
            </a:r>
            <a:r>
              <a:rPr sz="2800" spc="-58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800" spc="-215" dirty="0">
                <a:solidFill>
                  <a:srgbClr val="1F487C"/>
                </a:solidFill>
                <a:latin typeface="Geneva"/>
                <a:cs typeface="Geneva"/>
              </a:rPr>
              <a:t>improved?</a:t>
            </a:r>
            <a:endParaRPr sz="2800" dirty="0">
              <a:latin typeface="Geneva"/>
              <a:cs typeface="Geneva"/>
            </a:endParaRPr>
          </a:p>
          <a:p>
            <a:pPr marL="2353310" marR="385445" indent="-711835">
              <a:lnSpc>
                <a:spcPts val="3000"/>
              </a:lnSpc>
              <a:spcBef>
                <a:spcPts val="615"/>
              </a:spcBef>
              <a:buChar char="•"/>
              <a:tabLst>
                <a:tab pos="2352675" algn="l"/>
                <a:tab pos="2353310" algn="l"/>
              </a:tabLst>
            </a:pPr>
            <a:r>
              <a:rPr sz="2800" spc="-215" dirty="0">
                <a:solidFill>
                  <a:srgbClr val="1F487C"/>
                </a:solidFill>
                <a:latin typeface="Geneva"/>
                <a:cs typeface="Geneva"/>
              </a:rPr>
              <a:t>What </a:t>
            </a:r>
            <a:r>
              <a:rPr sz="2800" spc="-225" dirty="0">
                <a:solidFill>
                  <a:srgbClr val="1F487C"/>
                </a:solidFill>
                <a:latin typeface="Geneva"/>
                <a:cs typeface="Geneva"/>
              </a:rPr>
              <a:t>specific improvements </a:t>
            </a:r>
            <a:r>
              <a:rPr sz="2800" spc="-180" dirty="0">
                <a:solidFill>
                  <a:srgbClr val="1F487C"/>
                </a:solidFill>
                <a:latin typeface="Geneva"/>
                <a:cs typeface="Geneva"/>
              </a:rPr>
              <a:t>are</a:t>
            </a:r>
            <a:r>
              <a:rPr sz="2800" spc="-53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800" spc="-250" dirty="0">
                <a:solidFill>
                  <a:srgbClr val="1F487C"/>
                </a:solidFill>
                <a:latin typeface="Geneva"/>
                <a:cs typeface="Geneva"/>
              </a:rPr>
              <a:t>you  </a:t>
            </a:r>
            <a:r>
              <a:rPr sz="2800" spc="-190" dirty="0">
                <a:solidFill>
                  <a:srgbClr val="1F487C"/>
                </a:solidFill>
                <a:latin typeface="Geneva"/>
                <a:cs typeface="Geneva"/>
              </a:rPr>
              <a:t>thinking</a:t>
            </a:r>
            <a:r>
              <a:rPr sz="2800" spc="-27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800" spc="-240" dirty="0">
                <a:solidFill>
                  <a:srgbClr val="1F487C"/>
                </a:solidFill>
                <a:latin typeface="Geneva"/>
                <a:cs typeface="Geneva"/>
              </a:rPr>
              <a:t>about?</a:t>
            </a:r>
            <a:endParaRPr sz="28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Software Training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066800"/>
            <a:ext cx="8177530" cy="421767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700"/>
              </a:spcBef>
              <a:buChar char="•"/>
              <a:tabLst>
                <a:tab pos="286385" algn="l"/>
                <a:tab pos="287020" algn="l"/>
              </a:tabLst>
            </a:pPr>
            <a:r>
              <a:rPr sz="2400" spc="-100" dirty="0">
                <a:solidFill>
                  <a:srgbClr val="122E5A"/>
                </a:solidFill>
                <a:latin typeface="Geneva"/>
                <a:cs typeface="Geneva"/>
              </a:rPr>
              <a:t>Tutorials </a:t>
            </a:r>
            <a:r>
              <a:rPr sz="2400" spc="-60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2400" spc="-125" dirty="0">
                <a:solidFill>
                  <a:srgbClr val="122E5A"/>
                </a:solidFill>
                <a:latin typeface="Geneva"/>
                <a:cs typeface="Geneva"/>
              </a:rPr>
              <a:t>free</a:t>
            </a:r>
            <a:r>
              <a:rPr sz="2400" spc="-24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105" dirty="0">
                <a:solidFill>
                  <a:srgbClr val="122E5A"/>
                </a:solidFill>
                <a:latin typeface="Geneva"/>
                <a:cs typeface="Geneva"/>
              </a:rPr>
              <a:t>trials</a:t>
            </a:r>
            <a:endParaRPr sz="2400" dirty="0">
              <a:latin typeface="Geneva"/>
              <a:cs typeface="Geneva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har char="•"/>
              <a:tabLst>
                <a:tab pos="286385" algn="l"/>
                <a:tab pos="287020" algn="l"/>
              </a:tabLst>
            </a:pPr>
            <a:r>
              <a:rPr sz="2400" spc="-25" dirty="0">
                <a:solidFill>
                  <a:srgbClr val="122E5A"/>
                </a:solidFill>
                <a:latin typeface="Geneva"/>
                <a:cs typeface="Geneva"/>
              </a:rPr>
              <a:t>Online </a:t>
            </a:r>
            <a:r>
              <a:rPr sz="2400" spc="-145" dirty="0">
                <a:solidFill>
                  <a:srgbClr val="122E5A"/>
                </a:solidFill>
                <a:latin typeface="Geneva"/>
                <a:cs typeface="Geneva"/>
              </a:rPr>
              <a:t>software </a:t>
            </a:r>
            <a:r>
              <a:rPr sz="2400" spc="-110" dirty="0">
                <a:solidFill>
                  <a:srgbClr val="122E5A"/>
                </a:solidFill>
                <a:latin typeface="Geneva"/>
                <a:cs typeface="Geneva"/>
              </a:rPr>
              <a:t>training </a:t>
            </a:r>
            <a:r>
              <a:rPr sz="2400" spc="-60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2400" spc="-23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75" dirty="0">
                <a:solidFill>
                  <a:srgbClr val="122E5A"/>
                </a:solidFill>
                <a:latin typeface="Geneva"/>
                <a:cs typeface="Geneva"/>
              </a:rPr>
              <a:t>webinars</a:t>
            </a:r>
            <a:endParaRPr sz="2400" dirty="0">
              <a:latin typeface="Geneva"/>
              <a:cs typeface="Geneva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har char="•"/>
              <a:tabLst>
                <a:tab pos="286385" algn="l"/>
                <a:tab pos="287020" algn="l"/>
              </a:tabLst>
            </a:pPr>
            <a:r>
              <a:rPr sz="2400" spc="-55" dirty="0">
                <a:solidFill>
                  <a:srgbClr val="122E5A"/>
                </a:solidFill>
                <a:latin typeface="Geneva"/>
                <a:cs typeface="Geneva"/>
              </a:rPr>
              <a:t>YouTube</a:t>
            </a:r>
            <a:endParaRPr sz="2400" dirty="0">
              <a:latin typeface="Geneva"/>
              <a:cs typeface="Geneva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har char="•"/>
              <a:tabLst>
                <a:tab pos="286385" algn="l"/>
                <a:tab pos="287020" algn="l"/>
                <a:tab pos="3946525" algn="l"/>
              </a:tabLst>
            </a:pPr>
            <a:r>
              <a:rPr sz="2400" spc="20" dirty="0">
                <a:solidFill>
                  <a:srgbClr val="122E5A"/>
                </a:solidFill>
                <a:latin typeface="Geneva"/>
                <a:cs typeface="Geneva"/>
              </a:rPr>
              <a:t>SBA </a:t>
            </a:r>
            <a:r>
              <a:rPr sz="2400" spc="-35" dirty="0">
                <a:solidFill>
                  <a:srgbClr val="122E5A"/>
                </a:solidFill>
                <a:latin typeface="Geneva"/>
                <a:cs typeface="Geneva"/>
              </a:rPr>
              <a:t>Resource</a:t>
            </a:r>
            <a:r>
              <a:rPr sz="2400" spc="-254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75" dirty="0">
                <a:solidFill>
                  <a:srgbClr val="122E5A"/>
                </a:solidFill>
                <a:latin typeface="Geneva"/>
                <a:cs typeface="Geneva"/>
              </a:rPr>
              <a:t>Partners</a:t>
            </a:r>
            <a:r>
              <a:rPr sz="2400" spc="-13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95" dirty="0">
                <a:solidFill>
                  <a:srgbClr val="122E5A"/>
                </a:solidFill>
                <a:latin typeface="Geneva"/>
                <a:cs typeface="Geneva"/>
              </a:rPr>
              <a:t>–	</a:t>
            </a:r>
            <a:r>
              <a:rPr sz="2400" spc="140" dirty="0">
                <a:solidFill>
                  <a:srgbClr val="122E5A"/>
                </a:solidFill>
                <a:latin typeface="Geneva"/>
                <a:cs typeface="Geneva"/>
              </a:rPr>
              <a:t>SCORE,</a:t>
            </a:r>
            <a:endParaRPr sz="2400" dirty="0">
              <a:latin typeface="Geneva"/>
              <a:cs typeface="Geneva"/>
            </a:endParaRPr>
          </a:p>
          <a:p>
            <a:pPr marL="286385" marR="5080">
              <a:lnSpc>
                <a:spcPct val="100000"/>
              </a:lnSpc>
            </a:pPr>
            <a:r>
              <a:rPr sz="2400" spc="-15" dirty="0">
                <a:solidFill>
                  <a:srgbClr val="122E5A"/>
                </a:solidFill>
                <a:latin typeface="Geneva"/>
                <a:cs typeface="Geneva"/>
              </a:rPr>
              <a:t>Small </a:t>
            </a:r>
            <a:r>
              <a:rPr sz="2400" spc="-30" dirty="0">
                <a:solidFill>
                  <a:srgbClr val="122E5A"/>
                </a:solidFill>
                <a:latin typeface="Geneva"/>
                <a:cs typeface="Geneva"/>
              </a:rPr>
              <a:t>Business </a:t>
            </a:r>
            <a:r>
              <a:rPr sz="2400" spc="-110" dirty="0">
                <a:solidFill>
                  <a:srgbClr val="122E5A"/>
                </a:solidFill>
                <a:latin typeface="Geneva"/>
                <a:cs typeface="Geneva"/>
              </a:rPr>
              <a:t>Development </a:t>
            </a:r>
            <a:r>
              <a:rPr sz="2400" spc="-80" dirty="0">
                <a:solidFill>
                  <a:srgbClr val="122E5A"/>
                </a:solidFill>
                <a:latin typeface="Geneva"/>
                <a:cs typeface="Geneva"/>
              </a:rPr>
              <a:t>Centers, </a:t>
            </a:r>
            <a:r>
              <a:rPr sz="2400" spc="-90" dirty="0">
                <a:solidFill>
                  <a:srgbClr val="122E5A"/>
                </a:solidFill>
                <a:latin typeface="Geneva"/>
                <a:cs typeface="Geneva"/>
              </a:rPr>
              <a:t>Women’s</a:t>
            </a:r>
            <a:r>
              <a:rPr sz="2400" spc="-3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30" dirty="0">
                <a:solidFill>
                  <a:srgbClr val="122E5A"/>
                </a:solidFill>
                <a:latin typeface="Geneva"/>
                <a:cs typeface="Geneva"/>
              </a:rPr>
              <a:t>Business  </a:t>
            </a:r>
            <a:r>
              <a:rPr sz="2400" spc="-80" dirty="0">
                <a:solidFill>
                  <a:srgbClr val="122E5A"/>
                </a:solidFill>
                <a:latin typeface="Geneva"/>
                <a:cs typeface="Geneva"/>
              </a:rPr>
              <a:t>Centers, </a:t>
            </a:r>
            <a:r>
              <a:rPr sz="2400" spc="130" dirty="0">
                <a:solidFill>
                  <a:srgbClr val="122E5A"/>
                </a:solidFill>
                <a:latin typeface="Geneva"/>
                <a:cs typeface="Geneva"/>
              </a:rPr>
              <a:t>US </a:t>
            </a:r>
            <a:r>
              <a:rPr sz="2400" spc="-105" dirty="0">
                <a:solidFill>
                  <a:srgbClr val="122E5A"/>
                </a:solidFill>
                <a:latin typeface="Geneva"/>
                <a:cs typeface="Geneva"/>
              </a:rPr>
              <a:t>Export </a:t>
            </a:r>
            <a:r>
              <a:rPr sz="2400" spc="-90" dirty="0">
                <a:solidFill>
                  <a:srgbClr val="122E5A"/>
                </a:solidFill>
                <a:latin typeface="Geneva"/>
                <a:cs typeface="Geneva"/>
              </a:rPr>
              <a:t>Assistance</a:t>
            </a:r>
            <a:r>
              <a:rPr sz="2400" spc="-4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80" dirty="0">
                <a:solidFill>
                  <a:srgbClr val="122E5A"/>
                </a:solidFill>
                <a:latin typeface="Geneva"/>
                <a:cs typeface="Geneva"/>
              </a:rPr>
              <a:t>Centers,</a:t>
            </a:r>
            <a:endParaRPr sz="2400" dirty="0">
              <a:latin typeface="Geneva"/>
              <a:cs typeface="Geneva"/>
            </a:endParaRPr>
          </a:p>
          <a:p>
            <a:pPr marL="286385">
              <a:lnSpc>
                <a:spcPct val="100000"/>
              </a:lnSpc>
              <a:spcBef>
                <a:spcPts val="5"/>
              </a:spcBef>
            </a:pPr>
            <a:r>
              <a:rPr sz="2400" spc="-110" dirty="0">
                <a:solidFill>
                  <a:srgbClr val="122E5A"/>
                </a:solidFill>
                <a:latin typeface="Geneva"/>
                <a:cs typeface="Geneva"/>
              </a:rPr>
              <a:t>Veterans </a:t>
            </a:r>
            <a:r>
              <a:rPr sz="2400" spc="-30" dirty="0">
                <a:solidFill>
                  <a:srgbClr val="122E5A"/>
                </a:solidFill>
                <a:latin typeface="Geneva"/>
                <a:cs typeface="Geneva"/>
              </a:rPr>
              <a:t>Business </a:t>
            </a:r>
            <a:r>
              <a:rPr sz="2400" spc="-90" dirty="0">
                <a:solidFill>
                  <a:srgbClr val="122E5A"/>
                </a:solidFill>
                <a:latin typeface="Geneva"/>
                <a:cs typeface="Geneva"/>
              </a:rPr>
              <a:t>Outreach</a:t>
            </a:r>
            <a:r>
              <a:rPr sz="2400" spc="-26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80" dirty="0">
                <a:solidFill>
                  <a:srgbClr val="122E5A"/>
                </a:solidFill>
                <a:latin typeface="Geneva"/>
                <a:cs typeface="Geneva"/>
              </a:rPr>
              <a:t>Centers</a:t>
            </a:r>
            <a:endParaRPr sz="2400" dirty="0">
              <a:latin typeface="Geneva"/>
              <a:cs typeface="Geneva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har char="•"/>
              <a:tabLst>
                <a:tab pos="286385" algn="l"/>
                <a:tab pos="287020" algn="l"/>
              </a:tabLst>
            </a:pPr>
            <a:r>
              <a:rPr sz="2400" spc="-110" dirty="0">
                <a:solidFill>
                  <a:srgbClr val="122E5A"/>
                </a:solidFill>
                <a:latin typeface="Geneva"/>
                <a:cs typeface="Geneva"/>
              </a:rPr>
              <a:t>Community</a:t>
            </a:r>
            <a:r>
              <a:rPr sz="2400" spc="-12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40" dirty="0">
                <a:solidFill>
                  <a:srgbClr val="122E5A"/>
                </a:solidFill>
                <a:latin typeface="Geneva"/>
                <a:cs typeface="Geneva"/>
              </a:rPr>
              <a:t>Colleges</a:t>
            </a:r>
            <a:endParaRPr sz="2400" dirty="0">
              <a:latin typeface="Geneva"/>
              <a:cs typeface="Geneva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har char="•"/>
              <a:tabLst>
                <a:tab pos="286385" algn="l"/>
                <a:tab pos="287020" algn="l"/>
              </a:tabLst>
            </a:pPr>
            <a:r>
              <a:rPr sz="2400" spc="-140" dirty="0">
                <a:solidFill>
                  <a:srgbClr val="122E5A"/>
                </a:solidFill>
                <a:latin typeface="Geneva"/>
                <a:cs typeface="Geneva"/>
              </a:rPr>
              <a:t>Accountants</a:t>
            </a:r>
            <a:endParaRPr sz="2400" dirty="0">
              <a:latin typeface="Geneva"/>
              <a:cs typeface="Geneva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har char="•"/>
              <a:tabLst>
                <a:tab pos="286385" algn="l"/>
                <a:tab pos="287020" algn="l"/>
              </a:tabLst>
            </a:pPr>
            <a:r>
              <a:rPr sz="2400" spc="-70" dirty="0">
                <a:solidFill>
                  <a:srgbClr val="122E5A"/>
                </a:solidFill>
                <a:latin typeface="Geneva"/>
                <a:cs typeface="Geneva"/>
              </a:rPr>
              <a:t>Bookkeepers </a:t>
            </a:r>
            <a:r>
              <a:rPr sz="2400" spc="-60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2400" spc="-17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95" dirty="0">
                <a:solidFill>
                  <a:srgbClr val="122E5A"/>
                </a:solidFill>
                <a:latin typeface="Geneva"/>
                <a:cs typeface="Geneva"/>
              </a:rPr>
              <a:t>Consultants</a:t>
            </a:r>
            <a:endParaRPr sz="2400" dirty="0">
              <a:latin typeface="Geneva"/>
              <a:cs typeface="Geneva"/>
            </a:endParaRPr>
          </a:p>
        </p:txBody>
      </p:sp>
      <p:sp>
        <p:nvSpPr>
          <p:cNvPr id="4" name="object 4" descr="Illustration of a glowing mortarboard cap "/>
          <p:cNvSpPr/>
          <p:nvPr/>
        </p:nvSpPr>
        <p:spPr>
          <a:xfrm>
            <a:off x="6995159" y="623316"/>
            <a:ext cx="1767840" cy="19796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199" y="358710"/>
            <a:ext cx="483388399" cy="492443"/>
          </a:xfrm>
        </p:spPr>
        <p:txBody>
          <a:bodyPr/>
          <a:lstStyle/>
          <a:p>
            <a:r>
              <a:rPr lang="en-US" dirty="0"/>
              <a:t>Start now with something that works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06570" y="5219191"/>
            <a:ext cx="465201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8E6A06"/>
                </a:solidFill>
                <a:latin typeface="Geneva"/>
                <a:ea typeface="+mj-ea"/>
              </a:rPr>
              <a:t>Refine as business grows</a:t>
            </a:r>
          </a:p>
        </p:txBody>
      </p:sp>
      <p:sp>
        <p:nvSpPr>
          <p:cNvPr id="2" name="object 2" descr="Start"/>
          <p:cNvSpPr/>
          <p:nvPr/>
        </p:nvSpPr>
        <p:spPr>
          <a:xfrm>
            <a:off x="170840" y="1779777"/>
            <a:ext cx="8414613" cy="2901950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486F6-AC67-D31C-ABF0-20B07053FD2C}"/>
              </a:ext>
            </a:extLst>
          </p:cNvPr>
          <p:cNvSpPr txBox="1"/>
          <p:nvPr/>
        </p:nvSpPr>
        <p:spPr>
          <a:xfrm>
            <a:off x="5870667" y="849326"/>
            <a:ext cx="26875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latin typeface="Geneva"/>
              </a:rPr>
              <a:t>NOW</a:t>
            </a:r>
            <a:endParaRPr lang="en-US" dirty="0">
              <a:latin typeface="Genev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 to Remember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119885"/>
            <a:ext cx="7628890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0045" marR="5080" indent="-347345">
              <a:lnSpc>
                <a:spcPct val="100000"/>
              </a:lnSpc>
              <a:spcBef>
                <a:spcPts val="100"/>
              </a:spcBef>
              <a:buChar char="•"/>
              <a:tabLst>
                <a:tab pos="360045" algn="l"/>
                <a:tab pos="360680" algn="l"/>
              </a:tabLst>
            </a:pPr>
            <a:r>
              <a:rPr sz="3000" spc="25" dirty="0">
                <a:solidFill>
                  <a:srgbClr val="122E5A"/>
                </a:solidFill>
                <a:latin typeface="Geneva"/>
                <a:cs typeface="Geneva"/>
              </a:rPr>
              <a:t>Use </a:t>
            </a:r>
            <a:r>
              <a:rPr sz="3000" spc="-135" dirty="0">
                <a:solidFill>
                  <a:srgbClr val="122E5A"/>
                </a:solidFill>
                <a:latin typeface="Geneva"/>
                <a:cs typeface="Geneva"/>
              </a:rPr>
              <a:t>record </a:t>
            </a:r>
            <a:r>
              <a:rPr sz="3000" spc="-95" dirty="0">
                <a:solidFill>
                  <a:srgbClr val="122E5A"/>
                </a:solidFill>
                <a:latin typeface="Geneva"/>
                <a:cs typeface="Geneva"/>
              </a:rPr>
              <a:t>keeping 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tools </a:t>
            </a:r>
            <a:r>
              <a:rPr sz="3000" spc="-275" dirty="0">
                <a:solidFill>
                  <a:srgbClr val="122E5A"/>
                </a:solidFill>
                <a:latin typeface="Geneva"/>
                <a:cs typeface="Geneva"/>
              </a:rPr>
              <a:t>that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work </a:t>
            </a:r>
            <a:r>
              <a:rPr sz="3000" spc="-220" dirty="0">
                <a:solidFill>
                  <a:srgbClr val="122E5A"/>
                </a:solidFill>
                <a:latin typeface="Geneva"/>
                <a:cs typeface="Geneva"/>
              </a:rPr>
              <a:t>for</a:t>
            </a:r>
            <a:r>
              <a:rPr sz="3000" spc="-45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your 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business </a:t>
            </a:r>
            <a:r>
              <a:rPr sz="3000" spc="-200" dirty="0">
                <a:solidFill>
                  <a:srgbClr val="122E5A"/>
                </a:solidFill>
                <a:latin typeface="Geneva"/>
                <a:cs typeface="Geneva"/>
              </a:rPr>
              <a:t>type,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size, and</a:t>
            </a:r>
            <a:r>
              <a:rPr sz="3000" spc="-3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complexity</a:t>
            </a:r>
            <a:endParaRPr sz="3000" dirty="0">
              <a:latin typeface="Geneva"/>
              <a:cs typeface="Geneva"/>
            </a:endParaRPr>
          </a:p>
          <a:p>
            <a:pPr marL="360045" marR="1002030" indent="-347345">
              <a:lnSpc>
                <a:spcPct val="100000"/>
              </a:lnSpc>
              <a:spcBef>
                <a:spcPts val="1800"/>
              </a:spcBef>
              <a:buChar char="•"/>
              <a:tabLst>
                <a:tab pos="360045" algn="l"/>
                <a:tab pos="360680" algn="l"/>
              </a:tabLst>
            </a:pP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Evaluate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your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business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needs</a:t>
            </a:r>
            <a:r>
              <a:rPr sz="3000" spc="-48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60" dirty="0">
                <a:solidFill>
                  <a:srgbClr val="122E5A"/>
                </a:solidFill>
                <a:latin typeface="Geneva"/>
                <a:cs typeface="Geneva"/>
              </a:rPr>
              <a:t>before  </a:t>
            </a:r>
            <a:r>
              <a:rPr sz="3000" spc="-95" dirty="0">
                <a:solidFill>
                  <a:srgbClr val="122E5A"/>
                </a:solidFill>
                <a:latin typeface="Geneva"/>
                <a:cs typeface="Geneva"/>
              </a:rPr>
              <a:t>purchasing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business</a:t>
            </a:r>
            <a:r>
              <a:rPr sz="3000" spc="-30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software</a:t>
            </a:r>
            <a:endParaRPr sz="3000" dirty="0">
              <a:latin typeface="Geneva"/>
              <a:cs typeface="Geneva"/>
            </a:endParaRPr>
          </a:p>
          <a:p>
            <a:pPr marL="360045" indent="-347345">
              <a:lnSpc>
                <a:spcPct val="100000"/>
              </a:lnSpc>
              <a:spcBef>
                <a:spcPts val="1800"/>
              </a:spcBef>
              <a:buChar char="•"/>
              <a:tabLst>
                <a:tab pos="360045" algn="l"/>
                <a:tab pos="360680" algn="l"/>
              </a:tabLst>
            </a:pPr>
            <a:r>
              <a:rPr sz="3000" spc="-90" dirty="0">
                <a:solidFill>
                  <a:srgbClr val="122E5A"/>
                </a:solidFill>
                <a:latin typeface="Geneva"/>
                <a:cs typeface="Geneva"/>
              </a:rPr>
              <a:t>Again </a:t>
            </a:r>
            <a:r>
              <a:rPr sz="3000" spc="120" dirty="0">
                <a:solidFill>
                  <a:srgbClr val="122E5A"/>
                </a:solidFill>
                <a:latin typeface="Geneva"/>
                <a:cs typeface="Geneva"/>
              </a:rPr>
              <a:t>– </a:t>
            </a:r>
            <a:r>
              <a:rPr sz="3000" spc="35" dirty="0">
                <a:solidFill>
                  <a:srgbClr val="122E5A"/>
                </a:solidFill>
                <a:latin typeface="Geneva"/>
                <a:cs typeface="Geneva"/>
              </a:rPr>
              <a:t>START</a:t>
            </a:r>
            <a:r>
              <a:rPr sz="3000" spc="-58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55" dirty="0">
                <a:solidFill>
                  <a:srgbClr val="122E5A"/>
                </a:solidFill>
                <a:latin typeface="Geneva"/>
                <a:cs typeface="Geneva"/>
              </a:rPr>
              <a:t>NOW</a:t>
            </a:r>
            <a:endParaRPr sz="30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9072" y="1119885"/>
            <a:ext cx="6688455" cy="266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0520" indent="-337820">
              <a:lnSpc>
                <a:spcPct val="100000"/>
              </a:lnSpc>
              <a:spcBef>
                <a:spcPts val="100"/>
              </a:spcBef>
              <a:buChar char="•"/>
              <a:tabLst>
                <a:tab pos="350520" algn="l"/>
                <a:tab pos="351155" algn="l"/>
              </a:tabLst>
            </a:pP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What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final </a:t>
            </a: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questions </a:t>
            </a: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do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</a:t>
            </a:r>
            <a:r>
              <a:rPr sz="3000" spc="-409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have?</a:t>
            </a:r>
            <a:endParaRPr sz="3000">
              <a:latin typeface="Geneva"/>
              <a:cs typeface="Geneva"/>
            </a:endParaRPr>
          </a:p>
          <a:p>
            <a:pPr>
              <a:lnSpc>
                <a:spcPct val="100000"/>
              </a:lnSpc>
              <a:spcBef>
                <a:spcPts val="75"/>
              </a:spcBef>
              <a:buClr>
                <a:srgbClr val="122E5A"/>
              </a:buClr>
              <a:buFont typeface="Geneva"/>
              <a:buChar char="•"/>
            </a:pPr>
            <a:endParaRPr sz="2900">
              <a:latin typeface="Times"/>
              <a:cs typeface="Times"/>
            </a:endParaRPr>
          </a:p>
          <a:p>
            <a:pPr marL="350520" indent="-337820">
              <a:lnSpc>
                <a:spcPct val="100000"/>
              </a:lnSpc>
              <a:buChar char="•"/>
              <a:tabLst>
                <a:tab pos="350520" algn="l"/>
                <a:tab pos="351155" algn="l"/>
              </a:tabLst>
            </a:pP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What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have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</a:t>
            </a:r>
            <a:r>
              <a:rPr sz="3000" spc="-31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learned?</a:t>
            </a:r>
            <a:endParaRPr sz="3000">
              <a:latin typeface="Geneva"/>
              <a:cs typeface="Geneva"/>
            </a:endParaRPr>
          </a:p>
          <a:p>
            <a:pPr>
              <a:lnSpc>
                <a:spcPct val="100000"/>
              </a:lnSpc>
              <a:spcBef>
                <a:spcPts val="65"/>
              </a:spcBef>
              <a:buClr>
                <a:srgbClr val="122E5A"/>
              </a:buClr>
              <a:buFont typeface="Geneva"/>
              <a:buChar char="•"/>
            </a:pPr>
            <a:endParaRPr sz="2900">
              <a:latin typeface="Times"/>
              <a:cs typeface="Times"/>
            </a:endParaRPr>
          </a:p>
          <a:p>
            <a:pPr marL="350520" indent="-337820">
              <a:lnSpc>
                <a:spcPct val="100000"/>
              </a:lnSpc>
              <a:buChar char="•"/>
              <a:tabLst>
                <a:tab pos="350520" algn="l"/>
                <a:tab pos="351155" algn="l"/>
              </a:tabLst>
            </a:pP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How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would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evaluate 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the</a:t>
            </a:r>
            <a:r>
              <a:rPr sz="3000" spc="-54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training?</a:t>
            </a:r>
            <a:endParaRPr sz="3000">
              <a:latin typeface="Geneva"/>
              <a:cs typeface="Geneva"/>
            </a:endParaRPr>
          </a:p>
        </p:txBody>
      </p:sp>
      <p:sp>
        <p:nvSpPr>
          <p:cNvPr id="4" name="object 4" descr="Illustration of clipboard and pencil"/>
          <p:cNvSpPr/>
          <p:nvPr/>
        </p:nvSpPr>
        <p:spPr>
          <a:xfrm>
            <a:off x="6705600" y="4279391"/>
            <a:ext cx="2063496" cy="1610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1066800"/>
            <a:ext cx="8129905" cy="405193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3000" spc="-25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3000" spc="-80" dirty="0">
                <a:solidFill>
                  <a:srgbClr val="122E5A"/>
                </a:solidFill>
                <a:latin typeface="Geneva"/>
                <a:cs typeface="Geneva"/>
              </a:rPr>
              <a:t>learned</a:t>
            </a:r>
            <a:r>
              <a:rPr sz="3000" spc="-35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60" dirty="0">
                <a:solidFill>
                  <a:srgbClr val="122E5A"/>
                </a:solidFill>
                <a:latin typeface="Geneva"/>
                <a:cs typeface="Geneva"/>
              </a:rPr>
              <a:t>about:</a:t>
            </a:r>
            <a:endParaRPr sz="3000" dirty="0">
              <a:latin typeface="Geneva"/>
              <a:cs typeface="Geneva"/>
            </a:endParaRPr>
          </a:p>
          <a:p>
            <a:pPr marL="756285" indent="-286385">
              <a:lnSpc>
                <a:spcPct val="100000"/>
              </a:lnSpc>
              <a:spcBef>
                <a:spcPts val="270"/>
              </a:spcBef>
              <a:buChar char="•"/>
              <a:tabLst>
                <a:tab pos="756920" algn="l"/>
              </a:tabLst>
            </a:pPr>
            <a:r>
              <a:rPr sz="2800" spc="-140" dirty="0">
                <a:solidFill>
                  <a:srgbClr val="001F5F"/>
                </a:solidFill>
                <a:latin typeface="Geneva"/>
                <a:cs typeface="Geneva"/>
              </a:rPr>
              <a:t>What </a:t>
            </a:r>
            <a:r>
              <a:rPr sz="2800" spc="-130" dirty="0">
                <a:solidFill>
                  <a:srgbClr val="001F5F"/>
                </a:solidFill>
                <a:latin typeface="Geneva"/>
                <a:cs typeface="Geneva"/>
              </a:rPr>
              <a:t>record </a:t>
            </a:r>
            <a:r>
              <a:rPr sz="2800" spc="-90" dirty="0">
                <a:solidFill>
                  <a:srgbClr val="001F5F"/>
                </a:solidFill>
                <a:latin typeface="Geneva"/>
                <a:cs typeface="Geneva"/>
              </a:rPr>
              <a:t>keeping </a:t>
            </a:r>
            <a:r>
              <a:rPr sz="2800" spc="-30" dirty="0">
                <a:solidFill>
                  <a:srgbClr val="001F5F"/>
                </a:solidFill>
                <a:latin typeface="Geneva"/>
                <a:cs typeface="Geneva"/>
              </a:rPr>
              <a:t>is </a:t>
            </a:r>
            <a:r>
              <a:rPr sz="2800" spc="-75" dirty="0">
                <a:solidFill>
                  <a:srgbClr val="001F5F"/>
                </a:solidFill>
                <a:latin typeface="Geneva"/>
                <a:cs typeface="Geneva"/>
              </a:rPr>
              <a:t>and </a:t>
            </a:r>
            <a:r>
              <a:rPr sz="2800" spc="-130" dirty="0">
                <a:solidFill>
                  <a:srgbClr val="001F5F"/>
                </a:solidFill>
                <a:latin typeface="Geneva"/>
                <a:cs typeface="Geneva"/>
              </a:rPr>
              <a:t>how </a:t>
            </a:r>
            <a:r>
              <a:rPr sz="2800" spc="-195" dirty="0">
                <a:solidFill>
                  <a:srgbClr val="001F5F"/>
                </a:solidFill>
                <a:latin typeface="Geneva"/>
                <a:cs typeface="Geneva"/>
              </a:rPr>
              <a:t>it’s</a:t>
            </a:r>
            <a:r>
              <a:rPr sz="2800" spc="-48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85" dirty="0">
                <a:solidFill>
                  <a:srgbClr val="001F5F"/>
                </a:solidFill>
                <a:latin typeface="Geneva"/>
                <a:cs typeface="Geneva"/>
              </a:rPr>
              <a:t>important</a:t>
            </a:r>
            <a:endParaRPr sz="2800" dirty="0">
              <a:latin typeface="Geneva"/>
              <a:cs typeface="Geneva"/>
            </a:endParaRPr>
          </a:p>
          <a:p>
            <a:pPr marL="756285" marR="180340" indent="-286385">
              <a:lnSpc>
                <a:spcPts val="3030"/>
              </a:lnSpc>
              <a:spcBef>
                <a:spcPts val="640"/>
              </a:spcBef>
              <a:buChar char="•"/>
              <a:tabLst>
                <a:tab pos="756920" algn="l"/>
              </a:tabLst>
            </a:pPr>
            <a:r>
              <a:rPr sz="2800" spc="-50" dirty="0">
                <a:solidFill>
                  <a:srgbClr val="001F5F"/>
                </a:solidFill>
                <a:latin typeface="Geneva"/>
                <a:cs typeface="Geneva"/>
              </a:rPr>
              <a:t>Record </a:t>
            </a:r>
            <a:r>
              <a:rPr sz="2800" spc="-90" dirty="0">
                <a:solidFill>
                  <a:srgbClr val="001F5F"/>
                </a:solidFill>
                <a:latin typeface="Geneva"/>
                <a:cs typeface="Geneva"/>
              </a:rPr>
              <a:t>keeping </a:t>
            </a:r>
            <a:r>
              <a:rPr sz="2800" spc="-60" dirty="0">
                <a:solidFill>
                  <a:srgbClr val="001F5F"/>
                </a:solidFill>
                <a:latin typeface="Geneva"/>
                <a:cs typeface="Geneva"/>
              </a:rPr>
              <a:t>basics </a:t>
            </a:r>
            <a:r>
              <a:rPr sz="2800" spc="110" dirty="0">
                <a:solidFill>
                  <a:srgbClr val="001F5F"/>
                </a:solidFill>
                <a:latin typeface="Geneva"/>
                <a:cs typeface="Geneva"/>
              </a:rPr>
              <a:t>– </a:t>
            </a:r>
            <a:r>
              <a:rPr sz="2800" spc="-120" dirty="0">
                <a:solidFill>
                  <a:srgbClr val="001F5F"/>
                </a:solidFill>
                <a:latin typeface="Geneva"/>
                <a:cs typeface="Geneva"/>
              </a:rPr>
              <a:t>practices, </a:t>
            </a: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rules,</a:t>
            </a:r>
            <a:r>
              <a:rPr sz="2800" spc="-68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and  </a:t>
            </a:r>
            <a:r>
              <a:rPr sz="2800" spc="-165" dirty="0">
                <a:solidFill>
                  <a:srgbClr val="001F5F"/>
                </a:solidFill>
                <a:latin typeface="Geneva"/>
                <a:cs typeface="Geneva"/>
              </a:rPr>
              <a:t>tools</a:t>
            </a:r>
            <a:endParaRPr sz="2800" dirty="0">
              <a:latin typeface="Geneva"/>
              <a:cs typeface="Geneva"/>
            </a:endParaRPr>
          </a:p>
          <a:p>
            <a:pPr marL="756285" marR="538480" indent="-286385">
              <a:lnSpc>
                <a:spcPts val="3020"/>
              </a:lnSpc>
              <a:spcBef>
                <a:spcPts val="600"/>
              </a:spcBef>
              <a:buChar char="•"/>
              <a:tabLst>
                <a:tab pos="756920" algn="l"/>
              </a:tabLst>
            </a:pP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Which </a:t>
            </a:r>
            <a:r>
              <a:rPr sz="2800" spc="-110" dirty="0">
                <a:solidFill>
                  <a:srgbClr val="001F5F"/>
                </a:solidFill>
                <a:latin typeface="Geneva"/>
                <a:cs typeface="Geneva"/>
              </a:rPr>
              <a:t>records </a:t>
            </a:r>
            <a:r>
              <a:rPr sz="2800" spc="-305" dirty="0">
                <a:solidFill>
                  <a:srgbClr val="001F5F"/>
                </a:solidFill>
                <a:latin typeface="Geneva"/>
                <a:cs typeface="Geneva"/>
              </a:rPr>
              <a:t>to </a:t>
            </a:r>
            <a:r>
              <a:rPr sz="2800" spc="-85" dirty="0">
                <a:solidFill>
                  <a:srgbClr val="001F5F"/>
                </a:solidFill>
                <a:latin typeface="Geneva"/>
                <a:cs typeface="Geneva"/>
              </a:rPr>
              <a:t>keep </a:t>
            </a:r>
            <a:r>
              <a:rPr sz="2800" spc="110" dirty="0">
                <a:solidFill>
                  <a:srgbClr val="001F5F"/>
                </a:solidFill>
                <a:latin typeface="Geneva"/>
                <a:cs typeface="Geneva"/>
              </a:rPr>
              <a:t>– </a:t>
            </a:r>
            <a:r>
              <a:rPr sz="2800" spc="-130" dirty="0">
                <a:solidFill>
                  <a:srgbClr val="001F5F"/>
                </a:solidFill>
                <a:latin typeface="Geneva"/>
                <a:cs typeface="Geneva"/>
              </a:rPr>
              <a:t>tracking,</a:t>
            </a:r>
            <a:r>
              <a:rPr sz="2800" spc="-50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75" dirty="0">
                <a:solidFill>
                  <a:srgbClr val="001F5F"/>
                </a:solidFill>
                <a:latin typeface="Geneva"/>
                <a:cs typeface="Geneva"/>
              </a:rPr>
              <a:t>planning,  </a:t>
            </a:r>
            <a:r>
              <a:rPr sz="2800" spc="-60" dirty="0">
                <a:solidFill>
                  <a:srgbClr val="001F5F"/>
                </a:solidFill>
                <a:latin typeface="Geneva"/>
                <a:cs typeface="Geneva"/>
              </a:rPr>
              <a:t>legal, </a:t>
            </a:r>
            <a:r>
              <a:rPr sz="2800" spc="-70" dirty="0">
                <a:solidFill>
                  <a:srgbClr val="001F5F"/>
                </a:solidFill>
                <a:latin typeface="Geneva"/>
                <a:cs typeface="Geneva"/>
              </a:rPr>
              <a:t>and</a:t>
            </a:r>
            <a:r>
              <a:rPr sz="2800" spc="-26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001F5F"/>
                </a:solidFill>
                <a:latin typeface="Geneva"/>
                <a:cs typeface="Geneva"/>
              </a:rPr>
              <a:t>taxes</a:t>
            </a:r>
            <a:endParaRPr sz="2800" dirty="0">
              <a:latin typeface="Geneva"/>
              <a:cs typeface="Geneva"/>
            </a:endParaRPr>
          </a:p>
          <a:p>
            <a:pPr marL="756285" indent="-286385">
              <a:lnSpc>
                <a:spcPct val="100000"/>
              </a:lnSpc>
              <a:spcBef>
                <a:spcPts val="225"/>
              </a:spcBef>
              <a:buChar char="•"/>
              <a:tabLst>
                <a:tab pos="756920" algn="l"/>
              </a:tabLst>
            </a:pPr>
            <a:r>
              <a:rPr sz="2800" spc="-120" dirty="0">
                <a:solidFill>
                  <a:srgbClr val="001F5F"/>
                </a:solidFill>
                <a:latin typeface="Geneva"/>
                <a:cs typeface="Geneva"/>
              </a:rPr>
              <a:t>Benefits </a:t>
            </a:r>
            <a:r>
              <a:rPr sz="2800" spc="-229" dirty="0">
                <a:solidFill>
                  <a:srgbClr val="001F5F"/>
                </a:solidFill>
                <a:latin typeface="Geneva"/>
                <a:cs typeface="Geneva"/>
              </a:rPr>
              <a:t>of </a:t>
            </a:r>
            <a:r>
              <a:rPr sz="2800" spc="-125" dirty="0">
                <a:solidFill>
                  <a:srgbClr val="001F5F"/>
                </a:solidFill>
                <a:latin typeface="Geneva"/>
                <a:cs typeface="Geneva"/>
              </a:rPr>
              <a:t>record</a:t>
            </a:r>
            <a:r>
              <a:rPr sz="2800" spc="-13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90" dirty="0">
                <a:solidFill>
                  <a:srgbClr val="001F5F"/>
                </a:solidFill>
                <a:latin typeface="Geneva"/>
                <a:cs typeface="Geneva"/>
              </a:rPr>
              <a:t>keeping</a:t>
            </a:r>
            <a:endParaRPr sz="2800" dirty="0">
              <a:latin typeface="Geneva"/>
              <a:cs typeface="Geneva"/>
            </a:endParaRPr>
          </a:p>
          <a:p>
            <a:pPr marL="756285" indent="-286385">
              <a:lnSpc>
                <a:spcPct val="100000"/>
              </a:lnSpc>
              <a:spcBef>
                <a:spcPts val="265"/>
              </a:spcBef>
              <a:buChar char="•"/>
              <a:tabLst>
                <a:tab pos="756920" algn="l"/>
              </a:tabLst>
            </a:pPr>
            <a:r>
              <a:rPr sz="2800" spc="-35" dirty="0">
                <a:solidFill>
                  <a:srgbClr val="001F5F"/>
                </a:solidFill>
                <a:latin typeface="Geneva"/>
                <a:cs typeface="Geneva"/>
              </a:rPr>
              <a:t>Business </a:t>
            </a:r>
            <a:r>
              <a:rPr sz="2800" spc="-165" dirty="0">
                <a:solidFill>
                  <a:srgbClr val="001F5F"/>
                </a:solidFill>
                <a:latin typeface="Geneva"/>
                <a:cs typeface="Geneva"/>
              </a:rPr>
              <a:t>software </a:t>
            </a:r>
            <a:r>
              <a:rPr sz="2800" spc="-55" dirty="0">
                <a:solidFill>
                  <a:srgbClr val="001F5F"/>
                </a:solidFill>
                <a:latin typeface="Geneva"/>
                <a:cs typeface="Geneva"/>
              </a:rPr>
              <a:t>available </a:t>
            </a:r>
            <a:r>
              <a:rPr sz="2800" spc="-204" dirty="0">
                <a:solidFill>
                  <a:srgbClr val="001F5F"/>
                </a:solidFill>
                <a:latin typeface="Geneva"/>
                <a:cs typeface="Geneva"/>
              </a:rPr>
              <a:t>for </a:t>
            </a:r>
            <a:r>
              <a:rPr sz="2800" spc="-130" dirty="0">
                <a:solidFill>
                  <a:srgbClr val="001F5F"/>
                </a:solidFill>
                <a:latin typeface="Geneva"/>
                <a:cs typeface="Geneva"/>
              </a:rPr>
              <a:t>record</a:t>
            </a:r>
            <a:r>
              <a:rPr sz="2800" spc="-254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90" dirty="0">
                <a:solidFill>
                  <a:srgbClr val="001F5F"/>
                </a:solidFill>
                <a:latin typeface="Geneva"/>
                <a:cs typeface="Geneva"/>
              </a:rPr>
              <a:t>keeping</a:t>
            </a:r>
            <a:endParaRPr sz="2800" dirty="0">
              <a:latin typeface="Geneva"/>
              <a:cs typeface="Geneva"/>
            </a:endParaRPr>
          </a:p>
          <a:p>
            <a:pPr marL="756285" indent="-286385">
              <a:lnSpc>
                <a:spcPct val="100000"/>
              </a:lnSpc>
              <a:spcBef>
                <a:spcPts val="265"/>
              </a:spcBef>
              <a:buChar char="•"/>
              <a:tabLst>
                <a:tab pos="756920" algn="l"/>
              </a:tabLst>
            </a:pPr>
            <a:r>
              <a:rPr sz="2800" spc="-35" dirty="0">
                <a:solidFill>
                  <a:srgbClr val="001F5F"/>
                </a:solidFill>
                <a:latin typeface="Geneva"/>
                <a:cs typeface="Geneva"/>
              </a:rPr>
              <a:t>Business </a:t>
            </a:r>
            <a:r>
              <a:rPr sz="2800" spc="-165" dirty="0">
                <a:solidFill>
                  <a:srgbClr val="001F5F"/>
                </a:solidFill>
                <a:latin typeface="Geneva"/>
                <a:cs typeface="Geneva"/>
              </a:rPr>
              <a:t>software</a:t>
            </a:r>
            <a:r>
              <a:rPr sz="2800" spc="-29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25" dirty="0">
                <a:solidFill>
                  <a:srgbClr val="001F5F"/>
                </a:solidFill>
                <a:latin typeface="Geneva"/>
                <a:cs typeface="Geneva"/>
              </a:rPr>
              <a:t>training</a:t>
            </a:r>
            <a:endParaRPr sz="28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3235" y="1066800"/>
            <a:ext cx="7746365" cy="50116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0045" marR="92710" indent="-347345">
              <a:lnSpc>
                <a:spcPct val="100000"/>
              </a:lnSpc>
              <a:spcBef>
                <a:spcPts val="100"/>
              </a:spcBef>
              <a:buChar char="•"/>
              <a:tabLst>
                <a:tab pos="360045" algn="l"/>
                <a:tab pos="360680" algn="l"/>
              </a:tabLst>
            </a:pPr>
            <a:r>
              <a:rPr sz="2400" spc="-15" dirty="0">
                <a:solidFill>
                  <a:srgbClr val="122E5A"/>
                </a:solidFill>
                <a:latin typeface="Geneva"/>
                <a:cs typeface="Geneva"/>
              </a:rPr>
              <a:t>Explain </a:t>
            </a:r>
            <a:r>
              <a:rPr sz="2400" spc="-215" dirty="0">
                <a:solidFill>
                  <a:srgbClr val="122E5A"/>
                </a:solidFill>
                <a:latin typeface="Geneva"/>
                <a:cs typeface="Geneva"/>
              </a:rPr>
              <a:t>the </a:t>
            </a:r>
            <a:r>
              <a:rPr sz="2400" spc="-175" dirty="0">
                <a:solidFill>
                  <a:srgbClr val="122E5A"/>
                </a:solidFill>
                <a:latin typeface="Geneva"/>
                <a:cs typeface="Geneva"/>
              </a:rPr>
              <a:t>concept </a:t>
            </a:r>
            <a:r>
              <a:rPr sz="2400" spc="-245" dirty="0">
                <a:solidFill>
                  <a:srgbClr val="122E5A"/>
                </a:solidFill>
                <a:latin typeface="Geneva"/>
                <a:cs typeface="Geneva"/>
              </a:rPr>
              <a:t>of </a:t>
            </a:r>
            <a:r>
              <a:rPr sz="2400" spc="-135" dirty="0">
                <a:solidFill>
                  <a:srgbClr val="122E5A"/>
                </a:solidFill>
                <a:latin typeface="Geneva"/>
                <a:cs typeface="Geneva"/>
              </a:rPr>
              <a:t>record </a:t>
            </a:r>
            <a:r>
              <a:rPr sz="2400" spc="-95" dirty="0">
                <a:solidFill>
                  <a:srgbClr val="122E5A"/>
                </a:solidFill>
                <a:latin typeface="Geneva"/>
                <a:cs typeface="Geneva"/>
              </a:rPr>
              <a:t>keeping </a:t>
            </a:r>
            <a:r>
              <a:rPr sz="2400" spc="-75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2400" spc="-42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190" dirty="0">
                <a:solidFill>
                  <a:srgbClr val="122E5A"/>
                </a:solidFill>
                <a:latin typeface="Geneva"/>
                <a:cs typeface="Geneva"/>
              </a:rPr>
              <a:t>its  </a:t>
            </a:r>
            <a:r>
              <a:rPr sz="2400" spc="-145" dirty="0">
                <a:solidFill>
                  <a:srgbClr val="122E5A"/>
                </a:solidFill>
                <a:latin typeface="Geneva"/>
                <a:cs typeface="Geneva"/>
              </a:rPr>
              <a:t>importance </a:t>
            </a:r>
            <a:r>
              <a:rPr sz="2400" spc="-32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400" spc="-60" dirty="0">
                <a:solidFill>
                  <a:srgbClr val="122E5A"/>
                </a:solidFill>
                <a:latin typeface="Geneva"/>
                <a:cs typeface="Geneva"/>
              </a:rPr>
              <a:t>small</a:t>
            </a:r>
            <a:r>
              <a:rPr sz="2400" spc="-8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60" dirty="0">
                <a:solidFill>
                  <a:srgbClr val="122E5A"/>
                </a:solidFill>
                <a:latin typeface="Geneva"/>
                <a:cs typeface="Geneva"/>
              </a:rPr>
              <a:t>businesses</a:t>
            </a:r>
            <a:endParaRPr sz="2400" dirty="0">
              <a:latin typeface="Geneva"/>
              <a:cs typeface="Geneva"/>
            </a:endParaRPr>
          </a:p>
          <a:p>
            <a:pPr marL="360045" marR="5080" indent="-347345">
              <a:lnSpc>
                <a:spcPct val="100000"/>
              </a:lnSpc>
              <a:spcBef>
                <a:spcPts val="1800"/>
              </a:spcBef>
              <a:buChar char="•"/>
              <a:tabLst>
                <a:tab pos="360045" algn="l"/>
                <a:tab pos="360680" algn="l"/>
              </a:tabLst>
            </a:pPr>
            <a:r>
              <a:rPr sz="2400" spc="-160" dirty="0">
                <a:solidFill>
                  <a:srgbClr val="122E5A"/>
                </a:solidFill>
                <a:latin typeface="Geneva"/>
                <a:cs typeface="Geneva"/>
              </a:rPr>
              <a:t>Identify </a:t>
            </a:r>
            <a:r>
              <a:rPr sz="2400" spc="-135" dirty="0">
                <a:solidFill>
                  <a:srgbClr val="122E5A"/>
                </a:solidFill>
                <a:latin typeface="Geneva"/>
                <a:cs typeface="Geneva"/>
              </a:rPr>
              <a:t>record </a:t>
            </a:r>
            <a:r>
              <a:rPr sz="2400" spc="-95" dirty="0">
                <a:solidFill>
                  <a:srgbClr val="122E5A"/>
                </a:solidFill>
                <a:latin typeface="Geneva"/>
                <a:cs typeface="Geneva"/>
              </a:rPr>
              <a:t>keeping </a:t>
            </a:r>
            <a:r>
              <a:rPr sz="2400" spc="-130" dirty="0">
                <a:solidFill>
                  <a:srgbClr val="122E5A"/>
                </a:solidFill>
                <a:latin typeface="Geneva"/>
                <a:cs typeface="Geneva"/>
              </a:rPr>
              <a:t>practices, </a:t>
            </a:r>
            <a:r>
              <a:rPr sz="2400" spc="-80" dirty="0">
                <a:solidFill>
                  <a:srgbClr val="122E5A"/>
                </a:solidFill>
                <a:latin typeface="Geneva"/>
                <a:cs typeface="Geneva"/>
              </a:rPr>
              <a:t>rules, </a:t>
            </a:r>
            <a:r>
              <a:rPr sz="2400" spc="-75" dirty="0">
                <a:solidFill>
                  <a:srgbClr val="122E5A"/>
                </a:solidFill>
                <a:latin typeface="Geneva"/>
                <a:cs typeface="Geneva"/>
              </a:rPr>
              <a:t>and  </a:t>
            </a:r>
            <a:r>
              <a:rPr sz="2400" spc="-175" dirty="0">
                <a:solidFill>
                  <a:srgbClr val="122E5A"/>
                </a:solidFill>
                <a:latin typeface="Geneva"/>
                <a:cs typeface="Geneva"/>
              </a:rPr>
              <a:t>tools </a:t>
            </a:r>
            <a:r>
              <a:rPr sz="2400" spc="-145" dirty="0">
                <a:solidFill>
                  <a:srgbClr val="122E5A"/>
                </a:solidFill>
                <a:latin typeface="Geneva"/>
                <a:cs typeface="Geneva"/>
              </a:rPr>
              <a:t>commonly </a:t>
            </a:r>
            <a:r>
              <a:rPr sz="2400" spc="-60" dirty="0">
                <a:solidFill>
                  <a:srgbClr val="122E5A"/>
                </a:solidFill>
                <a:latin typeface="Geneva"/>
                <a:cs typeface="Geneva"/>
              </a:rPr>
              <a:t>available </a:t>
            </a:r>
            <a:r>
              <a:rPr sz="2400" spc="-32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2400" spc="-60" dirty="0">
                <a:solidFill>
                  <a:srgbClr val="122E5A"/>
                </a:solidFill>
                <a:latin typeface="Geneva"/>
                <a:cs typeface="Geneva"/>
              </a:rPr>
              <a:t>small</a:t>
            </a:r>
            <a:r>
              <a:rPr sz="2400" spc="-16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65" dirty="0">
                <a:solidFill>
                  <a:srgbClr val="122E5A"/>
                </a:solidFill>
                <a:latin typeface="Geneva"/>
                <a:cs typeface="Geneva"/>
              </a:rPr>
              <a:t>businesses</a:t>
            </a:r>
            <a:endParaRPr sz="2400" dirty="0">
              <a:latin typeface="Geneva"/>
              <a:cs typeface="Geneva"/>
            </a:endParaRPr>
          </a:p>
          <a:p>
            <a:pPr marL="360045" marR="344170" indent="-347345">
              <a:lnSpc>
                <a:spcPct val="100000"/>
              </a:lnSpc>
              <a:spcBef>
                <a:spcPts val="1800"/>
              </a:spcBef>
              <a:buChar char="•"/>
              <a:tabLst>
                <a:tab pos="360045" algn="l"/>
                <a:tab pos="360680" algn="l"/>
              </a:tabLst>
            </a:pPr>
            <a:r>
              <a:rPr sz="2400" spc="-15" dirty="0">
                <a:solidFill>
                  <a:srgbClr val="122E5A"/>
                </a:solidFill>
                <a:latin typeface="Geneva"/>
                <a:cs typeface="Geneva"/>
              </a:rPr>
              <a:t>Explain </a:t>
            </a:r>
            <a:r>
              <a:rPr sz="2400" spc="-135" dirty="0">
                <a:solidFill>
                  <a:srgbClr val="122E5A"/>
                </a:solidFill>
                <a:latin typeface="Geneva"/>
                <a:cs typeface="Geneva"/>
              </a:rPr>
              <a:t>how record </a:t>
            </a:r>
            <a:r>
              <a:rPr sz="2400" spc="-95" dirty="0">
                <a:solidFill>
                  <a:srgbClr val="122E5A"/>
                </a:solidFill>
                <a:latin typeface="Geneva"/>
                <a:cs typeface="Geneva"/>
              </a:rPr>
              <a:t>keeping </a:t>
            </a:r>
            <a:r>
              <a:rPr sz="2400" spc="-130" dirty="0">
                <a:solidFill>
                  <a:srgbClr val="122E5A"/>
                </a:solidFill>
                <a:latin typeface="Geneva"/>
                <a:cs typeface="Geneva"/>
              </a:rPr>
              <a:t>practices,</a:t>
            </a:r>
            <a:r>
              <a:rPr sz="2400" spc="-58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75" dirty="0">
                <a:solidFill>
                  <a:srgbClr val="122E5A"/>
                </a:solidFill>
                <a:latin typeface="Geneva"/>
                <a:cs typeface="Geneva"/>
              </a:rPr>
              <a:t>rules  and </a:t>
            </a:r>
            <a:r>
              <a:rPr sz="2400" spc="-175" dirty="0">
                <a:solidFill>
                  <a:srgbClr val="122E5A"/>
                </a:solidFill>
                <a:latin typeface="Geneva"/>
                <a:cs typeface="Geneva"/>
              </a:rPr>
              <a:t>tools</a:t>
            </a:r>
            <a:r>
              <a:rPr sz="2400" spc="-2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400" spc="-150" dirty="0">
                <a:solidFill>
                  <a:srgbClr val="122E5A"/>
                </a:solidFill>
                <a:latin typeface="Geneva"/>
                <a:cs typeface="Geneva"/>
              </a:rPr>
              <a:t>work</a:t>
            </a:r>
            <a:endParaRPr lang="en-US" sz="2400" spc="-150" dirty="0">
              <a:solidFill>
                <a:srgbClr val="122E5A"/>
              </a:solidFill>
              <a:latin typeface="Geneva"/>
              <a:cs typeface="Geneva"/>
            </a:endParaRPr>
          </a:p>
          <a:p>
            <a:pPr marL="360045" marR="5080" indent="-347345">
              <a:lnSpc>
                <a:spcPct val="100000"/>
              </a:lnSpc>
              <a:spcBef>
                <a:spcPts val="100"/>
              </a:spcBef>
              <a:buChar char="•"/>
              <a:tabLst>
                <a:tab pos="360045" algn="l"/>
                <a:tab pos="360680" algn="l"/>
              </a:tabLst>
            </a:pPr>
            <a:r>
              <a:rPr lang="en-US" sz="2400" spc="-160" dirty="0">
                <a:solidFill>
                  <a:srgbClr val="122E5A"/>
                </a:solidFill>
                <a:latin typeface="Geneva"/>
                <a:cs typeface="Geneva"/>
              </a:rPr>
              <a:t>Identify benefits </a:t>
            </a:r>
            <a:r>
              <a:rPr lang="en-US" sz="24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lang="en-US" sz="2400" spc="-60" dirty="0">
                <a:solidFill>
                  <a:srgbClr val="122E5A"/>
                </a:solidFill>
                <a:latin typeface="Geneva"/>
                <a:cs typeface="Geneva"/>
              </a:rPr>
              <a:t>small </a:t>
            </a:r>
            <a:r>
              <a:rPr lang="en-US" sz="2400" spc="-65" dirty="0">
                <a:solidFill>
                  <a:srgbClr val="122E5A"/>
                </a:solidFill>
                <a:latin typeface="Geneva"/>
                <a:cs typeface="Geneva"/>
              </a:rPr>
              <a:t>business </a:t>
            </a:r>
            <a:r>
              <a:rPr lang="en-US" sz="2400" spc="-100" dirty="0">
                <a:solidFill>
                  <a:srgbClr val="122E5A"/>
                </a:solidFill>
                <a:latin typeface="Geneva"/>
                <a:cs typeface="Geneva"/>
              </a:rPr>
              <a:t>derives</a:t>
            </a:r>
            <a:r>
              <a:rPr lang="en-US" sz="2400" spc="-65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lang="en-US" sz="2400" spc="-210" dirty="0">
                <a:solidFill>
                  <a:srgbClr val="122E5A"/>
                </a:solidFill>
                <a:latin typeface="Geneva"/>
                <a:cs typeface="Geneva"/>
              </a:rPr>
              <a:t>from  </a:t>
            </a:r>
            <a:r>
              <a:rPr lang="en-US" sz="2400" spc="-135" dirty="0">
                <a:solidFill>
                  <a:srgbClr val="122E5A"/>
                </a:solidFill>
                <a:latin typeface="Geneva"/>
                <a:cs typeface="Geneva"/>
              </a:rPr>
              <a:t>proper record</a:t>
            </a:r>
            <a:r>
              <a:rPr lang="en-US" sz="2400" spc="-229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lang="en-US" sz="2400" spc="-95" dirty="0">
                <a:solidFill>
                  <a:srgbClr val="122E5A"/>
                </a:solidFill>
                <a:latin typeface="Geneva"/>
                <a:cs typeface="Geneva"/>
              </a:rPr>
              <a:t>keeping</a:t>
            </a:r>
            <a:endParaRPr lang="en-US" sz="2400" dirty="0">
              <a:latin typeface="Geneva"/>
              <a:cs typeface="Geneva"/>
            </a:endParaRPr>
          </a:p>
          <a:p>
            <a:pPr marL="360045" marR="871855" indent="-347345">
              <a:lnSpc>
                <a:spcPct val="100000"/>
              </a:lnSpc>
              <a:spcBef>
                <a:spcPts val="1800"/>
              </a:spcBef>
              <a:buChar char="•"/>
              <a:tabLst>
                <a:tab pos="360045" algn="l"/>
                <a:tab pos="360680" algn="l"/>
              </a:tabLst>
            </a:pPr>
            <a:r>
              <a:rPr lang="en-US" sz="2400" spc="-15" dirty="0">
                <a:solidFill>
                  <a:srgbClr val="122E5A"/>
                </a:solidFill>
                <a:latin typeface="Geneva"/>
                <a:cs typeface="Geneva"/>
              </a:rPr>
              <a:t>Explain </a:t>
            </a:r>
            <a:r>
              <a:rPr lang="en-US" sz="2400" spc="-135" dirty="0">
                <a:solidFill>
                  <a:srgbClr val="122E5A"/>
                </a:solidFill>
                <a:latin typeface="Geneva"/>
                <a:cs typeface="Geneva"/>
              </a:rPr>
              <a:t>record </a:t>
            </a:r>
            <a:r>
              <a:rPr lang="en-US" sz="2400" spc="-95" dirty="0">
                <a:solidFill>
                  <a:srgbClr val="122E5A"/>
                </a:solidFill>
                <a:latin typeface="Geneva"/>
                <a:cs typeface="Geneva"/>
              </a:rPr>
              <a:t>keeping </a:t>
            </a:r>
            <a:r>
              <a:rPr lang="en-US" sz="2400" spc="-65" dirty="0">
                <a:solidFill>
                  <a:srgbClr val="122E5A"/>
                </a:solidFill>
                <a:latin typeface="Geneva"/>
                <a:cs typeface="Geneva"/>
              </a:rPr>
              <a:t>basics </a:t>
            </a:r>
            <a:r>
              <a:rPr lang="en-US" sz="2400" spc="-220" dirty="0">
                <a:solidFill>
                  <a:srgbClr val="122E5A"/>
                </a:solidFill>
                <a:latin typeface="Geneva"/>
                <a:cs typeface="Geneva"/>
              </a:rPr>
              <a:t>for </a:t>
            </a:r>
            <a:r>
              <a:rPr lang="en-US" sz="2400" spc="5" dirty="0">
                <a:solidFill>
                  <a:srgbClr val="122E5A"/>
                </a:solidFill>
                <a:latin typeface="Geneva"/>
                <a:cs typeface="Geneva"/>
              </a:rPr>
              <a:t>a</a:t>
            </a:r>
            <a:r>
              <a:rPr lang="en-US" sz="2400" spc="-60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lang="en-US" sz="2400" spc="-60" dirty="0">
                <a:solidFill>
                  <a:srgbClr val="122E5A"/>
                </a:solidFill>
                <a:latin typeface="Geneva"/>
                <a:cs typeface="Geneva"/>
              </a:rPr>
              <a:t>small  </a:t>
            </a:r>
            <a:r>
              <a:rPr lang="en-US" sz="2400" spc="-65" dirty="0">
                <a:solidFill>
                  <a:srgbClr val="122E5A"/>
                </a:solidFill>
                <a:latin typeface="Geneva"/>
                <a:cs typeface="Geneva"/>
              </a:rPr>
              <a:t>business</a:t>
            </a:r>
            <a:endParaRPr lang="en-US" sz="2400" dirty="0">
              <a:latin typeface="Geneva"/>
              <a:cs typeface="Geneva"/>
            </a:endParaRPr>
          </a:p>
          <a:p>
            <a:pPr marL="360045" marR="298450" indent="-347345">
              <a:lnSpc>
                <a:spcPct val="100000"/>
              </a:lnSpc>
              <a:spcBef>
                <a:spcPts val="1800"/>
              </a:spcBef>
              <a:buChar char="•"/>
              <a:tabLst>
                <a:tab pos="360045" algn="l"/>
                <a:tab pos="360680" algn="l"/>
              </a:tabLst>
            </a:pPr>
            <a:r>
              <a:rPr lang="en-US" sz="2400" spc="-160" dirty="0">
                <a:solidFill>
                  <a:srgbClr val="122E5A"/>
                </a:solidFill>
                <a:latin typeface="Geneva"/>
                <a:cs typeface="Geneva"/>
              </a:rPr>
              <a:t>Identify </a:t>
            </a:r>
            <a:r>
              <a:rPr lang="en-US" sz="2400" spc="-180" dirty="0">
                <a:solidFill>
                  <a:srgbClr val="122E5A"/>
                </a:solidFill>
                <a:latin typeface="Geneva"/>
                <a:cs typeface="Geneva"/>
              </a:rPr>
              <a:t>software </a:t>
            </a:r>
            <a:r>
              <a:rPr lang="en-US" sz="2400" spc="-170" dirty="0">
                <a:solidFill>
                  <a:srgbClr val="122E5A"/>
                </a:solidFill>
                <a:latin typeface="Geneva"/>
                <a:cs typeface="Geneva"/>
              </a:rPr>
              <a:t>products </a:t>
            </a:r>
            <a:r>
              <a:rPr lang="en-US" sz="2400" spc="-60" dirty="0">
                <a:solidFill>
                  <a:srgbClr val="122E5A"/>
                </a:solidFill>
                <a:latin typeface="Geneva"/>
                <a:cs typeface="Geneva"/>
              </a:rPr>
              <a:t>available </a:t>
            </a:r>
            <a:r>
              <a:rPr lang="en-US" sz="2400" spc="-215" dirty="0">
                <a:solidFill>
                  <a:srgbClr val="122E5A"/>
                </a:solidFill>
                <a:latin typeface="Geneva"/>
                <a:cs typeface="Geneva"/>
              </a:rPr>
              <a:t>for</a:t>
            </a:r>
            <a:r>
              <a:rPr lang="en-US" sz="2400" spc="-32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lang="en-US" sz="2400" spc="-55" dirty="0">
                <a:solidFill>
                  <a:srgbClr val="122E5A"/>
                </a:solidFill>
                <a:latin typeface="Geneva"/>
                <a:cs typeface="Geneva"/>
              </a:rPr>
              <a:t>small  </a:t>
            </a:r>
            <a:r>
              <a:rPr lang="en-US" sz="2400" spc="-65" dirty="0">
                <a:solidFill>
                  <a:srgbClr val="122E5A"/>
                </a:solidFill>
                <a:latin typeface="Geneva"/>
                <a:cs typeface="Geneva"/>
              </a:rPr>
              <a:t>business </a:t>
            </a:r>
            <a:r>
              <a:rPr lang="en-US" sz="2400" spc="-135" dirty="0">
                <a:solidFill>
                  <a:srgbClr val="122E5A"/>
                </a:solidFill>
                <a:latin typeface="Geneva"/>
                <a:cs typeface="Geneva"/>
              </a:rPr>
              <a:t>record</a:t>
            </a:r>
            <a:r>
              <a:rPr lang="en-US" sz="2400" spc="-31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lang="en-US" sz="2400" spc="-95" dirty="0">
                <a:solidFill>
                  <a:srgbClr val="122E5A"/>
                </a:solidFill>
                <a:latin typeface="Geneva"/>
                <a:cs typeface="Geneva"/>
              </a:rPr>
              <a:t>keeping</a:t>
            </a:r>
            <a:endParaRPr lang="en-US" sz="24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444500" y="356362"/>
            <a:ext cx="3794760" cy="51371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333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-16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What </a:t>
            </a:r>
            <a:r>
              <a:rPr kumimoji="0" lang="en-US" sz="3200" b="0" i="0" u="none" strike="noStrike" kern="1200" cap="none" spc="-4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Do </a:t>
            </a:r>
            <a:r>
              <a:rPr kumimoji="0" lang="en-US" sz="3200" b="0" i="0" u="none" strike="noStrike" kern="1200" cap="none" spc="-20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You</a:t>
            </a:r>
            <a:r>
              <a:rPr kumimoji="0" lang="en-US" sz="3200" b="0" i="0" u="none" strike="noStrike" kern="1200" cap="none" spc="-434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 </a:t>
            </a:r>
            <a:r>
              <a:rPr kumimoji="0" lang="en-US" sz="3200" b="0" i="0" u="none" strike="noStrike" kern="1200" cap="none" spc="-95" normalizeH="0" baseline="0" noProof="0" dirty="0">
                <a:ln>
                  <a:noFill/>
                </a:ln>
                <a:solidFill>
                  <a:srgbClr val="8E6A06"/>
                </a:solidFill>
                <a:effectLst/>
                <a:uLnTx/>
                <a:uFillTx/>
                <a:latin typeface="Geneva"/>
                <a:ea typeface="+mn-ea"/>
                <a:cs typeface="Geneva"/>
              </a:rPr>
              <a:t>Know?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8E6A06"/>
              </a:solidFill>
              <a:effectLst/>
              <a:uLnTx/>
              <a:uFillTx/>
              <a:latin typeface="Geneva"/>
              <a:ea typeface="+mn-ea"/>
              <a:cs typeface="Genev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8819" y="1698701"/>
            <a:ext cx="6946900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spc="-145" dirty="0">
                <a:solidFill>
                  <a:srgbClr val="122E5A"/>
                </a:solidFill>
                <a:latin typeface="Geneva"/>
                <a:cs typeface="Geneva"/>
              </a:rPr>
              <a:t>What do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you </a:t>
            </a:r>
            <a:r>
              <a:rPr sz="3000" spc="-130" dirty="0">
                <a:solidFill>
                  <a:srgbClr val="122E5A"/>
                </a:solidFill>
                <a:latin typeface="Geneva"/>
                <a:cs typeface="Geneva"/>
              </a:rPr>
              <a:t>know </a:t>
            </a:r>
            <a:r>
              <a:rPr sz="3000" spc="-155" dirty="0">
                <a:solidFill>
                  <a:srgbClr val="122E5A"/>
                </a:solidFill>
                <a:latin typeface="Geneva"/>
                <a:cs typeface="Geneva"/>
              </a:rPr>
              <a:t>or </a:t>
            </a:r>
            <a:r>
              <a:rPr sz="3000" spc="-185" dirty="0">
                <a:solidFill>
                  <a:srgbClr val="122E5A"/>
                </a:solidFill>
                <a:latin typeface="Geneva"/>
                <a:cs typeface="Geneva"/>
              </a:rPr>
              <a:t>want </a:t>
            </a:r>
            <a:r>
              <a:rPr sz="3000" spc="-325" dirty="0">
                <a:solidFill>
                  <a:srgbClr val="122E5A"/>
                </a:solidFill>
                <a:latin typeface="Geneva"/>
                <a:cs typeface="Geneva"/>
              </a:rPr>
              <a:t>to </a:t>
            </a:r>
            <a:r>
              <a:rPr sz="3000" spc="-70" dirty="0">
                <a:solidFill>
                  <a:srgbClr val="122E5A"/>
                </a:solidFill>
                <a:latin typeface="Geneva"/>
                <a:cs typeface="Geneva"/>
              </a:rPr>
              <a:t>learn</a:t>
            </a:r>
            <a:r>
              <a:rPr sz="3000" spc="-21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80" dirty="0">
                <a:solidFill>
                  <a:srgbClr val="122E5A"/>
                </a:solidFill>
                <a:latin typeface="Geneva"/>
                <a:cs typeface="Geneva"/>
              </a:rPr>
              <a:t>about  </a:t>
            </a:r>
            <a:r>
              <a:rPr sz="3000" spc="-135" dirty="0">
                <a:solidFill>
                  <a:srgbClr val="122E5A"/>
                </a:solidFill>
                <a:latin typeface="Geneva"/>
                <a:cs typeface="Geneva"/>
              </a:rPr>
              <a:t>record</a:t>
            </a:r>
            <a:r>
              <a:rPr sz="3000" spc="-1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90" dirty="0">
                <a:solidFill>
                  <a:srgbClr val="122E5A"/>
                </a:solidFill>
                <a:latin typeface="Geneva"/>
                <a:cs typeface="Geneva"/>
              </a:rPr>
              <a:t>keeping?</a:t>
            </a:r>
            <a:endParaRPr sz="30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119885"/>
            <a:ext cx="3157220" cy="29076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spc="-50" dirty="0">
                <a:solidFill>
                  <a:srgbClr val="122E5A"/>
                </a:solidFill>
                <a:latin typeface="Geneva"/>
                <a:cs typeface="Geneva"/>
              </a:rPr>
              <a:t>Record </a:t>
            </a:r>
            <a:r>
              <a:rPr sz="3000" spc="-95" dirty="0">
                <a:solidFill>
                  <a:srgbClr val="122E5A"/>
                </a:solidFill>
                <a:latin typeface="Geneva"/>
                <a:cs typeface="Geneva"/>
              </a:rPr>
              <a:t>keeping  </a:t>
            </a:r>
            <a:r>
              <a:rPr sz="3000" spc="-195" dirty="0">
                <a:solidFill>
                  <a:srgbClr val="122E5A"/>
                </a:solidFill>
                <a:latin typeface="Geneva"/>
                <a:cs typeface="Geneva"/>
              </a:rPr>
              <a:t>important </a:t>
            </a:r>
            <a:r>
              <a:rPr sz="3000" spc="-225" dirty="0">
                <a:solidFill>
                  <a:srgbClr val="122E5A"/>
                </a:solidFill>
                <a:latin typeface="Geneva"/>
                <a:cs typeface="Geneva"/>
              </a:rPr>
              <a:t>for </a:t>
            </a:r>
            <a:r>
              <a:rPr sz="3000" spc="-60" dirty="0">
                <a:solidFill>
                  <a:srgbClr val="122E5A"/>
                </a:solidFill>
                <a:latin typeface="Geneva"/>
                <a:cs typeface="Geneva"/>
              </a:rPr>
              <a:t>small  businesses</a:t>
            </a:r>
            <a:endParaRPr sz="3000">
              <a:latin typeface="Geneva"/>
              <a:cs typeface="Geneva"/>
            </a:endParaRPr>
          </a:p>
          <a:p>
            <a:pPr marL="760730" indent="-347345">
              <a:lnSpc>
                <a:spcPct val="100000"/>
              </a:lnSpc>
              <a:spcBef>
                <a:spcPts val="610"/>
              </a:spcBef>
              <a:buChar char="•"/>
              <a:tabLst>
                <a:tab pos="760730" algn="l"/>
                <a:tab pos="761365" algn="l"/>
              </a:tabLst>
            </a:pPr>
            <a:r>
              <a:rPr sz="2800" spc="-20" dirty="0">
                <a:solidFill>
                  <a:srgbClr val="001F5F"/>
                </a:solidFill>
                <a:latin typeface="Geneva"/>
                <a:cs typeface="Geneva"/>
              </a:rPr>
              <a:t>Sole</a:t>
            </a:r>
            <a:r>
              <a:rPr sz="2800" spc="-20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800" spc="-155" dirty="0">
                <a:solidFill>
                  <a:srgbClr val="001F5F"/>
                </a:solidFill>
                <a:latin typeface="Geneva"/>
                <a:cs typeface="Geneva"/>
              </a:rPr>
              <a:t>proprietor</a:t>
            </a:r>
            <a:endParaRPr sz="2800">
              <a:latin typeface="Geneva"/>
              <a:cs typeface="Geneva"/>
            </a:endParaRPr>
          </a:p>
          <a:p>
            <a:pPr marL="760730" indent="-347345">
              <a:lnSpc>
                <a:spcPct val="100000"/>
              </a:lnSpc>
              <a:spcBef>
                <a:spcPts val="600"/>
              </a:spcBef>
              <a:buChar char="•"/>
              <a:tabLst>
                <a:tab pos="760730" algn="l"/>
                <a:tab pos="761365" algn="l"/>
              </a:tabLst>
            </a:pPr>
            <a:r>
              <a:rPr sz="2800" spc="-85" dirty="0">
                <a:solidFill>
                  <a:srgbClr val="001F5F"/>
                </a:solidFill>
                <a:latin typeface="Geneva"/>
                <a:cs typeface="Geneva"/>
              </a:rPr>
              <a:t>Partnership</a:t>
            </a:r>
            <a:endParaRPr sz="2800">
              <a:latin typeface="Geneva"/>
              <a:cs typeface="Geneva"/>
            </a:endParaRPr>
          </a:p>
          <a:p>
            <a:pPr marL="760730" indent="-347345">
              <a:lnSpc>
                <a:spcPct val="100000"/>
              </a:lnSpc>
              <a:spcBef>
                <a:spcPts val="600"/>
              </a:spcBef>
              <a:buChar char="•"/>
              <a:tabLst>
                <a:tab pos="760730" algn="l"/>
                <a:tab pos="761365" algn="l"/>
              </a:tabLst>
            </a:pPr>
            <a:r>
              <a:rPr sz="2800" spc="-114" dirty="0">
                <a:solidFill>
                  <a:srgbClr val="001F5F"/>
                </a:solidFill>
                <a:latin typeface="Geneva"/>
                <a:cs typeface="Geneva"/>
              </a:rPr>
              <a:t>Corporation</a:t>
            </a:r>
            <a:endParaRPr sz="2800">
              <a:latin typeface="Geneva"/>
              <a:cs typeface="Geneva"/>
            </a:endParaRPr>
          </a:p>
        </p:txBody>
      </p:sp>
      <p:sp>
        <p:nvSpPr>
          <p:cNvPr id="5" name="object 5" descr="Image of small-town hardware store"/>
          <p:cNvSpPr/>
          <p:nvPr/>
        </p:nvSpPr>
        <p:spPr>
          <a:xfrm>
            <a:off x="4572000" y="1676400"/>
            <a:ext cx="4265676" cy="2781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Record Keeping?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3550" y="1104265"/>
            <a:ext cx="8237220" cy="4763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896619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95" dirty="0">
                <a:solidFill>
                  <a:srgbClr val="122E5A"/>
                </a:solidFill>
                <a:latin typeface="Geneva"/>
                <a:cs typeface="Geneva"/>
              </a:rPr>
              <a:t>Orderly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disciplined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practice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of</a:t>
            </a:r>
            <a:r>
              <a:rPr sz="3000" spc="-45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65" dirty="0">
                <a:solidFill>
                  <a:srgbClr val="122E5A"/>
                </a:solidFill>
                <a:latin typeface="Geneva"/>
                <a:cs typeface="Geneva"/>
              </a:rPr>
              <a:t>storing  </a:t>
            </a: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business</a:t>
            </a:r>
            <a:r>
              <a:rPr sz="3000" spc="-20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records</a:t>
            </a:r>
            <a:endParaRPr sz="3000" dirty="0">
              <a:latin typeface="Geneva"/>
              <a:cs typeface="Geneva"/>
            </a:endParaRPr>
          </a:p>
          <a:p>
            <a:pPr marL="355600" marR="508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dirty="0">
                <a:solidFill>
                  <a:srgbClr val="122E5A"/>
                </a:solidFill>
                <a:latin typeface="Geneva"/>
                <a:cs typeface="Geneva"/>
              </a:rPr>
              <a:t>Ranges </a:t>
            </a:r>
            <a:r>
              <a:rPr sz="3000" spc="-210" dirty="0">
                <a:solidFill>
                  <a:srgbClr val="122E5A"/>
                </a:solidFill>
                <a:latin typeface="Geneva"/>
                <a:cs typeface="Geneva"/>
              </a:rPr>
              <a:t>from </a:t>
            </a:r>
            <a:r>
              <a:rPr sz="3000" spc="-85" dirty="0">
                <a:solidFill>
                  <a:srgbClr val="122E5A"/>
                </a:solidFill>
                <a:latin typeface="Geneva"/>
                <a:cs typeface="Geneva"/>
              </a:rPr>
              <a:t>simple </a:t>
            </a:r>
            <a:r>
              <a:rPr sz="3000" spc="-100" dirty="0">
                <a:solidFill>
                  <a:srgbClr val="122E5A"/>
                </a:solidFill>
                <a:latin typeface="Geneva"/>
                <a:cs typeface="Geneva"/>
              </a:rPr>
              <a:t>(manila </a:t>
            </a:r>
            <a:r>
              <a:rPr sz="3000" spc="-175" dirty="0">
                <a:solidFill>
                  <a:srgbClr val="122E5A"/>
                </a:solidFill>
                <a:latin typeface="Geneva"/>
                <a:cs typeface="Geneva"/>
              </a:rPr>
              <a:t>folder) </a:t>
            </a:r>
            <a:r>
              <a:rPr sz="3000" spc="-325" dirty="0">
                <a:solidFill>
                  <a:srgbClr val="122E5A"/>
                </a:solidFill>
                <a:latin typeface="Geneva"/>
                <a:cs typeface="Geneva"/>
              </a:rPr>
              <a:t>to</a:t>
            </a:r>
            <a:r>
              <a:rPr sz="3000" spc="-50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complex  (online </a:t>
            </a:r>
            <a:r>
              <a:rPr sz="3000" spc="-140" dirty="0">
                <a:solidFill>
                  <a:srgbClr val="122E5A"/>
                </a:solidFill>
                <a:latin typeface="Geneva"/>
                <a:cs typeface="Geneva"/>
              </a:rPr>
              <a:t>electronic</a:t>
            </a:r>
            <a:r>
              <a:rPr sz="3000" spc="-28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filing)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65" dirty="0">
                <a:solidFill>
                  <a:srgbClr val="122E5A"/>
                </a:solidFill>
                <a:latin typeface="Geneva"/>
                <a:cs typeface="Geneva"/>
              </a:rPr>
              <a:t>Provides </a:t>
            </a:r>
            <a:r>
              <a:rPr sz="3000" spc="-215" dirty="0">
                <a:solidFill>
                  <a:srgbClr val="122E5A"/>
                </a:solidFill>
                <a:latin typeface="Geneva"/>
                <a:cs typeface="Geneva"/>
              </a:rPr>
              <a:t>fast </a:t>
            </a:r>
            <a:r>
              <a:rPr sz="3000" spc="-135" dirty="0">
                <a:solidFill>
                  <a:srgbClr val="122E5A"/>
                </a:solidFill>
                <a:latin typeface="Geneva"/>
                <a:cs typeface="Geneva"/>
              </a:rPr>
              <a:t>retrieval </a:t>
            </a:r>
            <a:r>
              <a:rPr sz="3000" spc="-245" dirty="0">
                <a:solidFill>
                  <a:srgbClr val="122E5A"/>
                </a:solidFill>
                <a:latin typeface="Geneva"/>
                <a:cs typeface="Geneva"/>
              </a:rPr>
              <a:t>of</a:t>
            </a:r>
            <a:r>
              <a:rPr sz="3000" spc="-29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records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Updated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on </a:t>
            </a:r>
            <a:r>
              <a:rPr sz="3000" spc="5" dirty="0">
                <a:solidFill>
                  <a:srgbClr val="122E5A"/>
                </a:solidFill>
                <a:latin typeface="Geneva"/>
                <a:cs typeface="Geneva"/>
              </a:rPr>
              <a:t>a </a:t>
            </a: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on-going</a:t>
            </a:r>
            <a:r>
              <a:rPr sz="3000" spc="-52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50" dirty="0">
                <a:solidFill>
                  <a:srgbClr val="122E5A"/>
                </a:solidFill>
                <a:latin typeface="Geneva"/>
                <a:cs typeface="Geneva"/>
              </a:rPr>
              <a:t>basis</a:t>
            </a:r>
            <a:endParaRPr sz="3000" dirty="0">
              <a:latin typeface="Geneva"/>
              <a:cs typeface="Geneva"/>
            </a:endParaRPr>
          </a:p>
          <a:p>
            <a:pPr>
              <a:lnSpc>
                <a:spcPct val="100000"/>
              </a:lnSpc>
            </a:pPr>
            <a:endParaRPr sz="2350" dirty="0">
              <a:latin typeface="Times"/>
              <a:cs typeface="Times"/>
            </a:endParaRPr>
          </a:p>
          <a:p>
            <a:pPr marL="2005964" marR="579120" indent="-1308100">
              <a:lnSpc>
                <a:spcPct val="100000"/>
              </a:lnSpc>
            </a:pPr>
            <a:r>
              <a:rPr sz="4000" spc="-95" dirty="0">
                <a:solidFill>
                  <a:srgbClr val="122E5A"/>
                </a:solidFill>
                <a:latin typeface="Geneva"/>
                <a:cs typeface="Geneva"/>
              </a:rPr>
              <a:t>Remember </a:t>
            </a:r>
            <a:r>
              <a:rPr sz="3000" spc="120" dirty="0">
                <a:solidFill>
                  <a:srgbClr val="122E5A"/>
                </a:solidFill>
                <a:latin typeface="Geneva"/>
                <a:cs typeface="Geneva"/>
              </a:rPr>
              <a:t>– </a:t>
            </a:r>
            <a:r>
              <a:rPr sz="3000" spc="-60" dirty="0">
                <a:solidFill>
                  <a:srgbClr val="122E5A"/>
                </a:solidFill>
                <a:latin typeface="Geneva"/>
                <a:cs typeface="Geneva"/>
              </a:rPr>
              <a:t>Keep </a:t>
            </a: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good </a:t>
            </a:r>
            <a:r>
              <a:rPr sz="3000" spc="-114" dirty="0">
                <a:solidFill>
                  <a:srgbClr val="122E5A"/>
                </a:solidFill>
                <a:latin typeface="Geneva"/>
                <a:cs typeface="Geneva"/>
              </a:rPr>
              <a:t>records,  </a:t>
            </a:r>
            <a:r>
              <a:rPr sz="3000" spc="-225" dirty="0">
                <a:solidFill>
                  <a:srgbClr val="122E5A"/>
                </a:solidFill>
                <a:latin typeface="Geneva"/>
                <a:cs typeface="Geneva"/>
              </a:rPr>
              <a:t>both </a:t>
            </a:r>
            <a:r>
              <a:rPr sz="4000" spc="-90" dirty="0">
                <a:solidFill>
                  <a:srgbClr val="122E5A"/>
                </a:solidFill>
                <a:latin typeface="Geneva"/>
                <a:cs typeface="Geneva"/>
              </a:rPr>
              <a:t>business </a:t>
            </a:r>
            <a:r>
              <a:rPr sz="3000" spc="-75" dirty="0">
                <a:solidFill>
                  <a:srgbClr val="122E5A"/>
                </a:solidFill>
                <a:latin typeface="Geneva"/>
                <a:cs typeface="Geneva"/>
              </a:rPr>
              <a:t>and</a:t>
            </a:r>
            <a:r>
              <a:rPr sz="3000" spc="-57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4000" spc="-110" dirty="0">
                <a:solidFill>
                  <a:srgbClr val="122E5A"/>
                </a:solidFill>
                <a:latin typeface="Geneva"/>
                <a:cs typeface="Geneva"/>
              </a:rPr>
              <a:t>personal</a:t>
            </a:r>
            <a:endParaRPr sz="40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Record Keeping Important?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1037399"/>
            <a:ext cx="5226050" cy="3469004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434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-30" dirty="0">
                <a:solidFill>
                  <a:srgbClr val="122E5A"/>
                </a:solidFill>
                <a:latin typeface="Geneva"/>
                <a:cs typeface="Geneva"/>
              </a:rPr>
              <a:t>Business</a:t>
            </a:r>
            <a:r>
              <a:rPr sz="2700" spc="-17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700" spc="-95" dirty="0">
                <a:solidFill>
                  <a:srgbClr val="122E5A"/>
                </a:solidFill>
                <a:latin typeface="Geneva"/>
                <a:cs typeface="Geneva"/>
              </a:rPr>
              <a:t>Operations</a:t>
            </a:r>
            <a:endParaRPr sz="2700" dirty="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310"/>
              </a:spcBef>
              <a:buChar char="•"/>
              <a:tabLst>
                <a:tab pos="756285" algn="l"/>
                <a:tab pos="756920" algn="l"/>
              </a:tabLst>
            </a:pPr>
            <a:r>
              <a:rPr sz="2500" spc="-85" dirty="0">
                <a:solidFill>
                  <a:srgbClr val="001F5F"/>
                </a:solidFill>
                <a:latin typeface="Geneva"/>
                <a:cs typeface="Geneva"/>
              </a:rPr>
              <a:t>Tracking</a:t>
            </a:r>
            <a:r>
              <a:rPr sz="2500" spc="-14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500" spc="-95" dirty="0">
                <a:solidFill>
                  <a:srgbClr val="001F5F"/>
                </a:solidFill>
                <a:latin typeface="Geneva"/>
                <a:cs typeface="Geneva"/>
              </a:rPr>
              <a:t>details</a:t>
            </a:r>
            <a:endParaRPr sz="2500" dirty="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300"/>
              </a:spcBef>
              <a:buChar char="•"/>
              <a:tabLst>
                <a:tab pos="756285" algn="l"/>
                <a:tab pos="756920" algn="l"/>
              </a:tabLst>
            </a:pPr>
            <a:r>
              <a:rPr sz="2500" spc="-25" dirty="0">
                <a:solidFill>
                  <a:srgbClr val="001F5F"/>
                </a:solidFill>
                <a:latin typeface="Geneva"/>
                <a:cs typeface="Geneva"/>
              </a:rPr>
              <a:t>Planning</a:t>
            </a:r>
            <a:endParaRPr sz="25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270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-65" dirty="0">
                <a:solidFill>
                  <a:srgbClr val="122E5A"/>
                </a:solidFill>
                <a:latin typeface="Geneva"/>
                <a:cs typeface="Geneva"/>
              </a:rPr>
              <a:t>Legal</a:t>
            </a:r>
            <a:endParaRPr sz="2700" dirty="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309"/>
              </a:spcBef>
              <a:buChar char="•"/>
              <a:tabLst>
                <a:tab pos="756285" algn="l"/>
                <a:tab pos="756920" algn="l"/>
              </a:tabLst>
            </a:pPr>
            <a:r>
              <a:rPr sz="2500" spc="-125" dirty="0">
                <a:solidFill>
                  <a:srgbClr val="001F5F"/>
                </a:solidFill>
                <a:latin typeface="Geneva"/>
                <a:cs typeface="Geneva"/>
              </a:rPr>
              <a:t>Contracts</a:t>
            </a:r>
            <a:endParaRPr sz="2500" dirty="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300"/>
              </a:spcBef>
              <a:buChar char="•"/>
              <a:tabLst>
                <a:tab pos="756285" algn="l"/>
                <a:tab pos="756920" algn="l"/>
              </a:tabLst>
            </a:pPr>
            <a:r>
              <a:rPr sz="2500" spc="-55" dirty="0">
                <a:solidFill>
                  <a:srgbClr val="001F5F"/>
                </a:solidFill>
                <a:latin typeface="Geneva"/>
                <a:cs typeface="Geneva"/>
              </a:rPr>
              <a:t>Licenses </a:t>
            </a:r>
            <a:r>
              <a:rPr sz="2500" spc="-60" dirty="0">
                <a:solidFill>
                  <a:srgbClr val="001F5F"/>
                </a:solidFill>
                <a:latin typeface="Geneva"/>
                <a:cs typeface="Geneva"/>
              </a:rPr>
              <a:t>and</a:t>
            </a:r>
            <a:r>
              <a:rPr sz="2500" spc="-235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500" spc="-135" dirty="0">
                <a:solidFill>
                  <a:srgbClr val="001F5F"/>
                </a:solidFill>
                <a:latin typeface="Geneva"/>
                <a:cs typeface="Geneva"/>
              </a:rPr>
              <a:t>permits</a:t>
            </a:r>
            <a:endParaRPr sz="2500" dirty="0">
              <a:latin typeface="Geneva"/>
              <a:cs typeface="Geneva"/>
            </a:endParaRPr>
          </a:p>
          <a:p>
            <a:pPr marL="756285" lvl="1" indent="-286385">
              <a:lnSpc>
                <a:spcPct val="100000"/>
              </a:lnSpc>
              <a:spcBef>
                <a:spcPts val="300"/>
              </a:spcBef>
              <a:buChar char="•"/>
              <a:tabLst>
                <a:tab pos="756285" algn="l"/>
                <a:tab pos="756920" algn="l"/>
              </a:tabLst>
            </a:pPr>
            <a:r>
              <a:rPr sz="2500" spc="-45" dirty="0">
                <a:solidFill>
                  <a:srgbClr val="001F5F"/>
                </a:solidFill>
                <a:latin typeface="Geneva"/>
                <a:cs typeface="Geneva"/>
              </a:rPr>
              <a:t>Payroll </a:t>
            </a:r>
            <a:r>
              <a:rPr sz="2500" spc="-65" dirty="0">
                <a:solidFill>
                  <a:srgbClr val="001F5F"/>
                </a:solidFill>
                <a:latin typeface="Geneva"/>
                <a:cs typeface="Geneva"/>
              </a:rPr>
              <a:t>and</a:t>
            </a:r>
            <a:r>
              <a:rPr sz="2500" spc="-250" dirty="0">
                <a:solidFill>
                  <a:srgbClr val="001F5F"/>
                </a:solidFill>
                <a:latin typeface="Geneva"/>
                <a:cs typeface="Geneva"/>
              </a:rPr>
              <a:t> </a:t>
            </a:r>
            <a:r>
              <a:rPr sz="2500" spc="-75" dirty="0">
                <a:solidFill>
                  <a:srgbClr val="001F5F"/>
                </a:solidFill>
                <a:latin typeface="Geneva"/>
                <a:cs typeface="Geneva"/>
              </a:rPr>
              <a:t>personnel</a:t>
            </a:r>
            <a:endParaRPr sz="25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270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-45" dirty="0">
                <a:solidFill>
                  <a:srgbClr val="122E5A"/>
                </a:solidFill>
                <a:latin typeface="Geneva"/>
                <a:cs typeface="Geneva"/>
              </a:rPr>
              <a:t>Federal, </a:t>
            </a:r>
            <a:r>
              <a:rPr sz="2700" spc="-145" dirty="0">
                <a:solidFill>
                  <a:srgbClr val="122E5A"/>
                </a:solidFill>
                <a:latin typeface="Geneva"/>
                <a:cs typeface="Geneva"/>
              </a:rPr>
              <a:t>State, </a:t>
            </a:r>
            <a:r>
              <a:rPr sz="2700" spc="-70" dirty="0">
                <a:solidFill>
                  <a:srgbClr val="122E5A"/>
                </a:solidFill>
                <a:latin typeface="Geneva"/>
                <a:cs typeface="Geneva"/>
              </a:rPr>
              <a:t>and </a:t>
            </a:r>
            <a:r>
              <a:rPr sz="2700" spc="-75" dirty="0">
                <a:solidFill>
                  <a:srgbClr val="122E5A"/>
                </a:solidFill>
                <a:latin typeface="Geneva"/>
                <a:cs typeface="Geneva"/>
              </a:rPr>
              <a:t>Local</a:t>
            </a:r>
            <a:r>
              <a:rPr sz="2700" spc="-35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2700" spc="-50" dirty="0">
                <a:solidFill>
                  <a:srgbClr val="122E5A"/>
                </a:solidFill>
                <a:latin typeface="Geneva"/>
                <a:cs typeface="Geneva"/>
              </a:rPr>
              <a:t>Taxes</a:t>
            </a:r>
            <a:endParaRPr sz="2700" dirty="0">
              <a:latin typeface="Geneva"/>
              <a:cs typeface="Gene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35" dirty="0"/>
              <a:t>Business </a:t>
            </a:r>
            <a:r>
              <a:rPr spc="-110" dirty="0"/>
              <a:t>Operations, </a:t>
            </a:r>
            <a:r>
              <a:rPr spc="-105" dirty="0"/>
              <a:t>Tracking</a:t>
            </a:r>
            <a:r>
              <a:rPr spc="-495" dirty="0"/>
              <a:t> </a:t>
            </a:r>
            <a:r>
              <a:rPr spc="-90" dirty="0"/>
              <a:t>Details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444500" y="1031868"/>
            <a:ext cx="3394710" cy="220980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Customer</a:t>
            </a:r>
            <a:r>
              <a:rPr sz="3000" spc="-220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25" dirty="0">
                <a:solidFill>
                  <a:srgbClr val="122E5A"/>
                </a:solidFill>
                <a:latin typeface="Geneva"/>
                <a:cs typeface="Geneva"/>
              </a:rPr>
              <a:t>records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0" dirty="0">
                <a:solidFill>
                  <a:srgbClr val="122E5A"/>
                </a:solidFill>
                <a:latin typeface="Geneva"/>
                <a:cs typeface="Geneva"/>
              </a:rPr>
              <a:t>Sales</a:t>
            </a:r>
            <a:r>
              <a:rPr sz="3000" spc="-195" dirty="0">
                <a:solidFill>
                  <a:srgbClr val="122E5A"/>
                </a:solidFill>
                <a:latin typeface="Geneva"/>
                <a:cs typeface="Geneva"/>
              </a:rPr>
              <a:t> </a:t>
            </a:r>
            <a:r>
              <a:rPr sz="3000" spc="-120" dirty="0">
                <a:solidFill>
                  <a:srgbClr val="122E5A"/>
                </a:solidFill>
                <a:latin typeface="Geneva"/>
                <a:cs typeface="Geneva"/>
              </a:rPr>
              <a:t>records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71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90" dirty="0">
                <a:solidFill>
                  <a:srgbClr val="122E5A"/>
                </a:solidFill>
                <a:latin typeface="Geneva"/>
                <a:cs typeface="Geneva"/>
              </a:rPr>
              <a:t>Correspondence</a:t>
            </a:r>
            <a:endParaRPr sz="3000" dirty="0">
              <a:latin typeface="Geneva"/>
              <a:cs typeface="Geneva"/>
            </a:endParaRPr>
          </a:p>
          <a:p>
            <a:pPr marL="355600" indent="-342900">
              <a:lnSpc>
                <a:spcPct val="10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50" dirty="0">
                <a:solidFill>
                  <a:srgbClr val="122E5A"/>
                </a:solidFill>
                <a:latin typeface="Geneva"/>
                <a:cs typeface="Geneva"/>
              </a:rPr>
              <a:t>Inventory</a:t>
            </a:r>
            <a:endParaRPr sz="3000" dirty="0">
              <a:latin typeface="Geneva"/>
              <a:cs typeface="Geneva"/>
            </a:endParaRPr>
          </a:p>
        </p:txBody>
      </p:sp>
      <p:grpSp>
        <p:nvGrpSpPr>
          <p:cNvPr id="9" name="Group 8" descr="Illustration of airplanes and radar">
            <a:extLst>
              <a:ext uri="{FF2B5EF4-FFF2-40B4-BE49-F238E27FC236}">
                <a16:creationId xmlns:a16="http://schemas.microsoft.com/office/drawing/2014/main" id="{072EB844-26D4-53DC-BA4C-A0AE08C1B89A}"/>
              </a:ext>
            </a:extLst>
          </p:cNvPr>
          <p:cNvGrpSpPr/>
          <p:nvPr/>
        </p:nvGrpSpPr>
        <p:grpSpPr>
          <a:xfrm>
            <a:off x="4166615" y="736155"/>
            <a:ext cx="4977384" cy="5368988"/>
            <a:chOff x="4166615" y="736155"/>
            <a:chExt cx="4977384" cy="5368988"/>
          </a:xfrm>
        </p:grpSpPr>
        <p:sp>
          <p:nvSpPr>
            <p:cNvPr id="3" name="object 3" descr="Satellite dish"/>
            <p:cNvSpPr/>
            <p:nvPr/>
          </p:nvSpPr>
          <p:spPr>
            <a:xfrm>
              <a:off x="4166615" y="3611879"/>
              <a:ext cx="2193036" cy="249326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 descr="Airplane"/>
            <p:cNvSpPr/>
            <p:nvPr/>
          </p:nvSpPr>
          <p:spPr>
            <a:xfrm>
              <a:off x="5304231" y="736155"/>
              <a:ext cx="3839768" cy="313937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 descr="Cartoon airplane"/>
            <p:cNvSpPr/>
            <p:nvPr/>
          </p:nvSpPr>
          <p:spPr>
            <a:xfrm>
              <a:off x="6212459" y="3254628"/>
              <a:ext cx="2627591" cy="20980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57886"/>
            <a:ext cx="7475855" cy="4991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100" spc="-55" dirty="0"/>
              <a:t>Discussion </a:t>
            </a:r>
            <a:r>
              <a:rPr sz="3100" spc="-105" dirty="0"/>
              <a:t>Point </a:t>
            </a:r>
            <a:r>
              <a:rPr sz="3100" spc="-254" dirty="0"/>
              <a:t>#1: </a:t>
            </a:r>
            <a:r>
              <a:rPr sz="3100" spc="-55" dirty="0"/>
              <a:t>Your </a:t>
            </a:r>
            <a:r>
              <a:rPr sz="3100" spc="-50" dirty="0"/>
              <a:t>Record</a:t>
            </a:r>
            <a:r>
              <a:rPr sz="3100" spc="-480" dirty="0"/>
              <a:t> </a:t>
            </a:r>
            <a:r>
              <a:rPr sz="3100" spc="-75" dirty="0"/>
              <a:t>Keeping</a:t>
            </a:r>
            <a:endParaRPr sz="3100"/>
          </a:p>
        </p:txBody>
      </p:sp>
      <p:sp>
        <p:nvSpPr>
          <p:cNvPr id="3" name="object 3" descr="Image of pencil"/>
          <p:cNvSpPr/>
          <p:nvPr/>
        </p:nvSpPr>
        <p:spPr>
          <a:xfrm>
            <a:off x="0" y="2895600"/>
            <a:ext cx="1620012" cy="2714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 descr="decorative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904744" y="3765803"/>
            <a:ext cx="4413885" cy="0"/>
          </a:xfrm>
          <a:custGeom>
            <a:avLst/>
            <a:gdLst/>
            <a:ahLst/>
            <a:cxnLst/>
            <a:rect l="l" t="t" r="r" b="b"/>
            <a:pathLst>
              <a:path w="4413884">
                <a:moveTo>
                  <a:pt x="0" y="0"/>
                </a:moveTo>
                <a:lnTo>
                  <a:pt x="4413504" y="0"/>
                </a:lnTo>
              </a:path>
            </a:pathLst>
          </a:custGeom>
          <a:ln w="57912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44500" y="1054735"/>
            <a:ext cx="8610600" cy="5117465"/>
          </a:xfrm>
          <a:prstGeom prst="rect">
            <a:avLst/>
          </a:prstGeom>
        </p:spPr>
        <p:txBody>
          <a:bodyPr vert="horz" wrap="square" lIns="0" tIns="149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75"/>
              </a:spcBef>
            </a:pPr>
            <a:r>
              <a:rPr sz="2800" spc="-260" dirty="0">
                <a:solidFill>
                  <a:srgbClr val="1F487C"/>
                </a:solidFill>
                <a:latin typeface="Geneva"/>
                <a:cs typeface="Geneva"/>
              </a:rPr>
              <a:t>Discuss </a:t>
            </a:r>
            <a:r>
              <a:rPr sz="2800" spc="-210" dirty="0">
                <a:solidFill>
                  <a:srgbClr val="1F487C"/>
                </a:solidFill>
                <a:latin typeface="Geneva"/>
                <a:cs typeface="Geneva"/>
              </a:rPr>
              <a:t>your </a:t>
            </a:r>
            <a:r>
              <a:rPr sz="2800" spc="-235" dirty="0">
                <a:solidFill>
                  <a:srgbClr val="1F487C"/>
                </a:solidFill>
                <a:latin typeface="Geneva"/>
                <a:cs typeface="Geneva"/>
              </a:rPr>
              <a:t>business </a:t>
            </a:r>
            <a:r>
              <a:rPr sz="2800" spc="-204" dirty="0">
                <a:solidFill>
                  <a:srgbClr val="1F487C"/>
                </a:solidFill>
                <a:latin typeface="Geneva"/>
                <a:cs typeface="Geneva"/>
              </a:rPr>
              <a:t>record </a:t>
            </a:r>
            <a:r>
              <a:rPr sz="2800" spc="-215" dirty="0">
                <a:solidFill>
                  <a:srgbClr val="1F487C"/>
                </a:solidFill>
                <a:latin typeface="Geneva"/>
                <a:cs typeface="Geneva"/>
              </a:rPr>
              <a:t>keeping</a:t>
            </a:r>
            <a:r>
              <a:rPr sz="2800" spc="-47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800" spc="-229" dirty="0">
                <a:solidFill>
                  <a:srgbClr val="1F487C"/>
                </a:solidFill>
                <a:latin typeface="Geneva"/>
                <a:cs typeface="Geneva"/>
              </a:rPr>
              <a:t>practices.</a:t>
            </a:r>
            <a:endParaRPr sz="2800" dirty="0">
              <a:latin typeface="Geneva"/>
              <a:cs typeface="Geneva"/>
            </a:endParaRPr>
          </a:p>
          <a:p>
            <a:pPr marL="2351405" indent="-711835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2351405" algn="l"/>
                <a:tab pos="2352040" algn="l"/>
              </a:tabLst>
            </a:pPr>
            <a:r>
              <a:rPr sz="2800" spc="-190" dirty="0">
                <a:solidFill>
                  <a:srgbClr val="1F487C"/>
                </a:solidFill>
                <a:latin typeface="Geneva"/>
                <a:cs typeface="Geneva"/>
              </a:rPr>
              <a:t>Identify </a:t>
            </a:r>
            <a:r>
              <a:rPr sz="2800" spc="-170" dirty="0">
                <a:solidFill>
                  <a:srgbClr val="1F487C"/>
                </a:solidFill>
                <a:latin typeface="Geneva"/>
                <a:cs typeface="Geneva"/>
              </a:rPr>
              <a:t>detail </a:t>
            </a:r>
            <a:r>
              <a:rPr sz="2800" spc="-225" dirty="0">
                <a:solidFill>
                  <a:srgbClr val="1F487C"/>
                </a:solidFill>
                <a:latin typeface="Geneva"/>
                <a:cs typeface="Geneva"/>
              </a:rPr>
              <a:t>records </a:t>
            </a:r>
            <a:r>
              <a:rPr sz="2800" spc="-240" dirty="0">
                <a:solidFill>
                  <a:srgbClr val="1F487C"/>
                </a:solidFill>
                <a:latin typeface="Geneva"/>
                <a:cs typeface="Geneva"/>
              </a:rPr>
              <a:t>you </a:t>
            </a:r>
            <a:r>
              <a:rPr sz="2800" spc="-190" dirty="0">
                <a:solidFill>
                  <a:srgbClr val="1F487C"/>
                </a:solidFill>
                <a:latin typeface="Geneva"/>
                <a:cs typeface="Geneva"/>
              </a:rPr>
              <a:t>already</a:t>
            </a:r>
            <a:r>
              <a:rPr sz="2800" spc="-67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800" spc="-210" dirty="0">
                <a:solidFill>
                  <a:srgbClr val="1F487C"/>
                </a:solidFill>
                <a:latin typeface="Geneva"/>
                <a:cs typeface="Geneva"/>
              </a:rPr>
              <a:t>keep.</a:t>
            </a:r>
            <a:endParaRPr sz="2800" dirty="0">
              <a:latin typeface="Geneva"/>
              <a:cs typeface="Geneva"/>
            </a:endParaRPr>
          </a:p>
          <a:p>
            <a:pPr marL="2351405" indent="-711835">
              <a:lnSpc>
                <a:spcPct val="100000"/>
              </a:lnSpc>
              <a:spcBef>
                <a:spcPts val="240"/>
              </a:spcBef>
              <a:buAutoNum type="arabicPeriod"/>
              <a:tabLst>
                <a:tab pos="2351405" algn="l"/>
                <a:tab pos="2352040" algn="l"/>
              </a:tabLst>
            </a:pPr>
            <a:r>
              <a:rPr sz="2800" spc="-190" dirty="0">
                <a:solidFill>
                  <a:srgbClr val="1F487C"/>
                </a:solidFill>
                <a:latin typeface="Geneva"/>
                <a:cs typeface="Geneva"/>
              </a:rPr>
              <a:t>Identify </a:t>
            </a:r>
            <a:r>
              <a:rPr sz="2800" spc="-175" dirty="0">
                <a:solidFill>
                  <a:srgbClr val="1F487C"/>
                </a:solidFill>
                <a:latin typeface="Geneva"/>
                <a:cs typeface="Geneva"/>
              </a:rPr>
              <a:t>planning </a:t>
            </a:r>
            <a:r>
              <a:rPr sz="2800" spc="-225" dirty="0">
                <a:solidFill>
                  <a:srgbClr val="1F487C"/>
                </a:solidFill>
                <a:latin typeface="Geneva"/>
                <a:cs typeface="Geneva"/>
              </a:rPr>
              <a:t>records </a:t>
            </a:r>
            <a:r>
              <a:rPr sz="2800" spc="-245" dirty="0">
                <a:solidFill>
                  <a:srgbClr val="1F487C"/>
                </a:solidFill>
                <a:latin typeface="Geneva"/>
                <a:cs typeface="Geneva"/>
              </a:rPr>
              <a:t>you </a:t>
            </a:r>
            <a:r>
              <a:rPr sz="2800" spc="-190" dirty="0">
                <a:solidFill>
                  <a:srgbClr val="1F487C"/>
                </a:solidFill>
                <a:latin typeface="Geneva"/>
                <a:cs typeface="Geneva"/>
              </a:rPr>
              <a:t>already</a:t>
            </a:r>
            <a:r>
              <a:rPr sz="2800" spc="-61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800" spc="-210" dirty="0">
                <a:solidFill>
                  <a:srgbClr val="1F487C"/>
                </a:solidFill>
                <a:latin typeface="Geneva"/>
                <a:cs typeface="Geneva"/>
              </a:rPr>
              <a:t>keep.</a:t>
            </a:r>
            <a:endParaRPr sz="2800" dirty="0">
              <a:latin typeface="Geneva"/>
              <a:cs typeface="Geneva"/>
            </a:endParaRPr>
          </a:p>
          <a:p>
            <a:pPr marL="2351405" indent="-711835">
              <a:lnSpc>
                <a:spcPct val="100000"/>
              </a:lnSpc>
              <a:spcBef>
                <a:spcPts val="240"/>
              </a:spcBef>
              <a:buAutoNum type="arabicPeriod"/>
              <a:tabLst>
                <a:tab pos="2351405" algn="l"/>
                <a:tab pos="2352040" algn="l"/>
              </a:tabLst>
            </a:pPr>
            <a:r>
              <a:rPr sz="2800" spc="-190" dirty="0">
                <a:solidFill>
                  <a:srgbClr val="1F487C"/>
                </a:solidFill>
                <a:latin typeface="Geneva"/>
                <a:cs typeface="Geneva"/>
              </a:rPr>
              <a:t>Identify </a:t>
            </a:r>
            <a:r>
              <a:rPr sz="2800" spc="-175" dirty="0">
                <a:solidFill>
                  <a:srgbClr val="1F487C"/>
                </a:solidFill>
                <a:latin typeface="Geneva"/>
                <a:cs typeface="Geneva"/>
              </a:rPr>
              <a:t>legal </a:t>
            </a:r>
            <a:r>
              <a:rPr sz="2800" spc="-225" dirty="0">
                <a:solidFill>
                  <a:srgbClr val="1F487C"/>
                </a:solidFill>
                <a:latin typeface="Geneva"/>
                <a:cs typeface="Geneva"/>
              </a:rPr>
              <a:t>records </a:t>
            </a:r>
            <a:r>
              <a:rPr sz="2800" spc="-245" dirty="0">
                <a:solidFill>
                  <a:srgbClr val="1F487C"/>
                </a:solidFill>
                <a:latin typeface="Geneva"/>
                <a:cs typeface="Geneva"/>
              </a:rPr>
              <a:t>you </a:t>
            </a:r>
            <a:r>
              <a:rPr sz="2800" spc="-190" dirty="0">
                <a:solidFill>
                  <a:srgbClr val="1F487C"/>
                </a:solidFill>
                <a:latin typeface="Geneva"/>
                <a:cs typeface="Geneva"/>
              </a:rPr>
              <a:t>already</a:t>
            </a:r>
            <a:r>
              <a:rPr sz="2800" spc="-65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800" spc="-210" dirty="0">
                <a:solidFill>
                  <a:srgbClr val="1F487C"/>
                </a:solidFill>
                <a:latin typeface="Geneva"/>
                <a:cs typeface="Geneva"/>
              </a:rPr>
              <a:t>keep.</a:t>
            </a:r>
            <a:endParaRPr sz="2800" dirty="0">
              <a:latin typeface="Geneva"/>
              <a:cs typeface="Geneva"/>
            </a:endParaRPr>
          </a:p>
          <a:p>
            <a:pPr marL="2351405" indent="-711835">
              <a:lnSpc>
                <a:spcPct val="100000"/>
              </a:lnSpc>
              <a:spcBef>
                <a:spcPts val="240"/>
              </a:spcBef>
              <a:buAutoNum type="arabicPeriod"/>
              <a:tabLst>
                <a:tab pos="2351405" algn="l"/>
                <a:tab pos="2352040" algn="l"/>
              </a:tabLst>
            </a:pPr>
            <a:r>
              <a:rPr sz="2800" spc="-190" dirty="0">
                <a:solidFill>
                  <a:srgbClr val="1F487C"/>
                </a:solidFill>
                <a:latin typeface="Geneva"/>
                <a:cs typeface="Geneva"/>
              </a:rPr>
              <a:t>Identify </a:t>
            </a:r>
            <a:r>
              <a:rPr sz="2800" spc="-265" dirty="0">
                <a:solidFill>
                  <a:srgbClr val="1F487C"/>
                </a:solidFill>
                <a:latin typeface="Geneva"/>
                <a:cs typeface="Geneva"/>
              </a:rPr>
              <a:t>tax </a:t>
            </a:r>
            <a:r>
              <a:rPr sz="2800" spc="-225" dirty="0">
                <a:solidFill>
                  <a:srgbClr val="1F487C"/>
                </a:solidFill>
                <a:latin typeface="Geneva"/>
                <a:cs typeface="Geneva"/>
              </a:rPr>
              <a:t>records </a:t>
            </a:r>
            <a:r>
              <a:rPr sz="2800" spc="-245" dirty="0">
                <a:solidFill>
                  <a:srgbClr val="1F487C"/>
                </a:solidFill>
                <a:latin typeface="Geneva"/>
                <a:cs typeface="Geneva"/>
              </a:rPr>
              <a:t>you </a:t>
            </a:r>
            <a:r>
              <a:rPr sz="2800" spc="-190" dirty="0">
                <a:solidFill>
                  <a:srgbClr val="1F487C"/>
                </a:solidFill>
                <a:latin typeface="Geneva"/>
                <a:cs typeface="Geneva"/>
              </a:rPr>
              <a:t>already</a:t>
            </a:r>
            <a:r>
              <a:rPr sz="2800" spc="-56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800" spc="-210" dirty="0">
                <a:solidFill>
                  <a:srgbClr val="1F487C"/>
                </a:solidFill>
                <a:latin typeface="Geneva"/>
                <a:cs typeface="Geneva"/>
              </a:rPr>
              <a:t>keep.</a:t>
            </a:r>
            <a:endParaRPr sz="2800" dirty="0">
              <a:latin typeface="Geneva"/>
              <a:cs typeface="Geneva"/>
            </a:endParaRPr>
          </a:p>
          <a:p>
            <a:pPr>
              <a:lnSpc>
                <a:spcPct val="100000"/>
              </a:lnSpc>
              <a:spcBef>
                <a:spcPts val="80"/>
              </a:spcBef>
              <a:buClr>
                <a:srgbClr val="1F487C"/>
              </a:buClr>
              <a:buFont typeface="Geneva"/>
              <a:buAutoNum type="arabicPeriod"/>
            </a:pPr>
            <a:endParaRPr sz="2100" dirty="0">
              <a:latin typeface="Times"/>
              <a:cs typeface="Times"/>
            </a:endParaRPr>
          </a:p>
          <a:p>
            <a:pPr marL="2351405" indent="-71183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2351405" algn="l"/>
                <a:tab pos="2352040" algn="l"/>
              </a:tabLst>
            </a:pPr>
            <a:r>
              <a:rPr sz="2800" spc="-210" dirty="0">
                <a:solidFill>
                  <a:srgbClr val="1F487C"/>
                </a:solidFill>
                <a:latin typeface="Geneva"/>
                <a:cs typeface="Geneva"/>
              </a:rPr>
              <a:t>Think </a:t>
            </a:r>
            <a:r>
              <a:rPr sz="2800" spc="-204" dirty="0">
                <a:solidFill>
                  <a:srgbClr val="1F487C"/>
                </a:solidFill>
                <a:latin typeface="Geneva"/>
                <a:cs typeface="Geneva"/>
              </a:rPr>
              <a:t>more </a:t>
            </a:r>
            <a:r>
              <a:rPr sz="2800" spc="-229" dirty="0">
                <a:solidFill>
                  <a:srgbClr val="1F487C"/>
                </a:solidFill>
                <a:latin typeface="Geneva"/>
                <a:cs typeface="Geneva"/>
              </a:rPr>
              <a:t>about </a:t>
            </a:r>
            <a:r>
              <a:rPr sz="2800" spc="-210" dirty="0">
                <a:solidFill>
                  <a:srgbClr val="1F487C"/>
                </a:solidFill>
                <a:latin typeface="Geneva"/>
                <a:cs typeface="Geneva"/>
              </a:rPr>
              <a:t>your</a:t>
            </a:r>
            <a:r>
              <a:rPr sz="2800" spc="-53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800" spc="-204" dirty="0">
                <a:solidFill>
                  <a:srgbClr val="1F487C"/>
                </a:solidFill>
                <a:latin typeface="Geneva"/>
                <a:cs typeface="Geneva"/>
              </a:rPr>
              <a:t>record-keeping.</a:t>
            </a:r>
            <a:endParaRPr sz="2800" dirty="0">
              <a:latin typeface="Geneva"/>
              <a:cs typeface="Geneva"/>
            </a:endParaRPr>
          </a:p>
          <a:p>
            <a:pPr marL="2355850" lvl="1" indent="-259079">
              <a:lnSpc>
                <a:spcPct val="100000"/>
              </a:lnSpc>
              <a:spcBef>
                <a:spcPts val="800"/>
              </a:spcBef>
              <a:buChar char="•"/>
              <a:tabLst>
                <a:tab pos="2355850" algn="l"/>
                <a:tab pos="2356485" algn="l"/>
              </a:tabLst>
            </a:pPr>
            <a:r>
              <a:rPr sz="2000" spc="-175" dirty="0">
                <a:solidFill>
                  <a:srgbClr val="1F487C"/>
                </a:solidFill>
                <a:latin typeface="Geneva"/>
                <a:cs typeface="Geneva"/>
              </a:rPr>
              <a:t>Are</a:t>
            </a:r>
            <a:r>
              <a:rPr sz="2000" spc="-21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45" dirty="0">
                <a:solidFill>
                  <a:srgbClr val="1F487C"/>
                </a:solidFill>
                <a:latin typeface="Geneva"/>
                <a:cs typeface="Geneva"/>
              </a:rPr>
              <a:t>there</a:t>
            </a:r>
            <a:r>
              <a:rPr sz="2000" spc="-21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60" dirty="0">
                <a:solidFill>
                  <a:srgbClr val="1F487C"/>
                </a:solidFill>
                <a:latin typeface="Geneva"/>
                <a:cs typeface="Geneva"/>
              </a:rPr>
              <a:t>records</a:t>
            </a:r>
            <a:r>
              <a:rPr sz="2000" spc="-21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70" dirty="0">
                <a:solidFill>
                  <a:srgbClr val="1F487C"/>
                </a:solidFill>
                <a:latin typeface="Geneva"/>
                <a:cs typeface="Geneva"/>
              </a:rPr>
              <a:t>you</a:t>
            </a:r>
            <a:r>
              <a:rPr sz="2000" spc="-229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50" dirty="0">
                <a:solidFill>
                  <a:srgbClr val="1F487C"/>
                </a:solidFill>
                <a:latin typeface="Geneva"/>
                <a:cs typeface="Geneva"/>
              </a:rPr>
              <a:t>don’t</a:t>
            </a:r>
            <a:r>
              <a:rPr sz="2000" spc="-23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50" dirty="0">
                <a:solidFill>
                  <a:srgbClr val="1F487C"/>
                </a:solidFill>
                <a:latin typeface="Geneva"/>
                <a:cs typeface="Geneva"/>
              </a:rPr>
              <a:t>need</a:t>
            </a:r>
            <a:r>
              <a:rPr sz="2000" spc="-22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90" dirty="0">
                <a:solidFill>
                  <a:srgbClr val="1F487C"/>
                </a:solidFill>
                <a:latin typeface="Geneva"/>
                <a:cs typeface="Geneva"/>
              </a:rPr>
              <a:t>to</a:t>
            </a:r>
            <a:r>
              <a:rPr sz="2000" spc="-229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70" dirty="0">
                <a:solidFill>
                  <a:srgbClr val="1F487C"/>
                </a:solidFill>
                <a:latin typeface="Geneva"/>
                <a:cs typeface="Geneva"/>
              </a:rPr>
              <a:t>keep?</a:t>
            </a:r>
            <a:r>
              <a:rPr sz="2000" spc="-21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55" dirty="0">
                <a:solidFill>
                  <a:srgbClr val="1F487C"/>
                </a:solidFill>
                <a:latin typeface="Geneva"/>
                <a:cs typeface="Geneva"/>
              </a:rPr>
              <a:t>Why</a:t>
            </a:r>
            <a:r>
              <a:rPr sz="2000" spc="-24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80" dirty="0">
                <a:solidFill>
                  <a:srgbClr val="1F487C"/>
                </a:solidFill>
                <a:latin typeface="Geneva"/>
                <a:cs typeface="Geneva"/>
              </a:rPr>
              <a:t>not?</a:t>
            </a:r>
            <a:endParaRPr sz="2000" dirty="0">
              <a:latin typeface="Geneva"/>
              <a:cs typeface="Geneva"/>
            </a:endParaRPr>
          </a:p>
          <a:p>
            <a:pPr marL="2355850" lvl="1" indent="-259079">
              <a:lnSpc>
                <a:spcPct val="100000"/>
              </a:lnSpc>
              <a:spcBef>
                <a:spcPts val="1005"/>
              </a:spcBef>
              <a:buChar char="•"/>
              <a:tabLst>
                <a:tab pos="2355850" algn="l"/>
                <a:tab pos="2356485" algn="l"/>
              </a:tabLst>
            </a:pPr>
            <a:r>
              <a:rPr sz="2000" spc="-114" dirty="0">
                <a:solidFill>
                  <a:srgbClr val="1F487C"/>
                </a:solidFill>
                <a:latin typeface="Geneva"/>
                <a:cs typeface="Geneva"/>
              </a:rPr>
              <a:t>Did</a:t>
            </a:r>
            <a:r>
              <a:rPr sz="2000" spc="-22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45" dirty="0">
                <a:solidFill>
                  <a:srgbClr val="1F487C"/>
                </a:solidFill>
                <a:latin typeface="Geneva"/>
                <a:cs typeface="Geneva"/>
              </a:rPr>
              <a:t>we</a:t>
            </a:r>
            <a:r>
              <a:rPr sz="2000" spc="-229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75" dirty="0">
                <a:solidFill>
                  <a:srgbClr val="1F487C"/>
                </a:solidFill>
                <a:latin typeface="Geneva"/>
                <a:cs typeface="Geneva"/>
              </a:rPr>
              <a:t>miss</a:t>
            </a:r>
            <a:r>
              <a:rPr sz="2000" spc="-20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70" dirty="0">
                <a:solidFill>
                  <a:srgbClr val="1F487C"/>
                </a:solidFill>
                <a:latin typeface="Geneva"/>
                <a:cs typeface="Geneva"/>
              </a:rPr>
              <a:t>any</a:t>
            </a:r>
            <a:r>
              <a:rPr sz="2000" spc="-229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60" dirty="0">
                <a:solidFill>
                  <a:srgbClr val="1F487C"/>
                </a:solidFill>
                <a:latin typeface="Geneva"/>
                <a:cs typeface="Geneva"/>
              </a:rPr>
              <a:t>records</a:t>
            </a:r>
            <a:r>
              <a:rPr sz="2000" spc="-21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75" dirty="0">
                <a:solidFill>
                  <a:srgbClr val="1F487C"/>
                </a:solidFill>
                <a:latin typeface="Geneva"/>
                <a:cs typeface="Geneva"/>
              </a:rPr>
              <a:t>that</a:t>
            </a:r>
            <a:r>
              <a:rPr sz="2000" spc="-204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70" dirty="0">
                <a:solidFill>
                  <a:srgbClr val="1F487C"/>
                </a:solidFill>
                <a:latin typeface="Geneva"/>
                <a:cs typeface="Geneva"/>
              </a:rPr>
              <a:t>you</a:t>
            </a:r>
            <a:r>
              <a:rPr sz="2000" spc="-24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40" dirty="0">
                <a:solidFill>
                  <a:srgbClr val="1F487C"/>
                </a:solidFill>
                <a:latin typeface="Geneva"/>
                <a:cs typeface="Geneva"/>
              </a:rPr>
              <a:t>currently</a:t>
            </a:r>
            <a:r>
              <a:rPr sz="2000" spc="-22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70" dirty="0">
                <a:solidFill>
                  <a:srgbClr val="1F487C"/>
                </a:solidFill>
                <a:latin typeface="Geneva"/>
                <a:cs typeface="Geneva"/>
              </a:rPr>
              <a:t>keep?</a:t>
            </a:r>
            <a:endParaRPr sz="2000" dirty="0">
              <a:latin typeface="Geneva"/>
              <a:cs typeface="Geneva"/>
            </a:endParaRPr>
          </a:p>
          <a:p>
            <a:pPr marL="2355850" lvl="1" indent="-259079">
              <a:lnSpc>
                <a:spcPct val="100000"/>
              </a:lnSpc>
              <a:spcBef>
                <a:spcPts val="1000"/>
              </a:spcBef>
              <a:buChar char="•"/>
              <a:tabLst>
                <a:tab pos="2355850" algn="l"/>
                <a:tab pos="2356485" algn="l"/>
              </a:tabLst>
            </a:pPr>
            <a:r>
              <a:rPr sz="2000" spc="-175" dirty="0">
                <a:solidFill>
                  <a:srgbClr val="1F487C"/>
                </a:solidFill>
                <a:latin typeface="Geneva"/>
                <a:cs typeface="Geneva"/>
              </a:rPr>
              <a:t>Are</a:t>
            </a:r>
            <a:r>
              <a:rPr sz="2000" spc="-21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45" dirty="0">
                <a:solidFill>
                  <a:srgbClr val="1F487C"/>
                </a:solidFill>
                <a:latin typeface="Geneva"/>
                <a:cs typeface="Geneva"/>
              </a:rPr>
              <a:t>there</a:t>
            </a:r>
            <a:r>
              <a:rPr sz="2000" spc="-21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60" dirty="0">
                <a:solidFill>
                  <a:srgbClr val="1F487C"/>
                </a:solidFill>
                <a:latin typeface="Geneva"/>
                <a:cs typeface="Geneva"/>
              </a:rPr>
              <a:t>records</a:t>
            </a:r>
            <a:r>
              <a:rPr sz="2000" spc="-21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75" dirty="0">
                <a:solidFill>
                  <a:srgbClr val="1F487C"/>
                </a:solidFill>
                <a:latin typeface="Geneva"/>
                <a:cs typeface="Geneva"/>
              </a:rPr>
              <a:t>that</a:t>
            </a:r>
            <a:r>
              <a:rPr sz="2000" spc="-21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50" dirty="0">
                <a:solidFill>
                  <a:srgbClr val="1F487C"/>
                </a:solidFill>
                <a:latin typeface="Geneva"/>
                <a:cs typeface="Geneva"/>
              </a:rPr>
              <a:t>need</a:t>
            </a:r>
            <a:r>
              <a:rPr sz="2000" spc="-21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90" dirty="0">
                <a:solidFill>
                  <a:srgbClr val="1F487C"/>
                </a:solidFill>
                <a:latin typeface="Geneva"/>
                <a:cs typeface="Geneva"/>
              </a:rPr>
              <a:t>to</a:t>
            </a:r>
            <a:r>
              <a:rPr sz="2000" spc="-229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65" dirty="0">
                <a:solidFill>
                  <a:srgbClr val="1F487C"/>
                </a:solidFill>
                <a:latin typeface="Geneva"/>
                <a:cs typeface="Geneva"/>
              </a:rPr>
              <a:t>be</a:t>
            </a:r>
            <a:r>
              <a:rPr sz="2000" spc="-22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55" dirty="0">
                <a:solidFill>
                  <a:srgbClr val="1F487C"/>
                </a:solidFill>
                <a:latin typeface="Geneva"/>
                <a:cs typeface="Geneva"/>
              </a:rPr>
              <a:t>added</a:t>
            </a:r>
            <a:r>
              <a:rPr sz="2000" spc="-23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90" dirty="0">
                <a:solidFill>
                  <a:srgbClr val="1F487C"/>
                </a:solidFill>
                <a:latin typeface="Geneva"/>
                <a:cs typeface="Geneva"/>
              </a:rPr>
              <a:t>to</a:t>
            </a:r>
            <a:r>
              <a:rPr sz="2000" spc="-21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60" dirty="0">
                <a:solidFill>
                  <a:srgbClr val="1F487C"/>
                </a:solidFill>
                <a:latin typeface="Geneva"/>
                <a:cs typeface="Geneva"/>
              </a:rPr>
              <a:t>the</a:t>
            </a:r>
            <a:r>
              <a:rPr sz="2000" spc="-22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45" dirty="0">
                <a:solidFill>
                  <a:srgbClr val="1F487C"/>
                </a:solidFill>
                <a:latin typeface="Geneva"/>
                <a:cs typeface="Geneva"/>
              </a:rPr>
              <a:t>list?</a:t>
            </a:r>
            <a:endParaRPr sz="2000" dirty="0">
              <a:latin typeface="Geneva"/>
              <a:cs typeface="Geneva"/>
            </a:endParaRPr>
          </a:p>
          <a:p>
            <a:pPr marL="2355850" lvl="1" indent="-259079">
              <a:lnSpc>
                <a:spcPct val="100000"/>
              </a:lnSpc>
              <a:spcBef>
                <a:spcPts val="994"/>
              </a:spcBef>
              <a:buChar char="•"/>
              <a:tabLst>
                <a:tab pos="2355850" algn="l"/>
                <a:tab pos="2356485" algn="l"/>
              </a:tabLst>
            </a:pPr>
            <a:r>
              <a:rPr sz="2000" spc="-150" dirty="0">
                <a:solidFill>
                  <a:srgbClr val="1F487C"/>
                </a:solidFill>
                <a:latin typeface="Geneva"/>
                <a:cs typeface="Geneva"/>
              </a:rPr>
              <a:t>What</a:t>
            </a:r>
            <a:r>
              <a:rPr sz="2000" spc="-24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35" dirty="0">
                <a:solidFill>
                  <a:srgbClr val="1F487C"/>
                </a:solidFill>
                <a:latin typeface="Geneva"/>
                <a:cs typeface="Geneva"/>
              </a:rPr>
              <a:t>area</a:t>
            </a:r>
            <a:r>
              <a:rPr sz="2000" spc="-21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65" dirty="0">
                <a:solidFill>
                  <a:srgbClr val="1F487C"/>
                </a:solidFill>
                <a:latin typeface="Geneva"/>
                <a:cs typeface="Geneva"/>
              </a:rPr>
              <a:t>of</a:t>
            </a:r>
            <a:r>
              <a:rPr sz="2000" spc="-22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45" dirty="0">
                <a:solidFill>
                  <a:srgbClr val="1F487C"/>
                </a:solidFill>
                <a:latin typeface="Geneva"/>
                <a:cs typeface="Geneva"/>
              </a:rPr>
              <a:t>record-keeping</a:t>
            </a:r>
            <a:r>
              <a:rPr sz="2000" spc="-22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70" dirty="0">
                <a:solidFill>
                  <a:srgbClr val="1F487C"/>
                </a:solidFill>
                <a:latin typeface="Geneva"/>
                <a:cs typeface="Geneva"/>
              </a:rPr>
              <a:t>needs</a:t>
            </a:r>
            <a:r>
              <a:rPr sz="2000" spc="-220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45" dirty="0">
                <a:solidFill>
                  <a:srgbClr val="1F487C"/>
                </a:solidFill>
                <a:latin typeface="Geneva"/>
                <a:cs typeface="Geneva"/>
              </a:rPr>
              <a:t>your</a:t>
            </a:r>
            <a:r>
              <a:rPr sz="2000" spc="-245" dirty="0">
                <a:solidFill>
                  <a:srgbClr val="1F487C"/>
                </a:solidFill>
                <a:latin typeface="Geneva"/>
                <a:cs typeface="Geneva"/>
              </a:rPr>
              <a:t> </a:t>
            </a:r>
            <a:r>
              <a:rPr sz="2000" spc="-155" dirty="0">
                <a:solidFill>
                  <a:srgbClr val="1F487C"/>
                </a:solidFill>
                <a:latin typeface="Geneva"/>
                <a:cs typeface="Geneva"/>
              </a:rPr>
              <a:t>attention?</a:t>
            </a:r>
            <a:endParaRPr sz="2000" dirty="0">
              <a:latin typeface="Geneva"/>
              <a:cs typeface="Genev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7255002" y="6443972"/>
            <a:ext cx="1736598" cy="1854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70" dirty="0">
                <a:solidFill>
                  <a:srgbClr val="FFFFFF"/>
                </a:solidFill>
              </a:rPr>
              <a:t>RECORD </a:t>
            </a:r>
            <a:r>
              <a:rPr spc="55" dirty="0"/>
              <a:t>KEEPING</a:t>
            </a:r>
            <a:endParaRPr spc="-35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09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Record  Keeping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5&quot;&gt;&lt;property id=&quot;20148&quot; value=&quot;5&quot;/&gt;&lt;property id=&quot;20300&quot; value=&quot;Slide 3 - &amp;quot;Objectives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What Do You Know?&amp;quot;&quot;/&gt;&lt;property id=&quot;20307&quot; value=&quot;260&quot;/&gt;&lt;/object&gt;&lt;object type=&quot;3&quot; unique_id=&quot;10008&quot;&gt;&lt;property id=&quot;20148&quot; value=&quot;5&quot;/&gt;&lt;property id=&quot;20300&quot; value=&quot;Slide 5 - &amp;quot;Introduction&amp;quot;&quot;/&gt;&lt;property id=&quot;20307&quot; value=&quot;261&quot;/&gt;&lt;/object&gt;&lt;object type=&quot;3&quot; unique_id=&quot;10009&quot;&gt;&lt;property id=&quot;20148&quot; value=&quot;5&quot;/&gt;&lt;property id=&quot;20300&quot; value=&quot;Slide 6 - &amp;quot;What is Record Keeping?&amp;quot;&quot;/&gt;&lt;property id=&quot;20307&quot; value=&quot;262&quot;/&gt;&lt;/object&gt;&lt;object type=&quot;3&quot; unique_id=&quot;10010&quot;&gt;&lt;property id=&quot;20148&quot; value=&quot;5&quot;/&gt;&lt;property id=&quot;20300&quot; value=&quot;Slide 7 - &amp;quot;Why is Record Keeping Important?&amp;quot;&quot;/&gt;&lt;property id=&quot;20307&quot; value=&quot;263&quot;/&gt;&lt;/object&gt;&lt;object type=&quot;3&quot; unique_id=&quot;10011&quot;&gt;&lt;property id=&quot;20148&quot; value=&quot;5&quot;/&gt;&lt;property id=&quot;20300&quot; value=&quot;Slide 8 - &amp;quot;Business Operations, Tracking Details&amp;quot;&quot;/&gt;&lt;property id=&quot;20307&quot; value=&quot;264&quot;/&gt;&lt;/object&gt;&lt;object type=&quot;3&quot; unique_id=&quot;10012&quot;&gt;&lt;property id=&quot;20148&quot; value=&quot;5&quot;/&gt;&lt;property id=&quot;20300&quot; value=&quot;Slide 9 - &amp;quot;Discussion Point #1: Your Record Keeping&amp;quot;&quot;/&gt;&lt;property id=&quot;20307&quot; value=&quot;265&quot;/&gt;&lt;/object&gt;&lt;object type=&quot;3&quot; unique_id=&quot;10014&quot;&gt;&lt;property id=&quot;20148&quot; value=&quot;5&quot;/&gt;&lt;property id=&quot;20300&quot; value=&quot;Slide 11 - &amp;quot;Record Keeping Tools&amp;quot;&quot;/&gt;&lt;property id=&quot;20307&quot; value=&quot;267&quot;/&gt;&lt;/object&gt;&lt;object type=&quot;3&quot; unique_id=&quot;10015&quot;&gt;&lt;property id=&quot;20148&quot; value=&quot;5&quot;/&gt;&lt;property id=&quot;20300&quot; value=&quot;Slide 12 - &amp;quot;Simple “Paper Tools”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“Tickler” System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Computer Systems&amp;quot;&quot;/&gt;&lt;property id=&quot;20307&quot; value=&quot;270&quot;/&gt;&lt;/object&gt;&lt;object type=&quot;3&quot; unique_id=&quot;10018&quot;&gt;&lt;property id=&quot;20148&quot; value=&quot;5&quot;/&gt;&lt;property id=&quot;20300&quot; value=&quot;Slide 15 - &amp;quot;Cloud Computing&amp;quot;&quot;/&gt;&lt;property id=&quot;20307&quot; value=&quot;271&quot;/&gt;&lt;/object&gt;&lt;object type=&quot;3&quot; unique_id=&quot;10019&quot;&gt;&lt;property id=&quot;20148&quot; value=&quot;5&quot;/&gt;&lt;property id=&quot;20300&quot; value=&quot;Slide 16 - &amp;quot;Cloud Computing, Accounting&amp;quot;&quot;/&gt;&lt;property id=&quot;20307&quot; value=&quot;272&quot;/&gt;&lt;/object&gt;&lt;object type=&quot;3&quot; unique_id=&quot;10020&quot;&gt;&lt;property id=&quot;20148&quot; value=&quot;5&quot;/&gt;&lt;property id=&quot;20300&quot; value=&quot;Slide 17 - &amp;quot;Cloud Computing, File Hosting&amp;quot;&quot;/&gt;&lt;property id=&quot;20307&quot; value=&quot;273&quot;/&gt;&lt;/object&gt;&lt;object type=&quot;3&quot; unique_id=&quot;10021&quot;&gt;&lt;property id=&quot;20148&quot; value=&quot;5&quot;/&gt;&lt;property id=&quot;20300&quot; value=&quot;Slide 18 - &amp;quot;Business Software&amp;quot;&quot;/&gt;&lt;property id=&quot;20307&quot; value=&quot;274&quot;/&gt;&lt;/object&gt;&lt;object type=&quot;3&quot; unique_id=&quot;10022&quot;&gt;&lt;property id=&quot;20148&quot; value=&quot;5&quot;/&gt;&lt;property id=&quot;20300&quot; value=&quot;Slide 19 - &amp;quot;Business Software, Evaluate Business Needs&amp;quot;&quot;/&gt;&lt;property id=&quot;20307&quot; value=&quot;275&quot;/&gt;&lt;/object&gt;&lt;object type=&quot;3&quot; unique_id=&quot;10023&quot;&gt;&lt;property id=&quot;20148&quot; value=&quot;5&quot;/&gt;&lt;property id=&quot;20300&quot; value=&quot;Slide 20 - &amp;quot;Business Software, Email&amp;quot;&quot;/&gt;&lt;property id=&quot;20307&quot; value=&quot;276&quot;/&gt;&lt;/object&gt;&lt;object type=&quot;3&quot; unique_id=&quot;10024&quot;&gt;&lt;property id=&quot;20148&quot; value=&quot;5&quot;/&gt;&lt;property id=&quot;20300&quot; value=&quot;Slide 21 - &amp;quot;Business Software, Spreadsheets&amp;quot;&quot;/&gt;&lt;property id=&quot;20307&quot; value=&quot;277&quot;/&gt;&lt;/object&gt;&lt;object type=&quot;3&quot; unique_id=&quot;10025&quot;&gt;&lt;property id=&quot;20148&quot; value=&quot;5&quot;/&gt;&lt;property id=&quot;20300&quot; value=&quot;Slide 22 - &amp;quot;Business Software, Accounting&amp;quot;&quot;/&gt;&lt;property id=&quot;20307&quot; value=&quot;278&quot;/&gt;&lt;/object&gt;&lt;object type=&quot;3&quot; unique_id=&quot;10026&quot;&gt;&lt;property id=&quot;20148&quot; value=&quot;5&quot;/&gt;&lt;property id=&quot;20300&quot; value=&quot;Slide 23 - &amp;quot;Discussion Point #2: Accounting System&amp;quot;&quot;/&gt;&lt;property id=&quot;20307&quot; value=&quot;279&quot;/&gt;&lt;/object&gt;&lt;object type=&quot;3&quot; unique_id=&quot;10027&quot;&gt;&lt;property id=&quot;20148&quot; value=&quot;5&quot;/&gt;&lt;property id=&quot;20300&quot; value=&quot;Slide 24 - &amp;quot;Business Software Training&amp;quot;&quot;/&gt;&lt;property id=&quot;20307&quot; value=&quot;280&quot;/&gt;&lt;/object&gt;&lt;object type=&quot;3&quot; unique_id=&quot;10028&quot;&gt;&lt;property id=&quot;20148&quot; value=&quot;5&quot;/&gt;&lt;property id=&quot;20300&quot; value=&quot;Slide 25 - &amp;quot;Start now with something that works&amp;quot;&quot;/&gt;&lt;property id=&quot;20307&quot; value=&quot;281&quot;/&gt;&lt;/object&gt;&lt;object type=&quot;3&quot; unique_id=&quot;10029&quot;&gt;&lt;property id=&quot;20148&quot; value=&quot;5&quot;/&gt;&lt;property id=&quot;20300&quot; value=&quot;Slide 26 - &amp;quot;Key Points to Remember&amp;quot;&quot;/&gt;&lt;property id=&quot;20307&quot; value=&quot;282&quot;/&gt;&lt;/object&gt;&lt;object type=&quot;3&quot; unique_id=&quot;10030&quot;&gt;&lt;property id=&quot;20148&quot; value=&quot;5&quot;/&gt;&lt;property id=&quot;20300&quot; value=&quot;Slide 27 - &amp;quot;Summary&amp;quot;&quot;/&gt;&lt;property id=&quot;20307&quot; value=&quot;283&quot;/&gt;&lt;/object&gt;&lt;object type=&quot;3&quot; unique_id=&quot;10031&quot;&gt;&lt;property id=&quot;20148&quot; value=&quot;5&quot;/&gt;&lt;property id=&quot;20300&quot; value=&quot;Slide 28 - &amp;quot;Conclusion&amp;quot;&quot;/&gt;&lt;property id=&quot;20307&quot; value=&quot;284&quot;/&gt;&lt;/object&gt;&lt;object type=&quot;3&quot; unique_id=&quot;10404&quot;&gt;&lt;property id=&quot;20148&quot; value=&quot;5&quot;/&gt;&lt;property id=&quot;20300&quot; value=&quot;Slide 10 - &amp;quot;Record Retention&amp;quot;&quot;/&gt;&lt;property id=&quot;20307&quot; value=&quot;285&quot;/&gt;&lt;/object&gt;&lt;/object&gt;&lt;object type=&quot;8&quot; unique_id=&quot;10062&quot;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11" ma:contentTypeDescription="Create a new document." ma:contentTypeScope="" ma:versionID="2e342effc97210ee8f1809bcc5fb6d1b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9d18067270a655e91da1a0c9e2145548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9C52B73-6DBA-450B-9240-60C0FE4E84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162EC5-6B45-4851-A30C-86B7F26EBACC}">
  <ds:schemaRefs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28CF5C7-B6FD-41FB-9F01-BF4B17078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796</Words>
  <Application>Microsoft Office PowerPoint</Application>
  <PresentationFormat>On-screen Show (4:3)</PresentationFormat>
  <Paragraphs>167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Geneva</vt:lpstr>
      <vt:lpstr>Helvetica</vt:lpstr>
      <vt:lpstr>Palatino</vt:lpstr>
      <vt:lpstr>Times</vt:lpstr>
      <vt:lpstr>Office Theme</vt:lpstr>
      <vt:lpstr>Record  Keeping</vt:lpstr>
      <vt:lpstr>Welcome</vt:lpstr>
      <vt:lpstr>Objectives</vt:lpstr>
      <vt:lpstr>What Do You Know?</vt:lpstr>
      <vt:lpstr>Introduction</vt:lpstr>
      <vt:lpstr>What is Record Keeping?</vt:lpstr>
      <vt:lpstr>Why is Record Keeping Important?</vt:lpstr>
      <vt:lpstr>Business Operations, Tracking Details</vt:lpstr>
      <vt:lpstr>Discussion Point #1: Your Record Keeping</vt:lpstr>
      <vt:lpstr>Record Retention</vt:lpstr>
      <vt:lpstr>Record Keeping Tools</vt:lpstr>
      <vt:lpstr>Simple “Paper Tools”</vt:lpstr>
      <vt:lpstr>“Tickler” System</vt:lpstr>
      <vt:lpstr>Computer Systems</vt:lpstr>
      <vt:lpstr>Cloud Computing</vt:lpstr>
      <vt:lpstr>Cloud Computing, Accounting</vt:lpstr>
      <vt:lpstr>Cloud Computing, File Hosting</vt:lpstr>
      <vt:lpstr>Business Software</vt:lpstr>
      <vt:lpstr>Business Software, Evaluate Business Needs</vt:lpstr>
      <vt:lpstr>Business Software, Email</vt:lpstr>
      <vt:lpstr>Business Software, Spreadsheets</vt:lpstr>
      <vt:lpstr>Business Software, Accounting</vt:lpstr>
      <vt:lpstr>Discussion Point #2: Accounting System</vt:lpstr>
      <vt:lpstr>Business Software Training</vt:lpstr>
      <vt:lpstr>Start now with something that works</vt:lpstr>
      <vt:lpstr>Key Points to Remember</vt:lpstr>
      <vt:lpstr>Summary</vt:lpstr>
      <vt:lpstr>Conclusion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FDIC-SB-Record-Keeping-Slides-20220912</dc:title>
  <dc:subject>FDIC-SB-Record-Keeping-Slides-20220912</dc:subject>
  <dc:creator>FDIC</dc:creator>
  <cp:keywords>FDIC-SB-Record-Keeping-Slides-20220912</cp:keywords>
  <dc:description>FDIC-SB-Record-Keeping-Slides-20220912</dc:description>
  <cp:lastModifiedBy>Gustafson, Joan L.</cp:lastModifiedBy>
  <cp:revision>18</cp:revision>
  <dcterms:created xsi:type="dcterms:W3CDTF">2019-01-02T17:21:21Z</dcterms:created>
  <dcterms:modified xsi:type="dcterms:W3CDTF">2022-11-15T07:04:41Z</dcterms:modified>
  <cp:category>FDIC-SB-Record-Keeping-Slides-20220912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2016-10-11T00:00:00Z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2019-01-02T00:00:00Z</vt:filetime>
  </property>
  <property fmtid="{D5CDD505-2E9C-101B-9397-08002B2CF9AE}" pid="5" name="ContentTypeId">
    <vt:lpwstr>0x0101004140492961C60249A3F065AB78EE45D6</vt:lpwstr>
  </property>
</Properties>
</file>