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4"/>
  </p:sldMasterIdLst>
  <p:notesMasterIdLst>
    <p:notesMasterId r:id="rId30"/>
  </p:notesMasterIdLst>
  <p:sldIdLst>
    <p:sldId id="305" r:id="rId5"/>
    <p:sldId id="257" r:id="rId6"/>
    <p:sldId id="258" r:id="rId7"/>
    <p:sldId id="306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</p:sldIdLst>
  <p:sldSz cx="9144000" cy="6858000" type="screen4x3"/>
  <p:notesSz cx="9144000" cy="6858000"/>
  <p:custDataLst>
    <p:tags r:id="rId3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2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>
      <p:cViewPr varScale="1">
        <p:scale>
          <a:sx n="70" d="100"/>
          <a:sy n="70" d="100"/>
        </p:scale>
        <p:origin x="1180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C9DE39-0E4B-0C4B-B585-F904295382F6}" type="datetimeFigureOut">
              <a:rPr lang="en-US" smtClean="0"/>
              <a:t>11/15/2022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73EE47-52EA-B646-BEA6-8B2A946BE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689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73EE47-52EA-B646-BEA6-8B2A946BEEF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183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gi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82606" y="6356351"/>
            <a:ext cx="3589056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SELLING A SMALL BUSINESS AND SUCESSION PLANNING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37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82606" y="6356351"/>
            <a:ext cx="358905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SELLING A SMALL BUSINESS AND SUCESSION PLANNING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407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-SMB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FEFED341-C1FE-EABD-5FCC-64A3AB18A2CE}"/>
              </a:ext>
            </a:extLst>
          </p:cNvPr>
          <p:cNvSpPr/>
          <p:nvPr userDrawn="1"/>
        </p:nvSpPr>
        <p:spPr>
          <a:xfrm>
            <a:off x="0" y="6248400"/>
            <a:ext cx="9143999" cy="609600"/>
          </a:xfrm>
          <a:prstGeom prst="rect">
            <a:avLst/>
          </a:prstGeom>
          <a:solidFill>
            <a:srgbClr val="7F704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820" y="1132235"/>
            <a:ext cx="4152898" cy="1165253"/>
          </a:xfrm>
        </p:spPr>
        <p:txBody>
          <a:bodyPr anchor="b">
            <a:noAutofit/>
          </a:bodyPr>
          <a:lstStyle>
            <a:lvl1pPr algn="l">
              <a:defRPr sz="5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2047" y="3063488"/>
            <a:ext cx="2705097" cy="923971"/>
          </a:xfrm>
          <a:solidFill>
            <a:srgbClr val="223F6B"/>
          </a:solidFill>
        </p:spPr>
        <p:txBody>
          <a:bodyPr lIns="274320" tIns="91440">
            <a:normAutofit/>
          </a:bodyPr>
          <a:lstStyle>
            <a:lvl1pPr marL="0" indent="0" algn="l">
              <a:buNone/>
              <a:defRPr sz="2800" cap="small" baseline="0">
                <a:solidFill>
                  <a:schemeClr val="bg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object 3" descr="Illustration of Earth surrounded by various icons">
            <a:extLst>
              <a:ext uri="{FF2B5EF4-FFF2-40B4-BE49-F238E27FC236}">
                <a16:creationId xmlns:a16="http://schemas.microsoft.com/office/drawing/2014/main" id="{CB3E606F-D7A8-C4D4-7572-F9CCF4CEAF39}"/>
              </a:ext>
            </a:extLst>
          </p:cNvPr>
          <p:cNvSpPr/>
          <p:nvPr userDrawn="1"/>
        </p:nvSpPr>
        <p:spPr>
          <a:xfrm>
            <a:off x="4562855" y="918892"/>
            <a:ext cx="4581144" cy="45811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8" descr="Small business association logo">
            <a:extLst>
              <a:ext uri="{FF2B5EF4-FFF2-40B4-BE49-F238E27FC236}">
                <a16:creationId xmlns:a16="http://schemas.microsoft.com/office/drawing/2014/main" id="{80EFA23A-6789-D46F-0C2D-32A9EA0B5836}"/>
              </a:ext>
            </a:extLst>
          </p:cNvPr>
          <p:cNvSpPr/>
          <p:nvPr userDrawn="1"/>
        </p:nvSpPr>
        <p:spPr>
          <a:xfrm>
            <a:off x="1420719" y="4844710"/>
            <a:ext cx="2503672" cy="6872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" name="Picture 10" descr="FDIC Money Smart logo">
            <a:extLst>
              <a:ext uri="{FF2B5EF4-FFF2-40B4-BE49-F238E27FC236}">
                <a16:creationId xmlns:a16="http://schemas.microsoft.com/office/drawing/2014/main" id="{F490D911-F864-28C1-C3AC-8EB3C20BEAA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60" y="4370134"/>
            <a:ext cx="730374" cy="121786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7AC76C6-023D-F702-35F7-5CEEC31AB1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1628" y="2173288"/>
            <a:ext cx="4040372" cy="923925"/>
          </a:xfrm>
        </p:spPr>
        <p:txBody>
          <a:bodyPr>
            <a:noAutofit/>
          </a:bodyPr>
          <a:lstStyle>
            <a:lvl1pPr marL="0" indent="0">
              <a:buNone/>
              <a:defRPr sz="5400"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  <a:lvl2pPr marL="457200" indent="0">
              <a:buNone/>
              <a:defRPr sz="5400"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2pPr>
            <a:lvl3pPr marL="914400" indent="0">
              <a:buNone/>
              <a:defRPr sz="5400"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3pPr>
            <a:lvl4pPr marL="1371600" indent="0">
              <a:buNone/>
              <a:defRPr sz="5400"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4pPr>
            <a:lvl5pPr marL="1828800" indent="0">
              <a:buNone/>
              <a:defRPr sz="5400"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9110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SELLING A SMALL BUSINESS AND SUCESSION PLANNING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31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82606" y="6356351"/>
            <a:ext cx="3589056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/>
              <a:t>SELLING A SMALL BUSINESS AND SUCESSION PLANNING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294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B25A4-F208-C63A-5279-49A0358F3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9AF7C1-5535-EC28-08B3-A4BAB0F303A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991100" y="6356350"/>
            <a:ext cx="3086100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/>
              <a:t>SELLING A SMALL BUSINESS AND SUCESSION PLANNING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584BCB-C551-6F0E-3D0B-950A888335F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C49E88-144E-44CE-B4C5-7113584A0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324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82606" y="6356351"/>
            <a:ext cx="3589056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/>
              <a:t>SELLING A SMALL BUSINESS AND SUCESSION PLANNING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852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82606" y="6356351"/>
            <a:ext cx="3589056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/>
              <a:t>SELLING A SMALL BUSINESS AND SUCESSION PLANNING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607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482606" y="6356351"/>
            <a:ext cx="3589056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/>
              <a:t>SELLING A SMALL BUSINESS AND SUCESSION PLANNING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065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482606" y="6356351"/>
            <a:ext cx="3589056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/>
              <a:t>SELLING A SMALL BUSINESS AND SUCESSION PLANNING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377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482606" y="6356351"/>
            <a:ext cx="358905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SELLING A SMALL BUSINESS AND SUCESSION PLANNING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111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82606" y="6356351"/>
            <a:ext cx="358905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SELLING A SMALL BUSINESS AND SUCESSION PLANNING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400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9359" y="342900"/>
            <a:ext cx="7886700" cy="5570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415320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3F8539C-3265-974E-5466-42AEBE5066EC}"/>
              </a:ext>
            </a:extLst>
          </p:cNvPr>
          <p:cNvSpPr/>
          <p:nvPr userDrawn="1"/>
        </p:nvSpPr>
        <p:spPr>
          <a:xfrm>
            <a:off x="0" y="0"/>
            <a:ext cx="9144000" cy="266700"/>
          </a:xfrm>
          <a:prstGeom prst="rect">
            <a:avLst/>
          </a:prstGeom>
          <a:solidFill>
            <a:srgbClr val="0032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U.S. Small Business Administration logo">
            <a:extLst>
              <a:ext uri="{FF2B5EF4-FFF2-40B4-BE49-F238E27FC236}">
                <a16:creationId xmlns:a16="http://schemas.microsoft.com/office/drawing/2014/main" id="{8CA4544B-71D7-18D3-C299-670357CEBFB8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703" y="6365873"/>
            <a:ext cx="1476554" cy="405313"/>
          </a:xfrm>
          <a:prstGeom prst="rect">
            <a:avLst/>
          </a:prstGeom>
        </p:spPr>
      </p:pic>
      <p:pic>
        <p:nvPicPr>
          <p:cNvPr id="19" name="Picture 18" descr="FDIC Money Smart logo">
            <a:extLst>
              <a:ext uri="{FF2B5EF4-FFF2-40B4-BE49-F238E27FC236}">
                <a16:creationId xmlns:a16="http://schemas.microsoft.com/office/drawing/2014/main" id="{273A9B50-632F-2BD8-6903-E05251F32B48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960" y="6312939"/>
            <a:ext cx="309750" cy="51649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E076566-1D8F-E90C-6275-FA752BA22557}"/>
              </a:ext>
            </a:extLst>
          </p:cNvPr>
          <p:cNvCxnSpPr/>
          <p:nvPr userDrawn="1"/>
        </p:nvCxnSpPr>
        <p:spPr>
          <a:xfrm>
            <a:off x="0" y="6228677"/>
            <a:ext cx="9144000" cy="0"/>
          </a:xfrm>
          <a:prstGeom prst="line">
            <a:avLst/>
          </a:prstGeom>
          <a:ln w="76200">
            <a:solidFill>
              <a:srgbClr val="7F70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97C162A1-7383-94DC-D056-0321C96B5B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4381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002060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fld id="{2EC49E88-144E-44CE-B4C5-7113584A0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2B5A10-834B-EF4D-DA7A-D7E8267501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99110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cap="all" baseline="0">
                <a:solidFill>
                  <a:srgbClr val="002060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r>
              <a:rPr lang="en-US"/>
              <a:t>SELLING A SMALL BUSINESS AND SUCESSION PLANNING</a:t>
            </a:r>
          </a:p>
        </p:txBody>
      </p:sp>
    </p:spTree>
    <p:extLst>
      <p:ext uri="{BB962C8B-B14F-4D97-AF65-F5344CB8AC3E}">
        <p14:creationId xmlns:p14="http://schemas.microsoft.com/office/powerpoint/2010/main" val="3521460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u="none" kern="1200">
          <a:solidFill>
            <a:srgbClr val="7F7044"/>
          </a:solidFill>
          <a:latin typeface="Source Sans Pro SemiBold" panose="020B0603030403020204" pitchFamily="34" charset="0"/>
          <a:ea typeface="Source Sans Pro SemiBold" panose="020B0603030403020204" pitchFamily="34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256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u="none" kern="1200">
          <a:solidFill>
            <a:srgbClr val="003256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256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6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6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  <p15:guide id="3" orient="horz" pos="576">
          <p15:clr>
            <a:srgbClr val="F26B43"/>
          </p15:clr>
        </p15:guide>
        <p15:guide id="4" orient="horz" pos="216">
          <p15:clr>
            <a:srgbClr val="F26B43"/>
          </p15:clr>
        </p15:guide>
        <p15:guide id="5" pos="408">
          <p15:clr>
            <a:srgbClr val="F26B43"/>
          </p15:clr>
        </p15:guide>
        <p15:guide id="6" pos="264">
          <p15:clr>
            <a:srgbClr val="F26B43"/>
          </p15:clr>
        </p15:guide>
        <p15:guide id="7" orient="horz" pos="888">
          <p15:clr>
            <a:srgbClr val="F26B43"/>
          </p15:clr>
        </p15:guide>
        <p15:guide id="8" pos="5376">
          <p15:clr>
            <a:srgbClr val="F26B43"/>
          </p15:clr>
        </p15:guide>
        <p15:guide id="9" orient="horz" pos="168">
          <p15:clr>
            <a:srgbClr val="F26B43"/>
          </p15:clr>
        </p15:guide>
        <p15:guide id="10" orient="horz" pos="3936">
          <p15:clr>
            <a:srgbClr val="F26B43"/>
          </p15:clr>
        </p15:guide>
        <p15:guide id="11" orient="horz" pos="432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EAC84E-4BE9-17C7-F8D1-EDEF7D70D2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819" y="1866525"/>
            <a:ext cx="5541981" cy="1196963"/>
          </a:xfrm>
        </p:spPr>
        <p:txBody>
          <a:bodyPr/>
          <a:lstStyle/>
          <a:p>
            <a:pPr defTabSz="403225"/>
            <a:r>
              <a:rPr lang="en-US" sz="3600" dirty="0"/>
              <a:t>Selling a Small Business</a:t>
            </a:r>
            <a:br>
              <a:rPr lang="en-US" sz="3600" dirty="0"/>
            </a:br>
            <a:r>
              <a:rPr lang="en-US" sz="3600" dirty="0"/>
              <a:t>	</a:t>
            </a:r>
            <a:r>
              <a:rPr lang="en-US" sz="3200" dirty="0">
                <a:solidFill>
                  <a:srgbClr val="002060"/>
                </a:solidFill>
              </a:rPr>
              <a:t>and Succession Planning</a:t>
            </a:r>
            <a:endParaRPr lang="en-US" sz="3600" dirty="0">
              <a:solidFill>
                <a:srgbClr val="002060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3BD679AB-A53B-5AFB-4571-A549311260A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For a Small Business</a:t>
            </a:r>
          </a:p>
        </p:txBody>
      </p:sp>
      <p:sp>
        <p:nvSpPr>
          <p:cNvPr id="10" name="object 7">
            <a:extLst>
              <a:ext uri="{FF2B5EF4-FFF2-40B4-BE49-F238E27FC236}">
                <a16:creationId xmlns:a16="http://schemas.microsoft.com/office/drawing/2014/main" id="{A8304D6E-85E8-D61C-6F93-E526AEA26157}"/>
              </a:ext>
            </a:extLst>
          </p:cNvPr>
          <p:cNvSpPr txBox="1"/>
          <p:nvPr/>
        </p:nvSpPr>
        <p:spPr>
          <a:xfrm>
            <a:off x="7077751" y="6485331"/>
            <a:ext cx="1132205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b="1" dirty="0">
                <a:solidFill>
                  <a:srgbClr val="FFFFFF"/>
                </a:solidFill>
                <a:latin typeface="Helvetica"/>
                <a:cs typeface="Helvetica"/>
              </a:rPr>
              <a:t>Updated:</a:t>
            </a:r>
            <a:r>
              <a:rPr sz="1050" b="1" spc="-85" dirty="0">
                <a:solidFill>
                  <a:srgbClr val="FFFFFF"/>
                </a:solidFill>
                <a:latin typeface="Helvetica"/>
                <a:cs typeface="Helvetica"/>
              </a:rPr>
              <a:t> </a:t>
            </a:r>
            <a:r>
              <a:rPr sz="1050" b="1" dirty="0">
                <a:solidFill>
                  <a:srgbClr val="FFFFFF"/>
                </a:solidFill>
                <a:latin typeface="Helvetica"/>
                <a:cs typeface="Helvetica"/>
              </a:rPr>
              <a:t>09-2016</a:t>
            </a:r>
            <a:endParaRPr sz="1050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0313146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Determine Your Price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5A52087-699F-D69F-4DEC-076EAE87A8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5320"/>
            <a:ext cx="4781550" cy="4351338"/>
          </a:xfrm>
        </p:spPr>
        <p:txBody>
          <a:bodyPr/>
          <a:lstStyle/>
          <a:p>
            <a:r>
              <a:rPr lang="en-US" dirty="0"/>
              <a:t>Valuing the revenue stream</a:t>
            </a:r>
          </a:p>
          <a:p>
            <a:r>
              <a:rPr lang="en-US" dirty="0"/>
              <a:t>Net profit over time</a:t>
            </a:r>
          </a:p>
          <a:p>
            <a:r>
              <a:rPr lang="en-US" dirty="0"/>
              <a:t>Valuing the assets</a:t>
            </a:r>
          </a:p>
          <a:p>
            <a:r>
              <a:rPr lang="en-US" dirty="0"/>
              <a:t>Cash</a:t>
            </a:r>
          </a:p>
          <a:p>
            <a:r>
              <a:rPr lang="en-US" dirty="0"/>
              <a:t>Receivables</a:t>
            </a:r>
          </a:p>
          <a:p>
            <a:r>
              <a:rPr lang="en-US" dirty="0"/>
              <a:t>Inventory</a:t>
            </a:r>
          </a:p>
          <a:p>
            <a:r>
              <a:rPr lang="en-US" dirty="0"/>
              <a:t>Equipment</a:t>
            </a:r>
          </a:p>
          <a:p>
            <a:r>
              <a:rPr lang="en-US" dirty="0"/>
              <a:t>Real Estate</a:t>
            </a:r>
          </a:p>
        </p:txBody>
      </p:sp>
      <p:sp>
        <p:nvSpPr>
          <p:cNvPr id="2" name="object 2" descr="Colored rectangular blocks of varying heights, standing on end in a row, sitting on top of two spreadsheets"/>
          <p:cNvSpPr/>
          <p:nvPr/>
        </p:nvSpPr>
        <p:spPr>
          <a:xfrm>
            <a:off x="4063746" y="1524000"/>
            <a:ext cx="5080000" cy="3810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SELLING A SMALL BUSINESS AND SUCESSION PLANNING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3CA6AB-81A3-E1EB-B0E2-6982C05FD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Prepare For Sale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F9CC533B-E375-5DBA-5F21-30845B3E35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Resolve Problems</a:t>
            </a:r>
          </a:p>
          <a:p>
            <a:r>
              <a:rPr lang="en-US" dirty="0"/>
              <a:t>Accounts receivable can be collected</a:t>
            </a:r>
          </a:p>
          <a:p>
            <a:r>
              <a:rPr lang="en-US" dirty="0"/>
              <a:t>Prepare financial statements</a:t>
            </a:r>
          </a:p>
          <a:p>
            <a:r>
              <a:rPr lang="en-US" dirty="0"/>
              <a:t>Provide business plan</a:t>
            </a:r>
          </a:p>
          <a:p>
            <a:r>
              <a:rPr lang="en-US" dirty="0"/>
              <a:t>Secure relationships</a:t>
            </a:r>
          </a:p>
          <a:p>
            <a:r>
              <a:rPr lang="en-US" dirty="0"/>
              <a:t>Sell old inventory</a:t>
            </a:r>
          </a:p>
          <a:p>
            <a:r>
              <a:rPr lang="en-US" dirty="0"/>
              <a:t>Office equipment is in good order</a:t>
            </a:r>
          </a:p>
          <a:p>
            <a:r>
              <a:rPr lang="en-US" dirty="0"/>
              <a:t>How will you be compensated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SELLING A SMALL BUSINESS AND SUCESSION PLANNING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0ED955-2A67-6CB7-8785-7ED233EB1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Look for Prospective Buyers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AF20FD32-CCAD-D580-CD59-00DEBCD1CC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Employees</a:t>
            </a:r>
          </a:p>
          <a:p>
            <a:r>
              <a:rPr lang="en-US" dirty="0"/>
              <a:t>Customers</a:t>
            </a:r>
          </a:p>
          <a:p>
            <a:r>
              <a:rPr lang="en-US" dirty="0"/>
              <a:t>Business owners</a:t>
            </a:r>
          </a:p>
          <a:p>
            <a:r>
              <a:rPr lang="en-US" dirty="0"/>
              <a:t>Competitors</a:t>
            </a:r>
          </a:p>
        </p:txBody>
      </p:sp>
      <p:sp>
        <p:nvSpPr>
          <p:cNvPr id="5" name="object 5" descr="Two men shaking hands, reaching across a woman sitting between them"/>
          <p:cNvSpPr/>
          <p:nvPr/>
        </p:nvSpPr>
        <p:spPr>
          <a:xfrm>
            <a:off x="5638800" y="1143000"/>
            <a:ext cx="2867405" cy="380085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SELLING A SMALL BUSINESS AND SUCESSION PLANNING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66B5248-EB80-990B-A90F-9961644F4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Negotiating the Deal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8669C02B-4936-6F9B-5707-4A71C8D4F7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Qualifying your buyer</a:t>
            </a:r>
          </a:p>
          <a:p>
            <a:r>
              <a:rPr lang="en-US" dirty="0"/>
              <a:t>Lump sum versus installments</a:t>
            </a:r>
          </a:p>
          <a:p>
            <a:r>
              <a:rPr lang="en-US" dirty="0"/>
              <a:t>Non-compete clauses</a:t>
            </a:r>
          </a:p>
          <a:p>
            <a:r>
              <a:rPr lang="en-US" dirty="0"/>
              <a:t>Management assistance</a:t>
            </a:r>
          </a:p>
          <a:p>
            <a:r>
              <a:rPr lang="en-US" dirty="0"/>
              <a:t>Down payment</a:t>
            </a:r>
          </a:p>
          <a:p>
            <a:r>
              <a:rPr lang="en-US" dirty="0"/>
              <a:t>Collateral</a:t>
            </a:r>
          </a:p>
        </p:txBody>
      </p:sp>
      <p:sp>
        <p:nvSpPr>
          <p:cNvPr id="3" name="object 3" descr="Handshake"/>
          <p:cNvSpPr/>
          <p:nvPr/>
        </p:nvSpPr>
        <p:spPr>
          <a:xfrm>
            <a:off x="5486400" y="2362200"/>
            <a:ext cx="3244596" cy="21526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SELLING A SMALL BUSINESS AND SUCESSION PLANNING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E39359-E524-5001-8E4A-5E7616A7E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B815A1A4-B760-6F75-519D-9620C2F89A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359" y="609600"/>
            <a:ext cx="7886700" cy="557034"/>
          </a:xfrm>
        </p:spPr>
        <p:txBody>
          <a:bodyPr>
            <a:normAutofit fontScale="90000"/>
          </a:bodyPr>
          <a:lstStyle/>
          <a:p>
            <a:r>
              <a:rPr lang="en-US" dirty="0"/>
              <a:t>Discussion Point #2: Challenges of Selling the Business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82374C7B-6150-F0CF-23C9-62635968D4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00200"/>
            <a:ext cx="7886700" cy="416645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What are some of the challenges of selling  your business?</a:t>
            </a:r>
          </a:p>
        </p:txBody>
      </p:sp>
      <p:sp>
        <p:nvSpPr>
          <p:cNvPr id="4" name="object 4" descr="Detail of pencil point"/>
          <p:cNvSpPr/>
          <p:nvPr/>
        </p:nvSpPr>
        <p:spPr>
          <a:xfrm>
            <a:off x="0" y="2895600"/>
            <a:ext cx="1619250" cy="271500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4AC9E0DA-6EB2-325E-D44E-FDFE08038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/>
              <a:t>SELLING A SMALL BUSINESS AND SUCESSION PLANNING</a:t>
            </a:r>
            <a:endParaRPr lang="en-US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697C3054-3762-E3CB-85DA-FC5D10962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Closing a Business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1F7B0E4-748E-1E94-53AD-8EFEA03023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Steps for closing a business</a:t>
            </a:r>
          </a:p>
          <a:p>
            <a:r>
              <a:rPr lang="en-US" dirty="0"/>
              <a:t>Follow instructions in founding documents</a:t>
            </a:r>
          </a:p>
          <a:p>
            <a:r>
              <a:rPr lang="en-US" dirty="0"/>
              <a:t>Sell business assets</a:t>
            </a:r>
          </a:p>
          <a:p>
            <a:r>
              <a:rPr lang="en-US" dirty="0"/>
              <a:t>Cancel permits, licenses, lease agreements</a:t>
            </a:r>
          </a:p>
          <a:p>
            <a:r>
              <a:rPr lang="en-US" dirty="0"/>
              <a:t>Comply with federal income tax laws</a:t>
            </a:r>
          </a:p>
          <a:p>
            <a:r>
              <a:rPr lang="en-US" dirty="0"/>
              <a:t>Resolve outstanding issues with customers,  creditors, and suppliers</a:t>
            </a:r>
          </a:p>
          <a:p>
            <a:r>
              <a:rPr lang="en-US" dirty="0"/>
              <a:t>Maintain records</a:t>
            </a:r>
          </a:p>
          <a:p>
            <a:r>
              <a:rPr lang="en-US" dirty="0"/>
              <a:t>Get professional help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SELLING A SMALL BUSINESS AND SUCESSION PLANNING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6AD9EE-2608-C155-4D68-E4414BE24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Planning Succession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BEED222D-64FA-DBD4-512E-7223931BAF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plan for someone to either own or run your  business after you retire</a:t>
            </a:r>
          </a:p>
        </p:txBody>
      </p:sp>
      <p:sp>
        <p:nvSpPr>
          <p:cNvPr id="4" name="object 4" descr="Cartoon showing a gray-haired man running and holding a torch while pointing to a brown-haired man"/>
          <p:cNvSpPr/>
          <p:nvPr/>
        </p:nvSpPr>
        <p:spPr>
          <a:xfrm>
            <a:off x="1752600" y="2378329"/>
            <a:ext cx="5905500" cy="3738372"/>
          </a:xfrm>
          <a:prstGeom prst="rect">
            <a:avLst/>
          </a:prstGeom>
          <a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25000"/>
                      </a14:imgEffect>
                      <a14:imgEffect>
                        <a14:saturation sat="200000"/>
                      </a14:imgEffect>
                      <a14:imgEffect>
                        <a14:brightnessContrast contrast="-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SELLING A SMALL BUSINESS AND SUCESSION PLANNING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9F253A-9694-99EB-7834-CDDB2358C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5732ED6-9F84-855F-FE12-98F6178D2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359" y="571108"/>
            <a:ext cx="7886700" cy="557034"/>
          </a:xfrm>
        </p:spPr>
        <p:txBody>
          <a:bodyPr>
            <a:normAutofit fontScale="90000"/>
          </a:bodyPr>
          <a:lstStyle/>
          <a:p>
            <a:r>
              <a:rPr lang="en-US" dirty="0"/>
              <a:t>Discussion Point #3: Benefits of Selecting a Successor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EFBC541-2F8A-F174-5B0A-6DAEC5B194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524000"/>
            <a:ext cx="7886700" cy="424265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What is the most important reason for  selecting a successor?</a:t>
            </a:r>
          </a:p>
          <a:p>
            <a:endParaRPr lang="en-US" dirty="0"/>
          </a:p>
        </p:txBody>
      </p:sp>
      <p:sp>
        <p:nvSpPr>
          <p:cNvPr id="4" name="object 4" descr="Detail of pencil point"/>
          <p:cNvSpPr/>
          <p:nvPr/>
        </p:nvSpPr>
        <p:spPr>
          <a:xfrm>
            <a:off x="0" y="2895600"/>
            <a:ext cx="1619250" cy="271500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F748F946-9D14-63BA-77A4-E1FC02A6B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/>
              <a:t>SELLING A SMALL BUSINESS AND SUCESSION PLANNING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E106320C-AC18-293D-BD9B-95945C888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AFDCB5FA-F8E5-C2FC-663E-6D5DF29A09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Issues to Consider in Succession Planning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CC1AE2CC-55DD-F040-CB31-7FA41E66E0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5320"/>
            <a:ext cx="4419600" cy="4351338"/>
          </a:xfrm>
        </p:spPr>
        <p:txBody>
          <a:bodyPr/>
          <a:lstStyle/>
          <a:p>
            <a:r>
              <a:rPr lang="en-US" dirty="0"/>
              <a:t>Start early</a:t>
            </a:r>
          </a:p>
          <a:p>
            <a:r>
              <a:rPr lang="en-US" dirty="0"/>
              <a:t>Identify successors</a:t>
            </a:r>
          </a:p>
          <a:p>
            <a:r>
              <a:rPr lang="en-US" dirty="0"/>
              <a:t>Train successors</a:t>
            </a:r>
          </a:p>
          <a:p>
            <a:r>
              <a:rPr lang="en-US" dirty="0"/>
              <a:t>Plan for tax exposure</a:t>
            </a:r>
          </a:p>
          <a:p>
            <a:r>
              <a:rPr lang="en-US" dirty="0"/>
              <a:t>Get legal advice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SELLING A SMALL BUSINESS AND SUCESSION PLANNING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C0C381-E52A-AD01-6DA3-090BB4D23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6" name="Picture 5" descr="Wooden easel with black sign saying plan ahead in bold white lettering">
            <a:extLst>
              <a:ext uri="{FF2B5EF4-FFF2-40B4-BE49-F238E27FC236}">
                <a16:creationId xmlns:a16="http://schemas.microsoft.com/office/drawing/2014/main" id="{695CDC00-C729-FE40-B22A-D94113174F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990600"/>
            <a:ext cx="4419600" cy="44196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Retirement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0D22E5C-594B-ABF6-34BF-56CAE40E68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object 3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SELLING A SMALL BUSINESS AND SUCESSION PLANNING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206AF4-083A-FAD4-BF31-24FF86D84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Welcome</a:t>
            </a:r>
          </a:p>
        </p:txBody>
      </p:sp>
      <p:sp>
        <p:nvSpPr>
          <p:cNvPr id="4" name="object 4" descr="Handshake"/>
          <p:cNvSpPr/>
          <p:nvPr/>
        </p:nvSpPr>
        <p:spPr>
          <a:xfrm>
            <a:off x="304800" y="1524000"/>
            <a:ext cx="3810000" cy="3810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D6BB5A7F-1D49-CC9D-8D1B-B043C6E46A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0" y="2057400"/>
            <a:ext cx="3943350" cy="370925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Agenda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Ground Rules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Introductions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SELLING A SMALL BUSINESS AND SUCESSION PLANNING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ACAC5C-5D82-FD56-963F-8952E0271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Retirement Plan Benefits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F8936CFE-B2B1-32AD-DB0C-CEDCCCA19B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Employer contributions are tax-deductible.</a:t>
            </a:r>
          </a:p>
          <a:p>
            <a:r>
              <a:rPr lang="en-US" dirty="0"/>
              <a:t>Assets in the plan grow tax-free.</a:t>
            </a:r>
          </a:p>
          <a:p>
            <a:r>
              <a:rPr lang="en-US" dirty="0"/>
              <a:t>Flexible plan options are available.</a:t>
            </a:r>
          </a:p>
          <a:p>
            <a:r>
              <a:rPr lang="en-US" dirty="0"/>
              <a:t>A retirement plan can attract and retain better  employees, reducing new employee training  costs.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SELLING A SMALL BUSINESS AND SUCESSION PLANNING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584C5D-9284-A0FC-BE13-1B530C33C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Employee Benefits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1D6C3B4-8D39-A824-88A0-B4AE7650D2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Reduce current taxable income</a:t>
            </a:r>
          </a:p>
          <a:p>
            <a:r>
              <a:rPr lang="en-US" dirty="0"/>
              <a:t>Not taxed until distributed</a:t>
            </a:r>
          </a:p>
          <a:p>
            <a:r>
              <a:rPr lang="en-US" dirty="0"/>
              <a:t>Easy to make through payroll deductions</a:t>
            </a:r>
          </a:p>
          <a:p>
            <a:r>
              <a:rPr lang="en-US" dirty="0"/>
              <a:t>Compounding interest over time</a:t>
            </a:r>
          </a:p>
          <a:p>
            <a:r>
              <a:rPr lang="en-US" dirty="0"/>
              <a:t>Retirement assets can be carried from one  employer to another</a:t>
            </a:r>
          </a:p>
          <a:p>
            <a:r>
              <a:rPr lang="en-US" dirty="0"/>
              <a:t>Opportunity to improve financial security in  retirement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SELLING A SMALL BUSINESS AND SUCESSION PLANNING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676D0A-2CA9-1176-8E23-F75F9B4F5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Retirement Plans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DDAAC560-A80E-56AF-D277-DB06CDE961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5320"/>
            <a:ext cx="5010150" cy="4351338"/>
          </a:xfrm>
        </p:spPr>
        <p:txBody>
          <a:bodyPr/>
          <a:lstStyle/>
          <a:p>
            <a:r>
              <a:rPr lang="en-US" dirty="0"/>
              <a:t>Common Retirement Plans</a:t>
            </a:r>
          </a:p>
          <a:p>
            <a:pPr lvl="1"/>
            <a:r>
              <a:rPr lang="en-US" dirty="0"/>
              <a:t>SEP</a:t>
            </a:r>
          </a:p>
          <a:p>
            <a:pPr lvl="1"/>
            <a:r>
              <a:rPr lang="en-US" dirty="0"/>
              <a:t>SIMPLE</a:t>
            </a:r>
          </a:p>
          <a:p>
            <a:pPr lvl="1"/>
            <a:r>
              <a:rPr lang="en-US" dirty="0"/>
              <a:t>401K</a:t>
            </a:r>
          </a:p>
          <a:p>
            <a:r>
              <a:rPr lang="en-US" dirty="0"/>
              <a:t>Make regular contributions</a:t>
            </a:r>
          </a:p>
          <a:p>
            <a:r>
              <a:rPr lang="en-US" dirty="0"/>
              <a:t>Get professional advice</a:t>
            </a:r>
          </a:p>
        </p:txBody>
      </p:sp>
      <p:sp>
        <p:nvSpPr>
          <p:cNvPr id="2" name="object 2" descr="Bird's nest with a golden egg in it and a paper label reading retirement"/>
          <p:cNvSpPr/>
          <p:nvPr/>
        </p:nvSpPr>
        <p:spPr>
          <a:xfrm>
            <a:off x="5334000" y="1143000"/>
            <a:ext cx="3543300" cy="307695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SELLING A SMALL BUSINESS AND SUCESSION PLANNING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6BD9A-DC8A-1CC5-383C-8B4D3B5A7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Top Three Key Points to Remember</a:t>
            </a:r>
            <a:endParaRPr lang="en-US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40FC4C5A-C1F9-0147-B21D-4B8F415B06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5320"/>
            <a:ext cx="7886700" cy="2013680"/>
          </a:xfrm>
        </p:spPr>
        <p:txBody>
          <a:bodyPr/>
          <a:lstStyle/>
          <a:p>
            <a:r>
              <a:rPr lang="en-US" dirty="0"/>
              <a:t>Plan for the possibility of selling and closing a  business</a:t>
            </a:r>
          </a:p>
          <a:p>
            <a:r>
              <a:rPr lang="en-US" dirty="0"/>
              <a:t>Start making plans as soon as possible.</a:t>
            </a:r>
          </a:p>
          <a:p>
            <a:r>
              <a:rPr lang="en-US" dirty="0"/>
              <a:t>Create a retirement plan you and your  employees</a:t>
            </a:r>
          </a:p>
        </p:txBody>
      </p:sp>
      <p:grpSp>
        <p:nvGrpSpPr>
          <p:cNvPr id="16" name="Group 15" descr="Series of overlapping arrows with the words selling, closing, and retiring written on them">
            <a:extLst>
              <a:ext uri="{FF2B5EF4-FFF2-40B4-BE49-F238E27FC236}">
                <a16:creationId xmlns:a16="http://schemas.microsoft.com/office/drawing/2014/main" id="{700F0E1A-AC10-4F68-4645-67987F1C7B40}"/>
              </a:ext>
            </a:extLst>
          </p:cNvPr>
          <p:cNvGrpSpPr/>
          <p:nvPr/>
        </p:nvGrpSpPr>
        <p:grpSpPr>
          <a:xfrm>
            <a:off x="1219200" y="3800038"/>
            <a:ext cx="6741033" cy="1610162"/>
            <a:chOff x="1143000" y="3542017"/>
            <a:chExt cx="6741033" cy="1610162"/>
          </a:xfrm>
        </p:grpSpPr>
        <p:sp>
          <p:nvSpPr>
            <p:cNvPr id="14" name="Arrow: Right 13">
              <a:extLst>
                <a:ext uri="{FF2B5EF4-FFF2-40B4-BE49-F238E27FC236}">
                  <a16:creationId xmlns:a16="http://schemas.microsoft.com/office/drawing/2014/main" id="{63C0A79B-F9A7-2CDC-2465-9EC003077583}"/>
                </a:ext>
              </a:extLst>
            </p:cNvPr>
            <p:cNvSpPr/>
            <p:nvPr/>
          </p:nvSpPr>
          <p:spPr>
            <a:xfrm>
              <a:off x="4841367" y="3542017"/>
              <a:ext cx="3042666" cy="1610162"/>
            </a:xfrm>
            <a:prstGeom prst="rightArrow">
              <a:avLst/>
            </a:prstGeom>
            <a:solidFill>
              <a:srgbClr val="003256"/>
            </a:solidFill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0" rtlCol="0" anchor="ctr"/>
            <a:lstStyle/>
            <a:p>
              <a:pPr algn="ctr"/>
              <a:r>
                <a:rPr lang="en-US" sz="3600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Retiring</a:t>
              </a:r>
            </a:p>
          </p:txBody>
        </p:sp>
        <p:sp>
          <p:nvSpPr>
            <p:cNvPr id="15" name="Arrow: Right 14">
              <a:extLst>
                <a:ext uri="{FF2B5EF4-FFF2-40B4-BE49-F238E27FC236}">
                  <a16:creationId xmlns:a16="http://schemas.microsoft.com/office/drawing/2014/main" id="{CB029D18-3D11-5294-A4D3-BCDCD7900DAD}"/>
                </a:ext>
              </a:extLst>
            </p:cNvPr>
            <p:cNvSpPr/>
            <p:nvPr/>
          </p:nvSpPr>
          <p:spPr>
            <a:xfrm>
              <a:off x="2743807" y="3542017"/>
              <a:ext cx="2894993" cy="1610162"/>
            </a:xfrm>
            <a:prstGeom prst="rightArrow">
              <a:avLst/>
            </a:prstGeom>
            <a:solidFill>
              <a:srgbClr val="003256"/>
            </a:solidFill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31520" rtlCol="0" anchor="ctr"/>
            <a:lstStyle/>
            <a:p>
              <a:pPr algn="ctr"/>
              <a:r>
                <a:rPr lang="en-US" sz="3600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Closing</a:t>
              </a:r>
            </a:p>
          </p:txBody>
        </p:sp>
        <p:sp>
          <p:nvSpPr>
            <p:cNvPr id="12" name="Arrow: Right 11">
              <a:extLst>
                <a:ext uri="{FF2B5EF4-FFF2-40B4-BE49-F238E27FC236}">
                  <a16:creationId xmlns:a16="http://schemas.microsoft.com/office/drawing/2014/main" id="{9581494E-73B6-FD87-D3A0-365BA1C5B4CD}"/>
                </a:ext>
              </a:extLst>
            </p:cNvPr>
            <p:cNvSpPr/>
            <p:nvPr/>
          </p:nvSpPr>
          <p:spPr>
            <a:xfrm>
              <a:off x="1143000" y="3542426"/>
              <a:ext cx="2286000" cy="1609344"/>
            </a:xfrm>
            <a:prstGeom prst="rightArrow">
              <a:avLst/>
            </a:prstGeom>
            <a:solidFill>
              <a:srgbClr val="003256"/>
            </a:solidFill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Selling</a:t>
              </a:r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SELLING A SMALL BUSINESS AND SUCESSION PLANNING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7AACAE-9195-DFFC-A130-8FCDD0BAB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Conclusion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EE3E0DE-BDBA-0FD2-DA66-835A9BBA40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learned about:</a:t>
            </a:r>
          </a:p>
          <a:p>
            <a:pPr lvl="1"/>
            <a:r>
              <a:rPr lang="en-US" dirty="0"/>
              <a:t>Reasons for selling and closing a business.</a:t>
            </a:r>
          </a:p>
          <a:p>
            <a:pPr lvl="1"/>
            <a:r>
              <a:rPr lang="en-US" dirty="0"/>
              <a:t>Steps for selling or closing a business</a:t>
            </a:r>
          </a:p>
          <a:p>
            <a:pPr lvl="1"/>
            <a:r>
              <a:rPr lang="en-US" dirty="0"/>
              <a:t>Steps for succession planning</a:t>
            </a:r>
          </a:p>
          <a:p>
            <a:pPr lvl="1"/>
            <a:r>
              <a:rPr lang="en-US" dirty="0"/>
              <a:t>Benefits and steps for creating a retirement  plan.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SELLING A SMALL BUSINESS AND SUCESSION PLANNING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AB27DD-B73E-6582-75CE-D03789CB0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Summary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C9B89EEF-D66D-F984-F914-D38A2D29E9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5320"/>
            <a:ext cx="6381750" cy="4351338"/>
          </a:xfrm>
        </p:spPr>
        <p:txBody>
          <a:bodyPr/>
          <a:lstStyle/>
          <a:p>
            <a:r>
              <a:rPr lang="en-US" dirty="0"/>
              <a:t>What final questions do you have?</a:t>
            </a:r>
          </a:p>
          <a:p>
            <a:endParaRPr lang="en-US" dirty="0"/>
          </a:p>
          <a:p>
            <a:r>
              <a:rPr lang="en-US" dirty="0"/>
              <a:t>What have you learned?</a:t>
            </a:r>
          </a:p>
          <a:p>
            <a:endParaRPr lang="en-US" dirty="0"/>
          </a:p>
          <a:p>
            <a:r>
              <a:rPr lang="en-US" dirty="0"/>
              <a:t>How would you evaluate the training?</a:t>
            </a:r>
          </a:p>
        </p:txBody>
      </p:sp>
      <p:sp>
        <p:nvSpPr>
          <p:cNvPr id="4" name="object 4" descr="Illustration of clipboard, paper, and pencil"/>
          <p:cNvSpPr/>
          <p:nvPr/>
        </p:nvSpPr>
        <p:spPr>
          <a:xfrm>
            <a:off x="6705600" y="4038600"/>
            <a:ext cx="2063496" cy="161010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SELLING A SMALL BUSINESS AND SUCESSION PLANNING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5B108E-6BEE-9D80-40A4-A9A1B747C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Objectives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2694E39-A9B5-9BF4-666C-E79303BC92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Change ownership of a business through  selling, closing, or handing to a successor.</a:t>
            </a:r>
          </a:p>
          <a:p>
            <a:r>
              <a:rPr lang="en-US" dirty="0"/>
              <a:t>Establish an exit strategy for retirement  including a succession plan, transfer of  ownership, and taxes.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SELLING A SMALL BUSINESS AND SUCESSION PLANNING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3989528-3937-90EE-3C35-D7DBF770F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noProof="0" dirty="0"/>
              <a:t>What Do You Know?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6D369D9-A56E-7926-1FC0-81B5F17415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do you know or want to learn  about selling a small business or succession planning?</a:t>
            </a:r>
          </a:p>
          <a:p>
            <a:endParaRPr lang="en-US" dirty="0"/>
          </a:p>
        </p:txBody>
      </p:sp>
      <p:sp>
        <p:nvSpPr>
          <p:cNvPr id="2" name="object 2" descr="Question mark"/>
          <p:cNvSpPr/>
          <p:nvPr/>
        </p:nvSpPr>
        <p:spPr>
          <a:xfrm>
            <a:off x="4114300" y="2404036"/>
            <a:ext cx="4093388" cy="3556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4">
            <a:extLst>
              <a:ext uri="{FF2B5EF4-FFF2-40B4-BE49-F238E27FC236}">
                <a16:creationId xmlns:a16="http://schemas.microsoft.com/office/drawing/2014/main" id="{F81D54C0-FB00-76A8-450F-02E0AC963268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xfrm>
            <a:off x="4482606" y="6356351"/>
            <a:ext cx="3589056" cy="365125"/>
          </a:xfrm>
        </p:spPr>
        <p:txBody>
          <a:bodyPr/>
          <a:lstStyle/>
          <a:p>
            <a:r>
              <a:rPr lang="en-US" dirty="0"/>
              <a:t>SELLING A SMALL BUSINESS AND SUCESSION PLANNING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F461690-1619-F5F4-6832-C943229B0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Why Sell?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36953A6-397C-E132-424F-C31FB9E895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Business or Professional reasons include</a:t>
            </a:r>
          </a:p>
          <a:p>
            <a:r>
              <a:rPr lang="en-US" dirty="0"/>
              <a:t>An advantageous job offer from another  company</a:t>
            </a:r>
          </a:p>
          <a:p>
            <a:r>
              <a:rPr lang="en-US" dirty="0"/>
              <a:t>A promising offer to buy your business or  business assets</a:t>
            </a:r>
          </a:p>
          <a:p>
            <a:r>
              <a:rPr lang="en-US" dirty="0"/>
              <a:t>Sales and profits are not enough to meet your  needs</a:t>
            </a:r>
          </a:p>
          <a:p>
            <a:r>
              <a:rPr lang="en-US" dirty="0"/>
              <a:t>Market or industry changes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SELLING A SMALL BUSINESS AND SUCESSION PLANNING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54F338-7C19-EBE3-2C9E-555D82E12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Why Sell? (continued)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CFAB783B-1985-C222-C9A4-C7F6F742EE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Some personal considerations include</a:t>
            </a:r>
          </a:p>
          <a:p>
            <a:r>
              <a:rPr lang="en-US" dirty="0"/>
              <a:t>Ready to retire</a:t>
            </a:r>
          </a:p>
          <a:p>
            <a:r>
              <a:rPr lang="en-US" dirty="0"/>
              <a:t>Burned out working for yourself</a:t>
            </a:r>
          </a:p>
          <a:p>
            <a:r>
              <a:rPr lang="en-US" dirty="0"/>
              <a:t>Personal issues such as health or family needs</a:t>
            </a:r>
          </a:p>
          <a:p>
            <a:r>
              <a:rPr lang="en-US" dirty="0"/>
              <a:t>Desire to go in a new direction</a:t>
            </a:r>
          </a:p>
          <a:p>
            <a:endParaRPr lang="en-US" dirty="0"/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SELLING A SMALL BUSINESS AND SUCESSION PLANNING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F68E5B-9EBC-04AF-A87E-3CFEF458F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0C250826-1D4E-24FE-F1AB-D3BC8A4103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359" y="814566"/>
            <a:ext cx="7886700" cy="557034"/>
          </a:xfrm>
        </p:spPr>
        <p:txBody>
          <a:bodyPr>
            <a:normAutofit fontScale="90000"/>
          </a:bodyPr>
          <a:lstStyle/>
          <a:p>
            <a:r>
              <a:rPr lang="en-US" dirty="0"/>
              <a:t>Discussion Point #1: Reasons for Selling the Business</a:t>
            </a:r>
            <a:br>
              <a:rPr lang="en-US" dirty="0"/>
            </a:br>
            <a:endParaRPr lang="en-US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6CA658A3-80F1-B6F9-576D-ED95EFB5BF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00200"/>
            <a:ext cx="7886700" cy="416645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What is the main reason for selling your  business?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object 4" descr="Detail of pencil point"/>
          <p:cNvSpPr/>
          <p:nvPr/>
        </p:nvSpPr>
        <p:spPr>
          <a:xfrm>
            <a:off x="0" y="2895600"/>
            <a:ext cx="1619250" cy="271500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12613E4A-A9D4-E713-1914-0E4B3293B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/>
              <a:t>SELLING A SMALL BUSINESS AND SUCESSION PLANNING</a:t>
            </a:r>
            <a:endParaRPr lang="en-US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B0546BC5-54C6-5838-0C68-26E1D5AA9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Steps to Selling </a:t>
            </a:r>
            <a:br>
              <a:rPr lang="en-US" dirty="0"/>
            </a:br>
            <a:r>
              <a:rPr lang="en-US" dirty="0"/>
              <a:t>a Business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BF1C845-94F8-46BA-D54B-DC82BC290F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object 3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SELLING A SMALL BUSINESS AND SUCESSION PLANNING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3628BC-A8AE-7A70-8B7C-6EA401F14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Determine If Business is Saleable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2496A7F1-AA39-936D-C790-3D20EC0825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5320"/>
            <a:ext cx="4552950" cy="4351338"/>
          </a:xfrm>
        </p:spPr>
        <p:txBody>
          <a:bodyPr/>
          <a:lstStyle/>
          <a:p>
            <a:r>
              <a:rPr lang="en-US" dirty="0"/>
              <a:t>Strong profits</a:t>
            </a:r>
          </a:p>
          <a:p>
            <a:r>
              <a:rPr lang="en-US" dirty="0"/>
              <a:t>In an attractive industry</a:t>
            </a:r>
          </a:p>
          <a:p>
            <a:r>
              <a:rPr lang="en-US" dirty="0"/>
              <a:t>Potential buyers</a:t>
            </a:r>
          </a:p>
          <a:p>
            <a:r>
              <a:rPr lang="en-US" dirty="0"/>
              <a:t>Good assets</a:t>
            </a:r>
          </a:p>
          <a:p>
            <a:r>
              <a:rPr lang="en-US" dirty="0"/>
              <a:t>Quality inventory</a:t>
            </a:r>
          </a:p>
          <a:p>
            <a:r>
              <a:rPr lang="en-US" dirty="0"/>
              <a:t>Transfer to another person</a:t>
            </a:r>
          </a:p>
          <a:p>
            <a:r>
              <a:rPr lang="en-US" dirty="0"/>
              <a:t>Healthy balance sheet</a:t>
            </a:r>
          </a:p>
        </p:txBody>
      </p:sp>
      <p:sp>
        <p:nvSpPr>
          <p:cNvPr id="2" name="object 2" descr="Illustration of large, three-dimensional question mark made of hundred-dollar American bills"/>
          <p:cNvSpPr/>
          <p:nvPr/>
        </p:nvSpPr>
        <p:spPr>
          <a:xfrm>
            <a:off x="4737353" y="1371600"/>
            <a:ext cx="4406646" cy="4394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SELLING A SMALL BUSINESS AND SUCESSION PLANNING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79422F-13F6-863C-3B0A-B4C9EFA25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CTOMILLISECCONVERTED" val="1"/>
  <p:tag name="MMPROD_NEXTUNIQUEID" val="10014"/>
  <p:tag name="MMPROD_UIDATA" val="&lt;database version=&quot;11.0&quot;&gt;&lt;object type=&quot;1&quot; unique_id=&quot;10001&quot;&gt;&lt;object type=&quot;2&quot; unique_id=&quot;28603&quot;&gt;&lt;object type=&quot;3&quot; unique_id=&quot;28605&quot;&gt;&lt;property id=&quot;20148&quot; value=&quot;5&quot;/&gt;&lt;property id=&quot;20300&quot; value=&quot;Slide 2 - &amp;quot;Welcome&amp;quot;&quot;/&gt;&lt;property id=&quot;20307&quot; value=&quot;257&quot;/&gt;&lt;/object&gt;&lt;object type=&quot;3&quot; unique_id=&quot;28606&quot;&gt;&lt;property id=&quot;20148&quot; value=&quot;5&quot;/&gt;&lt;property id=&quot;20300&quot; value=&quot;Slide 3 - &amp;quot;Objectives&amp;quot;&quot;/&gt;&lt;property id=&quot;20307&quot; value=&quot;258&quot;/&gt;&lt;/object&gt;&lt;object type=&quot;3&quot; unique_id=&quot;28608&quot;&gt;&lt;property id=&quot;20148&quot; value=&quot;5&quot;/&gt;&lt;property id=&quot;20300&quot; value=&quot;Slide 5 - &amp;quot;Why Sell?&amp;quot;&quot;/&gt;&lt;property id=&quot;20307&quot; value=&quot;260&quot;/&gt;&lt;/object&gt;&lt;object type=&quot;3&quot; unique_id=&quot;28609&quot;&gt;&lt;property id=&quot;20148&quot; value=&quot;5&quot;/&gt;&lt;property id=&quot;20300&quot; value=&quot;Slide 6 - &amp;quot;Why Sell? (continued)&amp;quot;&quot;/&gt;&lt;property id=&quot;20307&quot; value=&quot;261&quot;/&gt;&lt;/object&gt;&lt;object type=&quot;3&quot; unique_id=&quot;28610&quot;&gt;&lt;property id=&quot;20148&quot; value=&quot;5&quot;/&gt;&lt;property id=&quot;20300&quot; value=&quot;Slide 7 - &amp;quot;Discussion Point #1: Reasons for Selling the Business &amp;quot;&quot;/&gt;&lt;property id=&quot;20307&quot; value=&quot;262&quot;/&gt;&lt;/object&gt;&lt;object type=&quot;3&quot; unique_id=&quot;28611&quot;&gt;&lt;property id=&quot;20148&quot; value=&quot;5&quot;/&gt;&lt;property id=&quot;20300&quot; value=&quot;Slide 8 - &amp;quot;Steps to Selling  a Business&amp;quot;&quot;/&gt;&lt;property id=&quot;20307&quot; value=&quot;263&quot;/&gt;&lt;/object&gt;&lt;object type=&quot;3&quot; unique_id=&quot;28612&quot;&gt;&lt;property id=&quot;20148&quot; value=&quot;5&quot;/&gt;&lt;property id=&quot;20300&quot; value=&quot;Slide 9 - &amp;quot;Determine If Business is Saleable&amp;quot;&quot;/&gt;&lt;property id=&quot;20307&quot; value=&quot;264&quot;/&gt;&lt;/object&gt;&lt;object type=&quot;3&quot; unique_id=&quot;28613&quot;&gt;&lt;property id=&quot;20148&quot; value=&quot;5&quot;/&gt;&lt;property id=&quot;20300&quot; value=&quot;Slide 10 - &amp;quot;Determine Your Price&amp;quot;&quot;/&gt;&lt;property id=&quot;20307&quot; value=&quot;265&quot;/&gt;&lt;/object&gt;&lt;object type=&quot;3&quot; unique_id=&quot;28614&quot;&gt;&lt;property id=&quot;20148&quot; value=&quot;5&quot;/&gt;&lt;property id=&quot;20300&quot; value=&quot;Slide 11 - &amp;quot;Prepare For Sale&amp;quot;&quot;/&gt;&lt;property id=&quot;20307&quot; value=&quot;266&quot;/&gt;&lt;/object&gt;&lt;object type=&quot;3&quot; unique_id=&quot;28615&quot;&gt;&lt;property id=&quot;20148&quot; value=&quot;5&quot;/&gt;&lt;property id=&quot;20300&quot; value=&quot;Slide 12 - &amp;quot;Look for Prospective Buyers&amp;quot;&quot;/&gt;&lt;property id=&quot;20307&quot; value=&quot;267&quot;/&gt;&lt;/object&gt;&lt;object type=&quot;3&quot; unique_id=&quot;28616&quot;&gt;&lt;property id=&quot;20148&quot; value=&quot;5&quot;/&gt;&lt;property id=&quot;20300&quot; value=&quot;Slide 13 - &amp;quot;Negotiating the Deal&amp;quot;&quot;/&gt;&lt;property id=&quot;20307&quot; value=&quot;268&quot;/&gt;&lt;/object&gt;&lt;object type=&quot;3&quot; unique_id=&quot;28617&quot;&gt;&lt;property id=&quot;20148&quot; value=&quot;5&quot;/&gt;&lt;property id=&quot;20300&quot; value=&quot;Slide 14 - &amp;quot;Discussion Point #2: Challenges of Selling the Business&amp;quot;&quot;/&gt;&lt;property id=&quot;20307&quot; value=&quot;269&quot;/&gt;&lt;/object&gt;&lt;object type=&quot;3&quot; unique_id=&quot;28618&quot;&gt;&lt;property id=&quot;20148&quot; value=&quot;5&quot;/&gt;&lt;property id=&quot;20300&quot; value=&quot;Slide 15 - &amp;quot;Closing a Business&amp;quot;&quot;/&gt;&lt;property id=&quot;20307&quot; value=&quot;270&quot;/&gt;&lt;/object&gt;&lt;object type=&quot;3&quot; unique_id=&quot;28619&quot;&gt;&lt;property id=&quot;20148&quot; value=&quot;5&quot;/&gt;&lt;property id=&quot;20300&quot; value=&quot;Slide 16 - &amp;quot;Planning Succession&amp;quot;&quot;/&gt;&lt;property id=&quot;20307&quot; value=&quot;271&quot;/&gt;&lt;/object&gt;&lt;object type=&quot;3&quot; unique_id=&quot;28620&quot;&gt;&lt;property id=&quot;20148&quot; value=&quot;5&quot;/&gt;&lt;property id=&quot;20300&quot; value=&quot;Slide 17 - &amp;quot;Discussion Point #3: Benefits of Selecting a Successor&amp;quot;&quot;/&gt;&lt;property id=&quot;20307&quot; value=&quot;272&quot;/&gt;&lt;/object&gt;&lt;object type=&quot;3&quot; unique_id=&quot;28621&quot;&gt;&lt;property id=&quot;20148&quot; value=&quot;5&quot;/&gt;&lt;property id=&quot;20300&quot; value=&quot;Slide 18 - &amp;quot;Issues to Consider in Succession Planning&amp;quot;&quot;/&gt;&lt;property id=&quot;20307&quot; value=&quot;273&quot;/&gt;&lt;/object&gt;&lt;object type=&quot;3&quot; unique_id=&quot;28622&quot;&gt;&lt;property id=&quot;20148&quot; value=&quot;5&quot;/&gt;&lt;property id=&quot;20300&quot; value=&quot;Slide 19 - &amp;quot;Planning Retirement&amp;quot;&quot;/&gt;&lt;property id=&quot;20307&quot; value=&quot;274&quot;/&gt;&lt;/object&gt;&lt;object type=&quot;3&quot; unique_id=&quot;28623&quot;&gt;&lt;property id=&quot;20148&quot; value=&quot;5&quot;/&gt;&lt;property id=&quot;20300&quot; value=&quot;Slide 20 - &amp;quot;Retirement Plan Benefits&amp;quot;&quot;/&gt;&lt;property id=&quot;20307&quot; value=&quot;275&quot;/&gt;&lt;/object&gt;&lt;object type=&quot;3&quot; unique_id=&quot;28624&quot;&gt;&lt;property id=&quot;20148&quot; value=&quot;5&quot;/&gt;&lt;property id=&quot;20300&quot; value=&quot;Slide 21 - &amp;quot;Employee Benefits&amp;quot;&quot;/&gt;&lt;property id=&quot;20307&quot; value=&quot;276&quot;/&gt;&lt;/object&gt;&lt;object type=&quot;3&quot; unique_id=&quot;28625&quot;&gt;&lt;property id=&quot;20148&quot; value=&quot;5&quot;/&gt;&lt;property id=&quot;20300&quot; value=&quot;Slide 22 - &amp;quot;Retirement Plans&amp;quot;&quot;/&gt;&lt;property id=&quot;20307&quot; value=&quot;277&quot;/&gt;&lt;/object&gt;&lt;object type=&quot;3&quot; unique_id=&quot;28626&quot;&gt;&lt;property id=&quot;20148&quot; value=&quot;5&quot;/&gt;&lt;property id=&quot;20300&quot; value=&quot;Slide 23 - &amp;quot;Top Three Key Points to Remember&amp;quot;&quot;/&gt;&lt;property id=&quot;20307&quot; value=&quot;278&quot;/&gt;&lt;/object&gt;&lt;object type=&quot;3&quot; unique_id=&quot;28627&quot;&gt;&lt;property id=&quot;20148&quot; value=&quot;5&quot;/&gt;&lt;property id=&quot;20300&quot; value=&quot;Slide 24 - &amp;quot;Conclusion&amp;quot;&quot;/&gt;&lt;property id=&quot;20307&quot; value=&quot;279&quot;/&gt;&lt;/object&gt;&lt;object type=&quot;3&quot; unique_id=&quot;28628&quot;&gt;&lt;property id=&quot;20148&quot; value=&quot;5&quot;/&gt;&lt;property id=&quot;20300&quot; value=&quot;Slide 25 - &amp;quot;Summary&amp;quot;&quot;/&gt;&lt;property id=&quot;20307&quot; value=&quot;280&quot;/&gt;&lt;/object&gt;&lt;object type=&quot;3&quot; unique_id=&quot;29997&quot;&gt;&lt;property id=&quot;20148&quot; value=&quot;5&quot;/&gt;&lt;property id=&quot;20300&quot; value=&quot;Slide 4 - &amp;quot;What Do You Know?&amp;quot;&quot;/&gt;&lt;property id=&quot;20307&quot; value=&quot;306&quot;/&gt;&lt;/object&gt;&lt;object type=&quot;3&quot; unique_id=&quot;30242&quot;&gt;&lt;property id=&quot;20148&quot; value=&quot;5&quot;/&gt;&lt;property id=&quot;20300&quot; value=&quot;Slide 1 - &amp;quot;Selling a Small Business &amp;amp;#x09;and Succession Planning&amp;quot;&quot;/&gt;&lt;property id=&quot;20307&quot; value=&quot;305&quot;/&gt;&lt;/object&gt;&lt;/object&gt;&lt;object type=&quot;8&quot; unique_id=&quot;28655&quot;&gt;&lt;/object&gt;&lt;/object&gt;&lt;/database&gt;"/>
</p:tagLst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40492961C60249A3F065AB78EE45D6" ma:contentTypeVersion="11" ma:contentTypeDescription="Create a new document." ma:contentTypeScope="" ma:versionID="2e342effc97210ee8f1809bcc5fb6d1b">
  <xsd:schema xmlns:xsd="http://www.w3.org/2001/XMLSchema" xmlns:xs="http://www.w3.org/2001/XMLSchema" xmlns:p="http://schemas.microsoft.com/office/2006/metadata/properties" xmlns:ns3="cf31d778-5f55-45b5-ba0d-2c15cafa4197" xmlns:ns4="343c76de-4752-4217-8b23-c2026360b588" targetNamespace="http://schemas.microsoft.com/office/2006/metadata/properties" ma:root="true" ma:fieldsID="9d18067270a655e91da1a0c9e2145548" ns3:_="" ns4:_="">
    <xsd:import namespace="cf31d778-5f55-45b5-ba0d-2c15cafa4197"/>
    <xsd:import namespace="343c76de-4752-4217-8b23-c2026360b58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31d778-5f55-45b5-ba0d-2c15cafa41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76de-4752-4217-8b23-c2026360b58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3C419F4-0D1E-48F8-8B0B-DFE4705C8A27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343c76de-4752-4217-8b23-c2026360b588"/>
    <ds:schemaRef ds:uri="http://purl.org/dc/elements/1.1/"/>
    <ds:schemaRef ds:uri="http://schemas.microsoft.com/office/2006/metadata/properties"/>
    <ds:schemaRef ds:uri="cf31d778-5f55-45b5-ba0d-2c15cafa4197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E219DDE-91D6-4B85-8EB3-3896D56E5D9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0E6ED6F-9D4D-4980-9DF1-80CC72037B5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31d778-5f55-45b5-ba0d-2c15cafa4197"/>
    <ds:schemaRef ds:uri="343c76de-4752-4217-8b23-c2026360b5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1736</TotalTime>
  <Words>771</Words>
  <Application>Microsoft Office PowerPoint</Application>
  <PresentationFormat>On-screen Show (4:3)</PresentationFormat>
  <Paragraphs>174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Calibri</vt:lpstr>
      <vt:lpstr>Helvetica</vt:lpstr>
      <vt:lpstr>Source Sans Pro</vt:lpstr>
      <vt:lpstr>Source Sans Pro SemiBold</vt:lpstr>
      <vt:lpstr>1_Office Theme</vt:lpstr>
      <vt:lpstr>Selling a Small Business  and Succession Planning</vt:lpstr>
      <vt:lpstr>Welcome</vt:lpstr>
      <vt:lpstr>Objectives</vt:lpstr>
      <vt:lpstr>What Do You Know?</vt:lpstr>
      <vt:lpstr>Why Sell?</vt:lpstr>
      <vt:lpstr>Why Sell? (continued)</vt:lpstr>
      <vt:lpstr>Discussion Point #1: Reasons for Selling the Business </vt:lpstr>
      <vt:lpstr>Steps to Selling  a Business</vt:lpstr>
      <vt:lpstr>Determine If Business is Saleable</vt:lpstr>
      <vt:lpstr>Determine Your Price</vt:lpstr>
      <vt:lpstr>Prepare For Sale</vt:lpstr>
      <vt:lpstr>Look for Prospective Buyers</vt:lpstr>
      <vt:lpstr>Negotiating the Deal</vt:lpstr>
      <vt:lpstr>Discussion Point #2: Challenges of Selling the Business</vt:lpstr>
      <vt:lpstr>Closing a Business</vt:lpstr>
      <vt:lpstr>Planning Succession</vt:lpstr>
      <vt:lpstr>Discussion Point #3: Benefits of Selecting a Successor</vt:lpstr>
      <vt:lpstr>Issues to Consider in Succession Planning</vt:lpstr>
      <vt:lpstr>Planning Retirement</vt:lpstr>
      <vt:lpstr>Retirement Plan Benefits</vt:lpstr>
      <vt:lpstr>Employee Benefits</vt:lpstr>
      <vt:lpstr>Retirement Plans</vt:lpstr>
      <vt:lpstr>Top Three Key Points to Remember</vt:lpstr>
      <vt:lpstr>Conclusion</vt:lpstr>
      <vt:lpstr>Summary</vt:lpstr>
    </vt:vector>
  </TitlesOfParts>
  <Manager>FDIC</Manager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FDIC MoneySmart Selling Your Business and Succession Planning for a Small Business</dc:title>
  <dc:subject>FDIC MoneySmart Selling Your Business and Succession Planning for a Small Business</dc:subject>
  <dc:creator>FDIC</dc:creator>
  <cp:keywords>FDIC MoneySmart Selling Your Business and Succession Planning for a Small Business</cp:keywords>
  <dc:description>FDIC MoneySmart Selling Your Business and Succession Planning for a Small Business</dc:description>
  <cp:lastModifiedBy>Gustafson, Joan L.</cp:lastModifiedBy>
  <cp:revision>19</cp:revision>
  <dcterms:created xsi:type="dcterms:W3CDTF">2019-01-03T15:39:09Z</dcterms:created>
  <dcterms:modified xsi:type="dcterms:W3CDTF">2022-11-15T07:08:39Z</dcterms:modified>
  <cp:category>FDIC MoneySmart Selling Your Business and Succession Planning for a Small Business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2016-09-27T00:00:00Z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2019-01-03T00:00:00Z</vt:filetime>
  </property>
  <property fmtid="{D5CDD505-2E9C-101B-9397-08002B2CF9AE}" pid="5" name="ContentTypeId">
    <vt:lpwstr>0x0101004140492961C60249A3F065AB78EE45D6</vt:lpwstr>
  </property>
</Properties>
</file>