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1"/>
  </p:notesMasterIdLst>
  <p:sldIdLst>
    <p:sldId id="30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9144000" cy="6858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509E"/>
    <a:srgbClr val="8E6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37" autoAdjust="0"/>
    <p:restoredTop sz="94626" autoAdjust="0"/>
  </p:normalViewPr>
  <p:slideViewPr>
    <p:cSldViewPr>
      <p:cViewPr varScale="1">
        <p:scale>
          <a:sx n="89" d="100"/>
          <a:sy n="89" d="100"/>
        </p:scale>
        <p:origin x="91" y="139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EE644-EFFD-4E9C-9F1A-F2F9373F75EE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0728F-5ACA-4D42-A25B-7731345D6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8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5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47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5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535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9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AF7C1-5535-EC28-08B3-A4BAB0F303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8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6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3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8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4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2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28677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B5A10-834B-EF4D-DA7A-D7E826750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ORGANIZATIONAL TYPES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1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C84E-4BE9-17C7-F8D1-EDEF7D70D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" y="1866525"/>
            <a:ext cx="5410200" cy="1196963"/>
          </a:xfrm>
        </p:spPr>
        <p:txBody>
          <a:bodyPr/>
          <a:lstStyle/>
          <a:p>
            <a:pPr defTabSz="403225"/>
            <a:r>
              <a:rPr lang="en-US" sz="3600" dirty="0"/>
              <a:t>Organizational Types</a:t>
            </a:r>
            <a:br>
              <a:rPr lang="en-US" sz="3600" dirty="0"/>
            </a:br>
            <a:r>
              <a:rPr lang="en-US" sz="3600" dirty="0"/>
              <a:t>	</a:t>
            </a:r>
            <a:r>
              <a:rPr lang="en-US" sz="3200" dirty="0">
                <a:solidFill>
                  <a:srgbClr val="002060"/>
                </a:solidFill>
              </a:rPr>
              <a:t>and Considerations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 Small Business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9359" y="585966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Limited Partnerships and Limited Liability Partnerships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963B31F-50E6-BC63-F114-D9B8623A3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77215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Advantages and Disadvantages</a:t>
            </a:r>
          </a:p>
          <a:p>
            <a:r>
              <a:rPr lang="en-US" dirty="0"/>
              <a:t>General and limited partners –  general partner runs business</a:t>
            </a:r>
          </a:p>
          <a:p>
            <a:r>
              <a:rPr lang="en-US" dirty="0"/>
              <a:t>Pass-through taxation</a:t>
            </a:r>
          </a:p>
          <a:p>
            <a:r>
              <a:rPr lang="en-US" dirty="0"/>
              <a:t>Requires a partnership  agreement</a:t>
            </a:r>
          </a:p>
          <a:p>
            <a:r>
              <a:rPr lang="en-US" dirty="0"/>
              <a:t>Liability will depend on the</a:t>
            </a:r>
          </a:p>
          <a:p>
            <a:r>
              <a:rPr lang="en-US" dirty="0"/>
              <a:t>type of partner (general or limited)</a:t>
            </a:r>
          </a:p>
        </p:txBody>
      </p:sp>
      <p:sp>
        <p:nvSpPr>
          <p:cNvPr id="6" name="object 6" descr="Man holding &quot;Open&quot; sign inside a fish market"/>
          <p:cNvSpPr/>
          <p:nvPr/>
        </p:nvSpPr>
        <p:spPr>
          <a:xfrm>
            <a:off x="6705600" y="1992313"/>
            <a:ext cx="2133600" cy="31973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4D9F6-D380-DA6D-1343-3E709E3DC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Limited Liability Company (LLC)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3B6EB0D-69D8-804B-36CB-B3A76295A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610350" cy="4351338"/>
          </a:xfrm>
        </p:spPr>
        <p:txBody>
          <a:bodyPr/>
          <a:lstStyle/>
          <a:p>
            <a:r>
              <a:rPr lang="en-US" dirty="0">
                <a:solidFill>
                  <a:srgbClr val="20509E"/>
                </a:solidFill>
              </a:rPr>
              <a:t>Unincorporated hybrid entity, with traits of  corporation &amp; gen. partnership (or sole prop.)</a:t>
            </a:r>
          </a:p>
          <a:p>
            <a:r>
              <a:rPr lang="en-US" dirty="0"/>
              <a:t>Advantages and Disadvantages</a:t>
            </a:r>
          </a:p>
          <a:p>
            <a:pPr lvl="1"/>
            <a:r>
              <a:rPr lang="en-US" dirty="0"/>
              <a:t>Greater flexibility than sole proprietorship and  partnership in distributing profits (less restrictive  than S-corporation)</a:t>
            </a:r>
          </a:p>
          <a:p>
            <a:pPr lvl="1"/>
            <a:r>
              <a:rPr lang="en-US" dirty="0"/>
              <a:t>Limited liability – like corporation</a:t>
            </a:r>
          </a:p>
          <a:p>
            <a:pPr lvl="1"/>
            <a:r>
              <a:rPr lang="en-US" dirty="0"/>
              <a:t>Pass-through taxation – like sole  proprietorship or partnership</a:t>
            </a:r>
          </a:p>
          <a:p>
            <a:endParaRPr lang="en-US" dirty="0"/>
          </a:p>
        </p:txBody>
      </p:sp>
      <p:sp>
        <p:nvSpPr>
          <p:cNvPr id="5" name="object 5" descr="Embossing tool being used on a document"/>
          <p:cNvSpPr/>
          <p:nvPr/>
        </p:nvSpPr>
        <p:spPr>
          <a:xfrm>
            <a:off x="6440272" y="4199833"/>
            <a:ext cx="2398928" cy="17518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8AC71-B2F5-FCB0-7B54-95BF38D5A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Corporation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001414D-BA8E-E4CB-AB7E-FA3036E0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686550" cy="4351338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20509E"/>
                </a:solidFill>
              </a:rPr>
              <a:t>Legal entity, created under the laws of a state,  which has its own privileges and liabilities distinct  from those of its members</a:t>
            </a:r>
          </a:p>
          <a:p>
            <a:r>
              <a:rPr lang="en-US" dirty="0"/>
              <a:t>Types:</a:t>
            </a:r>
          </a:p>
          <a:p>
            <a:pPr lvl="1"/>
            <a:r>
              <a:rPr lang="en-US" dirty="0"/>
              <a:t>C-corporation</a:t>
            </a:r>
          </a:p>
          <a:p>
            <a:pPr lvl="1"/>
            <a:r>
              <a:rPr lang="en-US" dirty="0"/>
              <a:t>S-corporation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Most businesses </a:t>
            </a:r>
            <a:b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</a:br>
            <a: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DO NOT </a:t>
            </a:r>
            <a:b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</a:br>
            <a: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need to incorporate</a:t>
            </a:r>
          </a:p>
          <a:p>
            <a:endParaRPr lang="en-US" dirty="0"/>
          </a:p>
        </p:txBody>
      </p:sp>
      <p:sp>
        <p:nvSpPr>
          <p:cNvPr id="5" name="object 5" descr="Busy city traffic at night"/>
          <p:cNvSpPr/>
          <p:nvPr/>
        </p:nvSpPr>
        <p:spPr>
          <a:xfrm>
            <a:off x="6629400" y="2732532"/>
            <a:ext cx="2133600" cy="32872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75E32F-4BEA-4DB6-287C-1AE0CC9CD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C-Corporation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8E94AFD-9A43-2FB9-06A3-619BDF038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034658" cy="4351338"/>
          </a:xfrm>
        </p:spPr>
        <p:txBody>
          <a:bodyPr/>
          <a:lstStyle/>
          <a:p>
            <a:r>
              <a:rPr lang="en-US" dirty="0">
                <a:solidFill>
                  <a:srgbClr val="20509E"/>
                </a:solidFill>
              </a:rPr>
              <a:t>Also called “regular corporation” (most common  for larger companies)</a:t>
            </a:r>
          </a:p>
          <a:p>
            <a:r>
              <a:rPr lang="en-US" dirty="0"/>
              <a:t>Advantages and Disadvantages</a:t>
            </a:r>
          </a:p>
          <a:p>
            <a:pPr lvl="1"/>
            <a:r>
              <a:rPr lang="en-US" dirty="0"/>
              <a:t>Limited liability</a:t>
            </a:r>
          </a:p>
          <a:p>
            <a:pPr lvl="1"/>
            <a:r>
              <a:rPr lang="en-US" dirty="0"/>
              <a:t>Company is taxed (double taxation an issue)</a:t>
            </a:r>
          </a:p>
          <a:p>
            <a:pPr lvl="1"/>
            <a:r>
              <a:rPr lang="en-US" dirty="0"/>
              <a:t>Complex to form</a:t>
            </a:r>
          </a:p>
          <a:p>
            <a:pPr lvl="1"/>
            <a:r>
              <a:rPr lang="en-US" dirty="0"/>
              <a:t>Complex ownership and management</a:t>
            </a:r>
          </a:p>
          <a:p>
            <a:pPr lvl="1"/>
            <a:r>
              <a:rPr lang="en-US" dirty="0"/>
              <a:t>Appropriate for a few specific reasons – otherwise, choose another organizational type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3" name="Picture 22" descr="C-corporation symbol">
            <a:extLst>
              <a:ext uri="{FF2B5EF4-FFF2-40B4-BE49-F238E27FC236}">
                <a16:creationId xmlns:a16="http://schemas.microsoft.com/office/drawing/2014/main" id="{1F8B95CA-C9EC-0F6C-7DB1-14A6025DB9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5" t="23544" r="27819" b="35049"/>
          <a:stretch/>
        </p:blipFill>
        <p:spPr>
          <a:xfrm>
            <a:off x="6781800" y="2057400"/>
            <a:ext cx="2180702" cy="2209800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5794CCA-4546-AD4A-EF94-A56F27441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S-Corporation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E02E62E-39B4-CCC8-61BE-5F564889F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457950" cy="4351338"/>
          </a:xfrm>
        </p:spPr>
        <p:txBody>
          <a:bodyPr/>
          <a:lstStyle/>
          <a:p>
            <a:r>
              <a:rPr lang="en-US" dirty="0">
                <a:solidFill>
                  <a:srgbClr val="20509E"/>
                </a:solidFill>
              </a:rPr>
              <a:t>Owner has limited liability of a corporate  shareholder but pays income tax like a sole  proprietor or partner</a:t>
            </a:r>
          </a:p>
          <a:p>
            <a:r>
              <a:rPr lang="en-US" dirty="0"/>
              <a:t>Advantages and Disadvantages</a:t>
            </a:r>
          </a:p>
          <a:p>
            <a:pPr lvl="1"/>
            <a:r>
              <a:rPr lang="en-US" dirty="0"/>
              <a:t>Same as C-corporation except  for pass-through taxation</a:t>
            </a:r>
          </a:p>
          <a:p>
            <a:endParaRPr lang="en-US" dirty="0"/>
          </a:p>
        </p:txBody>
      </p:sp>
      <p:pic>
        <p:nvPicPr>
          <p:cNvPr id="18" name="Picture 17" descr="S-corporation symbol">
            <a:extLst>
              <a:ext uri="{FF2B5EF4-FFF2-40B4-BE49-F238E27FC236}">
                <a16:creationId xmlns:a16="http://schemas.microsoft.com/office/drawing/2014/main" id="{D628CC46-1535-554F-A926-439D842CA6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0" t="24300" r="36001" b="37149"/>
          <a:stretch/>
        </p:blipFill>
        <p:spPr>
          <a:xfrm>
            <a:off x="7086600" y="1828800"/>
            <a:ext cx="1524000" cy="205740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80317-D04B-D9A8-FDD8-5F2F4B9A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Choosing an Organizational Type: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CAEF803-E394-025B-33D3-7D04D8DDE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0509E"/>
                </a:solidFill>
              </a:rPr>
              <a:t>How do I decide which structure is best  for my business?</a:t>
            </a:r>
          </a:p>
          <a:p>
            <a:r>
              <a:rPr lang="en-US" dirty="0"/>
              <a:t>Establish business plan, think about business</a:t>
            </a:r>
          </a:p>
          <a:p>
            <a:r>
              <a:rPr lang="en-US" dirty="0"/>
              <a:t>Initial guidelines: Owner-operator?  Partnership? Multiple owners? Product with  significant liability? Large venture with multiple  owners and complex financing?</a:t>
            </a:r>
          </a:p>
          <a:p>
            <a:r>
              <a:rPr lang="en-US" dirty="0"/>
              <a:t>Ask attorney</a:t>
            </a:r>
          </a:p>
          <a:p>
            <a:r>
              <a:rPr lang="en-US" dirty="0"/>
              <a:t>Research through Small Business  Administration and IRS websites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8B7B0-A5A8-A4D3-783A-8ABEC3F82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9358" y="342900"/>
            <a:ext cx="8257441" cy="557034"/>
          </a:xfrm>
        </p:spPr>
        <p:txBody>
          <a:bodyPr>
            <a:normAutofit fontScale="90000"/>
          </a:bodyPr>
          <a:lstStyle/>
          <a:p>
            <a:pPr lvl="0"/>
            <a:r>
              <a:rPr lang="en-US" noProof="0" dirty="0"/>
              <a:t>Discussion Point #2: Your Organizational Type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6B1A20-889E-29E1-AB20-A5214E444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organizational type will be right for you  and your new business?</a:t>
            </a:r>
          </a:p>
        </p:txBody>
      </p:sp>
      <p:sp>
        <p:nvSpPr>
          <p:cNvPr id="3" name="object 3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Five Key Points to Remember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AAD3B6-82B0-BEC8-4C23-FA22958A6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organization type impacts how you own and run your  business</a:t>
            </a:r>
          </a:p>
          <a:p>
            <a:r>
              <a:rPr lang="en-US" dirty="0"/>
              <a:t>Match your legal structure to business needs, i.e., Tax,  Liability, Management, Continuity and Expense</a:t>
            </a:r>
          </a:p>
          <a:p>
            <a:r>
              <a:rPr lang="en-US" dirty="0"/>
              <a:t>Most common small business type: Sole Proprietorship is same as the owner</a:t>
            </a:r>
          </a:p>
          <a:p>
            <a:r>
              <a:rPr lang="en-US" dirty="0"/>
              <a:t>A Partnership includes pass through taxation and  personal liability</a:t>
            </a:r>
          </a:p>
          <a:p>
            <a:r>
              <a:rPr lang="en-US" dirty="0"/>
              <a:t>A business plan is the best way to determine the  organizational structure right for your business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2FB75-135B-C04E-AB55-BCE1421B6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D770AE0-0600-EBD1-47FA-49F229BD5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076950" cy="4351338"/>
          </a:xfrm>
        </p:spPr>
        <p:txBody>
          <a:bodyPr/>
          <a:lstStyle/>
          <a:p>
            <a:r>
              <a:rPr lang="en-US" dirty="0"/>
              <a:t>What final questions do you have?</a:t>
            </a:r>
          </a:p>
          <a:p>
            <a:endParaRPr lang="en-US" dirty="0"/>
          </a:p>
          <a:p>
            <a:r>
              <a:rPr lang="en-US" dirty="0"/>
              <a:t>What have you learned?</a:t>
            </a:r>
          </a:p>
          <a:p>
            <a:endParaRPr lang="en-US" dirty="0"/>
          </a:p>
          <a:p>
            <a:r>
              <a:rPr lang="en-US" dirty="0"/>
              <a:t>How would you evaluate the training?</a:t>
            </a:r>
          </a:p>
        </p:txBody>
      </p:sp>
      <p:sp>
        <p:nvSpPr>
          <p:cNvPr id="4" name="object 4" descr="Illustration of a clipboard, pencil, and paper"/>
          <p:cNvSpPr/>
          <p:nvPr/>
        </p:nvSpPr>
        <p:spPr>
          <a:xfrm>
            <a:off x="6705600" y="4038600"/>
            <a:ext cx="2063496" cy="1609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A0C6C-C230-41D1-8E2A-4B93C4BF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F6E0714-2054-33B2-73E4-95AA50B09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learned about:</a:t>
            </a:r>
          </a:p>
          <a:p>
            <a:pPr lvl="1"/>
            <a:r>
              <a:rPr lang="en-US" dirty="0"/>
              <a:t>Five organizational types (legal structures)</a:t>
            </a:r>
          </a:p>
          <a:p>
            <a:pPr lvl="1"/>
            <a:r>
              <a:rPr lang="en-US" dirty="0"/>
              <a:t>Their characteristics, advantages, and  disadvantages</a:t>
            </a:r>
          </a:p>
          <a:p>
            <a:pPr lvl="1"/>
            <a:r>
              <a:rPr lang="en-US" dirty="0"/>
              <a:t>Choosing an organizational type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205F2-BEBD-086A-F0CF-12B014A3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</a:t>
            </a:r>
          </a:p>
        </p:txBody>
      </p:sp>
      <p:sp>
        <p:nvSpPr>
          <p:cNvPr id="4" name="object 4" descr="Handshake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7A8C5C3-B54C-7D7A-E92C-8C0A506D4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3800" y="2057400"/>
            <a:ext cx="4781550" cy="370925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Ground Rules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Introductions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ORGANIZATIONAL TYPES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A6E49-6264-A3F3-774D-DC209D89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F50A37-54D1-B1F0-D783-12ABB569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Identify general characteristics, advantages,  and disadvantages of each of these  organizational types for small businesses:</a:t>
            </a:r>
          </a:p>
          <a:p>
            <a:r>
              <a:rPr lang="en-US" dirty="0"/>
              <a:t>Sole Proprietorship</a:t>
            </a:r>
          </a:p>
          <a:p>
            <a:r>
              <a:rPr lang="en-US" dirty="0"/>
              <a:t>Partnerships</a:t>
            </a:r>
          </a:p>
          <a:p>
            <a:r>
              <a:rPr lang="en-US" dirty="0"/>
              <a:t>Limited Liability Company (LLC)</a:t>
            </a:r>
          </a:p>
          <a:p>
            <a:r>
              <a:rPr lang="en-US" dirty="0"/>
              <a:t>C-corporation</a:t>
            </a:r>
          </a:p>
          <a:p>
            <a:r>
              <a:rPr lang="en-US" dirty="0"/>
              <a:t>S-corporation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F61B4-1881-EDCE-F47E-BD999D970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noProof="0" dirty="0"/>
              <a:t>What Do You Know?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40E33C-8AD6-8D8D-E594-6FB423141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296150" cy="4351338"/>
          </a:xfrm>
        </p:spPr>
        <p:txBody>
          <a:bodyPr/>
          <a:lstStyle/>
          <a:p>
            <a:r>
              <a:rPr lang="en-US" dirty="0"/>
              <a:t>What do you know or want to learn  about organizational types for  small businesses?</a:t>
            </a:r>
          </a:p>
        </p:txBody>
      </p:sp>
      <p:sp>
        <p:nvSpPr>
          <p:cNvPr id="2" name="object 2" descr="Three-dimensional question mark"/>
          <p:cNvSpPr/>
          <p:nvPr/>
        </p:nvSpPr>
        <p:spPr>
          <a:xfrm>
            <a:off x="4114800" y="2286000"/>
            <a:ext cx="4953000" cy="391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82E1939-1975-0996-749D-B4A7D33F4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09B062-04C3-94FF-6F48-C1C2D388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Organizational Types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2549316-A699-5A71-9E1A-E41CD95BE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are the 5 common organizational types  (also called “legal structures”)?</a:t>
            </a:r>
          </a:p>
          <a:p>
            <a:r>
              <a:rPr lang="en-US" dirty="0"/>
              <a:t>Sole Proprietorship</a:t>
            </a:r>
          </a:p>
          <a:p>
            <a:r>
              <a:rPr lang="en-US" dirty="0"/>
              <a:t>Partnership (general, limited, &amp; LLP)</a:t>
            </a:r>
          </a:p>
          <a:p>
            <a:r>
              <a:rPr lang="en-US" dirty="0"/>
              <a:t>Limited Liability Company (LLC)</a:t>
            </a:r>
          </a:p>
          <a:p>
            <a:r>
              <a:rPr lang="en-US" dirty="0"/>
              <a:t>C-corporation</a:t>
            </a:r>
          </a:p>
          <a:p>
            <a:r>
              <a:rPr lang="en-US" dirty="0"/>
              <a:t>S-corporation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ADD59-3326-4EF5-3AF1-D5DA2407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9358" y="342900"/>
            <a:ext cx="8105041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Factors for Choosing an Organizational Type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AE83322-FDCC-4F04-360A-460A3F50D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Taxation – Taxes on profits are paid through  personal tax returns except for corporations</a:t>
            </a:r>
          </a:p>
          <a:p>
            <a:r>
              <a:rPr lang="en-US" dirty="0"/>
              <a:t>Liability and Risk – Responsibility for harm to  another person or property, or contract disputes</a:t>
            </a:r>
          </a:p>
          <a:p>
            <a:r>
              <a:rPr lang="en-US" dirty="0"/>
              <a:t>Management – Decision-making authority</a:t>
            </a:r>
          </a:p>
          <a:p>
            <a:r>
              <a:rPr lang="en-US" dirty="0"/>
              <a:t>Continuity and Transferability – How a business  persists and how it is sold</a:t>
            </a:r>
          </a:p>
          <a:p>
            <a:r>
              <a:rPr lang="en-US" dirty="0"/>
              <a:t>Expense and Formality – Costs, legal  responsibility, degree of complexity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B80D2-1822-A0E1-83D8-5FE22AB4B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noProof="0" dirty="0"/>
              <a:t>Discussion Point #1: Organizational Factors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19D549-5A54-7BC0-3377-E07B1714F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organizational factors have the most  impact on your business?</a:t>
            </a:r>
          </a:p>
        </p:txBody>
      </p:sp>
      <p:sp>
        <p:nvSpPr>
          <p:cNvPr id="3" name="object 3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Sole Proprietorship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68523E8-B00E-7D8D-0226-9534E968F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991350" cy="4351338"/>
          </a:xfrm>
        </p:spPr>
        <p:txBody>
          <a:bodyPr/>
          <a:lstStyle/>
          <a:p>
            <a:r>
              <a:rPr lang="en-US" dirty="0">
                <a:solidFill>
                  <a:srgbClr val="20509E"/>
                </a:solidFill>
              </a:rPr>
              <a:t>Business is one and the same as the owner</a:t>
            </a:r>
          </a:p>
          <a:p>
            <a:r>
              <a:rPr lang="en-US" dirty="0"/>
              <a:t>Advantages and Disadvantages</a:t>
            </a:r>
          </a:p>
          <a:p>
            <a:pPr lvl="1"/>
            <a:r>
              <a:rPr lang="en-US" dirty="0"/>
              <a:t>Owner has unlimited personal liability</a:t>
            </a:r>
          </a:p>
          <a:p>
            <a:pPr lvl="1"/>
            <a:r>
              <a:rPr lang="en-US" dirty="0"/>
              <a:t>Pass-through taxes – personal tax return</a:t>
            </a:r>
          </a:p>
          <a:p>
            <a:pPr lvl="1"/>
            <a:r>
              <a:rPr lang="en-US" dirty="0"/>
              <a:t>Owner controls business</a:t>
            </a:r>
          </a:p>
          <a:p>
            <a:pPr lvl="1"/>
            <a:r>
              <a:rPr lang="en-US" dirty="0"/>
              <a:t>Simplest form of organization</a:t>
            </a:r>
          </a:p>
          <a:p>
            <a:pPr lvl="1"/>
            <a:r>
              <a:rPr lang="en-US" dirty="0"/>
              <a:t>Lowest cost to form</a:t>
            </a:r>
          </a:p>
          <a:p>
            <a:pPr lvl="1"/>
            <a:r>
              <a:rPr lang="en-US" dirty="0"/>
              <a:t>Appropriate for small start-u</a:t>
            </a:r>
          </a:p>
        </p:txBody>
      </p:sp>
      <p:sp>
        <p:nvSpPr>
          <p:cNvPr id="5" name="object 5" descr="Women holding an &quot;Open&quot; sign outside a flower shop"/>
          <p:cNvSpPr/>
          <p:nvPr/>
        </p:nvSpPr>
        <p:spPr>
          <a:xfrm>
            <a:off x="6324600" y="3410711"/>
            <a:ext cx="2438400" cy="2685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70C88-C1CA-BC2A-1C40-46790453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 Partnership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0E89105-1411-3D9C-2248-024799487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91515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0509E"/>
                </a:solidFill>
              </a:rPr>
              <a:t>Business association of two or more people</a:t>
            </a:r>
          </a:p>
          <a:p>
            <a:r>
              <a:rPr lang="en-US" dirty="0"/>
              <a:t>Advantages and Disadvantages</a:t>
            </a:r>
          </a:p>
          <a:p>
            <a:pPr lvl="1"/>
            <a:r>
              <a:rPr lang="en-US" dirty="0"/>
              <a:t>Owners have personal liability</a:t>
            </a:r>
          </a:p>
          <a:p>
            <a:pPr lvl="1"/>
            <a:r>
              <a:rPr lang="en-US" dirty="0"/>
              <a:t>Pass-through taxation</a:t>
            </a:r>
          </a:p>
          <a:p>
            <a:pPr lvl="1"/>
            <a:r>
              <a:rPr lang="en-US" dirty="0"/>
              <a:t>Shared risk and costs</a:t>
            </a:r>
          </a:p>
          <a:p>
            <a:pPr lvl="1"/>
            <a:r>
              <a:rPr lang="en-US" dirty="0"/>
              <a:t>Simple to form, low cost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Create a </a:t>
            </a:r>
            <a:b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</a:br>
            <a:r>
              <a:rPr lang="en-US" sz="32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partnership agreement</a:t>
            </a:r>
          </a:p>
        </p:txBody>
      </p:sp>
      <p:sp>
        <p:nvSpPr>
          <p:cNvPr id="5" name="object 5" descr="Man holding an &quot;Open&quot; sign in a fish market"/>
          <p:cNvSpPr/>
          <p:nvPr/>
        </p:nvSpPr>
        <p:spPr>
          <a:xfrm>
            <a:off x="6705600" y="1992313"/>
            <a:ext cx="2133600" cy="31973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TYPES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7743A-54C2-7546-BB94-00D48033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10006&quot;&gt;&lt;property id=&quot;20148&quot; value=&quot;5&quot;/&gt;&lt;property id=&quot;20300&quot; value=&quot;Slide 4 - &amp;quot;What Do You Know?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Organizational Types&amp;quot;&quot;/&gt;&lt;property id=&quot;20307&quot; value=&quot;260&quot;/&gt;&lt;/object&gt;&lt;object type=&quot;3&quot; unique_id=&quot;10008&quot;&gt;&lt;property id=&quot;20148&quot; value=&quot;5&quot;/&gt;&lt;property id=&quot;20300&quot; value=&quot;Slide 6 - &amp;quot;Factors for Choosing an Organizational Type&amp;quot;&quot;/&gt;&lt;property id=&quot;20307&quot; value=&quot;261&quot;/&gt;&lt;/object&gt;&lt;object type=&quot;3&quot; unique_id=&quot;10009&quot;&gt;&lt;property id=&quot;20148&quot; value=&quot;5&quot;/&gt;&lt;property id=&quot;20300&quot; value=&quot;Slide 7 - &amp;quot;Discussion Point #1: Organizational Factors&amp;quot;&quot;/&gt;&lt;property id=&quot;20307&quot; value=&quot;262&quot;/&gt;&lt;/object&gt;&lt;object type=&quot;3&quot; unique_id=&quot;10010&quot;&gt;&lt;property id=&quot;20148&quot; value=&quot;5&quot;/&gt;&lt;property id=&quot;20300&quot; value=&quot;Slide 8 - &amp;quot;Sole Proprietorship&amp;quot;&quot;/&gt;&lt;property id=&quot;20307&quot; value=&quot;263&quot;/&gt;&lt;/object&gt;&lt;object type=&quot;3&quot; unique_id=&quot;10011&quot;&gt;&lt;property id=&quot;20148&quot; value=&quot;5&quot;/&gt;&lt;property id=&quot;20300&quot; value=&quot;Slide 9 - &amp;quot;General Partnership&amp;quot;&quot;/&gt;&lt;property id=&quot;20307&quot; value=&quot;264&quot;/&gt;&lt;/object&gt;&lt;object type=&quot;3&quot; unique_id=&quot;10012&quot;&gt;&lt;property id=&quot;20148&quot; value=&quot;5&quot;/&gt;&lt;property id=&quot;20300&quot; value=&quot;Slide 10 - &amp;quot;Limited Partnerships and Limited Liability Partnerships&amp;quot;&quot;/&gt;&lt;property id=&quot;20307&quot; value=&quot;265&quot;/&gt;&lt;/object&gt;&lt;object type=&quot;3&quot; unique_id=&quot;10013&quot;&gt;&lt;property id=&quot;20148&quot; value=&quot;5&quot;/&gt;&lt;property id=&quot;20300&quot; value=&quot;Slide 11 - &amp;quot;Limited Liability Company (LLC)&amp;quot;&quot;/&gt;&lt;property id=&quot;20307&quot; value=&quot;266&quot;/&gt;&lt;/object&gt;&lt;object type=&quot;3&quot; unique_id=&quot;10014&quot;&gt;&lt;property id=&quot;20148&quot; value=&quot;5&quot;/&gt;&lt;property id=&quot;20300&quot; value=&quot;Slide 12 - &amp;quot;Corporation&amp;quot;&quot;/&gt;&lt;property id=&quot;20307&quot; value=&quot;267&quot;/&gt;&lt;/object&gt;&lt;object type=&quot;3&quot; unique_id=&quot;10015&quot;&gt;&lt;property id=&quot;20148&quot; value=&quot;5&quot;/&gt;&lt;property id=&quot;20300&quot; value=&quot;Slide 13 - &amp;quot;C-Corporation&amp;quot;&quot;/&gt;&lt;property id=&quot;20307&quot; value=&quot;268&quot;/&gt;&lt;/object&gt;&lt;object type=&quot;3&quot; unique_id=&quot;10016&quot;&gt;&lt;property id=&quot;20148&quot; value=&quot;5&quot;/&gt;&lt;property id=&quot;20300&quot; value=&quot;Slide 14 - &amp;quot;S-Corporation&amp;quot;&quot;/&gt;&lt;property id=&quot;20307&quot; value=&quot;269&quot;/&gt;&lt;/object&gt;&lt;object type=&quot;3&quot; unique_id=&quot;10017&quot;&gt;&lt;property id=&quot;20148&quot; value=&quot;5&quot;/&gt;&lt;property id=&quot;20300&quot; value=&quot;Slide 15 - &amp;quot;Choosing an Organizational Type:&amp;quot;&quot;/&gt;&lt;property id=&quot;20307&quot; value=&quot;270&quot;/&gt;&lt;/object&gt;&lt;object type=&quot;3&quot; unique_id=&quot;10018&quot;&gt;&lt;property id=&quot;20148&quot; value=&quot;5&quot;/&gt;&lt;property id=&quot;20300&quot; value=&quot;Slide 16 - &amp;quot;Discussion Point #2: Your Organizational Type&amp;quot;&quot;/&gt;&lt;property id=&quot;20307&quot; value=&quot;271&quot;/&gt;&lt;/object&gt;&lt;object type=&quot;3&quot; unique_id=&quot;10019&quot;&gt;&lt;property id=&quot;20148&quot; value=&quot;5&quot;/&gt;&lt;property id=&quot;20300&quot; value=&quot;Slide 17 - &amp;quot;Five Key Points to Remember&amp;quot;&quot;/&gt;&lt;property id=&quot;20307&quot; value=&quot;272&quot;/&gt;&lt;/object&gt;&lt;object type=&quot;3&quot; unique_id=&quot;10020&quot;&gt;&lt;property id=&quot;20148&quot; value=&quot;5&quot;/&gt;&lt;property id=&quot;20300&quot; value=&quot;Slide 18 - &amp;quot;Summary&amp;quot;&quot;/&gt;&lt;property id=&quot;20307&quot; value=&quot;273&quot;/&gt;&lt;/object&gt;&lt;object type=&quot;3&quot; unique_id=&quot;10021&quot;&gt;&lt;property id=&quot;20148&quot; value=&quot;5&quot;/&gt;&lt;property id=&quot;20300&quot; value=&quot;Slide 19 - &amp;quot;Conclusion&amp;quot;&quot;/&gt;&lt;property id=&quot;20307&quot; value=&quot;274&quot;/&gt;&lt;/object&gt;&lt;object type=&quot;3&quot; unique_id=&quot;30739&quot;&gt;&lt;property id=&quot;20148&quot; value=&quot;5&quot;/&gt;&lt;property id=&quot;20300&quot; value=&quot;Slide 1 - &amp;quot;Organizational Types &amp;amp;#x09;and Considerations&amp;quot;&quot;/&gt;&lt;property id=&quot;20307&quot; value=&quot;305&quot;/&gt;&lt;/object&gt;&lt;/object&gt;&lt;object type=&quot;8&quot; unique_id=&quot;10042&quot;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D22E61-CEE4-4305-800E-58CD62292E6C}"/>
</file>

<file path=customXml/itemProps2.xml><?xml version="1.0" encoding="utf-8"?>
<ds:datastoreItem xmlns:ds="http://schemas.openxmlformats.org/officeDocument/2006/customXml" ds:itemID="{74D55A57-513E-4CE5-AD07-A3EA78C3F16A}"/>
</file>

<file path=customXml/itemProps3.xml><?xml version="1.0" encoding="utf-8"?>
<ds:datastoreItem xmlns:ds="http://schemas.openxmlformats.org/officeDocument/2006/customXml" ds:itemID="{211AE173-A346-447A-9098-3C82E957731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711</Words>
  <Application>Microsoft Office PowerPoint</Application>
  <PresentationFormat>On-screen Show (4:3)</PresentationFormat>
  <Paragraphs>140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Helvetica</vt:lpstr>
      <vt:lpstr>Source Sans Pro</vt:lpstr>
      <vt:lpstr>Source Sans Pro SemiBold</vt:lpstr>
      <vt:lpstr>1_Office Theme</vt:lpstr>
      <vt:lpstr>Organizational Types  and Considerations</vt:lpstr>
      <vt:lpstr>Welcome</vt:lpstr>
      <vt:lpstr>Objectives</vt:lpstr>
      <vt:lpstr>What Do You Know?</vt:lpstr>
      <vt:lpstr>Organizational Types</vt:lpstr>
      <vt:lpstr>Factors for Choosing an Organizational Type</vt:lpstr>
      <vt:lpstr>Discussion Point #1: Organizational Factors</vt:lpstr>
      <vt:lpstr>Sole Proprietorship</vt:lpstr>
      <vt:lpstr>General Partnership</vt:lpstr>
      <vt:lpstr>Limited Partnerships and Limited Liability Partnerships</vt:lpstr>
      <vt:lpstr>Limited Liability Company (LLC)</vt:lpstr>
      <vt:lpstr>Corporation</vt:lpstr>
      <vt:lpstr>C-Corporation</vt:lpstr>
      <vt:lpstr>S-Corporation</vt:lpstr>
      <vt:lpstr>Choosing an Organizational Type:</vt:lpstr>
      <vt:lpstr>Discussion Point #2: Your Organizational Type</vt:lpstr>
      <vt:lpstr>Five Key Points to Remember</vt:lpstr>
      <vt:lpstr>Summary</vt:lpstr>
      <vt:lpstr>Conclusion</vt:lpstr>
    </vt:vector>
  </TitlesOfParts>
  <Manager>FDIC</Manager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MoneySmart Organizational Types for a Small Business</dc:title>
  <dc:subject>FDIC MoneySmart  Organizational Types for a Small Business</dc:subject>
  <dc:creator>FDIC</dc:creator>
  <cp:keywords>FDIC MoneySmart  Organizational Types for a Small Business</cp:keywords>
  <dc:description>FDIC MoneySmart  Organizational Types for a Small Business</dc:description>
  <cp:lastModifiedBy>Twaddell, Emily</cp:lastModifiedBy>
  <cp:revision>16</cp:revision>
  <dcterms:created xsi:type="dcterms:W3CDTF">2018-12-31T21:10:38Z</dcterms:created>
  <dcterms:modified xsi:type="dcterms:W3CDTF">2022-10-11T19:34:29Z</dcterms:modified>
  <cp:category>FDIC MoneySmart  Organizational Types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2018-12-31T00:00:00Z</vt:filetime>
  </property>
  <property fmtid="{D5CDD505-2E9C-101B-9397-08002B2CF9AE}" pid="5" name="ContentTypeId">
    <vt:lpwstr>0x01010045E23366CB696C4AB5DDF839C63E83E8</vt:lpwstr>
  </property>
</Properties>
</file>