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3"/>
  </p:sldMasterIdLst>
  <p:notesMasterIdLst>
    <p:notesMasterId r:id="rId41"/>
  </p:notesMasterIdLst>
  <p:handoutMasterIdLst>
    <p:handoutMasterId r:id="rId42"/>
  </p:handoutMasterIdLst>
  <p:sldIdLst>
    <p:sldId id="256" r:id="rId4"/>
    <p:sldId id="594" r:id="rId5"/>
    <p:sldId id="274" r:id="rId6"/>
    <p:sldId id="261" r:id="rId7"/>
    <p:sldId id="564" r:id="rId8"/>
    <p:sldId id="566" r:id="rId9"/>
    <p:sldId id="567" r:id="rId10"/>
    <p:sldId id="568" r:id="rId11"/>
    <p:sldId id="563" r:id="rId12"/>
    <p:sldId id="595" r:id="rId13"/>
    <p:sldId id="596" r:id="rId14"/>
    <p:sldId id="569" r:id="rId15"/>
    <p:sldId id="590" r:id="rId16"/>
    <p:sldId id="591" r:id="rId17"/>
    <p:sldId id="572" r:id="rId18"/>
    <p:sldId id="575" r:id="rId19"/>
    <p:sldId id="414" r:id="rId20"/>
    <p:sldId id="275" r:id="rId21"/>
    <p:sldId id="278" r:id="rId22"/>
    <p:sldId id="593" r:id="rId23"/>
    <p:sldId id="576" r:id="rId24"/>
    <p:sldId id="577" r:id="rId25"/>
    <p:sldId id="578" r:id="rId26"/>
    <p:sldId id="579" r:id="rId27"/>
    <p:sldId id="580" r:id="rId28"/>
    <p:sldId id="592" r:id="rId29"/>
    <p:sldId id="581" r:id="rId30"/>
    <p:sldId id="583" r:id="rId31"/>
    <p:sldId id="584" r:id="rId32"/>
    <p:sldId id="585" r:id="rId33"/>
    <p:sldId id="586" r:id="rId34"/>
    <p:sldId id="587" r:id="rId35"/>
    <p:sldId id="589" r:id="rId36"/>
    <p:sldId id="588" r:id="rId37"/>
    <p:sldId id="417" r:id="rId38"/>
    <p:sldId id="560" r:id="rId39"/>
    <p:sldId id="561" r:id="rId4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819">
          <p15:clr>
            <a:srgbClr val="A4A3A4"/>
          </p15:clr>
        </p15:guide>
        <p15:guide id="4" pos="187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26" clrIdx="0">
    <p:extLst/>
  </p:cmAuthor>
  <p:cmAuthor id="2" name="Lawrence, Laura J." initials="LLJ" lastIdx="102" clrIdx="1"/>
  <p:cmAuthor id="3" name="Gordon, Janet R." initials="GJR" lastIdx="18" clrIdx="2"/>
  <p:cmAuthor id="4" name="Inger Giuffrida" initials="IG" lastIdx="0" clrIdx="3"/>
  <p:cmAuthor id="5" name="Villafranca, Eloy A." initials="VEA"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1348" autoAdjust="0"/>
    <p:restoredTop sz="86418" autoAdjust="0"/>
  </p:normalViewPr>
  <p:slideViewPr>
    <p:cSldViewPr snapToGrid="0" snapToObjects="1">
      <p:cViewPr>
        <p:scale>
          <a:sx n="100" d="100"/>
          <a:sy n="100" d="100"/>
        </p:scale>
        <p:origin x="-1666" y="-58"/>
      </p:cViewPr>
      <p:guideLst>
        <p:guide orient="horz" pos="2160"/>
        <p:guide orient="horz" pos="819"/>
        <p:guide pos="2880"/>
        <p:guide pos="1877"/>
      </p:guideLst>
    </p:cSldViewPr>
  </p:slideViewPr>
  <p:outlineViewPr>
    <p:cViewPr>
      <p:scale>
        <a:sx n="33" d="100"/>
        <a:sy n="33" d="100"/>
      </p:scale>
      <p:origin x="0" y="8994"/>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11/13/2018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11/13/2018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387738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a:t>
            </a:fld>
            <a:endParaRPr lang="en-US" dirty="0"/>
          </a:p>
        </p:txBody>
      </p:sp>
    </p:spTree>
    <p:extLst>
      <p:ext uri="{BB962C8B-B14F-4D97-AF65-F5344CB8AC3E}">
        <p14:creationId xmlns:p14="http://schemas.microsoft.com/office/powerpoint/2010/main" val="2878604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17</a:t>
            </a:fld>
            <a:endParaRPr lang="en-US" dirty="0"/>
          </a:p>
        </p:txBody>
      </p:sp>
    </p:spTree>
    <p:extLst>
      <p:ext uri="{BB962C8B-B14F-4D97-AF65-F5344CB8AC3E}">
        <p14:creationId xmlns:p14="http://schemas.microsoft.com/office/powerpoint/2010/main" val="6150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t>‹#›</a:t>
            </a:fld>
            <a:endParaRPr lang="en-US" dirty="0"/>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24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071054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101914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l="19468" t="7317" r="21819" b="8978"/>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585977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b="7080"/>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42178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201475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575498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p>
        </p:txBody>
      </p:sp>
      <p:sp>
        <p:nvSpPr>
          <p:cNvPr id="11"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881143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5" name="Rectangle 14"/>
          <p:cNvSpPr/>
          <p:nvPr userDrawn="1"/>
        </p:nvSpPr>
        <p:spPr>
          <a:xfrm>
            <a:off x="2451910" y="6445083"/>
            <a:ext cx="5171232" cy="261610"/>
          </a:xfrm>
          <a:prstGeom prst="rect">
            <a:avLst/>
          </a:prstGeom>
        </p:spPr>
        <p:txBody>
          <a:bodyPr wrap="square" anchor="t">
            <a:spAutoFit/>
          </a:bodyPr>
          <a:lstStyle/>
          <a:p>
            <a:r>
              <a:rPr lang="en-US" sz="1100" b="0" kern="1200" dirty="0">
                <a:solidFill>
                  <a:schemeClr val="tx1"/>
                </a:solidFill>
                <a:latin typeface="+mj-lt"/>
                <a:ea typeface="+mn-ea"/>
                <a:cs typeface="+mn-cs"/>
              </a:rPr>
              <a:t>Module</a:t>
            </a:r>
            <a:r>
              <a:rPr lang="en-US" sz="1100" b="0" kern="1200" baseline="0" dirty="0">
                <a:solidFill>
                  <a:schemeClr val="tx1"/>
                </a:solidFill>
                <a:latin typeface="+mj-lt"/>
                <a:ea typeface="+mn-ea"/>
                <a:cs typeface="+mn-cs"/>
              </a:rPr>
              <a:t> 14</a:t>
            </a:r>
            <a:r>
              <a:rPr lang="en-US" sz="1100" b="0" kern="1200" baseline="0">
                <a:solidFill>
                  <a:schemeClr val="tx1"/>
                </a:solidFill>
                <a:latin typeface="+mj-lt"/>
                <a:ea typeface="+mn-ea"/>
                <a:cs typeface="+mn-cs"/>
              </a:rPr>
              <a:t>: Disasters--Financial </a:t>
            </a:r>
            <a:r>
              <a:rPr lang="en-US" sz="1100" b="0" kern="1200" baseline="0" dirty="0">
                <a:solidFill>
                  <a:schemeClr val="tx1"/>
                </a:solidFill>
                <a:latin typeface="+mj-lt"/>
                <a:ea typeface="+mn-ea"/>
                <a:cs typeface="+mn-cs"/>
              </a:rPr>
              <a:t>Preparation and Recovery</a:t>
            </a:r>
            <a:endParaRPr lang="en-US" sz="1100" b="0" kern="1200" dirty="0">
              <a:solidFill>
                <a:schemeClr val="tx1"/>
              </a:solidFill>
              <a:latin typeface="+mj-lt"/>
              <a:ea typeface="+mn-ea"/>
              <a:cs typeface="+mn-cs"/>
            </a:endParaRPr>
          </a:p>
        </p:txBody>
      </p:sp>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5588246" y="6451745"/>
            <a:ext cx="2300057" cy="261610"/>
          </a:xfrm>
          <a:prstGeom prst="rect">
            <a:avLst/>
          </a:prstGeom>
        </p:spPr>
        <p:txBody>
          <a:bodyPr wrap="square" anchor="t">
            <a:spAutoFit/>
          </a:bodyPr>
          <a:lstStyle/>
          <a:p>
            <a:r>
              <a:rPr lang="en-US" sz="1100">
                <a:solidFill>
                  <a:schemeClr val="tx1"/>
                </a:solidFill>
              </a:rPr>
              <a:t>                     September</a:t>
            </a:r>
            <a:r>
              <a:rPr lang="en-US" sz="1100" baseline="0">
                <a:solidFill>
                  <a:schemeClr val="tx1"/>
                </a:solidFill>
              </a:rPr>
              <a:t> </a:t>
            </a:r>
            <a:r>
              <a:rPr lang="en-US" sz="1100" baseline="0" dirty="0">
                <a:solidFill>
                  <a:schemeClr val="tx1"/>
                </a:solidFill>
              </a:rPr>
              <a:t>2018</a:t>
            </a:r>
            <a:endParaRPr lang="en-US" sz="1100" dirty="0">
              <a:solidFill>
                <a:schemeClr val="tx1"/>
              </a:solidFill>
            </a:endParaRPr>
          </a:p>
        </p:txBody>
      </p:sp>
      <p:sp>
        <p:nvSpPr>
          <p:cNvPr id="1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41342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4" name="Rectangle 13"/>
          <p:cNvSpPr/>
          <p:nvPr userDrawn="1"/>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a:t>
            </a:r>
            <a:r>
              <a:rPr lang="en-US" sz="1100" baseline="0" dirty="0">
                <a:solidFill>
                  <a:schemeClr val="tx1"/>
                </a:solidFill>
                <a:latin typeface="+mj-lt"/>
              </a:rPr>
              <a:t> 14</a:t>
            </a:r>
            <a:r>
              <a:rPr lang="en-US" sz="1100" baseline="0">
                <a:solidFill>
                  <a:schemeClr val="tx1"/>
                </a:solidFill>
                <a:latin typeface="+mj-lt"/>
              </a:rPr>
              <a:t>: Disasters--Financial </a:t>
            </a:r>
            <a:r>
              <a:rPr lang="en-US" sz="1100" baseline="0" dirty="0">
                <a:solidFill>
                  <a:schemeClr val="tx1"/>
                </a:solidFill>
                <a:latin typeface="+mj-lt"/>
              </a:rPr>
              <a:t>Preparation and Recovery</a:t>
            </a:r>
            <a:endParaRPr lang="en-US" sz="1100" dirty="0">
              <a:solidFill>
                <a:schemeClr val="tx1"/>
              </a:solidFill>
              <a:latin typeface="+mj-lt"/>
            </a:endParaRPr>
          </a:p>
        </p:txBody>
      </p:sp>
      <p:sp>
        <p:nvSpPr>
          <p:cNvPr id="15" name="Rectangle 14"/>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5588246" y="6451745"/>
            <a:ext cx="2300057" cy="261610"/>
          </a:xfrm>
          <a:prstGeom prst="rect">
            <a:avLst/>
          </a:prstGeom>
        </p:spPr>
        <p:txBody>
          <a:bodyPr wrap="square" anchor="t">
            <a:spAutoFit/>
          </a:bodyPr>
          <a:lstStyle/>
          <a:p>
            <a:r>
              <a:rPr lang="en-US" sz="1100">
                <a:solidFill>
                  <a:schemeClr val="tx1"/>
                </a:solidFill>
              </a:rPr>
              <a:t>                       September</a:t>
            </a:r>
            <a:r>
              <a:rPr lang="en-US" sz="1100" baseline="0">
                <a:solidFill>
                  <a:schemeClr val="tx1"/>
                </a:solidFill>
              </a:rPr>
              <a:t> </a:t>
            </a:r>
            <a:r>
              <a:rPr lang="en-US" sz="1100" baseline="0" dirty="0">
                <a:solidFill>
                  <a:schemeClr val="tx1"/>
                </a:solidFill>
              </a:rPr>
              <a:t>2018</a:t>
            </a:r>
            <a:endParaRPr lang="en-US" sz="1100" dirty="0">
              <a:solidFill>
                <a:schemeClr val="tx1"/>
              </a:solidFill>
            </a:endParaRPr>
          </a:p>
        </p:txBody>
      </p:sp>
      <p:sp>
        <p:nvSpPr>
          <p:cNvPr id="1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9712681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8" r:id="rId9"/>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ready.gov/" TargetMode="External"/><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649645" y="5129682"/>
            <a:ext cx="5891685" cy="1031724"/>
          </a:xfrm>
        </p:spPr>
        <p:txBody>
          <a:bodyPr anchor="t">
            <a:noAutofit/>
          </a:bodyPr>
          <a:lstStyle/>
          <a:p>
            <a:r>
              <a:rPr lang="en-US" sz="3600" cap="none"/>
              <a:t>Disasters–Financial </a:t>
            </a:r>
            <a:r>
              <a:rPr lang="en-US" sz="3600" cap="none" dirty="0"/>
              <a:t>Preparation and Recovery</a:t>
            </a:r>
          </a:p>
        </p:txBody>
      </p:sp>
      <p:sp>
        <p:nvSpPr>
          <p:cNvPr id="12" name="Subtitle 11"/>
          <p:cNvSpPr>
            <a:spLocks noGrp="1"/>
          </p:cNvSpPr>
          <p:nvPr>
            <p:ph type="subTitle" idx="1"/>
          </p:nvPr>
        </p:nvSpPr>
        <p:spPr>
          <a:xfrm>
            <a:off x="2722794" y="4705266"/>
            <a:ext cx="4870380" cy="557624"/>
          </a:xfrm>
        </p:spPr>
        <p:txBody>
          <a:bodyPr anchor="b">
            <a:noAutofit/>
          </a:bodyPr>
          <a:lstStyle/>
          <a:p>
            <a:r>
              <a:rPr lang="en-US" sz="1800" dirty="0"/>
              <a:t>Module 14</a:t>
            </a:r>
          </a:p>
        </p:txBody>
      </p:sp>
      <p:pic>
        <p:nvPicPr>
          <p:cNvPr id="3" name="Picture Placeholder 2" descr="Iconic picture for Module 14. Tree with the leaves in the shape of a dollar sign, blowing away"/>
          <p:cNvPicPr>
            <a:picLocks noGrp="1" noChangeAspect="1"/>
          </p:cNvPicPr>
          <p:nvPr>
            <p:ph type="pic" sz="quarter" idx="4294967295"/>
          </p:nvPr>
        </p:nvPicPr>
        <p:blipFill rotWithShape="1">
          <a:blip r:embed="rId3" cstate="print">
            <a:extLst>
              <a:ext uri="{28A0092B-C50C-407E-A947-70E740481C1C}">
                <a14:useLocalDpi xmlns:a14="http://schemas.microsoft.com/office/drawing/2010/main"/>
              </a:ext>
            </a:extLst>
          </a:blip>
          <a:srcRect l="5760" b="8403"/>
          <a:stretch/>
        </p:blipFill>
        <p:spPr>
          <a:xfrm>
            <a:off x="1403184" y="1039"/>
            <a:ext cx="6189989" cy="4609061"/>
          </a:xfrm>
        </p:spPr>
      </p:pic>
      <p:sp>
        <p:nvSpPr>
          <p:cNvPr id="8" name="Rectangle 7" descr="Black rectangle below picture to frame it"/>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403184" y="6378742"/>
            <a:ext cx="1290866" cy="276999"/>
          </a:xfrm>
          <a:prstGeom prst="rect">
            <a:avLst/>
          </a:prstGeom>
        </p:spPr>
        <p:txBody>
          <a:bodyPr wrap="none">
            <a:spAutoFit/>
          </a:bodyPr>
          <a:lstStyle/>
          <a:p>
            <a:r>
              <a:rPr lang="en-US" sz="1200" dirty="0"/>
              <a:t>September 2018</a:t>
            </a:r>
            <a:endParaRPr lang="en-US" sz="1200" i="0" dirty="0"/>
          </a:p>
        </p:txBody>
      </p:sp>
      <p:pic>
        <p:nvPicPr>
          <p:cNvPr id="10" name="Picture 9" descr="Money Smart logo ">
            <a:extLst>
              <a:ext uri="{FF2B5EF4-FFF2-40B4-BE49-F238E27FC236}">
                <a16:creationId xmlns:a16="http://schemas.microsoft.com/office/drawing/2014/main" xmlns="" id="{F1041319-D839-BC4D-AF33-667A25D0F1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6" name="Slide Number Placeholder 5"/>
          <p:cNvSpPr>
            <a:spLocks noGrp="1"/>
          </p:cNvSpPr>
          <p:nvPr>
            <p:ph type="sldNum" sz="quarter" idx="12"/>
          </p:nvPr>
        </p:nvSpPr>
        <p:spPr/>
        <p:txBody>
          <a:bodyPr/>
          <a:lstStyle/>
          <a:p>
            <a:fld id="{AF83BEB6-139A-B746-BC33-1F5B6187E651}" type="slidenum">
              <a:rPr lang="en-US" smtClean="0"/>
              <a:t>1</a:t>
            </a:fld>
            <a:endParaRPr lang="en-US" dirty="0"/>
          </a:p>
        </p:txBody>
      </p:sp>
    </p:spTree>
    <p:extLst>
      <p:ext uri="{BB962C8B-B14F-4D97-AF65-F5344CB8AC3E}">
        <p14:creationId xmlns:p14="http://schemas.microsoft.com/office/powerpoint/2010/main" val="1365382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658092"/>
            <a:ext cx="8456286" cy="881682"/>
          </a:xfrm>
        </p:spPr>
        <p:txBody>
          <a:bodyPr/>
          <a:lstStyle/>
          <a:p>
            <a:r>
              <a:rPr lang="en-US" dirty="0"/>
              <a:t>Set Money Aside in an </a:t>
            </a:r>
            <a:br>
              <a:rPr lang="en-US" dirty="0"/>
            </a:br>
            <a:r>
              <a:rPr lang="en-US" dirty="0"/>
              <a:t>Emergency Savings Fund</a:t>
            </a:r>
          </a:p>
        </p:txBody>
      </p:sp>
      <p:sp>
        <p:nvSpPr>
          <p:cNvPr id="3" name="Content Placeholder 2"/>
          <p:cNvSpPr>
            <a:spLocks noGrp="1"/>
          </p:cNvSpPr>
          <p:nvPr>
            <p:ph idx="1"/>
          </p:nvPr>
        </p:nvSpPr>
        <p:spPr>
          <a:xfrm>
            <a:off x="577986" y="1539773"/>
            <a:ext cx="4469502" cy="4586389"/>
          </a:xfrm>
        </p:spPr>
        <p:txBody>
          <a:bodyPr>
            <a:normAutofit/>
          </a:bodyPr>
          <a:lstStyle/>
          <a:p>
            <a:pPr marL="0" indent="0">
              <a:buNone/>
            </a:pPr>
            <a:r>
              <a:rPr lang="en-US" sz="3200" dirty="0"/>
              <a:t>Why have an emergency savings fund?</a:t>
            </a:r>
          </a:p>
        </p:txBody>
      </p:sp>
      <p:sp>
        <p:nvSpPr>
          <p:cNvPr id="4" name="Rectangular Callout 3" descr="black question mark on a blue square background"/>
          <p:cNvSpPr/>
          <p:nvPr/>
        </p:nvSpPr>
        <p:spPr>
          <a:xfrm>
            <a:off x="5327904" y="2093590"/>
            <a:ext cx="2450592" cy="2278597"/>
          </a:xfrm>
          <a:prstGeom prst="wedgeRectCallout">
            <a:avLst>
              <a:gd name="adj1" fmla="val -33768"/>
              <a:gd name="adj2" fmla="val 76303"/>
            </a:avLst>
          </a:prstGeom>
          <a:solidFill>
            <a:schemeClr val="tx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solidFill>
                  <a:schemeClr val="tx1"/>
                </a:solidFill>
                <a:latin typeface="Arial Rounded MT Bold" panose="020F0704030504030204" pitchFamily="34" charset="0"/>
              </a:rPr>
              <a:t>?</a:t>
            </a:r>
          </a:p>
        </p:txBody>
      </p:sp>
      <p:sp>
        <p:nvSpPr>
          <p:cNvPr id="7" name="Slide Number Placeholder 6"/>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2317367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an Emergency Savings Fund</a:t>
            </a:r>
          </a:p>
        </p:txBody>
      </p:sp>
      <p:sp>
        <p:nvSpPr>
          <p:cNvPr id="3" name="Content Placeholder 2"/>
          <p:cNvSpPr>
            <a:spLocks noGrp="1"/>
          </p:cNvSpPr>
          <p:nvPr>
            <p:ph idx="1"/>
          </p:nvPr>
        </p:nvSpPr>
        <p:spPr/>
        <p:txBody>
          <a:bodyPr>
            <a:noAutofit/>
          </a:bodyPr>
          <a:lstStyle/>
          <a:p>
            <a:pPr lvl="0">
              <a:lnSpc>
                <a:spcPct val="100000"/>
              </a:lnSpc>
              <a:spcAft>
                <a:spcPts val="1800"/>
              </a:spcAft>
              <a:buFont typeface="Wingdings" panose="05000000000000000000" pitchFamily="2" charset="2"/>
              <a:buChar char="§"/>
            </a:pPr>
            <a:r>
              <a:rPr lang="en-US" sz="3200" dirty="0"/>
              <a:t>Set a realistic goal</a:t>
            </a:r>
          </a:p>
          <a:p>
            <a:pPr lvl="0">
              <a:lnSpc>
                <a:spcPct val="100000"/>
              </a:lnSpc>
              <a:spcAft>
                <a:spcPts val="1800"/>
              </a:spcAft>
              <a:buFont typeface="Wingdings" panose="05000000000000000000" pitchFamily="2" charset="2"/>
              <a:buChar char="§"/>
            </a:pPr>
            <a:r>
              <a:rPr lang="en-US" sz="3200" dirty="0"/>
              <a:t>It takes time and commitment</a:t>
            </a:r>
          </a:p>
          <a:p>
            <a:pPr lvl="0">
              <a:lnSpc>
                <a:spcPct val="100000"/>
              </a:lnSpc>
              <a:spcAft>
                <a:spcPts val="1800"/>
              </a:spcAft>
              <a:buFont typeface="Wingdings" panose="05000000000000000000" pitchFamily="2" charset="2"/>
              <a:buChar char="§"/>
            </a:pPr>
            <a:r>
              <a:rPr lang="en-US" sz="3200" dirty="0"/>
              <a:t>It’s a cycle</a:t>
            </a:r>
          </a:p>
          <a:p>
            <a:pPr lvl="0">
              <a:lnSpc>
                <a:spcPct val="100000"/>
              </a:lnSpc>
              <a:spcAft>
                <a:spcPts val="1800"/>
              </a:spcAft>
              <a:buFont typeface="Wingdings" panose="05000000000000000000" pitchFamily="2" charset="2"/>
              <a:buChar char="§"/>
            </a:pPr>
            <a:r>
              <a:rPr lang="en-US" sz="3200" dirty="0"/>
              <a:t>It’s still worth doing</a:t>
            </a:r>
          </a:p>
          <a:p>
            <a:pPr lvl="0">
              <a:lnSpc>
                <a:spcPct val="100000"/>
              </a:lnSpc>
              <a:spcAft>
                <a:spcPts val="1800"/>
              </a:spcAft>
              <a:buFont typeface="Wingdings" panose="05000000000000000000" pitchFamily="2" charset="2"/>
              <a:buChar char="§"/>
            </a:pPr>
            <a:r>
              <a:rPr lang="en-US" sz="3200" dirty="0"/>
              <a:t>It’s an important step to improve financial health and stability</a:t>
            </a:r>
          </a:p>
        </p:txBody>
      </p:sp>
      <p:pic>
        <p:nvPicPr>
          <p:cNvPr id="5" name="Picture 2" descr="overlapping arrows in a circle; one red, one blue, one gre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0009" y="2269065"/>
            <a:ext cx="2565004" cy="2565004"/>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909303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377" y="434356"/>
            <a:ext cx="7360822" cy="881682"/>
          </a:xfrm>
        </p:spPr>
        <p:txBody>
          <a:bodyPr anchor="t"/>
          <a:lstStyle/>
          <a:p>
            <a:r>
              <a:rPr lang="en-US" dirty="0"/>
              <a:t>Keep Some Cash in a Safe Place</a:t>
            </a:r>
          </a:p>
        </p:txBody>
      </p:sp>
      <p:sp>
        <p:nvSpPr>
          <p:cNvPr id="3" name="Content Placeholder 2"/>
          <p:cNvSpPr>
            <a:spLocks noGrp="1"/>
          </p:cNvSpPr>
          <p:nvPr>
            <p:ph idx="1"/>
          </p:nvPr>
        </p:nvSpPr>
        <p:spPr>
          <a:xfrm>
            <a:off x="716377" y="1316037"/>
            <a:ext cx="7499214" cy="4898495"/>
          </a:xfrm>
        </p:spPr>
        <p:txBody>
          <a:bodyPr>
            <a:normAutofit fontScale="92500" lnSpcReduction="20000"/>
          </a:bodyPr>
          <a:lstStyle/>
          <a:p>
            <a:pPr>
              <a:lnSpc>
                <a:spcPct val="110000"/>
              </a:lnSpc>
              <a:buFont typeface="Wingdings" panose="05000000000000000000" pitchFamily="2" charset="2"/>
              <a:buChar char="§"/>
            </a:pPr>
            <a:r>
              <a:rPr lang="en-US" sz="3200" dirty="0"/>
              <a:t>Cash may be the only </a:t>
            </a:r>
            <a:br>
              <a:rPr lang="en-US" sz="3200" dirty="0"/>
            </a:br>
            <a:r>
              <a:rPr lang="en-US" sz="3200"/>
              <a:t>option right after a </a:t>
            </a:r>
            <a:r>
              <a:rPr lang="en-US" sz="3200" dirty="0"/>
              <a:t>disaster</a:t>
            </a:r>
          </a:p>
          <a:p>
            <a:pPr>
              <a:lnSpc>
                <a:spcPct val="110000"/>
              </a:lnSpc>
              <a:buFont typeface="Wingdings" panose="05000000000000000000" pitchFamily="2" charset="2"/>
              <a:buChar char="§"/>
            </a:pPr>
            <a:r>
              <a:rPr lang="en-US" sz="3200" dirty="0"/>
              <a:t>Keep some cash in a safe </a:t>
            </a:r>
            <a:br>
              <a:rPr lang="en-US" sz="3200" dirty="0"/>
            </a:br>
            <a:r>
              <a:rPr lang="en-US" sz="3200" dirty="0"/>
              <a:t>place where you can </a:t>
            </a:r>
            <a:br>
              <a:rPr lang="en-US" sz="3200" dirty="0"/>
            </a:br>
            <a:r>
              <a:rPr lang="en-US" sz="3200" dirty="0"/>
              <a:t>access it quickly</a:t>
            </a:r>
          </a:p>
          <a:p>
            <a:pPr>
              <a:lnSpc>
                <a:spcPct val="110000"/>
              </a:lnSpc>
              <a:buFont typeface="Wingdings" panose="05000000000000000000" pitchFamily="2" charset="2"/>
              <a:buChar char="§"/>
            </a:pPr>
            <a:r>
              <a:rPr lang="en-US" sz="3200" dirty="0"/>
              <a:t>May want to keep it in a </a:t>
            </a:r>
            <a:br>
              <a:rPr lang="en-US" sz="3200" dirty="0"/>
            </a:br>
            <a:r>
              <a:rPr lang="en-US" sz="3200" dirty="0"/>
              <a:t>larger emergency kit </a:t>
            </a:r>
            <a:br>
              <a:rPr lang="en-US" sz="3200" dirty="0"/>
            </a:br>
            <a:r>
              <a:rPr lang="en-US" sz="3200" dirty="0"/>
              <a:t>(Go bag, Bug Out Bag, BOB)</a:t>
            </a:r>
          </a:p>
          <a:p>
            <a:pPr>
              <a:lnSpc>
                <a:spcPct val="110000"/>
              </a:lnSpc>
              <a:buFont typeface="Wingdings" panose="05000000000000000000" pitchFamily="2" charset="2"/>
              <a:buChar char="§"/>
            </a:pPr>
            <a:r>
              <a:rPr lang="en-US" sz="3200" dirty="0"/>
              <a:t>Do not keep more cash than necessary </a:t>
            </a:r>
          </a:p>
          <a:p>
            <a:pPr marL="457200" lvl="1" indent="0">
              <a:lnSpc>
                <a:spcPct val="110000"/>
              </a:lnSpc>
              <a:buNone/>
            </a:pPr>
            <a:endParaRPr lang="en-US" dirty="0"/>
          </a:p>
        </p:txBody>
      </p:sp>
      <p:pic>
        <p:nvPicPr>
          <p:cNvPr id="5" name="Picture 4" descr="piggy bank with glasses in a locked safe with a clear window. Safe reads: Break Glass in Case of Emergency."/>
          <p:cNvPicPr>
            <a:picLocks noChangeAspect="1"/>
          </p:cNvPicPr>
          <p:nvPr/>
        </p:nvPicPr>
        <p:blipFill rotWithShape="1">
          <a:blip r:embed="rId2">
            <a:extLst>
              <a:ext uri="{28A0092B-C50C-407E-A947-70E740481C1C}">
                <a14:useLocalDpi xmlns:a14="http://schemas.microsoft.com/office/drawing/2010/main" val="0"/>
              </a:ext>
            </a:extLst>
          </a:blip>
          <a:srcRect l="27179" t="18212" r="26613" b="16938"/>
          <a:stretch/>
        </p:blipFill>
        <p:spPr>
          <a:xfrm>
            <a:off x="5648980" y="1445478"/>
            <a:ext cx="2987040" cy="2791968"/>
          </a:xfrm>
          <a:prstGeom prst="rect">
            <a:avLst/>
          </a:prstGeom>
        </p:spPr>
      </p:pic>
      <p:sp>
        <p:nvSpPr>
          <p:cNvPr id="9" name="Slide Number Placeholder 8"/>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46109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title"/>
          </p:nvPr>
        </p:nvSpPr>
        <p:spPr>
          <a:xfrm>
            <a:off x="675675" y="434356"/>
            <a:ext cx="7401524" cy="881682"/>
          </a:xfrm>
        </p:spPr>
        <p:txBody>
          <a:bodyPr>
            <a:normAutofit/>
          </a:bodyPr>
          <a:lstStyle/>
          <a:p>
            <a:pPr lvl="0"/>
            <a:r>
              <a:rPr lang="en-US" altLang="en-US" dirty="0"/>
              <a:t>Sign Up for Direct Deposit</a:t>
            </a:r>
          </a:p>
        </p:txBody>
      </p:sp>
      <p:sp>
        <p:nvSpPr>
          <p:cNvPr id="9" name="Rectangle 2"/>
          <p:cNvSpPr>
            <a:spLocks noGrp="1" noChangeArrowheads="1"/>
          </p:cNvSpPr>
          <p:nvPr>
            <p:ph idx="1"/>
          </p:nvPr>
        </p:nvSpPr>
        <p:spPr>
          <a:xfrm>
            <a:off x="675674" y="1316038"/>
            <a:ext cx="7401525" cy="4810125"/>
          </a:xfrm>
        </p:spPr>
        <p:txBody>
          <a:bodyPr/>
          <a:lstStyle/>
          <a:p>
            <a:pPr lvl="0">
              <a:lnSpc>
                <a:spcPct val="100000"/>
              </a:lnSpc>
              <a:spcAft>
                <a:spcPts val="600"/>
              </a:spcAft>
              <a:buFont typeface="Wingdings" panose="05000000000000000000" pitchFamily="2" charset="2"/>
              <a:buChar char="§"/>
            </a:pPr>
            <a:r>
              <a:rPr lang="en-US" altLang="en-US" sz="3200" dirty="0"/>
              <a:t>With direct deposit, your paycheck, pension, and public benefits go directly into your account at a financial institution</a:t>
            </a:r>
          </a:p>
          <a:p>
            <a:pPr lvl="0">
              <a:lnSpc>
                <a:spcPct val="100000"/>
              </a:lnSpc>
              <a:spcAft>
                <a:spcPts val="600"/>
              </a:spcAft>
              <a:buFont typeface="Wingdings" panose="05000000000000000000" pitchFamily="2" charset="2"/>
              <a:buChar char="§"/>
            </a:pPr>
            <a:r>
              <a:rPr lang="en-US" altLang="en-US" sz="3200" dirty="0"/>
              <a:t>Helps you have access to important income during a disaster</a:t>
            </a:r>
          </a:p>
          <a:p>
            <a:pPr lvl="0">
              <a:lnSpc>
                <a:spcPct val="100000"/>
              </a:lnSpc>
              <a:spcAft>
                <a:spcPts val="600"/>
              </a:spcAft>
              <a:buFont typeface="Wingdings" panose="05000000000000000000" pitchFamily="2" charset="2"/>
              <a:buChar char="§"/>
            </a:pPr>
            <a:r>
              <a:rPr lang="en-US" altLang="en-US" sz="3200" dirty="0"/>
              <a:t>If you don’t already have an account, you may want to consider one</a:t>
            </a:r>
          </a:p>
          <a:p>
            <a:pPr marL="0" lvl="0" indent="0">
              <a:spcAft>
                <a:spcPts val="600"/>
              </a:spcAft>
              <a:buNone/>
            </a:pPr>
            <a:endParaRPr lang="en-US" alt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3260380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title"/>
          </p:nvPr>
        </p:nvSpPr>
        <p:spPr>
          <a:xfrm>
            <a:off x="716378" y="399954"/>
            <a:ext cx="7824951" cy="926132"/>
          </a:xfrm>
        </p:spPr>
        <p:txBody>
          <a:bodyPr>
            <a:noAutofit/>
          </a:bodyPr>
          <a:lstStyle/>
          <a:p>
            <a:pPr lvl="0"/>
            <a:r>
              <a:rPr lang="en-US" altLang="en-US" dirty="0"/>
              <a:t>Consider Arranging for Online or </a:t>
            </a:r>
            <a:br>
              <a:rPr lang="en-US" altLang="en-US" dirty="0"/>
            </a:br>
            <a:r>
              <a:rPr lang="en-US" altLang="en-US" dirty="0"/>
              <a:t>Mobile Banking </a:t>
            </a:r>
          </a:p>
        </p:txBody>
      </p:sp>
      <p:sp>
        <p:nvSpPr>
          <p:cNvPr id="6" name="Rectangle 2" descr="hands holding a mobile phone. Face of mobile phone reads &quot;Mobile Banking, Login, Password, Submit."/>
          <p:cNvSpPr>
            <a:spLocks noGrp="1" noChangeArrowheads="1"/>
          </p:cNvSpPr>
          <p:nvPr>
            <p:ph idx="1"/>
          </p:nvPr>
        </p:nvSpPr>
        <p:spPr>
          <a:xfrm>
            <a:off x="716378" y="1326086"/>
            <a:ext cx="7360822" cy="4800077"/>
          </a:xfrm>
        </p:spPr>
        <p:txBody>
          <a:bodyPr>
            <a:normAutofit/>
          </a:bodyPr>
          <a:lstStyle/>
          <a:p>
            <a:pPr lvl="0">
              <a:lnSpc>
                <a:spcPct val="100000"/>
              </a:lnSpc>
              <a:spcAft>
                <a:spcPts val="600"/>
              </a:spcAft>
              <a:buFont typeface="Wingdings" panose="05000000000000000000" pitchFamily="2" charset="2"/>
              <a:buChar char="§"/>
            </a:pPr>
            <a:r>
              <a:rPr lang="en-US" altLang="en-US" sz="3200" dirty="0"/>
              <a:t>Your financial institution may be temporarily unavailable</a:t>
            </a:r>
          </a:p>
          <a:p>
            <a:pPr lvl="0">
              <a:lnSpc>
                <a:spcPct val="100000"/>
              </a:lnSpc>
              <a:spcAft>
                <a:spcPts val="600"/>
              </a:spcAft>
              <a:buFont typeface="Wingdings" panose="05000000000000000000" pitchFamily="2" charset="2"/>
              <a:buChar char="§"/>
            </a:pPr>
            <a:r>
              <a:rPr lang="en-US" altLang="en-US" sz="3200" dirty="0"/>
              <a:t>Online and mobile </a:t>
            </a:r>
            <a:br>
              <a:rPr lang="en-US" altLang="en-US" sz="3200" dirty="0"/>
            </a:br>
            <a:r>
              <a:rPr lang="en-US" altLang="en-US" sz="3200" dirty="0"/>
              <a:t>banking</a:t>
            </a:r>
          </a:p>
          <a:p>
            <a:pPr lvl="1">
              <a:lnSpc>
                <a:spcPct val="100000"/>
              </a:lnSpc>
            </a:pPr>
            <a:r>
              <a:rPr lang="en-US" altLang="en-US" sz="2800" dirty="0"/>
              <a:t>Pay bills</a:t>
            </a:r>
          </a:p>
          <a:p>
            <a:pPr lvl="1">
              <a:lnSpc>
                <a:spcPct val="100000"/>
              </a:lnSpc>
            </a:pPr>
            <a:r>
              <a:rPr lang="en-US" altLang="en-US" sz="2800" dirty="0"/>
              <a:t>Deposit checks</a:t>
            </a:r>
          </a:p>
          <a:p>
            <a:pPr lvl="1">
              <a:lnSpc>
                <a:spcPct val="100000"/>
              </a:lnSpc>
            </a:pPr>
            <a:r>
              <a:rPr lang="en-US" altLang="en-US" sz="2800" dirty="0"/>
              <a:t>Conduct other transactions through an online browser or phone app</a:t>
            </a:r>
          </a:p>
          <a:p>
            <a:pPr lvl="1">
              <a:lnSpc>
                <a:spcPct val="100000"/>
              </a:lnSpc>
            </a:pPr>
            <a:r>
              <a:rPr lang="en-US" altLang="en-US" sz="2800" dirty="0"/>
              <a:t>Communicate with your financial institution</a:t>
            </a:r>
          </a:p>
        </p:txBody>
      </p:sp>
      <p:pic>
        <p:nvPicPr>
          <p:cNvPr id="9" name="Picture 8" descr="hands holding a mobile phone. Screen of mobile phone reads Mobile Banking, Login, Passord, Submit.">
            <a:extLst>
              <a:ext uri="{FF2B5EF4-FFF2-40B4-BE49-F238E27FC236}">
                <a16:creationId xmlns:a16="http://schemas.microsoft.com/office/drawing/2014/main" xmlns="" id="{377C09BE-E686-8649-8F93-2D064F725C5E}"/>
              </a:ext>
            </a:extLst>
          </p:cNvPr>
          <p:cNvPicPr>
            <a:picLocks noChangeAspect="1"/>
          </p:cNvPicPr>
          <p:nvPr/>
        </p:nvPicPr>
        <p:blipFill rotWithShape="1">
          <a:blip r:embed="rId2"/>
          <a:srcRect l="16236" t="11352" r="22365"/>
          <a:stretch/>
        </p:blipFill>
        <p:spPr>
          <a:xfrm>
            <a:off x="5899355" y="1984761"/>
            <a:ext cx="2817925" cy="2691279"/>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2043319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6" y="434356"/>
            <a:ext cx="7385243" cy="881682"/>
          </a:xfrm>
        </p:spPr>
        <p:txBody>
          <a:bodyPr>
            <a:noAutofit/>
          </a:bodyPr>
          <a:lstStyle/>
          <a:p>
            <a:r>
              <a:rPr lang="en-US" dirty="0"/>
              <a:t>Keep Financial Documents and Information in a Safe Place</a:t>
            </a:r>
          </a:p>
        </p:txBody>
      </p:sp>
      <p:sp>
        <p:nvSpPr>
          <p:cNvPr id="4" name="Content Placeholder 3"/>
          <p:cNvSpPr>
            <a:spLocks noGrp="1"/>
          </p:cNvSpPr>
          <p:nvPr>
            <p:ph idx="1"/>
          </p:nvPr>
        </p:nvSpPr>
        <p:spPr>
          <a:xfrm>
            <a:off x="691956" y="1316038"/>
            <a:ext cx="7994844" cy="4925105"/>
          </a:xfrm>
        </p:spPr>
        <p:txBody>
          <a:bodyPr>
            <a:normAutofit/>
          </a:bodyPr>
          <a:lstStyle/>
          <a:p>
            <a:pPr>
              <a:spcAft>
                <a:spcPts val="0"/>
              </a:spcAft>
              <a:buFont typeface="Wingdings" panose="05000000000000000000" pitchFamily="2" charset="2"/>
              <a:buChar char="§"/>
            </a:pPr>
            <a:r>
              <a:rPr lang="en-US" sz="3200"/>
              <a:t>Hardcopy records </a:t>
            </a:r>
            <a:endParaRPr lang="en-US" sz="3200" dirty="0"/>
          </a:p>
          <a:p>
            <a:pPr lvl="1">
              <a:lnSpc>
                <a:spcPct val="110000"/>
              </a:lnSpc>
              <a:spcBef>
                <a:spcPts val="0"/>
              </a:spcBef>
            </a:pPr>
            <a:r>
              <a:rPr lang="en-US" sz="2600"/>
              <a:t>At home, waterproof bag in </a:t>
            </a:r>
            <a:r>
              <a:rPr lang="en-US" sz="2600" dirty="0"/>
              <a:t>fire resistant box or safe</a:t>
            </a:r>
          </a:p>
          <a:p>
            <a:pPr lvl="1">
              <a:lnSpc>
                <a:spcPct val="110000"/>
              </a:lnSpc>
              <a:spcBef>
                <a:spcPts val="0"/>
              </a:spcBef>
            </a:pPr>
            <a:r>
              <a:rPr lang="en-US" sz="2600"/>
              <a:t>In your </a:t>
            </a:r>
            <a:r>
              <a:rPr lang="en-US" sz="2600" dirty="0"/>
              <a:t>GO bag, Bug Out Bag, or BOB</a:t>
            </a:r>
          </a:p>
          <a:p>
            <a:pPr lvl="1">
              <a:lnSpc>
                <a:spcPct val="110000"/>
              </a:lnSpc>
              <a:spcBef>
                <a:spcPts val="0"/>
              </a:spcBef>
            </a:pPr>
            <a:r>
              <a:rPr lang="en-US" sz="2600" dirty="0"/>
              <a:t>In a safe deposit box at a financial institution</a:t>
            </a:r>
          </a:p>
          <a:p>
            <a:pPr lvl="1">
              <a:lnSpc>
                <a:spcPct val="100000"/>
              </a:lnSpc>
              <a:spcBef>
                <a:spcPts val="0"/>
              </a:spcBef>
            </a:pPr>
            <a:r>
              <a:rPr lang="en-US" sz="2600" dirty="0"/>
              <a:t>Scan </a:t>
            </a:r>
            <a:r>
              <a:rPr lang="en-US" sz="2600"/>
              <a:t>and email securely to yourself</a:t>
            </a:r>
            <a:endParaRPr lang="en-US" sz="2600" dirty="0"/>
          </a:p>
          <a:p>
            <a:pPr>
              <a:spcAft>
                <a:spcPts val="0"/>
              </a:spcAft>
              <a:buFont typeface="Wingdings" panose="05000000000000000000" pitchFamily="2" charset="2"/>
              <a:buChar char="§"/>
            </a:pPr>
            <a:r>
              <a:rPr lang="en-US" sz="3200" dirty="0"/>
              <a:t>Electronic records</a:t>
            </a:r>
          </a:p>
          <a:p>
            <a:pPr lvl="1">
              <a:lnSpc>
                <a:spcPct val="100000"/>
              </a:lnSpc>
              <a:spcBef>
                <a:spcPts val="0"/>
              </a:spcBef>
            </a:pPr>
            <a:r>
              <a:rPr lang="en-US" sz="2600" dirty="0"/>
              <a:t>Password-protected format </a:t>
            </a:r>
          </a:p>
          <a:p>
            <a:pPr lvl="1">
              <a:lnSpc>
                <a:spcPct val="100000"/>
              </a:lnSpc>
              <a:spcBef>
                <a:spcPts val="0"/>
              </a:spcBef>
            </a:pPr>
            <a:r>
              <a:rPr lang="en-US" sz="2600" dirty="0"/>
              <a:t>Secure offsite data storage service</a:t>
            </a:r>
          </a:p>
          <a:p>
            <a:pPr lvl="1"/>
            <a:endParaRPr lang="en-US" dirty="0"/>
          </a:p>
        </p:txBody>
      </p:sp>
      <p:sp>
        <p:nvSpPr>
          <p:cNvPr id="3" name="TextBox 2"/>
          <p:cNvSpPr txBox="1"/>
          <p:nvPr/>
        </p:nvSpPr>
        <p:spPr>
          <a:xfrm>
            <a:off x="2370667" y="5647265"/>
            <a:ext cx="4436534" cy="584775"/>
          </a:xfrm>
          <a:prstGeom prst="rect">
            <a:avLst/>
          </a:prstGeom>
          <a:noFill/>
        </p:spPr>
        <p:txBody>
          <a:bodyPr wrap="square" rtlCol="0">
            <a:spAutoFit/>
          </a:bodyPr>
          <a:lstStyle/>
          <a:p>
            <a:r>
              <a:rPr lang="en-US" sz="3200">
                <a:latin typeface="+mj-lt"/>
              </a:rPr>
              <a:t>Keep records updated!</a:t>
            </a:r>
          </a:p>
        </p:txBody>
      </p:sp>
      <p:sp>
        <p:nvSpPr>
          <p:cNvPr id="7" name="Slide Number Placeholder 6"/>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1664062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07214" cy="881682"/>
          </a:xfrm>
        </p:spPr>
        <p:txBody>
          <a:bodyPr>
            <a:noAutofit/>
          </a:bodyPr>
          <a:lstStyle/>
          <a:p>
            <a:r>
              <a:rPr lang="en-US" dirty="0"/>
              <a:t>Emergency Financial First Aid Kit (EFFAK)</a:t>
            </a:r>
          </a:p>
        </p:txBody>
      </p:sp>
      <p:sp>
        <p:nvSpPr>
          <p:cNvPr id="3" name="Content Placeholder 2"/>
          <p:cNvSpPr>
            <a:spLocks noGrp="1"/>
          </p:cNvSpPr>
          <p:nvPr>
            <p:ph idx="1"/>
          </p:nvPr>
        </p:nvSpPr>
        <p:spPr>
          <a:xfrm>
            <a:off x="675674" y="1316038"/>
            <a:ext cx="7401525" cy="4810125"/>
          </a:xfrm>
        </p:spPr>
        <p:txBody>
          <a:bodyPr>
            <a:normAutofit/>
          </a:bodyPr>
          <a:lstStyle/>
          <a:p>
            <a:pPr>
              <a:lnSpc>
                <a:spcPct val="100000"/>
              </a:lnSpc>
              <a:spcAft>
                <a:spcPts val="1800"/>
              </a:spcAft>
              <a:buFont typeface="Wingdings" panose="05000000000000000000" pitchFamily="2" charset="2"/>
              <a:buChar char="§"/>
            </a:pPr>
            <a:r>
              <a:rPr lang="en-US" sz="3200" dirty="0"/>
              <a:t>The Federal Emergency Management Agency (FEMA) recommends everyone should have an EFFAK</a:t>
            </a:r>
          </a:p>
          <a:p>
            <a:pPr>
              <a:lnSpc>
                <a:spcPct val="100000"/>
              </a:lnSpc>
              <a:spcAft>
                <a:spcPts val="1800"/>
              </a:spcAft>
              <a:buFont typeface="Wingdings" panose="05000000000000000000" pitchFamily="2" charset="2"/>
              <a:buChar char="§"/>
            </a:pPr>
            <a:r>
              <a:rPr lang="en-US" sz="3200" dirty="0"/>
              <a:t>FEMA.gov includes checklists and forms to help you prepare an EFFAK</a:t>
            </a:r>
          </a:p>
          <a:p>
            <a:pPr>
              <a:lnSpc>
                <a:spcPct val="100000"/>
              </a:lnSpc>
              <a:spcAft>
                <a:spcPts val="1800"/>
              </a:spcAft>
              <a:buFont typeface="Wingdings" panose="05000000000000000000" pitchFamily="2" charset="2"/>
              <a:buChar char="§"/>
            </a:pPr>
            <a:r>
              <a:rPr lang="en-US" sz="3200" dirty="0"/>
              <a:t>Visit FEMA.gov and search for “EFFAK”</a:t>
            </a:r>
          </a:p>
        </p:txBody>
      </p:sp>
      <p:sp>
        <p:nvSpPr>
          <p:cNvPr id="7" name="Slide Number Placeholder 6"/>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1404199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74068"/>
            <a:ext cx="8394192" cy="926132"/>
          </a:xfrm>
        </p:spPr>
        <p:txBody>
          <a:bodyPr anchor="t">
            <a:noAutofit/>
          </a:bodyPr>
          <a:lstStyle/>
          <a:p>
            <a:r>
              <a:rPr lang="en-US" dirty="0"/>
              <a:t>Section 1: Remember the Key Takeaway</a:t>
            </a:r>
          </a:p>
        </p:txBody>
      </p:sp>
      <p:sp>
        <p:nvSpPr>
          <p:cNvPr id="3" name="Content Placeholder 2"/>
          <p:cNvSpPr>
            <a:spLocks noGrp="1"/>
          </p:cNvSpPr>
          <p:nvPr>
            <p:ph idx="1"/>
          </p:nvPr>
        </p:nvSpPr>
        <p:spPr>
          <a:xfrm>
            <a:off x="457200" y="1600200"/>
            <a:ext cx="6274525" cy="4525963"/>
          </a:xfrm>
        </p:spPr>
        <p:txBody>
          <a:bodyPr>
            <a:normAutofit/>
          </a:bodyPr>
          <a:lstStyle/>
          <a:p>
            <a:pPr marL="0" indent="0">
              <a:buNone/>
            </a:pPr>
            <a:r>
              <a:rPr lang="en-US" sz="3200" i="1" dirty="0"/>
              <a:t>Save time, money, and stress </a:t>
            </a:r>
            <a:br>
              <a:rPr lang="en-US" sz="3200" i="1" dirty="0"/>
            </a:br>
            <a:r>
              <a:rPr lang="en-US" sz="3200" i="1" dirty="0"/>
              <a:t>when a disaster strikes by making financial preparations.</a:t>
            </a:r>
          </a:p>
        </p:txBody>
      </p:sp>
      <p:sp>
        <p:nvSpPr>
          <p:cNvPr id="7" name="Slide Number Placeholder 6"/>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a:t>Section 2: Recovering Financially from Disasters</a:t>
            </a:r>
          </a:p>
        </p:txBody>
      </p:sp>
      <p:sp>
        <p:nvSpPr>
          <p:cNvPr id="13" name="Content Placeholder 12"/>
          <p:cNvSpPr>
            <a:spLocks noGrp="1"/>
          </p:cNvSpPr>
          <p:nvPr>
            <p:ph sz="quarter" idx="12"/>
          </p:nvPr>
        </p:nvSpPr>
        <p:spPr/>
        <p:txBody>
          <a:bodyPr>
            <a:normAutofit lnSpcReduction="10000"/>
          </a:bodyPr>
          <a:lstStyle/>
          <a:p>
            <a:r>
              <a:rPr lang="en-US" dirty="0"/>
              <a:t>Section 2</a:t>
            </a:r>
          </a:p>
        </p:txBody>
      </p:sp>
      <p:sp>
        <p:nvSpPr>
          <p:cNvPr id="12" name="Text Placeholder 11"/>
          <p:cNvSpPr>
            <a:spLocks noGrp="1"/>
          </p:cNvSpPr>
          <p:nvPr>
            <p:ph type="body" sz="quarter" idx="11"/>
          </p:nvPr>
        </p:nvSpPr>
        <p:spPr/>
        <p:txBody>
          <a:bodyPr tIns="0" anchor="t">
            <a:normAutofit fontScale="92500" lnSpcReduction="10000"/>
          </a:bodyPr>
          <a:lstStyle/>
          <a:p>
            <a:r>
              <a:rPr lang="en-US" sz="4300" dirty="0">
                <a:latin typeface="+mj-lt"/>
              </a:rPr>
              <a:t>Recovering Financially from Disasters</a:t>
            </a:r>
          </a:p>
          <a:p>
            <a:endParaRPr lang="en-US" sz="2100" dirty="0">
              <a:latin typeface="Franklin Gothic Book" panose="020B0503020102020204" pitchFamily="34" charset="0"/>
            </a:endParaRPr>
          </a:p>
          <a:p>
            <a:r>
              <a:rPr lang="en-US" sz="1900" dirty="0">
                <a:latin typeface="Franklin Gothic Book" panose="020B0503020102020204" pitchFamily="34" charset="0"/>
              </a:rPr>
              <a:t>See page 10 in your Participant Guide</a:t>
            </a:r>
          </a:p>
        </p:txBody>
      </p:sp>
      <p:pic>
        <p:nvPicPr>
          <p:cNvPr id="11" name="Picture 10" descr="The words &quot;Road to Recovery&quot; on a road that goes into the mountains, far away."/>
          <p:cNvPicPr>
            <a:picLocks noChangeAspect="1"/>
          </p:cNvPicPr>
          <p:nvPr/>
        </p:nvPicPr>
        <p:blipFill rotWithShape="1">
          <a:blip r:embed="rId2"/>
          <a:srcRect l="3444" t="10443" r="5906" b="223"/>
          <a:stretch/>
        </p:blipFill>
        <p:spPr>
          <a:xfrm>
            <a:off x="3863898" y="586160"/>
            <a:ext cx="5280102" cy="5030263"/>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732" y="381968"/>
            <a:ext cx="7620000" cy="926132"/>
          </a:xfrm>
        </p:spPr>
        <p:txBody>
          <a:bodyPr/>
          <a:lstStyle/>
          <a:p>
            <a:r>
              <a:rPr lang="en-US" dirty="0"/>
              <a:t>Section 2: Key Takeaway</a:t>
            </a:r>
          </a:p>
        </p:txBody>
      </p:sp>
      <p:sp>
        <p:nvSpPr>
          <p:cNvPr id="3" name="Content Placeholder 2"/>
          <p:cNvSpPr>
            <a:spLocks noGrp="1"/>
          </p:cNvSpPr>
          <p:nvPr>
            <p:ph idx="1"/>
          </p:nvPr>
        </p:nvSpPr>
        <p:spPr>
          <a:xfrm>
            <a:off x="724518" y="1308100"/>
            <a:ext cx="5136877" cy="5092177"/>
          </a:xfrm>
        </p:spPr>
        <p:txBody>
          <a:bodyPr>
            <a:normAutofit/>
          </a:bodyPr>
          <a:lstStyle/>
          <a:p>
            <a:pPr marL="0" indent="0">
              <a:buNone/>
            </a:pPr>
            <a:r>
              <a:rPr lang="en-US" sz="3200" i="1" dirty="0"/>
              <a:t>Develop an initial plan to recover financially from a disaster. Watch out for scams.</a:t>
            </a:r>
          </a:p>
        </p:txBody>
      </p:sp>
      <p:sp>
        <p:nvSpPr>
          <p:cNvPr id="7" name="Slide Number Placeholder 6"/>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77986" y="259081"/>
            <a:ext cx="8005181" cy="1618310"/>
          </a:xfrm>
        </p:spPr>
        <p:txBody>
          <a:bodyPr anchor="t"/>
          <a:lstStyle/>
          <a:p>
            <a:r>
              <a:rPr lang="en-US" dirty="0"/>
              <a:t>Pre-Training Survey</a:t>
            </a:r>
            <a:br>
              <a:rPr lang="en-US" dirty="0"/>
            </a:br>
            <a:r>
              <a:rPr lang="en-US" sz="2400" dirty="0"/>
              <a:t>See page 19 in your Participant Guide</a:t>
            </a:r>
            <a:endParaRPr lang="en-US" sz="4400" dirty="0"/>
          </a:p>
        </p:txBody>
      </p:sp>
      <p:pic>
        <p:nvPicPr>
          <p:cNvPr id="9" name="Picture 8" descr="Screenshot of Pre-Training Survey from Participant Guide. As with all screenshots in this slide deck, it's shown for navigational purposes only so participants know what to look for in the Participant Guide. It's not shown to have anyone read from the screenshot."/>
          <p:cNvPicPr>
            <a:picLocks noChangeAspect="1"/>
          </p:cNvPicPr>
          <p:nvPr/>
        </p:nvPicPr>
        <p:blipFill>
          <a:blip r:embed="rId2"/>
          <a:stretch>
            <a:fillRect/>
          </a:stretch>
        </p:blipFill>
        <p:spPr>
          <a:xfrm>
            <a:off x="677123" y="1222408"/>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Slide Number Placeholder 11"/>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796657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394" y="389906"/>
            <a:ext cx="8084130" cy="926132"/>
          </a:xfrm>
        </p:spPr>
        <p:txBody>
          <a:bodyPr>
            <a:noAutofit/>
          </a:bodyPr>
          <a:lstStyle/>
          <a:p>
            <a:r>
              <a:rPr lang="en-US" dirty="0"/>
              <a:t>Steps to Financial Recovery:</a:t>
            </a:r>
            <a:br>
              <a:rPr lang="en-US" dirty="0"/>
            </a:br>
            <a:r>
              <a:rPr lang="en-US" dirty="0"/>
              <a:t>Small Groups</a:t>
            </a:r>
          </a:p>
        </p:txBody>
      </p:sp>
      <p:sp>
        <p:nvSpPr>
          <p:cNvPr id="3" name="Content Placeholder 2"/>
          <p:cNvSpPr>
            <a:spLocks noGrp="1"/>
          </p:cNvSpPr>
          <p:nvPr>
            <p:ph idx="1"/>
          </p:nvPr>
        </p:nvSpPr>
        <p:spPr>
          <a:xfrm>
            <a:off x="659394" y="1316038"/>
            <a:ext cx="7417806" cy="4810125"/>
          </a:xfrm>
        </p:spPr>
        <p:txBody>
          <a:bodyPr>
            <a:noAutofit/>
          </a:bodyPr>
          <a:lstStyle/>
          <a:p>
            <a:pPr marL="457200" indent="-457200">
              <a:spcAft>
                <a:spcPts val="0"/>
              </a:spcAft>
              <a:buFont typeface="+mj-lt"/>
              <a:buAutoNum type="arabicPeriod"/>
            </a:pPr>
            <a:r>
              <a:rPr lang="en-US" sz="3200" dirty="0"/>
              <a:t>Property</a:t>
            </a:r>
            <a:r>
              <a:rPr lang="en-US" sz="3200"/>
              <a:t> (Other than a home)</a:t>
            </a:r>
            <a:endParaRPr lang="en-US" sz="3200" dirty="0"/>
          </a:p>
          <a:p>
            <a:pPr marL="457200" indent="-457200">
              <a:spcAft>
                <a:spcPts val="0"/>
              </a:spcAft>
              <a:buFont typeface="+mj-lt"/>
              <a:buAutoNum type="arabicPeriod"/>
            </a:pPr>
            <a:r>
              <a:rPr lang="en-US" sz="3200" dirty="0"/>
              <a:t>Home</a:t>
            </a:r>
          </a:p>
          <a:p>
            <a:pPr marL="457200" indent="-457200">
              <a:spcAft>
                <a:spcPts val="0"/>
              </a:spcAft>
              <a:buFont typeface="+mj-lt"/>
              <a:buAutoNum type="arabicPeriod"/>
            </a:pPr>
            <a:r>
              <a:rPr lang="en-US" sz="3200"/>
              <a:t>Income/Job</a:t>
            </a:r>
            <a:endParaRPr lang="en-US" sz="3200" dirty="0"/>
          </a:p>
          <a:p>
            <a:pPr marL="457200" indent="-457200">
              <a:spcAft>
                <a:spcPts val="0"/>
              </a:spcAft>
              <a:buFont typeface="+mj-lt"/>
              <a:buAutoNum type="arabicPeriod"/>
            </a:pPr>
            <a:r>
              <a:rPr lang="en-US" sz="3200"/>
              <a:t>Bills/Expenses </a:t>
            </a:r>
            <a:endParaRPr lang="en-US" sz="3200" dirty="0"/>
          </a:p>
          <a:p>
            <a:pPr marL="457200" indent="-457200">
              <a:spcAft>
                <a:spcPts val="0"/>
              </a:spcAft>
              <a:buFont typeface="+mj-lt"/>
              <a:buAutoNum type="arabicPeriod"/>
            </a:pPr>
            <a:r>
              <a:rPr lang="en-US" sz="3200" dirty="0"/>
              <a:t>Protecting Your Money </a:t>
            </a:r>
          </a:p>
          <a:p>
            <a:pPr marL="457200" lvl="1" indent="0">
              <a:buNone/>
            </a:pPr>
            <a:endParaRPr lang="en-US" sz="2400"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500075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6" y="434356"/>
            <a:ext cx="7385243" cy="881682"/>
          </a:xfrm>
        </p:spPr>
        <p:txBody>
          <a:bodyPr/>
          <a:lstStyle/>
          <a:p>
            <a:r>
              <a:rPr lang="en-US"/>
              <a:t>Property (Other than a home</a:t>
            </a:r>
            <a:r>
              <a:rPr lang="en-US" dirty="0"/>
              <a:t>)</a:t>
            </a:r>
          </a:p>
        </p:txBody>
      </p:sp>
      <p:sp>
        <p:nvSpPr>
          <p:cNvPr id="3" name="Content Placeholder 2"/>
          <p:cNvSpPr>
            <a:spLocks noGrp="1"/>
          </p:cNvSpPr>
          <p:nvPr>
            <p:ph idx="1"/>
          </p:nvPr>
        </p:nvSpPr>
        <p:spPr>
          <a:xfrm>
            <a:off x="691956" y="1316038"/>
            <a:ext cx="7385244" cy="4810125"/>
          </a:xfrm>
        </p:spPr>
        <p:txBody>
          <a:bodyPr>
            <a:noAutofit/>
          </a:bodyPr>
          <a:lstStyle/>
          <a:p>
            <a:pPr>
              <a:lnSpc>
                <a:spcPct val="100000"/>
              </a:lnSpc>
              <a:buFont typeface="Wingdings" panose="05000000000000000000" pitchFamily="2" charset="2"/>
              <a:buChar char="§"/>
            </a:pPr>
            <a:r>
              <a:rPr lang="en-US" sz="3200" dirty="0"/>
              <a:t>Assess and document the damage </a:t>
            </a:r>
          </a:p>
          <a:p>
            <a:pPr>
              <a:lnSpc>
                <a:spcPct val="100000"/>
              </a:lnSpc>
              <a:buFont typeface="Wingdings" panose="05000000000000000000" pitchFamily="2" charset="2"/>
              <a:buChar char="§"/>
            </a:pPr>
            <a:r>
              <a:rPr lang="en-US" sz="3200" dirty="0"/>
              <a:t>Contact your insurance providers </a:t>
            </a:r>
          </a:p>
          <a:p>
            <a:pPr>
              <a:lnSpc>
                <a:spcPct val="100000"/>
              </a:lnSpc>
              <a:buFont typeface="Wingdings" panose="05000000000000000000" pitchFamily="2" charset="2"/>
              <a:buChar char="§"/>
            </a:pPr>
            <a:r>
              <a:rPr lang="en-US" sz="3200" dirty="0"/>
              <a:t>Find a safe place to store cash and valuables </a:t>
            </a:r>
          </a:p>
          <a:p>
            <a:pPr>
              <a:lnSpc>
                <a:spcPct val="100000"/>
              </a:lnSpc>
              <a:buFont typeface="Wingdings" panose="05000000000000000000" pitchFamily="2" charset="2"/>
              <a:buChar char="§"/>
            </a:pPr>
            <a:r>
              <a:rPr lang="en-US" sz="3200" dirty="0"/>
              <a:t>Arrange for alternative transportation</a:t>
            </a:r>
          </a:p>
          <a:p>
            <a:pPr>
              <a:lnSpc>
                <a:spcPct val="100000"/>
              </a:lnSpc>
              <a:buFont typeface="Wingdings" panose="05000000000000000000" pitchFamily="2" charset="2"/>
              <a:buChar char="§"/>
            </a:pPr>
            <a:r>
              <a:rPr lang="en-US" sz="3200" dirty="0"/>
              <a:t>Repair, replace or borrow assistive technology you use that was damaged</a:t>
            </a:r>
          </a:p>
        </p:txBody>
      </p:sp>
      <p:sp>
        <p:nvSpPr>
          <p:cNvPr id="7" name="Slide Number Placeholder 6"/>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193174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785" y="434356"/>
            <a:ext cx="7279414" cy="881682"/>
          </a:xfrm>
        </p:spPr>
        <p:txBody>
          <a:bodyPr/>
          <a:lstStyle/>
          <a:p>
            <a:r>
              <a:rPr lang="en-US" dirty="0"/>
              <a:t>Home</a:t>
            </a:r>
          </a:p>
        </p:txBody>
      </p:sp>
      <p:sp>
        <p:nvSpPr>
          <p:cNvPr id="3" name="Content Placeholder 2"/>
          <p:cNvSpPr>
            <a:spLocks noGrp="1"/>
          </p:cNvSpPr>
          <p:nvPr>
            <p:ph idx="1"/>
          </p:nvPr>
        </p:nvSpPr>
        <p:spPr>
          <a:xfrm>
            <a:off x="797785" y="1316038"/>
            <a:ext cx="7648580" cy="4810125"/>
          </a:xfrm>
        </p:spPr>
        <p:txBody>
          <a:bodyPr>
            <a:normAutofit fontScale="92500" lnSpcReduction="10000"/>
          </a:bodyPr>
          <a:lstStyle/>
          <a:p>
            <a:pPr>
              <a:lnSpc>
                <a:spcPct val="110000"/>
              </a:lnSpc>
              <a:spcAft>
                <a:spcPts val="600"/>
              </a:spcAft>
              <a:buFont typeface="Wingdings" panose="05000000000000000000" pitchFamily="2" charset="2"/>
              <a:buChar char="§"/>
            </a:pPr>
            <a:r>
              <a:rPr lang="en-US" sz="3500" dirty="0"/>
              <a:t>Continue making housing payments or contact lender or landlord</a:t>
            </a:r>
          </a:p>
          <a:p>
            <a:pPr>
              <a:lnSpc>
                <a:spcPct val="110000"/>
              </a:lnSpc>
              <a:spcAft>
                <a:spcPts val="600"/>
              </a:spcAft>
              <a:buFont typeface="Wingdings" panose="05000000000000000000" pitchFamily="2" charset="2"/>
              <a:buChar char="§"/>
            </a:pPr>
            <a:r>
              <a:rPr lang="en-US" sz="3500" dirty="0"/>
              <a:t>Assess and document damage</a:t>
            </a:r>
          </a:p>
          <a:p>
            <a:pPr>
              <a:lnSpc>
                <a:spcPct val="110000"/>
              </a:lnSpc>
              <a:spcAft>
                <a:spcPts val="600"/>
              </a:spcAft>
              <a:buFont typeface="Wingdings" panose="05000000000000000000" pitchFamily="2" charset="2"/>
              <a:buChar char="§"/>
            </a:pPr>
            <a:r>
              <a:rPr lang="en-US" sz="3500" dirty="0"/>
              <a:t>Contact your insurance providers </a:t>
            </a:r>
          </a:p>
          <a:p>
            <a:pPr>
              <a:lnSpc>
                <a:spcPct val="110000"/>
              </a:lnSpc>
              <a:spcAft>
                <a:spcPts val="600"/>
              </a:spcAft>
              <a:buFont typeface="Wingdings" panose="05000000000000000000" pitchFamily="2" charset="2"/>
              <a:buChar char="§"/>
            </a:pPr>
            <a:r>
              <a:rPr lang="en-US" sz="3500" dirty="0"/>
              <a:t>Contact your landlord about damage if you rent</a:t>
            </a:r>
          </a:p>
          <a:p>
            <a:pPr>
              <a:lnSpc>
                <a:spcPct val="110000"/>
              </a:lnSpc>
              <a:spcAft>
                <a:spcPts val="600"/>
              </a:spcAft>
              <a:buFont typeface="Wingdings" panose="05000000000000000000" pitchFamily="2" charset="2"/>
              <a:buChar char="§"/>
            </a:pPr>
            <a:r>
              <a:rPr lang="en-US" sz="3500" dirty="0"/>
              <a:t>Get help from a </a:t>
            </a:r>
            <a:r>
              <a:rPr lang="en-US" sz="3500"/>
              <a:t>HUD-certified housing counseling agency </a:t>
            </a:r>
            <a:endParaRPr lang="en-US" sz="3500" dirty="0"/>
          </a:p>
          <a:p>
            <a:pPr>
              <a:spcAft>
                <a:spcPts val="0"/>
              </a:spcAft>
            </a:pPr>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28772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112" y="434356"/>
            <a:ext cx="7434087" cy="881682"/>
          </a:xfrm>
        </p:spPr>
        <p:txBody>
          <a:bodyPr/>
          <a:lstStyle/>
          <a:p>
            <a:r>
              <a:rPr lang="en-US"/>
              <a:t>Income/Job</a:t>
            </a:r>
            <a:endParaRPr lang="en-US" dirty="0"/>
          </a:p>
        </p:txBody>
      </p:sp>
      <p:sp>
        <p:nvSpPr>
          <p:cNvPr id="3" name="Content Placeholder 2"/>
          <p:cNvSpPr>
            <a:spLocks noGrp="1"/>
          </p:cNvSpPr>
          <p:nvPr>
            <p:ph idx="1"/>
          </p:nvPr>
        </p:nvSpPr>
        <p:spPr>
          <a:xfrm>
            <a:off x="716378" y="1316038"/>
            <a:ext cx="7360822" cy="4810125"/>
          </a:xfrm>
        </p:spPr>
        <p:txBody>
          <a:bodyPr>
            <a:noAutofit/>
          </a:bodyPr>
          <a:lstStyle/>
          <a:p>
            <a:pPr>
              <a:lnSpc>
                <a:spcPct val="100000"/>
              </a:lnSpc>
              <a:spcAft>
                <a:spcPts val="300"/>
              </a:spcAft>
              <a:buFont typeface="Wingdings" panose="05000000000000000000" pitchFamily="2" charset="2"/>
              <a:buChar char="§"/>
            </a:pPr>
            <a:r>
              <a:rPr lang="en-US" sz="2800" dirty="0"/>
              <a:t>Contact your employer</a:t>
            </a:r>
          </a:p>
          <a:p>
            <a:pPr>
              <a:lnSpc>
                <a:spcPct val="100000"/>
              </a:lnSpc>
              <a:spcAft>
                <a:spcPts val="300"/>
              </a:spcAft>
              <a:buFont typeface="Wingdings" panose="05000000000000000000" pitchFamily="2" charset="2"/>
              <a:buChar char="§"/>
            </a:pPr>
            <a:r>
              <a:rPr lang="en-US" sz="2800" dirty="0"/>
              <a:t>Contact your benefits providers</a:t>
            </a:r>
          </a:p>
          <a:p>
            <a:pPr>
              <a:lnSpc>
                <a:spcPct val="100000"/>
              </a:lnSpc>
              <a:spcAft>
                <a:spcPts val="300"/>
              </a:spcAft>
              <a:buFont typeface="Wingdings" panose="05000000000000000000" pitchFamily="2" charset="2"/>
              <a:buChar char="§"/>
            </a:pPr>
            <a:r>
              <a:rPr lang="en-US" sz="2800" dirty="0"/>
              <a:t>Keep track of work days lost</a:t>
            </a:r>
          </a:p>
          <a:p>
            <a:pPr>
              <a:lnSpc>
                <a:spcPct val="100000"/>
              </a:lnSpc>
              <a:spcAft>
                <a:spcPts val="300"/>
              </a:spcAft>
              <a:buFont typeface="Wingdings" panose="05000000000000000000" pitchFamily="2" charset="2"/>
              <a:buChar char="§"/>
            </a:pPr>
            <a:r>
              <a:rPr lang="en-US" sz="2800" dirty="0"/>
              <a:t>Care for your service animal and repair assistive technology</a:t>
            </a:r>
          </a:p>
          <a:p>
            <a:pPr>
              <a:lnSpc>
                <a:spcPct val="100000"/>
              </a:lnSpc>
              <a:spcAft>
                <a:spcPts val="300"/>
              </a:spcAft>
              <a:buFont typeface="Wingdings" panose="05000000000000000000" pitchFamily="2" charset="2"/>
              <a:buChar char="§"/>
            </a:pPr>
            <a:r>
              <a:rPr lang="en-US" sz="2800" dirty="0"/>
              <a:t>Contact your disability insurance provider</a:t>
            </a:r>
          </a:p>
          <a:p>
            <a:pPr>
              <a:lnSpc>
                <a:spcPct val="100000"/>
              </a:lnSpc>
              <a:spcAft>
                <a:spcPts val="300"/>
              </a:spcAft>
              <a:buFont typeface="Wingdings" panose="05000000000000000000" pitchFamily="2" charset="2"/>
              <a:buChar char="§"/>
            </a:pPr>
            <a:r>
              <a:rPr lang="en-US" sz="2800" dirty="0"/>
              <a:t>Explore public benefits </a:t>
            </a:r>
          </a:p>
          <a:p>
            <a:pPr>
              <a:lnSpc>
                <a:spcPct val="100000"/>
              </a:lnSpc>
              <a:spcAft>
                <a:spcPts val="300"/>
              </a:spcAft>
              <a:buFont typeface="Wingdings" panose="05000000000000000000" pitchFamily="2" charset="2"/>
              <a:buChar char="§"/>
            </a:pPr>
            <a:r>
              <a:rPr lang="en-US" sz="2800" dirty="0"/>
              <a:t>Contact your life insurance providers</a:t>
            </a:r>
          </a:p>
          <a:p>
            <a:pPr>
              <a:lnSpc>
                <a:spcPct val="100000"/>
              </a:lnSpc>
              <a:spcAft>
                <a:spcPts val="300"/>
              </a:spcAft>
              <a:buFont typeface="Wingdings" panose="05000000000000000000" pitchFamily="2" charset="2"/>
              <a:buChar char="§"/>
            </a:pPr>
            <a:r>
              <a:rPr lang="en-US" sz="2800" dirty="0"/>
              <a:t>Contact schools and financial </a:t>
            </a:r>
            <a:r>
              <a:rPr lang="en-US" sz="2800"/>
              <a:t>aid offices</a:t>
            </a:r>
            <a:endParaRPr lang="en-US" sz="2800"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26562552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Bills/Expenses</a:t>
            </a:r>
            <a:endParaRPr lang="en-US" dirty="0"/>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n-US" sz="3200" dirty="0"/>
              <a:t>Continue paying your bills</a:t>
            </a:r>
          </a:p>
          <a:p>
            <a:pPr>
              <a:lnSpc>
                <a:spcPct val="100000"/>
              </a:lnSpc>
              <a:buFont typeface="Wingdings" panose="05000000000000000000" pitchFamily="2" charset="2"/>
              <a:buChar char="§"/>
            </a:pPr>
            <a:r>
              <a:rPr lang="en-US" sz="3200" dirty="0"/>
              <a:t>Contact the post office</a:t>
            </a:r>
          </a:p>
          <a:p>
            <a:pPr>
              <a:lnSpc>
                <a:spcPct val="100000"/>
              </a:lnSpc>
              <a:buFont typeface="Wingdings" panose="05000000000000000000" pitchFamily="2" charset="2"/>
              <a:buChar char="§"/>
            </a:pPr>
            <a:r>
              <a:rPr lang="en-US" sz="3200" dirty="0"/>
              <a:t>Contact your financial institutions</a:t>
            </a:r>
          </a:p>
          <a:p>
            <a:pPr>
              <a:lnSpc>
                <a:spcPct val="100000"/>
              </a:lnSpc>
              <a:buFont typeface="Wingdings" panose="05000000000000000000" pitchFamily="2" charset="2"/>
              <a:buChar char="§"/>
            </a:pPr>
            <a:r>
              <a:rPr lang="en-US" sz="3200" dirty="0"/>
              <a:t>Contact your creditors</a:t>
            </a:r>
          </a:p>
          <a:p>
            <a:pPr>
              <a:lnSpc>
                <a:spcPct val="100000"/>
              </a:lnSpc>
              <a:buFont typeface="Wingdings" panose="05000000000000000000" pitchFamily="2" charset="2"/>
              <a:buChar char="§"/>
            </a:pPr>
            <a:r>
              <a:rPr lang="en-US" sz="3200" dirty="0"/>
              <a:t>Keep records of what you spend </a:t>
            </a:r>
          </a:p>
          <a:p>
            <a:pPr>
              <a:lnSpc>
                <a:spcPct val="100000"/>
              </a:lnSpc>
              <a:buFont typeface="Wingdings" panose="05000000000000000000" pitchFamily="2" charset="2"/>
              <a:buChar char="§"/>
            </a:pPr>
            <a:r>
              <a:rPr lang="en-US" sz="3200" dirty="0"/>
              <a:t>Access assistance programs</a:t>
            </a:r>
          </a:p>
        </p:txBody>
      </p:sp>
      <p:sp>
        <p:nvSpPr>
          <p:cNvPr id="7" name="Slide Number Placeholder 6"/>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589012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74" y="434356"/>
            <a:ext cx="7401525" cy="881682"/>
          </a:xfrm>
        </p:spPr>
        <p:txBody>
          <a:bodyPr/>
          <a:lstStyle/>
          <a:p>
            <a:r>
              <a:rPr lang="en-US" dirty="0"/>
              <a:t>Protecting Your Money</a:t>
            </a:r>
          </a:p>
        </p:txBody>
      </p:sp>
      <p:sp>
        <p:nvSpPr>
          <p:cNvPr id="3" name="Content Placeholder 2"/>
          <p:cNvSpPr>
            <a:spLocks noGrp="1"/>
          </p:cNvSpPr>
          <p:nvPr>
            <p:ph idx="1"/>
          </p:nvPr>
        </p:nvSpPr>
        <p:spPr>
          <a:xfrm>
            <a:off x="675674" y="1316038"/>
            <a:ext cx="7401525" cy="4810125"/>
          </a:xfrm>
        </p:spPr>
        <p:txBody>
          <a:bodyPr>
            <a:noAutofit/>
          </a:bodyPr>
          <a:lstStyle/>
          <a:p>
            <a:pPr>
              <a:lnSpc>
                <a:spcPct val="100000"/>
              </a:lnSpc>
              <a:spcAft>
                <a:spcPts val="600"/>
              </a:spcAft>
              <a:buFont typeface="Wingdings" panose="05000000000000000000" pitchFamily="2" charset="2"/>
              <a:buChar char="§"/>
            </a:pPr>
            <a:r>
              <a:rPr lang="en-US" sz="3200" dirty="0"/>
              <a:t>Get and review your credit reports</a:t>
            </a:r>
          </a:p>
          <a:p>
            <a:pPr>
              <a:lnSpc>
                <a:spcPct val="100000"/>
              </a:lnSpc>
              <a:spcAft>
                <a:spcPts val="600"/>
              </a:spcAft>
              <a:buFont typeface="Wingdings" panose="05000000000000000000" pitchFamily="2" charset="2"/>
              <a:buChar char="§"/>
            </a:pPr>
            <a:r>
              <a:rPr lang="en-US" sz="3200" dirty="0"/>
              <a:t>Contact your financial institutions </a:t>
            </a:r>
          </a:p>
          <a:p>
            <a:pPr>
              <a:lnSpc>
                <a:spcPct val="100000"/>
              </a:lnSpc>
              <a:spcAft>
                <a:spcPts val="600"/>
              </a:spcAft>
              <a:buFont typeface="Wingdings" panose="05000000000000000000" pitchFamily="2" charset="2"/>
              <a:buChar char="§"/>
            </a:pPr>
            <a:r>
              <a:rPr lang="en-US" sz="3200" dirty="0"/>
              <a:t>Contact department of motor vehicles </a:t>
            </a:r>
          </a:p>
          <a:p>
            <a:pPr>
              <a:lnSpc>
                <a:spcPct val="100000"/>
              </a:lnSpc>
              <a:spcAft>
                <a:spcPts val="600"/>
              </a:spcAft>
              <a:buFont typeface="Wingdings" panose="05000000000000000000" pitchFamily="2" charset="2"/>
              <a:buChar char="§"/>
            </a:pPr>
            <a:r>
              <a:rPr lang="en-US" sz="3200" dirty="0"/>
              <a:t>Find a safe place </a:t>
            </a:r>
            <a:r>
              <a:rPr lang="en-US" sz="3200"/>
              <a:t>for financial </a:t>
            </a:r>
            <a:r>
              <a:rPr lang="en-US" sz="3200" dirty="0"/>
              <a:t>information</a:t>
            </a:r>
            <a:r>
              <a:rPr lang="en-US" sz="3200"/>
              <a:t>, cash, and other valuables</a:t>
            </a:r>
            <a:endParaRPr lang="en-US" sz="3200" dirty="0"/>
          </a:p>
          <a:p>
            <a:pPr>
              <a:lnSpc>
                <a:spcPct val="100000"/>
              </a:lnSpc>
              <a:spcAft>
                <a:spcPts val="600"/>
              </a:spcAft>
              <a:buFont typeface="Wingdings" panose="05000000000000000000" pitchFamily="2" charset="2"/>
              <a:buChar char="§"/>
            </a:pPr>
            <a:r>
              <a:rPr lang="en-US" sz="3200" dirty="0"/>
              <a:t>Contact the post office</a:t>
            </a:r>
          </a:p>
        </p:txBody>
      </p:sp>
      <p:sp>
        <p:nvSpPr>
          <p:cNvPr id="7" name="Slide Number Placeholder 6"/>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142261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74" y="434356"/>
            <a:ext cx="7401525" cy="881682"/>
          </a:xfrm>
        </p:spPr>
        <p:txBody>
          <a:bodyPr>
            <a:normAutofit/>
          </a:bodyPr>
          <a:lstStyle/>
          <a:p>
            <a:r>
              <a:rPr lang="en-US" dirty="0"/>
              <a:t>Be Proactive</a:t>
            </a:r>
          </a:p>
        </p:txBody>
      </p:sp>
      <p:sp>
        <p:nvSpPr>
          <p:cNvPr id="5" name="Rectangle 1"/>
          <p:cNvSpPr>
            <a:spLocks noGrp="1" noChangeArrowheads="1"/>
          </p:cNvSpPr>
          <p:nvPr>
            <p:ph idx="1"/>
          </p:nvPr>
        </p:nvSpPr>
        <p:spPr>
          <a:xfrm>
            <a:off x="675674" y="1316038"/>
            <a:ext cx="7401525" cy="4810125"/>
          </a:xfrm>
        </p:spPr>
        <p:txBody>
          <a:bodyPr>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nSpc>
                <a:spcPct val="100000"/>
              </a:lnSpc>
              <a:spcBef>
                <a:spcPts val="768"/>
              </a:spcBef>
              <a:spcAft>
                <a:spcPts val="1800"/>
              </a:spcAft>
              <a:buFont typeface="Wingdings" panose="05000000000000000000" pitchFamily="2" charset="2"/>
              <a:buChar char="§"/>
            </a:pPr>
            <a:r>
              <a:rPr lang="en-US" altLang="en-US" sz="3200" dirty="0">
                <a:latin typeface="+mj-lt"/>
              </a:rPr>
              <a:t>First, contact the company directly </a:t>
            </a:r>
          </a:p>
          <a:p>
            <a:pPr lvl="0">
              <a:lnSpc>
                <a:spcPct val="100000"/>
              </a:lnSpc>
              <a:spcBef>
                <a:spcPts val="768"/>
              </a:spcBef>
              <a:spcAft>
                <a:spcPts val="1800"/>
              </a:spcAft>
              <a:buFont typeface="Wingdings" panose="05000000000000000000" pitchFamily="2" charset="2"/>
              <a:buChar char="§"/>
            </a:pPr>
            <a:r>
              <a:rPr lang="en-US" altLang="en-US" sz="3200" dirty="0">
                <a:latin typeface="+mj-lt"/>
              </a:rPr>
              <a:t>Then if needed, contact the regulatory agency</a:t>
            </a:r>
          </a:p>
          <a:p>
            <a:pPr>
              <a:lnSpc>
                <a:spcPct val="100000"/>
              </a:lnSpc>
              <a:spcBef>
                <a:spcPts val="768"/>
              </a:spcBef>
              <a:spcAft>
                <a:spcPts val="1800"/>
              </a:spcAft>
              <a:buFont typeface="Wingdings" panose="05000000000000000000" pitchFamily="2" charset="2"/>
              <a:buChar char="§"/>
            </a:pPr>
            <a:r>
              <a:rPr lang="en-US" altLang="en-US" sz="3200" dirty="0">
                <a:latin typeface="+mj-lt"/>
              </a:rPr>
              <a:t>Consider filing a complaint with state regulators  or state attorney general’s office</a:t>
            </a:r>
          </a:p>
        </p:txBody>
      </p:sp>
      <p:sp>
        <p:nvSpPr>
          <p:cNvPr id="7" name="Slide Number Placeholder 6"/>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2037484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66" y="210540"/>
            <a:ext cx="8041757" cy="1011868"/>
          </a:xfrm>
        </p:spPr>
        <p:txBody>
          <a:bodyPr anchor="t">
            <a:normAutofit/>
          </a:bodyPr>
          <a:lstStyle/>
          <a:p>
            <a:r>
              <a:rPr lang="en-US" sz="3200" dirty="0"/>
              <a:t>Apply It: My Steps to Financial Recovery</a:t>
            </a:r>
            <a:br>
              <a:rPr lang="en-US" sz="3200" dirty="0"/>
            </a:br>
            <a:r>
              <a:rPr lang="en-US" sz="2400" dirty="0"/>
              <a:t>See page 12 in your Participant Guide</a:t>
            </a:r>
            <a:endParaRPr lang="en-US" sz="1800" dirty="0"/>
          </a:p>
        </p:txBody>
      </p:sp>
      <p:pic>
        <p:nvPicPr>
          <p:cNvPr id="6" name="Picture 5" descr="Screenshot of Apply It: My Steps to Financial Recovery from Participant Guide. Shown for navigational purposes only."/>
          <p:cNvPicPr>
            <a:picLocks noChangeAspect="1"/>
          </p:cNvPicPr>
          <p:nvPr/>
        </p:nvPicPr>
        <p:blipFill>
          <a:blip r:embed="rId2"/>
          <a:stretch>
            <a:fillRect/>
          </a:stretch>
        </p:blipFill>
        <p:spPr>
          <a:xfrm>
            <a:off x="677123" y="1222408"/>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3989328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Get Help</a:t>
            </a:r>
          </a:p>
        </p:txBody>
      </p:sp>
      <p:sp>
        <p:nvSpPr>
          <p:cNvPr id="3" name="Content Placeholder 2"/>
          <p:cNvSpPr>
            <a:spLocks noGrp="1"/>
          </p:cNvSpPr>
          <p:nvPr>
            <p:ph idx="1"/>
          </p:nvPr>
        </p:nvSpPr>
        <p:spPr>
          <a:xfrm>
            <a:off x="667535" y="1316038"/>
            <a:ext cx="4563686" cy="4810125"/>
          </a:xfrm>
        </p:spPr>
        <p:txBody>
          <a:bodyPr>
            <a:noAutofit/>
          </a:bodyPr>
          <a:lstStyle/>
          <a:p>
            <a:pPr>
              <a:lnSpc>
                <a:spcPct val="100000"/>
              </a:lnSpc>
              <a:buFont typeface="Wingdings" panose="05000000000000000000" pitchFamily="2" charset="2"/>
              <a:buChar char="§"/>
            </a:pPr>
            <a:r>
              <a:rPr lang="en-US" sz="3200" dirty="0"/>
              <a:t>DisasterAssistance.gov</a:t>
            </a:r>
          </a:p>
          <a:p>
            <a:pPr>
              <a:lnSpc>
                <a:spcPct val="100000"/>
              </a:lnSpc>
              <a:buFont typeface="Wingdings" panose="05000000000000000000" pitchFamily="2" charset="2"/>
              <a:buChar char="§"/>
            </a:pPr>
            <a:r>
              <a:rPr lang="en-US" sz="3200"/>
              <a:t>Federal </a:t>
            </a:r>
            <a:r>
              <a:rPr lang="en-US" sz="3200" dirty="0"/>
              <a:t>Emergency </a:t>
            </a:r>
            <a:r>
              <a:rPr lang="en-US" sz="3200"/>
              <a:t>Management Agency (FEMA) Disaster </a:t>
            </a:r>
            <a:r>
              <a:rPr lang="en-US" sz="3200" dirty="0"/>
              <a:t>Recovery Centers</a:t>
            </a:r>
          </a:p>
          <a:p>
            <a:pPr>
              <a:lnSpc>
                <a:spcPct val="100000"/>
              </a:lnSpc>
              <a:buFont typeface="Wingdings" panose="05000000000000000000" pitchFamily="2" charset="2"/>
              <a:buChar char="§"/>
            </a:pPr>
            <a:r>
              <a:rPr lang="en-US" sz="3200" dirty="0"/>
              <a:t>Locally-organized disaster relief and recovery meetings</a:t>
            </a:r>
          </a:p>
        </p:txBody>
      </p:sp>
      <p:pic>
        <p:nvPicPr>
          <p:cNvPr id="9" name="Picture 8" descr="Signpost with 6 signs shaped like arrows. The signs read Help, Advice, Assistance on the right, and Support, Guidance, Info on the left "/>
          <p:cNvPicPr>
            <a:picLocks noChangeAspect="1"/>
          </p:cNvPicPr>
          <p:nvPr/>
        </p:nvPicPr>
        <p:blipFill rotWithShape="1">
          <a:blip r:embed="rId2">
            <a:extLst>
              <a:ext uri="{28A0092B-C50C-407E-A947-70E740481C1C}">
                <a14:useLocalDpi xmlns:a14="http://schemas.microsoft.com/office/drawing/2010/main" val="0"/>
              </a:ext>
            </a:extLst>
          </a:blip>
          <a:srcRect l="17165" r="16554"/>
          <a:stretch/>
        </p:blipFill>
        <p:spPr>
          <a:xfrm>
            <a:off x="5231221" y="1513703"/>
            <a:ext cx="3364963" cy="3799703"/>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3173973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972" y="434356"/>
            <a:ext cx="7442227" cy="881682"/>
          </a:xfrm>
        </p:spPr>
        <p:txBody>
          <a:bodyPr>
            <a:normAutofit/>
          </a:bodyPr>
          <a:lstStyle/>
          <a:p>
            <a:r>
              <a:rPr lang="en-US" dirty="0"/>
              <a:t>Financial Recovery Resources</a:t>
            </a:r>
          </a:p>
        </p:txBody>
      </p:sp>
      <p:sp>
        <p:nvSpPr>
          <p:cNvPr id="3" name="Content Placeholder 2"/>
          <p:cNvSpPr>
            <a:spLocks noGrp="1"/>
          </p:cNvSpPr>
          <p:nvPr>
            <p:ph idx="1"/>
          </p:nvPr>
        </p:nvSpPr>
        <p:spPr>
          <a:xfrm>
            <a:off x="700096" y="1316038"/>
            <a:ext cx="7377103" cy="4957762"/>
          </a:xfrm>
        </p:spPr>
        <p:txBody>
          <a:bodyPr>
            <a:normAutofit lnSpcReduction="10000"/>
          </a:bodyPr>
          <a:lstStyle/>
          <a:p>
            <a:pPr>
              <a:lnSpc>
                <a:spcPct val="110000"/>
              </a:lnSpc>
              <a:spcAft>
                <a:spcPts val="600"/>
              </a:spcAft>
              <a:buFont typeface="Wingdings" panose="05000000000000000000" pitchFamily="2" charset="2"/>
              <a:buChar char="§"/>
            </a:pPr>
            <a:r>
              <a:rPr lang="en-US" sz="2800"/>
              <a:t>Again, start </a:t>
            </a:r>
            <a:r>
              <a:rPr lang="en-US" sz="2800" dirty="0"/>
              <a:t>with DisasterAssistance.gov</a:t>
            </a:r>
          </a:p>
          <a:p>
            <a:pPr>
              <a:lnSpc>
                <a:spcPct val="110000"/>
              </a:lnSpc>
              <a:spcAft>
                <a:spcPts val="600"/>
              </a:spcAft>
              <a:buFont typeface="Wingdings" panose="05000000000000000000" pitchFamily="2" charset="2"/>
              <a:buChar char="§"/>
            </a:pPr>
            <a:r>
              <a:rPr lang="en-US" sz="2800" dirty="0"/>
              <a:t>FEMA’s Individuals and Households Program </a:t>
            </a:r>
          </a:p>
          <a:p>
            <a:pPr>
              <a:lnSpc>
                <a:spcPct val="110000"/>
              </a:lnSpc>
              <a:spcAft>
                <a:spcPts val="600"/>
              </a:spcAft>
              <a:buFont typeface="Wingdings" panose="05000000000000000000" pitchFamily="2" charset="2"/>
              <a:buChar char="§"/>
            </a:pPr>
            <a:r>
              <a:rPr lang="en-US" sz="2800" dirty="0"/>
              <a:t>Small Business Administration’s low-interest, long-term disaster loans</a:t>
            </a:r>
          </a:p>
          <a:p>
            <a:pPr>
              <a:lnSpc>
                <a:spcPct val="110000"/>
              </a:lnSpc>
              <a:spcAft>
                <a:spcPts val="600"/>
              </a:spcAft>
              <a:buFont typeface="Wingdings" panose="05000000000000000000" pitchFamily="2" charset="2"/>
              <a:buChar char="§"/>
            </a:pPr>
            <a:r>
              <a:rPr lang="en-US" sz="2800" dirty="0"/>
              <a:t>Department of Agriculture’s disaster loans </a:t>
            </a:r>
          </a:p>
          <a:p>
            <a:pPr>
              <a:lnSpc>
                <a:spcPct val="110000"/>
              </a:lnSpc>
              <a:spcAft>
                <a:spcPts val="600"/>
              </a:spcAft>
              <a:buFont typeface="Wingdings" panose="05000000000000000000" pitchFamily="2" charset="2"/>
              <a:buChar char="§"/>
            </a:pPr>
            <a:r>
              <a:rPr lang="en-US" sz="2800" dirty="0"/>
              <a:t>Department of Housing and Urban Development’s approved housing </a:t>
            </a:r>
            <a:r>
              <a:rPr lang="en-US" sz="2800"/>
              <a:t>counseling agencies</a:t>
            </a:r>
          </a:p>
          <a:p>
            <a:pPr>
              <a:lnSpc>
                <a:spcPct val="110000"/>
              </a:lnSpc>
              <a:spcAft>
                <a:spcPts val="600"/>
              </a:spcAft>
              <a:buFont typeface="Wingdings" panose="05000000000000000000" pitchFamily="2" charset="2"/>
              <a:buChar char="§"/>
            </a:pPr>
            <a:r>
              <a:rPr lang="en-US" sz="2800"/>
              <a:t>Home Preservation Hotline</a:t>
            </a:r>
            <a:endParaRPr lang="en-US" sz="2800" dirty="0"/>
          </a:p>
          <a:p>
            <a:pPr>
              <a:spcAft>
                <a:spcPts val="0"/>
              </a:spcAft>
            </a:pPr>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3031826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a:t>Section 1 – Preparing Financially</a:t>
            </a:r>
            <a:r>
              <a:rPr lang="en-US" baseline="0"/>
              <a:t> for Disasters</a:t>
            </a:r>
            <a:endParaRPr lang="en-US"/>
          </a:p>
        </p:txBody>
      </p:sp>
      <p:sp>
        <p:nvSpPr>
          <p:cNvPr id="3" name="Subtitle 2"/>
          <p:cNvSpPr>
            <a:spLocks noGrp="1"/>
          </p:cNvSpPr>
          <p:nvPr>
            <p:ph sz="quarter" idx="12"/>
          </p:nvPr>
        </p:nvSpPr>
        <p:spPr/>
        <p:txBody>
          <a:bodyPr anchor="b">
            <a:normAutofit lnSpcReduction="10000"/>
          </a:bodyPr>
          <a:lstStyle/>
          <a:p>
            <a:pPr marL="0" indent="0">
              <a:buNone/>
            </a:pPr>
            <a:r>
              <a:rPr lang="en-US" dirty="0">
                <a:solidFill>
                  <a:schemeClr val="tx2"/>
                </a:solidFill>
              </a:rPr>
              <a:t>Section 1</a:t>
            </a:r>
          </a:p>
        </p:txBody>
      </p:sp>
      <p:sp>
        <p:nvSpPr>
          <p:cNvPr id="4" name="Text Placeholder 3"/>
          <p:cNvSpPr>
            <a:spLocks noGrp="1"/>
          </p:cNvSpPr>
          <p:nvPr>
            <p:ph type="body" sz="quarter" idx="11"/>
          </p:nvPr>
        </p:nvSpPr>
        <p:spPr/>
        <p:txBody>
          <a:bodyPr>
            <a:normAutofit/>
          </a:bodyPr>
          <a:lstStyle/>
          <a:p>
            <a:r>
              <a:rPr lang="en-US" dirty="0"/>
              <a:t>Preparing Financially</a:t>
            </a:r>
            <a:br>
              <a:rPr lang="en-US" dirty="0"/>
            </a:br>
            <a:r>
              <a:rPr lang="en-US" dirty="0"/>
              <a:t>for Disasters</a:t>
            </a:r>
          </a:p>
          <a:p>
            <a:endParaRPr lang="en-US" dirty="0">
              <a:latin typeface="Franklin Gothic Book" panose="020B0503020102020204" pitchFamily="34" charset="0"/>
            </a:endParaRPr>
          </a:p>
          <a:p>
            <a:r>
              <a:rPr lang="en-US" sz="1800" dirty="0">
                <a:latin typeface="Franklin Gothic Book" panose="020B0503020102020204" pitchFamily="34" charset="0"/>
              </a:rPr>
              <a:t>See page 3 in your Participant Guide</a:t>
            </a:r>
          </a:p>
        </p:txBody>
      </p:sp>
      <p:pic>
        <p:nvPicPr>
          <p:cNvPr id="7" name="Picture 6" descr="Yellow street sign that reads in all capital letters: Are You Ready?"/>
          <p:cNvPicPr>
            <a:picLocks noChangeAspect="1"/>
          </p:cNvPicPr>
          <p:nvPr/>
        </p:nvPicPr>
        <p:blipFill rotWithShape="1">
          <a:blip r:embed="rId3" cstate="print">
            <a:extLst>
              <a:ext uri="{28A0092B-C50C-407E-A947-70E740481C1C}">
                <a14:useLocalDpi xmlns:a14="http://schemas.microsoft.com/office/drawing/2010/main"/>
              </a:ext>
            </a:extLst>
          </a:blip>
          <a:srcRect l="25911" r="1750"/>
          <a:stretch/>
        </p:blipFill>
        <p:spPr>
          <a:xfrm>
            <a:off x="3774384" y="586158"/>
            <a:ext cx="5369616" cy="5029200"/>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534" y="434356"/>
            <a:ext cx="7409665" cy="881682"/>
          </a:xfrm>
        </p:spPr>
        <p:txBody>
          <a:bodyPr anchor="t"/>
          <a:lstStyle/>
          <a:p>
            <a:r>
              <a:rPr lang="en-US" dirty="0"/>
              <a:t>Watch Out for Scams</a:t>
            </a:r>
          </a:p>
        </p:txBody>
      </p:sp>
      <p:sp>
        <p:nvSpPr>
          <p:cNvPr id="3" name="Content Placeholder 2"/>
          <p:cNvSpPr>
            <a:spLocks noGrp="1"/>
          </p:cNvSpPr>
          <p:nvPr>
            <p:ph idx="1"/>
          </p:nvPr>
        </p:nvSpPr>
        <p:spPr>
          <a:xfrm>
            <a:off x="667535" y="1112108"/>
            <a:ext cx="5115428" cy="5014055"/>
          </a:xfrm>
        </p:spPr>
        <p:txBody>
          <a:bodyPr>
            <a:noAutofit/>
          </a:bodyPr>
          <a:lstStyle/>
          <a:p>
            <a:pPr>
              <a:lnSpc>
                <a:spcPct val="100000"/>
              </a:lnSpc>
              <a:buFont typeface="Wingdings" panose="05000000000000000000" pitchFamily="2" charset="2"/>
              <a:buChar char="§"/>
            </a:pPr>
            <a:r>
              <a:rPr lang="en-US" sz="3200" dirty="0"/>
              <a:t>Not everyone who offers help is a legitimate source of help</a:t>
            </a:r>
          </a:p>
          <a:p>
            <a:pPr>
              <a:lnSpc>
                <a:spcPct val="100000"/>
              </a:lnSpc>
              <a:buFont typeface="Wingdings" panose="05000000000000000000" pitchFamily="2" charset="2"/>
              <a:buChar char="§"/>
            </a:pPr>
            <a:r>
              <a:rPr lang="en-US" sz="3200" dirty="0"/>
              <a:t>Be on the lookout for scams </a:t>
            </a:r>
          </a:p>
          <a:p>
            <a:pPr>
              <a:lnSpc>
                <a:spcPct val="100000"/>
              </a:lnSpc>
              <a:buFont typeface="Wingdings" panose="05000000000000000000" pitchFamily="2" charset="2"/>
              <a:buChar char="§"/>
            </a:pPr>
            <a:r>
              <a:rPr lang="en-US" sz="3200" dirty="0"/>
              <a:t>Protect yourself by being cautious</a:t>
            </a:r>
          </a:p>
          <a:p>
            <a:pPr>
              <a:lnSpc>
                <a:spcPct val="100000"/>
              </a:lnSpc>
              <a:buFont typeface="Wingdings" panose="05000000000000000000" pitchFamily="2" charset="2"/>
              <a:buChar char="§"/>
            </a:pPr>
            <a:r>
              <a:rPr lang="en-US" sz="3200" dirty="0"/>
              <a:t>Be selective when you hire or accept help</a:t>
            </a:r>
          </a:p>
          <a:p>
            <a:pPr>
              <a:lnSpc>
                <a:spcPct val="100000"/>
              </a:lnSpc>
              <a:buFont typeface="Wingdings" panose="05000000000000000000" pitchFamily="2" charset="2"/>
              <a:buChar char="§"/>
            </a:pPr>
            <a:endParaRPr lang="en-US" sz="3200" dirty="0"/>
          </a:p>
        </p:txBody>
      </p:sp>
      <p:pic>
        <p:nvPicPr>
          <p:cNvPr id="10" name="Picture 9" descr="Yellow street sign with black border. Reads Scam Alert."/>
          <p:cNvPicPr>
            <a:picLocks noChangeAspect="1"/>
          </p:cNvPicPr>
          <p:nvPr/>
        </p:nvPicPr>
        <p:blipFill rotWithShape="1">
          <a:blip r:embed="rId2">
            <a:extLst>
              <a:ext uri="{28A0092B-C50C-407E-A947-70E740481C1C}">
                <a14:useLocalDpi xmlns:a14="http://schemas.microsoft.com/office/drawing/2010/main" val="0"/>
              </a:ext>
            </a:extLst>
          </a:blip>
          <a:srcRect l="46486" t="10169" r="4667"/>
          <a:stretch/>
        </p:blipFill>
        <p:spPr>
          <a:xfrm>
            <a:off x="5128058" y="1634790"/>
            <a:ext cx="3663366" cy="4491373"/>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2058695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Avoid Scams</a:t>
            </a:r>
          </a:p>
        </p:txBody>
      </p:sp>
      <p:sp>
        <p:nvSpPr>
          <p:cNvPr id="3" name="Content Placeholder 2"/>
          <p:cNvSpPr>
            <a:spLocks noGrp="1"/>
          </p:cNvSpPr>
          <p:nvPr>
            <p:ph idx="1"/>
          </p:nvPr>
        </p:nvSpPr>
        <p:spPr/>
        <p:txBody>
          <a:bodyPr>
            <a:noAutofit/>
          </a:bodyPr>
          <a:lstStyle/>
          <a:p>
            <a:pPr>
              <a:lnSpc>
                <a:spcPct val="100000"/>
              </a:lnSpc>
              <a:spcAft>
                <a:spcPts val="2400"/>
              </a:spcAft>
              <a:buFont typeface="Wingdings" panose="05000000000000000000" pitchFamily="2" charset="2"/>
              <a:buChar char="§"/>
            </a:pPr>
            <a:r>
              <a:rPr lang="en-US" sz="3200" dirty="0"/>
              <a:t>Get and check references</a:t>
            </a:r>
          </a:p>
          <a:p>
            <a:pPr>
              <a:lnSpc>
                <a:spcPct val="100000"/>
              </a:lnSpc>
              <a:spcAft>
                <a:spcPts val="2400"/>
              </a:spcAft>
              <a:buFont typeface="Wingdings" panose="05000000000000000000" pitchFamily="2" charset="2"/>
              <a:buChar char="§"/>
            </a:pPr>
            <a:r>
              <a:rPr lang="en-US" sz="3200" dirty="0"/>
              <a:t>Ask to see state or local permits</a:t>
            </a:r>
          </a:p>
          <a:p>
            <a:pPr>
              <a:lnSpc>
                <a:spcPct val="100000"/>
              </a:lnSpc>
              <a:spcAft>
                <a:spcPts val="2400"/>
              </a:spcAft>
              <a:buFont typeface="Wingdings" panose="05000000000000000000" pitchFamily="2" charset="2"/>
              <a:buChar char="§"/>
            </a:pPr>
            <a:r>
              <a:rPr lang="en-US" sz="3200" dirty="0"/>
              <a:t>Don’t pay in full upfront</a:t>
            </a:r>
          </a:p>
          <a:p>
            <a:pPr>
              <a:lnSpc>
                <a:spcPct val="100000"/>
              </a:lnSpc>
              <a:spcAft>
                <a:spcPts val="2400"/>
              </a:spcAft>
              <a:buFont typeface="Wingdings" panose="05000000000000000000" pitchFamily="2" charset="2"/>
              <a:buChar char="§"/>
            </a:pPr>
            <a:r>
              <a:rPr lang="en-US" sz="3200" dirty="0"/>
              <a:t>Get and keep receipts</a:t>
            </a:r>
          </a:p>
          <a:p>
            <a:pPr>
              <a:lnSpc>
                <a:spcPct val="100000"/>
              </a:lnSpc>
              <a:spcAft>
                <a:spcPts val="2400"/>
              </a:spcAft>
              <a:buFont typeface="Wingdings" panose="05000000000000000000" pitchFamily="2" charset="2"/>
              <a:buChar char="§"/>
            </a:pPr>
            <a:r>
              <a:rPr lang="en-US" sz="3200" dirty="0"/>
              <a:t>Don’t pay for services that should be free</a:t>
            </a:r>
          </a:p>
        </p:txBody>
      </p:sp>
      <p:sp>
        <p:nvSpPr>
          <p:cNvPr id="7" name="Slide Number Placeholder 6"/>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2421909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112" y="434356"/>
            <a:ext cx="7434087" cy="881682"/>
          </a:xfrm>
        </p:spPr>
        <p:txBody>
          <a:bodyPr/>
          <a:lstStyle/>
          <a:p>
            <a:r>
              <a:rPr lang="en-US" dirty="0"/>
              <a:t>More Tips to Avoid Scams</a:t>
            </a:r>
            <a:endParaRPr lang="en-US" strike="sngStrike" dirty="0">
              <a:solidFill>
                <a:srgbClr val="FF0000"/>
              </a:solidFill>
            </a:endParaRPr>
          </a:p>
        </p:txBody>
      </p:sp>
      <p:sp>
        <p:nvSpPr>
          <p:cNvPr id="3" name="Content Placeholder 2"/>
          <p:cNvSpPr>
            <a:spLocks noGrp="1"/>
          </p:cNvSpPr>
          <p:nvPr>
            <p:ph idx="1"/>
          </p:nvPr>
        </p:nvSpPr>
        <p:spPr>
          <a:xfrm>
            <a:off x="643112" y="1316038"/>
            <a:ext cx="7434088" cy="4810125"/>
          </a:xfrm>
        </p:spPr>
        <p:txBody>
          <a:bodyPr>
            <a:normAutofit/>
          </a:bodyPr>
          <a:lstStyle/>
          <a:p>
            <a:pPr>
              <a:lnSpc>
                <a:spcPct val="120000"/>
              </a:lnSpc>
              <a:spcAft>
                <a:spcPts val="1800"/>
              </a:spcAft>
              <a:buFont typeface="Wingdings" panose="05000000000000000000" pitchFamily="2" charset="2"/>
              <a:buChar char="§"/>
            </a:pPr>
            <a:r>
              <a:rPr lang="en-US" sz="3200" dirty="0"/>
              <a:t>Research organizations </a:t>
            </a:r>
            <a:br>
              <a:rPr lang="en-US" sz="3200" dirty="0"/>
            </a:br>
            <a:r>
              <a:rPr lang="en-US" sz="3200" dirty="0"/>
              <a:t>you are not familiar with</a:t>
            </a:r>
          </a:p>
          <a:p>
            <a:pPr>
              <a:lnSpc>
                <a:spcPct val="120000"/>
              </a:lnSpc>
              <a:spcAft>
                <a:spcPts val="1800"/>
              </a:spcAft>
              <a:buFont typeface="Wingdings" panose="05000000000000000000" pitchFamily="2" charset="2"/>
              <a:buChar char="§"/>
            </a:pPr>
            <a:r>
              <a:rPr lang="en-US" sz="3200" dirty="0"/>
              <a:t>Protect your information</a:t>
            </a:r>
          </a:p>
          <a:p>
            <a:pPr>
              <a:lnSpc>
                <a:spcPct val="120000"/>
              </a:lnSpc>
              <a:spcAft>
                <a:spcPts val="1800"/>
              </a:spcAft>
              <a:buFont typeface="Wingdings" panose="05000000000000000000" pitchFamily="2" charset="2"/>
              <a:buChar char="§"/>
            </a:pPr>
            <a:r>
              <a:rPr lang="en-US" sz="3200" dirty="0"/>
              <a:t>Monitor your credit reports</a:t>
            </a:r>
          </a:p>
          <a:p>
            <a:pPr>
              <a:lnSpc>
                <a:spcPct val="120000"/>
              </a:lnSpc>
              <a:spcAft>
                <a:spcPts val="1800"/>
              </a:spcAft>
              <a:buFont typeface="Wingdings" panose="05000000000000000000" pitchFamily="2" charset="2"/>
              <a:buChar char="§"/>
            </a:pPr>
            <a:r>
              <a:rPr lang="en-US" sz="3200" dirty="0"/>
              <a:t>Read scam alerts and report scams</a:t>
            </a:r>
          </a:p>
        </p:txBody>
      </p:sp>
      <p:pic>
        <p:nvPicPr>
          <p:cNvPr id="6" name="Picture 5" descr="Icon of megaphone and the word Tips">
            <a:extLst>
              <a:ext uri="{FF2B5EF4-FFF2-40B4-BE49-F238E27FC236}">
                <a16:creationId xmlns:a16="http://schemas.microsoft.com/office/drawing/2014/main" xmlns="" id="{C84CBB41-8FBA-D142-8856-C0AF3A92EF8F}"/>
              </a:ext>
            </a:extLst>
          </p:cNvPr>
          <p:cNvPicPr>
            <a:picLocks noChangeAspect="1"/>
          </p:cNvPicPr>
          <p:nvPr/>
        </p:nvPicPr>
        <p:blipFill>
          <a:blip r:embed="rId2"/>
          <a:stretch>
            <a:fillRect/>
          </a:stretch>
        </p:blipFill>
        <p:spPr>
          <a:xfrm>
            <a:off x="5979858" y="829012"/>
            <a:ext cx="2737422" cy="974052"/>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589720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992"/>
            <a:ext cx="8138160" cy="3511822"/>
          </a:xfrm>
        </p:spPr>
        <p:txBody>
          <a:bodyPr anchor="t">
            <a:normAutofit/>
          </a:bodyPr>
          <a:lstStyle/>
          <a:p>
            <a:r>
              <a:rPr lang="en-US" dirty="0"/>
              <a:t>Try It: Spotting Red Flags</a:t>
            </a:r>
            <a:br>
              <a:rPr lang="en-US" dirty="0"/>
            </a:br>
            <a:r>
              <a:rPr lang="en-US" sz="2400" dirty="0"/>
              <a:t>See page 15 in your Participant Guide</a:t>
            </a:r>
          </a:p>
        </p:txBody>
      </p:sp>
      <p:pic>
        <p:nvPicPr>
          <p:cNvPr id="6" name="Picture 5" descr="Screenshot of Try It: Spotting Red Flags from Participant Guide. Shown for navigational purposes only."/>
          <p:cNvPicPr>
            <a:picLocks noChangeAspect="1"/>
          </p:cNvPicPr>
          <p:nvPr/>
        </p:nvPicPr>
        <p:blipFill>
          <a:blip r:embed="rId2"/>
          <a:stretch>
            <a:fillRect/>
          </a:stretch>
        </p:blipFill>
        <p:spPr>
          <a:xfrm>
            <a:off x="677123" y="1389124"/>
            <a:ext cx="7671010" cy="4798984"/>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3207829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Adjust Your Financial Picture</a:t>
            </a:r>
            <a:br>
              <a:rPr lang="en-US" dirty="0"/>
            </a:br>
            <a:r>
              <a:rPr lang="en-US" dirty="0"/>
              <a:t>After the Disaster</a:t>
            </a:r>
          </a:p>
        </p:txBody>
      </p:sp>
      <p:sp>
        <p:nvSpPr>
          <p:cNvPr id="3" name="Content Placeholder 2"/>
          <p:cNvSpPr>
            <a:spLocks noGrp="1"/>
          </p:cNvSpPr>
          <p:nvPr>
            <p:ph idx="1"/>
          </p:nvPr>
        </p:nvSpPr>
        <p:spPr>
          <a:xfrm>
            <a:off x="577985" y="1424723"/>
            <a:ext cx="8244281" cy="4701440"/>
          </a:xfrm>
        </p:spPr>
        <p:txBody>
          <a:bodyPr>
            <a:noAutofit/>
          </a:bodyPr>
          <a:lstStyle/>
          <a:p>
            <a:pPr>
              <a:lnSpc>
                <a:spcPct val="100000"/>
              </a:lnSpc>
              <a:buFont typeface="Wingdings" panose="05000000000000000000" pitchFamily="2" charset="2"/>
              <a:buChar char="§"/>
            </a:pPr>
            <a:r>
              <a:rPr lang="en-US" sz="3200"/>
              <a:t>Take time to </a:t>
            </a:r>
            <a:r>
              <a:rPr lang="en-US" sz="3200" smtClean="0"/>
              <a:t>grieve and get </a:t>
            </a:r>
            <a:r>
              <a:rPr lang="en-US" sz="3200"/>
              <a:t>used to </a:t>
            </a:r>
            <a:r>
              <a:rPr lang="en-US" sz="3200" smtClean="0"/>
              <a:t>your new </a:t>
            </a:r>
            <a:r>
              <a:rPr lang="en-US" sz="3200"/>
              <a:t>reality</a:t>
            </a:r>
          </a:p>
          <a:p>
            <a:pPr>
              <a:lnSpc>
                <a:spcPct val="100000"/>
              </a:lnSpc>
              <a:buFont typeface="Wingdings" panose="05000000000000000000" pitchFamily="2" charset="2"/>
              <a:buChar char="§"/>
            </a:pPr>
            <a:r>
              <a:rPr lang="en-US" sz="3200"/>
              <a:t>Review </a:t>
            </a:r>
            <a:r>
              <a:rPr lang="en-US" sz="3200" smtClean="0"/>
              <a:t>and adjust spending </a:t>
            </a:r>
            <a:r>
              <a:rPr lang="en-US" sz="3200" dirty="0"/>
              <a:t>and </a:t>
            </a:r>
            <a:r>
              <a:rPr lang="en-US" sz="3200"/>
              <a:t>saving </a:t>
            </a:r>
            <a:r>
              <a:rPr lang="en-US" sz="3200" smtClean="0"/>
              <a:t>plan</a:t>
            </a:r>
          </a:p>
          <a:p>
            <a:pPr>
              <a:lnSpc>
                <a:spcPct val="100000"/>
              </a:lnSpc>
              <a:buFont typeface="Wingdings" panose="05000000000000000000" pitchFamily="2" charset="2"/>
              <a:buChar char="§"/>
            </a:pPr>
            <a:r>
              <a:rPr lang="en-US" sz="3200" smtClean="0"/>
              <a:t>Contact </a:t>
            </a:r>
            <a:r>
              <a:rPr lang="en-US" sz="3200" dirty="0"/>
              <a:t>your lenders</a:t>
            </a:r>
          </a:p>
          <a:p>
            <a:pPr>
              <a:lnSpc>
                <a:spcPct val="100000"/>
              </a:lnSpc>
              <a:buFont typeface="Wingdings" panose="05000000000000000000" pitchFamily="2" charset="2"/>
              <a:buChar char="§"/>
            </a:pPr>
            <a:r>
              <a:rPr lang="en-US" sz="3200" dirty="0"/>
              <a:t>Contact your financial institution</a:t>
            </a:r>
          </a:p>
          <a:p>
            <a:pPr>
              <a:lnSpc>
                <a:spcPct val="100000"/>
              </a:lnSpc>
              <a:buFont typeface="Wingdings" panose="05000000000000000000" pitchFamily="2" charset="2"/>
              <a:buChar char="§"/>
            </a:pPr>
            <a:r>
              <a:rPr lang="en-US" sz="3200" dirty="0"/>
              <a:t>Get and review your </a:t>
            </a:r>
            <a:r>
              <a:rPr lang="en-US" sz="3200"/>
              <a:t>credit reports </a:t>
            </a:r>
          </a:p>
          <a:p>
            <a:pPr>
              <a:lnSpc>
                <a:spcPct val="100000"/>
              </a:lnSpc>
              <a:buFont typeface="Wingdings" panose="05000000000000000000" pitchFamily="2" charset="2"/>
              <a:buChar char="§"/>
            </a:pPr>
            <a:r>
              <a:rPr lang="en-US" sz="3200"/>
              <a:t>Set </a:t>
            </a:r>
            <a:r>
              <a:rPr lang="en-US" sz="3200" dirty="0"/>
              <a:t>new goals and </a:t>
            </a:r>
            <a:r>
              <a:rPr lang="en-US" sz="3200"/>
              <a:t>make </a:t>
            </a:r>
            <a:r>
              <a:rPr lang="en-US" sz="3200" smtClean="0"/>
              <a:t>plansto </a:t>
            </a:r>
            <a:r>
              <a:rPr lang="en-US" sz="3200" dirty="0"/>
              <a:t>reach them</a:t>
            </a:r>
          </a:p>
        </p:txBody>
      </p:sp>
      <p:sp>
        <p:nvSpPr>
          <p:cNvPr id="7" name="Slide Number Placeholder 6"/>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24808287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518" y="389906"/>
            <a:ext cx="7980570" cy="926132"/>
          </a:xfrm>
        </p:spPr>
        <p:txBody>
          <a:bodyPr anchor="t">
            <a:noAutofit/>
          </a:bodyPr>
          <a:lstStyle/>
          <a:p>
            <a:r>
              <a:rPr lang="en-US" dirty="0"/>
              <a:t>Section 2: Remember the Key Takeaway</a:t>
            </a:r>
          </a:p>
        </p:txBody>
      </p:sp>
      <p:sp>
        <p:nvSpPr>
          <p:cNvPr id="3" name="Content Placeholder 2"/>
          <p:cNvSpPr>
            <a:spLocks noGrp="1"/>
          </p:cNvSpPr>
          <p:nvPr>
            <p:ph idx="1"/>
          </p:nvPr>
        </p:nvSpPr>
        <p:spPr>
          <a:xfrm>
            <a:off x="724518" y="1316038"/>
            <a:ext cx="5296733" cy="5084239"/>
          </a:xfrm>
        </p:spPr>
        <p:txBody>
          <a:bodyPr>
            <a:normAutofit/>
          </a:bodyPr>
          <a:lstStyle/>
          <a:p>
            <a:pPr marL="0" indent="0">
              <a:buNone/>
            </a:pPr>
            <a:r>
              <a:rPr lang="en-US" sz="3200" i="1" dirty="0"/>
              <a:t>Develop an initial plan to recover financially from a disaster. Watch out for scams.</a:t>
            </a:r>
          </a:p>
          <a:p>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38578829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013" y="389906"/>
            <a:ext cx="7620000" cy="926132"/>
          </a:xfrm>
        </p:spPr>
        <p:txBody>
          <a:bodyPr>
            <a:normAutofit fontScale="90000"/>
          </a:bodyPr>
          <a:lstStyle/>
          <a:p>
            <a:r>
              <a:rPr lang="en-US" sz="4000" dirty="0"/>
              <a:t>Take Action</a:t>
            </a:r>
            <a:r>
              <a:rPr lang="en-US" dirty="0"/>
              <a:t/>
            </a:r>
            <a:br>
              <a:rPr lang="en-US" dirty="0"/>
            </a:br>
            <a:r>
              <a:rPr lang="en-US" sz="2700" dirty="0"/>
              <a:t>See page 17 in your Participant Guide</a:t>
            </a:r>
            <a:endParaRPr lang="en-US" dirty="0"/>
          </a:p>
        </p:txBody>
      </p:sp>
      <p:sp>
        <p:nvSpPr>
          <p:cNvPr id="3" name="Content Placeholder 2"/>
          <p:cNvSpPr>
            <a:spLocks noGrp="1"/>
          </p:cNvSpPr>
          <p:nvPr>
            <p:ph idx="1"/>
          </p:nvPr>
        </p:nvSpPr>
        <p:spPr>
          <a:xfrm>
            <a:off x="742124" y="1328691"/>
            <a:ext cx="5155094" cy="4800077"/>
          </a:xfrm>
        </p:spPr>
        <p:txBody>
          <a:bodyPr>
            <a:normAutofit/>
          </a:bodyPr>
          <a:lstStyle/>
          <a:p>
            <a:pPr>
              <a:lnSpc>
                <a:spcPct val="120000"/>
              </a:lnSpc>
              <a:spcBef>
                <a:spcPts val="768"/>
              </a:spcBef>
            </a:pPr>
            <a:r>
              <a:rPr lang="en-US" sz="3200" dirty="0"/>
              <a:t>What will I do?</a:t>
            </a:r>
          </a:p>
          <a:p>
            <a:pPr>
              <a:lnSpc>
                <a:spcPct val="120000"/>
              </a:lnSpc>
              <a:spcBef>
                <a:spcPts val="768"/>
              </a:spcBef>
            </a:pPr>
            <a:r>
              <a:rPr lang="en-US" sz="3200" dirty="0"/>
              <a:t>How will I do it?</a:t>
            </a:r>
          </a:p>
          <a:p>
            <a:pPr>
              <a:lnSpc>
                <a:spcPct val="120000"/>
              </a:lnSpc>
              <a:spcBef>
                <a:spcPts val="768"/>
              </a:spcBef>
            </a:pPr>
            <a:r>
              <a:rPr lang="en-US" sz="3200" dirty="0"/>
              <a:t>Will I share my plans with anyone? If so, who?</a:t>
            </a:r>
          </a:p>
          <a:p>
            <a:endParaRPr lang="en-US" sz="3200" dirty="0"/>
          </a:p>
          <a:p>
            <a:endParaRPr lang="en-US" sz="3200" dirty="0"/>
          </a:p>
          <a:p>
            <a:pPr marL="0" indent="0">
              <a:buNone/>
            </a:pPr>
            <a:endParaRPr lang="en-US" sz="3200" dirty="0"/>
          </a:p>
        </p:txBody>
      </p:sp>
      <p:sp>
        <p:nvSpPr>
          <p:cNvPr id="5" name="TextBox 4"/>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9" name="Slide Number Placeholder 8"/>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13886927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21 in your Participant Guide</a:t>
            </a:r>
          </a:p>
        </p:txBody>
      </p:sp>
      <p:pic>
        <p:nvPicPr>
          <p:cNvPr id="9" name="Picture 8" descr="Screenshot of Post-Training Survey from Participant Guide. Shown for navigational purposes only.">
            <a:extLst>
              <a:ext uri="{FF2B5EF4-FFF2-40B4-BE49-F238E27FC236}">
                <a16:creationId xmlns:a16="http://schemas.microsoft.com/office/drawing/2014/main" xmlns="" id="{AC8F385E-BAEE-EB40-8578-21DD917142B9}"/>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ctangle 10" descr="Whiterectangle used to block header on the post-training survey from showing"/>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THANK YOU in all caps, with each letter in white in its own separate black box, all hanging from separate strings from the top."/>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14" name="Slide Number Placeholder 13"/>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1000552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221" y="425590"/>
            <a:ext cx="7450370" cy="890448"/>
          </a:xfrm>
        </p:spPr>
        <p:txBody>
          <a:bodyPr/>
          <a:lstStyle/>
          <a:p>
            <a:r>
              <a:rPr lang="en-US" dirty="0"/>
              <a:t>Section 1: Key Takeaway</a:t>
            </a:r>
          </a:p>
        </p:txBody>
      </p:sp>
      <p:sp>
        <p:nvSpPr>
          <p:cNvPr id="3" name="Content Placeholder 2"/>
          <p:cNvSpPr>
            <a:spLocks noGrp="1"/>
          </p:cNvSpPr>
          <p:nvPr>
            <p:ph idx="1"/>
          </p:nvPr>
        </p:nvSpPr>
        <p:spPr>
          <a:xfrm>
            <a:off x="765222" y="1316038"/>
            <a:ext cx="5869420" cy="5082997"/>
          </a:xfrm>
        </p:spPr>
        <p:txBody>
          <a:bodyPr>
            <a:normAutofit/>
          </a:bodyPr>
          <a:lstStyle/>
          <a:p>
            <a:pPr marL="0" indent="0">
              <a:buNone/>
            </a:pPr>
            <a:r>
              <a:rPr lang="en-US" sz="3200" i="1" dirty="0"/>
              <a:t>Save time, money, and stress when a disaster strikes by making financial preparations.</a:t>
            </a:r>
          </a:p>
          <a:p>
            <a:endParaRPr lang="en-US" sz="3200"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96" y="434356"/>
            <a:ext cx="7377103" cy="881682"/>
          </a:xfrm>
        </p:spPr>
        <p:txBody>
          <a:bodyPr>
            <a:normAutofit/>
          </a:bodyPr>
          <a:lstStyle/>
          <a:p>
            <a:r>
              <a:rPr lang="en-US" dirty="0"/>
              <a:t>How Disasters Can Affect Finances</a:t>
            </a:r>
          </a:p>
        </p:txBody>
      </p:sp>
      <p:pic>
        <p:nvPicPr>
          <p:cNvPr id="5" name="Picture 4" descr="Broken eg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46320" y="3004738"/>
            <a:ext cx="4020820" cy="3213182"/>
          </a:xfrm>
          <a:prstGeom prst="rect">
            <a:avLst/>
          </a:prstGeom>
        </p:spPr>
      </p:pic>
      <p:sp>
        <p:nvSpPr>
          <p:cNvPr id="3" name="Content Placeholder 2"/>
          <p:cNvSpPr>
            <a:spLocks noGrp="1"/>
          </p:cNvSpPr>
          <p:nvPr>
            <p:ph idx="1"/>
          </p:nvPr>
        </p:nvSpPr>
        <p:spPr>
          <a:xfrm>
            <a:off x="700096" y="1316038"/>
            <a:ext cx="7377103" cy="4810125"/>
          </a:xfrm>
        </p:spPr>
        <p:txBody>
          <a:bodyPr>
            <a:normAutofit/>
          </a:bodyPr>
          <a:lstStyle/>
          <a:p>
            <a:pPr>
              <a:lnSpc>
                <a:spcPct val="100000"/>
              </a:lnSpc>
              <a:spcAft>
                <a:spcPts val="600"/>
              </a:spcAft>
              <a:buFont typeface="Wingdings" panose="05000000000000000000" pitchFamily="2" charset="2"/>
              <a:buChar char="§"/>
            </a:pPr>
            <a:r>
              <a:rPr lang="en-US" sz="3200" dirty="0"/>
              <a:t>Costs of meeting immediate needs</a:t>
            </a:r>
          </a:p>
          <a:p>
            <a:pPr>
              <a:lnSpc>
                <a:spcPct val="100000"/>
              </a:lnSpc>
              <a:spcAft>
                <a:spcPts val="600"/>
              </a:spcAft>
              <a:buFont typeface="Wingdings" panose="05000000000000000000" pitchFamily="2" charset="2"/>
              <a:buChar char="§"/>
            </a:pPr>
            <a:r>
              <a:rPr lang="en-US" sz="3200" dirty="0"/>
              <a:t>Costs of repairing and replacing items</a:t>
            </a:r>
          </a:p>
          <a:p>
            <a:pPr>
              <a:lnSpc>
                <a:spcPct val="100000"/>
              </a:lnSpc>
              <a:spcAft>
                <a:spcPts val="600"/>
              </a:spcAft>
              <a:buFont typeface="Wingdings" panose="05000000000000000000" pitchFamily="2" charset="2"/>
              <a:buChar char="§"/>
            </a:pPr>
            <a:r>
              <a:rPr lang="en-US" sz="3200" dirty="0"/>
              <a:t>Ongoing costs of items you need  </a:t>
            </a:r>
          </a:p>
          <a:p>
            <a:pPr>
              <a:lnSpc>
                <a:spcPct val="100000"/>
              </a:lnSpc>
              <a:spcAft>
                <a:spcPts val="600"/>
              </a:spcAft>
              <a:buFont typeface="Wingdings" panose="05000000000000000000" pitchFamily="2" charset="2"/>
              <a:buChar char="§"/>
            </a:pPr>
            <a:r>
              <a:rPr lang="en-US" sz="3200" dirty="0"/>
              <a:t>Identity theft</a:t>
            </a:r>
          </a:p>
          <a:p>
            <a:pPr>
              <a:lnSpc>
                <a:spcPct val="100000"/>
              </a:lnSpc>
              <a:spcAft>
                <a:spcPts val="600"/>
              </a:spcAft>
              <a:buFont typeface="Wingdings" panose="05000000000000000000" pitchFamily="2" charset="2"/>
              <a:buChar char="§"/>
            </a:pPr>
            <a:r>
              <a:rPr lang="en-US" sz="3200" dirty="0"/>
              <a:t>Scams</a:t>
            </a:r>
          </a:p>
          <a:p>
            <a:pPr>
              <a:lnSpc>
                <a:spcPct val="100000"/>
              </a:lnSpc>
              <a:spcAft>
                <a:spcPts val="600"/>
              </a:spcAft>
              <a:buFont typeface="Wingdings" panose="05000000000000000000" pitchFamily="2" charset="2"/>
              <a:buChar char="§"/>
            </a:pPr>
            <a:r>
              <a:rPr lang="en-US" sz="3200" dirty="0"/>
              <a:t>Access to financial resources</a:t>
            </a:r>
          </a:p>
          <a:p>
            <a:pPr>
              <a:lnSpc>
                <a:spcPct val="100000"/>
              </a:lnSpc>
              <a:spcAft>
                <a:spcPts val="600"/>
              </a:spcAft>
              <a:buFont typeface="Wingdings" panose="05000000000000000000" pitchFamily="2" charset="2"/>
              <a:buChar char="§"/>
            </a:pPr>
            <a:r>
              <a:rPr lang="en-US" sz="3200" dirty="0"/>
              <a:t>Penalties of missing payments</a:t>
            </a:r>
          </a:p>
          <a:p>
            <a:pPr>
              <a:lnSpc>
                <a:spcPct val="100000"/>
              </a:lnSpc>
              <a:spcAft>
                <a:spcPts val="600"/>
              </a:spcAft>
            </a:pPr>
            <a:endParaRPr lang="en-US" dirty="0"/>
          </a:p>
        </p:txBody>
      </p:sp>
      <p:sp>
        <p:nvSpPr>
          <p:cNvPr id="8" name="Slide Number Placeholder 7"/>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105450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Prepare in Advance for Disasters</a:t>
            </a:r>
          </a:p>
        </p:txBody>
      </p:sp>
      <p:pic>
        <p:nvPicPr>
          <p:cNvPr id="5" name="Picture 4" descr="White paper with checkboxes clipped to a clipboard, with a pencil"/>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115943" y="1688787"/>
            <a:ext cx="1922512" cy="2376081"/>
          </a:xfrm>
          <a:prstGeom prst="rect">
            <a:avLst/>
          </a:prstGeom>
        </p:spPr>
      </p:pic>
      <p:sp>
        <p:nvSpPr>
          <p:cNvPr id="3" name="Content Placeholder 2"/>
          <p:cNvSpPr>
            <a:spLocks noGrp="1"/>
          </p:cNvSpPr>
          <p:nvPr>
            <p:ph idx="1"/>
          </p:nvPr>
        </p:nvSpPr>
        <p:spPr>
          <a:xfrm>
            <a:off x="457199" y="1600199"/>
            <a:ext cx="6658743" cy="4555068"/>
          </a:xfrm>
        </p:spPr>
        <p:txBody>
          <a:bodyPr>
            <a:normAutofit/>
          </a:bodyPr>
          <a:lstStyle/>
          <a:p>
            <a:pPr>
              <a:spcAft>
                <a:spcPts val="600"/>
              </a:spcAft>
              <a:buFont typeface="Wingdings" panose="05000000000000000000" pitchFamily="2" charset="2"/>
              <a:buChar char="§"/>
            </a:pPr>
            <a:r>
              <a:rPr lang="en-US" sz="2800" dirty="0"/>
              <a:t>Visit </a:t>
            </a:r>
            <a:r>
              <a:rPr lang="en-US" sz="2800" dirty="0">
                <a:hlinkClick r:id="rId3"/>
              </a:rPr>
              <a:t>Ready.gov</a:t>
            </a:r>
            <a:r>
              <a:rPr lang="en-US" sz="2800" dirty="0"/>
              <a:t> for general preparations</a:t>
            </a:r>
          </a:p>
          <a:p>
            <a:pPr>
              <a:lnSpc>
                <a:spcPct val="100000"/>
              </a:lnSpc>
              <a:spcAft>
                <a:spcPts val="0"/>
              </a:spcAft>
              <a:buFont typeface="Wingdings" panose="05000000000000000000" pitchFamily="2" charset="2"/>
              <a:buChar char="§"/>
            </a:pPr>
            <a:r>
              <a:rPr lang="en-US" sz="2800" dirty="0"/>
              <a:t>Be better </a:t>
            </a:r>
            <a:r>
              <a:rPr lang="en-US" sz="2800"/>
              <a:t>prepared financially</a:t>
            </a:r>
            <a:r>
              <a:rPr lang="en-US" sz="2800" dirty="0"/>
              <a:t>:</a:t>
            </a:r>
          </a:p>
          <a:p>
            <a:pPr lvl="1">
              <a:lnSpc>
                <a:spcPct val="110000"/>
              </a:lnSpc>
            </a:pPr>
            <a:r>
              <a:rPr lang="en-US" sz="2400" dirty="0"/>
              <a:t>Get the insurance you need</a:t>
            </a:r>
          </a:p>
          <a:p>
            <a:pPr lvl="1">
              <a:lnSpc>
                <a:spcPct val="110000"/>
              </a:lnSpc>
            </a:pPr>
            <a:r>
              <a:rPr lang="en-US" sz="2400" dirty="0"/>
              <a:t>Set money aside in an emergency savings fund</a:t>
            </a:r>
          </a:p>
          <a:p>
            <a:pPr lvl="1">
              <a:lnSpc>
                <a:spcPct val="110000"/>
              </a:lnSpc>
            </a:pPr>
            <a:r>
              <a:rPr lang="en-US" sz="2400" dirty="0"/>
              <a:t>Keep some cash in a safe place</a:t>
            </a:r>
          </a:p>
          <a:p>
            <a:pPr lvl="1">
              <a:lnSpc>
                <a:spcPct val="110000"/>
              </a:lnSpc>
            </a:pPr>
            <a:r>
              <a:rPr lang="en-US" sz="2400" dirty="0"/>
              <a:t>Sign up for direct deposit</a:t>
            </a:r>
          </a:p>
          <a:p>
            <a:pPr lvl="1">
              <a:lnSpc>
                <a:spcPct val="110000"/>
              </a:lnSpc>
            </a:pPr>
            <a:r>
              <a:rPr lang="en-US" sz="2400" dirty="0"/>
              <a:t>Consider online or mobile banking</a:t>
            </a:r>
          </a:p>
          <a:p>
            <a:pPr lvl="1">
              <a:lnSpc>
                <a:spcPct val="110000"/>
              </a:lnSpc>
            </a:pPr>
            <a:r>
              <a:rPr lang="en-US" sz="2400" dirty="0"/>
              <a:t>Keep financial documents and information in a safe place</a:t>
            </a:r>
          </a:p>
          <a:p>
            <a:endParaRPr lang="en-US" dirty="0"/>
          </a:p>
        </p:txBody>
      </p:sp>
      <p:sp>
        <p:nvSpPr>
          <p:cNvPr id="8" name="Slide Number Placeholder 7"/>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676764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74" y="434356"/>
            <a:ext cx="7401525" cy="881682"/>
          </a:xfrm>
        </p:spPr>
        <p:txBody>
          <a:bodyPr/>
          <a:lstStyle/>
          <a:p>
            <a:r>
              <a:rPr lang="en-US" dirty="0"/>
              <a:t>Get the Insurance You Need</a:t>
            </a:r>
          </a:p>
        </p:txBody>
      </p:sp>
      <p:pic>
        <p:nvPicPr>
          <p:cNvPr id="5" name="Picture 4" descr="street sign with 4 directional arrows going in different directions labeled option 1, option 2, option 3 and option 4. "/>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07810" y="4476124"/>
            <a:ext cx="2605012" cy="1734969"/>
          </a:xfrm>
          <a:prstGeom prst="rect">
            <a:avLst/>
          </a:prstGeom>
        </p:spPr>
      </p:pic>
      <p:sp>
        <p:nvSpPr>
          <p:cNvPr id="3" name="Content Placeholder 2"/>
          <p:cNvSpPr>
            <a:spLocks noGrp="1"/>
          </p:cNvSpPr>
          <p:nvPr>
            <p:ph idx="1"/>
          </p:nvPr>
        </p:nvSpPr>
        <p:spPr>
          <a:xfrm>
            <a:off x="675674" y="1326086"/>
            <a:ext cx="6984965" cy="4800077"/>
          </a:xfrm>
        </p:spPr>
        <p:txBody>
          <a:bodyPr>
            <a:normAutofit fontScale="62500" lnSpcReduction="20000"/>
          </a:bodyPr>
          <a:lstStyle/>
          <a:p>
            <a:pPr>
              <a:lnSpc>
                <a:spcPct val="120000"/>
              </a:lnSpc>
              <a:buFont typeface="Wingdings" panose="05000000000000000000" pitchFamily="2" charset="2"/>
              <a:buChar char="§"/>
            </a:pPr>
            <a:r>
              <a:rPr lang="en-US" sz="4100" dirty="0"/>
              <a:t>Insurance is a critical support after disasters -- get it before you need it</a:t>
            </a:r>
          </a:p>
          <a:p>
            <a:pPr>
              <a:lnSpc>
                <a:spcPct val="120000"/>
              </a:lnSpc>
              <a:buFont typeface="Wingdings" panose="05000000000000000000" pitchFamily="2" charset="2"/>
              <a:buChar char="§"/>
            </a:pPr>
            <a:r>
              <a:rPr lang="en-US" sz="4100" dirty="0"/>
              <a:t>Shop around for the best deals</a:t>
            </a:r>
          </a:p>
          <a:p>
            <a:pPr>
              <a:lnSpc>
                <a:spcPct val="120000"/>
              </a:lnSpc>
              <a:buFont typeface="Wingdings" panose="05000000000000000000" pitchFamily="2" charset="2"/>
              <a:buChar char="§"/>
            </a:pPr>
            <a:r>
              <a:rPr lang="en-US" sz="4100" dirty="0"/>
              <a:t>Review your policies – know what’s covered and what is not covered</a:t>
            </a:r>
          </a:p>
          <a:p>
            <a:pPr>
              <a:lnSpc>
                <a:spcPct val="120000"/>
              </a:lnSpc>
              <a:spcAft>
                <a:spcPts val="6000"/>
              </a:spcAft>
              <a:buFont typeface="Wingdings" panose="05000000000000000000" pitchFamily="2" charset="2"/>
              <a:buChar char="§"/>
            </a:pPr>
            <a:r>
              <a:rPr lang="en-US" sz="4100" dirty="0"/>
              <a:t>Keep records of your personal property</a:t>
            </a:r>
          </a:p>
          <a:p>
            <a:pPr marL="0" indent="0">
              <a:lnSpc>
                <a:spcPct val="120000"/>
              </a:lnSpc>
              <a:spcAft>
                <a:spcPts val="4200"/>
              </a:spcAft>
              <a:buNone/>
            </a:pPr>
            <a:r>
              <a:rPr lang="en-US" sz="4100" dirty="0"/>
              <a:t>What types of insurance could</a:t>
            </a:r>
            <a:br>
              <a:rPr lang="en-US" sz="4100" dirty="0"/>
            </a:br>
            <a:r>
              <a:rPr lang="en-US" sz="4100" dirty="0"/>
              <a:t>help you be better prepared?</a:t>
            </a:r>
          </a:p>
        </p:txBody>
      </p:sp>
      <p:sp>
        <p:nvSpPr>
          <p:cNvPr id="8" name="Slide Number Placeholder 7"/>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2865265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5" y="434356"/>
            <a:ext cx="7385244" cy="881682"/>
          </a:xfrm>
        </p:spPr>
        <p:txBody>
          <a:bodyPr/>
          <a:lstStyle/>
          <a:p>
            <a:r>
              <a:rPr lang="en-US" dirty="0"/>
              <a:t>Types of Insurance</a:t>
            </a:r>
          </a:p>
        </p:txBody>
      </p:sp>
      <p:pic>
        <p:nvPicPr>
          <p:cNvPr id="5" name="Picture 4" descr="many black open umbrellas and one yellow open umbrella"/>
          <p:cNvPicPr>
            <a:picLocks noChangeAspect="1"/>
          </p:cNvPicPr>
          <p:nvPr/>
        </p:nvPicPr>
        <p:blipFill rotWithShape="1">
          <a:blip r:embed="rId2">
            <a:extLst>
              <a:ext uri="{28A0092B-C50C-407E-A947-70E740481C1C}">
                <a14:useLocalDpi xmlns:a14="http://schemas.microsoft.com/office/drawing/2010/main"/>
              </a:ext>
            </a:extLst>
          </a:blip>
          <a:srcRect l="5589" t="2374" b="9312"/>
          <a:stretch/>
        </p:blipFill>
        <p:spPr>
          <a:xfrm flipH="1">
            <a:off x="3320211" y="1316038"/>
            <a:ext cx="5292608" cy="4887054"/>
          </a:xfrm>
          <a:prstGeom prst="rect">
            <a:avLst/>
          </a:prstGeom>
        </p:spPr>
      </p:pic>
      <p:sp>
        <p:nvSpPr>
          <p:cNvPr id="3" name="Content Placeholder 2"/>
          <p:cNvSpPr>
            <a:spLocks noGrp="1"/>
          </p:cNvSpPr>
          <p:nvPr>
            <p:ph idx="1"/>
          </p:nvPr>
        </p:nvSpPr>
        <p:spPr>
          <a:xfrm>
            <a:off x="691955" y="1316038"/>
            <a:ext cx="7499214" cy="4701440"/>
          </a:xfrm>
        </p:spPr>
        <p:txBody>
          <a:bodyPr>
            <a:noAutofit/>
          </a:bodyPr>
          <a:lstStyle/>
          <a:p>
            <a:pPr>
              <a:spcAft>
                <a:spcPts val="0"/>
              </a:spcAft>
              <a:buFont typeface="Wingdings" panose="05000000000000000000" pitchFamily="2" charset="2"/>
              <a:buChar char="§"/>
            </a:pPr>
            <a:r>
              <a:rPr lang="en-US" sz="3200" dirty="0"/>
              <a:t>Automobile </a:t>
            </a:r>
          </a:p>
          <a:p>
            <a:pPr>
              <a:spcAft>
                <a:spcPts val="0"/>
              </a:spcAft>
              <a:buFont typeface="Wingdings" panose="05000000000000000000" pitchFamily="2" charset="2"/>
              <a:buChar char="§"/>
            </a:pPr>
            <a:r>
              <a:rPr lang="en-US" sz="3200" dirty="0"/>
              <a:t>Disability </a:t>
            </a:r>
          </a:p>
          <a:p>
            <a:pPr>
              <a:spcAft>
                <a:spcPts val="0"/>
              </a:spcAft>
              <a:buFont typeface="Wingdings" panose="05000000000000000000" pitchFamily="2" charset="2"/>
              <a:buChar char="§"/>
            </a:pPr>
            <a:r>
              <a:rPr lang="en-US" sz="3200" dirty="0"/>
              <a:t>Life </a:t>
            </a:r>
          </a:p>
          <a:p>
            <a:pPr>
              <a:spcAft>
                <a:spcPts val="0"/>
              </a:spcAft>
              <a:buFont typeface="Wingdings" panose="05000000000000000000" pitchFamily="2" charset="2"/>
              <a:buChar char="§"/>
            </a:pPr>
            <a:r>
              <a:rPr lang="en-US" sz="3200"/>
              <a:t>Renter’s</a:t>
            </a:r>
            <a:endParaRPr lang="en-US" sz="3200" dirty="0"/>
          </a:p>
          <a:p>
            <a:pPr>
              <a:spcAft>
                <a:spcPts val="0"/>
              </a:spcAft>
              <a:buFont typeface="Wingdings" panose="05000000000000000000" pitchFamily="2" charset="2"/>
              <a:buChar char="§"/>
            </a:pPr>
            <a:r>
              <a:rPr lang="en-US" sz="3200" dirty="0"/>
              <a:t>Homeowners</a:t>
            </a:r>
          </a:p>
          <a:p>
            <a:pPr marL="457200" lvl="1" indent="0" algn="ctr">
              <a:buNone/>
            </a:pPr>
            <a:endParaRPr lang="en-US" sz="3200" dirty="0"/>
          </a:p>
        </p:txBody>
      </p:sp>
      <p:sp>
        <p:nvSpPr>
          <p:cNvPr id="8" name="Slide Number Placeholder 7"/>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2416560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1" y="116732"/>
            <a:ext cx="8388096" cy="1943717"/>
          </a:xfrm>
        </p:spPr>
        <p:txBody>
          <a:bodyPr anchor="t">
            <a:noAutofit/>
          </a:bodyPr>
          <a:lstStyle/>
          <a:p>
            <a:r>
              <a:rPr lang="en-US" dirty="0"/>
              <a:t>Apply It: What Types of </a:t>
            </a:r>
            <a:r>
              <a:rPr lang="en-US"/>
              <a:t>Insurance Do</a:t>
            </a:r>
            <a:br>
              <a:rPr lang="en-US"/>
            </a:br>
            <a:r>
              <a:rPr lang="en-US"/>
              <a:t>	       I Need</a:t>
            </a:r>
            <a:r>
              <a:rPr lang="en-US" dirty="0"/>
              <a:t>?</a:t>
            </a:r>
            <a:r>
              <a:rPr lang="en-US" sz="3000" dirty="0"/>
              <a:t/>
            </a:r>
            <a:br>
              <a:rPr lang="en-US" sz="3000" dirty="0"/>
            </a:br>
            <a:r>
              <a:rPr lang="en-US" sz="2400" dirty="0"/>
              <a:t>See page 5 in your Participant Guide</a:t>
            </a:r>
          </a:p>
        </p:txBody>
      </p:sp>
      <p:pic>
        <p:nvPicPr>
          <p:cNvPr id="6" name="Picture 5" descr="Screenshot of Apply It: What Types of Insurance Do I Need? from Participant Guide. Shown for navigational purposes only."/>
          <p:cNvPicPr>
            <a:picLocks noChangeAspect="1"/>
          </p:cNvPicPr>
          <p:nvPr/>
        </p:nvPicPr>
        <p:blipFill rotWithShape="1">
          <a:blip r:embed="rId2"/>
          <a:srcRect t="-5" b="10507"/>
          <a:stretch/>
        </p:blipFill>
        <p:spPr>
          <a:xfrm>
            <a:off x="603250" y="1681760"/>
            <a:ext cx="7937500" cy="4443737"/>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23518439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d8ab046a3a6427ed8956ab9a4e7b0a4b">
  <xsd:schema xmlns:xsd="http://www.w3.org/2001/XMLSchema" xmlns:xs="http://www.w3.org/2001/XMLSchema" xmlns:p="http://schemas.microsoft.com/office/2006/metadata/properties" xmlns:ns1="http://schemas.microsoft.com/sharepoint/v3" xmlns:ns2="EC068496-1DB6-4D20-B837-B04B199985E5" targetNamespace="http://schemas.microsoft.com/office/2006/metadata/properties" ma:root="true" ma:fieldsID="08c7043a3013763723916357421a0bd2"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element ref="ns2:Sensitivity"/>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C068496-1DB6-4D20-B837-B04B199985E5" elementFormDefault="qualified">
    <xsd:import namespace="http://schemas.microsoft.com/office/2006/documentManagement/types"/>
    <xsd:import namespace="http://schemas.microsoft.com/office/infopath/2007/PartnerControls"/>
    <xsd:element name="Sensitivity" ma:index="8"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element name="Sensitivity" ma:index="13"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FC56DC-1806-43E7-813E-D295156D73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068496-1DB6-4D20-B837-B04B199985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B91F0AB-0DE2-405B-9EFA-93148716708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16704</TotalTime>
  <Words>965</Words>
  <Application>Microsoft Office PowerPoint</Application>
  <PresentationFormat>On-screen Show (4:3)</PresentationFormat>
  <Paragraphs>218</Paragraphs>
  <Slides>37</Slides>
  <Notes>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Modules_new</vt:lpstr>
      <vt:lpstr>Disasters–Financial Preparation and Recovery</vt:lpstr>
      <vt:lpstr>Pre-Training Survey See page 19 in your Participant Guide</vt:lpstr>
      <vt:lpstr>Section 1 – Preparing Financially for Disasters</vt:lpstr>
      <vt:lpstr>Section 1: Key Takeaway</vt:lpstr>
      <vt:lpstr>How Disasters Can Affect Finances</vt:lpstr>
      <vt:lpstr>Prepare in Advance for Disasters</vt:lpstr>
      <vt:lpstr>Get the Insurance You Need</vt:lpstr>
      <vt:lpstr>Types of Insurance</vt:lpstr>
      <vt:lpstr>Apply It: What Types of Insurance Do         I Need? See page 5 in your Participant Guide</vt:lpstr>
      <vt:lpstr>Set Money Aside in an  Emergency Savings Fund</vt:lpstr>
      <vt:lpstr>Building an Emergency Savings Fund</vt:lpstr>
      <vt:lpstr>Keep Some Cash in a Safe Place</vt:lpstr>
      <vt:lpstr>Sign Up for Direct Deposit</vt:lpstr>
      <vt:lpstr>Consider Arranging for Online or  Mobile Banking </vt:lpstr>
      <vt:lpstr>Keep Financial Documents and Information in a Safe Place</vt:lpstr>
      <vt:lpstr>Emergency Financial First Aid Kit (EFFAK)</vt:lpstr>
      <vt:lpstr>Section 1: Remember the Key Takeaway</vt:lpstr>
      <vt:lpstr>Section 2: Recovering Financially from Disasters</vt:lpstr>
      <vt:lpstr>Section 2: Key Takeaway</vt:lpstr>
      <vt:lpstr>Steps to Financial Recovery: Small Groups</vt:lpstr>
      <vt:lpstr>Property (Other than a home)</vt:lpstr>
      <vt:lpstr>Home</vt:lpstr>
      <vt:lpstr>Income/Job</vt:lpstr>
      <vt:lpstr>Bills/Expenses</vt:lpstr>
      <vt:lpstr>Protecting Your Money</vt:lpstr>
      <vt:lpstr>Be Proactive</vt:lpstr>
      <vt:lpstr>Apply It: My Steps to Financial Recovery See page 12 in your Participant Guide</vt:lpstr>
      <vt:lpstr>Get Help</vt:lpstr>
      <vt:lpstr>Financial Recovery Resources</vt:lpstr>
      <vt:lpstr>Watch Out for Scams</vt:lpstr>
      <vt:lpstr>To Avoid Scams</vt:lpstr>
      <vt:lpstr>More Tips to Avoid Scams</vt:lpstr>
      <vt:lpstr>Try It: Spotting Red Flags See page 15 in your Participant Guide</vt:lpstr>
      <vt:lpstr>Adjust Your Financial Picture After the Disaster</vt:lpstr>
      <vt:lpstr>Section 2: Remember the Key Takeaway</vt:lpstr>
      <vt:lpstr>Take Action See page 17 in your Participant Guide</vt:lpstr>
      <vt:lpstr>Post-Training Survey See page 21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404</cp:revision>
  <cp:lastPrinted>2018-10-17T18:37:30Z</cp:lastPrinted>
  <dcterms:created xsi:type="dcterms:W3CDTF">2017-05-22T18:21:11Z</dcterms:created>
  <dcterms:modified xsi:type="dcterms:W3CDTF">2018-11-14T03:12:32Z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ies>
</file>