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3"/>
  </p:sldMasterIdLst>
  <p:notesMasterIdLst>
    <p:notesMasterId r:id="rId29"/>
  </p:notesMasterIdLst>
  <p:handoutMasterIdLst>
    <p:handoutMasterId r:id="rId30"/>
  </p:handoutMasterIdLst>
  <p:sldIdLst>
    <p:sldId id="573" r:id="rId4"/>
    <p:sldId id="574" r:id="rId5"/>
    <p:sldId id="274" r:id="rId6"/>
    <p:sldId id="261" r:id="rId7"/>
    <p:sldId id="559" r:id="rId8"/>
    <p:sldId id="560" r:id="rId9"/>
    <p:sldId id="578" r:id="rId10"/>
    <p:sldId id="561" r:id="rId11"/>
    <p:sldId id="359" r:id="rId12"/>
    <p:sldId id="577" r:id="rId13"/>
    <p:sldId id="571" r:id="rId14"/>
    <p:sldId id="572" r:id="rId15"/>
    <p:sldId id="562" r:id="rId16"/>
    <p:sldId id="563" r:id="rId17"/>
    <p:sldId id="564" r:id="rId18"/>
    <p:sldId id="414" r:id="rId19"/>
    <p:sldId id="275" r:id="rId20"/>
    <p:sldId id="278" r:id="rId21"/>
    <p:sldId id="567" r:id="rId22"/>
    <p:sldId id="570" r:id="rId23"/>
    <p:sldId id="569" r:id="rId24"/>
    <p:sldId id="568" r:id="rId25"/>
    <p:sldId id="417" r:id="rId26"/>
    <p:sldId id="575" r:id="rId27"/>
    <p:sldId id="576" r:id="rId2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weeny, Debra A." initials="SDA" lastIdx="7" clrIdx="6"/>
  <p:cmAuthor id="1" name="Miller, Benjamin" initials="MB" lastIdx="27" clrIdx="0">
    <p:extLst/>
  </p:cmAuthor>
  <p:cmAuthor id="2" name="Lawrence, Laura J." initials="LLJ" lastIdx="99" clrIdx="1"/>
  <p:cmAuthor id="3" name="Gordon, Janet R." initials="GJR" lastIdx="10" clrIdx="2"/>
  <p:cmAuthor id="4" name="Inger Giuffrida" initials="IG" lastIdx="0" clrIdx="3"/>
  <p:cmAuthor id="5" name="Benjamin Miller" initials="BM" lastIdx="1" clrIdx="4">
    <p:extLst/>
  </p:cmAuthor>
  <p:cmAuthor id="6" name="Gray, Bobbie" initials="GB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00" autoAdjust="0"/>
  </p:normalViewPr>
  <p:slideViewPr>
    <p:cSldViewPr snapToGrid="0" snapToObjects="1">
      <p:cViewPr>
        <p:scale>
          <a:sx n="100" d="100"/>
          <a:sy n="100" d="100"/>
        </p:scale>
        <p:origin x="-802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6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00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138970" y="6361512"/>
            <a:ext cx="459794" cy="28384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32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3BEB6-139A-B746-BC33-1F5B6187E651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28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1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802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418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560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04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93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03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September</a:t>
            </a:r>
            <a:r>
              <a:rPr lang="en-US" sz="1100" baseline="0" dirty="0" smtClean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 smtClean="0">
                <a:solidFill>
                  <a:schemeClr val="tx1"/>
                </a:solidFill>
                <a:latin typeface="+mn-lt"/>
              </a:rPr>
              <a:t>Money Smart for Adults</a:t>
            </a:r>
            <a:endParaRPr lang="en-US" sz="1100" cap="all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Module</a:t>
            </a:r>
            <a:r>
              <a:rPr lang="en-US" sz="11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4: Your Spending and Saving Plan</a:t>
            </a:r>
            <a:endParaRPr lang="en-US" sz="1100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8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55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341383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7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51605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9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6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7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6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 smtClean="0">
                <a:solidFill>
                  <a:schemeClr val="tx1"/>
                </a:solidFill>
                <a:latin typeface="+mn-lt"/>
              </a:rPr>
              <a:t>Money Smart for Adults</a:t>
            </a:r>
            <a:endParaRPr lang="en-US" sz="1100" cap="all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Module</a:t>
            </a:r>
            <a:r>
              <a:rPr lang="en-US" sz="11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4: Your Spending and Saving Plan</a:t>
            </a:r>
            <a:endParaRPr lang="en-US" sz="1100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September</a:t>
            </a:r>
            <a:r>
              <a:rPr lang="en-US" sz="1100" baseline="0" dirty="0" smtClean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49643" y="5284501"/>
            <a:ext cx="5891685" cy="944953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n-US" sz="3200" dirty="0"/>
              <a:t>Your Spending and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Saving </a:t>
            </a:r>
            <a:r>
              <a:rPr lang="en-US" sz="3200" dirty="0"/>
              <a:t>Plan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Module 4: Your Spending and Saving Plan</a:t>
            </a:r>
            <a:endParaRPr lang="en-US"/>
          </a:p>
        </p:txBody>
      </p:sp>
      <p:sp>
        <p:nvSpPr>
          <p:cNvPr id="11" name="Rectangle 10" descr="blue box behind slide number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ubtitle 11"/>
          <p:cNvSpPr txBox="1">
            <a:spLocks/>
          </p:cNvSpPr>
          <p:nvPr/>
        </p:nvSpPr>
        <p:spPr>
          <a:xfrm>
            <a:off x="2722794" y="4861112"/>
            <a:ext cx="4870380" cy="4421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Module 4</a:t>
            </a:r>
            <a:endParaRPr lang="en-US" sz="1800" dirty="0"/>
          </a:p>
        </p:txBody>
      </p:sp>
      <p:sp>
        <p:nvSpPr>
          <p:cNvPr id="10" name="Rectangle 9" descr="Black rectangle below picture"/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mage of table with papers on it, person using a calculator and writing something and laptop on table too. 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184" y="-1"/>
            <a:ext cx="6196092" cy="43455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03184" y="6400211"/>
            <a:ext cx="1290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0" dirty="0" smtClean="0"/>
              <a:t>September 2018</a:t>
            </a:r>
            <a:endParaRPr lang="en-US" sz="1200" i="0" dirty="0"/>
          </a:p>
        </p:txBody>
      </p:sp>
      <p:pic>
        <p:nvPicPr>
          <p:cNvPr id="13" name="Picture 12" descr="Money Smart logo 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858594" y="6358425"/>
            <a:ext cx="806845" cy="283845"/>
          </a:xfrm>
        </p:spPr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5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635" y="345456"/>
            <a:ext cx="8632689" cy="80389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Apply It: Using My Spending and Saving Plan</a:t>
            </a:r>
            <a:br>
              <a:rPr lang="en-US" sz="4000" dirty="0" smtClean="0"/>
            </a:br>
            <a:r>
              <a:rPr lang="en-US" sz="2700" dirty="0"/>
              <a:t>See page </a:t>
            </a:r>
            <a:r>
              <a:rPr lang="en-US" sz="2700" dirty="0" smtClean="0"/>
              <a:t>13 in </a:t>
            </a:r>
            <a:r>
              <a:rPr lang="en-US" sz="2700" dirty="0"/>
              <a:t>your Participant Guide</a:t>
            </a:r>
          </a:p>
        </p:txBody>
      </p:sp>
      <p:pic>
        <p:nvPicPr>
          <p:cNvPr id="3" name="Picture 2" descr="Screenshot of Apply It: Using My Spending and Savuing Plan from Participant Guide.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7" y="1149350"/>
            <a:ext cx="793680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731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29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Daily and Weekly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066" y="1424723"/>
            <a:ext cx="6417734" cy="4938892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Daily Ideas</a:t>
            </a:r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Record your saving, sharing, and spending</a:t>
            </a:r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Collect your change</a:t>
            </a:r>
          </a:p>
          <a:p>
            <a:pPr lvl="1">
              <a:lnSpc>
                <a:spcPct val="130000"/>
              </a:lnSpc>
            </a:pPr>
            <a:r>
              <a:rPr lang="en-US" sz="2400" dirty="0" smtClean="0"/>
              <a:t>Other ideas?</a:t>
            </a:r>
          </a:p>
          <a:p>
            <a:pPr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Weekly Ideas</a:t>
            </a:r>
          </a:p>
          <a:p>
            <a:pPr lvl="1"/>
            <a:r>
              <a:rPr lang="en-US" sz="2400" dirty="0" smtClean="0"/>
              <a:t>Envelope system</a:t>
            </a:r>
          </a:p>
          <a:p>
            <a:pPr lvl="1"/>
            <a:r>
              <a:rPr lang="en-US" sz="2400" dirty="0" smtClean="0"/>
              <a:t>Weekly money check-in</a:t>
            </a:r>
          </a:p>
          <a:p>
            <a:pPr lvl="1"/>
            <a:r>
              <a:rPr lang="en-US" sz="2400" dirty="0" smtClean="0"/>
              <a:t>Other ideas?</a:t>
            </a:r>
          </a:p>
        </p:txBody>
      </p:sp>
      <p:pic>
        <p:nvPicPr>
          <p:cNvPr id="5" name="Picture 4" descr="cartoon image of calendar page with &quot;31&quot; on it.&#10;&#10;calendars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85299"/>
            <a:ext cx="1905000" cy="1905000"/>
          </a:xfrm>
          <a:prstGeom prst="rect">
            <a:avLst/>
          </a:prstGeom>
        </p:spPr>
      </p:pic>
      <p:pic>
        <p:nvPicPr>
          <p:cNvPr id="6" name="Picture 5" descr="Cartoon picture of calendar with empty boxes to show dates&#10;&#10;calendars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88455"/>
            <a:ext cx="1905000" cy="1905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912100" y="6363615"/>
            <a:ext cx="6858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09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8933" y="1424723"/>
            <a:ext cx="6028266" cy="470144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Monthly Ideas</a:t>
            </a:r>
          </a:p>
          <a:p>
            <a:pPr lvl="1"/>
            <a:r>
              <a:rPr lang="en-US" sz="2800" dirty="0" smtClean="0"/>
              <a:t>Conduct </a:t>
            </a:r>
            <a:r>
              <a:rPr lang="en-US" sz="2800" dirty="0"/>
              <a:t>a monthly </a:t>
            </a:r>
            <a:r>
              <a:rPr lang="en-US" sz="2800" dirty="0" smtClean="0"/>
              <a:t>review</a:t>
            </a:r>
          </a:p>
          <a:p>
            <a:pPr lvl="1"/>
            <a:r>
              <a:rPr lang="en-US" sz="2800" dirty="0" smtClean="0"/>
              <a:t>Have </a:t>
            </a:r>
            <a:r>
              <a:rPr lang="en-US" sz="2800" dirty="0"/>
              <a:t>a monthly goal-setting </a:t>
            </a:r>
            <a:r>
              <a:rPr lang="en-US" sz="2800" dirty="0" smtClean="0"/>
              <a:t>session</a:t>
            </a:r>
            <a:endParaRPr lang="en-US" sz="2800" dirty="0"/>
          </a:p>
          <a:p>
            <a:pPr lvl="1"/>
            <a:r>
              <a:rPr lang="en-US" sz="2800" dirty="0" smtClean="0"/>
              <a:t>Celebrate successes</a:t>
            </a:r>
            <a:endParaRPr lang="en-US" sz="2800" dirty="0"/>
          </a:p>
          <a:p>
            <a:pPr lvl="1"/>
            <a:r>
              <a:rPr lang="en-US" sz="2800" dirty="0" smtClean="0"/>
              <a:t>Prepare </a:t>
            </a:r>
            <a:r>
              <a:rPr lang="en-US" sz="2800" dirty="0"/>
              <a:t>for </a:t>
            </a:r>
            <a:r>
              <a:rPr lang="en-US" sz="2800" dirty="0" smtClean="0"/>
              <a:t>taxes</a:t>
            </a:r>
          </a:p>
          <a:p>
            <a:pPr lvl="1"/>
            <a:r>
              <a:rPr lang="en-US" sz="2800" dirty="0" smtClean="0"/>
              <a:t>Other ideas?</a:t>
            </a:r>
            <a:endParaRPr lang="en-US" sz="2800" dirty="0"/>
          </a:p>
        </p:txBody>
      </p:sp>
      <p:pic>
        <p:nvPicPr>
          <p:cNvPr id="5" name="Picture 4" descr="cartoon of calendar page showing MAY&#10;&#10;calendars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56" y="1373923"/>
            <a:ext cx="1905000" cy="1905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731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868378" cy="3351993"/>
          </a:xfrm>
        </p:spPr>
        <p:txBody>
          <a:bodyPr>
            <a:normAutofit/>
          </a:bodyPr>
          <a:lstStyle/>
          <a:p>
            <a:pPr lvl="3">
              <a:spcBef>
                <a:spcPts val="574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</a:rPr>
              <a:t>Can help you cover expenses, save, or share</a:t>
            </a:r>
          </a:p>
          <a:p>
            <a:pPr lvl="4">
              <a:spcBef>
                <a:spcPts val="574"/>
              </a:spcBef>
            </a:pPr>
            <a:r>
              <a:rPr lang="en-US" sz="2800" dirty="0" smtClean="0"/>
              <a:t>Once (sell something)</a:t>
            </a:r>
          </a:p>
          <a:p>
            <a:pPr lvl="4">
              <a:spcBef>
                <a:spcPts val="574"/>
              </a:spcBef>
            </a:pPr>
            <a:r>
              <a:rPr lang="en-US" sz="2800" dirty="0"/>
              <a:t>O</a:t>
            </a:r>
            <a:r>
              <a:rPr lang="en-US" sz="2800" dirty="0" smtClean="0"/>
              <a:t>ccasionally (a few garage sales)</a:t>
            </a:r>
          </a:p>
          <a:p>
            <a:pPr lvl="4">
              <a:spcBef>
                <a:spcPts val="574"/>
              </a:spcBef>
            </a:pPr>
            <a:r>
              <a:rPr lang="en-US" sz="2800" dirty="0" smtClean="0"/>
              <a:t>Ongoing (part-time second job)</a:t>
            </a:r>
          </a:p>
          <a:p>
            <a:pPr lvl="4">
              <a:spcBef>
                <a:spcPts val="574"/>
              </a:spcBef>
            </a:pPr>
            <a:r>
              <a:rPr lang="en-US" sz="2800" dirty="0" smtClean="0"/>
              <a:t>Long-term (workforce development)</a:t>
            </a:r>
          </a:p>
          <a:p>
            <a:pPr lvl="4">
              <a:spcBef>
                <a:spcPts val="574"/>
              </a:spcBef>
            </a:pPr>
            <a:endParaRPr lang="en-US" sz="2400" dirty="0"/>
          </a:p>
          <a:p>
            <a:pPr lvl="4">
              <a:spcBef>
                <a:spcPts val="574"/>
              </a:spcBef>
            </a:pPr>
            <a:endParaRPr lang="en-US" sz="2800" dirty="0" smtClean="0"/>
          </a:p>
          <a:p>
            <a:pPr lvl="4">
              <a:spcBef>
                <a:spcPts val="574"/>
              </a:spcBef>
            </a:pPr>
            <a:endParaRPr lang="en-US" sz="2800" dirty="0" smtClean="0"/>
          </a:p>
          <a:p>
            <a:pPr lvl="1"/>
            <a:endParaRPr lang="en-US" dirty="0"/>
          </a:p>
        </p:txBody>
      </p:sp>
      <p:pic>
        <p:nvPicPr>
          <p:cNvPr id="5" name="Picture 4" descr="Cartoon with two hands and a green paper currency exchanging hands&#10;&#10;cut_dollar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56" y="1234722"/>
            <a:ext cx="1905000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986" y="5299936"/>
            <a:ext cx="78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>
                <a:latin typeface="+mj-lt"/>
              </a:rPr>
              <a:t>What are other </a:t>
            </a:r>
            <a:r>
              <a:rPr lang="en-US" sz="2800">
                <a:latin typeface="+mj-lt"/>
              </a:rPr>
              <a:t>ways </a:t>
            </a:r>
            <a:r>
              <a:rPr lang="en-US" sz="2800" smtClean="0">
                <a:latin typeface="+mj-lt"/>
              </a:rPr>
              <a:t>to increase </a:t>
            </a:r>
            <a:r>
              <a:rPr lang="en-US" sz="2800" dirty="0">
                <a:latin typeface="+mj-lt"/>
              </a:rPr>
              <a:t>your income?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Decreasing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4932" y="1424723"/>
            <a:ext cx="6912340" cy="470144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6700" dirty="0" smtClean="0">
                <a:latin typeface="+mj-lt"/>
              </a:rPr>
              <a:t>Think about needs, wants and obligations</a:t>
            </a:r>
          </a:p>
          <a:p>
            <a:pPr lvl="1">
              <a:lnSpc>
                <a:spcPct val="120000"/>
              </a:lnSpc>
              <a:spcBef>
                <a:spcPts val="574"/>
              </a:spcBef>
            </a:pPr>
            <a:r>
              <a:rPr lang="en-US" sz="5900" dirty="0" smtClean="0">
                <a:latin typeface="Franklin Gothic Medium" panose="020B0603020102020204" pitchFamily="34" charset="0"/>
              </a:rPr>
              <a:t>Conserve:</a:t>
            </a:r>
          </a:p>
          <a:p>
            <a:pPr lvl="2">
              <a:lnSpc>
                <a:spcPct val="120000"/>
              </a:lnSpc>
              <a:spcBef>
                <a:spcPts val="574"/>
              </a:spcBef>
              <a:buFont typeface="Franklin Gothic Book" panose="020B0503020102020204" pitchFamily="34" charset="0"/>
              <a:buChar char="―"/>
            </a:pPr>
            <a:r>
              <a:rPr lang="en-US" sz="5100" dirty="0" smtClean="0">
                <a:latin typeface="+mn-lt"/>
              </a:rPr>
              <a:t>What can you get cheaper, or use less of? </a:t>
            </a:r>
          </a:p>
          <a:p>
            <a:pPr lvl="2">
              <a:lnSpc>
                <a:spcPct val="120000"/>
              </a:lnSpc>
            </a:pPr>
            <a:endParaRPr lang="en-US" sz="3800" dirty="0" smtClean="0">
              <a:latin typeface="+mn-lt"/>
            </a:endParaRPr>
          </a:p>
          <a:p>
            <a:pPr lvl="1">
              <a:lnSpc>
                <a:spcPct val="120000"/>
              </a:lnSpc>
              <a:spcBef>
                <a:spcPts val="574"/>
              </a:spcBef>
            </a:pPr>
            <a:r>
              <a:rPr lang="en-US" sz="5900" dirty="0" smtClean="0">
                <a:latin typeface="+mj-lt"/>
              </a:rPr>
              <a:t>Adjust:</a:t>
            </a:r>
          </a:p>
          <a:p>
            <a:pPr lvl="2">
              <a:lnSpc>
                <a:spcPct val="120000"/>
              </a:lnSpc>
              <a:spcBef>
                <a:spcPts val="574"/>
              </a:spcBef>
              <a:buFont typeface="Franklin Gothic Book" panose="020B0503020102020204" pitchFamily="34" charset="0"/>
              <a:buChar char="―"/>
            </a:pPr>
            <a:r>
              <a:rPr lang="en-US" sz="5100" dirty="0" smtClean="0">
                <a:latin typeface="+mn-lt"/>
              </a:rPr>
              <a:t>What can you renegotiate?</a:t>
            </a:r>
          </a:p>
          <a:p>
            <a:pPr lvl="1">
              <a:lnSpc>
                <a:spcPct val="120000"/>
              </a:lnSpc>
            </a:pPr>
            <a:endParaRPr lang="en-US" sz="2300" dirty="0">
              <a:latin typeface="+mn-lt"/>
            </a:endParaRPr>
          </a:p>
          <a:p>
            <a:pPr lvl="1">
              <a:lnSpc>
                <a:spcPct val="120000"/>
              </a:lnSpc>
              <a:spcBef>
                <a:spcPts val="574"/>
              </a:spcBef>
            </a:pPr>
            <a:r>
              <a:rPr lang="en-US" sz="5900" dirty="0" smtClean="0">
                <a:latin typeface="+mj-lt"/>
              </a:rPr>
              <a:t>Do without:</a:t>
            </a:r>
          </a:p>
          <a:p>
            <a:pPr lvl="2">
              <a:lnSpc>
                <a:spcPct val="120000"/>
              </a:lnSpc>
              <a:spcBef>
                <a:spcPts val="574"/>
              </a:spcBef>
              <a:buFont typeface="Franklin Gothic Book" panose="020B0503020102020204" pitchFamily="34" charset="0"/>
              <a:buChar char="―"/>
            </a:pPr>
            <a:r>
              <a:rPr lang="en-US" sz="5100" dirty="0" smtClean="0">
                <a:latin typeface="+mn-lt"/>
              </a:rPr>
              <a:t>What can </a:t>
            </a:r>
            <a:r>
              <a:rPr lang="en-US" sz="4900" dirty="0" smtClean="0">
                <a:latin typeface="+mn-lt"/>
              </a:rPr>
              <a:t>you eliminate?</a:t>
            </a:r>
          </a:p>
          <a:p>
            <a:endParaRPr lang="en-US" dirty="0"/>
          </a:p>
        </p:txBody>
      </p:sp>
      <p:pic>
        <p:nvPicPr>
          <p:cNvPr id="5" name="Picture 4" descr="Cartoon of a piece of green  paper currency being cut with a scissors&#10;&#10;cut_dollar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88" y="1189566"/>
            <a:ext cx="1905000" cy="1905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285" y="457200"/>
            <a:ext cx="8566015" cy="774700"/>
          </a:xfrm>
        </p:spPr>
        <p:txBody>
          <a:bodyPr>
            <a:noAutofit/>
          </a:bodyPr>
          <a:lstStyle/>
          <a:p>
            <a:pPr>
              <a:lnSpc>
                <a:spcPts val="3800"/>
              </a:lnSpc>
            </a:pPr>
            <a:r>
              <a:rPr lang="en-US" dirty="0"/>
              <a:t>Try It: </a:t>
            </a:r>
            <a:r>
              <a:rPr lang="en-US" dirty="0" smtClean="0"/>
              <a:t>Adjusting a Spending and Saving Plan</a:t>
            </a:r>
            <a:br>
              <a:rPr lang="en-US" dirty="0" smtClean="0"/>
            </a:br>
            <a:r>
              <a:rPr lang="en-US" sz="2400" dirty="0" smtClean="0"/>
              <a:t>See </a:t>
            </a:r>
            <a:r>
              <a:rPr lang="en-US" sz="2400" dirty="0"/>
              <a:t>page </a:t>
            </a:r>
            <a:r>
              <a:rPr lang="en-US" sz="2400" dirty="0" smtClean="0"/>
              <a:t>17 in </a:t>
            </a:r>
            <a:r>
              <a:rPr lang="en-US" sz="2400" dirty="0"/>
              <a:t>your Participant Guide</a:t>
            </a:r>
          </a:p>
        </p:txBody>
      </p:sp>
      <p:pic>
        <p:nvPicPr>
          <p:cNvPr id="5" name="Picture 4" descr="Screenshot of Try It: Adjusting a Spending and Saving Plan from Participant Guide. For navigation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" y="1308100"/>
            <a:ext cx="793680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363615"/>
            <a:ext cx="65405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11427" cy="916084"/>
          </a:xfrm>
        </p:spPr>
        <p:txBody>
          <a:bodyPr>
            <a:noAutofit/>
          </a:bodyPr>
          <a:lstStyle/>
          <a:p>
            <a:r>
              <a:rPr lang="en-US" dirty="0" smtClean="0"/>
              <a:t>Section 1: Remember the Key Takeaway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i="1" dirty="0"/>
              <a:t>Use a monthly spending and saving plan to guide </a:t>
            </a:r>
            <a:r>
              <a:rPr lang="en-US" sz="3600" i="1" dirty="0" smtClean="0"/>
              <a:t>how </a:t>
            </a:r>
            <a:r>
              <a:rPr lang="en-US" sz="3600" i="1" dirty="0"/>
              <a:t>you use your </a:t>
            </a:r>
            <a:r>
              <a:rPr lang="en-US" sz="3600" i="1" dirty="0" smtClean="0"/>
              <a:t>money.</a:t>
            </a:r>
            <a:endParaRPr lang="en-US" sz="3600" i="1" dirty="0"/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121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Section 2: When Money is Short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Money Is </a:t>
            </a:r>
            <a:r>
              <a:rPr lang="en-US" dirty="0" smtClean="0"/>
              <a:t>Short</a:t>
            </a:r>
          </a:p>
          <a:p>
            <a:endParaRPr lang="en-US" sz="1900" dirty="0" smtClean="0"/>
          </a:p>
          <a:p>
            <a:r>
              <a:rPr lang="en-US" sz="1800" dirty="0" smtClean="0">
                <a:latin typeface="Franklin Gothic Book" panose="020B0503020102020204" pitchFamily="34" charset="0"/>
              </a:rPr>
              <a:t>See </a:t>
            </a:r>
            <a:r>
              <a:rPr lang="en-US" sz="1800" dirty="0">
                <a:latin typeface="Franklin Gothic Book" panose="020B0503020102020204" pitchFamily="34" charset="0"/>
              </a:rPr>
              <a:t>page </a:t>
            </a:r>
            <a:r>
              <a:rPr lang="en-US" sz="1800" dirty="0" smtClean="0">
                <a:latin typeface="Franklin Gothic Book" panose="020B0503020102020204" pitchFamily="34" charset="0"/>
              </a:rPr>
              <a:t>18 in </a:t>
            </a:r>
            <a:r>
              <a:rPr lang="en-US" sz="1800" dirty="0">
                <a:latin typeface="Franklin Gothic Book" panose="020B0503020102020204" pitchFamily="34" charset="0"/>
              </a:rPr>
              <a:t>your Participant Guide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8" name="Picture 7" descr="Man and woman on couch looking at papers together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199" y="586158"/>
            <a:ext cx="5257801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2: Key Takeaway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i="1" dirty="0"/>
              <a:t>Prioritize which bills to pay </a:t>
            </a:r>
            <a:r>
              <a:rPr lang="en-US" sz="3600" i="1" dirty="0" smtClean="0"/>
              <a:t>first when </a:t>
            </a:r>
            <a:r>
              <a:rPr lang="en-US" sz="3600" i="1" dirty="0"/>
              <a:t>money is short</a:t>
            </a:r>
            <a:r>
              <a:rPr lang="en-US" sz="3600" i="1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5336" cy="881682"/>
          </a:xfrm>
        </p:spPr>
        <p:txBody>
          <a:bodyPr>
            <a:noAutofit/>
          </a:bodyPr>
          <a:lstStyle/>
          <a:p>
            <a:r>
              <a:rPr lang="en-US" dirty="0" smtClean="0"/>
              <a:t>How Does </a:t>
            </a:r>
            <a:r>
              <a:rPr lang="en-US" smtClean="0"/>
              <a:t>It Happen?</a:t>
            </a:r>
            <a:endParaRPr lang="en-US" dirty="0"/>
          </a:p>
        </p:txBody>
      </p:sp>
      <p:pic>
        <p:nvPicPr>
          <p:cNvPr id="6" name="Picture 5" descr="Picture of hands holding an empty wall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670" y="1638300"/>
            <a:ext cx="4299652" cy="412685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3994014" cy="47014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Even with careful planning, money can run short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61300" y="6363615"/>
            <a:ext cx="752022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3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62931"/>
            <a:ext cx="7499213" cy="607044"/>
          </a:xfrm>
        </p:spPr>
        <p:txBody>
          <a:bodyPr/>
          <a:lstStyle/>
          <a:p>
            <a:r>
              <a:rPr lang="en-US" dirty="0" smtClean="0"/>
              <a:t>Pre-Training Survey</a:t>
            </a:r>
            <a:br>
              <a:rPr lang="en-US" dirty="0" smtClean="0"/>
            </a:br>
            <a:r>
              <a:rPr lang="en-US" sz="2400" dirty="0">
                <a:latin typeface="+mj-lt"/>
              </a:rPr>
              <a:t>See page </a:t>
            </a:r>
            <a:r>
              <a:rPr lang="en-US" sz="2400" dirty="0" smtClean="0">
                <a:latin typeface="+mj-lt"/>
              </a:rPr>
              <a:t>25  </a:t>
            </a:r>
            <a:r>
              <a:rPr lang="en-US" sz="2400" dirty="0">
                <a:latin typeface="+mj-lt"/>
              </a:rPr>
              <a:t>in your Participant </a:t>
            </a:r>
            <a:r>
              <a:rPr lang="en-US" sz="2400" dirty="0" smtClean="0">
                <a:latin typeface="+mj-lt"/>
              </a:rPr>
              <a:t>Guide</a:t>
            </a:r>
            <a:endParaRPr lang="en-US" sz="2400" dirty="0">
              <a:latin typeface="+mj-lt"/>
            </a:endParaRPr>
          </a:p>
        </p:txBody>
      </p:sp>
      <p:pic>
        <p:nvPicPr>
          <p:cNvPr id="5" name="Picture 4" descr="Screenshot of Pre-Training Survey from Participant Guide. For navigation purposes only - not meant to be read on slide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" y="1155700"/>
            <a:ext cx="793680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2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Increase </a:t>
            </a:r>
            <a:r>
              <a:rPr lang="en-US" sz="3200" dirty="0"/>
              <a:t>income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/>
              <a:t>Decrease expenses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Contact your creditors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Reach out for help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Prioritize what to pay first</a:t>
            </a:r>
            <a:endParaRPr lang="en-US" sz="3200" dirty="0"/>
          </a:p>
        </p:txBody>
      </p:sp>
      <p:sp>
        <p:nvSpPr>
          <p:cNvPr id="7" name="TextBox 6" descr="large blue question mark"/>
          <p:cNvSpPr txBox="1"/>
          <p:nvPr/>
        </p:nvSpPr>
        <p:spPr>
          <a:xfrm>
            <a:off x="5956300" y="472456"/>
            <a:ext cx="1987550" cy="47089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30000" dirty="0" smtClean="0">
                <a:solidFill>
                  <a:schemeClr val="tx2"/>
                </a:solidFill>
                <a:latin typeface="+mj-lt"/>
              </a:rPr>
              <a:t>?</a:t>
            </a:r>
            <a:endParaRPr lang="en-US" sz="30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00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108814" cy="881682"/>
          </a:xfrm>
        </p:spPr>
        <p:txBody>
          <a:bodyPr>
            <a:normAutofit/>
          </a:bodyPr>
          <a:lstStyle/>
          <a:p>
            <a:r>
              <a:rPr lang="en-US" dirty="0" smtClean="0"/>
              <a:t>Prioritizing Based on What Might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74"/>
              </a:spcBef>
              <a:spcAft>
                <a:spcPts val="0"/>
              </a:spcAft>
            </a:pPr>
            <a:r>
              <a:rPr lang="en-US" sz="3200" dirty="0" smtClean="0"/>
              <a:t>Make choices about which bills to pay in full, pay partially, or pay late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Pay attention </a:t>
            </a:r>
            <a:r>
              <a:rPr lang="en-US" sz="3200" dirty="0"/>
              <a:t>to consequences that: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Prevent you from earning </a:t>
            </a:r>
            <a:r>
              <a:rPr lang="en-US" sz="2800" dirty="0" smtClean="0"/>
              <a:t>income</a:t>
            </a:r>
            <a:endParaRPr lang="en-US" sz="28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Jeopardize your </a:t>
            </a:r>
            <a:r>
              <a:rPr lang="en-US" sz="2800" dirty="0" smtClean="0"/>
              <a:t>shelter</a:t>
            </a:r>
            <a:endParaRPr lang="en-US" sz="28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Impact </a:t>
            </a:r>
            <a:r>
              <a:rPr lang="en-US" sz="2800" dirty="0" smtClean="0"/>
              <a:t>health or ability to live independently</a:t>
            </a:r>
            <a:endParaRPr lang="en-US" sz="28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Could result in loss of </a:t>
            </a:r>
            <a:r>
              <a:rPr lang="en-US" sz="2800" dirty="0" smtClean="0"/>
              <a:t>your assets</a:t>
            </a:r>
            <a:endParaRPr lang="en-US" sz="2800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858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8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79400"/>
            <a:ext cx="8083414" cy="774700"/>
          </a:xfrm>
        </p:spPr>
        <p:txBody>
          <a:bodyPr/>
          <a:lstStyle/>
          <a:p>
            <a:r>
              <a:rPr lang="en-US" smtClean="0"/>
              <a:t>Apply It</a:t>
            </a:r>
            <a:r>
              <a:rPr lang="en-US" dirty="0" smtClean="0"/>
              <a:t>: Prioritizing My </a:t>
            </a:r>
            <a:r>
              <a:rPr lang="en-US" dirty="0"/>
              <a:t>Expenses</a:t>
            </a:r>
            <a:br>
              <a:rPr lang="en-US" dirty="0"/>
            </a:br>
            <a:r>
              <a:rPr lang="en-US" sz="2400" dirty="0"/>
              <a:t>See page </a:t>
            </a:r>
            <a:r>
              <a:rPr lang="en-US" sz="2400" dirty="0" smtClean="0"/>
              <a:t>20 in </a:t>
            </a:r>
            <a:r>
              <a:rPr lang="en-US" sz="2400" dirty="0"/>
              <a:t>your Participant Guide</a:t>
            </a:r>
          </a:p>
        </p:txBody>
      </p:sp>
      <p:pic>
        <p:nvPicPr>
          <p:cNvPr id="5" name="Picture 4" descr="Screenshot of Apply It: Prioritizing My Expenses from Participant Guide.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" y="1187450"/>
            <a:ext cx="793680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4135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03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7973327" cy="916084"/>
          </a:xfrm>
        </p:spPr>
        <p:txBody>
          <a:bodyPr>
            <a:noAutofit/>
          </a:bodyPr>
          <a:lstStyle/>
          <a:p>
            <a:r>
              <a:rPr lang="en-US" dirty="0" smtClean="0"/>
              <a:t>Section 2: Remember the Key Takeaway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i="1" dirty="0"/>
              <a:t>Prioritize which bills to pay </a:t>
            </a:r>
            <a:r>
              <a:rPr lang="en-US" sz="3600" i="1" dirty="0" smtClean="0"/>
              <a:t>first when </a:t>
            </a:r>
            <a:r>
              <a:rPr lang="en-US" sz="3600" i="1" dirty="0"/>
              <a:t>money is short</a:t>
            </a:r>
            <a:r>
              <a:rPr lang="en-US" sz="3600" i="1" dirty="0" smtClean="0"/>
              <a:t>.</a:t>
            </a:r>
            <a:endParaRPr lang="en-US" sz="3600" i="1" dirty="0"/>
          </a:p>
          <a:p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61300" y="6363615"/>
            <a:ext cx="7239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Take </a:t>
            </a:r>
            <a:r>
              <a:rPr lang="en-US" sz="4000" dirty="0"/>
              <a:t>Action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</a:t>
            </a:r>
            <a:r>
              <a:rPr lang="en-US" sz="2700" dirty="0" smtClean="0"/>
              <a:t>22 </a:t>
            </a:r>
            <a:r>
              <a:rPr lang="en-US" sz="2700" dirty="0"/>
              <a:t>in your Participant Guide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4436" y="1432864"/>
            <a:ext cx="7620000" cy="4967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6032" indent="-256032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Franklin Gothic Medium"/>
                <a:ea typeface="+mn-ea"/>
                <a:cs typeface="Franklin Gothic Medium"/>
              </a:defRPr>
            </a:lvl1pPr>
            <a:lvl2pPr marL="457200" indent="-18288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i="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i="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i="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i="0" kern="1200" baseline="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What will I do?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How will I do it?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Will I share my plans with</a:t>
            </a:r>
            <a:br>
              <a:rPr lang="en-US" sz="3200" dirty="0" smtClean="0"/>
            </a:br>
            <a:r>
              <a:rPr lang="en-US" sz="3200" dirty="0" smtClean="0"/>
              <a:t>anyone? If so, who?</a:t>
            </a:r>
            <a:endParaRPr lang="en-US" sz="3200" i="1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Visit fdic.gov/education to learn </a:t>
            </a:r>
            <a:r>
              <a:rPr lang="en-US" sz="2400" dirty="0" smtClean="0">
                <a:latin typeface="+mj-lt"/>
              </a:rPr>
              <a:t>more</a:t>
            </a:r>
            <a:endParaRPr lang="en-US" sz="2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71758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77986" y="259083"/>
            <a:ext cx="7499213" cy="881682"/>
          </a:xfrm>
        </p:spPr>
        <p:txBody>
          <a:bodyPr/>
          <a:lstStyle/>
          <a:p>
            <a:r>
              <a:rPr lang="en-US" dirty="0" smtClean="0"/>
              <a:t>Post-Training Survey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See page </a:t>
            </a:r>
            <a:r>
              <a:rPr lang="en-US" sz="2400" dirty="0" smtClean="0"/>
              <a:t>27 </a:t>
            </a:r>
            <a:r>
              <a:rPr lang="en-US" sz="2400" dirty="0"/>
              <a:t>in your Participant Guide</a:t>
            </a:r>
          </a:p>
        </p:txBody>
      </p:sp>
      <p:pic>
        <p:nvPicPr>
          <p:cNvPr id="10" name="Picture 9" descr="Screenshot of Post-Training Survey from Participant Guide.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222408"/>
            <a:ext cx="793680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ctangle 11" descr="Empty rectangle used to hide header in the screenshot"/>
          <p:cNvSpPr/>
          <p:nvPr/>
        </p:nvSpPr>
        <p:spPr>
          <a:xfrm>
            <a:off x="6268357" y="1424214"/>
            <a:ext cx="1895929" cy="589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empty rectangle used to hide the header in the screenshot"/>
          <p:cNvSpPr/>
          <p:nvPr/>
        </p:nvSpPr>
        <p:spPr>
          <a:xfrm>
            <a:off x="6429375" y="1424214"/>
            <a:ext cx="1734911" cy="745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mage of THANK YOU with each letter in a black box, handing from the top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929" y="163295"/>
            <a:ext cx="3085999" cy="220725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40623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71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Section 1: Making a Monthly Spending and Saving Plan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405423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Making a Monthly</a:t>
            </a:r>
            <a:br>
              <a:rPr lang="en-US" dirty="0"/>
            </a:br>
            <a:r>
              <a:rPr lang="en-US" dirty="0"/>
              <a:t>Spending and Saving </a:t>
            </a:r>
            <a:r>
              <a:rPr lang="en-US" dirty="0" smtClean="0"/>
              <a:t>Plan</a:t>
            </a:r>
          </a:p>
          <a:p>
            <a:endParaRPr lang="en-US" sz="2100" dirty="0" smtClean="0">
              <a:latin typeface="Franklin Gothic Book" panose="020B0503020102020204" pitchFamily="34" charset="0"/>
            </a:endParaRPr>
          </a:p>
          <a:p>
            <a:r>
              <a:rPr lang="en-US" sz="1800" dirty="0" smtClean="0">
                <a:latin typeface="Franklin Gothic Book" panose="020B0503020102020204" pitchFamily="34" charset="0"/>
              </a:rPr>
              <a:t>See </a:t>
            </a:r>
            <a:r>
              <a:rPr lang="en-US" sz="1800" dirty="0">
                <a:latin typeface="Franklin Gothic Book" panose="020B0503020102020204" pitchFamily="34" charset="0"/>
              </a:rPr>
              <a:t>page </a:t>
            </a:r>
            <a:r>
              <a:rPr lang="en-US" sz="1800" dirty="0" smtClean="0">
                <a:latin typeface="Franklin Gothic Book" panose="020B0503020102020204" pitchFamily="34" charset="0"/>
              </a:rPr>
              <a:t>3 in </a:t>
            </a:r>
            <a:r>
              <a:rPr lang="en-US" sz="1800" dirty="0">
                <a:latin typeface="Franklin Gothic Book" panose="020B0503020102020204" pitchFamily="34" charset="0"/>
              </a:rPr>
              <a:t>your Participant </a:t>
            </a:r>
            <a:r>
              <a:rPr lang="en-US" sz="1800" dirty="0" smtClean="0">
                <a:latin typeface="Franklin Gothic Book" panose="020B0503020102020204" pitchFamily="34" charset="0"/>
              </a:rPr>
              <a:t>Guide</a:t>
            </a:r>
            <a:endParaRPr lang="en-US" sz="1800" dirty="0">
              <a:latin typeface="Franklin Gothic Book" panose="020B05030201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</a:t>
            </a:r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9" name="Picture 8" descr="Picture of man with glasses looking at a piece of paper held in one hand, and his other hand is on the keyboard of a laptop. Open book on the table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17"/>
          <a:stretch/>
        </p:blipFill>
        <p:spPr>
          <a:xfrm>
            <a:off x="3886200" y="586158"/>
            <a:ext cx="5257800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1: </a:t>
            </a:r>
            <a:r>
              <a:rPr lang="en-US" dirty="0"/>
              <a:t>Key </a:t>
            </a:r>
            <a:r>
              <a:rPr lang="en-US" dirty="0" smtClean="0"/>
              <a:t>Takeaway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i="1" dirty="0"/>
              <a:t>Use a monthly spending and saving plan to guide </a:t>
            </a:r>
            <a:r>
              <a:rPr lang="en-US" sz="3600" i="1" dirty="0" smtClean="0"/>
              <a:t>how </a:t>
            </a:r>
            <a:r>
              <a:rPr lang="en-US" sz="3600" i="1" dirty="0"/>
              <a:t>you use your </a:t>
            </a:r>
            <a:r>
              <a:rPr lang="en-US" sz="3600" i="1" dirty="0" smtClean="0"/>
              <a:t>money.</a:t>
            </a:r>
            <a:endParaRPr lang="en-US" sz="3600" i="1" dirty="0"/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157405" cy="881682"/>
          </a:xfrm>
        </p:spPr>
        <p:txBody>
          <a:bodyPr>
            <a:noAutofit/>
          </a:bodyPr>
          <a:lstStyle/>
          <a:p>
            <a:r>
              <a:rPr lang="en-US" dirty="0" smtClean="0"/>
              <a:t>Building Blocks of a</a:t>
            </a:r>
            <a:br>
              <a:rPr lang="en-US" dirty="0" smtClean="0"/>
            </a:br>
            <a:r>
              <a:rPr lang="en-US" dirty="0" smtClean="0"/>
              <a:t>Spending and Saving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21551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ompare income and</a:t>
            </a:r>
            <a:br>
              <a:rPr lang="en-US" sz="2800" dirty="0" smtClean="0"/>
            </a:br>
            <a:r>
              <a:rPr lang="en-US" sz="2800" dirty="0" smtClean="0"/>
              <a:t>expenses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/>
              <a:t>Understand where your </a:t>
            </a:r>
            <a:br>
              <a:rPr lang="en-US" sz="2800" dirty="0" smtClean="0"/>
            </a:br>
            <a:r>
              <a:rPr lang="en-US" sz="2800" dirty="0" smtClean="0"/>
              <a:t>money is going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M</a:t>
            </a:r>
            <a:r>
              <a:rPr lang="en-US" sz="2800" dirty="0" smtClean="0"/>
              <a:t>ake adjustments</a:t>
            </a:r>
          </a:p>
          <a:p>
            <a:endParaRPr lang="en-US" dirty="0" smtClean="0"/>
          </a:p>
        </p:txBody>
      </p:sp>
      <p:pic>
        <p:nvPicPr>
          <p:cNvPr id="6" name="Picture 5" descr="Balancing Scale - wallet with dollar symbol on left, with &quot;Income&quot; below it, and house, car, train, cell phone, computer on right, with &quot;Expenses&quot; below it. 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537083"/>
            <a:ext cx="4159155" cy="28026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2586" y="5175718"/>
            <a:ext cx="3311626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spc="100" dirty="0" smtClean="0"/>
              <a:t>Income:</a:t>
            </a:r>
          </a:p>
          <a:p>
            <a:r>
              <a:rPr lang="en-US" sz="2800" b="1" dirty="0" smtClean="0"/>
              <a:t>Money you receive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03516" y="5174475"/>
            <a:ext cx="4394578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spc="100" dirty="0" smtClean="0"/>
              <a:t>Expenses: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How you use your income</a:t>
            </a:r>
            <a:endParaRPr lang="en-US" sz="28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9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439014" cy="6286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Apply It: Making My Spending and Saving Plan</a:t>
            </a:r>
            <a:br>
              <a:rPr lang="en-US" dirty="0" smtClean="0"/>
            </a:br>
            <a:r>
              <a:rPr lang="en-US" sz="2700" dirty="0"/>
              <a:t>See page </a:t>
            </a:r>
            <a:r>
              <a:rPr lang="en-US" sz="2700" dirty="0" smtClean="0"/>
              <a:t>4 in </a:t>
            </a:r>
            <a:r>
              <a:rPr lang="en-US" sz="2700" dirty="0"/>
              <a:t>your Participant Guide</a:t>
            </a:r>
          </a:p>
        </p:txBody>
      </p:sp>
      <p:pic>
        <p:nvPicPr>
          <p:cNvPr id="5" name="Picture 4" descr="Screenshot of Apply It: Making My Spending and Saving Plan from Participant Guide.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32" y="1181100"/>
            <a:ext cx="793680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8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95689"/>
            <a:ext cx="8088342" cy="881682"/>
          </a:xfrm>
        </p:spPr>
        <p:txBody>
          <a:bodyPr>
            <a:noAutofit/>
          </a:bodyPr>
          <a:lstStyle/>
          <a:p>
            <a:r>
              <a:rPr lang="en-US" dirty="0" smtClean="0"/>
              <a:t>Filling Out My Spending and Saving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977371"/>
            <a:ext cx="8088342" cy="5262562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Three </a:t>
            </a:r>
            <a:r>
              <a:rPr lang="en-US" sz="3200" dirty="0" smtClean="0"/>
              <a:t>sections:</a:t>
            </a:r>
            <a:endParaRPr lang="en-US" sz="3200" dirty="0"/>
          </a:p>
          <a:p>
            <a:pPr marL="731520" lvl="1" indent="-457200">
              <a:spcBef>
                <a:spcPts val="0"/>
              </a:spcBef>
              <a:buFont typeface="+mj-lt"/>
              <a:buAutoNum type="arabicPeriod"/>
            </a:pPr>
            <a:r>
              <a:rPr lang="en-US" sz="2600" dirty="0" smtClean="0"/>
              <a:t>My Net </a:t>
            </a:r>
            <a:r>
              <a:rPr lang="en-US" sz="2600" dirty="0"/>
              <a:t>I</a:t>
            </a:r>
            <a:r>
              <a:rPr lang="en-US" sz="2600" dirty="0" smtClean="0"/>
              <a:t>ncome</a:t>
            </a:r>
            <a:endParaRPr lang="en-US" sz="2600" dirty="0"/>
          </a:p>
          <a:p>
            <a:pPr marL="731520" lvl="1" indent="-457200">
              <a:spcBef>
                <a:spcPts val="0"/>
              </a:spcBef>
              <a:buFont typeface="+mj-lt"/>
              <a:buAutoNum type="arabicPeriod"/>
            </a:pPr>
            <a:r>
              <a:rPr lang="en-US" sz="2600" dirty="0" smtClean="0"/>
              <a:t>My Expenses</a:t>
            </a:r>
            <a:endParaRPr lang="en-US" sz="2600" dirty="0"/>
          </a:p>
          <a:p>
            <a:pPr marL="731520" lvl="1" indent="-457200">
              <a:spcBef>
                <a:spcPts val="0"/>
              </a:spcBef>
              <a:buFont typeface="+mj-lt"/>
              <a:buAutoNum type="arabicPeriod"/>
            </a:pPr>
            <a:r>
              <a:rPr lang="en-US" sz="2600" dirty="0" smtClean="0"/>
              <a:t>Comparison </a:t>
            </a:r>
          </a:p>
          <a:p>
            <a:pPr lv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Steps to fill it out: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Complete </a:t>
            </a:r>
            <a:r>
              <a:rPr lang="en-US" sz="2600" i="1" dirty="0"/>
              <a:t>Past Monthly </a:t>
            </a:r>
            <a:r>
              <a:rPr lang="en-US" sz="2600" i="1" dirty="0" smtClean="0"/>
              <a:t>Amount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Complete </a:t>
            </a:r>
            <a:r>
              <a:rPr lang="en-US" sz="2600" i="1" dirty="0"/>
              <a:t>Planned Monthly </a:t>
            </a:r>
            <a:r>
              <a:rPr lang="en-US" sz="2600" i="1" dirty="0" smtClean="0"/>
              <a:t>Amount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Compare total </a:t>
            </a:r>
            <a:r>
              <a:rPr lang="en-US" sz="2600" dirty="0"/>
              <a:t>net income and </a:t>
            </a:r>
            <a:r>
              <a:rPr lang="en-US" sz="2600" dirty="0" smtClean="0"/>
              <a:t>total expenses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If needed, make changes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7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385402"/>
          </a:xfrm>
        </p:spPr>
        <p:txBody>
          <a:bodyPr>
            <a:normAutofit/>
          </a:bodyPr>
          <a:lstStyle/>
          <a:p>
            <a:pPr marL="0" lvl="0" indent="0">
              <a:spcAft>
                <a:spcPts val="0"/>
              </a:spcAft>
              <a:buNone/>
            </a:pPr>
            <a:r>
              <a:rPr lang="en-US" sz="2900" dirty="0" smtClean="0"/>
              <a:t>My Total Net Income </a:t>
            </a:r>
            <a:r>
              <a:rPr lang="en-US" sz="2900" dirty="0" smtClean="0">
                <a:latin typeface="+mn-lt"/>
              </a:rPr>
              <a:t>minus</a:t>
            </a:r>
            <a:r>
              <a:rPr lang="en-US" sz="2900" dirty="0" smtClean="0"/>
              <a:t> My Total Expenses</a:t>
            </a:r>
          </a:p>
          <a:p>
            <a:pPr lvl="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 smtClean="0"/>
              <a:t>If the Difference is: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>
                <a:latin typeface="+mj-lt"/>
              </a:rPr>
              <a:t>Zero</a:t>
            </a:r>
            <a:r>
              <a:rPr lang="en-US" sz="2400" dirty="0"/>
              <a:t> </a:t>
            </a:r>
            <a:r>
              <a:rPr lang="en-US" sz="2400" dirty="0" smtClean="0"/>
              <a:t>-- your income equals your expenses</a:t>
            </a:r>
            <a:endParaRPr lang="en-US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>
                <a:latin typeface="+mj-lt"/>
              </a:rPr>
              <a:t>Positive</a:t>
            </a:r>
            <a:r>
              <a:rPr lang="en-US" sz="2400" dirty="0"/>
              <a:t> </a:t>
            </a:r>
            <a:r>
              <a:rPr lang="en-US" sz="2400" dirty="0" smtClean="0"/>
              <a:t>-- you have more income than expenses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>
                <a:latin typeface="+mj-lt"/>
              </a:rPr>
              <a:t>Negative</a:t>
            </a:r>
            <a:r>
              <a:rPr lang="en-US" sz="2800" dirty="0">
                <a:latin typeface="+mj-lt"/>
              </a:rPr>
              <a:t> </a:t>
            </a:r>
            <a:r>
              <a:rPr lang="en-US" sz="2400" dirty="0" smtClean="0"/>
              <a:t>-- you have more expenses than income</a:t>
            </a:r>
          </a:p>
        </p:txBody>
      </p:sp>
      <p:pic>
        <p:nvPicPr>
          <p:cNvPr id="5" name="Picture 4" descr="Balancing scale&#10;&#10;GettyImages-513806440.jpg" title="Balancing scal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375" y="4549165"/>
            <a:ext cx="5190556" cy="17133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7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66701"/>
            <a:ext cx="8337414" cy="830820"/>
          </a:xfrm>
        </p:spPr>
        <p:txBody>
          <a:bodyPr>
            <a:noAutofit/>
          </a:bodyPr>
          <a:lstStyle/>
          <a:p>
            <a:r>
              <a:rPr lang="en-US" dirty="0" smtClean="0"/>
              <a:t>Try It: Making a Spending and Saving Plan</a:t>
            </a:r>
            <a:br>
              <a:rPr lang="en-US" dirty="0" smtClean="0"/>
            </a:br>
            <a:r>
              <a:rPr lang="en-US" sz="2400" dirty="0"/>
              <a:t>See page </a:t>
            </a:r>
            <a:r>
              <a:rPr lang="en-US" sz="2400" dirty="0" smtClean="0"/>
              <a:t>9 in </a:t>
            </a:r>
            <a:r>
              <a:rPr lang="en-US" sz="2400" dirty="0"/>
              <a:t>your Participant Guide</a:t>
            </a:r>
          </a:p>
        </p:txBody>
      </p:sp>
      <p:pic>
        <p:nvPicPr>
          <p:cNvPr id="5" name="Picture 4" descr="Screenshot of Try It: Making a Spending and Saving Plan from Participant Guide.  Shown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46" y="1173721"/>
            <a:ext cx="7936808" cy="49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08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2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70C0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d8ab046a3a6427ed8956ab9a4e7b0a4b">
  <xsd:schema xmlns:xsd="http://www.w3.org/2001/XMLSchema" xmlns:xs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08c7043a3013763723916357421a0bd2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  <xsd:element ref="ns2:Sensitivity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068496-1DB6-4D20-B837-B04B199985E5" elementFormDefault="qualified">
    <xsd:import namespace="http://schemas.microsoft.com/office/2006/documentManagement/types"/>
    <xsd:import namespace="http://schemas.microsoft.com/office/infopath/2007/PartnerControls"/>
    <xsd:element name="Sensitivity" ma:index="8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Sensitivity" ma:index="13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5FFD29-F030-4767-9106-C240E13D6E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A4F9BB-965D-4E9C-A38C-841591478F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C068496-1DB6-4D20-B837-B04B199985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12699</TotalTime>
  <Words>537</Words>
  <Application>Microsoft Office PowerPoint</Application>
  <PresentationFormat>On-screen Show (4:3)</PresentationFormat>
  <Paragraphs>138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Modules_new</vt:lpstr>
      <vt:lpstr>Module 4: Your Spending and Saving Plan</vt:lpstr>
      <vt:lpstr>Pre-Training Survey See page 25  in your Participant Guide</vt:lpstr>
      <vt:lpstr>Section 1: Making a Monthly Spending and Saving Plan</vt:lpstr>
      <vt:lpstr>Section 1: Key Takeaway</vt:lpstr>
      <vt:lpstr>Building Blocks of a Spending and Saving Plan</vt:lpstr>
      <vt:lpstr>Apply It: Making My Spending and Saving Plan See page 4 in your Participant Guide</vt:lpstr>
      <vt:lpstr>Filling Out My Spending and Saving Plan</vt:lpstr>
      <vt:lpstr>When You Compare</vt:lpstr>
      <vt:lpstr>Try It: Making a Spending and Saving Plan See page 9 in your Participant Guide</vt:lpstr>
      <vt:lpstr>Apply It: Using My Spending and Saving Plan See page 13 in your Participant Guide</vt:lpstr>
      <vt:lpstr>Daily and Weekly Ideas</vt:lpstr>
      <vt:lpstr>Monthly Ideas</vt:lpstr>
      <vt:lpstr>Increasing Income</vt:lpstr>
      <vt:lpstr>Decreasing Expenses</vt:lpstr>
      <vt:lpstr>Try It: Adjusting a Spending and Saving Plan See page 17 in your Participant Guide</vt:lpstr>
      <vt:lpstr>Section 1: Remember the Key Takeaway</vt:lpstr>
      <vt:lpstr>Section 2: When Money is Short</vt:lpstr>
      <vt:lpstr>Section 2: Key Takeaway</vt:lpstr>
      <vt:lpstr>How Does It Happen?</vt:lpstr>
      <vt:lpstr>What Can I Do?</vt:lpstr>
      <vt:lpstr>Prioritizing Based on What Might Happen</vt:lpstr>
      <vt:lpstr>Apply It: Prioritizing My Expenses See page 20 in your Participant Guide</vt:lpstr>
      <vt:lpstr>Section 2: Remember the Key Takeaway</vt:lpstr>
      <vt:lpstr>Take Action See page 22 in your Participant Guide</vt:lpstr>
      <vt:lpstr>Post-Training Survey See page 27 in your Participant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Place to Call Home</dc:title>
  <dc:creator>Inger Giuffrida</dc:creator>
  <cp:lastModifiedBy>Gustafson, Joan L.</cp:lastModifiedBy>
  <cp:revision>335</cp:revision>
  <cp:lastPrinted>2017-10-05T17:57:41Z</cp:lastPrinted>
  <dcterms:created xsi:type="dcterms:W3CDTF">2017-05-22T18:21:11Z</dcterms:created>
  <dcterms:modified xsi:type="dcterms:W3CDTF">2018-11-13T20:33:44Z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</Properties>
</file>