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0"/>
  </p:notesMasterIdLst>
  <p:handoutMasterIdLst>
    <p:handoutMasterId r:id="rId111"/>
  </p:handoutMasterIdLst>
  <p:sldIdLst>
    <p:sldId id="364" r:id="rId5"/>
    <p:sldId id="381" r:id="rId6"/>
    <p:sldId id="287" r:id="rId7"/>
    <p:sldId id="352" r:id="rId8"/>
    <p:sldId id="261" r:id="rId9"/>
    <p:sldId id="353" r:id="rId10"/>
    <p:sldId id="354" r:id="rId11"/>
    <p:sldId id="357" r:id="rId12"/>
    <p:sldId id="382" r:id="rId13"/>
    <p:sldId id="292" r:id="rId14"/>
    <p:sldId id="383" r:id="rId15"/>
    <p:sldId id="263" r:id="rId16"/>
    <p:sldId id="393" r:id="rId17"/>
    <p:sldId id="264" r:id="rId18"/>
    <p:sldId id="333" r:id="rId19"/>
    <p:sldId id="362" r:id="rId20"/>
    <p:sldId id="384" r:id="rId21"/>
    <p:sldId id="365" r:id="rId22"/>
    <p:sldId id="266" r:id="rId23"/>
    <p:sldId id="347" r:id="rId24"/>
    <p:sldId id="290" r:id="rId25"/>
    <p:sldId id="360" r:id="rId26"/>
    <p:sldId id="366" r:id="rId27"/>
    <p:sldId id="293" r:id="rId28"/>
    <p:sldId id="294" r:id="rId29"/>
    <p:sldId id="295" r:id="rId30"/>
    <p:sldId id="394" r:id="rId31"/>
    <p:sldId id="296" r:id="rId32"/>
    <p:sldId id="447" r:id="rId33"/>
    <p:sldId id="448" r:id="rId34"/>
    <p:sldId id="449" r:id="rId35"/>
    <p:sldId id="450" r:id="rId36"/>
    <p:sldId id="451" r:id="rId37"/>
    <p:sldId id="452" r:id="rId38"/>
    <p:sldId id="297" r:id="rId39"/>
    <p:sldId id="367" r:id="rId40"/>
    <p:sldId id="395" r:id="rId41"/>
    <p:sldId id="299" r:id="rId42"/>
    <p:sldId id="300" r:id="rId43"/>
    <p:sldId id="301" r:id="rId44"/>
    <p:sldId id="302" r:id="rId45"/>
    <p:sldId id="303" r:id="rId46"/>
    <p:sldId id="338" r:id="rId47"/>
    <p:sldId id="339" r:id="rId48"/>
    <p:sldId id="305" r:id="rId49"/>
    <p:sldId id="368" r:id="rId50"/>
    <p:sldId id="370" r:id="rId51"/>
    <p:sldId id="371" r:id="rId52"/>
    <p:sldId id="372" r:id="rId53"/>
    <p:sldId id="373" r:id="rId54"/>
    <p:sldId id="304" r:id="rId55"/>
    <p:sldId id="446" r:id="rId56"/>
    <p:sldId id="312" r:id="rId57"/>
    <p:sldId id="385" r:id="rId58"/>
    <p:sldId id="386" r:id="rId59"/>
    <p:sldId id="387" r:id="rId60"/>
    <p:sldId id="397" r:id="rId61"/>
    <p:sldId id="388" r:id="rId62"/>
    <p:sldId id="399" r:id="rId63"/>
    <p:sldId id="400" r:id="rId64"/>
    <p:sldId id="401" r:id="rId65"/>
    <p:sldId id="402" r:id="rId66"/>
    <p:sldId id="403" r:id="rId67"/>
    <p:sldId id="404" r:id="rId68"/>
    <p:sldId id="405" r:id="rId69"/>
    <p:sldId id="406" r:id="rId70"/>
    <p:sldId id="407" r:id="rId71"/>
    <p:sldId id="408" r:id="rId72"/>
    <p:sldId id="409" r:id="rId73"/>
    <p:sldId id="410" r:id="rId74"/>
    <p:sldId id="411" r:id="rId75"/>
    <p:sldId id="412" r:id="rId76"/>
    <p:sldId id="413" r:id="rId77"/>
    <p:sldId id="414" r:id="rId78"/>
    <p:sldId id="415" r:id="rId79"/>
    <p:sldId id="416" r:id="rId80"/>
    <p:sldId id="417" r:id="rId81"/>
    <p:sldId id="418" r:id="rId82"/>
    <p:sldId id="419" r:id="rId83"/>
    <p:sldId id="420" r:id="rId84"/>
    <p:sldId id="421" r:id="rId85"/>
    <p:sldId id="422" r:id="rId86"/>
    <p:sldId id="423" r:id="rId87"/>
    <p:sldId id="424" r:id="rId88"/>
    <p:sldId id="425" r:id="rId89"/>
    <p:sldId id="426" r:id="rId90"/>
    <p:sldId id="427" r:id="rId91"/>
    <p:sldId id="428" r:id="rId92"/>
    <p:sldId id="429" r:id="rId93"/>
    <p:sldId id="430" r:id="rId94"/>
    <p:sldId id="431" r:id="rId95"/>
    <p:sldId id="432" r:id="rId96"/>
    <p:sldId id="433" r:id="rId97"/>
    <p:sldId id="434" r:id="rId98"/>
    <p:sldId id="435" r:id="rId99"/>
    <p:sldId id="436" r:id="rId100"/>
    <p:sldId id="437" r:id="rId101"/>
    <p:sldId id="438" r:id="rId102"/>
    <p:sldId id="439" r:id="rId103"/>
    <p:sldId id="440" r:id="rId104"/>
    <p:sldId id="441" r:id="rId105"/>
    <p:sldId id="442" r:id="rId106"/>
    <p:sldId id="443" r:id="rId107"/>
    <p:sldId id="444" r:id="rId108"/>
    <p:sldId id="445" r:id="rId109"/>
  </p:sldIdLst>
  <p:sldSz cx="9144000" cy="6858000" type="screen4x3"/>
  <p:notesSz cx="7315200" cy="9601200"/>
  <p:custDataLst>
    <p:tags r:id="rId1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5D600"/>
    <a:srgbClr val="EF7122"/>
    <a:srgbClr val="404040"/>
    <a:srgbClr val="008FBE"/>
    <a:srgbClr val="808080"/>
    <a:srgbClr val="132F5A"/>
    <a:srgbClr val="FF0000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D6E65A-F2F6-3587-D4F3-D62BA75BE308}" v="2" dt="2021-06-04T00:03:20.6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779" autoAdjust="0"/>
    <p:restoredTop sz="84858" autoAdjust="0"/>
  </p:normalViewPr>
  <p:slideViewPr>
    <p:cSldViewPr>
      <p:cViewPr varScale="1">
        <p:scale>
          <a:sx n="83" d="100"/>
          <a:sy n="83" d="100"/>
        </p:scale>
        <p:origin x="869" y="77"/>
      </p:cViewPr>
      <p:guideLst>
        <p:guide orient="horz" pos="2208"/>
        <p:guide pos="432"/>
      </p:guideLst>
    </p:cSldViewPr>
  </p:slideViewPr>
  <p:outlineViewPr>
    <p:cViewPr>
      <p:scale>
        <a:sx n="33" d="100"/>
        <a:sy n="33" d="100"/>
      </p:scale>
      <p:origin x="0" y="26766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16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microsoft.com/office/2015/10/relationships/revisionInfo" Target="revisionInfo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tags" Target="tags/tag1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presProps" Target="presProps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notesMaster" Target="notesMasters/notesMaster1.xml"/><Relationship Id="rId115" Type="http://schemas.openxmlformats.org/officeDocument/2006/relationships/theme" Target="theme/them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handoutMaster" Target="handoutMasters/handoutMaster1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621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621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F4DF97D-C754-4E2B-9995-9590A87A38AE}" type="datetimeFigureOut">
              <a:rPr lang="en-US"/>
              <a:pPr>
                <a:defRPr/>
              </a:pPr>
              <a:t>6/23/2021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621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621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E4F33C2-2672-412B-A82D-9659E01EE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62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62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62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B600035-EACB-4301-8B96-614E82B9A755}" type="datetimeFigureOut">
              <a:rPr lang="en-US"/>
              <a:pPr>
                <a:defRPr/>
              </a:pPr>
              <a:t>6/23/2021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1" tIns="47425" rIns="94851" bIns="4742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2183" y="4561226"/>
            <a:ext cx="5850835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62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62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9419535-728B-43E5-AF8E-37893FB7B9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84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A2159C4A-8B20-4EA7-9443-4AD42C97A337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8B05246-ABB5-4CA2-9D36-44D7B6A4EBDF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A40FC9E-127E-4239-A05C-B10B5EAEFBC2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4C3E615-4D5D-4EA4-9183-492B1C075ABB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57E12FA-00FB-48D8-B6A8-DD13D66DE1EB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11A28CB-FE4E-4256-8917-0D34B1655A8D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855A5A3-E22D-4392-8371-D6D033B36F22}" type="slidenum">
              <a:rPr lang="en-US" altLang="en-US" smtClean="0"/>
              <a:pPr eaLnBrk="1" hangingPunct="1">
                <a:defRPr/>
              </a:pPr>
              <a:t>38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7857E37-3C94-4B51-9AFD-3AEECA5E8B8F}" type="slidenum">
              <a:rPr lang="en-US" altLang="en-US" smtClean="0"/>
              <a:pPr eaLnBrk="1" hangingPunct="1">
                <a:defRPr/>
              </a:pPr>
              <a:t>43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048CE908-8050-4767-8CFC-C6F4B65C2C98}" type="slidenum">
              <a:rPr lang="en-US" altLang="en-US" smtClean="0"/>
              <a:pPr eaLnBrk="1" hangingPunct="1">
                <a:defRPr/>
              </a:pPr>
              <a:t>44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FED8B-D49B-4429-9125-F9F86F3EEABE}" type="slidenum">
              <a:rPr lang="en-US" altLang="en-US" smtClean="0"/>
              <a:pPr eaLnBrk="1" hangingPunct="1">
                <a:defRPr/>
              </a:pPr>
              <a:t>47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90DF83C-DFEC-40BD-989F-46E6DCAE7863}" type="slidenum">
              <a:rPr lang="en-US" altLang="en-US" smtClean="0"/>
              <a:pPr eaLnBrk="1" hangingPunct="1">
                <a:defRPr/>
              </a:pPr>
              <a:t>49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55B65A8E-3149-49A6-926D-1B6B8AFBA755}" type="slidenum">
              <a:rPr lang="en-US" altLang="en-US" smtClean="0"/>
              <a:pPr eaLnBrk="1" hangingPunct="1">
                <a:defRPr/>
              </a:pPr>
              <a:t>51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AD22226-C376-4A41-ACD6-E2D5CC43456D}" type="slidenum">
              <a:rPr lang="en-US" altLang="en-US" smtClean="0"/>
              <a:pPr eaLnBrk="1" hangingPunct="1">
                <a:defRPr/>
              </a:pPr>
              <a:t>54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575690A-9BA0-4FD9-962F-C46822F1EDAD}" type="slidenum">
              <a:rPr lang="en-US" altLang="en-US" smtClean="0"/>
              <a:pPr eaLnBrk="1" hangingPunct="1">
                <a:defRPr/>
              </a:pPr>
              <a:t>55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4CF4790-CCA9-44D9-B512-1D3094FF9D9A}" type="slidenum">
              <a:rPr lang="en-US" altLang="en-US" smtClean="0"/>
              <a:pPr eaLnBrk="1" hangingPunct="1">
                <a:defRPr/>
              </a:pPr>
              <a:t>56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559090A-A771-4BFA-93ED-AE8416CD5619}" type="slidenum">
              <a:rPr lang="en-US" altLang="en-US" smtClean="0"/>
              <a:pPr eaLnBrk="1" hangingPunct="1">
                <a:defRPr/>
              </a:pPr>
              <a:t>63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A70623F-8369-4191-ABFD-043D5852A8C6}" type="slidenum">
              <a:rPr lang="en-US" altLang="en-US" smtClean="0"/>
              <a:pPr eaLnBrk="1" hangingPunct="1">
                <a:defRPr/>
              </a:pPr>
              <a:t>65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884A8FC-165D-4967-A527-FB0CC8CEEA6E}" type="slidenum">
              <a:rPr lang="en-US" altLang="en-US" smtClean="0"/>
              <a:pPr eaLnBrk="1" hangingPunct="1">
                <a:defRPr/>
              </a:pPr>
              <a:t>77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B39D49B-2AC7-440A-AF3A-B9E7DEA97FAA}" type="slidenum">
              <a:rPr lang="en-US" altLang="en-US" smtClean="0"/>
              <a:pPr eaLnBrk="1" hangingPunct="1">
                <a:defRPr/>
              </a:pPr>
              <a:t>92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C33E4BD-0B79-4B61-9645-9600D81AFD25}" type="slidenum">
              <a:rPr lang="en-US" altLang="en-US" smtClean="0"/>
              <a:pPr eaLnBrk="1" hangingPunct="1">
                <a:defRPr/>
              </a:pPr>
              <a:t>97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1DB7E28D-D1BC-484B-AADA-2265E89558B8}" type="slidenum">
              <a:rPr lang="en-US" altLang="en-US" smtClean="0"/>
              <a:pPr eaLnBrk="1" hangingPunct="1">
                <a:defRPr/>
              </a:pPr>
              <a:t>98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4453D57-BFF4-49FE-9C20-2480D565BB4E}" type="slidenum">
              <a:rPr lang="en-US" altLang="en-US" smtClean="0"/>
              <a:pPr eaLnBrk="1" hangingPunct="1">
                <a:defRPr/>
              </a:pPr>
              <a:t>104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D2D314-D691-4D09-B67A-4BF38E558612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A1A43C4-31DA-4425-A795-DC2FB15233D5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6FE6CE2-7D1E-4768-BC24-660417151B44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BDD8138-FEE1-4DDB-BD0C-6E42217B72DB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9885-50A1-47DB-B5BD-421E613BEAA2}" type="datetime1">
              <a:rPr lang="en-US"/>
              <a:pPr>
                <a:defRPr/>
              </a:pPr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A2756-6239-4BCA-BD74-06D4DF99D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68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8305800" y="6248400"/>
            <a:ext cx="609600" cy="609600"/>
          </a:xfrm>
          <a:prstGeom prst="rect">
            <a:avLst/>
          </a:prstGeom>
          <a:solidFill>
            <a:srgbClr val="008F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6367790"/>
            <a:ext cx="2209800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0" dirty="0">
                <a:solidFill>
                  <a:srgbClr val="000000"/>
                </a:solidFill>
                <a:latin typeface="Helvetica Neue"/>
                <a:ea typeface="+mn-ea"/>
                <a:cs typeface="Helvetica Neue"/>
              </a:rPr>
              <a:t>Money Smart for Older Adults</a:t>
            </a:r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8382000" y="6400800"/>
            <a:ext cx="45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fld id="{1E409D2F-E643-451A-B731-8218C2698BBB}" type="slidenum">
              <a:rPr lang="en-US" sz="1400" b="1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</a:rPr>
              <a:t>‹#›</a:t>
            </a:fld>
            <a:endParaRPr lang="en-US" sz="1400" b="1" dirty="0">
              <a:solidFill>
                <a:schemeClr val="tx1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543800" cy="609600"/>
          </a:xfrm>
          <a:noFill/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200" b="0" i="0" cap="all" spc="0" baseline="0">
                <a:solidFill>
                  <a:schemeClr val="tx1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543800" cy="4267200"/>
          </a:xfrm>
        </p:spPr>
        <p:txBody>
          <a:bodyPr/>
          <a:lstStyle>
            <a:lvl1pPr marL="342900" indent="-342900">
              <a:spcBef>
                <a:spcPts val="600"/>
              </a:spcBef>
              <a:spcAft>
                <a:spcPts val="12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  <a:defRPr sz="2200" b="0">
                <a:solidFill>
                  <a:schemeClr val="tx1"/>
                </a:solidFill>
                <a:latin typeface="Helvetica Neue"/>
                <a:cs typeface="Helvetica Neue"/>
              </a:defRPr>
            </a:lvl1pPr>
            <a:lvl2pPr marL="914400" indent="-274320">
              <a:spcBef>
                <a:spcPts val="600"/>
              </a:spcBef>
              <a:spcAft>
                <a:spcPts val="1200"/>
              </a:spcAft>
              <a:buSzPct val="110000"/>
              <a:buFont typeface="Arial"/>
              <a:buChar char="•"/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2pPr>
            <a:lvl3pPr marL="1143000" indent="-228600">
              <a:spcBef>
                <a:spcPts val="600"/>
              </a:spcBef>
              <a:spcAft>
                <a:spcPts val="1200"/>
              </a:spcAft>
              <a:buSzPct val="75000"/>
              <a:buFont typeface="Courier New"/>
              <a:buChar char="o"/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3pPr>
            <a:lvl4pPr>
              <a:spcBef>
                <a:spcPts val="600"/>
              </a:spcBef>
              <a:spcAft>
                <a:spcPts val="1200"/>
              </a:spcAft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4pPr>
            <a:lvl5pPr>
              <a:spcBef>
                <a:spcPts val="600"/>
              </a:spcBef>
              <a:spcAft>
                <a:spcPts val="1200"/>
              </a:spcAft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228600" cy="5410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990600"/>
            <a:ext cx="228600" cy="457200"/>
          </a:xfrm>
          <a:prstGeom prst="rect">
            <a:avLst/>
          </a:prstGeom>
          <a:solidFill>
            <a:srgbClr val="008FBE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228600" cy="990600"/>
          </a:xfrm>
          <a:prstGeom prst="rect">
            <a:avLst/>
          </a:prstGeom>
          <a:solidFill>
            <a:srgbClr val="008F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25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FB993C77-EF2D-48B8-94C3-49A90CF1C103}" type="datetime1">
              <a:rPr lang="en-US"/>
              <a:pPr>
                <a:defRPr/>
              </a:pPr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92E6F545-A6EA-4B57-BB9D-C6497E113B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.gov/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.gov/ogc/apps/accreditation/index.asp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hwoods/Documents/slide%20images/OA_slide-33-33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eldercare.acl.gov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merfinance.gov/askcfpb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consumerfinance.gov/mse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hwoods/Documents/slide%20images/OA_newIcons-51.png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nualcreditreport.com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dviserinfo.sec.gov/" TargetMode="External"/><Relationship Id="rId4" Type="http://schemas.openxmlformats.org/officeDocument/2006/relationships/hyperlink" Target="http://brokercheck.finra.org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onsumerfinance.gov/about-us/blog/know-your-financial-adviser/" TargetMode="External"/><Relationship Id="rId4" Type="http://schemas.openxmlformats.org/officeDocument/2006/relationships/hyperlink" Target="http://www.nasaa.org/about-us/contact-us/contact-your-regulator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dic.gov/deposit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gta.gov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tccompliantassistant.gov/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guardonline.gov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mpresource.org/" TargetMode="External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dic.gov/consumersnews/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mer.ftc.gov/articles/how-avoid-home-improvement-sca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1138" y="216500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June 2020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Money Smart for Older Adults</a:t>
            </a:r>
          </a:p>
        </p:txBody>
      </p:sp>
      <p:pic>
        <p:nvPicPr>
          <p:cNvPr id="4" name="Picture 3" descr="Money Smart for Older Adults" title="Money Smart for Older Adult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49645"/>
            <a:ext cx="8229600" cy="6172200"/>
          </a:xfrm>
          <a:prstGeom prst="rect">
            <a:avLst/>
          </a:prstGeom>
        </p:spPr>
      </p:pic>
      <p:pic>
        <p:nvPicPr>
          <p:cNvPr id="6" name="Picture 5" descr="Logo of cfpb Consumer Financial Protection Bureau" title="cfpb Consumer Financial Protection Burea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6184900"/>
            <a:ext cx="2184400" cy="673100"/>
          </a:xfrm>
          <a:prstGeom prst="rect">
            <a:avLst/>
          </a:prstGeom>
        </p:spPr>
      </p:pic>
      <p:pic>
        <p:nvPicPr>
          <p:cNvPr id="3" name="Picture 2" descr="Federal Deposit Insurance Corporati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6337300"/>
            <a:ext cx="17145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20675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Examples of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Financial Exploitation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12" name="Picture 11" descr="picture of a criminal holding a mask showing a picture of a smiling woma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6400"/>
            <a:ext cx="1676400" cy="1460325"/>
          </a:xfrm>
          <a:prstGeom prst="rect">
            <a:avLst/>
          </a:prstGeom>
        </p:spPr>
      </p:pic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2590800" y="1684338"/>
            <a:ext cx="20574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Grandparent/</a:t>
            </a:r>
            <a:b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</a:b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Imposter scams</a:t>
            </a:r>
          </a:p>
        </p:txBody>
      </p:sp>
      <p:pic>
        <p:nvPicPr>
          <p:cNvPr id="2" name="Picture 1" descr="hand holding a heart with an explanation mark on i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733800"/>
            <a:ext cx="1308100" cy="1894938"/>
          </a:xfrm>
          <a:prstGeom prst="rect">
            <a:avLst/>
          </a:prstGeom>
        </p:spPr>
      </p:pic>
      <p:sp>
        <p:nvSpPr>
          <p:cNvPr id="12292" name="Content Placeholder 2"/>
          <p:cNvSpPr txBox="1">
            <a:spLocks/>
          </p:cNvSpPr>
          <p:nvPr/>
        </p:nvSpPr>
        <p:spPr bwMode="auto">
          <a:xfrm>
            <a:off x="2590800" y="3505200"/>
            <a:ext cx="2209800" cy="18462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Romance or</a:t>
            </a: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Charity </a:t>
            </a:r>
            <a:r>
              <a:rPr lang="en-US" altLang="en-US" dirty="0"/>
              <a:t>scams</a:t>
            </a:r>
            <a:endParaRPr lang="en-US" altLang="en-US" sz="2000" dirty="0">
              <a:solidFill>
                <a:srgbClr val="000000"/>
              </a:solidFill>
              <a:latin typeface="Helvetica Neue" pitchFamily="-84" charset="0"/>
            </a:endParaRPr>
          </a:p>
        </p:txBody>
      </p:sp>
      <p:pic>
        <p:nvPicPr>
          <p:cNvPr id="3" name="Picture 2" descr="exclamation mark on paper that has a dollar on it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905000"/>
            <a:ext cx="1134729" cy="1643790"/>
          </a:xfrm>
          <a:prstGeom prst="rect">
            <a:avLst/>
          </a:prstGeom>
        </p:spPr>
      </p:pic>
      <p:sp>
        <p:nvSpPr>
          <p:cNvPr id="12298" name="Content Placeholder 2"/>
          <p:cNvSpPr txBox="1">
            <a:spLocks/>
          </p:cNvSpPr>
          <p:nvPr/>
        </p:nvSpPr>
        <p:spPr bwMode="auto">
          <a:xfrm>
            <a:off x="6564312" y="1687513"/>
            <a:ext cx="2405359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Tax and debt collection scams</a:t>
            </a:r>
          </a:p>
        </p:txBody>
      </p:sp>
      <p:pic>
        <p:nvPicPr>
          <p:cNvPr id="11" name="Picture 10" descr="phone with an exclamation mark coming out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3962400"/>
            <a:ext cx="1484368" cy="131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Content Placeholder 2"/>
          <p:cNvSpPr txBox="1">
            <a:spLocks/>
          </p:cNvSpPr>
          <p:nvPr/>
        </p:nvSpPr>
        <p:spPr bwMode="auto">
          <a:xfrm>
            <a:off x="6564312" y="3476625"/>
            <a:ext cx="2316163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Telemarketer, mail offer or salesperson scams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Scams that Target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Veterans Benefits</a:t>
            </a:r>
          </a:p>
        </p:txBody>
      </p:sp>
      <p:pic>
        <p:nvPicPr>
          <p:cNvPr id="2" name="Picture 1" descr="exclamation mark over military identification tag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40"/>
          <a:stretch/>
        </p:blipFill>
        <p:spPr>
          <a:xfrm>
            <a:off x="685800" y="1524000"/>
            <a:ext cx="1905000" cy="1914071"/>
          </a:xfrm>
          <a:prstGeom prst="rect">
            <a:avLst/>
          </a:prstGeom>
        </p:spPr>
      </p:pic>
      <p:sp>
        <p:nvSpPr>
          <p:cNvPr id="98307" name="Content Placeholder 2"/>
          <p:cNvSpPr>
            <a:spLocks noGrp="1"/>
          </p:cNvSpPr>
          <p:nvPr>
            <p:ph idx="1"/>
          </p:nvPr>
        </p:nvSpPr>
        <p:spPr>
          <a:xfrm>
            <a:off x="2971800" y="1523999"/>
            <a:ext cx="5715000" cy="3832225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Individuals may scam veterans or </a:t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surviving spouses: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Pension Benefit Filing Scam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Lump-sum Payment for Future Benefits</a:t>
            </a:r>
          </a:p>
        </p:txBody>
      </p:sp>
      <p:cxnSp>
        <p:nvCxnSpPr>
          <p:cNvPr id="5" name="Straight Connector 4" descr="straight vertical line"/>
          <p:cNvCxnSpPr/>
          <p:nvPr/>
        </p:nvCxnSpPr>
        <p:spPr>
          <a:xfrm>
            <a:off x="1295400" y="4724400"/>
            <a:ext cx="0" cy="1219200"/>
          </a:xfrm>
          <a:prstGeom prst="line">
            <a:avLst/>
          </a:prstGeom>
          <a:ln w="127000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1447800" y="4724400"/>
            <a:ext cx="7467600" cy="1219200"/>
          </a:xfrm>
          <a:prstGeom prst="roundRect">
            <a:avLst/>
          </a:prstGeom>
          <a:noFill/>
          <a:ln w="38100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chemeClr val="tx1"/>
                </a:solidFill>
                <a:latin typeface="Helvetica Neue"/>
              </a:rPr>
              <a:t>For information on VA benefits, </a:t>
            </a:r>
            <a:br>
              <a:rPr lang="en-US" sz="2400" b="1" dirty="0">
                <a:solidFill>
                  <a:schemeClr val="tx1"/>
                </a:solidFill>
                <a:latin typeface="Helvetica Neue"/>
              </a:rPr>
            </a:br>
            <a:r>
              <a:rPr lang="en-US" sz="2400" b="1" dirty="0">
                <a:solidFill>
                  <a:schemeClr val="tx1"/>
                </a:solidFill>
                <a:latin typeface="Helvetica Neue"/>
              </a:rPr>
              <a:t>visit </a:t>
            </a:r>
            <a:r>
              <a:rPr lang="en-US" sz="2400" b="1" u="sng" dirty="0">
                <a:solidFill>
                  <a:schemeClr val="tx1"/>
                </a:solidFill>
                <a:latin typeface="Helvetica Neue"/>
                <a:hlinkClick r:id="rId3"/>
              </a:rPr>
              <a:t>va.gov</a:t>
            </a:r>
            <a:r>
              <a:rPr lang="en-US" sz="2400" b="1" dirty="0">
                <a:solidFill>
                  <a:schemeClr val="tx1"/>
                </a:solidFill>
                <a:latin typeface="Helvetica Neue"/>
              </a:rPr>
              <a:t> or call 1-800-827-1000.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Avoid VA Pension Filing Scams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4495800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Individuals who help you prepare and file a claim must be accredited. Visit VA’s Accreditation Search page at 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2"/>
              </a:rPr>
              <a:t>va.gov/ogc/apps/accreditation/index.asp</a:t>
            </a: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spcAft>
                <a:spcPts val="24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 not pay a fee for help in filing your initial claim</a:t>
            </a:r>
          </a:p>
          <a:p>
            <a:pPr>
              <a:spcAft>
                <a:spcPts val="24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Avoid attorneys or claims agents who try to market investments in connection with your claim</a:t>
            </a:r>
          </a:p>
          <a:p>
            <a:pPr>
              <a:spcAft>
                <a:spcPts val="24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Know that shifting assets into certain types of investments may affect your Medicaid/Medicare benefits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679206" y="381000"/>
            <a:ext cx="83885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Avoid Pension Advance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Payment Scams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37338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aware that pension advance payment arrangements are very costly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Say no to arrangements that allow the pension advance payment provider access to your account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Remember that VA benefits cannot be garnished (taken) by a creditor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Seek advice from a trusted financial expert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Protect Your Pension</a:t>
            </a:r>
          </a:p>
        </p:txBody>
      </p:sp>
      <p:pic>
        <p:nvPicPr>
          <p:cNvPr id="6" name="Picture 5" descr="scales of justice with a dollar bill heavier than a percentage sig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2590800" cy="3164394"/>
          </a:xfrm>
          <a:prstGeom prst="rect">
            <a:avLst/>
          </a:prstGeom>
        </p:spPr>
      </p:pic>
      <p:sp>
        <p:nvSpPr>
          <p:cNvPr id="101383" name="Content Placeholder 2"/>
          <p:cNvSpPr txBox="1">
            <a:spLocks/>
          </p:cNvSpPr>
          <p:nvPr/>
        </p:nvSpPr>
        <p:spPr bwMode="auto">
          <a:xfrm>
            <a:off x="914400" y="4170362"/>
            <a:ext cx="209073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200" b="1" dirty="0">
                <a:latin typeface="Helvetica Neue" pitchFamily="-84" charset="0"/>
              </a:rPr>
              <a:t>Avoid loans with high fees and interest</a:t>
            </a:r>
          </a:p>
        </p:txBody>
      </p:sp>
      <p:pic>
        <p:nvPicPr>
          <p:cNvPr id="3" name="Picture 2" descr="no sign over a pen writing on a paper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1066800"/>
            <a:ext cx="2717800" cy="2870366"/>
          </a:xfrm>
          <a:prstGeom prst="rect">
            <a:avLst/>
          </a:prstGeom>
        </p:spPr>
      </p:pic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3276600" y="4170362"/>
            <a:ext cx="2590800" cy="135096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sign over control of your benefits</a:t>
            </a:r>
          </a:p>
        </p:txBody>
      </p:sp>
      <p:pic>
        <p:nvPicPr>
          <p:cNvPr id="7" name="Picture 6" descr="no sign over an umbrella and a hear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939" y="1066800"/>
            <a:ext cx="2926061" cy="2895600"/>
          </a:xfrm>
          <a:prstGeom prst="rect">
            <a:avLst/>
          </a:prstGeom>
        </p:spPr>
      </p:pic>
      <p:sp>
        <p:nvSpPr>
          <p:cNvPr id="101384" name="Content Placeholder 2"/>
          <p:cNvSpPr txBox="1">
            <a:spLocks/>
          </p:cNvSpPr>
          <p:nvPr/>
        </p:nvSpPr>
        <p:spPr bwMode="auto">
          <a:xfrm>
            <a:off x="6248400" y="4170362"/>
            <a:ext cx="25146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200" b="1" dirty="0">
                <a:latin typeface="Helvetica Neue" pitchFamily="-84" charset="0"/>
              </a:rPr>
              <a:t>Don’t buy life insurance you don’t want or need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Conclusion</a:t>
            </a:r>
          </a:p>
        </p:txBody>
      </p:sp>
      <p:pic>
        <p:nvPicPr>
          <p:cNvPr id="2" name="Picture 1" descr="checkmar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1981200" cy="2046863"/>
          </a:xfrm>
          <a:prstGeom prst="rect">
            <a:avLst/>
          </a:prstGeom>
        </p:spPr>
      </p:pic>
      <p:sp>
        <p:nvSpPr>
          <p:cNvPr id="102403" name="Content Placeholder 2"/>
          <p:cNvSpPr>
            <a:spLocks noGrp="1"/>
          </p:cNvSpPr>
          <p:nvPr>
            <p:ph idx="1"/>
          </p:nvPr>
        </p:nvSpPr>
        <p:spPr>
          <a:xfrm>
            <a:off x="2286000" y="1447800"/>
            <a:ext cx="6248400" cy="42672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learned about: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Types of financial exploitation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Tips for recognizing scams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Strategies for avoiding identity theft,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including medical identity theft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How to prepare financially for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future health problems and disasters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Summary</a:t>
            </a:r>
          </a:p>
        </p:txBody>
      </p:sp>
      <p:pic>
        <p:nvPicPr>
          <p:cNvPr id="2" name="OA_slide-33.png" descr="question mark in a bubble as if it is being spoken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1571454" cy="1809894"/>
          </a:xfrm>
          <a:prstGeom prst="rect">
            <a:avLst/>
          </a:prstGeom>
        </p:spPr>
      </p:pic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590800" y="2209800"/>
            <a:ext cx="5943600" cy="3657600"/>
          </a:xfrm>
        </p:spPr>
        <p:txBody>
          <a:bodyPr/>
          <a:lstStyle/>
          <a:p>
            <a:pPr indent="-338138">
              <a:spcAft>
                <a:spcPts val="0"/>
              </a:spcAft>
              <a:defRPr/>
            </a:pPr>
            <a:r>
              <a:rPr lang="en-US" b="1" dirty="0"/>
              <a:t>What final questions do you have?</a:t>
            </a:r>
          </a:p>
          <a:p>
            <a:pPr indent="-338138">
              <a:spcAft>
                <a:spcPts val="0"/>
              </a:spcAft>
              <a:defRPr/>
            </a:pPr>
            <a:endParaRPr lang="en-US" b="1" dirty="0"/>
          </a:p>
          <a:p>
            <a:pPr indent="-338138">
              <a:spcAft>
                <a:spcPts val="0"/>
              </a:spcAft>
              <a:defRPr/>
            </a:pPr>
            <a:r>
              <a:rPr lang="en-US" b="1" dirty="0"/>
              <a:t>What have you learned?</a:t>
            </a:r>
          </a:p>
          <a:p>
            <a:pPr indent="-338138">
              <a:spcAft>
                <a:spcPts val="0"/>
              </a:spcAft>
              <a:defRPr/>
            </a:pPr>
            <a:endParaRPr lang="en-US" b="1" dirty="0"/>
          </a:p>
          <a:p>
            <a:pPr indent="-338138">
              <a:spcAft>
                <a:spcPts val="0"/>
              </a:spcAft>
              <a:defRPr/>
            </a:pPr>
            <a:r>
              <a:rPr lang="en-US" b="1" dirty="0"/>
              <a:t>How would you evaluate the training?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6962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Examples of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Financial Exploitation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3" name="Picture 2" descr="smartphone with a question mark bubble and a dollar sign bubble coming ou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55" y="1676401"/>
            <a:ext cx="1262444" cy="1828800"/>
          </a:xfrm>
          <a:prstGeom prst="rect">
            <a:avLst/>
          </a:prstGeom>
        </p:spPr>
      </p:pic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2438399" y="1644650"/>
            <a:ext cx="199231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Telephone, computer, and internet scams</a:t>
            </a:r>
          </a:p>
        </p:txBody>
      </p:sp>
      <p:pic>
        <p:nvPicPr>
          <p:cNvPr id="4" name="Picture 3" descr="house turned sideways with coins with dollar signs on them falling into a han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0000"/>
            <a:ext cx="1498600" cy="2173810"/>
          </a:xfrm>
          <a:prstGeom prst="rect">
            <a:avLst/>
          </a:prstGeom>
        </p:spPr>
      </p:pic>
      <p:sp>
        <p:nvSpPr>
          <p:cNvPr id="13321" name="Content Placeholder 2"/>
          <p:cNvSpPr txBox="1">
            <a:spLocks/>
          </p:cNvSpPr>
          <p:nvPr/>
        </p:nvSpPr>
        <p:spPr bwMode="auto">
          <a:xfrm>
            <a:off x="2456050" y="3962400"/>
            <a:ext cx="2039749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Reverse mortgage fraud</a:t>
            </a:r>
          </a:p>
        </p:txBody>
      </p:sp>
      <p:pic>
        <p:nvPicPr>
          <p:cNvPr id="5" name="Picture 4" descr="ID card with exclamation mark over i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" b="38872"/>
          <a:stretch/>
        </p:blipFill>
        <p:spPr>
          <a:xfrm>
            <a:off x="5029200" y="1905000"/>
            <a:ext cx="1524000" cy="1363343"/>
          </a:xfrm>
          <a:prstGeom prst="rect">
            <a:avLst/>
          </a:prstGeom>
        </p:spPr>
      </p:pic>
      <p:sp>
        <p:nvSpPr>
          <p:cNvPr id="13320" name="Content Placeholder 2"/>
          <p:cNvSpPr txBox="1">
            <a:spLocks/>
          </p:cNvSpPr>
          <p:nvPr/>
        </p:nvSpPr>
        <p:spPr bwMode="auto">
          <a:xfrm>
            <a:off x="6565900" y="1676400"/>
            <a:ext cx="1905000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Identify theft</a:t>
            </a:r>
          </a:p>
        </p:txBody>
      </p:sp>
      <p:pic>
        <p:nvPicPr>
          <p:cNvPr id="6" name="Picture 5" descr="House with a exclamation mark in front of it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81400"/>
            <a:ext cx="1527007" cy="2212051"/>
          </a:xfrm>
          <a:prstGeom prst="rect">
            <a:avLst/>
          </a:prstGeom>
        </p:spPr>
      </p:pic>
      <p:sp>
        <p:nvSpPr>
          <p:cNvPr id="13322" name="Content Placeholder 2" descr="house with exclamation mark over it"/>
          <p:cNvSpPr txBox="1">
            <a:spLocks/>
          </p:cNvSpPr>
          <p:nvPr/>
        </p:nvSpPr>
        <p:spPr bwMode="auto">
          <a:xfrm>
            <a:off x="6629400" y="3962400"/>
            <a:ext cx="22225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Contractor fraud and home improvement scams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itle 1"/>
          <p:cNvSpPr>
            <a:spLocks noGrp="1"/>
          </p:cNvSpPr>
          <p:nvPr>
            <p:ph type="title"/>
          </p:nvPr>
        </p:nvSpPr>
        <p:spPr>
          <a:xfrm>
            <a:off x="685800" y="287338"/>
            <a:ext cx="76962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Are the Abusers?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086600" cy="43434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en-US" sz="3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People you know</a:t>
            </a:r>
          </a:p>
          <a:p>
            <a:pPr marL="0" indent="0" eaLnBrk="1" hangingPunct="1">
              <a:spcAft>
                <a:spcPct val="0"/>
              </a:spcAft>
              <a:buFont typeface="Arial" pitchFamily="34" charset="0"/>
              <a:buNone/>
              <a:defRPr/>
            </a:pPr>
            <a:endParaRPr lang="en-US" altLang="en-US" sz="16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eaLnBrk="1" hangingPunct="1">
              <a:spcAft>
                <a:spcPts val="180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Family members and caregivers</a:t>
            </a:r>
          </a:p>
          <a:p>
            <a:pPr eaLnBrk="1" hangingPunct="1">
              <a:spcAft>
                <a:spcPts val="180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Friends, neighbors or acquaintances</a:t>
            </a:r>
          </a:p>
          <a:p>
            <a:pPr eaLnBrk="1" hangingPunct="1">
              <a:spcAft>
                <a:spcPts val="180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Agents under a power of attorney</a:t>
            </a:r>
          </a:p>
          <a:p>
            <a:pPr eaLnBrk="1" hangingPunct="1">
              <a:spcAft>
                <a:spcPts val="180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Financial advisers</a:t>
            </a:r>
          </a:p>
        </p:txBody>
      </p:sp>
      <p:pic>
        <p:nvPicPr>
          <p:cNvPr id="5" name="Picture 4" descr="wolf with a sheep's coat over i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657600"/>
            <a:ext cx="3429000" cy="29192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685800" y="287338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Are the Abusers?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620000" cy="4572000"/>
          </a:xfrm>
          <a:noFill/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en-US" sz="3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Strangers</a:t>
            </a:r>
          </a:p>
          <a:p>
            <a:pPr marL="0" indent="0" eaLnBrk="1" hangingPunct="1">
              <a:spcAft>
                <a:spcPct val="0"/>
              </a:spcAft>
              <a:buFont typeface="Arial" pitchFamily="34" charset="0"/>
              <a:buNone/>
              <a:defRPr/>
            </a:pPr>
            <a:endParaRPr lang="en-US" altLang="en-US" sz="16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Telephone and mail scammers</a:t>
            </a: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Internet scammers</a:t>
            </a: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Home repair contractors</a:t>
            </a: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Medicare scam operators</a:t>
            </a: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Romance scammers </a:t>
            </a:r>
          </a:p>
          <a:p>
            <a:pPr eaLnBrk="1" hangingPunct="1">
              <a:spcAft>
                <a:spcPct val="0"/>
              </a:spcAft>
              <a:defRPr/>
            </a:pPr>
            <a:r>
              <a:rPr lang="en-U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Others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7620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Why Don’t Older Adults Report Exploitation?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8077200" cy="38862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Shame and embarrassment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Loyalty to a family member or caregiver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Fear of retaliation or not being believed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Dependence on the abuser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Denial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Self-blame</a:t>
            </a:r>
          </a:p>
          <a:p>
            <a:pPr eaLnBrk="1" hangingPunct="1"/>
            <a:r>
              <a:rPr lang="en-U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Lack of awareness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Can Help?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20000" cy="4724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Adult Protective Services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	</a:t>
            </a:r>
          </a:p>
          <a:p>
            <a:pPr marL="0" indent="0">
              <a:buNone/>
              <a:defRPr/>
            </a:pPr>
            <a:r>
              <a:rPr lang="en-US" sz="2400" dirty="0"/>
              <a:t>For elder abuse, contact Adult Protective Services.</a:t>
            </a:r>
          </a:p>
          <a:p>
            <a:pPr marL="0" indent="0">
              <a:buNone/>
              <a:defRPr/>
            </a:pPr>
            <a:r>
              <a:rPr lang="en-US" sz="2400" dirty="0"/>
              <a:t>Find contact information </a:t>
            </a:r>
            <a:r>
              <a:rPr lang="en-US" sz="2400" dirty="0">
                <a:hlinkClick r:id="rId2" action="ppaction://hlinkfile"/>
              </a:rPr>
              <a:t>eldercare.acl.gov</a:t>
            </a:r>
            <a:r>
              <a:rPr lang="en-US" sz="2400" dirty="0"/>
              <a:t> or </a:t>
            </a:r>
          </a:p>
          <a:p>
            <a:pPr marL="0" indent="0">
              <a:buNone/>
              <a:defRPr/>
            </a:pPr>
            <a:r>
              <a:rPr lang="en-US" sz="2400" dirty="0"/>
              <a:t>call 1-800-677-1116.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>
              <a:buFont typeface="Arial" pitchFamily="34" charset="0"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Helvetica Neue" pitchFamily="-84" charset="0"/>
              </a:rPr>
              <a:t>Local Police - 911</a:t>
            </a:r>
          </a:p>
          <a:p>
            <a:pPr marL="0" indent="0">
              <a:buNone/>
              <a:defRPr/>
            </a:pPr>
            <a:r>
              <a:rPr lang="en-US" sz="2400" dirty="0"/>
              <a:t>If someone is in danger or a crime has been committed, call the police.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>
              <a:buFont typeface="Arial" pitchFamily="34" charset="0"/>
              <a:buNone/>
            </a:pP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Can Help?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3581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/>
                <a:cs typeface="Helvetica Neue"/>
              </a:rPr>
              <a:t>For concerns about </a:t>
            </a:r>
            <a:br>
              <a:rPr lang="en-US" sz="2000" b="1" dirty="0">
                <a:latin typeface="Helvetica Neue"/>
                <a:cs typeface="Helvetica Neue"/>
              </a:rPr>
            </a:br>
            <a:r>
              <a:rPr lang="en-US" sz="2000" b="1" dirty="0">
                <a:latin typeface="Helvetica Neue"/>
                <a:cs typeface="Helvetica Neue"/>
              </a:rPr>
              <a:t>a financial institution</a:t>
            </a:r>
          </a:p>
          <a:p>
            <a:pPr>
              <a:defRPr/>
            </a:pPr>
            <a:r>
              <a:rPr lang="en-US" dirty="0">
                <a:latin typeface="Helvetica Neue"/>
                <a:cs typeface="Helvetica Neue"/>
              </a:rPr>
              <a:t>   For example: </a:t>
            </a:r>
          </a:p>
          <a:p>
            <a:pPr marL="374904" indent="-192024">
              <a:buFont typeface="Wingdings" charset="2"/>
              <a:buChar char="§"/>
              <a:defRPr/>
            </a:pPr>
            <a:r>
              <a:rPr lang="en-US" dirty="0">
                <a:latin typeface="Helvetica Neue"/>
                <a:cs typeface="Helvetica Neue"/>
              </a:rPr>
              <a:t>Bank</a:t>
            </a:r>
          </a:p>
          <a:p>
            <a:pPr marL="374904" indent="-192024">
              <a:buFont typeface="Wingdings" charset="2"/>
              <a:buChar char="§"/>
              <a:defRPr/>
            </a:pPr>
            <a:r>
              <a:rPr lang="en-US" dirty="0">
                <a:latin typeface="Helvetica Neue"/>
                <a:cs typeface="Helvetica Neue"/>
              </a:rPr>
              <a:t>Credit Union</a:t>
            </a:r>
          </a:p>
        </p:txBody>
      </p:sp>
      <p:sp>
        <p:nvSpPr>
          <p:cNvPr id="9" name="Right Arrow 8" descr="arrow pointing right"/>
          <p:cNvSpPr/>
          <p:nvPr/>
        </p:nvSpPr>
        <p:spPr>
          <a:xfrm>
            <a:off x="3886200" y="1524000"/>
            <a:ext cx="822960" cy="822960"/>
          </a:xfrm>
          <a:prstGeom prst="rightArrow">
            <a:avLst/>
          </a:prstGeom>
          <a:solidFill>
            <a:srgbClr val="EF7122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1524000"/>
            <a:ext cx="27710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/>
                <a:cs typeface="Helvetica Neue"/>
              </a:rPr>
              <a:t>contact the financial institution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99472"/>
            <a:ext cx="358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/>
                <a:cs typeface="Helvetica Neue"/>
              </a:rPr>
              <a:t>For concerns about </a:t>
            </a:r>
            <a:br>
              <a:rPr lang="en-US" sz="2000" b="1" dirty="0">
                <a:latin typeface="Helvetica Neue"/>
                <a:cs typeface="Helvetica Neue"/>
              </a:rPr>
            </a:br>
            <a:r>
              <a:rPr lang="en-US" sz="2000" b="1" dirty="0">
                <a:latin typeface="Helvetica Neue"/>
                <a:cs typeface="Helvetica Neue"/>
              </a:rPr>
              <a:t>credit products   </a:t>
            </a:r>
          </a:p>
          <a:p>
            <a:pPr marL="374904" indent="-192024">
              <a:buFont typeface="Wingdings" charset="2"/>
              <a:buChar char="§"/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3" name="Right Arrow 12" descr="arrow pointing right"/>
          <p:cNvSpPr/>
          <p:nvPr/>
        </p:nvSpPr>
        <p:spPr>
          <a:xfrm>
            <a:off x="3886200" y="3399472"/>
            <a:ext cx="822960" cy="822960"/>
          </a:xfrm>
          <a:prstGeom prst="rightArrow">
            <a:avLst/>
          </a:prstGeom>
          <a:solidFill>
            <a:srgbClr val="EF7122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3399472"/>
            <a:ext cx="2771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/>
                <a:cs typeface="Helvetica Neue"/>
              </a:rPr>
              <a:t>contact the creditor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76800" y="3733800"/>
            <a:ext cx="297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i="1" dirty="0">
                <a:solidFill>
                  <a:prstClr val="black"/>
                </a:solidFill>
                <a:latin typeface="Helvetica Neue"/>
                <a:cs typeface="Helvetica Neue"/>
              </a:rPr>
              <a:t>You are often not responsible for unauthorized credit card charges or payments. </a:t>
            </a:r>
          </a:p>
        </p:txBody>
      </p:sp>
      <p:sp>
        <p:nvSpPr>
          <p:cNvPr id="2" name="Round Same Side Corner Rectangle 1"/>
          <p:cNvSpPr/>
          <p:nvPr/>
        </p:nvSpPr>
        <p:spPr>
          <a:xfrm>
            <a:off x="1752600" y="5334000"/>
            <a:ext cx="5378450" cy="871537"/>
          </a:xfrm>
          <a:prstGeom prst="round2Same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Helvetica Neue"/>
                <a:ea typeface="+mn-ea"/>
                <a:cs typeface="Helvetica Neue"/>
              </a:rPr>
              <a:t>For more information, go to </a:t>
            </a:r>
            <a:r>
              <a:rPr lang="en-US" sz="2400" b="1" dirty="0">
                <a:latin typeface="Helvetica Neue"/>
                <a:ea typeface="+mn-ea"/>
                <a:cs typeface="Helvetica Neue"/>
                <a:hlinkClick r:id="rId2"/>
              </a:rPr>
              <a:t>consumerfinance.gov/askcfpb/</a:t>
            </a:r>
            <a:endParaRPr lang="en-US" sz="2400" b="1" dirty="0">
              <a:latin typeface="Helvetica Neue"/>
              <a:ea typeface="+mn-ea"/>
              <a:cs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Exploitation by a Fiduciary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2514600"/>
            <a:ext cx="3048000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dirty="0">
                <a:solidFill>
                  <a:srgbClr val="000000"/>
                </a:solidFill>
                <a:ea typeface="Helvetica Neue"/>
              </a:rPr>
              <a:t>Fiduciary</a:t>
            </a:r>
            <a:r>
              <a:rPr lang="en-US" sz="2400" dirty="0">
                <a:solidFill>
                  <a:srgbClr val="000000"/>
                </a:solidFill>
                <a:ea typeface="Helvetica Neue"/>
              </a:rPr>
              <a:t> 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400" b="0" dirty="0">
                <a:solidFill>
                  <a:srgbClr val="000000"/>
                </a:solidFill>
                <a:ea typeface="Helvetica Neue"/>
              </a:rPr>
              <a:t>a person who is named to manage your money or property 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400" dirty="0">
              <a:solidFill>
                <a:srgbClr val="000000"/>
              </a:solidFill>
              <a:ea typeface="Helvetica Neue"/>
            </a:endParaRPr>
          </a:p>
        </p:txBody>
      </p:sp>
      <p:sp>
        <p:nvSpPr>
          <p:cNvPr id="5" name="Left Brace 4" descr="arrow pointing left"/>
          <p:cNvSpPr/>
          <p:nvPr/>
        </p:nvSpPr>
        <p:spPr>
          <a:xfrm>
            <a:off x="3581400" y="1981200"/>
            <a:ext cx="609600" cy="3733800"/>
          </a:xfrm>
          <a:prstGeom prst="leftBrace">
            <a:avLst>
              <a:gd name="adj1" fmla="val 43057"/>
              <a:gd name="adj2" fmla="val 50000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43400" y="1925935"/>
            <a:ext cx="2577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Helvetica Neue"/>
                <a:ea typeface="Helvetica Neue"/>
              </a:rPr>
              <a:t>Fiduciary Duties</a:t>
            </a:r>
            <a:endParaRPr lang="en-US" sz="2400" b="1" dirty="0">
              <a:latin typeface="Helvetica Neue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191000" y="2438400"/>
            <a:ext cx="4191000" cy="3708400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Acts only in your interest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Manages your money and property carefully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Keeps your money and property separate from his/hers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Keeps good records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Is a Power of Attorney?</a:t>
            </a:r>
          </a:p>
        </p:txBody>
      </p:sp>
      <p:pic>
        <p:nvPicPr>
          <p:cNvPr id="2" name="Picture 1" descr="pen writing on a piece of pap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1320657" cy="1913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2514600"/>
            <a:ext cx="1263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POA</a:t>
            </a:r>
            <a:r>
              <a:rPr lang="en-US" sz="1600" dirty="0">
                <a:solidFill>
                  <a:srgbClr val="000000"/>
                </a:solidFill>
                <a:ea typeface="Helvetica Neue"/>
              </a:rPr>
              <a:t> 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5800" y="3200400"/>
            <a:ext cx="3276600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b="0" dirty="0">
                <a:solidFill>
                  <a:srgbClr val="000000"/>
                </a:solidFill>
                <a:ea typeface="Helvetica Neue"/>
              </a:rPr>
              <a:t>a legal document that allows someone else to handle your finances on your behalf</a:t>
            </a:r>
          </a:p>
          <a:p>
            <a:pPr marL="0" indent="0">
              <a:buNone/>
              <a:defRPr/>
            </a:pPr>
            <a:endParaRPr lang="en-US" sz="2400" b="0" dirty="0">
              <a:solidFill>
                <a:srgbClr val="000000"/>
              </a:solidFill>
              <a:ea typeface="Helvetica Neue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400" dirty="0">
              <a:solidFill>
                <a:srgbClr val="000000"/>
              </a:solidFill>
              <a:ea typeface="Helvetica Neue"/>
            </a:endParaRPr>
          </a:p>
        </p:txBody>
      </p:sp>
      <p:sp>
        <p:nvSpPr>
          <p:cNvPr id="7" name="Left Brace 6" descr="arrow pointing left"/>
          <p:cNvSpPr/>
          <p:nvPr/>
        </p:nvSpPr>
        <p:spPr>
          <a:xfrm>
            <a:off x="3886200" y="1447801"/>
            <a:ext cx="609600" cy="4191000"/>
          </a:xfrm>
          <a:prstGeom prst="leftBrace">
            <a:avLst>
              <a:gd name="adj1" fmla="val 43057"/>
              <a:gd name="adj2" fmla="val 50000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343400" y="1528763"/>
            <a:ext cx="4343400" cy="3881437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Appoints a substitute decision-maker who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can handle finances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on your behalf</a:t>
            </a:r>
          </a:p>
          <a:p>
            <a:pPr>
              <a:buClr>
                <a:schemeClr val="tx1"/>
              </a:buClr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Generally, avoids the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need for a court-appointed guardian </a:t>
            </a:r>
          </a:p>
          <a:p>
            <a:pPr>
              <a:buClr>
                <a:schemeClr val="tx1"/>
              </a:buClr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Is relatively inexpensive to create; advisable to use a lawyer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Power of Attorney: Risks</a:t>
            </a:r>
          </a:p>
        </p:txBody>
      </p:sp>
      <p:pic>
        <p:nvPicPr>
          <p:cNvPr id="6" name="Picture 9" descr="exclamation mark in a triang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219200"/>
            <a:ext cx="2438400" cy="183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200" y="1524000"/>
            <a:ext cx="57107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800"/>
              </a:spcAft>
              <a:buFont typeface="Arial"/>
              <a:buChar char="•"/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Pressure to grant more authority than you wish</a:t>
            </a:r>
          </a:p>
          <a:p>
            <a:pPr marL="342900" indent="-342900">
              <a:spcAft>
                <a:spcPts val="4800"/>
              </a:spcAft>
              <a:buFont typeface="Arial"/>
              <a:buChar char="•"/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Misuse of your funds</a:t>
            </a:r>
          </a:p>
          <a:p>
            <a:pPr marL="342900" indent="-342900">
              <a:spcAft>
                <a:spcPts val="4800"/>
              </a:spcAft>
              <a:buFont typeface="Arial"/>
              <a:buChar char="•"/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Unauthorized actions </a:t>
            </a:r>
            <a:b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(e.g., make gifts if you didn’t grant that power)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Welcome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438400" y="1295400"/>
            <a:ext cx="4343400" cy="3276600"/>
          </a:xfrm>
        </p:spPr>
        <p:txBody>
          <a:bodyPr anchor="ctr"/>
          <a:lstStyle/>
          <a:p>
            <a:pPr marL="0" indent="0" algn="ctr" eaLnBrk="1" hangingPunct="1">
              <a:spcAft>
                <a:spcPts val="2400"/>
              </a:spcAft>
              <a:buNone/>
            </a:pPr>
            <a:r>
              <a:rPr lang="en-US" altLang="en-US" sz="4800" b="1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Introductions</a:t>
            </a:r>
          </a:p>
        </p:txBody>
      </p:sp>
      <p:pic>
        <p:nvPicPr>
          <p:cNvPr id="4100" name="Picture 1" descr="Two hands shak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3048000"/>
            <a:ext cx="3810000" cy="208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Power of Attorney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733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 durable POA remains effective even if the grantor loses the capacity to make financial decisions 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An attorney can help make an appropriate POA for your circumstances 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9646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Power of Attorney: Safeguards</a:t>
            </a:r>
          </a:p>
        </p:txBody>
      </p:sp>
      <p:pic>
        <p:nvPicPr>
          <p:cNvPr id="2" name="Picture 1" descr="exclamation mark in a shie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981200" y="1143000"/>
            <a:ext cx="6858000" cy="4221163"/>
          </a:xfrm>
        </p:spPr>
        <p:txBody>
          <a:bodyPr/>
          <a:lstStyle/>
          <a:p>
            <a:pPr eaLnBrk="1" hangingPunct="1">
              <a:spcAft>
                <a:spcPts val="15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Trust but verify</a:t>
            </a:r>
          </a:p>
          <a:p>
            <a:r>
              <a:rPr lang="en-US" sz="2400" dirty="0"/>
              <a:t>Avoid appointing anyone who mismanages money or has personal issues.</a:t>
            </a:r>
          </a:p>
          <a:p>
            <a:pPr eaLnBrk="1" hangingPunct="1">
              <a:spcAft>
                <a:spcPts val="1500"/>
              </a:spcAft>
            </a:pPr>
            <a:r>
              <a:rPr lang="en-US" sz="2400" dirty="0"/>
              <a:t>Tell trusted professionals about your POA, including your financial institution so they can look out for misuse</a:t>
            </a:r>
          </a:p>
          <a:p>
            <a:pPr eaLnBrk="1" hangingPunct="1">
              <a:spcAft>
                <a:spcPts val="15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If needed, change, cancel, or revoke the POA</a:t>
            </a:r>
          </a:p>
          <a:p>
            <a:pPr eaLnBrk="1" hangingPunct="1">
              <a:spcAft>
                <a:spcPts val="15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Avoid appointing hired caregivers/helpers</a:t>
            </a:r>
          </a:p>
          <a:p>
            <a:pPr eaLnBrk="1" hangingPunct="1">
              <a:spcAft>
                <a:spcPts val="1500"/>
              </a:spcAft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Beware of new “best friends” who offer to handle your finances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Tip: Plan Ahead!</a:t>
            </a:r>
          </a:p>
        </p:txBody>
      </p:sp>
      <p:pic>
        <p:nvPicPr>
          <p:cNvPr id="2" name="Picture 1" descr="pen checking boxes on a pap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7800"/>
            <a:ext cx="2362200" cy="342192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57600" y="1447800"/>
            <a:ext cx="4724400" cy="3425825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rgbClr val="000000"/>
                </a:solidFill>
              </a:rPr>
              <a:t>A durable power of attorney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is a very important tool in planning for financial incapacity due to Alzheimer’s disease, other forms of dementia, or other health problems. </a:t>
            </a:r>
            <a:endParaRPr lang="en-US" dirty="0">
              <a:solidFill>
                <a:srgbClr val="000000"/>
              </a:solidFill>
              <a:ea typeface="Geneva" pitchFamily="34" charset="0"/>
              <a:cs typeface="Arial" pitchFamily="34" charset="0"/>
            </a:endParaRPr>
          </a:p>
          <a:p>
            <a:pPr marL="0" indent="0"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endParaRPr lang="en-US" dirty="0">
              <a:ea typeface="Geneva" pitchFamily="34" charset="0"/>
              <a:cs typeface="Arial" pitchFamily="34" charset="0"/>
            </a:endParaRPr>
          </a:p>
          <a:p>
            <a:pPr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endParaRPr lang="en-US" dirty="0">
              <a:ea typeface="Geneva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Help Your Fiduciary Help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0386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/>
              <a:t>The CFPB’s plain language guides help fiduciaries: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/>
              <a:t>Walk them through their duties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/>
              <a:t>Tell them how to watch out for scams and financial exploitation, and what to do if their loved one is a victim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/>
              <a:t>Tell them where to go for help</a:t>
            </a:r>
          </a:p>
          <a:p>
            <a:pPr marL="0" indent="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en-US" sz="2400" dirty="0">
                <a:hlinkClick r:id="rId2"/>
              </a:rPr>
              <a:t>consumerfinance.gov/</a:t>
            </a:r>
            <a:r>
              <a:rPr lang="en-US" sz="2400" dirty="0" err="1">
                <a:hlinkClick r:id="rId2"/>
              </a:rPr>
              <a:t>msem</a:t>
            </a:r>
            <a:endParaRPr lang="en-US" sz="2400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marL="0" indent="0" algn="ctr">
              <a:buFont typeface="Arial" pitchFamily="34" charset="0"/>
              <a:buNone/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If You Are a Victim</a:t>
            </a:r>
          </a:p>
        </p:txBody>
      </p:sp>
      <p:pic>
        <p:nvPicPr>
          <p:cNvPr id="6" name="Picture 5" descr="exclamation mark on shie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828800"/>
            <a:ext cx="1776442" cy="18288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19400" y="1524000"/>
            <a:ext cx="5334000" cy="3176588"/>
          </a:xfrm>
        </p:spPr>
        <p:txBody>
          <a:bodyPr/>
          <a:lstStyle/>
          <a:p>
            <a:pPr marL="0" indent="0"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endParaRPr lang="en-US" dirty="0">
              <a:ea typeface="Geneva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10000"/>
              </a:lnSpc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Geneva" pitchFamily="34" charset="0"/>
                <a:cs typeface="Arial" pitchFamily="34" charset="0"/>
              </a:rPr>
              <a:t>Report  financial exploitation immediately to Adult Protective Services or your local law enforcement agency. </a:t>
            </a:r>
          </a:p>
          <a:p>
            <a:pPr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endParaRPr lang="en-US" dirty="0">
              <a:ea typeface="Geneva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Abuse by Caregivers and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In-Home Helpers</a:t>
            </a:r>
          </a:p>
        </p:txBody>
      </p:sp>
      <p:pic>
        <p:nvPicPr>
          <p:cNvPr id="2" name="OA_newIcons-51.png" descr="heart with exclamation mark in palm of hand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57400"/>
            <a:ext cx="1676400" cy="215394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71800" y="2133600"/>
            <a:ext cx="4343400" cy="3886200"/>
          </a:xfrm>
          <a:solidFill>
            <a:schemeClr val="bg1"/>
          </a:solidFill>
          <a:ln w="38100">
            <a:noFill/>
          </a:ln>
        </p:spPr>
        <p:txBody>
          <a:bodyPr anchor="t"/>
          <a:lstStyle/>
          <a:p>
            <a:pPr marL="0" indent="0"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000000"/>
                </a:solidFill>
                <a:ea typeface="Geneva" pitchFamily="34" charset="0"/>
                <a:cs typeface="Arial" pitchFamily="34" charset="0"/>
              </a:rPr>
              <a:t>Elder financial exploitation is often perpetrated by family members and other caregivers.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1606" y="381000"/>
            <a:ext cx="77765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Caregiver: Safeguards</a:t>
            </a:r>
          </a:p>
        </p:txBody>
      </p:sp>
      <p:pic>
        <p:nvPicPr>
          <p:cNvPr id="5" name="Picture 4" descr="checkmark on shie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66294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Secure private financial documents 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Require receipts for purchases made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Monitor bank accounts and telephone bills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Consider setting up:</a:t>
            </a:r>
          </a:p>
          <a:p>
            <a:pPr lvl="1" eaLnBrk="1" hangingPunct="1">
              <a:lnSpc>
                <a:spcPct val="110000"/>
              </a:lnSpc>
              <a:spcAft>
                <a:spcPts val="300"/>
              </a:spcAft>
              <a:buFontTx/>
              <a:buChar char="̶"/>
            </a:pPr>
            <a:r>
              <a:rPr lang="en-U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Automatic bill pay systems</a:t>
            </a:r>
          </a:p>
          <a:p>
            <a:pPr lvl="1" eaLnBrk="1" hangingPunct="1">
              <a:lnSpc>
                <a:spcPct val="110000"/>
              </a:lnSpc>
              <a:spcAft>
                <a:spcPts val="300"/>
              </a:spcAft>
              <a:buFontTx/>
              <a:buChar char="̶"/>
            </a:pPr>
            <a:r>
              <a:rPr lang="en-U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Transaction alerts</a:t>
            </a:r>
          </a:p>
          <a:p>
            <a:pPr lvl="1" eaLnBrk="1" hangingPunct="1">
              <a:spcAft>
                <a:spcPts val="30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spcAft>
                <a:spcPts val="300"/>
              </a:spcAft>
            </a:pPr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3582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Caregiver: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checkmark on shie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61722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Do not let hired caregivers open your mail, pay your bills, manage your finances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Never promise money or assets after you die in exchange for care now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Never lend employees money or property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Never let caregivers use your credit or ATM card</a:t>
            </a:r>
            <a:endParaRPr lang="en-US" altLang="en-US" sz="2800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lvl="1" eaLnBrk="1" hangingPunct="1">
              <a:spcAft>
                <a:spcPts val="1500"/>
              </a:spcAft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spcAft>
                <a:spcPts val="1500"/>
              </a:spcAft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Caregiver: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checkmark on shie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6172200" cy="41687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Have someone else read your financial statements, if you are having trouble reading</a:t>
            </a:r>
          </a:p>
          <a:p>
            <a:pPr eaLnBrk="1" hangingPunct="1"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Secure your valuables</a:t>
            </a:r>
          </a:p>
          <a:p>
            <a:pPr eaLnBrk="1" hangingPunct="1"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Check your free credit reports at 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Arial" pitchFamily="34" charset="0"/>
                <a:hlinkClick r:id="rId3"/>
              </a:rPr>
              <a:t>annualcreditreport.com</a:t>
            </a:r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is a Romance Scam?</a:t>
            </a:r>
          </a:p>
        </p:txBody>
      </p:sp>
      <p:pic>
        <p:nvPicPr>
          <p:cNvPr id="6" name="Picture 5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47800"/>
            <a:ext cx="5943600" cy="4800600"/>
          </a:xfrm>
          <a:noFill/>
        </p:spPr>
        <p:txBody>
          <a:bodyPr/>
          <a:lstStyle/>
          <a:p>
            <a:r>
              <a:rPr lang="en-US" dirty="0"/>
              <a:t>A romance scam is when a new love interest says they love you, but they just want your money</a:t>
            </a:r>
          </a:p>
          <a:p>
            <a:pPr>
              <a:defRPr/>
            </a:pPr>
            <a:r>
              <a:rPr lang="en-US" dirty="0"/>
              <a:t>Scammers may:</a:t>
            </a:r>
          </a:p>
          <a:p>
            <a:pPr lvl="1">
              <a:defRPr/>
            </a:pPr>
            <a:r>
              <a:rPr lang="en-US" dirty="0"/>
              <a:t>Assume a false identity </a:t>
            </a:r>
          </a:p>
          <a:p>
            <a:pPr lvl="1">
              <a:defRPr/>
            </a:pPr>
            <a:r>
              <a:rPr lang="en-US" dirty="0"/>
              <a:t>Take time to build trust with you</a:t>
            </a:r>
          </a:p>
          <a:p>
            <a:pPr lvl="1">
              <a:defRPr/>
            </a:pPr>
            <a:r>
              <a:rPr lang="en-US" dirty="0"/>
              <a:t>Ask for money under false pretenses</a:t>
            </a:r>
          </a:p>
          <a:p>
            <a:pPr>
              <a:defRPr/>
            </a:pPr>
            <a:r>
              <a:rPr lang="en-US" dirty="0"/>
              <a:t>The scams can happen online or in person </a:t>
            </a:r>
          </a:p>
        </p:txBody>
      </p:sp>
    </p:spTree>
    <p:extLst>
      <p:ext uri="{BB962C8B-B14F-4D97-AF65-F5344CB8AC3E}">
        <p14:creationId xmlns:p14="http://schemas.microsoft.com/office/powerpoint/2010/main" val="392898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68427" y="381000"/>
            <a:ext cx="817077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Objectives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049338"/>
            <a:ext cx="7162800" cy="5029200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Recognize and reduce the risk of elder financial exploitation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Guard against identity theft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Plan for unexpected loss of the ability to manage your finances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Prepare financially for disasters</a:t>
            </a:r>
          </a:p>
          <a:p>
            <a:pPr eaLnBrk="1" hangingPunct="1"/>
            <a:r>
              <a:rPr lang="en-U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Find other helpful resources on managing money and reporting financial exploitation</a:t>
            </a:r>
          </a:p>
          <a:p>
            <a:endParaRPr lang="en-US" altLang="en-US" dirty="0">
              <a:latin typeface="Helvetica Neue" pitchFamily="-84" charset="0"/>
              <a:ea typeface="Arial" pitchFamily="34" charset="0"/>
              <a:cs typeface="Helvetica Neue" pitchFamily="-8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Scammers may do</a:t>
            </a:r>
          </a:p>
        </p:txBody>
      </p:sp>
      <p:pic>
        <p:nvPicPr>
          <p:cNvPr id="5" name="Picture 4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1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143001"/>
            <a:ext cx="6400800" cy="5029200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n-US" b="1" dirty="0"/>
              <a:t>Romance Scammers may:</a:t>
            </a:r>
          </a:p>
          <a:p>
            <a:pPr>
              <a:defRPr/>
            </a:pPr>
            <a:r>
              <a:rPr lang="en-US" dirty="0"/>
              <a:t>Claim they need money for an emergency surgery or medical bill</a:t>
            </a:r>
          </a:p>
          <a:p>
            <a:pPr>
              <a:defRPr/>
            </a:pPr>
            <a:r>
              <a:rPr lang="en-US" dirty="0"/>
              <a:t>Ask for help in paying unexpected customs fees or past gambling debts</a:t>
            </a:r>
          </a:p>
          <a:p>
            <a:pPr>
              <a:defRPr/>
            </a:pPr>
            <a:r>
              <a:rPr lang="en-US" dirty="0"/>
              <a:t>Request money for travel expenses or documentation so that they can visit you</a:t>
            </a:r>
          </a:p>
          <a:p>
            <a:pPr>
              <a:defRPr/>
            </a:pPr>
            <a:r>
              <a:rPr lang="en-US" dirty="0"/>
              <a:t>Seek smaller loan amounts and later ask for larger amounts</a:t>
            </a:r>
          </a:p>
          <a:p>
            <a:pPr>
              <a:defRPr/>
            </a:pPr>
            <a:r>
              <a:rPr lang="en-US" dirty="0"/>
              <a:t>Ask for gift cards and wire transfers (because they are hard to trace and not retractable)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9221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Online Romance Scams</a:t>
            </a:r>
          </a:p>
        </p:txBody>
      </p:sp>
      <p:pic>
        <p:nvPicPr>
          <p:cNvPr id="5" name="Picture 4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447800"/>
            <a:ext cx="5638800" cy="45720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b="1" dirty="0"/>
              <a:t>Online romance scammers may:</a:t>
            </a:r>
          </a:p>
          <a:p>
            <a:r>
              <a:rPr lang="en-US" dirty="0"/>
              <a:t>Contact you through social media, dating apps, websites, text messages, or email</a:t>
            </a:r>
          </a:p>
          <a:p>
            <a:r>
              <a:rPr lang="en-US" dirty="0"/>
              <a:t>Use false personas that seem just real enough to be true. </a:t>
            </a:r>
          </a:p>
          <a:p>
            <a:pPr lvl="1"/>
            <a:r>
              <a:rPr lang="en-US" dirty="0"/>
              <a:t>May steal other people's photos </a:t>
            </a:r>
          </a:p>
          <a:p>
            <a:r>
              <a:rPr lang="en-US" dirty="0"/>
              <a:t>Use information from social media profiles to fake similarities with you</a:t>
            </a:r>
          </a:p>
          <a:p>
            <a:r>
              <a:rPr lang="en-US" dirty="0"/>
              <a:t>Use excuses not to meet in person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085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 Person Romance Scams</a:t>
            </a:r>
          </a:p>
        </p:txBody>
      </p:sp>
      <p:pic>
        <p:nvPicPr>
          <p:cNvPr id="5" name="Picture 4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447800"/>
            <a:ext cx="5867400" cy="4572000"/>
          </a:xfrm>
          <a:noFill/>
        </p:spPr>
        <p:txBody>
          <a:bodyPr/>
          <a:lstStyle/>
          <a:p>
            <a:r>
              <a:rPr lang="en-US" dirty="0"/>
              <a:t>Some romance scams happen in person.</a:t>
            </a:r>
          </a:p>
          <a:p>
            <a:r>
              <a:rPr lang="en-US" dirty="0"/>
              <a:t>The scam can involve an older adult who is socially isolated or dependent on others for assistance. </a:t>
            </a:r>
          </a:p>
          <a:p>
            <a:r>
              <a:rPr lang="en-US" dirty="0"/>
              <a:t>The scammer could be a person you met at your church, community center, or a social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297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Romance scam Warning signs</a:t>
            </a:r>
          </a:p>
        </p:txBody>
      </p:sp>
      <p:pic>
        <p:nvPicPr>
          <p:cNvPr id="5" name="Picture 4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1676400" cy="2428464"/>
          </a:xfrm>
          <a:prstGeom prst="rect">
            <a:avLst/>
          </a:prstGeom>
          <a:noFill/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219200"/>
            <a:ext cx="6629400" cy="4953000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 new friend or love interest may: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overly complimentary and flirtatious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Shower you with attention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Want you to keep your relationship a secret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Show unusual interest in your finances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Try hard to get you to share information about your finances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altLang="en-US" sz="22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35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Getting Help</a:t>
            </a:r>
          </a:p>
        </p:txBody>
      </p:sp>
      <p:pic>
        <p:nvPicPr>
          <p:cNvPr id="5" name="Picture 4" descr="Hand under a heart, with a magnifying glass on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4228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143000"/>
            <a:ext cx="6400800" cy="5181599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n-US" b="1" dirty="0"/>
              <a:t>If you are or were being scammed: </a:t>
            </a:r>
          </a:p>
          <a:p>
            <a:pPr>
              <a:defRPr/>
            </a:pPr>
            <a:r>
              <a:rPr lang="en-US" dirty="0"/>
              <a:t>Stop communicating with the scammer</a:t>
            </a:r>
          </a:p>
          <a:p>
            <a:pPr>
              <a:defRPr/>
            </a:pPr>
            <a:r>
              <a:rPr lang="en-US" dirty="0"/>
              <a:t>Talk to someone you trust</a:t>
            </a:r>
          </a:p>
          <a:p>
            <a:pPr>
              <a:defRPr/>
            </a:pPr>
            <a:r>
              <a:rPr lang="en-US" dirty="0"/>
              <a:t>Tell your financial institution if you sent money</a:t>
            </a:r>
          </a:p>
          <a:p>
            <a:pPr>
              <a:defRPr/>
            </a:pPr>
            <a:r>
              <a:rPr lang="en-US" dirty="0"/>
              <a:t>Report the scammer to:</a:t>
            </a:r>
          </a:p>
          <a:p>
            <a:pPr lvl="1">
              <a:defRPr/>
            </a:pPr>
            <a:r>
              <a:rPr lang="en-US" dirty="0"/>
              <a:t>Local law enforcement </a:t>
            </a:r>
          </a:p>
          <a:p>
            <a:pPr lvl="1">
              <a:defRPr/>
            </a:pPr>
            <a:r>
              <a:rPr lang="en-US" dirty="0"/>
              <a:t>Adult Protective Services </a:t>
            </a:r>
          </a:p>
          <a:p>
            <a:pPr lvl="1">
              <a:defRPr/>
            </a:pPr>
            <a:r>
              <a:rPr lang="en-US" dirty="0"/>
              <a:t>Federal Trade Commission </a:t>
            </a:r>
          </a:p>
          <a:p>
            <a:pPr>
              <a:defRPr/>
            </a:pPr>
            <a:r>
              <a:rPr lang="en-US" dirty="0"/>
              <a:t>Take action as soon as possible </a:t>
            </a:r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727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13509" y="381000"/>
            <a:ext cx="7668491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 Fraud</a:t>
            </a:r>
          </a:p>
        </p:txBody>
      </p:sp>
      <p:pic>
        <p:nvPicPr>
          <p:cNvPr id="3" name="Picture 2" descr="arrow pointing up with a dollar sign on top and exclamation mark in a triangle below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36" y="1219200"/>
            <a:ext cx="1841064" cy="2667000"/>
          </a:xfrm>
          <a:prstGeom prst="rect">
            <a:avLst/>
          </a:prstGeom>
        </p:spPr>
      </p:pic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276600" y="1219200"/>
            <a:ext cx="5562600" cy="51054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Misleading senior certifications/designations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Ponzi schemes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Unscrupulous financial advisers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Affinity fraud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Internet fraud – the “Dot-Con”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Inappropriate or fraudulent annuities</a:t>
            </a:r>
          </a:p>
          <a:p>
            <a:pPr>
              <a:lnSpc>
                <a:spcPct val="110000"/>
              </a:lnSpc>
            </a:pP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Safeguards</a:t>
            </a:r>
          </a:p>
        </p:txBody>
      </p:sp>
      <p:pic>
        <p:nvPicPr>
          <p:cNvPr id="5" name="Picture 4" descr="exclamation mark on shie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5638800" cy="4584700"/>
          </a:xfrm>
        </p:spPr>
        <p:txBody>
          <a:bodyPr/>
          <a:lstStyle/>
          <a:p>
            <a:pPr>
              <a:spcAft>
                <a:spcPts val="30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 the background of a broker or brokerage firm, or an investment adviser at 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4"/>
              </a:rPr>
              <a:t>brokercheck.finra.org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or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1-800-289-9999</a:t>
            </a:r>
          </a:p>
          <a:p>
            <a:pPr>
              <a:spcAft>
                <a:spcPts val="30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 the background of a Registered Investment Adviser at 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5"/>
              </a:rPr>
              <a:t>adviserinfo.sec.gov</a:t>
            </a: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788729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exclamation mark on shie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6400800" cy="4827587"/>
          </a:xfrm>
        </p:spPr>
        <p:txBody>
          <a:bodyPr/>
          <a:lstStyle/>
          <a:p>
            <a:pPr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The North American Securities Administrators Association (NASAA) provides information for contacting state regulators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u="sng" dirty="0">
                <a:latin typeface="Helvetica Neue" pitchFamily="-84" charset="0"/>
                <a:ea typeface="Geneva" pitchFamily="-84" charset="0"/>
                <a:cs typeface="Geneva" pitchFamily="-84" charset="0"/>
                <a:hlinkClick r:id="rId4"/>
              </a:rPr>
              <a:t>nasaa.org/about-us/contact-us/contact-your-regulator/</a:t>
            </a:r>
            <a:endParaRPr lang="en-US" altLang="en-US" sz="2400" u="sng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Consult CFPB consumer guide </a:t>
            </a:r>
            <a:b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i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Know Your Financial Adviser 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at 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5"/>
              </a:rPr>
              <a:t>consumerfinance.gov/blog/know-your-financial-adviser</a:t>
            </a: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494815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exclamation mark on shie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77636"/>
            <a:ext cx="1866900" cy="1939337"/>
          </a:xfrm>
          <a:prstGeom prst="rect">
            <a:avLst/>
          </a:prstGeom>
        </p:spPr>
      </p:pic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981200" y="1143000"/>
            <a:ext cx="6248400" cy="419100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trust strangers, no matter how trustworthy they sound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Take time to understand your investment choices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Say “no” to pressure 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wary of salespeople who prey on fears or promise returns that seem “</a:t>
            </a:r>
            <a:r>
              <a:rPr lang="en-US" altLang="en-US" i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too good to be true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”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exclamation mark on shie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1866900" cy="1939337"/>
          </a:xfrm>
          <a:prstGeom prst="rect">
            <a:avLst/>
          </a:prstGeom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981200" y="1066800"/>
            <a:ext cx="6248400" cy="426720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for a written explanation of every investment opportunity and get a second opinion 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wary of financial advisers who tell you to leave everything in their care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Stay in charge of your money or enlist a trusted and capable third party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Do You Know?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0" y="1295400"/>
            <a:ext cx="5638800" cy="42672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400" dirty="0">
                <a:ea typeface="Helvetica Neue"/>
              </a:rPr>
              <a:t>What is elder financial exploitation and who is at risk?</a:t>
            </a:r>
          </a:p>
          <a:p>
            <a:pPr eaLnBrk="1" hangingPunct="1">
              <a:defRPr/>
            </a:pPr>
            <a:endParaRPr lang="en-US" dirty="0">
              <a:ea typeface="Arial" pitchFamily="34" charset="0"/>
            </a:endParaRPr>
          </a:p>
        </p:txBody>
      </p:sp>
      <p:pic>
        <p:nvPicPr>
          <p:cNvPr id="6148" name="Picture 7" descr="question 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exclamation mark on shie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362200" y="1295400"/>
            <a:ext cx="6324600" cy="42672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checks payable to a company or financial institution, never an individual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Retain and maintain account statements and confirmations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Document every conversation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put all of your eggs in one basket</a:t>
            </a:r>
          </a:p>
          <a:p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If Problems Occur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239000" cy="37338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Take immediate action if you detect a problem 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let embarrassment or fear stop you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from reporting exploitation or fraud</a:t>
            </a:r>
          </a:p>
        </p:txBody>
      </p:sp>
      <p:sp>
        <p:nvSpPr>
          <p:cNvPr id="34820" name="TextBox 3" descr="Timing is Critical."/>
          <p:cNvSpPr txBox="1">
            <a:spLocks noChangeArrowheads="1"/>
          </p:cNvSpPr>
          <p:nvPr/>
        </p:nvSpPr>
        <p:spPr bwMode="auto">
          <a:xfrm>
            <a:off x="685800" y="3429000"/>
            <a:ext cx="7772400" cy="830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9pPr>
          </a:lstStyle>
          <a:p>
            <a:pPr algn="ctr" eaLnBrk="1" hangingPunct="1">
              <a:spcBef>
                <a:spcPts val="120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4800" b="1" cap="all" dirty="0">
                <a:ln w="0"/>
                <a:solidFill>
                  <a:srgbClr val="EF7122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ＭＳ Ｐゴシック" pitchFamily="34" charset="-128"/>
              </a:rPr>
              <a:t>Timing is critical.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84757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Investments: Pointers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698158" y="1295400"/>
            <a:ext cx="6400800" cy="4740275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Save enough to cover six months of living expenses before you invest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make any investments unless you understand them fully  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Become better informed</a:t>
            </a:r>
          </a:p>
          <a:p>
            <a:r>
              <a:rPr lang="en-US" dirty="0"/>
              <a:t>Be wary of marketing tactics like a free lunch seminar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Understand the risk before investing 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Tell your financial adviser of your financial objectives and risk tolerance</a:t>
            </a:r>
          </a:p>
        </p:txBody>
      </p:sp>
      <p:pic>
        <p:nvPicPr>
          <p:cNvPr id="4" name="Picture 3" descr="lightbulb with dollar sign on i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56" y="914400"/>
            <a:ext cx="17617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Understanding FDIC Insurance</a:t>
            </a:r>
          </a:p>
        </p:txBody>
      </p:sp>
      <p:graphicFrame>
        <p:nvGraphicFramePr>
          <p:cNvPr id="4" name="Content Placeholder 3" descr="&quot;&quot;" title="&quot;&quot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3989714"/>
              </p:ext>
            </p:extLst>
          </p:nvPr>
        </p:nvGraphicFramePr>
        <p:xfrm>
          <a:off x="762000" y="1264706"/>
          <a:ext cx="7848600" cy="4754906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237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Helvetica Neue"/>
                          <a:cs typeface="Helvetica Neue"/>
                        </a:rPr>
                        <a:t>What It Covers</a:t>
                      </a:r>
                    </a:p>
                  </a:txBody>
                  <a:tcPr marL="0" marT="45733" marB="45733">
                    <a:lnL w="12700" cmpd="sng">
                      <a:noFill/>
                    </a:lnL>
                    <a:lnR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Helvetica Neue"/>
                          <a:cs typeface="Helvetica Neue"/>
                        </a:rPr>
                        <a:t>What It Does Not Cover</a:t>
                      </a:r>
                    </a:p>
                  </a:txBody>
                  <a:tcPr marL="274320" marR="0" marT="45733" marB="228600">
                    <a:lnL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601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Checking Accounts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Savings Accounts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Money</a:t>
                      </a:r>
                      <a:r>
                        <a:rPr lang="en-US" sz="2400" b="0" baseline="0" dirty="0">
                          <a:latin typeface="Helvetica Neue"/>
                          <a:cs typeface="Helvetica Neue"/>
                        </a:rPr>
                        <a:t> Market Deposit Accounts (MMDAs)</a:t>
                      </a:r>
                      <a:endParaRPr lang="en-US" sz="2400" b="0" dirty="0">
                        <a:latin typeface="Helvetica Neue"/>
                        <a:cs typeface="Helvetica Neue"/>
                      </a:endParaRP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Certificates</a:t>
                      </a:r>
                      <a:r>
                        <a:rPr lang="en-US" sz="2400" b="0" baseline="0" dirty="0">
                          <a:latin typeface="Helvetica Neue"/>
                          <a:cs typeface="Helvetica Neue"/>
                        </a:rPr>
                        <a:t> of Deposit</a:t>
                      </a:r>
                      <a:endParaRPr lang="en-US" sz="2400" b="0" dirty="0">
                        <a:latin typeface="Helvetica Neue"/>
                        <a:cs typeface="Helvetica Neue"/>
                      </a:endParaRPr>
                    </a:p>
                  </a:txBody>
                  <a:tcPr marL="0" marR="182880" marT="45733" marB="45733">
                    <a:lnL w="12700" cmpd="sng">
                      <a:noFill/>
                    </a:lnL>
                    <a:lnR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Stocks or Bonds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Mutual Fund Shares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Life Insurance Policies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Annuities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Municipal Securities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Helvetica Neue"/>
                          <a:ea typeface="+mn-ea"/>
                          <a:cs typeface="+mn-cs"/>
                        </a:rPr>
                        <a:t>Safe deposit boxes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Helvetica Neue"/>
                          <a:ea typeface="+mn-ea"/>
                          <a:cs typeface="+mn-cs"/>
                        </a:rPr>
                        <a:t>Losses resulting from theft, fraud or robbery</a:t>
                      </a:r>
                      <a:endParaRPr lang="en-US" sz="2400" b="0" dirty="0">
                        <a:latin typeface="Helvetica Neue"/>
                        <a:cs typeface="Helvetica Neue"/>
                      </a:endParaRPr>
                    </a:p>
                  </a:txBody>
                  <a:tcPr marL="274320" marR="0" marT="45733" marB="228600">
                    <a:lnL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67335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Understanding FDIC Insurance </a:t>
            </a:r>
            <a:r>
              <a:rPr lang="en-US" altLang="en-US" sz="1800" cap="none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37475" cy="3633788"/>
          </a:xfrm>
        </p:spPr>
        <p:txBody>
          <a:bodyPr/>
          <a:lstStyle/>
          <a:p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Coverage – generally $250,000 per person </a:t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per category</a:t>
            </a:r>
          </a:p>
          <a:p>
            <a:pPr>
              <a:spcAft>
                <a:spcPts val="0"/>
              </a:spcAft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Categories</a:t>
            </a:r>
          </a:p>
          <a:p>
            <a:pPr lvl="1"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Single accounts</a:t>
            </a:r>
          </a:p>
          <a:p>
            <a:pPr lvl="1"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Joint accounts</a:t>
            </a:r>
          </a:p>
          <a:p>
            <a:pPr lvl="1"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Revocable trust accounts</a:t>
            </a:r>
          </a:p>
          <a:p>
            <a:pPr lvl="1"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Certain retirement accounts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1" y="4572000"/>
            <a:ext cx="7772400" cy="1585049"/>
          </a:xfrm>
          <a:prstGeom prst="rect">
            <a:avLst/>
          </a:prstGeom>
          <a:solidFill>
            <a:srgbClr val="008FBE">
              <a:alpha val="11000"/>
            </a:srgbClr>
          </a:solidFill>
          <a:ln w="15875" cap="rnd" cmpd="sng">
            <a:solidFill>
              <a:srgbClr val="008FBE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rIns="182880" bIns="91440" numCol="1" spcCol="91440" anchor="t" anchorCtr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 Neue"/>
                <a:cs typeface="Helvetica Neue"/>
              </a:rPr>
              <a:t>For more information: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Helvetica Neue"/>
                <a:cs typeface="Helvetica Neue"/>
              </a:rPr>
              <a:t>Contact FDIC: </a:t>
            </a:r>
            <a:r>
              <a:rPr lang="en-US" sz="2000" b="1" dirty="0">
                <a:solidFill>
                  <a:schemeClr val="tx1"/>
                </a:solidFill>
                <a:latin typeface="Helvetica Neue"/>
                <a:cs typeface="Helvetica Neue"/>
                <a:hlinkClick r:id="rId3"/>
              </a:rPr>
              <a:t> fdic.gov/deposit/deposits</a:t>
            </a:r>
            <a:r>
              <a:rPr lang="en-US" sz="2000" b="1" dirty="0">
                <a:solidFill>
                  <a:schemeClr val="tx1"/>
                </a:solidFill>
                <a:latin typeface="Helvetica Neue"/>
                <a:cs typeface="Helvetica Neue"/>
              </a:rPr>
              <a:t> or call 1-877-ASK-FDIC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Helvetica Neue"/>
                <a:cs typeface="Helvetica Neue"/>
              </a:rPr>
              <a:t>Talk to your banker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Avoid Telephone and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Internet Scams </a:t>
            </a:r>
          </a:p>
        </p:txBody>
      </p:sp>
      <p:pic>
        <p:nvPicPr>
          <p:cNvPr id="7" name="Picture 6" descr="hand holding smartphone with a question mark and exclamation mark coming out of i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57400"/>
            <a:ext cx="2362200" cy="34219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0400" y="3505200"/>
            <a:ext cx="52613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B Helvetica Bold"/>
                <a:cs typeface="B Helvetica Bold"/>
              </a:rPr>
              <a:t>Scam artists on the telephone use </a:t>
            </a:r>
            <a:br>
              <a:rPr lang="en-US" sz="2400" b="1" dirty="0">
                <a:latin typeface="B Helvetica Bold"/>
                <a:cs typeface="B Helvetica Bold"/>
              </a:rPr>
            </a:br>
            <a:r>
              <a:rPr lang="en-US" sz="2400" b="1" dirty="0">
                <a:latin typeface="B Helvetica Bold"/>
                <a:cs typeface="B Helvetica Bold"/>
              </a:rPr>
              <a:t>lies, deception, and fear tactics </a:t>
            </a:r>
          </a:p>
          <a:p>
            <a:endParaRPr lang="en-US" sz="2400" b="1" dirty="0">
              <a:latin typeface="B Helvetica Bold"/>
              <a:cs typeface="B Helvetica Bol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Grandparent Scam 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1600200" y="1143000"/>
            <a:ext cx="5638800" cy="1219200"/>
          </a:xfrm>
          <a:prstGeom prst="wedgeRoundRectCallout">
            <a:avLst>
              <a:gd name="adj1" fmla="val -47827"/>
              <a:gd name="adj2" fmla="val 116540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2800" b="1" i="1" dirty="0">
                <a:solidFill>
                  <a:schemeClr val="tx1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Hello, Grandpa. I’m in trouble. Please don’t tell Mom</a:t>
            </a:r>
            <a:r>
              <a:rPr lang="en-US" altLang="en-US" sz="2800" b="1" dirty="0">
                <a:solidFill>
                  <a:schemeClr val="tx1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. 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7" name="Picture 6" descr="telephone headse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3305">
            <a:off x="493396" y="2674463"/>
            <a:ext cx="1468594" cy="2538802"/>
          </a:xfrm>
          <a:prstGeom prst="rect">
            <a:avLst/>
          </a:prstGeom>
        </p:spPr>
      </p:pic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048000" y="2895600"/>
            <a:ext cx="5562600" cy="3049587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Scammers: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 know grandchild’s name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Usually cry to disguise voice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Plead for victim to wire money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not to tell family members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IRS Telephone Scam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5486400" cy="4221480"/>
          </a:xfrm>
        </p:spPr>
        <p:txBody>
          <a:bodyPr/>
          <a:lstStyle/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Scammers: 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Say money is owed for taxes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 use spoof (i.e., falsely represent) IRS toll-free numbers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common names and fake IRS badge numbers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 know the last 4 digits of a victim’s Social Security number</a:t>
            </a:r>
          </a:p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019800" y="990600"/>
            <a:ext cx="2424113" cy="1219200"/>
          </a:xfrm>
          <a:prstGeom prst="wedgeRoundRectCallout">
            <a:avLst>
              <a:gd name="adj1" fmla="val 30534"/>
              <a:gd name="adj2" fmla="val 141925"/>
              <a:gd name="adj3" fmla="val 16667"/>
            </a:avLst>
          </a:prstGeom>
          <a:solidFill>
            <a:srgbClr val="EF7122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2400" b="1" i="1" dirty="0">
                <a:solidFill>
                  <a:schemeClr val="tx1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…. calling from the IRS…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7" name="Picture 6" descr="telephone heads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256">
            <a:off x="7170739" y="3174963"/>
            <a:ext cx="1468594" cy="2413973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IRS Telephone Scam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1497013" y="1104900"/>
            <a:ext cx="2517775" cy="952500"/>
          </a:xfrm>
          <a:prstGeom prst="wedgeRoundRectCallout">
            <a:avLst>
              <a:gd name="adj1" fmla="val -44910"/>
              <a:gd name="adj2" fmla="val 128800"/>
              <a:gd name="adj3" fmla="val 16667"/>
            </a:avLst>
          </a:prstGeom>
          <a:solidFill>
            <a:srgbClr val="EF7122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2400" b="1" i="1" dirty="0">
                <a:solidFill>
                  <a:srgbClr val="000000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…. calling from the IRS…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6" name="Picture 5" descr="telephone headse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3305">
            <a:off x="798196" y="2826863"/>
            <a:ext cx="1468594" cy="2538802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667001" y="2324100"/>
            <a:ext cx="5410200" cy="36195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Send bogus IRS emails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Mimic a call site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Threaten jail time or driver’s license revocation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Hang up and call back pretending to be from the local police or Department of Motor Vehicles</a:t>
            </a: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IRS Telephone Scam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paper going into an envelop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66800"/>
            <a:ext cx="1219200" cy="13597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47850" y="1406525"/>
            <a:ext cx="6948487" cy="955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The IRS </a:t>
            </a:r>
            <a:r>
              <a:rPr lang="en-US" altLang="en-US" sz="2800" b="1" dirty="0">
                <a:solidFill>
                  <a:srgbClr val="008FBE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always sends </a:t>
            </a: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 written notification by the U.S. mail</a:t>
            </a:r>
          </a:p>
        </p:txBody>
      </p:sp>
      <p:cxnSp>
        <p:nvCxnSpPr>
          <p:cNvPr id="4" name="Straight Connector 3" descr="straight solid line"/>
          <p:cNvCxnSpPr/>
          <p:nvPr/>
        </p:nvCxnSpPr>
        <p:spPr>
          <a:xfrm flipV="1">
            <a:off x="762000" y="2590800"/>
            <a:ext cx="7467600" cy="1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no sign over a telephone with a dollar in a bubble coming ou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743200"/>
            <a:ext cx="1503272" cy="1550814"/>
          </a:xfrm>
          <a:prstGeom prst="rect">
            <a:avLst/>
          </a:prstGeom>
        </p:spPr>
      </p:pic>
      <p:sp>
        <p:nvSpPr>
          <p:cNvPr id="46090" name="Content Placeholder 2"/>
          <p:cNvSpPr txBox="1">
            <a:spLocks/>
          </p:cNvSpPr>
          <p:nvPr/>
        </p:nvSpPr>
        <p:spPr bwMode="auto">
          <a:xfrm>
            <a:off x="1987550" y="2890838"/>
            <a:ext cx="608965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800" b="1" dirty="0">
                <a:latin typeface="Helvetica Neue" pitchFamily="-84" charset="0"/>
              </a:rPr>
              <a:t>The IRS </a:t>
            </a:r>
            <a:r>
              <a:rPr lang="en-US" altLang="en-US" sz="2800" b="1" dirty="0">
                <a:solidFill>
                  <a:srgbClr val="EF7122"/>
                </a:solidFill>
                <a:latin typeface="Helvetica Neue" pitchFamily="-84" charset="0"/>
              </a:rPr>
              <a:t>never asks for </a:t>
            </a:r>
            <a:r>
              <a:rPr lang="en-US" altLang="en-US" sz="2800" b="1" dirty="0">
                <a:latin typeface="Helvetica Neue" pitchFamily="-84" charset="0"/>
              </a:rPr>
              <a:t>payment or credit card information over the phone</a:t>
            </a:r>
          </a:p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endParaRPr lang="en-US" altLang="en-US" sz="2800" b="1" dirty="0">
              <a:solidFill>
                <a:srgbClr val="132F5A"/>
              </a:solidFill>
              <a:latin typeface="Helvetica Neue" pitchFamily="-84" charset="0"/>
            </a:endParaRPr>
          </a:p>
        </p:txBody>
      </p:sp>
      <p:cxnSp>
        <p:nvCxnSpPr>
          <p:cNvPr id="17" name="Straight Connector 16" descr="straight solid line"/>
          <p:cNvCxnSpPr/>
          <p:nvPr/>
        </p:nvCxnSpPr>
        <p:spPr>
          <a:xfrm>
            <a:off x="762000" y="4648200"/>
            <a:ext cx="74676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no sign over a compute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24400"/>
            <a:ext cx="1524000" cy="1455894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978025" y="4965700"/>
            <a:ext cx="6858000" cy="10541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sz="2800" b="1" dirty="0">
                <a:solidFill>
                  <a:schemeClr val="tx1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The IRS </a:t>
            </a:r>
            <a:r>
              <a:rPr lang="en-US" altLang="en-US" sz="2800" b="1" dirty="0">
                <a:solidFill>
                  <a:srgbClr val="EF7122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never requests </a:t>
            </a: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personal or financial information via email</a:t>
            </a:r>
            <a:endParaRPr lang="en-US" altLang="en-US" sz="2800" b="1" dirty="0">
              <a:solidFill>
                <a:srgbClr val="FF0000"/>
              </a:solidFill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b="1" dirty="0">
              <a:solidFill>
                <a:srgbClr val="FF0000"/>
              </a:solidFill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Is Elder Financial Exploitation?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7" name="Picture 7" descr="question 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743200" y="1524000"/>
            <a:ext cx="5791200" cy="4267200"/>
          </a:xfrm>
        </p:spPr>
        <p:txBody>
          <a:bodyPr anchor="ctr"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Fraudulent or otherwise illegal, unauthorized, or improper act or process of an individual that uses the resources of an older person for personal benefit, profit or gain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Actions that result in depriving an older person of rightful access to, or use of benefits, resources, belongings, or assets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to Do</a:t>
            </a:r>
          </a:p>
        </p:txBody>
      </p:sp>
      <p:pic>
        <p:nvPicPr>
          <p:cNvPr id="5" name="Picture 4" descr="shield with explanation mark in the cen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066800"/>
            <a:ext cx="1554387" cy="1600200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514600" y="1295400"/>
            <a:ext cx="6172200" cy="42672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owe taxes, call the IRS at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1-800-829-1040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</a:t>
            </a:r>
            <a:r>
              <a:rPr lang="en-US" altLang="en-US" b="1" dirty="0">
                <a:solidFill>
                  <a:srgbClr val="EF7122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 don’t 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owe taxes: </a:t>
            </a:r>
          </a:p>
          <a:p>
            <a:pPr lvl="1"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Report the incident to the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Treasury Inspector General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for Tax Administration at:  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1-800-366-4484 or </a:t>
            </a:r>
            <a:r>
              <a:rPr lang="en-US" altLang="en-US" u="sng" dirty="0">
                <a:latin typeface="Helvetica Neue" pitchFamily="-84" charset="0"/>
                <a:ea typeface="Geneva" pitchFamily="-84" charset="0"/>
                <a:cs typeface="Geneva" pitchFamily="-84" charset="0"/>
                <a:hlinkClick r:id="rId3"/>
              </a:rPr>
              <a:t>www.tigta.gov</a:t>
            </a:r>
            <a:endParaRPr lang="en-US" altLang="en-US" u="sng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File a complaint via 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  <a:hlinkClick r:id="rId4"/>
              </a:rPr>
              <a:t>ftccomplaintassistant.gov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457200" lvl="1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Lottery and Sweepstakes Scams</a:t>
            </a:r>
          </a:p>
        </p:txBody>
      </p:sp>
      <p:pic>
        <p:nvPicPr>
          <p:cNvPr id="6" name="Picture 5" descr="Lottery ticket and two lottery drawing balls reading 12 and 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2167725" cy="2971800"/>
          </a:xfrm>
          <a:prstGeom prst="rect">
            <a:avLst/>
          </a:prstGeom>
        </p:spPr>
      </p:pic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2971800" y="990600"/>
            <a:ext cx="5410200" cy="4610100"/>
          </a:xfrm>
        </p:spPr>
        <p:txBody>
          <a:bodyPr/>
          <a:lstStyle/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 may: 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Call, email, or text regarding lotteries, drawings, or sweepstakes 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Request upfront processing fees or taxes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Send authentic-looking claims checks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Pose as an attorney for winners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Tips for Avoiding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Telephone Scams</a:t>
            </a:r>
          </a:p>
        </p:txBody>
      </p:sp>
      <p:pic>
        <p:nvPicPr>
          <p:cNvPr id="2" name="Picture 1" descr="a lit lightbulb with a dollar in the cen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28600"/>
            <a:ext cx="1761744" cy="2249424"/>
          </a:xfrm>
          <a:prstGeom prst="rect">
            <a:avLst/>
          </a:prstGeom>
        </p:spPr>
      </p:pic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391400" cy="37338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Cannot usually win a contest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unless you enter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Never “pay to play”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suspicious of pressure to wire funds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Pay attention to warnings from your financial institution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the caller claims an emergency, check it out at a number you know to be valid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wary of requests for secrecy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1628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Activity 1: Telephone Scams</a:t>
            </a:r>
          </a:p>
        </p:txBody>
      </p:sp>
      <p:pic>
        <p:nvPicPr>
          <p:cNvPr id="2" name="Picture 1" descr="a p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293553" y="224979"/>
            <a:ext cx="1581464" cy="1843617"/>
          </a:xfrm>
          <a:prstGeom prst="rect">
            <a:avLst/>
          </a:prstGeom>
        </p:spPr>
      </p:pic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524000" y="1143000"/>
            <a:ext cx="7086600" cy="3889375"/>
          </a:xfrm>
        </p:spPr>
        <p:txBody>
          <a:bodyPr/>
          <a:lstStyle/>
          <a:p>
            <a:pPr eaLnBrk="1" hangingPunct="1"/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Activity 1 in the Resource Guide. 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Read each scenario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Answer the questions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Be prepared to explain your answer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05898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Phantom Debt Collection Scam</a:t>
            </a:r>
          </a:p>
        </p:txBody>
      </p:sp>
      <p:pic>
        <p:nvPicPr>
          <p:cNvPr id="6" name="Picture 5" descr="piece of paper with dollar sign on it, with exclamation mark under a magnifying glas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67675"/>
            <a:ext cx="1450340" cy="2100990"/>
          </a:xfrm>
          <a:prstGeom prst="rect">
            <a:avLst/>
          </a:prstGeom>
        </p:spPr>
      </p:pic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2514600" y="1104900"/>
            <a:ext cx="6324600" cy="46101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 trick victims into paying a debt that doesn’t exist. They may: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Contact victims via phone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Refuse to answer any questions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 have information about victims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threats and scare tactics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Pose as law enforcement agents or government employees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Phantom Debt Collection Scam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85800" y="1523999"/>
            <a:ext cx="7239000" cy="4144963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Refuse to give you a mailing address or phone number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for personal financial information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you to buy a prepaid debit card and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send the card</a:t>
            </a: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47109" name="Picture 2" descr="stamp that reads Past Due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125444">
            <a:off x="4806950" y="3657600"/>
            <a:ext cx="2328863" cy="234632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Debt Collection Scam: Safeguards</a:t>
            </a:r>
          </a:p>
        </p:txBody>
      </p:sp>
      <p:pic>
        <p:nvPicPr>
          <p:cNvPr id="5" name="Picture 4" descr="crest with a checkmark in the center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2" y="1491673"/>
            <a:ext cx="1866900" cy="1939337"/>
          </a:xfrm>
          <a:prstGeom prst="rect">
            <a:avLst/>
          </a:prstGeom>
        </p:spPr>
      </p:pic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096000" cy="39624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the debt collector’s name, telephone number, and address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don’t recognize the debt,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for more information in writing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have the right to get a breakdown of the amount owed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give any financial or sensitive information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Keep copies of related papers</a:t>
            </a:r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0866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Activity 2: Scam Debt Collection</a:t>
            </a:r>
          </a:p>
        </p:txBody>
      </p:sp>
      <p:pic>
        <p:nvPicPr>
          <p:cNvPr id="5" name="Picture 4" descr="picture of a p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298189" y="301179"/>
            <a:ext cx="1581464" cy="1843617"/>
          </a:xfrm>
          <a:prstGeom prst="rect">
            <a:avLst/>
          </a:prstGeom>
        </p:spPr>
      </p:pic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600200" y="1752600"/>
            <a:ext cx="7010400" cy="3657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Activity 2 in the Resource Guide. </a:t>
            </a:r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Read the scenario.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Answer the questions.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Be prepared to explain your answer.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Signs of a Charity Scam</a:t>
            </a:r>
          </a:p>
        </p:txBody>
      </p:sp>
      <p:pic>
        <p:nvPicPr>
          <p:cNvPr id="6" name="Picture 5" descr="hand under a heart, with a magnifying glass looking at an exclamation mark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447800"/>
            <a:ext cx="4800600" cy="387826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/>
              <a:t>Charity scammers: </a:t>
            </a:r>
          </a:p>
          <a:p>
            <a:pPr>
              <a:defRPr/>
            </a:pPr>
            <a:r>
              <a:rPr lang="en-US" dirty="0"/>
              <a:t>Refuse to provide information </a:t>
            </a:r>
          </a:p>
          <a:p>
            <a:pPr>
              <a:defRPr/>
            </a:pPr>
            <a:r>
              <a:rPr lang="en-US" dirty="0"/>
              <a:t>Won’t provide proof that a contribution is tax deductible</a:t>
            </a:r>
          </a:p>
          <a:p>
            <a:pPr>
              <a:defRPr/>
            </a:pPr>
            <a:r>
              <a:rPr lang="en-US" dirty="0"/>
              <a:t>Mimic name of another  organization</a:t>
            </a:r>
          </a:p>
          <a:p>
            <a:pPr>
              <a:defRPr/>
            </a:pPr>
            <a:r>
              <a:rPr lang="en-US" dirty="0"/>
              <a:t>Thank you for a pledge that you don’t remember making  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Signs of a Charity Scam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436721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/>
              <a:t>Charity scammers:  </a:t>
            </a:r>
          </a:p>
          <a:p>
            <a:pPr>
              <a:defRPr/>
            </a:pPr>
            <a:r>
              <a:rPr lang="en-US" dirty="0"/>
              <a:t>Pressure victims to donate immediately</a:t>
            </a:r>
          </a:p>
          <a:p>
            <a:pPr>
              <a:defRPr/>
            </a:pPr>
            <a:r>
              <a:rPr lang="en-US" dirty="0"/>
              <a:t>Ask victims to donate cash or wire money</a:t>
            </a:r>
          </a:p>
          <a:p>
            <a:pPr>
              <a:defRPr/>
            </a:pPr>
            <a:r>
              <a:rPr lang="en-US" dirty="0"/>
              <a:t>Request private account info/routing numbers</a:t>
            </a:r>
          </a:p>
          <a:p>
            <a:pPr>
              <a:defRPr/>
            </a:pPr>
            <a:r>
              <a:rPr lang="en-US" dirty="0"/>
              <a:t>Guarantee sweepstakes winning in exchange for a contribution</a:t>
            </a:r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Is at Risk?</a:t>
            </a:r>
          </a:p>
        </p:txBody>
      </p:sp>
      <p:pic>
        <p:nvPicPr>
          <p:cNvPr id="6" name="Picture 7" descr="question 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971800" y="1447800"/>
            <a:ext cx="5486400" cy="4038600"/>
          </a:xfrm>
        </p:spPr>
        <p:txBody>
          <a:bodyPr anchor="ctr"/>
          <a:lstStyle/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n-US" sz="3200" b="1" dirty="0"/>
              <a:t>Anyone can be the victim of financial exploitation.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800" dirty="0"/>
              <a:t>Elder financial exploitation crosses all social, educational, and economic boundaries.  </a:t>
            </a:r>
          </a:p>
          <a:p>
            <a:pPr eaLnBrk="1" hangingPunct="1">
              <a:defRPr/>
            </a:pPr>
            <a:endParaRPr lang="en-US" dirty="0"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Charity Scam: Safeguard</a:t>
            </a:r>
          </a:p>
        </p:txBody>
      </p:sp>
      <p:pic>
        <p:nvPicPr>
          <p:cNvPr id="5" name="Picture 4" descr="crest with a checkmark in the cent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219200"/>
            <a:ext cx="6248400" cy="4433888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for information (e.g., name, address)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Research using the organization’s name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 if the charity is trustworthy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(e.g., Wise Giving Alliance, Charity Watch)</a:t>
            </a:r>
          </a:p>
          <a:p>
            <a:pPr>
              <a:spcAft>
                <a:spcPts val="6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Ask the following from a paid fundraiser: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Name of the charity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The percentage of your donation that </a:t>
            </a:r>
            <a:b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will go to the charity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Contact the charity directly about the solicitation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altLang="en-US" sz="22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Charity Scam: Safeguard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8" name="Picture 7" descr="crest with a checkmark in the cent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306512"/>
            <a:ext cx="6096000" cy="2198688"/>
          </a:xfrm>
        </p:spPr>
        <p:txBody>
          <a:bodyPr/>
          <a:lstStyle/>
          <a:p>
            <a:pPr>
              <a:defRPr/>
            </a:pPr>
            <a:r>
              <a:rPr lang="en-US" dirty="0"/>
              <a:t>Keep a record of your donations</a:t>
            </a:r>
          </a:p>
          <a:p>
            <a:pPr>
              <a:defRPr/>
            </a:pPr>
            <a:r>
              <a:rPr lang="en-US" dirty="0"/>
              <a:t>Make an annual donation plan</a:t>
            </a:r>
          </a:p>
          <a:p>
            <a:pPr>
              <a:defRPr/>
            </a:pPr>
            <a:r>
              <a:rPr lang="en-US" dirty="0"/>
              <a:t>Learn if the organization is eligible for tax deductible contributions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marL="457200" lvl="1" indent="0">
              <a:buFont typeface="Arial" pitchFamily="34" charset="0"/>
              <a:buNone/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3859213"/>
            <a:ext cx="4191000" cy="1692771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lvl="1" algn="r">
              <a:defRPr/>
            </a:pPr>
            <a:r>
              <a:rPr lang="en-US" sz="3200" b="1" dirty="0">
                <a:solidFill>
                  <a:srgbClr val="008FBE"/>
                </a:solidFill>
                <a:latin typeface="Helvetica Neue"/>
                <a:cs typeface="Helvetica Neue"/>
              </a:rPr>
              <a:t>Tax deductible:  </a:t>
            </a:r>
            <a:r>
              <a:rPr lang="en-US" sz="2400" dirty="0">
                <a:latin typeface="Helvetica Neue"/>
                <a:cs typeface="Helvetica Neue"/>
              </a:rPr>
              <a:t>Contributions to the organization are  eligible for tax deduction.</a:t>
            </a:r>
          </a:p>
        </p:txBody>
      </p:sp>
      <p:cxnSp>
        <p:nvCxnSpPr>
          <p:cNvPr id="9" name="Straight Connector 8" descr="straight vertical line"/>
          <p:cNvCxnSpPr/>
          <p:nvPr/>
        </p:nvCxnSpPr>
        <p:spPr>
          <a:xfrm>
            <a:off x="4751388" y="3951288"/>
            <a:ext cx="0" cy="1687512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30725" y="3841750"/>
            <a:ext cx="3775075" cy="1784350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lvl="1">
              <a:defRPr/>
            </a:pPr>
            <a:r>
              <a:rPr lang="en-US" sz="3200" b="1" dirty="0">
                <a:solidFill>
                  <a:srgbClr val="008FBE"/>
                </a:solidFill>
                <a:latin typeface="Helvetica Neue"/>
                <a:cs typeface="Helvetica Neue"/>
              </a:rPr>
              <a:t>Tax exempt: </a:t>
            </a:r>
          </a:p>
          <a:p>
            <a:pPr lvl="1">
              <a:defRPr/>
            </a:pPr>
            <a:r>
              <a:rPr lang="en-US" sz="2600" dirty="0">
                <a:latin typeface="Helvetica Neue"/>
                <a:cs typeface="Helvetica Neue"/>
              </a:rPr>
              <a:t>The organization doesn’t have to pay taxes.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Charity Scam: Safeguard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crest with a checkmark in the cent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371599"/>
            <a:ext cx="5943600" cy="4232275"/>
          </a:xfrm>
        </p:spPr>
        <p:txBody>
          <a:bodyPr/>
          <a:lstStyle/>
          <a:p>
            <a:pPr>
              <a:defRPr/>
            </a:pPr>
            <a:r>
              <a:rPr lang="en-US" dirty="0"/>
              <a:t>Pay by check or credit card </a:t>
            </a:r>
          </a:p>
          <a:p>
            <a:pPr>
              <a:defRPr/>
            </a:pPr>
            <a:r>
              <a:rPr lang="en-US" dirty="0"/>
              <a:t>Never send cash donations or </a:t>
            </a:r>
            <a:br>
              <a:rPr lang="en-US" dirty="0"/>
            </a:br>
            <a:r>
              <a:rPr lang="en-US" dirty="0"/>
              <a:t>wire money </a:t>
            </a:r>
          </a:p>
          <a:p>
            <a:pPr>
              <a:defRPr/>
            </a:pPr>
            <a:r>
              <a:rPr lang="en-US" dirty="0"/>
              <a:t>Do not donate until you’ve researched the charity</a:t>
            </a:r>
          </a:p>
          <a:p>
            <a:pPr>
              <a:defRPr/>
            </a:pPr>
            <a:r>
              <a:rPr lang="en-US" dirty="0"/>
              <a:t>Be wary of charities that spring up suddenly in response to current events/disasters</a:t>
            </a:r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Computer/Internet Scams</a:t>
            </a:r>
          </a:p>
        </p:txBody>
      </p:sp>
      <p:sp>
        <p:nvSpPr>
          <p:cNvPr id="60422" name="Content Placeholder 2"/>
          <p:cNvSpPr txBox="1">
            <a:spLocks/>
          </p:cNvSpPr>
          <p:nvPr/>
        </p:nvSpPr>
        <p:spPr bwMode="auto">
          <a:xfrm>
            <a:off x="685800" y="1524000"/>
            <a:ext cx="5029200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200" b="1" dirty="0">
                <a:latin typeface="Helvetica Neue" pitchFamily="-84" charset="0"/>
              </a:rPr>
              <a:t>Phishing: </a:t>
            </a:r>
            <a:r>
              <a:rPr lang="en-US" altLang="en-US" sz="2200" dirty="0">
                <a:latin typeface="Helvetica Neue" pitchFamily="-84" charset="0"/>
              </a:rPr>
              <a:t>Authentic-looking emails, text messages, and Web pages to trick unsuspecting users into revealing their personal financial information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85800" y="4051300"/>
            <a:ext cx="4419600" cy="18288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Email spoofing: </a:t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Email address disguised to look like that of someone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may know</a:t>
            </a:r>
          </a:p>
        </p:txBody>
      </p:sp>
      <p:pic>
        <p:nvPicPr>
          <p:cNvPr id="2" name="Picture 1" descr="picture of a computer with a globe and exclamation mark in the cent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b="42687"/>
          <a:stretch/>
        </p:blipFill>
        <p:spPr>
          <a:xfrm>
            <a:off x="6248400" y="1295400"/>
            <a:ext cx="254872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Tell-tale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239000" cy="4038600"/>
          </a:xfrm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en-US" dirty="0"/>
              <a:t>“</a:t>
            </a:r>
            <a:r>
              <a:rPr lang="en-US" b="0" i="1" dirty="0"/>
              <a:t>We suspect an unauthorized transaction on your account. To ensure your account is not compromised, </a:t>
            </a:r>
            <a:r>
              <a:rPr lang="en-US" b="1" i="1" dirty="0">
                <a:solidFill>
                  <a:srgbClr val="C00000"/>
                </a:solidFill>
              </a:rPr>
              <a:t>please click the link below and confirm your identify</a:t>
            </a:r>
            <a:r>
              <a:rPr lang="en-US" i="1" dirty="0"/>
              <a:t>.</a:t>
            </a:r>
            <a:r>
              <a:rPr lang="en-US" dirty="0"/>
              <a:t>”</a:t>
            </a:r>
          </a:p>
          <a:p>
            <a:pPr>
              <a:spcAft>
                <a:spcPts val="2400"/>
              </a:spcAft>
              <a:defRPr/>
            </a:pPr>
            <a:r>
              <a:rPr lang="en-US" dirty="0"/>
              <a:t>“</a:t>
            </a:r>
            <a:r>
              <a:rPr lang="en-US" b="0" i="1" dirty="0"/>
              <a:t>During our regular verification of accounts, we couldn’t verify your information… </a:t>
            </a:r>
            <a:r>
              <a:rPr lang="en-US" b="1" i="1" dirty="0">
                <a:solidFill>
                  <a:srgbClr val="C00000"/>
                </a:solidFill>
              </a:rPr>
              <a:t>click here to update and verify your information</a:t>
            </a:r>
            <a:r>
              <a:rPr lang="en-US" i="1" dirty="0"/>
              <a:t>.</a:t>
            </a:r>
            <a:r>
              <a:rPr lang="en-US" dirty="0"/>
              <a:t>”</a:t>
            </a:r>
          </a:p>
          <a:p>
            <a:pPr>
              <a:spcAft>
                <a:spcPts val="2400"/>
              </a:spcAft>
              <a:defRPr/>
            </a:pPr>
            <a:r>
              <a:rPr lang="en-US" i="1" dirty="0"/>
              <a:t>“</a:t>
            </a:r>
            <a:r>
              <a:rPr lang="en-US" b="0" i="1" dirty="0"/>
              <a:t>Our records indicate your account was overcharged. </a:t>
            </a:r>
            <a:r>
              <a:rPr lang="en-US" b="1" i="1" dirty="0">
                <a:solidFill>
                  <a:srgbClr val="C00000"/>
                </a:solidFill>
              </a:rPr>
              <a:t>Call us to receive your refund</a:t>
            </a:r>
            <a:r>
              <a:rPr lang="en-US" dirty="0"/>
              <a:t>.”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Computer/Internet: Safeguards</a:t>
            </a:r>
          </a:p>
        </p:txBody>
      </p:sp>
      <p:pic>
        <p:nvPicPr>
          <p:cNvPr id="5" name="Picture 4" descr="crest with a checkmark in the center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2286000" y="1219200"/>
            <a:ext cx="6248400" cy="411480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trusted security software and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update regularly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 not email financial information or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account numbers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cautious about opening attachments and downloading files, regardless of the source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passwords that are hard to guess</a:t>
            </a:r>
          </a:p>
          <a:p>
            <a:pPr>
              <a:spcAft>
                <a:spcPts val="18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Shut down your PC when not using it</a:t>
            </a:r>
          </a:p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Computer/Internet: Safeguards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crest with a checkmark in the cent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371600"/>
            <a:ext cx="5791200" cy="4419600"/>
          </a:xfrm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 not give control of your computer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to a third party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 not rely on caller ID alone to authenticate a caller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cautious of scammers posing as tech support online. Use tech support listed on a software package or on your receipt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Visit 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  <a:hlinkClick r:id="rId3"/>
              </a:rPr>
              <a:t>onguardonline.gov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for more information  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Respond to Phishing Attack</a:t>
            </a:r>
          </a:p>
        </p:txBody>
      </p:sp>
      <p:pic>
        <p:nvPicPr>
          <p:cNvPr id="5" name="Picture 4" descr="shield with explanation mark in the cen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066800"/>
            <a:ext cx="1554387" cy="1600200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096000" cy="4267200"/>
          </a:xfrm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 not open any message from an unfamiliar sender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open a suspicious message, delete it 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Delete email and text messages that ask you to confirm or provide personal information 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are concerned about an account, call the telephone number on your statement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Respond to Phishing Attack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shield with explanation mark in the cen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066800"/>
            <a:ext cx="1554387" cy="1600200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235075"/>
            <a:ext cx="6172200" cy="4556125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downloaded malware from a scam tech support: </a:t>
            </a:r>
          </a:p>
          <a:p>
            <a:pPr>
              <a:lnSpc>
                <a:spcPct val="150000"/>
              </a:lnSpc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Update or download legitimate software and scan your computer </a:t>
            </a:r>
          </a:p>
          <a:p>
            <a:pPr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Delete anything identified as a problem </a:t>
            </a:r>
          </a:p>
          <a:p>
            <a:pPr>
              <a:spcAft>
                <a:spcPts val="2400"/>
              </a:spcAft>
              <a:defRPr/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Change password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paid for bogus tech support services, dispute with your credit card provider.</a:t>
            </a:r>
          </a:p>
          <a:p>
            <a:pPr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Identity Theft</a:t>
            </a:r>
          </a:p>
        </p:txBody>
      </p:sp>
      <p:pic>
        <p:nvPicPr>
          <p:cNvPr id="3" name="Picture 2" descr="shield with exclamation mark over an ID with a picture on i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90"/>
          <a:stretch/>
        </p:blipFill>
        <p:spPr>
          <a:xfrm>
            <a:off x="762000" y="1143000"/>
            <a:ext cx="1871942" cy="1600200"/>
          </a:xfrm>
          <a:prstGeom prst="rect">
            <a:avLst/>
          </a:prstGeom>
        </p:spPr>
      </p:pic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743200" y="1143000"/>
            <a:ext cx="5791200" cy="16002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Thieves steal your personal financial information and use your identity to commit fraud and other crimes.</a:t>
            </a:r>
          </a:p>
          <a:p>
            <a:pPr marL="0" indent="0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sp>
        <p:nvSpPr>
          <p:cNvPr id="66568" name="TextBox 3"/>
          <p:cNvSpPr txBox="1">
            <a:spLocks noChangeArrowheads="1"/>
          </p:cNvSpPr>
          <p:nvPr/>
        </p:nvSpPr>
        <p:spPr bwMode="auto">
          <a:xfrm>
            <a:off x="2819400" y="2743200"/>
            <a:ext cx="5308600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n-US" altLang="en-US" sz="2400" dirty="0">
                <a:latin typeface="Helvetica Neue"/>
                <a:cs typeface="Helvetica Neue"/>
              </a:rPr>
              <a:t>Social Security Number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n-US" altLang="en-US" sz="2400" dirty="0">
                <a:latin typeface="Helvetica Neue"/>
                <a:cs typeface="Helvetica Neue"/>
              </a:rPr>
              <a:t>Birth Date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n-US" altLang="en-US" sz="2400" dirty="0">
                <a:latin typeface="Helvetica Neue"/>
                <a:cs typeface="Helvetica Neue"/>
              </a:rPr>
              <a:t>Credit Card/ Account Numbers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n-US" altLang="en-US" sz="2400" dirty="0">
                <a:latin typeface="Helvetica Neue"/>
                <a:cs typeface="Helvetica Neue"/>
              </a:rPr>
              <a:t>PINs &amp; Passwords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Why Are Older Adults at Risk?</a:t>
            </a:r>
          </a:p>
        </p:txBody>
      </p:sp>
      <p:pic>
        <p:nvPicPr>
          <p:cNvPr id="2" name="Picture 1" descr="magnifying glas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1956816" cy="2054352"/>
          </a:xfrm>
          <a:prstGeom prst="rect">
            <a:avLst/>
          </a:prstGeom>
        </p:spPr>
      </p:pic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7010400" cy="40386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200" b="1" dirty="0"/>
              <a:t>Some older adults may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Have regular income and accumulated assets </a:t>
            </a:r>
          </a:p>
          <a:p>
            <a:pPr>
              <a:defRPr/>
            </a:pPr>
            <a:r>
              <a:rPr lang="en-US" sz="2200" dirty="0"/>
              <a:t>Be trusting and polite</a:t>
            </a:r>
          </a:p>
          <a:p>
            <a:pPr>
              <a:defRPr/>
            </a:pPr>
            <a:r>
              <a:rPr lang="en-US" sz="2200" dirty="0"/>
              <a:t>Be lonely and socially isolated </a:t>
            </a:r>
          </a:p>
          <a:p>
            <a:pPr>
              <a:defRPr/>
            </a:pPr>
            <a:r>
              <a:rPr lang="en-US" sz="2200" dirty="0"/>
              <a:t>Be vulnerable due to grief from a loss</a:t>
            </a:r>
          </a:p>
          <a:p>
            <a:pPr>
              <a:defRPr/>
            </a:pPr>
            <a:r>
              <a:rPr lang="en-US" sz="2200" dirty="0"/>
              <a:t>Be reluctant to report exploitation by a family member, caregiver, or someone they depend on</a:t>
            </a:r>
          </a:p>
          <a:p>
            <a:pPr eaLnBrk="1" hangingPunct="1">
              <a:defRPr/>
            </a:pPr>
            <a:r>
              <a:rPr lang="en-US" sz="2200" dirty="0"/>
              <a:t>Be dependent on support from a family member or caregiver to remain independent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Identity Theft: Safeguards</a:t>
            </a:r>
          </a:p>
        </p:txBody>
      </p:sp>
      <p:pic>
        <p:nvPicPr>
          <p:cNvPr id="4" name="Picture 3" descr="crest with a checkmark in the cent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2362200" y="1219200"/>
            <a:ext cx="6553200" cy="44196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Protect your personal information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Protect incoming and outgoing mail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Sign up for direct deposit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a shredder to destroy “financial trash” 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Monitor bank accounts and credit card bills 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Avoid come-ons for personal information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Review your credit record annually and report any fraudulent activity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Fraud Alert: SSA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19200"/>
            <a:ext cx="5549900" cy="4351338"/>
          </a:xfrm>
        </p:spPr>
        <p:txBody>
          <a:bodyPr/>
          <a:lstStyle/>
          <a:p>
            <a:pPr>
              <a:defRPr/>
            </a:pPr>
            <a:r>
              <a:rPr lang="en-US" dirty="0"/>
              <a:t>Scammers attempt to open a fake </a:t>
            </a:r>
            <a:br>
              <a:rPr lang="en-US" dirty="0"/>
            </a:br>
            <a:r>
              <a:rPr lang="en-US" dirty="0"/>
              <a:t>“</a:t>
            </a:r>
            <a:r>
              <a:rPr lang="en-US" i="1" dirty="0">
                <a:solidFill>
                  <a:srgbClr val="FF0000"/>
                </a:solidFill>
              </a:rPr>
              <a:t>my</a:t>
            </a:r>
            <a:r>
              <a:rPr lang="en-US" dirty="0"/>
              <a:t> Social Security” online account using personal information at </a:t>
            </a:r>
            <a:r>
              <a:rPr lang="en-US" u="sng" dirty="0">
                <a:solidFill>
                  <a:srgbClr val="0033CC"/>
                </a:solidFill>
              </a:rPr>
              <a:t>ssa.gov</a:t>
            </a:r>
          </a:p>
          <a:p>
            <a:pPr>
              <a:defRPr/>
            </a:pPr>
            <a:r>
              <a:rPr lang="en-US" dirty="0"/>
              <a:t>Scammers are less likely to succeed if you open “</a:t>
            </a:r>
            <a:r>
              <a:rPr lang="en-US" i="1" dirty="0">
                <a:solidFill>
                  <a:srgbClr val="FF0000"/>
                </a:solidFill>
              </a:rPr>
              <a:t>my</a:t>
            </a:r>
            <a:r>
              <a:rPr lang="en-US" dirty="0"/>
              <a:t> Social Security” account yourself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  <a:p>
            <a:pPr marL="0" indent="0"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5" name="Picture 4" descr="seal for the Social Security Administration, US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5016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Who Can Help?</a:t>
            </a:r>
          </a:p>
        </p:txBody>
      </p:sp>
      <p:sp>
        <p:nvSpPr>
          <p:cNvPr id="69635" name="Content Placeholder 3"/>
          <p:cNvSpPr>
            <a:spLocks noGrp="1"/>
          </p:cNvSpPr>
          <p:nvPr>
            <p:ph idx="1"/>
          </p:nvPr>
        </p:nvSpPr>
        <p:spPr>
          <a:xfrm>
            <a:off x="685800" y="1295400"/>
            <a:ext cx="6248400" cy="4267200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SSA notifies you about opening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 “</a:t>
            </a:r>
            <a:r>
              <a:rPr lang="en-US" altLang="en-US" i="1" dirty="0">
                <a:solidFill>
                  <a:srgbClr val="FF0000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my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Social Security” account and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didn’t open the account, contact</a:t>
            </a: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endParaRPr lang="en-US" altLang="en-US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Social Security Customer service</a:t>
            </a:r>
          </a:p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at 1-800-772-1213</a:t>
            </a:r>
          </a:p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TTY: 1-800-325-0778</a:t>
            </a:r>
          </a:p>
          <a:p>
            <a:pPr marL="0" indent="0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</a:p>
        </p:txBody>
      </p:sp>
      <p:pic>
        <p:nvPicPr>
          <p:cNvPr id="6" name="Picture 5" descr="seal for the Social Security Administration, US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Identity Theft: If You Are a Victim </a:t>
            </a:r>
          </a:p>
        </p:txBody>
      </p:sp>
      <p:pic>
        <p:nvPicPr>
          <p:cNvPr id="6" name="Picture 5" descr="shield with explanation mark in the cen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066800"/>
            <a:ext cx="1554387" cy="1600200"/>
          </a:xfrm>
          <a:prstGeom prst="rect">
            <a:avLst/>
          </a:prstGeom>
        </p:spPr>
      </p:pic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2286000" y="1371600"/>
            <a:ext cx="5889625" cy="43434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Place an initial fraud alert with one of the major credit reporting companies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Request copies of your credit report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an identity theft report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Consider placing a security freeze on your credit report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257297"/>
            <a:ext cx="56326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6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Contact the </a:t>
            </a:r>
            <a:br>
              <a:rPr lang="en-US" altLang="en-US" sz="26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sz="2600" b="1" dirty="0">
                <a:latin typeface="Helvetica Neue" pitchFamily="-84" charset="0"/>
              </a:rPr>
              <a:t>Federal Trade Commission: </a:t>
            </a:r>
          </a:p>
          <a:p>
            <a:pPr>
              <a:lnSpc>
                <a:spcPct val="200000"/>
              </a:lnSpc>
              <a:defRPr/>
            </a:pPr>
            <a:r>
              <a:rPr lang="en-US" altLang="en-US" sz="2600" b="1" dirty="0">
                <a:latin typeface="Helvetica Neue" pitchFamily="-84" charset="0"/>
              </a:rPr>
              <a:t>Identity Theft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Helvetica Neue"/>
              </a:rPr>
              <a:t>Call 1-877-IDTHEFT (438-4338)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Helvetica Neue"/>
              </a:rPr>
              <a:t>Visit the FTC at </a:t>
            </a:r>
            <a:r>
              <a:rPr lang="en-US" sz="2600" u="sng" dirty="0">
                <a:solidFill>
                  <a:srgbClr val="0033CC"/>
                </a:solidFill>
                <a:latin typeface="Helvetica Neue"/>
              </a:rPr>
              <a:t>identitytheft.gov</a:t>
            </a:r>
            <a:endParaRPr lang="en-US" sz="2400" u="sng" dirty="0">
              <a:solidFill>
                <a:srgbClr val="0033CC"/>
              </a:solidFill>
            </a:endParaRPr>
          </a:p>
        </p:txBody>
      </p:sp>
      <p:pic>
        <p:nvPicPr>
          <p:cNvPr id="4" name="Picture 3" descr="logo for the Federal Trade Commission, United States of America. Has the scales of justice and a wing going through a ring in the center of the seal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882" y="14478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6096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Ide</a:t>
            </a:r>
            <a:r>
              <a:rPr lang="en-US" altLang="en-US" sz="31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ntity Theft: If You Are a Victim </a:t>
            </a:r>
            <a:r>
              <a:rPr lang="en-US" altLang="en-US" sz="20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Medical Identity Theft: What It Is</a:t>
            </a:r>
          </a:p>
        </p:txBody>
      </p:sp>
      <p:pic>
        <p:nvPicPr>
          <p:cNvPr id="2" name="Picture 1" descr="shield with exclamation mark, over a card that has a blue cross on it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" b="41319"/>
          <a:stretch/>
        </p:blipFill>
        <p:spPr>
          <a:xfrm>
            <a:off x="762001" y="1219202"/>
            <a:ext cx="1828800" cy="1604318"/>
          </a:xfrm>
          <a:prstGeom prst="rect">
            <a:avLst/>
          </a:prstGeom>
        </p:spPr>
      </p:pic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2667000" y="1219200"/>
            <a:ext cx="6400800" cy="44958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Someone steals your personal information and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i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(e.g., your name and Medicare number)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uses it for services, then bills Medicare for: 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Medical treatment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Prescription drugs</a:t>
            </a:r>
          </a:p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Surgery or other services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Medical Identity Theft: Risks</a:t>
            </a:r>
          </a:p>
        </p:txBody>
      </p:sp>
      <p:pic>
        <p:nvPicPr>
          <p:cNvPr id="7" name="Picture 9" descr="orange triangle with an exclamation mar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1066800"/>
            <a:ext cx="2438400" cy="183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2" name="Content Placeholder 2"/>
          <p:cNvSpPr>
            <a:spLocks noGrp="1"/>
          </p:cNvSpPr>
          <p:nvPr>
            <p:ph idx="1"/>
          </p:nvPr>
        </p:nvSpPr>
        <p:spPr>
          <a:xfrm>
            <a:off x="2743200" y="1423988"/>
            <a:ext cx="5638800" cy="436721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It is costly to correct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Medicare may deny coverage for a service or equipment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It can affect your medical and insurance records – change your blood type or record a diagnosis for a disease you don’t have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could receive wrong, perhaps harmful, treatment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Medical Identity Theft: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Warning Signs</a:t>
            </a:r>
          </a:p>
        </p:txBody>
      </p:sp>
      <p:pic>
        <p:nvPicPr>
          <p:cNvPr id="2" name="Picture 1" descr="magnifying glass examining an exclamation mark, that is on an envelope, where a paper with a dollar sign is sticking out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2070100" cy="2663304"/>
          </a:xfrm>
          <a:prstGeom prst="rect">
            <a:avLst/>
          </a:prstGeom>
        </p:spPr>
      </p:pic>
      <p:sp>
        <p:nvSpPr>
          <p:cNvPr id="74756" name="Content Placeholder 2"/>
          <p:cNvSpPr>
            <a:spLocks noGrp="1"/>
          </p:cNvSpPr>
          <p:nvPr>
            <p:ph idx="1"/>
          </p:nvPr>
        </p:nvSpPr>
        <p:spPr>
          <a:xfrm>
            <a:off x="2743200" y="1641475"/>
            <a:ext cx="5867400" cy="3997325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 bill for services you did not receive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Contact from a collection agency for money you do not owe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Notification from insurance company that you have reached your limit for medical benefits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Denial of insurance for a medical condition you don’t have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Medical Identity Theft: Safeguards</a:t>
            </a:r>
          </a:p>
        </p:txBody>
      </p:sp>
      <p:pic>
        <p:nvPicPr>
          <p:cNvPr id="4" name="Picture 3" descr="blue shield with a check mark on i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1866900" cy="1939337"/>
          </a:xfrm>
          <a:prstGeom prst="rect">
            <a:avLst/>
          </a:prstGeom>
        </p:spPr>
      </p:pic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629400" cy="42164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sz="2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Protect your Medicare and insurance cards</a:t>
            </a:r>
          </a:p>
          <a:p>
            <a:pPr>
              <a:spcAft>
                <a:spcPts val="1800"/>
              </a:spcAft>
            </a:pPr>
            <a:r>
              <a:rPr lang="en-US" altLang="en-US" sz="2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Review Medicare Summary Notices, Explanations of Benefits statements, and medical bills</a:t>
            </a:r>
          </a:p>
          <a:p>
            <a:pPr>
              <a:spcAft>
                <a:spcPts val="1800"/>
              </a:spcAft>
            </a:pPr>
            <a:r>
              <a:rPr lang="en-US" altLang="en-US" sz="2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 careful about sharing personal information</a:t>
            </a:r>
          </a:p>
          <a:p>
            <a:pPr>
              <a:spcAft>
                <a:spcPts val="1800"/>
              </a:spcAft>
            </a:pPr>
            <a:r>
              <a:rPr lang="en-US" altLang="en-US" sz="2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Beware of offers for free equipment, services or goods in exchange for your Medicare number</a:t>
            </a:r>
          </a:p>
          <a:p>
            <a:pPr>
              <a:spcAft>
                <a:spcPts val="1800"/>
              </a:spcAft>
            </a:pPr>
            <a:r>
              <a:rPr lang="en-US" altLang="en-US" sz="2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Shred papers with your medical identity and destroy prescription labels before throwing in the trash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Medical Identity Theft: Respond </a:t>
            </a:r>
          </a:p>
        </p:txBody>
      </p:sp>
      <p:pic>
        <p:nvPicPr>
          <p:cNvPr id="2" name="Picture 1" descr="file folder with papers inside, and a blue cross on the outside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7147" y="1026453"/>
            <a:ext cx="878223" cy="1263719"/>
          </a:xfrm>
          <a:prstGeom prst="rect">
            <a:avLst/>
          </a:prstGeom>
        </p:spPr>
      </p:pic>
      <p:pic>
        <p:nvPicPr>
          <p:cNvPr id="4" name="Picture 3" descr="piece of paper with a pen on to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62200"/>
            <a:ext cx="990600" cy="1245981"/>
          </a:xfrm>
          <a:prstGeom prst="rect">
            <a:avLst/>
          </a:prstGeom>
        </p:spPr>
      </p:pic>
      <p:pic>
        <p:nvPicPr>
          <p:cNvPr id="5" name="Picture 4" descr="Telephone headse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0573">
            <a:off x="1122392" y="3822557"/>
            <a:ext cx="688945" cy="1191000"/>
          </a:xfrm>
          <a:prstGeom prst="rect">
            <a:avLst/>
          </a:prstGeom>
        </p:spPr>
      </p:pic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2438400" y="1371600"/>
            <a:ext cx="6400800" cy="3505200"/>
          </a:xfrm>
        </p:spPr>
        <p:txBody>
          <a:bodyPr/>
          <a:lstStyle/>
          <a:p>
            <a:pPr marL="0" indent="0">
              <a:spcAft>
                <a:spcPts val="240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Obtain your medical file</a:t>
            </a:r>
          </a:p>
          <a:p>
            <a:pPr marL="0" indent="0">
              <a:spcAft>
                <a:spcPts val="60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60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Write to your health plan or provider for correction</a:t>
            </a:r>
          </a:p>
          <a:p>
            <a:pPr marL="0" indent="0">
              <a:spcAft>
                <a:spcPts val="600"/>
              </a:spcAft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600"/>
              </a:spcAft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Report your concerns to your Senior Medicare Patrol (SMP)</a:t>
            </a:r>
          </a:p>
        </p:txBody>
      </p:sp>
      <p:cxnSp>
        <p:nvCxnSpPr>
          <p:cNvPr id="3" name="Straight Connector 2" descr="straight vertical line"/>
          <p:cNvCxnSpPr/>
          <p:nvPr/>
        </p:nvCxnSpPr>
        <p:spPr>
          <a:xfrm flipV="1">
            <a:off x="1295400" y="5257800"/>
            <a:ext cx="0" cy="990600"/>
          </a:xfrm>
          <a:prstGeom prst="line">
            <a:avLst/>
          </a:prstGeom>
          <a:ln w="127000" cmpd="sng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47800" y="5297269"/>
            <a:ext cx="7848600" cy="1015663"/>
          </a:xfrm>
          <a:prstGeom prst="rect">
            <a:avLst/>
          </a:prstGeom>
          <a:noFill/>
          <a:ln w="15875" cap="rnd" cmpd="sng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rIns="182880" bIns="228600" numCol="1" spcCol="91440" anchor="t" anchorCtr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tx1"/>
                </a:solidFill>
                <a:latin typeface="Helvetica Neue"/>
              </a:rPr>
              <a:t>To find your state SMP contact, </a:t>
            </a:r>
            <a:br>
              <a:rPr lang="en-US" sz="2400" b="1" dirty="0">
                <a:solidFill>
                  <a:schemeClr val="tx1"/>
                </a:solidFill>
                <a:latin typeface="Helvetica Neue"/>
              </a:rPr>
            </a:br>
            <a:r>
              <a:rPr lang="en-US" sz="2400" b="1" dirty="0">
                <a:solidFill>
                  <a:schemeClr val="tx1"/>
                </a:solidFill>
                <a:latin typeface="Helvetica Neue"/>
              </a:rPr>
              <a:t>visit </a:t>
            </a:r>
            <a:r>
              <a:rPr lang="en-US" sz="2400" b="1" dirty="0">
                <a:solidFill>
                  <a:schemeClr val="tx1"/>
                </a:solidFill>
                <a:latin typeface="Helvetica Neue"/>
                <a:hlinkClick r:id="rId5"/>
              </a:rPr>
              <a:t>smpresource.org</a:t>
            </a:r>
            <a:endParaRPr lang="en-US" sz="2400" b="1" dirty="0">
              <a:solidFill>
                <a:schemeClr val="tx1"/>
              </a:solidFill>
              <a:latin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Why Are Older Adults at Risk?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magnifying glas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1956816" cy="2054352"/>
          </a:xfrm>
          <a:prstGeom prst="rect">
            <a:avLst/>
          </a:prstGeom>
        </p:spPr>
      </p:pic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133600" y="1905000"/>
            <a:ext cx="6858000" cy="3581400"/>
          </a:xfrm>
        </p:spPr>
        <p:txBody>
          <a:bodyPr anchor="ctr"/>
          <a:lstStyle/>
          <a:p>
            <a:pPr marL="0" indent="0">
              <a:buNone/>
            </a:pPr>
            <a:r>
              <a:rPr lang="en-US" altLang="en-US" sz="2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Some older adults may:</a:t>
            </a:r>
          </a:p>
          <a:p>
            <a:r>
              <a:rPr lang="en-US" dirty="0"/>
              <a:t>Be receiving care from a person with financial or other issues</a:t>
            </a:r>
          </a:p>
          <a:p>
            <a:r>
              <a:rPr lang="en-US" dirty="0"/>
              <a:t>Fear retaliation by the exploiter </a:t>
            </a:r>
          </a:p>
          <a:p>
            <a:r>
              <a:rPr lang="en-US" altLang="en-US" sz="2200" dirty="0">
                <a:solidFill>
                  <a:srgbClr val="000000"/>
                </a:solidFill>
                <a:ea typeface="Geneva" pitchFamily="-84" charset="0"/>
              </a:rPr>
              <a:t>Be unfamiliar with managing financial matters </a:t>
            </a:r>
          </a:p>
          <a:p>
            <a:r>
              <a:rPr lang="en-US" altLang="en-US" sz="2200" dirty="0">
                <a:solidFill>
                  <a:srgbClr val="000000"/>
                </a:solidFill>
                <a:ea typeface="Geneva" pitchFamily="-84" charset="0"/>
              </a:rPr>
              <a:t>Not have planned for the potential loss of </a:t>
            </a:r>
            <a:br>
              <a:rPr lang="en-US" altLang="en-US" sz="2200" dirty="0">
                <a:solidFill>
                  <a:srgbClr val="000000"/>
                </a:solidFill>
                <a:ea typeface="Geneva" pitchFamily="-84" charset="0"/>
              </a:rPr>
            </a:br>
            <a:r>
              <a:rPr lang="en-US" altLang="en-US" sz="2200" dirty="0">
                <a:solidFill>
                  <a:srgbClr val="000000"/>
                </a:solidFill>
                <a:ea typeface="Geneva" pitchFamily="-84" charset="0"/>
              </a:rPr>
              <a:t>decision-making capacity  </a:t>
            </a:r>
          </a:p>
          <a:p>
            <a:r>
              <a:rPr lang="en-US" sz="2200" dirty="0">
                <a:solidFill>
                  <a:srgbClr val="000000"/>
                </a:solidFill>
              </a:rPr>
              <a:t>Be cognitively impaired with diminished ability to make financial decisions or detect a fraud or scam</a:t>
            </a:r>
          </a:p>
          <a:p>
            <a:r>
              <a:rPr lang="en-US" altLang="en-US" sz="2200" dirty="0">
                <a:solidFill>
                  <a:srgbClr val="000000"/>
                </a:solidFill>
                <a:ea typeface="Geneva" pitchFamily="-84" charset="0"/>
              </a:rPr>
              <a:t>Be dependent on a family member or another person who may pressure them for money</a:t>
            </a:r>
            <a:endParaRPr lang="en-US" altLang="en-US" sz="2200" dirty="0">
              <a:solidFill>
                <a:srgbClr val="000000"/>
              </a:solidFill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Activity 3: Identity Theft</a:t>
            </a:r>
          </a:p>
        </p:txBody>
      </p:sp>
      <p:pic>
        <p:nvPicPr>
          <p:cNvPr id="5" name="Picture 4" descr="picture of a p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374388" y="224979"/>
            <a:ext cx="1581464" cy="1843617"/>
          </a:xfrm>
          <a:prstGeom prst="rect">
            <a:avLst/>
          </a:prstGeom>
        </p:spPr>
      </p:pic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7315200" cy="3886200"/>
          </a:xfrm>
        </p:spPr>
        <p:txBody>
          <a:bodyPr/>
          <a:lstStyle/>
          <a:p>
            <a:pPr eaLnBrk="1" hangingPunct="1"/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Activity 3 in the Resource Guide. 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Review each response on the list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Indicate how often you perform each action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Tally your score to see how well you are taking measures to avoid ID theft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Planning for the Unexpected</a:t>
            </a:r>
          </a:p>
        </p:txBody>
      </p:sp>
      <p:pic>
        <p:nvPicPr>
          <p:cNvPr id="2" name="Picture 1" descr="paper and pen, where two of the three checkboxes are marked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1805996" cy="2616200"/>
          </a:xfrm>
          <a:prstGeom prst="rect">
            <a:avLst/>
          </a:prstGeom>
        </p:spPr>
      </p:pic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2819400" y="1219200"/>
            <a:ext cx="57912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800" b="1" dirty="0">
                <a:ea typeface="Helvetica Neue"/>
              </a:rPr>
              <a:t>Preparing for future health problems or disasters:</a:t>
            </a:r>
          </a:p>
          <a:p>
            <a:pPr>
              <a:defRPr/>
            </a:pPr>
            <a:r>
              <a:rPr lang="en-US" sz="2400" dirty="0">
                <a:ea typeface="Helvetica Neue"/>
              </a:rPr>
              <a:t>Gives you control</a:t>
            </a:r>
          </a:p>
          <a:p>
            <a:pPr>
              <a:defRPr/>
            </a:pPr>
            <a:r>
              <a:rPr lang="en-US" sz="2400" dirty="0">
                <a:ea typeface="Helvetica Neue"/>
              </a:rPr>
              <a:t>Relieves stress of decision-making from caretakers and family members</a:t>
            </a:r>
          </a:p>
          <a:p>
            <a:pPr>
              <a:defRPr/>
            </a:pPr>
            <a:r>
              <a:rPr lang="en-US" sz="2400" dirty="0">
                <a:ea typeface="Helvetica Neue"/>
              </a:rPr>
              <a:t>Saves money and helps avoid financial setbacks</a:t>
            </a:r>
          </a:p>
          <a:p>
            <a:pPr>
              <a:defRPr/>
            </a:pPr>
            <a:r>
              <a:rPr lang="en-US" sz="2400" dirty="0">
                <a:ea typeface="Helvetica Neue"/>
              </a:rPr>
              <a:t>Allows time to gather information and compare options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Preparing for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Future Health Problems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Prepare a Plan: review income and expenses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sure trusted family members know where to find necessary documents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Set up direct deposit for income and benefit checks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Consider automatic payment of important, recurring bills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Preparing for Future Health Problems </a:t>
            </a:r>
            <a:r>
              <a:rPr lang="en-US" altLang="en-US" sz="18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6324600" cy="42672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Consider a durable power of attorney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sure you are properly insured</a:t>
            </a:r>
          </a:p>
          <a:p>
            <a:pPr>
              <a:spcAft>
                <a:spcPts val="30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Maintain a healthy lifestyle</a:t>
            </a:r>
          </a:p>
        </p:txBody>
      </p:sp>
      <p:pic>
        <p:nvPicPr>
          <p:cNvPr id="2" name="Picture 1" descr="umbrella over a dollar sig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133600"/>
            <a:ext cx="2947803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Receiving Social Security Benefits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25146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Social Security and Supplemental Security Income (SSI) benefit payments: </a:t>
            </a:r>
          </a:p>
          <a:p>
            <a:pPr marL="457200" lvl="1" indent="0">
              <a:buFont typeface="Arial" pitchFamily="34" charset="0"/>
              <a:buNone/>
            </a:pPr>
            <a:endParaRPr lang="en-US" altLang="en-US" i="1" dirty="0">
              <a:solidFill>
                <a:srgbClr val="FF0000"/>
              </a:solidFill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78854" name="Picture 6" descr="sign that says &quot;Go Direct. Get direct deposit.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043809"/>
            <a:ext cx="33147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81925" name="Rectangle 18"/>
          <p:cNvSpPr>
            <a:spLocks noChangeArrowheads="1"/>
          </p:cNvSpPr>
          <p:nvPr/>
        </p:nvSpPr>
        <p:spPr bwMode="auto">
          <a:xfrm>
            <a:off x="1371600" y="4495800"/>
            <a:ext cx="2463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US" altLang="en-US" sz="2400" b="1" dirty="0">
                <a:latin typeface="Helvetica Neue" pitchFamily="-84" charset="0"/>
              </a:rPr>
              <a:t>Direct Deposit</a:t>
            </a:r>
          </a:p>
        </p:txBody>
      </p:sp>
      <p:pic>
        <p:nvPicPr>
          <p:cNvPr id="78855" name="Picture 26" descr="picture of a MasterCard debit card that says &quot;debit express&quot; on the top of the card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895600"/>
            <a:ext cx="2406701" cy="1572768"/>
          </a:xfrm>
          <a:prstGeom prst="rect">
            <a:avLst/>
          </a:prstGeom>
          <a:noFill/>
          <a:ln>
            <a:noFill/>
          </a:ln>
        </p:spPr>
      </p:pic>
      <p:sp>
        <p:nvSpPr>
          <p:cNvPr id="78852" name="Rectangle 17"/>
          <p:cNvSpPr>
            <a:spLocks noChangeArrowheads="1"/>
          </p:cNvSpPr>
          <p:nvPr/>
        </p:nvSpPr>
        <p:spPr bwMode="auto">
          <a:xfrm>
            <a:off x="4884738" y="4495800"/>
            <a:ext cx="3725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400" b="1" spc="-150" dirty="0">
                <a:latin typeface="Helvetica Neue" pitchFamily="-84" charset="0"/>
                <a:ea typeface="ＭＳ Ｐゴシック" pitchFamily="34" charset="-128"/>
              </a:rPr>
              <a:t>Direct Express® Debit Card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Preparing Financially for a Disaster</a:t>
            </a:r>
          </a:p>
        </p:txBody>
      </p:sp>
      <p:sp>
        <p:nvSpPr>
          <p:cNvPr id="82948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038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What you may need: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Forms of identification</a:t>
            </a:r>
          </a:p>
          <a:p>
            <a:pPr marL="411480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Driver’s license or government-issued ID</a:t>
            </a:r>
          </a:p>
          <a:p>
            <a:pPr marL="411480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Insurance cards</a:t>
            </a:r>
          </a:p>
          <a:p>
            <a:pPr marL="411480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Social Security card</a:t>
            </a:r>
          </a:p>
          <a:p>
            <a:pPr marL="411480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Passport</a:t>
            </a:r>
          </a:p>
          <a:p>
            <a:pPr marL="411480"/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Birth certificate</a:t>
            </a:r>
          </a:p>
        </p:txBody>
      </p:sp>
      <p:pic>
        <p:nvPicPr>
          <p:cNvPr id="79874" name="Picture 5" descr="picture of a pas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74881">
            <a:off x="4965512" y="3272054"/>
            <a:ext cx="2281237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picture of a Medicare car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6864">
            <a:off x="6852796" y="3464819"/>
            <a:ext cx="1765300" cy="1174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Other Items You May Need</a:t>
            </a:r>
          </a:p>
        </p:txBody>
      </p:sp>
      <p:sp>
        <p:nvSpPr>
          <p:cNvPr id="8397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6553200" cy="42672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Cash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ATM cards, debit cards, credit cards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Checkbook (blank checks and deposit slips to last at least a month)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Phone numbers for financial services providers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Important account numbers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Key to safe deposit box</a:t>
            </a:r>
          </a:p>
        </p:txBody>
      </p:sp>
      <p:pic>
        <p:nvPicPr>
          <p:cNvPr id="83970" name="Picture 6" descr="a stack of $20 bills in a bund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133475"/>
            <a:ext cx="25908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1" name="Picture 5" descr="pictures of three credit ca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050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7" descr="notebook with a @ sign on it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09099">
            <a:off x="6797675" y="3787575"/>
            <a:ext cx="1949450" cy="1951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Protecting Your Documents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96200" cy="42672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backup copies of important documents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an electronic image for easy storage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Give a copy to loved ones or tell them where to find documents in an emergency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Store backups at a distance from home in case disaster affects entire community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Make a record of all credit/debit cards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with the account and contact numbers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to report lost/stolen cards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to Keep; Where to Keep It</a:t>
            </a:r>
          </a:p>
        </p:txBody>
      </p:sp>
      <p:pic>
        <p:nvPicPr>
          <p:cNvPr id="5" name="Picture 4" descr="picture of a blue saf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66800"/>
            <a:ext cx="2374900" cy="2579262"/>
          </a:xfrm>
          <a:prstGeom prst="rect">
            <a:avLst/>
          </a:prstGeom>
        </p:spPr>
      </p:pic>
      <p:sp>
        <p:nvSpPr>
          <p:cNvPr id="86020" name="Content Placeholder 2"/>
          <p:cNvSpPr>
            <a:spLocks noGrp="1"/>
          </p:cNvSpPr>
          <p:nvPr>
            <p:ph idx="1"/>
          </p:nvPr>
        </p:nvSpPr>
        <p:spPr>
          <a:xfrm>
            <a:off x="3429000" y="1354137"/>
            <a:ext cx="4648200" cy="4741863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Store in a safe deposit box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Geneva" pitchFamily="-84" charset="0"/>
              </a:rPr>
              <a:t>Birth certificate and originals of important contracts</a:t>
            </a:r>
          </a:p>
          <a:p>
            <a:pPr>
              <a:spcAft>
                <a:spcPts val="5400"/>
              </a:spcAft>
              <a:defRPr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Keep at home, preferably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 a fireproof safe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Geneva" pitchFamily="-84" charset="0"/>
              </a:rPr>
              <a:t>Passport, medical care directives, and will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2069" y="4876800"/>
            <a:ext cx="74398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altLang="en-US" sz="3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Seal important documents in airtight, </a:t>
            </a:r>
            <a:br>
              <a:rPr lang="en-US" altLang="en-US" sz="3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32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waterproof bags or containers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What Else to Consider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569200" cy="4267200"/>
          </a:xfrm>
        </p:spPr>
        <p:txBody>
          <a:bodyPr/>
          <a:lstStyle/>
          <a:p>
            <a:pPr marL="342900" lvl="1" indent="-342900">
              <a:spcAft>
                <a:spcPts val="1800"/>
              </a:spcAft>
              <a:buClr>
                <a:schemeClr val="accent5">
                  <a:lumMod val="75000"/>
                </a:schemeClr>
              </a:buClr>
              <a:buSzTx/>
              <a:buFont typeface="Wingdings" charset="2"/>
              <a:buChar char="§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Prepare emergency evacuation bag(s)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Arrange for automatic bill payment from your bank account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Sign up for Internet banking services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Review your insurance coverage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Examples of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Financial Exploitation </a:t>
            </a:r>
          </a:p>
        </p:txBody>
      </p:sp>
      <p:pic>
        <p:nvPicPr>
          <p:cNvPr id="4" name="Picture 3" descr="hand holding strings controlling a dollar sign like a puppet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28800"/>
            <a:ext cx="1161988" cy="1683278"/>
          </a:xfrm>
          <a:prstGeom prst="rect">
            <a:avLst/>
          </a:prstGeom>
        </p:spPr>
      </p:pic>
      <p:sp>
        <p:nvSpPr>
          <p:cNvPr id="11270" name="Content Placeholder 2"/>
          <p:cNvSpPr txBox="1">
            <a:spLocks/>
          </p:cNvSpPr>
          <p:nvPr/>
        </p:nvSpPr>
        <p:spPr bwMode="auto">
          <a:xfrm>
            <a:off x="2362200" y="1981200"/>
            <a:ext cx="2139462" cy="118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latin typeface="Helvetica Neue"/>
                <a:cs typeface="Helvetica Neue"/>
              </a:rPr>
              <a:t>Exploitation by an agent under a POA or person in another fiduciary relationship</a:t>
            </a:r>
          </a:p>
        </p:txBody>
      </p:sp>
      <p:pic>
        <p:nvPicPr>
          <p:cNvPr id="6" name="Picture 5" descr="palm of a hand with a heart and exclamation mark on it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038600"/>
            <a:ext cx="1358900" cy="1746000"/>
          </a:xfrm>
          <a:prstGeom prst="rect">
            <a:avLst/>
          </a:prstGeom>
        </p:spPr>
      </p:pic>
      <p:sp>
        <p:nvSpPr>
          <p:cNvPr id="11271" name="Content Placeholder 2"/>
          <p:cNvSpPr txBox="1">
            <a:spLocks/>
          </p:cNvSpPr>
          <p:nvPr/>
        </p:nvSpPr>
        <p:spPr bwMode="auto">
          <a:xfrm>
            <a:off x="2438400" y="4195871"/>
            <a:ext cx="2298590" cy="142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Theft of money or property by family members, caregivers, or </a:t>
            </a:r>
            <a:br>
              <a:rPr lang="en-U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</a:br>
            <a:r>
              <a:rPr lang="en-U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in-home helpers</a:t>
            </a:r>
          </a:p>
        </p:txBody>
      </p:sp>
      <p:pic>
        <p:nvPicPr>
          <p:cNvPr id="2" name="Picture 1" descr="chart with arrow going up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00201"/>
            <a:ext cx="1262444" cy="1828800"/>
          </a:xfrm>
          <a:prstGeom prst="rect">
            <a:avLst/>
          </a:prstGeom>
        </p:spPr>
      </p:pic>
      <p:sp>
        <p:nvSpPr>
          <p:cNvPr id="11274" name="Content Placeholder 2"/>
          <p:cNvSpPr txBox="1">
            <a:spLocks/>
          </p:cNvSpPr>
          <p:nvPr/>
        </p:nvSpPr>
        <p:spPr bwMode="auto">
          <a:xfrm>
            <a:off x="6588125" y="1691892"/>
            <a:ext cx="2506663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Investment fraud and scams</a:t>
            </a:r>
          </a:p>
        </p:txBody>
      </p:sp>
      <p:pic>
        <p:nvPicPr>
          <p:cNvPr id="3" name="Picture 2" descr="lottery card and drawing balls for a lottery reading 12 and 0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33800"/>
            <a:ext cx="1482205" cy="2032000"/>
          </a:xfrm>
          <a:prstGeom prst="rect">
            <a:avLst/>
          </a:prstGeom>
        </p:spPr>
      </p:pic>
      <p:sp>
        <p:nvSpPr>
          <p:cNvPr id="11272" name="Content Placeholder 2"/>
          <p:cNvSpPr txBox="1">
            <a:spLocks/>
          </p:cNvSpPr>
          <p:nvPr/>
        </p:nvSpPr>
        <p:spPr bwMode="auto">
          <a:xfrm>
            <a:off x="6580188" y="4228688"/>
            <a:ext cx="2411412" cy="136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Lottery and sweepstakes scams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Additional Resources</a:t>
            </a:r>
          </a:p>
        </p:txBody>
      </p:sp>
      <p:pic>
        <p:nvPicPr>
          <p:cNvPr id="2" name="Picture 1" descr="Picture of a computer with a globe on the monito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90600"/>
            <a:ext cx="3142488" cy="2956560"/>
          </a:xfrm>
          <a:prstGeom prst="rect">
            <a:avLst/>
          </a:prstGeom>
        </p:spPr>
      </p:pic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3962400" y="1447800"/>
            <a:ext cx="4267200" cy="4419600"/>
          </a:xfrm>
        </p:spPr>
        <p:txBody>
          <a:bodyPr/>
          <a:lstStyle/>
          <a:p>
            <a:pPr marL="0" indent="0"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en-US" dirty="0">
                <a:ea typeface="Helvetica Neue"/>
              </a:rPr>
              <a:t>You may find answers at </a:t>
            </a:r>
            <a:br>
              <a:rPr lang="en-US" dirty="0">
                <a:ea typeface="Helvetica Neue"/>
              </a:rPr>
            </a:br>
            <a:r>
              <a:rPr lang="en-US" sz="2800" b="1" dirty="0">
                <a:ea typeface="Helvetica Neue"/>
              </a:rPr>
              <a:t>FDIC’s website: </a:t>
            </a:r>
            <a:r>
              <a:rPr lang="en-US" altLang="en-US" b="1" dirty="0">
                <a:hlinkClick r:id="rId3"/>
              </a:rPr>
              <a:t>fdic.gov/consumernews</a:t>
            </a:r>
            <a:endParaRPr lang="en-US" b="1" dirty="0">
              <a:ea typeface="Helvetica Neue"/>
            </a:endParaRPr>
          </a:p>
          <a:p>
            <a:pPr marL="57150" indent="0">
              <a:buFont typeface="Arial" pitchFamily="34" charset="0"/>
              <a:buNone/>
              <a:defRPr/>
            </a:pPr>
            <a:r>
              <a:rPr lang="en-US" b="0" dirty="0">
                <a:ea typeface="Helvetica Neue"/>
              </a:rPr>
              <a:t>Type “</a:t>
            </a:r>
            <a:r>
              <a:rPr lang="en-US" b="0" i="1" dirty="0">
                <a:ea typeface="Helvetica Neue"/>
              </a:rPr>
              <a:t>disaster</a:t>
            </a:r>
            <a:r>
              <a:rPr lang="en-US" b="0" dirty="0">
                <a:ea typeface="Helvetica Neue"/>
              </a:rPr>
              <a:t>” in the </a:t>
            </a:r>
            <a:br>
              <a:rPr lang="en-US" b="0" dirty="0">
                <a:ea typeface="Helvetica Neue"/>
              </a:rPr>
            </a:br>
            <a:r>
              <a:rPr lang="en-US" b="0" dirty="0">
                <a:ea typeface="Helvetica Neue"/>
              </a:rPr>
              <a:t>Search box to find </a:t>
            </a:r>
            <a:br>
              <a:rPr lang="en-US" b="0" dirty="0">
                <a:ea typeface="Helvetica Neue"/>
              </a:rPr>
            </a:br>
            <a:r>
              <a:rPr lang="en-US" b="0" dirty="0">
                <a:ea typeface="Helvetica Neue"/>
              </a:rPr>
              <a:t>FDIC Consumer News </a:t>
            </a:r>
            <a:br>
              <a:rPr lang="en-US" b="0" dirty="0">
                <a:ea typeface="Helvetica Neue"/>
              </a:rPr>
            </a:br>
            <a:r>
              <a:rPr lang="en-US" b="0" dirty="0">
                <a:ea typeface="Helvetica Neue"/>
              </a:rPr>
              <a:t>articles by topic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dirty="0">
              <a:ea typeface="Helvetica Neue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1628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Activity 4: How Financially Prepared Are You?</a:t>
            </a:r>
          </a:p>
        </p:txBody>
      </p:sp>
      <p:pic>
        <p:nvPicPr>
          <p:cNvPr id="5" name="Picture 4" descr="A p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374388" y="224979"/>
            <a:ext cx="1581464" cy="1843617"/>
          </a:xfrm>
          <a:prstGeom prst="rect">
            <a:avLst/>
          </a:prstGeom>
        </p:spPr>
      </p:pic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1524000" y="1216025"/>
            <a:ext cx="7162800" cy="4270375"/>
          </a:xfrm>
        </p:spPr>
        <p:txBody>
          <a:bodyPr/>
          <a:lstStyle/>
          <a:p>
            <a:pPr eaLnBrk="1" hangingPunct="1"/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Activity 4 in the Resource Guide. 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Reflect on what you have learned today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n-U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List the documents you will gather and where you will keep them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Reverse Mortgages</a:t>
            </a:r>
          </a:p>
        </p:txBody>
      </p:sp>
      <p:pic>
        <p:nvPicPr>
          <p:cNvPr id="4" name="Picture 3" descr="house rotated sideways, with coins falling out into a hand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5" y="1295400"/>
            <a:ext cx="1681005" cy="2438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371600"/>
            <a:ext cx="6172200" cy="43434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/>
              <a:t>Allow homeowners 62 and older </a:t>
            </a:r>
            <a:br>
              <a:rPr lang="en-US" b="1" dirty="0"/>
            </a:br>
            <a:r>
              <a:rPr lang="en-US" b="1" dirty="0"/>
              <a:t>to borrow against equity in their homes. </a:t>
            </a:r>
          </a:p>
          <a:p>
            <a:pPr marL="228600" indent="-228600">
              <a:defRPr/>
            </a:pPr>
            <a:r>
              <a:rPr lang="en-US" dirty="0"/>
              <a:t>Monthly interest charges are added to loan amount</a:t>
            </a:r>
          </a:p>
          <a:p>
            <a:pPr marL="228600" indent="-228600">
              <a:defRPr/>
            </a:pPr>
            <a:r>
              <a:rPr lang="en-US" dirty="0"/>
              <a:t>Available as a line of credit, in regular monthly installments, or as a lump sum</a:t>
            </a:r>
          </a:p>
          <a:p>
            <a:pPr marL="228600" indent="-228600">
              <a:defRPr/>
            </a:pPr>
            <a:r>
              <a:rPr lang="en-US" dirty="0"/>
              <a:t>Repayable when you no longer live in the home</a:t>
            </a:r>
          </a:p>
          <a:p>
            <a:pPr marL="228600" indent="-228600">
              <a:defRPr/>
            </a:pPr>
            <a:r>
              <a:rPr lang="en-US" dirty="0"/>
              <a:t>Must maintain the home and pay property taxes and insurance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Reverse Mortgage: Scams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620000" cy="42672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Family members or others pressure a homeowner to get a reverse mortgage so they can “borrow” the money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 requires borrower to sign a power of attorney or otherwise sign over proceeds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Brokers pressure borrowers to purchase other financial products</a:t>
            </a:r>
          </a:p>
          <a:p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Mortgage Assistance Relief Scam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2672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 may promise that you can stay in your home or ask for a lot of money to help you 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Scammers might promise guaranteed or immediate relief from foreclosure, and  might charge you very high fees for few or no services  </a:t>
            </a:r>
          </a:p>
          <a:p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Contractor/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Home Improvement Fraud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2514600"/>
            <a:ext cx="5638800" cy="171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Scam artists use high pressure tactics to sell unneeded and overpriced contracts for </a:t>
            </a:r>
            <a:b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“home improvements </a:t>
            </a:r>
          </a:p>
        </p:txBody>
      </p:sp>
      <p:pic>
        <p:nvPicPr>
          <p:cNvPr id="5" name="Picture 4" descr="house with an exclamation mark in front of it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28800"/>
            <a:ext cx="2667000" cy="3863466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Contractor/</a:t>
            </a:r>
            <a:b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Home Improvement Fraud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1148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Promises for quick work at below market prices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Delivers substandard, unnecessary, or damaging work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Pressures to pay through threats or intimidation</a:t>
            </a:r>
          </a:p>
          <a:p>
            <a:pPr>
              <a:spcAft>
                <a:spcPts val="1800"/>
              </a:spcAft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 pose as government officials and demand a fee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Home Improvement </a:t>
            </a:r>
            <a:b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altLang="en-US" sz="32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Scam Scenario</a:t>
            </a:r>
          </a:p>
        </p:txBody>
      </p:sp>
      <p:pic>
        <p:nvPicPr>
          <p:cNvPr id="4" name="Picture 3" descr="face that is one-half dressed like a robber, and the other half is dressed with a hardhat like a construction worker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3224784" cy="4236720"/>
          </a:xfrm>
          <a:prstGeom prst="rect">
            <a:avLst/>
          </a:prstGeom>
        </p:spPr>
      </p:pic>
      <p:sp>
        <p:nvSpPr>
          <p:cNvPr id="2" name="Oval Callout 1"/>
          <p:cNvSpPr/>
          <p:nvPr/>
        </p:nvSpPr>
        <p:spPr>
          <a:xfrm>
            <a:off x="4114800" y="2286000"/>
            <a:ext cx="3271838" cy="1393825"/>
          </a:xfrm>
          <a:prstGeom prst="wedgeEllipseCallout">
            <a:avLst>
              <a:gd name="adj1" fmla="val -55022"/>
              <a:gd name="adj2" fmla="val 6213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I’ll give you a nice discount. 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Avoid Contractor Fraud: Tips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419600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Verify the identity of anyone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claiming to be a government employee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Obtain written bids from local contractors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Avoid contractors </a:t>
            </a:r>
            <a:r>
              <a:rPr lang="en-US" altLang="en-US" i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who approach you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 for licenses and complaints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Check references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Require a clearly written contract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pay in advance; never pay cash</a:t>
            </a:r>
          </a:p>
        </p:txBody>
      </p:sp>
      <p:pic>
        <p:nvPicPr>
          <p:cNvPr id="5" name="Picture 4" descr="lightbulb with dollar sign in i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56" y="914400"/>
            <a:ext cx="17617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Avoid Contractor Fraud: Tips </a:t>
            </a:r>
            <a:r>
              <a:rPr lang="en-US" altLang="en-US" sz="1800" cap="none" dirty="0">
                <a:solidFill>
                  <a:prstClr val="black"/>
                </a:solidFill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7282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467600" cy="3849688"/>
          </a:xfrm>
        </p:spPr>
        <p:txBody>
          <a:bodyPr/>
          <a:lstStyle/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Don’t provide personal financial information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If you need a loan, don’t let the contractor steer </a:t>
            </a:r>
            <a:b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you to a lender</a:t>
            </a:r>
          </a:p>
          <a:p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Withhold final payment until you are satisfied and all required inspections are completed</a:t>
            </a:r>
          </a:p>
        </p:txBody>
      </p:sp>
      <p:pic>
        <p:nvPicPr>
          <p:cNvPr id="7" name="Picture 6" descr="lightbulb with dollar sign in i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56" y="914400"/>
            <a:ext cx="1761744" cy="2249424"/>
          </a:xfrm>
          <a:prstGeom prst="rect">
            <a:avLst/>
          </a:prstGeom>
        </p:spPr>
      </p:pic>
      <p:cxnSp>
        <p:nvCxnSpPr>
          <p:cNvPr id="3" name="Straight Connector 2" descr="straight vertical line"/>
          <p:cNvCxnSpPr/>
          <p:nvPr/>
        </p:nvCxnSpPr>
        <p:spPr>
          <a:xfrm>
            <a:off x="990600" y="4495800"/>
            <a:ext cx="0" cy="1524000"/>
          </a:xfrm>
          <a:prstGeom prst="line">
            <a:avLst/>
          </a:prstGeom>
          <a:ln w="127000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1066800" y="4419600"/>
            <a:ext cx="7810500" cy="1722438"/>
          </a:xfrm>
          <a:prstGeom prst="roundRect">
            <a:avLst/>
          </a:prstGeom>
          <a:noFill/>
          <a:ln w="38100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latin typeface="Helvetica Neue"/>
              </a:rPr>
              <a:t>Read </a:t>
            </a:r>
            <a:r>
              <a:rPr lang="en-US" sz="2400" b="1" i="1" dirty="0">
                <a:solidFill>
                  <a:srgbClr val="000000"/>
                </a:solidFill>
                <a:latin typeface="Helvetica Neue"/>
              </a:rPr>
              <a:t>Hiring Contractors </a:t>
            </a:r>
            <a:r>
              <a:rPr lang="en-US" sz="2400" b="1" dirty="0">
                <a:solidFill>
                  <a:srgbClr val="000000"/>
                </a:solidFill>
                <a:latin typeface="Helvetica Neue"/>
              </a:rPr>
              <a:t>available at </a:t>
            </a:r>
            <a:r>
              <a:rPr lang="en-US" sz="2400" b="1" dirty="0">
                <a:solidFill>
                  <a:srgbClr val="000000"/>
                </a:solidFill>
                <a:latin typeface="Helvetica Neue"/>
                <a:hlinkClick r:id="rId3"/>
              </a:rPr>
              <a:t>www.consumer.ftc.gov/articles/how-avoid-home-improvement-scam</a:t>
            </a:r>
            <a:endParaRPr lang="en-US" sz="2400" b="1" dirty="0">
              <a:solidFill>
                <a:srgbClr val="000000"/>
              </a:solidFill>
              <a:latin typeface="Helvetica Neue"/>
            </a:endParaRPr>
          </a:p>
          <a:p>
            <a:pPr>
              <a:defRPr/>
            </a:pPr>
            <a:endParaRPr lang="en-US" sz="2400" b="1" dirty="0">
              <a:solidFill>
                <a:srgbClr val="000000"/>
              </a:solidFill>
              <a:latin typeface="Helvetica Neue"/>
            </a:endParaRPr>
          </a:p>
          <a:p>
            <a:pPr>
              <a:defRPr/>
            </a:pPr>
            <a:endParaRPr lang="en-US" sz="2400" b="1" dirty="0">
              <a:solidFill>
                <a:srgbClr val="000000"/>
              </a:solidFill>
              <a:latin typeface="Helvetica Neue"/>
            </a:endParaRPr>
          </a:p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latin typeface="Helvetica Neue"/>
              </a:rPr>
              <a:t>Call 1‑877‑FTC‑HELP (382-4357)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5875" cap="rnd" cmpd="sng">
          <a:solidFill>
            <a:srgbClr val="008FBE"/>
          </a:solidFill>
        </a:ln>
        <a:effectLst/>
      </a:spPr>
      <a:bodyPr lIns="182880" rIns="182880" bIns="228600" numCol="1" spcCol="91440" anchor="t" anchorCtr="0">
        <a:spAutoFit/>
      </a:bodyPr>
      <a:lstStyle>
        <a:defPPr>
          <a:defRPr sz="2400" b="1" dirty="0">
            <a:solidFill>
              <a:schemeClr val="tx1"/>
            </a:solidFill>
          </a:defRPr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26" ma:contentTypeDescription="Create a new document." ma:contentTypeScope="" ma:versionID="a178a9630805dc27e5baefc3ee64d1d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targetNamespace="http://schemas.microsoft.com/office/2006/metadata/properties" ma:root="true" ma:fieldsID="85d0a3fb08222ee2729d4d91afbc70b4" ns1:_="" ns2:_="" ns3:_="">
    <xsd:import namespace="http://schemas.microsoft.com/sharepoint/v3"/>
    <xsd:import namespace="46b93f41-955d-4ad8-ab2a-363dbf4a553d"/>
    <xsd:import namespace="a9ea5901-5d6f-43a6-8870-a09b753afc6a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556626-517D-440E-B405-BEFE8A7DAF5F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a9ea5901-5d6f-43a6-8870-a09b753afc6a"/>
    <ds:schemaRef ds:uri="46b93f41-955d-4ad8-ab2a-363dbf4a553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95B27C-9683-4AFB-8C47-C666D6B7B1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A97779-9A36-4D07-B5BE-5872FFF2DB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15154</TotalTime>
  <Words>4331</Words>
  <Application>Microsoft Office PowerPoint</Application>
  <PresentationFormat>On-screen Show (4:3)</PresentationFormat>
  <Paragraphs>647</Paragraphs>
  <Slides>105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Office Theme</vt:lpstr>
      <vt:lpstr>Money Smart for Older Adults</vt:lpstr>
      <vt:lpstr>Welcome</vt:lpstr>
      <vt:lpstr>Objectives</vt:lpstr>
      <vt:lpstr>What Do You Know?</vt:lpstr>
      <vt:lpstr>What Is Elder Financial Exploitation?  </vt:lpstr>
      <vt:lpstr>Who Is at Risk?</vt:lpstr>
      <vt:lpstr>Why Are Older Adults at Risk?</vt:lpstr>
      <vt:lpstr>Why Are Older Adults at Risk? (cont.)</vt:lpstr>
      <vt:lpstr>Examples of  Financial Exploitation </vt:lpstr>
      <vt:lpstr>Examples of  Financial Exploitation (cont.)</vt:lpstr>
      <vt:lpstr>Examples of  Financial Exploitation (cont.)</vt:lpstr>
      <vt:lpstr>Who Are the Abusers?</vt:lpstr>
      <vt:lpstr>Who Are the Abusers?</vt:lpstr>
      <vt:lpstr>Why Don’t Older Adults Report Exploitation?</vt:lpstr>
      <vt:lpstr>Who Can Help?</vt:lpstr>
      <vt:lpstr>Who Can Help? (cont.)</vt:lpstr>
      <vt:lpstr>Exploitation by a Fiduciary</vt:lpstr>
      <vt:lpstr>What Is a Power of Attorney?</vt:lpstr>
      <vt:lpstr>Power of Attorney: Risks</vt:lpstr>
      <vt:lpstr>Power of Attorney</vt:lpstr>
      <vt:lpstr>Power of Attorney: Safeguards</vt:lpstr>
      <vt:lpstr>Tip: Plan Ahead!</vt:lpstr>
      <vt:lpstr>Help Your Fiduciary Help You</vt:lpstr>
      <vt:lpstr>If You Are a Victim</vt:lpstr>
      <vt:lpstr>Abuse by Caregivers and  In-Home Helpers</vt:lpstr>
      <vt:lpstr>Caregiver: Safeguards</vt:lpstr>
      <vt:lpstr>Caregiver: Safeguards (cont.)</vt:lpstr>
      <vt:lpstr>Caregiver: Safeguards (cont.)</vt:lpstr>
      <vt:lpstr>What is a Romance Scam?</vt:lpstr>
      <vt:lpstr>What Scammers may do</vt:lpstr>
      <vt:lpstr>Online Romance Scams</vt:lpstr>
      <vt:lpstr>In Person Romance Scams</vt:lpstr>
      <vt:lpstr>Romance scam Warning signs</vt:lpstr>
      <vt:lpstr>Getting Help</vt:lpstr>
      <vt:lpstr>Investment Fraud</vt:lpstr>
      <vt:lpstr>Investments: Safeguards</vt:lpstr>
      <vt:lpstr>Investments: Safeguards (cont.)</vt:lpstr>
      <vt:lpstr>Investments: Safeguards (cont.)</vt:lpstr>
      <vt:lpstr>Investments: Safeguards (cont.)</vt:lpstr>
      <vt:lpstr>Investment: Safeguards (cont.)</vt:lpstr>
      <vt:lpstr>Investments: If Problems Occur</vt:lpstr>
      <vt:lpstr>Investments: Pointers</vt:lpstr>
      <vt:lpstr>Understanding FDIC Insurance</vt:lpstr>
      <vt:lpstr>Understanding FDIC Insurance (cont.)</vt:lpstr>
      <vt:lpstr>Avoid Telephone and  Internet Scams </vt:lpstr>
      <vt:lpstr>Grandparent Scam </vt:lpstr>
      <vt:lpstr>IRS Telephone Scam</vt:lpstr>
      <vt:lpstr>IRS Telephone Scam (cont.)</vt:lpstr>
      <vt:lpstr>IRS Telephone Scam (cont.)</vt:lpstr>
      <vt:lpstr>What to Do</vt:lpstr>
      <vt:lpstr>Lottery and Sweepstakes Scams</vt:lpstr>
      <vt:lpstr>Tips for Avoiding  Telephone Scams</vt:lpstr>
      <vt:lpstr>Activity 1: Telephone Scams</vt:lpstr>
      <vt:lpstr>Phantom Debt Collection Scam</vt:lpstr>
      <vt:lpstr>Phantom Debt Collection Scam (cont.)</vt:lpstr>
      <vt:lpstr>Debt Collection Scam: Safeguards</vt:lpstr>
      <vt:lpstr>Activity 2: Scam Debt Collection</vt:lpstr>
      <vt:lpstr>Signs of a Charity Scam</vt:lpstr>
      <vt:lpstr>Signs of a Charity Scam (cont.)</vt:lpstr>
      <vt:lpstr>Charity Scam: Safeguard</vt:lpstr>
      <vt:lpstr>Charity Scam: Safeguard (cont.)</vt:lpstr>
      <vt:lpstr>Charity Scam: Safeguard (cont.)</vt:lpstr>
      <vt:lpstr>Computer/Internet Scams</vt:lpstr>
      <vt:lpstr>Tell-tale Language</vt:lpstr>
      <vt:lpstr>Computer/Internet: Safeguards</vt:lpstr>
      <vt:lpstr>Computer/Internet: Safeguards (cont.)</vt:lpstr>
      <vt:lpstr>Respond to Phishing Attack</vt:lpstr>
      <vt:lpstr>Respond to Phishing Attack (cont.)</vt:lpstr>
      <vt:lpstr>Identity Theft</vt:lpstr>
      <vt:lpstr>Identity Theft: Safeguards</vt:lpstr>
      <vt:lpstr>Fraud Alert: SSA</vt:lpstr>
      <vt:lpstr>Who Can Help?</vt:lpstr>
      <vt:lpstr>Identity Theft: If You Are a Victim </vt:lpstr>
      <vt:lpstr>Identity Theft: If You Are a Victim (cont.) </vt:lpstr>
      <vt:lpstr>Medical Identity Theft: What It Is</vt:lpstr>
      <vt:lpstr>Medical Identity Theft: Risks</vt:lpstr>
      <vt:lpstr>Medical Identity Theft:  Warning Signs</vt:lpstr>
      <vt:lpstr>Medical Identity Theft: Safeguards</vt:lpstr>
      <vt:lpstr>Medical Identity Theft: Respond </vt:lpstr>
      <vt:lpstr>Activity 3: Identity Theft</vt:lpstr>
      <vt:lpstr>Planning for the Unexpected</vt:lpstr>
      <vt:lpstr>Preparing for  Future Health Problems</vt:lpstr>
      <vt:lpstr>Preparing for Future Health Problems (cont.)</vt:lpstr>
      <vt:lpstr>Receiving Social Security Benefits</vt:lpstr>
      <vt:lpstr>Preparing Financially for a Disaster</vt:lpstr>
      <vt:lpstr>Other Items You May Need</vt:lpstr>
      <vt:lpstr>Protecting Your Documents</vt:lpstr>
      <vt:lpstr>What to Keep; Where to Keep It</vt:lpstr>
      <vt:lpstr>What Else to Consider</vt:lpstr>
      <vt:lpstr>Additional Resources</vt:lpstr>
      <vt:lpstr>Activity 4: How Financially Prepared Are You?</vt:lpstr>
      <vt:lpstr>Reverse Mortgages</vt:lpstr>
      <vt:lpstr>Reverse Mortgage: Scams</vt:lpstr>
      <vt:lpstr>Mortgage Assistance Relief Scam</vt:lpstr>
      <vt:lpstr>Contractor/ Home Improvement Fraud</vt:lpstr>
      <vt:lpstr>Contractor/ Home Improvement Fraud</vt:lpstr>
      <vt:lpstr>Home Improvement  Scam Scenario</vt:lpstr>
      <vt:lpstr>Avoid Contractor Fraud: Tips</vt:lpstr>
      <vt:lpstr>Avoid Contractor Fraud: Tips (cont.)</vt:lpstr>
      <vt:lpstr>Scams that Target  Veterans Benefits</vt:lpstr>
      <vt:lpstr>Avoid VA Pension Filing Scams</vt:lpstr>
      <vt:lpstr>Avoid Pension Advance  Payment Scams</vt:lpstr>
      <vt:lpstr>Protect Your Pension</vt:lpstr>
      <vt:lpstr>Conclusion</vt:lpstr>
      <vt:lpstr>Summary</vt:lpstr>
    </vt:vector>
  </TitlesOfParts>
  <Company>Federal Deposit Insurance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Older Adults</dc:title>
  <dc:creator>FDIC</dc:creator>
  <cp:keywords>Money Smart for Older Adults</cp:keywords>
  <cp:lastModifiedBy>Reynolds, Luke W.</cp:lastModifiedBy>
  <cp:revision>892</cp:revision>
  <cp:lastPrinted>2017-01-23T21:00:41Z</cp:lastPrinted>
  <dcterms:created xsi:type="dcterms:W3CDTF">2010-01-07T18:58:15Z</dcterms:created>
  <dcterms:modified xsi:type="dcterms:W3CDTF">2021-06-23T15:37:59Z</dcterms:modified>
  <cp:category>Money Smart for Older Adults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