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4"/>
  </p:sldMasterIdLst>
  <p:notesMasterIdLst>
    <p:notesMasterId r:id="rId95"/>
  </p:notesMasterIdLst>
  <p:handoutMasterIdLst>
    <p:handoutMasterId r:id="rId96"/>
  </p:handoutMasterIdLst>
  <p:sldIdLst>
    <p:sldId id="688" r:id="rId5"/>
    <p:sldId id="689" r:id="rId6"/>
    <p:sldId id="274" r:id="rId7"/>
    <p:sldId id="261" r:id="rId8"/>
    <p:sldId id="436" r:id="rId9"/>
    <p:sldId id="734" r:id="rId10"/>
    <p:sldId id="735" r:id="rId11"/>
    <p:sldId id="736" r:id="rId12"/>
    <p:sldId id="559" r:id="rId13"/>
    <p:sldId id="640" r:id="rId14"/>
    <p:sldId id="490" r:id="rId15"/>
    <p:sldId id="489" r:id="rId16"/>
    <p:sldId id="414" r:id="rId17"/>
    <p:sldId id="275" r:id="rId18"/>
    <p:sldId id="278" r:id="rId19"/>
    <p:sldId id="415" r:id="rId20"/>
    <p:sldId id="562" r:id="rId21"/>
    <p:sldId id="563" r:id="rId22"/>
    <p:sldId id="564" r:id="rId23"/>
    <p:sldId id="565" r:id="rId24"/>
    <p:sldId id="567" r:id="rId25"/>
    <p:sldId id="569" r:id="rId26"/>
    <p:sldId id="570" r:id="rId27"/>
    <p:sldId id="578" r:id="rId28"/>
    <p:sldId id="572" r:id="rId29"/>
    <p:sldId id="641" r:id="rId30"/>
    <p:sldId id="727" r:id="rId31"/>
    <p:sldId id="728" r:id="rId32"/>
    <p:sldId id="417" r:id="rId33"/>
    <p:sldId id="636" r:id="rId34"/>
    <p:sldId id="626" r:id="rId35"/>
    <p:sldId id="627" r:id="rId36"/>
    <p:sldId id="693" r:id="rId37"/>
    <p:sldId id="692" r:id="rId38"/>
    <p:sldId id="737" r:id="rId39"/>
    <p:sldId id="685" r:id="rId40"/>
    <p:sldId id="686" r:id="rId41"/>
    <p:sldId id="687" r:id="rId42"/>
    <p:sldId id="628" r:id="rId43"/>
    <p:sldId id="638" r:id="rId44"/>
    <p:sldId id="630" r:id="rId45"/>
    <p:sldId id="635" r:id="rId46"/>
    <p:sldId id="642" r:id="rId47"/>
    <p:sldId id="643" r:id="rId48"/>
    <p:sldId id="647" r:id="rId49"/>
    <p:sldId id="648" r:id="rId50"/>
    <p:sldId id="644" r:id="rId51"/>
    <p:sldId id="729" r:id="rId52"/>
    <p:sldId id="645" r:id="rId53"/>
    <p:sldId id="649" r:id="rId54"/>
    <p:sldId id="653" r:id="rId55"/>
    <p:sldId id="655" r:id="rId56"/>
    <p:sldId id="654" r:id="rId57"/>
    <p:sldId id="651" r:id="rId58"/>
    <p:sldId id="694" r:id="rId59"/>
    <p:sldId id="695" r:id="rId60"/>
    <p:sldId id="696" r:id="rId61"/>
    <p:sldId id="697" r:id="rId62"/>
    <p:sldId id="698" r:id="rId63"/>
    <p:sldId id="699" r:id="rId64"/>
    <p:sldId id="700" r:id="rId65"/>
    <p:sldId id="701" r:id="rId66"/>
    <p:sldId id="702" r:id="rId67"/>
    <p:sldId id="703" r:id="rId68"/>
    <p:sldId id="730" r:id="rId69"/>
    <p:sldId id="704" r:id="rId70"/>
    <p:sldId id="726" r:id="rId71"/>
    <p:sldId id="705" r:id="rId72"/>
    <p:sldId id="706" r:id="rId73"/>
    <p:sldId id="707" r:id="rId74"/>
    <p:sldId id="708" r:id="rId75"/>
    <p:sldId id="709" r:id="rId76"/>
    <p:sldId id="725" r:id="rId77"/>
    <p:sldId id="710" r:id="rId78"/>
    <p:sldId id="711" r:id="rId79"/>
    <p:sldId id="712" r:id="rId80"/>
    <p:sldId id="713" r:id="rId81"/>
    <p:sldId id="714" r:id="rId82"/>
    <p:sldId id="715" r:id="rId83"/>
    <p:sldId id="716" r:id="rId84"/>
    <p:sldId id="717" r:id="rId85"/>
    <p:sldId id="718" r:id="rId86"/>
    <p:sldId id="720" r:id="rId87"/>
    <p:sldId id="719" r:id="rId88"/>
    <p:sldId id="721" r:id="rId89"/>
    <p:sldId id="722" r:id="rId90"/>
    <p:sldId id="723" r:id="rId91"/>
    <p:sldId id="724" r:id="rId92"/>
    <p:sldId id="690" r:id="rId93"/>
    <p:sldId id="691" r:id="rId94"/>
  </p:sldIdLst>
  <p:sldSz cx="9144000" cy="6858000" type="screen4x3"/>
  <p:notesSz cx="9296400" cy="7010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209">
          <p15:clr>
            <a:srgbClr val="A4A3A4"/>
          </p15:clr>
        </p15:guide>
        <p15:guide id="4" orient="horz" pos="1926">
          <p15:clr>
            <a:srgbClr val="A4A3A4"/>
          </p15:clr>
        </p15:guide>
        <p15:guide id="5" orient="horz" pos="214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ler, Benjamin" initials="MB" lastIdx="48" clrIdx="0">
    <p:extLst/>
  </p:cmAuthor>
  <p:cmAuthor id="2" name="Lawrence, Laura J." initials="LLJ" lastIdx="122" clrIdx="1"/>
  <p:cmAuthor id="3" name="Gordon, Janet R." initials="GJR" lastIdx="10" clrIdx="2"/>
  <p:cmAuthor id="4" name="Inger Giuffrida" initials="IG" lastIdx="0" clrIdx="3"/>
  <p:cmAuthor id="5" name="Reynolds, Luke W." initials="RLW" lastIdx="1" clrIdx="4"/>
  <p:cmAuthor id="6" name="FDIC Virginia Square" initials="" lastIdx="0" clrIdx="5"/>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1376" autoAdjust="0"/>
    <p:restoredTop sz="86418" autoAdjust="0"/>
  </p:normalViewPr>
  <p:slideViewPr>
    <p:cSldViewPr snapToGrid="0" snapToObjects="1">
      <p:cViewPr varScale="1">
        <p:scale>
          <a:sx n="74" d="100"/>
          <a:sy n="74" d="100"/>
        </p:scale>
        <p:origin x="1424" y="36"/>
      </p:cViewPr>
      <p:guideLst>
        <p:guide orient="horz" pos="2160"/>
        <p:guide pos="2880"/>
        <p:guide orient="horz" pos="2209"/>
        <p:guide orient="horz" pos="1926"/>
        <p:guide orient="horz" pos="2149"/>
      </p:guideLst>
    </p:cSldViewPr>
  </p:slideViewPr>
  <p:outlineViewPr>
    <p:cViewPr>
      <p:scale>
        <a:sx n="33" d="100"/>
        <a:sy n="33" d="100"/>
      </p:scale>
      <p:origin x="0" y="39942"/>
    </p:cViewPr>
  </p:outlineViewPr>
  <p:notesTextViewPr>
    <p:cViewPr>
      <p:scale>
        <a:sx n="100" d="100"/>
        <a:sy n="100" d="100"/>
      </p:scale>
      <p:origin x="0" y="0"/>
    </p:cViewPr>
  </p:notesTextViewPr>
  <p:sorterViewPr>
    <p:cViewPr varScale="1">
      <p:scale>
        <a:sx n="1" d="1"/>
        <a:sy n="1" d="1"/>
      </p:scale>
      <p:origin x="0" y="2384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commentAuthors" Target="commentAuthor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F9E274-5A66-4C40-B1C2-C3CDAA42543C}" type="doc">
      <dgm:prSet loTypeId="urn:microsoft.com/office/officeart/2005/8/layout/hProcess9" loCatId="" qsTypeId="urn:microsoft.com/office/officeart/2005/8/quickstyle/simple4" qsCatId="simple" csTypeId="urn:microsoft.com/office/officeart/2005/8/colors/accent1_2" csCatId="accent1" phldr="1"/>
      <dgm:spPr/>
    </dgm:pt>
    <dgm:pt modelId="{A16983B0-222D-6D4A-B3A7-4ED923B6DBAC}">
      <dgm:prSet phldrT="[Text]"/>
      <dgm:spPr/>
      <dgm:t>
        <a:bodyPr/>
        <a:lstStyle/>
        <a:p>
          <a:r>
            <a:rPr lang="en-US" b="0" dirty="0">
              <a:solidFill>
                <a:schemeClr val="tx1"/>
              </a:solidFill>
              <a:latin typeface="+mj-lt"/>
            </a:rPr>
            <a:t>Take on debt</a:t>
          </a:r>
        </a:p>
      </dgm:t>
    </dgm:pt>
    <dgm:pt modelId="{E602C035-4335-0448-8F33-8BA534FB74D7}" type="parTrans" cxnId="{3AF58039-2A8E-A64C-BEF0-21AFAE88F8A5}">
      <dgm:prSet/>
      <dgm:spPr/>
      <dgm:t>
        <a:bodyPr/>
        <a:lstStyle/>
        <a:p>
          <a:endParaRPr lang="en-US"/>
        </a:p>
      </dgm:t>
    </dgm:pt>
    <dgm:pt modelId="{47D098AC-EEB4-3647-B813-AE2DEDD55E11}" type="sibTrans" cxnId="{3AF58039-2A8E-A64C-BEF0-21AFAE88F8A5}">
      <dgm:prSet/>
      <dgm:spPr/>
      <dgm:t>
        <a:bodyPr/>
        <a:lstStyle/>
        <a:p>
          <a:endParaRPr lang="en-US"/>
        </a:p>
      </dgm:t>
    </dgm:pt>
    <dgm:pt modelId="{4E9EF44B-4ED5-C04A-88BC-B44B809B7303}">
      <dgm:prSet phldrT="[Text]"/>
      <dgm:spPr/>
      <dgm:t>
        <a:bodyPr/>
        <a:lstStyle/>
        <a:p>
          <a:r>
            <a:rPr lang="en-US" b="0" dirty="0">
              <a:solidFill>
                <a:schemeClr val="tx1"/>
              </a:solidFill>
              <a:latin typeface="+mj-lt"/>
            </a:rPr>
            <a:t>Pay on time and as agreed  = Current</a:t>
          </a:r>
        </a:p>
      </dgm:t>
    </dgm:pt>
    <dgm:pt modelId="{75F82015-2040-C549-B57E-52B09258E8B8}" type="parTrans" cxnId="{1485DB43-212C-504C-AC3F-7D4AAEB774DD}">
      <dgm:prSet/>
      <dgm:spPr/>
      <dgm:t>
        <a:bodyPr/>
        <a:lstStyle/>
        <a:p>
          <a:endParaRPr lang="en-US"/>
        </a:p>
      </dgm:t>
    </dgm:pt>
    <dgm:pt modelId="{AEBC2C10-C442-6046-895E-94E0F93B1783}" type="sibTrans" cxnId="{1485DB43-212C-504C-AC3F-7D4AAEB774DD}">
      <dgm:prSet/>
      <dgm:spPr/>
      <dgm:t>
        <a:bodyPr/>
        <a:lstStyle/>
        <a:p>
          <a:endParaRPr lang="en-US"/>
        </a:p>
      </dgm:t>
    </dgm:pt>
    <dgm:pt modelId="{B30E16FD-64F7-9C40-9B85-C27BFB80329C}">
      <dgm:prSet phldrT="[Text]"/>
      <dgm:spPr/>
      <dgm:t>
        <a:bodyPr/>
        <a:lstStyle/>
        <a:p>
          <a:r>
            <a:rPr lang="en-US" b="0" dirty="0">
              <a:solidFill>
                <a:schemeClr val="tx1"/>
              </a:solidFill>
              <a:latin typeface="+mj-lt"/>
            </a:rPr>
            <a:t>Paid off</a:t>
          </a:r>
        </a:p>
      </dgm:t>
    </dgm:pt>
    <dgm:pt modelId="{0616765A-AA2C-3D49-9A78-89763708E0A4}" type="parTrans" cxnId="{42F940B3-DA83-2047-AF80-99544B8A1719}">
      <dgm:prSet/>
      <dgm:spPr/>
      <dgm:t>
        <a:bodyPr/>
        <a:lstStyle/>
        <a:p>
          <a:endParaRPr lang="en-US"/>
        </a:p>
      </dgm:t>
    </dgm:pt>
    <dgm:pt modelId="{B18ADB98-73D1-A44D-8A41-8804F40C5130}" type="sibTrans" cxnId="{42F940B3-DA83-2047-AF80-99544B8A1719}">
      <dgm:prSet/>
      <dgm:spPr/>
      <dgm:t>
        <a:bodyPr/>
        <a:lstStyle/>
        <a:p>
          <a:endParaRPr lang="en-US"/>
        </a:p>
      </dgm:t>
    </dgm:pt>
    <dgm:pt modelId="{3C4C4ABA-9616-5648-9229-45E16DB2439F}" type="pres">
      <dgm:prSet presAssocID="{CEF9E274-5A66-4C40-B1C2-C3CDAA42543C}" presName="CompostProcess" presStyleCnt="0">
        <dgm:presLayoutVars>
          <dgm:dir/>
          <dgm:resizeHandles val="exact"/>
        </dgm:presLayoutVars>
      </dgm:prSet>
      <dgm:spPr/>
    </dgm:pt>
    <dgm:pt modelId="{85EC5182-78BA-8F4D-A3A2-EC9028DBB18F}" type="pres">
      <dgm:prSet presAssocID="{CEF9E274-5A66-4C40-B1C2-C3CDAA42543C}" presName="arrow" presStyleLbl="bgShp" presStyleIdx="0" presStyleCnt="1"/>
      <dgm:spPr/>
      <dgm:extLst>
        <a:ext uri="{E40237B7-FDA0-4F09-8148-C483321AD2D9}">
          <dgm14:cNvPr xmlns:dgm14="http://schemas.microsoft.com/office/drawing/2010/diagram" id="0" name="" descr="Arrow graphic showing these stages: Take on debt, Pay on time and as agreed = current, Pay off debt" title="Life Cycle of Debt Graphic"/>
        </a:ext>
      </dgm:extLst>
    </dgm:pt>
    <dgm:pt modelId="{4D98E0BA-AA17-C34C-8571-EDD1969F1F3B}" type="pres">
      <dgm:prSet presAssocID="{CEF9E274-5A66-4C40-B1C2-C3CDAA42543C}" presName="linearProcess" presStyleCnt="0"/>
      <dgm:spPr/>
    </dgm:pt>
    <dgm:pt modelId="{1401F065-815C-A24A-A8D8-74002E1DF7A3}" type="pres">
      <dgm:prSet presAssocID="{A16983B0-222D-6D4A-B3A7-4ED923B6DBAC}" presName="textNode" presStyleLbl="node1" presStyleIdx="0" presStyleCnt="3">
        <dgm:presLayoutVars>
          <dgm:bulletEnabled val="1"/>
        </dgm:presLayoutVars>
      </dgm:prSet>
      <dgm:spPr/>
      <dgm:t>
        <a:bodyPr/>
        <a:lstStyle/>
        <a:p>
          <a:endParaRPr lang="en-US"/>
        </a:p>
      </dgm:t>
    </dgm:pt>
    <dgm:pt modelId="{9964CB0A-3BCD-2644-A2CA-617325D0ABEF}" type="pres">
      <dgm:prSet presAssocID="{47D098AC-EEB4-3647-B813-AE2DEDD55E11}" presName="sibTrans" presStyleCnt="0"/>
      <dgm:spPr/>
    </dgm:pt>
    <dgm:pt modelId="{73A39B92-5703-D94F-9316-3CB843075E50}" type="pres">
      <dgm:prSet presAssocID="{4E9EF44B-4ED5-C04A-88BC-B44B809B7303}" presName="textNode" presStyleLbl="node1" presStyleIdx="1" presStyleCnt="3">
        <dgm:presLayoutVars>
          <dgm:bulletEnabled val="1"/>
        </dgm:presLayoutVars>
      </dgm:prSet>
      <dgm:spPr/>
      <dgm:t>
        <a:bodyPr/>
        <a:lstStyle/>
        <a:p>
          <a:endParaRPr lang="en-US"/>
        </a:p>
      </dgm:t>
    </dgm:pt>
    <dgm:pt modelId="{B09C6BB0-F930-1149-86DE-08A91AB994E7}" type="pres">
      <dgm:prSet presAssocID="{AEBC2C10-C442-6046-895E-94E0F93B1783}" presName="sibTrans" presStyleCnt="0"/>
      <dgm:spPr/>
    </dgm:pt>
    <dgm:pt modelId="{38FC3A05-7AFD-934F-A425-7BB3FBCCF531}" type="pres">
      <dgm:prSet presAssocID="{B30E16FD-64F7-9C40-9B85-C27BFB80329C}" presName="textNode" presStyleLbl="node1" presStyleIdx="2" presStyleCnt="3">
        <dgm:presLayoutVars>
          <dgm:bulletEnabled val="1"/>
        </dgm:presLayoutVars>
      </dgm:prSet>
      <dgm:spPr/>
      <dgm:t>
        <a:bodyPr/>
        <a:lstStyle/>
        <a:p>
          <a:endParaRPr lang="en-US"/>
        </a:p>
      </dgm:t>
    </dgm:pt>
  </dgm:ptLst>
  <dgm:cxnLst>
    <dgm:cxn modelId="{8971F544-54FB-4702-B790-60C50ED82804}" type="presOf" srcId="{A16983B0-222D-6D4A-B3A7-4ED923B6DBAC}" destId="{1401F065-815C-A24A-A8D8-74002E1DF7A3}" srcOrd="0" destOrd="0" presId="urn:microsoft.com/office/officeart/2005/8/layout/hProcess9"/>
    <dgm:cxn modelId="{1485DB43-212C-504C-AC3F-7D4AAEB774DD}" srcId="{CEF9E274-5A66-4C40-B1C2-C3CDAA42543C}" destId="{4E9EF44B-4ED5-C04A-88BC-B44B809B7303}" srcOrd="1" destOrd="0" parTransId="{75F82015-2040-C549-B57E-52B09258E8B8}" sibTransId="{AEBC2C10-C442-6046-895E-94E0F93B1783}"/>
    <dgm:cxn modelId="{3AF58039-2A8E-A64C-BEF0-21AFAE88F8A5}" srcId="{CEF9E274-5A66-4C40-B1C2-C3CDAA42543C}" destId="{A16983B0-222D-6D4A-B3A7-4ED923B6DBAC}" srcOrd="0" destOrd="0" parTransId="{E602C035-4335-0448-8F33-8BA534FB74D7}" sibTransId="{47D098AC-EEB4-3647-B813-AE2DEDD55E11}"/>
    <dgm:cxn modelId="{42F940B3-DA83-2047-AF80-99544B8A1719}" srcId="{CEF9E274-5A66-4C40-B1C2-C3CDAA42543C}" destId="{B30E16FD-64F7-9C40-9B85-C27BFB80329C}" srcOrd="2" destOrd="0" parTransId="{0616765A-AA2C-3D49-9A78-89763708E0A4}" sibTransId="{B18ADB98-73D1-A44D-8A41-8804F40C5130}"/>
    <dgm:cxn modelId="{31BC2109-BC97-4AFB-9053-6FAAB40E2ABD}" type="presOf" srcId="{4E9EF44B-4ED5-C04A-88BC-B44B809B7303}" destId="{73A39B92-5703-D94F-9316-3CB843075E50}" srcOrd="0" destOrd="0" presId="urn:microsoft.com/office/officeart/2005/8/layout/hProcess9"/>
    <dgm:cxn modelId="{C762B8A3-6A83-4BB6-8093-8DC55BD09DB5}" type="presOf" srcId="{CEF9E274-5A66-4C40-B1C2-C3CDAA42543C}" destId="{3C4C4ABA-9616-5648-9229-45E16DB2439F}" srcOrd="0" destOrd="0" presId="urn:microsoft.com/office/officeart/2005/8/layout/hProcess9"/>
    <dgm:cxn modelId="{2D15A8FF-FD38-462A-A1E9-70DB1AF879CB}" type="presOf" srcId="{B30E16FD-64F7-9C40-9B85-C27BFB80329C}" destId="{38FC3A05-7AFD-934F-A425-7BB3FBCCF531}" srcOrd="0" destOrd="0" presId="urn:microsoft.com/office/officeart/2005/8/layout/hProcess9"/>
    <dgm:cxn modelId="{A912924B-8F20-4156-A179-8D2B8170A0A2}" type="presParOf" srcId="{3C4C4ABA-9616-5648-9229-45E16DB2439F}" destId="{85EC5182-78BA-8F4D-A3A2-EC9028DBB18F}" srcOrd="0" destOrd="0" presId="urn:microsoft.com/office/officeart/2005/8/layout/hProcess9"/>
    <dgm:cxn modelId="{AFDAD65D-C7D2-49EB-8D92-9AC661F60F54}" type="presParOf" srcId="{3C4C4ABA-9616-5648-9229-45E16DB2439F}" destId="{4D98E0BA-AA17-C34C-8571-EDD1969F1F3B}" srcOrd="1" destOrd="0" presId="urn:microsoft.com/office/officeart/2005/8/layout/hProcess9"/>
    <dgm:cxn modelId="{ECAE47FE-9CD0-43FC-B077-584C4492EE2E}" type="presParOf" srcId="{4D98E0BA-AA17-C34C-8571-EDD1969F1F3B}" destId="{1401F065-815C-A24A-A8D8-74002E1DF7A3}" srcOrd="0" destOrd="0" presId="urn:microsoft.com/office/officeart/2005/8/layout/hProcess9"/>
    <dgm:cxn modelId="{69776775-52DC-4E5B-A317-F6032545F60C}" type="presParOf" srcId="{4D98E0BA-AA17-C34C-8571-EDD1969F1F3B}" destId="{9964CB0A-3BCD-2644-A2CA-617325D0ABEF}" srcOrd="1" destOrd="0" presId="urn:microsoft.com/office/officeart/2005/8/layout/hProcess9"/>
    <dgm:cxn modelId="{BF6762EA-8E91-4643-9BCA-BB851838AFE2}" type="presParOf" srcId="{4D98E0BA-AA17-C34C-8571-EDD1969F1F3B}" destId="{73A39B92-5703-D94F-9316-3CB843075E50}" srcOrd="2" destOrd="0" presId="urn:microsoft.com/office/officeart/2005/8/layout/hProcess9"/>
    <dgm:cxn modelId="{53922091-F263-4693-9355-831BAF6C9FF0}" type="presParOf" srcId="{4D98E0BA-AA17-C34C-8571-EDD1969F1F3B}" destId="{B09C6BB0-F930-1149-86DE-08A91AB994E7}" srcOrd="3" destOrd="0" presId="urn:microsoft.com/office/officeart/2005/8/layout/hProcess9"/>
    <dgm:cxn modelId="{6E3758EB-EF7C-46AD-B662-53A2F5F6DD30}" type="presParOf" srcId="{4D98E0BA-AA17-C34C-8571-EDD1969F1F3B}" destId="{38FC3A05-7AFD-934F-A425-7BB3FBCCF531}"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409998-770B-5C4F-8077-2CF1724F981F}" type="doc">
      <dgm:prSet loTypeId="urn:microsoft.com/office/officeart/2005/8/layout/hProcess9" loCatId="" qsTypeId="urn:microsoft.com/office/officeart/2005/8/quickstyle/simple4" qsCatId="simple" csTypeId="urn:microsoft.com/office/officeart/2005/8/colors/accent1_2" csCatId="accent1" phldr="1"/>
      <dgm:spPr/>
    </dgm:pt>
    <dgm:pt modelId="{0038F377-D0C3-7844-9AC7-E78FEC6C6FE2}">
      <dgm:prSet phldrT="[Text]" custT="1"/>
      <dgm:spPr/>
      <dgm:t>
        <a:bodyPr/>
        <a:lstStyle/>
        <a:p>
          <a:r>
            <a:rPr lang="en-US" sz="2400" b="0" dirty="0">
              <a:solidFill>
                <a:schemeClr val="tx1"/>
              </a:solidFill>
              <a:latin typeface="+mj-lt"/>
            </a:rPr>
            <a:t>Take on debt</a:t>
          </a:r>
        </a:p>
      </dgm:t>
    </dgm:pt>
    <dgm:pt modelId="{FB800BA8-DD8A-694D-9331-6B4B4D3F1AE9}" type="parTrans" cxnId="{2B9E4CF2-3F48-374D-AD87-CEF6D671725F}">
      <dgm:prSet/>
      <dgm:spPr/>
      <dgm:t>
        <a:bodyPr/>
        <a:lstStyle/>
        <a:p>
          <a:endParaRPr lang="en-US"/>
        </a:p>
      </dgm:t>
    </dgm:pt>
    <dgm:pt modelId="{B9F69235-0A46-DC47-91FE-E04CC27133A6}" type="sibTrans" cxnId="{2B9E4CF2-3F48-374D-AD87-CEF6D671725F}">
      <dgm:prSet/>
      <dgm:spPr/>
      <dgm:t>
        <a:bodyPr/>
        <a:lstStyle/>
        <a:p>
          <a:endParaRPr lang="en-US"/>
        </a:p>
      </dgm:t>
    </dgm:pt>
    <dgm:pt modelId="{3CD81776-6A74-2246-9EB9-52B17F46C5FA}">
      <dgm:prSet phldrT="[Text]" custT="1"/>
      <dgm:spPr/>
      <dgm:t>
        <a:bodyPr/>
        <a:lstStyle/>
        <a:p>
          <a:r>
            <a:rPr lang="en-US" sz="1900" b="0" dirty="0">
              <a:solidFill>
                <a:schemeClr val="tx1"/>
              </a:solidFill>
              <a:latin typeface="+mj-lt"/>
            </a:rPr>
            <a:t>Miss payment</a:t>
          </a:r>
          <a:r>
            <a:rPr lang="en-US" sz="1800" b="0" dirty="0">
              <a:solidFill>
                <a:schemeClr val="tx1"/>
              </a:solidFill>
              <a:latin typeface="+mj-lt"/>
            </a:rPr>
            <a:t>s</a:t>
          </a:r>
          <a:r>
            <a:rPr lang="en-US" sz="1900" b="0" dirty="0">
              <a:solidFill>
                <a:schemeClr val="tx1"/>
              </a:solidFill>
              <a:latin typeface="+mj-lt"/>
            </a:rPr>
            <a:t> = </a:t>
          </a:r>
          <a:r>
            <a:rPr lang="en-US" sz="1800" b="0" dirty="0">
              <a:solidFill>
                <a:schemeClr val="tx1"/>
              </a:solidFill>
              <a:latin typeface="+mj-lt"/>
            </a:rPr>
            <a:t>Delinquent</a:t>
          </a:r>
        </a:p>
      </dgm:t>
      <dgm:extLst>
        <a:ext uri="{E40237B7-FDA0-4F09-8148-C483321AD2D9}">
          <dgm14:cNvPr xmlns:dgm14="http://schemas.microsoft.com/office/drawing/2010/diagram" id="0" name="" descr="Arrow graphic showing these stages: Take on debt, Miss payment(s) = delinquent, Default, Charge off, Collections = Assigned or sold to debt collector.”" title="Delinquent Debt graphic"/>
        </a:ext>
      </dgm:extLst>
    </dgm:pt>
    <dgm:pt modelId="{512F234C-0A73-7346-AD76-772FA2FDF608}" type="parTrans" cxnId="{D0DCC04B-736E-3A41-8210-0FE348391632}">
      <dgm:prSet/>
      <dgm:spPr/>
      <dgm:t>
        <a:bodyPr/>
        <a:lstStyle/>
        <a:p>
          <a:endParaRPr lang="en-US"/>
        </a:p>
      </dgm:t>
    </dgm:pt>
    <dgm:pt modelId="{A57EC8AF-6F22-A747-B11E-655DAA0B4106}" type="sibTrans" cxnId="{D0DCC04B-736E-3A41-8210-0FE348391632}">
      <dgm:prSet/>
      <dgm:spPr/>
      <dgm:t>
        <a:bodyPr/>
        <a:lstStyle/>
        <a:p>
          <a:endParaRPr lang="en-US"/>
        </a:p>
      </dgm:t>
    </dgm:pt>
    <dgm:pt modelId="{C3C244DD-BDF6-0648-B5CD-F8B008FAD592}">
      <dgm:prSet phldrT="[Text]"/>
      <dgm:spPr/>
      <dgm:t>
        <a:bodyPr/>
        <a:lstStyle/>
        <a:p>
          <a:r>
            <a:rPr lang="en-US" b="0" dirty="0">
              <a:solidFill>
                <a:schemeClr val="tx1"/>
              </a:solidFill>
              <a:latin typeface="+mj-lt"/>
            </a:rPr>
            <a:t>In Default</a:t>
          </a:r>
        </a:p>
      </dgm:t>
    </dgm:pt>
    <dgm:pt modelId="{440EF11F-5BDA-8E4B-BB6A-005CF8361412}" type="parTrans" cxnId="{2078F7E3-452E-7443-85FE-5AB3B3226301}">
      <dgm:prSet/>
      <dgm:spPr/>
      <dgm:t>
        <a:bodyPr/>
        <a:lstStyle/>
        <a:p>
          <a:endParaRPr lang="en-US"/>
        </a:p>
      </dgm:t>
    </dgm:pt>
    <dgm:pt modelId="{014E9526-B93E-EF40-8931-7082323F070F}" type="sibTrans" cxnId="{2078F7E3-452E-7443-85FE-5AB3B3226301}">
      <dgm:prSet/>
      <dgm:spPr/>
      <dgm:t>
        <a:bodyPr/>
        <a:lstStyle/>
        <a:p>
          <a:endParaRPr lang="en-US"/>
        </a:p>
      </dgm:t>
    </dgm:pt>
    <dgm:pt modelId="{EE1900E4-DF24-5B4E-8F19-F62A94F4F4D3}">
      <dgm:prSet/>
      <dgm:spPr/>
      <dgm:t>
        <a:bodyPr/>
        <a:lstStyle/>
        <a:p>
          <a:r>
            <a:rPr lang="en-US" b="0" dirty="0">
              <a:solidFill>
                <a:schemeClr val="tx1"/>
              </a:solidFill>
              <a:latin typeface="+mj-lt"/>
            </a:rPr>
            <a:t>Charge off</a:t>
          </a:r>
        </a:p>
      </dgm:t>
    </dgm:pt>
    <dgm:pt modelId="{FE643710-4802-E149-85EC-34BEEE948317}" type="parTrans" cxnId="{78E6DFCD-997D-7D43-9730-F2E5C20DDE73}">
      <dgm:prSet/>
      <dgm:spPr/>
      <dgm:t>
        <a:bodyPr/>
        <a:lstStyle/>
        <a:p>
          <a:endParaRPr lang="en-US"/>
        </a:p>
      </dgm:t>
    </dgm:pt>
    <dgm:pt modelId="{2BB24276-353D-B943-8CB0-4545AEE27199}" type="sibTrans" cxnId="{78E6DFCD-997D-7D43-9730-F2E5C20DDE73}">
      <dgm:prSet/>
      <dgm:spPr/>
      <dgm:t>
        <a:bodyPr/>
        <a:lstStyle/>
        <a:p>
          <a:endParaRPr lang="en-US"/>
        </a:p>
      </dgm:t>
    </dgm:pt>
    <dgm:pt modelId="{5E970AD5-DE73-0243-86A9-3EF1A8C326C0}">
      <dgm:prSet custT="1"/>
      <dgm:spPr/>
      <dgm:t>
        <a:bodyPr/>
        <a:lstStyle/>
        <a:p>
          <a:r>
            <a:rPr lang="en-US" sz="1800" b="0" dirty="0">
              <a:solidFill>
                <a:schemeClr val="tx1"/>
              </a:solidFill>
              <a:latin typeface="+mj-lt"/>
            </a:rPr>
            <a:t>Collections = </a:t>
          </a:r>
          <a:br>
            <a:rPr lang="en-US" sz="1800" b="0" dirty="0">
              <a:solidFill>
                <a:schemeClr val="tx1"/>
              </a:solidFill>
              <a:latin typeface="+mj-lt"/>
            </a:rPr>
          </a:br>
          <a:r>
            <a:rPr lang="en-US" sz="1800" b="0" dirty="0">
              <a:solidFill>
                <a:schemeClr val="tx1"/>
              </a:solidFill>
              <a:latin typeface="+mj-lt"/>
            </a:rPr>
            <a:t>Assigned or sold to debt collector</a:t>
          </a:r>
        </a:p>
      </dgm:t>
    </dgm:pt>
    <dgm:pt modelId="{97C05FBB-9B05-1A4E-870E-6EC43524C608}" type="parTrans" cxnId="{DE277137-86E3-3E4E-BDE6-5963D25E21D9}">
      <dgm:prSet/>
      <dgm:spPr/>
      <dgm:t>
        <a:bodyPr/>
        <a:lstStyle/>
        <a:p>
          <a:endParaRPr lang="en-US"/>
        </a:p>
      </dgm:t>
    </dgm:pt>
    <dgm:pt modelId="{296E8FEF-1CA1-8A49-AEEF-6163E78A9711}" type="sibTrans" cxnId="{DE277137-86E3-3E4E-BDE6-5963D25E21D9}">
      <dgm:prSet/>
      <dgm:spPr/>
      <dgm:t>
        <a:bodyPr/>
        <a:lstStyle/>
        <a:p>
          <a:endParaRPr lang="en-US"/>
        </a:p>
      </dgm:t>
    </dgm:pt>
    <dgm:pt modelId="{587F8BBF-6917-814D-94CC-85E89F137B9D}" type="pres">
      <dgm:prSet presAssocID="{51409998-770B-5C4F-8077-2CF1724F981F}" presName="CompostProcess" presStyleCnt="0">
        <dgm:presLayoutVars>
          <dgm:dir/>
          <dgm:resizeHandles val="exact"/>
        </dgm:presLayoutVars>
      </dgm:prSet>
      <dgm:spPr/>
    </dgm:pt>
    <dgm:pt modelId="{348C221C-6F28-FE44-979A-A9B4D5A66004}" type="pres">
      <dgm:prSet presAssocID="{51409998-770B-5C4F-8077-2CF1724F981F}" presName="arrow" presStyleLbl="bgShp" presStyleIdx="0" presStyleCnt="1"/>
      <dgm:spPr/>
    </dgm:pt>
    <dgm:pt modelId="{51906832-5F94-A547-BB39-D37FABB3264D}" type="pres">
      <dgm:prSet presAssocID="{51409998-770B-5C4F-8077-2CF1724F981F}" presName="linearProcess" presStyleCnt="0"/>
      <dgm:spPr/>
    </dgm:pt>
    <dgm:pt modelId="{21EC2088-7113-A64B-87C7-57956EC3BAA3}" type="pres">
      <dgm:prSet presAssocID="{0038F377-D0C3-7844-9AC7-E78FEC6C6FE2}" presName="textNode" presStyleLbl="node1" presStyleIdx="0" presStyleCnt="5">
        <dgm:presLayoutVars>
          <dgm:bulletEnabled val="1"/>
        </dgm:presLayoutVars>
      </dgm:prSet>
      <dgm:spPr/>
      <dgm:t>
        <a:bodyPr/>
        <a:lstStyle/>
        <a:p>
          <a:endParaRPr lang="en-US"/>
        </a:p>
      </dgm:t>
    </dgm:pt>
    <dgm:pt modelId="{A12BCBF4-1625-3447-A371-470B246C48D7}" type="pres">
      <dgm:prSet presAssocID="{B9F69235-0A46-DC47-91FE-E04CC27133A6}" presName="sibTrans" presStyleCnt="0"/>
      <dgm:spPr/>
    </dgm:pt>
    <dgm:pt modelId="{8238A874-A175-DF43-9057-523A2A9BCD45}" type="pres">
      <dgm:prSet presAssocID="{3CD81776-6A74-2246-9EB9-52B17F46C5FA}" presName="textNode" presStyleLbl="node1" presStyleIdx="1" presStyleCnt="5">
        <dgm:presLayoutVars>
          <dgm:bulletEnabled val="1"/>
        </dgm:presLayoutVars>
      </dgm:prSet>
      <dgm:spPr/>
      <dgm:t>
        <a:bodyPr/>
        <a:lstStyle/>
        <a:p>
          <a:endParaRPr lang="en-US"/>
        </a:p>
      </dgm:t>
    </dgm:pt>
    <dgm:pt modelId="{A51C3500-324C-9240-860F-EC4792A95F0D}" type="pres">
      <dgm:prSet presAssocID="{A57EC8AF-6F22-A747-B11E-655DAA0B4106}" presName="sibTrans" presStyleCnt="0"/>
      <dgm:spPr/>
    </dgm:pt>
    <dgm:pt modelId="{8AA38D06-AF22-B142-9838-F3B75EFF852A}" type="pres">
      <dgm:prSet presAssocID="{C3C244DD-BDF6-0648-B5CD-F8B008FAD592}" presName="textNode" presStyleLbl="node1" presStyleIdx="2" presStyleCnt="5">
        <dgm:presLayoutVars>
          <dgm:bulletEnabled val="1"/>
        </dgm:presLayoutVars>
      </dgm:prSet>
      <dgm:spPr/>
      <dgm:t>
        <a:bodyPr/>
        <a:lstStyle/>
        <a:p>
          <a:endParaRPr lang="en-US"/>
        </a:p>
      </dgm:t>
    </dgm:pt>
    <dgm:pt modelId="{309CE103-F40D-5A4E-8B7D-0D180A58F1C2}" type="pres">
      <dgm:prSet presAssocID="{014E9526-B93E-EF40-8931-7082323F070F}" presName="sibTrans" presStyleCnt="0"/>
      <dgm:spPr/>
    </dgm:pt>
    <dgm:pt modelId="{50ACED38-B0A3-9C46-A486-A54690FAF363}" type="pres">
      <dgm:prSet presAssocID="{EE1900E4-DF24-5B4E-8F19-F62A94F4F4D3}" presName="textNode" presStyleLbl="node1" presStyleIdx="3" presStyleCnt="5">
        <dgm:presLayoutVars>
          <dgm:bulletEnabled val="1"/>
        </dgm:presLayoutVars>
      </dgm:prSet>
      <dgm:spPr/>
      <dgm:t>
        <a:bodyPr/>
        <a:lstStyle/>
        <a:p>
          <a:endParaRPr lang="en-US"/>
        </a:p>
      </dgm:t>
    </dgm:pt>
    <dgm:pt modelId="{8ACD55F0-B3E6-8343-91A8-18F80D4C692E}" type="pres">
      <dgm:prSet presAssocID="{2BB24276-353D-B943-8CB0-4545AEE27199}" presName="sibTrans" presStyleCnt="0"/>
      <dgm:spPr/>
    </dgm:pt>
    <dgm:pt modelId="{F3B0863C-D23A-2345-8C26-0EC9B54C0F2E}" type="pres">
      <dgm:prSet presAssocID="{5E970AD5-DE73-0243-86A9-3EF1A8C326C0}" presName="textNode" presStyleLbl="node1" presStyleIdx="4" presStyleCnt="5">
        <dgm:presLayoutVars>
          <dgm:bulletEnabled val="1"/>
        </dgm:presLayoutVars>
      </dgm:prSet>
      <dgm:spPr/>
      <dgm:t>
        <a:bodyPr/>
        <a:lstStyle/>
        <a:p>
          <a:endParaRPr lang="en-US"/>
        </a:p>
      </dgm:t>
    </dgm:pt>
  </dgm:ptLst>
  <dgm:cxnLst>
    <dgm:cxn modelId="{2078F7E3-452E-7443-85FE-5AB3B3226301}" srcId="{51409998-770B-5C4F-8077-2CF1724F981F}" destId="{C3C244DD-BDF6-0648-B5CD-F8B008FAD592}" srcOrd="2" destOrd="0" parTransId="{440EF11F-5BDA-8E4B-BB6A-005CF8361412}" sibTransId="{014E9526-B93E-EF40-8931-7082323F070F}"/>
    <dgm:cxn modelId="{4E44B74B-B813-4AEE-AB93-08530DC9FDF8}" type="presOf" srcId="{3CD81776-6A74-2246-9EB9-52B17F46C5FA}" destId="{8238A874-A175-DF43-9057-523A2A9BCD45}" srcOrd="0" destOrd="0" presId="urn:microsoft.com/office/officeart/2005/8/layout/hProcess9"/>
    <dgm:cxn modelId="{92683D91-FDAC-49DD-928A-DB4D0967EEB8}" type="presOf" srcId="{51409998-770B-5C4F-8077-2CF1724F981F}" destId="{587F8BBF-6917-814D-94CC-85E89F137B9D}" srcOrd="0" destOrd="0" presId="urn:microsoft.com/office/officeart/2005/8/layout/hProcess9"/>
    <dgm:cxn modelId="{DE277137-86E3-3E4E-BDE6-5963D25E21D9}" srcId="{51409998-770B-5C4F-8077-2CF1724F981F}" destId="{5E970AD5-DE73-0243-86A9-3EF1A8C326C0}" srcOrd="4" destOrd="0" parTransId="{97C05FBB-9B05-1A4E-870E-6EC43524C608}" sibTransId="{296E8FEF-1CA1-8A49-AEEF-6163E78A9711}"/>
    <dgm:cxn modelId="{4F619BE3-F18B-4276-A78B-AA5431B5DC30}" type="presOf" srcId="{5E970AD5-DE73-0243-86A9-3EF1A8C326C0}" destId="{F3B0863C-D23A-2345-8C26-0EC9B54C0F2E}" srcOrd="0" destOrd="0" presId="urn:microsoft.com/office/officeart/2005/8/layout/hProcess9"/>
    <dgm:cxn modelId="{78E6DFCD-997D-7D43-9730-F2E5C20DDE73}" srcId="{51409998-770B-5C4F-8077-2CF1724F981F}" destId="{EE1900E4-DF24-5B4E-8F19-F62A94F4F4D3}" srcOrd="3" destOrd="0" parTransId="{FE643710-4802-E149-85EC-34BEEE948317}" sibTransId="{2BB24276-353D-B943-8CB0-4545AEE27199}"/>
    <dgm:cxn modelId="{D0DCC04B-736E-3A41-8210-0FE348391632}" srcId="{51409998-770B-5C4F-8077-2CF1724F981F}" destId="{3CD81776-6A74-2246-9EB9-52B17F46C5FA}" srcOrd="1" destOrd="0" parTransId="{512F234C-0A73-7346-AD76-772FA2FDF608}" sibTransId="{A57EC8AF-6F22-A747-B11E-655DAA0B4106}"/>
    <dgm:cxn modelId="{7BCD795B-39EA-4FE4-86B5-1B424E656246}" type="presOf" srcId="{C3C244DD-BDF6-0648-B5CD-F8B008FAD592}" destId="{8AA38D06-AF22-B142-9838-F3B75EFF852A}" srcOrd="0" destOrd="0" presId="urn:microsoft.com/office/officeart/2005/8/layout/hProcess9"/>
    <dgm:cxn modelId="{2B9E4CF2-3F48-374D-AD87-CEF6D671725F}" srcId="{51409998-770B-5C4F-8077-2CF1724F981F}" destId="{0038F377-D0C3-7844-9AC7-E78FEC6C6FE2}" srcOrd="0" destOrd="0" parTransId="{FB800BA8-DD8A-694D-9331-6B4B4D3F1AE9}" sibTransId="{B9F69235-0A46-DC47-91FE-E04CC27133A6}"/>
    <dgm:cxn modelId="{04C0551C-C45A-4A15-8D4E-8130B876634F}" type="presOf" srcId="{0038F377-D0C3-7844-9AC7-E78FEC6C6FE2}" destId="{21EC2088-7113-A64B-87C7-57956EC3BAA3}" srcOrd="0" destOrd="0" presId="urn:microsoft.com/office/officeart/2005/8/layout/hProcess9"/>
    <dgm:cxn modelId="{B0326C2B-EFCC-4F30-BFDA-889601C9D9AB}" type="presOf" srcId="{EE1900E4-DF24-5B4E-8F19-F62A94F4F4D3}" destId="{50ACED38-B0A3-9C46-A486-A54690FAF363}" srcOrd="0" destOrd="0" presId="urn:microsoft.com/office/officeart/2005/8/layout/hProcess9"/>
    <dgm:cxn modelId="{835646F4-8AE1-48A2-A04C-754CE11DAC11}" type="presParOf" srcId="{587F8BBF-6917-814D-94CC-85E89F137B9D}" destId="{348C221C-6F28-FE44-979A-A9B4D5A66004}" srcOrd="0" destOrd="0" presId="urn:microsoft.com/office/officeart/2005/8/layout/hProcess9"/>
    <dgm:cxn modelId="{03F8AADA-475A-4499-BDDE-08A7A3FD7BFB}" type="presParOf" srcId="{587F8BBF-6917-814D-94CC-85E89F137B9D}" destId="{51906832-5F94-A547-BB39-D37FABB3264D}" srcOrd="1" destOrd="0" presId="urn:microsoft.com/office/officeart/2005/8/layout/hProcess9"/>
    <dgm:cxn modelId="{C9513C33-86D8-4D0C-813E-6961BD289904}" type="presParOf" srcId="{51906832-5F94-A547-BB39-D37FABB3264D}" destId="{21EC2088-7113-A64B-87C7-57956EC3BAA3}" srcOrd="0" destOrd="0" presId="urn:microsoft.com/office/officeart/2005/8/layout/hProcess9"/>
    <dgm:cxn modelId="{43D28BC3-A055-431D-A086-C56C3EB1C994}" type="presParOf" srcId="{51906832-5F94-A547-BB39-D37FABB3264D}" destId="{A12BCBF4-1625-3447-A371-470B246C48D7}" srcOrd="1" destOrd="0" presId="urn:microsoft.com/office/officeart/2005/8/layout/hProcess9"/>
    <dgm:cxn modelId="{F774A46B-4F43-48CA-8691-3CB1FF8E5AA0}" type="presParOf" srcId="{51906832-5F94-A547-BB39-D37FABB3264D}" destId="{8238A874-A175-DF43-9057-523A2A9BCD45}" srcOrd="2" destOrd="0" presId="urn:microsoft.com/office/officeart/2005/8/layout/hProcess9"/>
    <dgm:cxn modelId="{DA5D7930-E1DE-452F-B613-3B709DF7A69F}" type="presParOf" srcId="{51906832-5F94-A547-BB39-D37FABB3264D}" destId="{A51C3500-324C-9240-860F-EC4792A95F0D}" srcOrd="3" destOrd="0" presId="urn:microsoft.com/office/officeart/2005/8/layout/hProcess9"/>
    <dgm:cxn modelId="{38E47064-78EE-4C95-B2C7-1AABFCE80394}" type="presParOf" srcId="{51906832-5F94-A547-BB39-D37FABB3264D}" destId="{8AA38D06-AF22-B142-9838-F3B75EFF852A}" srcOrd="4" destOrd="0" presId="urn:microsoft.com/office/officeart/2005/8/layout/hProcess9"/>
    <dgm:cxn modelId="{C6D3D476-AF6D-4A5B-847E-ED90B912A4BA}" type="presParOf" srcId="{51906832-5F94-A547-BB39-D37FABB3264D}" destId="{309CE103-F40D-5A4E-8B7D-0D180A58F1C2}" srcOrd="5" destOrd="0" presId="urn:microsoft.com/office/officeart/2005/8/layout/hProcess9"/>
    <dgm:cxn modelId="{79E7A114-39B6-4D24-B91C-4F8FCE9E8E73}" type="presParOf" srcId="{51906832-5F94-A547-BB39-D37FABB3264D}" destId="{50ACED38-B0A3-9C46-A486-A54690FAF363}" srcOrd="6" destOrd="0" presId="urn:microsoft.com/office/officeart/2005/8/layout/hProcess9"/>
    <dgm:cxn modelId="{23519B99-E7BD-4B90-A5C6-79213B59BB1B}" type="presParOf" srcId="{51906832-5F94-A547-BB39-D37FABB3264D}" destId="{8ACD55F0-B3E6-8343-91A8-18F80D4C692E}" srcOrd="7" destOrd="0" presId="urn:microsoft.com/office/officeart/2005/8/layout/hProcess9"/>
    <dgm:cxn modelId="{283B8ED6-5D13-4B15-9632-45216C7973BA}" type="presParOf" srcId="{51906832-5F94-A547-BB39-D37FABB3264D}" destId="{F3B0863C-D23A-2345-8C26-0EC9B54C0F2E}"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EFD798-8C5A-DE47-9D28-0DB16F594833}" type="doc">
      <dgm:prSet loTypeId="urn:microsoft.com/office/officeart/2005/8/layout/cycle2" loCatId="cycle" qsTypeId="urn:microsoft.com/office/officeart/2005/8/quickstyle/simple2" qsCatId="simple" csTypeId="urn:microsoft.com/office/officeart/2005/8/colors/accent1_2" csCatId="accent1" phldr="1"/>
      <dgm:spPr/>
      <dgm:t>
        <a:bodyPr/>
        <a:lstStyle/>
        <a:p>
          <a:endParaRPr lang="en-US"/>
        </a:p>
      </dgm:t>
    </dgm:pt>
    <dgm:pt modelId="{EC049E6C-E62D-7C42-8EC8-99E73B522F41}">
      <dgm:prSet phldrT="[Text]" custT="1"/>
      <dgm:spPr>
        <a:xfrm>
          <a:off x="2077938" y="241"/>
          <a:ext cx="1787723" cy="1787723"/>
        </a:xfrm>
        <a:prstGeom prst="ellipse">
          <a:avLst/>
        </a:prstGeom>
      </dgm:spPr>
      <dgm:t>
        <a:bodyPr/>
        <a:lstStyle/>
        <a:p>
          <a:r>
            <a:rPr lang="en-US" sz="1200" dirty="0">
              <a:solidFill>
                <a:schemeClr val="tx1"/>
              </a:solidFill>
              <a:latin typeface="Cambria"/>
              <a:ea typeface="+mn-ea"/>
              <a:cs typeface="+mn-cs"/>
            </a:rPr>
            <a:t>Borrower gives </a:t>
          </a:r>
          <a:r>
            <a:rPr lang="en-US" sz="1200">
              <a:solidFill>
                <a:schemeClr val="tx1"/>
              </a:solidFill>
              <a:latin typeface="Cambria"/>
              <a:ea typeface="+mn-ea"/>
              <a:cs typeface="+mn-cs"/>
            </a:rPr>
            <a:t>lender a personal </a:t>
          </a:r>
          <a:r>
            <a:rPr lang="en-US" sz="1200" dirty="0">
              <a:solidFill>
                <a:schemeClr val="tx1"/>
              </a:solidFill>
              <a:latin typeface="Cambria"/>
              <a:ea typeface="+mn-ea"/>
              <a:cs typeface="+mn-cs"/>
            </a:rPr>
            <a:t>check dated 14 to 30 days in the future or gives permission for an automatic withdrawal from an account.</a:t>
          </a:r>
        </a:p>
      </dgm:t>
    </dgm:pt>
    <dgm:pt modelId="{0C59C368-0BB1-DC45-A66B-887AD6D450CB}" type="parTrans" cxnId="{319359D9-87DB-D94F-A72F-53022D45F695}">
      <dgm:prSet/>
      <dgm:spPr/>
      <dgm:t>
        <a:bodyPr/>
        <a:lstStyle/>
        <a:p>
          <a:endParaRPr lang="en-US"/>
        </a:p>
      </dgm:t>
    </dgm:pt>
    <dgm:pt modelId="{A02E4F8F-1D1D-9243-8F9B-16133E19458C}" type="sibTrans" cxnId="{319359D9-87DB-D94F-A72F-53022D45F695}">
      <dgm:prSet/>
      <dgm:spPr>
        <a:xfrm rot="2700000">
          <a:off x="3673975" y="1532990"/>
          <a:ext cx="476779" cy="603356"/>
        </a:xfrm>
        <a:prstGeom prst="rightArrow">
          <a:avLst>
            <a:gd name="adj1" fmla="val 60000"/>
            <a:gd name="adj2" fmla="val 50000"/>
          </a:avLst>
        </a:prstGeom>
      </dgm:spPr>
      <dgm:t>
        <a:bodyPr/>
        <a:lstStyle/>
        <a:p>
          <a:endParaRPr lang="en-US">
            <a:solidFill>
              <a:sysClr val="window" lastClr="FFFFFF"/>
            </a:solidFill>
            <a:latin typeface="Cambria"/>
            <a:ea typeface="+mn-ea"/>
            <a:cs typeface="+mn-cs"/>
          </a:endParaRPr>
        </a:p>
      </dgm:t>
    </dgm:pt>
    <dgm:pt modelId="{C8FDBE17-210C-5F41-B444-C4403877926E}">
      <dgm:prSet phldrT="[Text]" custT="1"/>
      <dgm:spPr>
        <a:xfrm>
          <a:off x="3978152" y="1900455"/>
          <a:ext cx="1787723" cy="1787723"/>
        </a:xfrm>
        <a:prstGeom prst="ellipse">
          <a:avLst/>
        </a:prstGeom>
      </dgm:spPr>
      <dgm:t>
        <a:bodyPr/>
        <a:lstStyle/>
        <a:p>
          <a:r>
            <a:rPr lang="en-US" sz="1300" dirty="0">
              <a:solidFill>
                <a:schemeClr val="tx1"/>
              </a:solidFill>
              <a:latin typeface="Cambria"/>
              <a:ea typeface="+mn-ea"/>
              <a:cs typeface="+mn-cs"/>
            </a:rPr>
            <a:t>Lender gives borrower the amount of the loan.</a:t>
          </a:r>
        </a:p>
      </dgm:t>
    </dgm:pt>
    <dgm:pt modelId="{F04C2E5D-1D66-DA4E-9C4F-E4EA696FD0A0}" type="parTrans" cxnId="{F78B5ED8-AE13-274C-8C71-D296508C5647}">
      <dgm:prSet/>
      <dgm:spPr/>
      <dgm:t>
        <a:bodyPr/>
        <a:lstStyle/>
        <a:p>
          <a:endParaRPr lang="en-US"/>
        </a:p>
      </dgm:t>
    </dgm:pt>
    <dgm:pt modelId="{6628528B-0B83-704C-B28F-FBD17B375744}" type="sibTrans" cxnId="{F78B5ED8-AE13-274C-8C71-D296508C5647}">
      <dgm:prSet/>
      <dgm:spPr>
        <a:xfrm rot="8100000">
          <a:off x="3693058" y="3433204"/>
          <a:ext cx="476779" cy="603356"/>
        </a:xfrm>
        <a:prstGeom prst="rightArrow">
          <a:avLst>
            <a:gd name="adj1" fmla="val 60000"/>
            <a:gd name="adj2" fmla="val 50000"/>
          </a:avLst>
        </a:prstGeom>
      </dgm:spPr>
      <dgm:t>
        <a:bodyPr/>
        <a:lstStyle/>
        <a:p>
          <a:endParaRPr lang="en-US">
            <a:solidFill>
              <a:sysClr val="window" lastClr="FFFFFF"/>
            </a:solidFill>
            <a:latin typeface="Cambria"/>
            <a:ea typeface="+mn-ea"/>
            <a:cs typeface="+mn-cs"/>
          </a:endParaRPr>
        </a:p>
      </dgm:t>
    </dgm:pt>
    <dgm:pt modelId="{6345111B-2F22-E245-A1A5-B008C73F67AE}">
      <dgm:prSet custT="1"/>
      <dgm:spPr>
        <a:xfrm>
          <a:off x="2077938" y="3800669"/>
          <a:ext cx="1787723" cy="1787723"/>
        </a:xfrm>
        <a:prstGeom prst="ellipse">
          <a:avLst/>
        </a:prstGeom>
      </dgm:spPr>
      <dgm:t>
        <a:bodyPr/>
        <a:lstStyle/>
        <a:p>
          <a:r>
            <a:rPr lang="en-US" sz="1200">
              <a:solidFill>
                <a:schemeClr val="tx1"/>
              </a:solidFill>
              <a:latin typeface="Cambria"/>
              <a:ea typeface="+mn-ea"/>
              <a:cs typeface="+mn-cs"/>
            </a:rPr>
            <a:t>  When loan is due, if borrower doesn’t have money to cover the check or withdrawal, loan may be re-borrowed, with more fees.</a:t>
          </a:r>
          <a:endParaRPr lang="en-US" sz="1200" dirty="0">
            <a:solidFill>
              <a:schemeClr val="tx1"/>
            </a:solidFill>
            <a:latin typeface="Cambria"/>
            <a:ea typeface="+mn-ea"/>
            <a:cs typeface="+mn-cs"/>
          </a:endParaRPr>
        </a:p>
      </dgm:t>
    </dgm:pt>
    <dgm:pt modelId="{B3651C81-67FD-624D-B971-D8EA26B51E72}" type="parTrans" cxnId="{F0724976-56CA-D84C-A87C-CCFD0C23E9E4}">
      <dgm:prSet/>
      <dgm:spPr/>
      <dgm:t>
        <a:bodyPr/>
        <a:lstStyle/>
        <a:p>
          <a:endParaRPr lang="en-US"/>
        </a:p>
      </dgm:t>
    </dgm:pt>
    <dgm:pt modelId="{E3C189F9-E3FB-D043-9078-A9C0029C3225}" type="sibTrans" cxnId="{F0724976-56CA-D84C-A87C-CCFD0C23E9E4}">
      <dgm:prSet/>
      <dgm:spPr>
        <a:xfrm rot="13500000">
          <a:off x="1792844" y="3452287"/>
          <a:ext cx="476779" cy="603356"/>
        </a:xfrm>
        <a:prstGeom prst="rightArrow">
          <a:avLst>
            <a:gd name="adj1" fmla="val 60000"/>
            <a:gd name="adj2" fmla="val 50000"/>
          </a:avLst>
        </a:prstGeom>
      </dgm:spPr>
      <dgm:t>
        <a:bodyPr/>
        <a:lstStyle/>
        <a:p>
          <a:endParaRPr lang="en-US">
            <a:solidFill>
              <a:sysClr val="window" lastClr="FFFFFF"/>
            </a:solidFill>
            <a:latin typeface="Cambria"/>
            <a:ea typeface="+mn-ea"/>
            <a:cs typeface="+mn-cs"/>
          </a:endParaRPr>
        </a:p>
      </dgm:t>
    </dgm:pt>
    <dgm:pt modelId="{E39C0744-F52E-487A-A400-AFEA5AF68B27}">
      <dgm:prSet phldrT="[Text]"/>
      <dgm:spPr>
        <a:xfrm>
          <a:off x="177724" y="1900455"/>
          <a:ext cx="1787723" cy="1787723"/>
        </a:xfrm>
        <a:prstGeom prst="ellipse">
          <a:avLst/>
        </a:prstGeom>
      </dgm:spPr>
      <dgm:t>
        <a:bodyPr/>
        <a:lstStyle/>
        <a:p>
          <a:r>
            <a:rPr lang="en-US" dirty="0">
              <a:solidFill>
                <a:schemeClr val="tx1"/>
              </a:solidFill>
              <a:latin typeface="Cambria"/>
              <a:ea typeface="+mn-ea"/>
              <a:cs typeface="+mn-cs"/>
            </a:rPr>
            <a:t>Borrower visits payday lender in person or online to get a new loan OR borrower    re-borrows a prior loan.</a:t>
          </a:r>
        </a:p>
      </dgm:t>
    </dgm:pt>
    <dgm:pt modelId="{72E8EDBA-5747-4AD3-B98A-96C04D23FA06}" type="parTrans" cxnId="{4F2EABF3-492C-4498-ADB0-4DEC8FBBA6B2}">
      <dgm:prSet/>
      <dgm:spPr/>
      <dgm:t>
        <a:bodyPr/>
        <a:lstStyle/>
        <a:p>
          <a:endParaRPr lang="en-US"/>
        </a:p>
      </dgm:t>
    </dgm:pt>
    <dgm:pt modelId="{67ED87C0-847D-48BF-AC00-40208F196B36}" type="sibTrans" cxnId="{4F2EABF3-492C-4498-ADB0-4DEC8FBBA6B2}">
      <dgm:prSet/>
      <dgm:spPr>
        <a:xfrm rot="18900000">
          <a:off x="1773761" y="1552073"/>
          <a:ext cx="476779" cy="603356"/>
        </a:xfrm>
        <a:prstGeom prst="rightArrow">
          <a:avLst>
            <a:gd name="adj1" fmla="val 60000"/>
            <a:gd name="adj2" fmla="val 50000"/>
          </a:avLst>
        </a:prstGeom>
      </dgm:spPr>
      <dgm:t>
        <a:bodyPr/>
        <a:lstStyle/>
        <a:p>
          <a:endParaRPr lang="en-US">
            <a:solidFill>
              <a:sysClr val="window" lastClr="FFFFFF"/>
            </a:solidFill>
            <a:latin typeface="Cambria"/>
            <a:ea typeface="+mn-ea"/>
            <a:cs typeface="+mn-cs"/>
          </a:endParaRPr>
        </a:p>
      </dgm:t>
    </dgm:pt>
    <dgm:pt modelId="{1C152731-D37E-4AC6-A063-F6E35C2395FC}" type="pres">
      <dgm:prSet presAssocID="{48EFD798-8C5A-DE47-9D28-0DB16F594833}" presName="cycle" presStyleCnt="0">
        <dgm:presLayoutVars>
          <dgm:dir/>
          <dgm:resizeHandles val="exact"/>
        </dgm:presLayoutVars>
      </dgm:prSet>
      <dgm:spPr/>
      <dgm:t>
        <a:bodyPr/>
        <a:lstStyle/>
        <a:p>
          <a:endParaRPr lang="en-US"/>
        </a:p>
      </dgm:t>
    </dgm:pt>
    <dgm:pt modelId="{A2E8D7E2-2BF6-4202-8656-789A8E8CCAB1}" type="pres">
      <dgm:prSet presAssocID="{EC049E6C-E62D-7C42-8EC8-99E73B522F41}" presName="node" presStyleLbl="node1" presStyleIdx="0" presStyleCnt="4" custScaleX="106086" custScaleY="104082">
        <dgm:presLayoutVars>
          <dgm:bulletEnabled val="1"/>
        </dgm:presLayoutVars>
      </dgm:prSet>
      <dgm:spPr/>
      <dgm:t>
        <a:bodyPr/>
        <a:lstStyle/>
        <a:p>
          <a:endParaRPr lang="en-US"/>
        </a:p>
      </dgm:t>
    </dgm:pt>
    <dgm:pt modelId="{7355669E-AFCE-4A21-A06D-2C150F3918F0}" type="pres">
      <dgm:prSet presAssocID="{A02E4F8F-1D1D-9243-8F9B-16133E19458C}" presName="sibTrans" presStyleLbl="sibTrans2D1" presStyleIdx="0" presStyleCnt="4"/>
      <dgm:spPr/>
      <dgm:t>
        <a:bodyPr/>
        <a:lstStyle/>
        <a:p>
          <a:endParaRPr lang="en-US"/>
        </a:p>
      </dgm:t>
    </dgm:pt>
    <dgm:pt modelId="{6A2D6CC7-C028-48C5-9548-AFE14C330D8A}" type="pres">
      <dgm:prSet presAssocID="{A02E4F8F-1D1D-9243-8F9B-16133E19458C}" presName="connectorText" presStyleLbl="sibTrans2D1" presStyleIdx="0" presStyleCnt="4"/>
      <dgm:spPr/>
      <dgm:t>
        <a:bodyPr/>
        <a:lstStyle/>
        <a:p>
          <a:endParaRPr lang="en-US"/>
        </a:p>
      </dgm:t>
    </dgm:pt>
    <dgm:pt modelId="{444D4D4F-A6EF-4B56-8987-0657F74F2BE1}" type="pres">
      <dgm:prSet presAssocID="{C8FDBE17-210C-5F41-B444-C4403877926E}" presName="node" presStyleLbl="node1" presStyleIdx="1" presStyleCnt="4">
        <dgm:presLayoutVars>
          <dgm:bulletEnabled val="1"/>
        </dgm:presLayoutVars>
      </dgm:prSet>
      <dgm:spPr/>
      <dgm:t>
        <a:bodyPr/>
        <a:lstStyle/>
        <a:p>
          <a:endParaRPr lang="en-US"/>
        </a:p>
      </dgm:t>
    </dgm:pt>
    <dgm:pt modelId="{6CC8F36D-BCA0-484B-922E-3210A89D258F}" type="pres">
      <dgm:prSet presAssocID="{6628528B-0B83-704C-B28F-FBD17B375744}" presName="sibTrans" presStyleLbl="sibTrans2D1" presStyleIdx="1" presStyleCnt="4"/>
      <dgm:spPr/>
      <dgm:t>
        <a:bodyPr/>
        <a:lstStyle/>
        <a:p>
          <a:endParaRPr lang="en-US"/>
        </a:p>
      </dgm:t>
    </dgm:pt>
    <dgm:pt modelId="{A2E284D4-982B-4593-BE66-6BCA37677663}" type="pres">
      <dgm:prSet presAssocID="{6628528B-0B83-704C-B28F-FBD17B375744}" presName="connectorText" presStyleLbl="sibTrans2D1" presStyleIdx="1" presStyleCnt="4"/>
      <dgm:spPr/>
      <dgm:t>
        <a:bodyPr/>
        <a:lstStyle/>
        <a:p>
          <a:endParaRPr lang="en-US"/>
        </a:p>
      </dgm:t>
    </dgm:pt>
    <dgm:pt modelId="{768463A0-6920-45ED-8438-8A6303DD8A2B}" type="pres">
      <dgm:prSet presAssocID="{6345111B-2F22-E245-A1A5-B008C73F67AE}" presName="node" presStyleLbl="node1" presStyleIdx="2" presStyleCnt="4" custScaleX="102298" custScaleY="107725">
        <dgm:presLayoutVars>
          <dgm:bulletEnabled val="1"/>
        </dgm:presLayoutVars>
      </dgm:prSet>
      <dgm:spPr/>
      <dgm:t>
        <a:bodyPr/>
        <a:lstStyle/>
        <a:p>
          <a:endParaRPr lang="en-US"/>
        </a:p>
      </dgm:t>
    </dgm:pt>
    <dgm:pt modelId="{CD65B6B9-E95D-4A42-8B1C-3B87B0F66BE0}" type="pres">
      <dgm:prSet presAssocID="{E3C189F9-E3FB-D043-9078-A9C0029C3225}" presName="sibTrans" presStyleLbl="sibTrans2D1" presStyleIdx="2" presStyleCnt="4"/>
      <dgm:spPr/>
      <dgm:t>
        <a:bodyPr/>
        <a:lstStyle/>
        <a:p>
          <a:endParaRPr lang="en-US"/>
        </a:p>
      </dgm:t>
    </dgm:pt>
    <dgm:pt modelId="{9A0E52EE-E47B-49A2-8F39-2B41E8096D09}" type="pres">
      <dgm:prSet presAssocID="{E3C189F9-E3FB-D043-9078-A9C0029C3225}" presName="connectorText" presStyleLbl="sibTrans2D1" presStyleIdx="2" presStyleCnt="4"/>
      <dgm:spPr/>
      <dgm:t>
        <a:bodyPr/>
        <a:lstStyle/>
        <a:p>
          <a:endParaRPr lang="en-US"/>
        </a:p>
      </dgm:t>
    </dgm:pt>
    <dgm:pt modelId="{750AB2DE-F892-4D1C-B91A-4526B107B6CC}" type="pres">
      <dgm:prSet presAssocID="{E39C0744-F52E-487A-A400-AFEA5AF68B27}" presName="node" presStyleLbl="node1" presStyleIdx="3" presStyleCnt="4">
        <dgm:presLayoutVars>
          <dgm:bulletEnabled val="1"/>
        </dgm:presLayoutVars>
      </dgm:prSet>
      <dgm:spPr/>
      <dgm:t>
        <a:bodyPr/>
        <a:lstStyle/>
        <a:p>
          <a:endParaRPr lang="en-US"/>
        </a:p>
      </dgm:t>
    </dgm:pt>
    <dgm:pt modelId="{DB6E0D99-F270-4AC8-AE49-56DB52ACBFED}" type="pres">
      <dgm:prSet presAssocID="{67ED87C0-847D-48BF-AC00-40208F196B36}" presName="sibTrans" presStyleLbl="sibTrans2D1" presStyleIdx="3" presStyleCnt="4"/>
      <dgm:spPr/>
      <dgm:t>
        <a:bodyPr/>
        <a:lstStyle/>
        <a:p>
          <a:endParaRPr lang="en-US"/>
        </a:p>
      </dgm:t>
    </dgm:pt>
    <dgm:pt modelId="{45712940-A1D7-48B1-A02E-2E4E076D73A7}" type="pres">
      <dgm:prSet presAssocID="{67ED87C0-847D-48BF-AC00-40208F196B36}" presName="connectorText" presStyleLbl="sibTrans2D1" presStyleIdx="3" presStyleCnt="4"/>
      <dgm:spPr/>
      <dgm:t>
        <a:bodyPr/>
        <a:lstStyle/>
        <a:p>
          <a:endParaRPr lang="en-US"/>
        </a:p>
      </dgm:t>
    </dgm:pt>
  </dgm:ptLst>
  <dgm:cxnLst>
    <dgm:cxn modelId="{48223320-D068-409E-B503-1E8AEEC6E95B}" type="presOf" srcId="{E39C0744-F52E-487A-A400-AFEA5AF68B27}" destId="{750AB2DE-F892-4D1C-B91A-4526B107B6CC}" srcOrd="0" destOrd="0" presId="urn:microsoft.com/office/officeart/2005/8/layout/cycle2"/>
    <dgm:cxn modelId="{7202B6C7-CFC0-4E04-8ED9-340ECA84ECB1}" type="presOf" srcId="{67ED87C0-847D-48BF-AC00-40208F196B36}" destId="{45712940-A1D7-48B1-A02E-2E4E076D73A7}" srcOrd="1" destOrd="0" presId="urn:microsoft.com/office/officeart/2005/8/layout/cycle2"/>
    <dgm:cxn modelId="{4F2EABF3-492C-4498-ADB0-4DEC8FBBA6B2}" srcId="{48EFD798-8C5A-DE47-9D28-0DB16F594833}" destId="{E39C0744-F52E-487A-A400-AFEA5AF68B27}" srcOrd="3" destOrd="0" parTransId="{72E8EDBA-5747-4AD3-B98A-96C04D23FA06}" sibTransId="{67ED87C0-847D-48BF-AC00-40208F196B36}"/>
    <dgm:cxn modelId="{E775DDC8-507B-4763-A888-54620A15EEF4}" type="presOf" srcId="{6628528B-0B83-704C-B28F-FBD17B375744}" destId="{A2E284D4-982B-4593-BE66-6BCA37677663}" srcOrd="1" destOrd="0" presId="urn:microsoft.com/office/officeart/2005/8/layout/cycle2"/>
    <dgm:cxn modelId="{F0724976-56CA-D84C-A87C-CCFD0C23E9E4}" srcId="{48EFD798-8C5A-DE47-9D28-0DB16F594833}" destId="{6345111B-2F22-E245-A1A5-B008C73F67AE}" srcOrd="2" destOrd="0" parTransId="{B3651C81-67FD-624D-B971-D8EA26B51E72}" sibTransId="{E3C189F9-E3FB-D043-9078-A9C0029C3225}"/>
    <dgm:cxn modelId="{5A1F7BD2-917A-451A-92A0-D6B9237497F5}" type="presOf" srcId="{C8FDBE17-210C-5F41-B444-C4403877926E}" destId="{444D4D4F-A6EF-4B56-8987-0657F74F2BE1}" srcOrd="0" destOrd="0" presId="urn:microsoft.com/office/officeart/2005/8/layout/cycle2"/>
    <dgm:cxn modelId="{42FA7C5D-0E78-4B23-AB22-1204803FB909}" type="presOf" srcId="{E3C189F9-E3FB-D043-9078-A9C0029C3225}" destId="{9A0E52EE-E47B-49A2-8F39-2B41E8096D09}" srcOrd="1" destOrd="0" presId="urn:microsoft.com/office/officeart/2005/8/layout/cycle2"/>
    <dgm:cxn modelId="{319359D9-87DB-D94F-A72F-53022D45F695}" srcId="{48EFD798-8C5A-DE47-9D28-0DB16F594833}" destId="{EC049E6C-E62D-7C42-8EC8-99E73B522F41}" srcOrd="0" destOrd="0" parTransId="{0C59C368-0BB1-DC45-A66B-887AD6D450CB}" sibTransId="{A02E4F8F-1D1D-9243-8F9B-16133E19458C}"/>
    <dgm:cxn modelId="{2E68ED3D-1B6A-4573-9398-05CAE10D62A3}" type="presOf" srcId="{A02E4F8F-1D1D-9243-8F9B-16133E19458C}" destId="{6A2D6CC7-C028-48C5-9548-AFE14C330D8A}" srcOrd="1" destOrd="0" presId="urn:microsoft.com/office/officeart/2005/8/layout/cycle2"/>
    <dgm:cxn modelId="{78EE0931-7A2A-49C5-9391-5519C676E821}" type="presOf" srcId="{6345111B-2F22-E245-A1A5-B008C73F67AE}" destId="{768463A0-6920-45ED-8438-8A6303DD8A2B}" srcOrd="0" destOrd="0" presId="urn:microsoft.com/office/officeart/2005/8/layout/cycle2"/>
    <dgm:cxn modelId="{B193DDDB-68B3-4CB7-9029-11EC8356C10D}" type="presOf" srcId="{48EFD798-8C5A-DE47-9D28-0DB16F594833}" destId="{1C152731-D37E-4AC6-A063-F6E35C2395FC}" srcOrd="0" destOrd="0" presId="urn:microsoft.com/office/officeart/2005/8/layout/cycle2"/>
    <dgm:cxn modelId="{AEA5D5C3-5AB2-4E8A-8F7C-2A8AB1ED9DB9}" type="presOf" srcId="{67ED87C0-847D-48BF-AC00-40208F196B36}" destId="{DB6E0D99-F270-4AC8-AE49-56DB52ACBFED}" srcOrd="0" destOrd="0" presId="urn:microsoft.com/office/officeart/2005/8/layout/cycle2"/>
    <dgm:cxn modelId="{F78B5ED8-AE13-274C-8C71-D296508C5647}" srcId="{48EFD798-8C5A-DE47-9D28-0DB16F594833}" destId="{C8FDBE17-210C-5F41-B444-C4403877926E}" srcOrd="1" destOrd="0" parTransId="{F04C2E5D-1D66-DA4E-9C4F-E4EA696FD0A0}" sibTransId="{6628528B-0B83-704C-B28F-FBD17B375744}"/>
    <dgm:cxn modelId="{B322AD4F-4BF6-4F08-972E-B9372FBA9C2C}" type="presOf" srcId="{6628528B-0B83-704C-B28F-FBD17B375744}" destId="{6CC8F36D-BCA0-484B-922E-3210A89D258F}" srcOrd="0" destOrd="0" presId="urn:microsoft.com/office/officeart/2005/8/layout/cycle2"/>
    <dgm:cxn modelId="{ED8ECC2D-2C54-4DF5-80DB-8111CD317BE3}" type="presOf" srcId="{EC049E6C-E62D-7C42-8EC8-99E73B522F41}" destId="{A2E8D7E2-2BF6-4202-8656-789A8E8CCAB1}" srcOrd="0" destOrd="0" presId="urn:microsoft.com/office/officeart/2005/8/layout/cycle2"/>
    <dgm:cxn modelId="{6D489AEC-AFDE-43DF-BC5C-ED9CD453ADAE}" type="presOf" srcId="{A02E4F8F-1D1D-9243-8F9B-16133E19458C}" destId="{7355669E-AFCE-4A21-A06D-2C150F3918F0}" srcOrd="0" destOrd="0" presId="urn:microsoft.com/office/officeart/2005/8/layout/cycle2"/>
    <dgm:cxn modelId="{C871FC91-4F55-4942-8379-F83627FD338F}" type="presOf" srcId="{E3C189F9-E3FB-D043-9078-A9C0029C3225}" destId="{CD65B6B9-E95D-4A42-8B1C-3B87B0F66BE0}" srcOrd="0" destOrd="0" presId="urn:microsoft.com/office/officeart/2005/8/layout/cycle2"/>
    <dgm:cxn modelId="{8851CB5A-A1A9-40FB-A03A-D40407B342AD}" type="presParOf" srcId="{1C152731-D37E-4AC6-A063-F6E35C2395FC}" destId="{A2E8D7E2-2BF6-4202-8656-789A8E8CCAB1}" srcOrd="0" destOrd="0" presId="urn:microsoft.com/office/officeart/2005/8/layout/cycle2"/>
    <dgm:cxn modelId="{2104A6A1-AE72-4531-8D41-2E7CBBE9FBBA}" type="presParOf" srcId="{1C152731-D37E-4AC6-A063-F6E35C2395FC}" destId="{7355669E-AFCE-4A21-A06D-2C150F3918F0}" srcOrd="1" destOrd="0" presId="urn:microsoft.com/office/officeart/2005/8/layout/cycle2"/>
    <dgm:cxn modelId="{A1A0A389-217D-4B4E-BF5D-71540E325BAE}" type="presParOf" srcId="{7355669E-AFCE-4A21-A06D-2C150F3918F0}" destId="{6A2D6CC7-C028-48C5-9548-AFE14C330D8A}" srcOrd="0" destOrd="0" presId="urn:microsoft.com/office/officeart/2005/8/layout/cycle2"/>
    <dgm:cxn modelId="{F69EF6C4-9FE0-4F29-B9B9-851D1573EDBE}" type="presParOf" srcId="{1C152731-D37E-4AC6-A063-F6E35C2395FC}" destId="{444D4D4F-A6EF-4B56-8987-0657F74F2BE1}" srcOrd="2" destOrd="0" presId="urn:microsoft.com/office/officeart/2005/8/layout/cycle2"/>
    <dgm:cxn modelId="{60EF2170-5335-42D4-9A23-A52209CA5219}" type="presParOf" srcId="{1C152731-D37E-4AC6-A063-F6E35C2395FC}" destId="{6CC8F36D-BCA0-484B-922E-3210A89D258F}" srcOrd="3" destOrd="0" presId="urn:microsoft.com/office/officeart/2005/8/layout/cycle2"/>
    <dgm:cxn modelId="{864133AB-FA16-4539-A4B6-7F15EA788C44}" type="presParOf" srcId="{6CC8F36D-BCA0-484B-922E-3210A89D258F}" destId="{A2E284D4-982B-4593-BE66-6BCA37677663}" srcOrd="0" destOrd="0" presId="urn:microsoft.com/office/officeart/2005/8/layout/cycle2"/>
    <dgm:cxn modelId="{391312DA-F3C5-489A-AD6E-A144E8F08BFC}" type="presParOf" srcId="{1C152731-D37E-4AC6-A063-F6E35C2395FC}" destId="{768463A0-6920-45ED-8438-8A6303DD8A2B}" srcOrd="4" destOrd="0" presId="urn:microsoft.com/office/officeart/2005/8/layout/cycle2"/>
    <dgm:cxn modelId="{B66F9D2E-638E-4049-9F72-90C251330646}" type="presParOf" srcId="{1C152731-D37E-4AC6-A063-F6E35C2395FC}" destId="{CD65B6B9-E95D-4A42-8B1C-3B87B0F66BE0}" srcOrd="5" destOrd="0" presId="urn:microsoft.com/office/officeart/2005/8/layout/cycle2"/>
    <dgm:cxn modelId="{C7818187-3A0D-445D-B1F6-DE13600F1257}" type="presParOf" srcId="{CD65B6B9-E95D-4A42-8B1C-3B87B0F66BE0}" destId="{9A0E52EE-E47B-49A2-8F39-2B41E8096D09}" srcOrd="0" destOrd="0" presId="urn:microsoft.com/office/officeart/2005/8/layout/cycle2"/>
    <dgm:cxn modelId="{A918AC85-99DE-4917-ACA6-F80817BD990C}" type="presParOf" srcId="{1C152731-D37E-4AC6-A063-F6E35C2395FC}" destId="{750AB2DE-F892-4D1C-B91A-4526B107B6CC}" srcOrd="6" destOrd="0" presId="urn:microsoft.com/office/officeart/2005/8/layout/cycle2"/>
    <dgm:cxn modelId="{E33D9F66-9D23-4851-A741-AD222BBD31C8}" type="presParOf" srcId="{1C152731-D37E-4AC6-A063-F6E35C2395FC}" destId="{DB6E0D99-F270-4AC8-AE49-56DB52ACBFED}" srcOrd="7" destOrd="0" presId="urn:microsoft.com/office/officeart/2005/8/layout/cycle2"/>
    <dgm:cxn modelId="{C6C0208A-DF9C-447E-AAB6-C78FA004AE86}" type="presParOf" srcId="{DB6E0D99-F270-4AC8-AE49-56DB52ACBFED}" destId="{45712940-A1D7-48B1-A02E-2E4E076D73A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C5182-78BA-8F4D-A3A2-EC9028DBB18F}">
      <dsp:nvSpPr>
        <dsp:cNvPr id="0" name=""/>
        <dsp:cNvSpPr/>
      </dsp:nvSpPr>
      <dsp:spPr>
        <a:xfrm>
          <a:off x="562451" y="0"/>
          <a:ext cx="6374447" cy="4702174"/>
        </a:xfrm>
        <a:prstGeom prst="rightArrow">
          <a:avLst/>
        </a:prstGeom>
        <a:solidFill>
          <a:schemeClr val="accent1">
            <a:tint val="40000"/>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1">
          <a:scrgbClr r="0" g="0" b="0"/>
        </a:fillRef>
        <a:effectRef idx="2">
          <a:scrgbClr r="0" g="0" b="0"/>
        </a:effectRef>
        <a:fontRef idx="minor"/>
      </dsp:style>
    </dsp:sp>
    <dsp:sp modelId="{1401F065-815C-A24A-A8D8-74002E1DF7A3}">
      <dsp:nvSpPr>
        <dsp:cNvPr id="0" name=""/>
        <dsp:cNvSpPr/>
      </dsp:nvSpPr>
      <dsp:spPr>
        <a:xfrm>
          <a:off x="254128" y="1410652"/>
          <a:ext cx="2249805"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0" kern="1200" dirty="0">
              <a:solidFill>
                <a:schemeClr val="tx1"/>
              </a:solidFill>
              <a:latin typeface="+mj-lt"/>
            </a:rPr>
            <a:t>Take on debt</a:t>
          </a:r>
        </a:p>
      </dsp:txBody>
      <dsp:txXfrm>
        <a:off x="345945" y="1502469"/>
        <a:ext cx="2066171" cy="1697236"/>
      </dsp:txXfrm>
    </dsp:sp>
    <dsp:sp modelId="{73A39B92-5703-D94F-9316-3CB843075E50}">
      <dsp:nvSpPr>
        <dsp:cNvPr id="0" name=""/>
        <dsp:cNvSpPr/>
      </dsp:nvSpPr>
      <dsp:spPr>
        <a:xfrm>
          <a:off x="2624772" y="1410652"/>
          <a:ext cx="2249805"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0" kern="1200" dirty="0">
              <a:solidFill>
                <a:schemeClr val="tx1"/>
              </a:solidFill>
              <a:latin typeface="+mj-lt"/>
            </a:rPr>
            <a:t>Pay on time and as agreed  = Current</a:t>
          </a:r>
        </a:p>
      </dsp:txBody>
      <dsp:txXfrm>
        <a:off x="2716589" y="1502469"/>
        <a:ext cx="2066171" cy="1697236"/>
      </dsp:txXfrm>
    </dsp:sp>
    <dsp:sp modelId="{38FC3A05-7AFD-934F-A425-7BB3FBCCF531}">
      <dsp:nvSpPr>
        <dsp:cNvPr id="0" name=""/>
        <dsp:cNvSpPr/>
      </dsp:nvSpPr>
      <dsp:spPr>
        <a:xfrm>
          <a:off x="4995416" y="1410652"/>
          <a:ext cx="2249805"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0" kern="1200" dirty="0">
              <a:solidFill>
                <a:schemeClr val="tx1"/>
              </a:solidFill>
              <a:latin typeface="+mj-lt"/>
            </a:rPr>
            <a:t>Paid off</a:t>
          </a:r>
        </a:p>
      </dsp:txBody>
      <dsp:txXfrm>
        <a:off x="5087233" y="1502469"/>
        <a:ext cx="2066171" cy="16972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C221C-6F28-FE44-979A-A9B4D5A66004}">
      <dsp:nvSpPr>
        <dsp:cNvPr id="0" name=""/>
        <dsp:cNvSpPr/>
      </dsp:nvSpPr>
      <dsp:spPr>
        <a:xfrm>
          <a:off x="562451" y="0"/>
          <a:ext cx="6374447" cy="4702174"/>
        </a:xfrm>
        <a:prstGeom prst="rightArrow">
          <a:avLst/>
        </a:prstGeom>
        <a:solidFill>
          <a:schemeClr val="accent1">
            <a:tint val="40000"/>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1">
          <a:scrgbClr r="0" g="0" b="0"/>
        </a:fillRef>
        <a:effectRef idx="2">
          <a:scrgbClr r="0" g="0" b="0"/>
        </a:effectRef>
        <a:fontRef idx="minor"/>
      </dsp:style>
    </dsp:sp>
    <dsp:sp modelId="{21EC2088-7113-A64B-87C7-57956EC3BAA3}">
      <dsp:nvSpPr>
        <dsp:cNvPr id="0" name=""/>
        <dsp:cNvSpPr/>
      </dsp:nvSpPr>
      <dsp:spPr>
        <a:xfrm>
          <a:off x="1845" y="1410652"/>
          <a:ext cx="1403925"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dirty="0">
              <a:solidFill>
                <a:schemeClr val="tx1"/>
              </a:solidFill>
              <a:latin typeface="+mj-lt"/>
            </a:rPr>
            <a:t>Take on debt</a:t>
          </a:r>
        </a:p>
      </dsp:txBody>
      <dsp:txXfrm>
        <a:off x="70379" y="1479186"/>
        <a:ext cx="1266857" cy="1743802"/>
      </dsp:txXfrm>
    </dsp:sp>
    <dsp:sp modelId="{8238A874-A175-DF43-9057-523A2A9BCD45}">
      <dsp:nvSpPr>
        <dsp:cNvPr id="0" name=""/>
        <dsp:cNvSpPr/>
      </dsp:nvSpPr>
      <dsp:spPr>
        <a:xfrm>
          <a:off x="1524778" y="1410652"/>
          <a:ext cx="1403925"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0" kern="1200" dirty="0">
              <a:solidFill>
                <a:schemeClr val="tx1"/>
              </a:solidFill>
              <a:latin typeface="+mj-lt"/>
            </a:rPr>
            <a:t>Miss payment</a:t>
          </a:r>
          <a:r>
            <a:rPr lang="en-US" sz="1800" b="0" kern="1200" dirty="0">
              <a:solidFill>
                <a:schemeClr val="tx1"/>
              </a:solidFill>
              <a:latin typeface="+mj-lt"/>
            </a:rPr>
            <a:t>s</a:t>
          </a:r>
          <a:r>
            <a:rPr lang="en-US" sz="1900" b="0" kern="1200" dirty="0">
              <a:solidFill>
                <a:schemeClr val="tx1"/>
              </a:solidFill>
              <a:latin typeface="+mj-lt"/>
            </a:rPr>
            <a:t> = </a:t>
          </a:r>
          <a:r>
            <a:rPr lang="en-US" sz="1800" b="0" kern="1200" dirty="0">
              <a:solidFill>
                <a:schemeClr val="tx1"/>
              </a:solidFill>
              <a:latin typeface="+mj-lt"/>
            </a:rPr>
            <a:t>Delinquent</a:t>
          </a:r>
        </a:p>
      </dsp:txBody>
      <dsp:txXfrm>
        <a:off x="1593312" y="1479186"/>
        <a:ext cx="1266857" cy="1743802"/>
      </dsp:txXfrm>
    </dsp:sp>
    <dsp:sp modelId="{8AA38D06-AF22-B142-9838-F3B75EFF852A}">
      <dsp:nvSpPr>
        <dsp:cNvPr id="0" name=""/>
        <dsp:cNvSpPr/>
      </dsp:nvSpPr>
      <dsp:spPr>
        <a:xfrm>
          <a:off x="3047712" y="1410652"/>
          <a:ext cx="1403925"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b="0" kern="1200" dirty="0">
              <a:solidFill>
                <a:schemeClr val="tx1"/>
              </a:solidFill>
              <a:latin typeface="+mj-lt"/>
            </a:rPr>
            <a:t>In Default</a:t>
          </a:r>
        </a:p>
      </dsp:txBody>
      <dsp:txXfrm>
        <a:off x="3116246" y="1479186"/>
        <a:ext cx="1266857" cy="1743802"/>
      </dsp:txXfrm>
    </dsp:sp>
    <dsp:sp modelId="{50ACED38-B0A3-9C46-A486-A54690FAF363}">
      <dsp:nvSpPr>
        <dsp:cNvPr id="0" name=""/>
        <dsp:cNvSpPr/>
      </dsp:nvSpPr>
      <dsp:spPr>
        <a:xfrm>
          <a:off x="4570645" y="1410652"/>
          <a:ext cx="1403925"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b="0" kern="1200" dirty="0">
              <a:solidFill>
                <a:schemeClr val="tx1"/>
              </a:solidFill>
              <a:latin typeface="+mj-lt"/>
            </a:rPr>
            <a:t>Charge off</a:t>
          </a:r>
        </a:p>
      </dsp:txBody>
      <dsp:txXfrm>
        <a:off x="4639179" y="1479186"/>
        <a:ext cx="1266857" cy="1743802"/>
      </dsp:txXfrm>
    </dsp:sp>
    <dsp:sp modelId="{F3B0863C-D23A-2345-8C26-0EC9B54C0F2E}">
      <dsp:nvSpPr>
        <dsp:cNvPr id="0" name=""/>
        <dsp:cNvSpPr/>
      </dsp:nvSpPr>
      <dsp:spPr>
        <a:xfrm>
          <a:off x="6093579" y="1410652"/>
          <a:ext cx="1403925" cy="1880870"/>
        </a:xfrm>
        <a:prstGeom prst="roundRect">
          <a:avLst/>
        </a:prstGeom>
        <a:solidFill>
          <a:schemeClr val="accent1">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a:solidFill>
                <a:schemeClr val="tx1"/>
              </a:solidFill>
              <a:latin typeface="+mj-lt"/>
            </a:rPr>
            <a:t>Collections = </a:t>
          </a:r>
          <a:br>
            <a:rPr lang="en-US" sz="1800" b="0" kern="1200" dirty="0">
              <a:solidFill>
                <a:schemeClr val="tx1"/>
              </a:solidFill>
              <a:latin typeface="+mj-lt"/>
            </a:rPr>
          </a:br>
          <a:r>
            <a:rPr lang="en-US" sz="1800" b="0" kern="1200" dirty="0">
              <a:solidFill>
                <a:schemeClr val="tx1"/>
              </a:solidFill>
              <a:latin typeface="+mj-lt"/>
            </a:rPr>
            <a:t>Assigned or sold to debt collector</a:t>
          </a:r>
        </a:p>
      </dsp:txBody>
      <dsp:txXfrm>
        <a:off x="6162113" y="1479186"/>
        <a:ext cx="1266857" cy="17438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E8D7E2-2BF6-4202-8656-789A8E8CCAB1}">
      <dsp:nvSpPr>
        <dsp:cNvPr id="0" name=""/>
        <dsp:cNvSpPr/>
      </dsp:nvSpPr>
      <dsp:spPr>
        <a:xfrm>
          <a:off x="2023537" y="-52527"/>
          <a:ext cx="1896524" cy="1860698"/>
        </a:xfrm>
        <a:prstGeom prst="ellipse">
          <a:avLst/>
        </a:prstGeom>
        <a:solidFill>
          <a:schemeClr val="accent1">
            <a:hueOff val="0"/>
            <a:satOff val="0"/>
            <a:lumOff val="0"/>
            <a:alphaOff val="0"/>
          </a:schemeClr>
        </a:solidFill>
        <a:ln w="4127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solidFill>
                <a:schemeClr val="tx1"/>
              </a:solidFill>
              <a:latin typeface="Cambria"/>
              <a:ea typeface="+mn-ea"/>
              <a:cs typeface="+mn-cs"/>
            </a:rPr>
            <a:t>Borrower gives </a:t>
          </a:r>
          <a:r>
            <a:rPr lang="en-US" sz="1200" kern="1200">
              <a:solidFill>
                <a:schemeClr val="tx1"/>
              </a:solidFill>
              <a:latin typeface="Cambria"/>
              <a:ea typeface="+mn-ea"/>
              <a:cs typeface="+mn-cs"/>
            </a:rPr>
            <a:t>lender a personal </a:t>
          </a:r>
          <a:r>
            <a:rPr lang="en-US" sz="1200" kern="1200" dirty="0">
              <a:solidFill>
                <a:schemeClr val="tx1"/>
              </a:solidFill>
              <a:latin typeface="Cambria"/>
              <a:ea typeface="+mn-ea"/>
              <a:cs typeface="+mn-cs"/>
            </a:rPr>
            <a:t>check dated 14 to 30 days in the future or gives permission for an automatic withdrawal from an account.</a:t>
          </a:r>
        </a:p>
      </dsp:txBody>
      <dsp:txXfrm>
        <a:off x="2301277" y="219966"/>
        <a:ext cx="1341044" cy="1315712"/>
      </dsp:txXfrm>
    </dsp:sp>
    <dsp:sp modelId="{7355669E-AFCE-4A21-A06D-2C150F3918F0}">
      <dsp:nvSpPr>
        <dsp:cNvPr id="0" name=""/>
        <dsp:cNvSpPr/>
      </dsp:nvSpPr>
      <dsp:spPr>
        <a:xfrm rot="2700000">
          <a:off x="3702486" y="1533211"/>
          <a:ext cx="452762" cy="6033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solidFill>
              <a:sysClr val="window" lastClr="FFFFFF"/>
            </a:solidFill>
            <a:latin typeface="Cambria"/>
            <a:ea typeface="+mn-ea"/>
            <a:cs typeface="+mn-cs"/>
          </a:endParaRPr>
        </a:p>
      </dsp:txBody>
      <dsp:txXfrm>
        <a:off x="3722378" y="1605859"/>
        <a:ext cx="316933" cy="362014"/>
      </dsp:txXfrm>
    </dsp:sp>
    <dsp:sp modelId="{444D4D4F-A6EF-4B56-8987-0657F74F2BE1}">
      <dsp:nvSpPr>
        <dsp:cNvPr id="0" name=""/>
        <dsp:cNvSpPr/>
      </dsp:nvSpPr>
      <dsp:spPr>
        <a:xfrm>
          <a:off x="3978152" y="1884174"/>
          <a:ext cx="1787723" cy="1787723"/>
        </a:xfrm>
        <a:prstGeom prst="ellipse">
          <a:avLst/>
        </a:prstGeom>
        <a:solidFill>
          <a:schemeClr val="accent1">
            <a:hueOff val="0"/>
            <a:satOff val="0"/>
            <a:lumOff val="0"/>
            <a:alphaOff val="0"/>
          </a:schemeClr>
        </a:solidFill>
        <a:ln w="4127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a:solidFill>
                <a:schemeClr val="tx1"/>
              </a:solidFill>
              <a:latin typeface="Cambria"/>
              <a:ea typeface="+mn-ea"/>
              <a:cs typeface="+mn-cs"/>
            </a:rPr>
            <a:t>Lender gives borrower the amount of the loan.</a:t>
          </a:r>
        </a:p>
      </dsp:txBody>
      <dsp:txXfrm>
        <a:off x="4239958" y="2145980"/>
        <a:ext cx="1264111" cy="1264111"/>
      </dsp:txXfrm>
    </dsp:sp>
    <dsp:sp modelId="{6CC8F36D-BCA0-484B-922E-3210A89D258F}">
      <dsp:nvSpPr>
        <dsp:cNvPr id="0" name=""/>
        <dsp:cNvSpPr/>
      </dsp:nvSpPr>
      <dsp:spPr>
        <a:xfrm rot="8100000">
          <a:off x="3719720" y="3401882"/>
          <a:ext cx="453536" cy="6033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solidFill>
              <a:sysClr val="window" lastClr="FFFFFF"/>
            </a:solidFill>
            <a:latin typeface="Cambria"/>
            <a:ea typeface="+mn-ea"/>
            <a:cs typeface="+mn-cs"/>
          </a:endParaRPr>
        </a:p>
      </dsp:txBody>
      <dsp:txXfrm rot="10800000">
        <a:off x="3835855" y="3474448"/>
        <a:ext cx="317475" cy="362014"/>
      </dsp:txXfrm>
    </dsp:sp>
    <dsp:sp modelId="{768463A0-6920-45ED-8438-8A6303DD8A2B}">
      <dsp:nvSpPr>
        <dsp:cNvPr id="0" name=""/>
        <dsp:cNvSpPr/>
      </dsp:nvSpPr>
      <dsp:spPr>
        <a:xfrm>
          <a:off x="2057397" y="3715337"/>
          <a:ext cx="1828805" cy="1925825"/>
        </a:xfrm>
        <a:prstGeom prst="ellipse">
          <a:avLst/>
        </a:prstGeom>
        <a:solidFill>
          <a:schemeClr val="accent1">
            <a:hueOff val="0"/>
            <a:satOff val="0"/>
            <a:lumOff val="0"/>
            <a:alphaOff val="0"/>
          </a:schemeClr>
        </a:solidFill>
        <a:ln w="4127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a:solidFill>
                <a:schemeClr val="tx1"/>
              </a:solidFill>
              <a:latin typeface="Cambria"/>
              <a:ea typeface="+mn-ea"/>
              <a:cs typeface="+mn-cs"/>
            </a:rPr>
            <a:t>  When loan is due, if borrower doesn’t have money to cover the check or withdrawal, loan may be re-borrowed, with more fees.</a:t>
          </a:r>
          <a:endParaRPr lang="en-US" sz="1200" kern="1200" dirty="0">
            <a:solidFill>
              <a:schemeClr val="tx1"/>
            </a:solidFill>
            <a:latin typeface="Cambria"/>
            <a:ea typeface="+mn-ea"/>
            <a:cs typeface="+mn-cs"/>
          </a:endParaRPr>
        </a:p>
      </dsp:txBody>
      <dsp:txXfrm>
        <a:off x="2325219" y="3997368"/>
        <a:ext cx="1293161" cy="1361763"/>
      </dsp:txXfrm>
    </dsp:sp>
    <dsp:sp modelId="{CD65B6B9-E95D-4A42-8B1C-3B87B0F66BE0}">
      <dsp:nvSpPr>
        <dsp:cNvPr id="0" name=""/>
        <dsp:cNvSpPr/>
      </dsp:nvSpPr>
      <dsp:spPr>
        <a:xfrm rot="13500000">
          <a:off x="1788495" y="3420035"/>
          <a:ext cx="453536" cy="6033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solidFill>
              <a:sysClr val="window" lastClr="FFFFFF"/>
            </a:solidFill>
            <a:latin typeface="Cambria"/>
            <a:ea typeface="+mn-ea"/>
            <a:cs typeface="+mn-cs"/>
          </a:endParaRPr>
        </a:p>
      </dsp:txBody>
      <dsp:txXfrm rot="10800000">
        <a:off x="1904630" y="3588811"/>
        <a:ext cx="317475" cy="362014"/>
      </dsp:txXfrm>
    </dsp:sp>
    <dsp:sp modelId="{750AB2DE-F892-4D1C-B91A-4526B107B6CC}">
      <dsp:nvSpPr>
        <dsp:cNvPr id="0" name=""/>
        <dsp:cNvSpPr/>
      </dsp:nvSpPr>
      <dsp:spPr>
        <a:xfrm>
          <a:off x="177724" y="1884174"/>
          <a:ext cx="1787723" cy="1787723"/>
        </a:xfrm>
        <a:prstGeom prst="ellipse">
          <a:avLst/>
        </a:prstGeom>
        <a:solidFill>
          <a:schemeClr val="accent1">
            <a:hueOff val="0"/>
            <a:satOff val="0"/>
            <a:lumOff val="0"/>
            <a:alphaOff val="0"/>
          </a:schemeClr>
        </a:solidFill>
        <a:ln w="4127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a:solidFill>
                <a:schemeClr val="tx1"/>
              </a:solidFill>
              <a:latin typeface="Cambria"/>
              <a:ea typeface="+mn-ea"/>
              <a:cs typeface="+mn-cs"/>
            </a:rPr>
            <a:t>Borrower visits payday lender in person or online to get a new loan OR borrower    re-borrows a prior loan.</a:t>
          </a:r>
        </a:p>
      </dsp:txBody>
      <dsp:txXfrm>
        <a:off x="439530" y="2145980"/>
        <a:ext cx="1264111" cy="1264111"/>
      </dsp:txXfrm>
    </dsp:sp>
    <dsp:sp modelId="{DB6E0D99-F270-4AC8-AE49-56DB52ACBFED}">
      <dsp:nvSpPr>
        <dsp:cNvPr id="0" name=""/>
        <dsp:cNvSpPr/>
      </dsp:nvSpPr>
      <dsp:spPr>
        <a:xfrm rot="18900000">
          <a:off x="1770229" y="1551332"/>
          <a:ext cx="452762" cy="6033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solidFill>
              <a:sysClr val="window" lastClr="FFFFFF"/>
            </a:solidFill>
            <a:latin typeface="Cambria"/>
            <a:ea typeface="+mn-ea"/>
            <a:cs typeface="+mn-cs"/>
          </a:endParaRPr>
        </a:p>
      </dsp:txBody>
      <dsp:txXfrm>
        <a:off x="1790121" y="1720026"/>
        <a:ext cx="316933" cy="36201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4F36DB84-C3D9-4045-B12A-1DC30B0C96C0}" type="datetimeFigureOut">
              <a:rPr lang="en-US" smtClean="0"/>
              <a:t>7/1/2022</a:t>
            </a:fld>
            <a:endParaRPr lang="en-US" dirty="0"/>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26419D04-B7DB-2B4D-885F-E8F5B8FE3E52}" type="datetimeFigureOut">
              <a:rPr lang="en-US" smtClean="0"/>
              <a:t>7/1/2022</a:t>
            </a:fld>
            <a:endParaRPr lang="en-US" dirty="0"/>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dirty="0"/>
          </a:p>
        </p:txBody>
      </p:sp>
    </p:spTree>
    <p:extLst>
      <p:ext uri="{BB962C8B-B14F-4D97-AF65-F5344CB8AC3E}">
        <p14:creationId xmlns:p14="http://schemas.microsoft.com/office/powerpoint/2010/main" val="1267478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13</a:t>
            </a:fld>
            <a:endParaRPr lang="en-US" dirty="0"/>
          </a:p>
        </p:txBody>
      </p:sp>
    </p:spTree>
    <p:extLst>
      <p:ext uri="{BB962C8B-B14F-4D97-AF65-F5344CB8AC3E}">
        <p14:creationId xmlns:p14="http://schemas.microsoft.com/office/powerpoint/2010/main" val="61506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charset="0"/>
                <a:ea typeface="Arial" charset="0"/>
                <a:cs typeface="Arial" charset="0"/>
              </a:rPr>
              <a:t>You borrow up to a credit limit</a:t>
            </a:r>
          </a:p>
          <a:p>
            <a:r>
              <a:rPr lang="en-US" dirty="0">
                <a:latin typeface="Arial" charset="0"/>
                <a:ea typeface="Arial" charset="0"/>
                <a:cs typeface="Arial" charset="0"/>
              </a:rPr>
              <a:t>Limit often based on credit scores</a:t>
            </a:r>
          </a:p>
          <a:p>
            <a:r>
              <a:rPr lang="en-US" dirty="0">
                <a:latin typeface="Arial" charset="0"/>
                <a:ea typeface="Arial" charset="0"/>
                <a:cs typeface="Arial" charset="0"/>
              </a:rPr>
              <a:t>Payment is based on the amount of the credit limit you have used</a:t>
            </a:r>
          </a:p>
          <a:p>
            <a:r>
              <a:rPr lang="en-US" dirty="0">
                <a:latin typeface="Arial" charset="0"/>
                <a:ea typeface="Arial" charset="0"/>
                <a:cs typeface="Arial" charset="0"/>
              </a:rPr>
              <a:t>Billed a monthly minimum—1% to 5% of outstanding balance</a:t>
            </a:r>
          </a:p>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24</a:t>
            </a:fld>
            <a:endParaRPr lang="en-US" dirty="0"/>
          </a:p>
        </p:txBody>
      </p:sp>
    </p:spTree>
    <p:extLst>
      <p:ext uri="{BB962C8B-B14F-4D97-AF65-F5344CB8AC3E}">
        <p14:creationId xmlns:p14="http://schemas.microsoft.com/office/powerpoint/2010/main" val="1931974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42</a:t>
            </a:fld>
            <a:endParaRPr lang="en-US" dirty="0"/>
          </a:p>
        </p:txBody>
      </p:sp>
    </p:spTree>
    <p:extLst>
      <p:ext uri="{BB962C8B-B14F-4D97-AF65-F5344CB8AC3E}">
        <p14:creationId xmlns:p14="http://schemas.microsoft.com/office/powerpoint/2010/main" val="61506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50</a:t>
            </a:fld>
            <a:endParaRPr lang="en-US" dirty="0"/>
          </a:p>
        </p:txBody>
      </p:sp>
    </p:spTree>
    <p:extLst>
      <p:ext uri="{BB962C8B-B14F-4D97-AF65-F5344CB8AC3E}">
        <p14:creationId xmlns:p14="http://schemas.microsoft.com/office/powerpoint/2010/main" val="267990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54</a:t>
            </a:fld>
            <a:endParaRPr lang="en-US" dirty="0"/>
          </a:p>
        </p:txBody>
      </p:sp>
    </p:spTree>
    <p:extLst>
      <p:ext uri="{BB962C8B-B14F-4D97-AF65-F5344CB8AC3E}">
        <p14:creationId xmlns:p14="http://schemas.microsoft.com/office/powerpoint/2010/main" val="3091626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4FDA3B-D772-9D44-B8B4-BB6CF7F1C08A}" type="slidenum">
              <a:rPr lang="en-US" smtClean="0"/>
              <a:t>57</a:t>
            </a:fld>
            <a:endParaRPr lang="en-US" dirty="0"/>
          </a:p>
        </p:txBody>
      </p:sp>
    </p:spTree>
    <p:extLst>
      <p:ext uri="{BB962C8B-B14F-4D97-AF65-F5344CB8AC3E}">
        <p14:creationId xmlns:p14="http://schemas.microsoft.com/office/powerpoint/2010/main" val="10557049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7639519" y="6320325"/>
            <a:ext cx="806845"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Slide Number Placeholder 5"/>
          <p:cNvSpPr txBox="1">
            <a:spLocks/>
          </p:cNvSpPr>
          <p:nvPr userDrawn="1"/>
        </p:nvSpPr>
        <p:spPr>
          <a:xfrm>
            <a:off x="7888303" y="6363615"/>
            <a:ext cx="725762" cy="283845"/>
          </a:xfrm>
          <a:prstGeom prst="rect">
            <a:avLst/>
          </a:prstGeom>
        </p:spPr>
        <p:txBody>
          <a:bodyPr vert="horz" lIns="0" tIns="0" rIns="0" bIns="0" rtlCol="0" anchor="ctr" anchorCtr="0"/>
          <a:lstStyle>
            <a:defPPr>
              <a:defRPr lang="en-US"/>
            </a:defPPr>
            <a:lvl1pPr marL="0" algn="ctr" defTabSz="457200" rtl="0" eaLnBrk="1" latinLnBrk="0" hangingPunct="1">
              <a:defRPr sz="3600" b="0" kern="1200">
                <a:solidFill>
                  <a:schemeClr val="tx1"/>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18552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7848" cy="914894"/>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508520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914894"/>
          </a:xfrm>
        </p:spPr>
        <p:txBody>
          <a:bodyPr/>
          <a:lstStyle/>
          <a:p>
            <a:r>
              <a:rPr lang="en-US"/>
              <a:t>Click to edit Master title style</a:t>
            </a:r>
            <a:endParaRPr lang="en-US" dirty="0"/>
          </a:p>
        </p:txBody>
      </p:sp>
      <p:sp>
        <p:nvSpPr>
          <p:cNvPr id="3" name="Date Placeholder 2"/>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641423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3" name="Footer Placeholder 2"/>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5"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944422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Title 7"/>
          <p:cNvSpPr>
            <a:spLocks noGrp="1"/>
          </p:cNvSpPr>
          <p:nvPr>
            <p:ph type="title"/>
          </p:nvPr>
        </p:nvSpPr>
        <p:spPr/>
        <p:txBody>
          <a:bodyPr/>
          <a:lstStyle/>
          <a:p>
            <a:r>
              <a:rPr lang="en-US"/>
              <a:t>Click to edit Master title style</a:t>
            </a:r>
          </a:p>
        </p:txBody>
      </p:sp>
      <p:sp>
        <p:nvSpPr>
          <p:cNvPr id="9"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53372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7534833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1"/>
            </a:lvl1pPr>
          </a:lstStyle>
          <a:p>
            <a:endParaRPr lang="en-US" dirty="0">
              <a:solidFill>
                <a:prstClr val="black"/>
              </a:solidFill>
            </a:endParaRPr>
          </a:p>
        </p:txBody>
      </p:sp>
      <p:sp>
        <p:nvSpPr>
          <p:cNvPr id="7"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7155645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0"/>
            </a:lvl1pPr>
          </a:lstStyle>
          <a:p>
            <a:endParaRPr lang="en-US" dirty="0">
              <a:solidFill>
                <a:prstClr val="black"/>
              </a:solidFill>
            </a:endParaRPr>
          </a:p>
        </p:txBody>
      </p:sp>
      <p:sp>
        <p:nvSpPr>
          <p:cNvPr id="7"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758788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1"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4" name="TextBox 13"/>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5" name="Rectangle 14"/>
          <p:cNvSpPr/>
          <p:nvPr userDrawn="1"/>
        </p:nvSpPr>
        <p:spPr>
          <a:xfrm>
            <a:off x="2451910" y="6445083"/>
            <a:ext cx="5171232" cy="261610"/>
          </a:xfrm>
          <a:prstGeom prst="rect">
            <a:avLst/>
          </a:prstGeom>
        </p:spPr>
        <p:txBody>
          <a:bodyPr wrap="square" anchor="t">
            <a:spAutoFit/>
          </a:bodyPr>
          <a:lstStyle/>
          <a:p>
            <a:r>
              <a:rPr lang="en-US" sz="1100" kern="1200" dirty="0">
                <a:solidFill>
                  <a:schemeClr val="tx1"/>
                </a:solidFill>
                <a:latin typeface="+mj-lt"/>
                <a:ea typeface="+mn-ea"/>
                <a:cs typeface="+mn-cs"/>
              </a:rPr>
              <a:t>Module 8: </a:t>
            </a:r>
            <a:r>
              <a:rPr lang="en-US" sz="1100" dirty="0">
                <a:solidFill>
                  <a:schemeClr val="tx1"/>
                </a:solidFill>
                <a:latin typeface="+mj-lt"/>
              </a:rPr>
              <a:t>Managing Debt</a:t>
            </a:r>
          </a:p>
        </p:txBody>
      </p:sp>
      <p:sp>
        <p:nvSpPr>
          <p:cNvPr id="10" name="Rectangle 9"/>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7" name="Rectangle 16"/>
          <p:cNvSpPr/>
          <p:nvPr userDrawn="1"/>
        </p:nvSpPr>
        <p:spPr>
          <a:xfrm>
            <a:off x="5588246" y="6451745"/>
            <a:ext cx="2300057"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Tree>
    <p:extLst>
      <p:ext uri="{BB962C8B-B14F-4D97-AF65-F5344CB8AC3E}">
        <p14:creationId xmlns:p14="http://schemas.microsoft.com/office/powerpoint/2010/main" val="1603699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423893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5341383"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30415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5742464" y="2792409"/>
            <a:ext cx="3258660" cy="3484327"/>
          </a:xfrm>
          <a:prstGeom prst="rect">
            <a:avLst/>
          </a:prstGeom>
        </p:spPr>
      </p:pic>
      <p:sp>
        <p:nvSpPr>
          <p:cNvPr id="3" name="Content Placeholder 2"/>
          <p:cNvSpPr>
            <a:spLocks noGrp="1"/>
          </p:cNvSpPr>
          <p:nvPr>
            <p:ph idx="1"/>
          </p:nvPr>
        </p:nvSpPr>
        <p:spPr>
          <a:xfrm>
            <a:off x="611873" y="1416581"/>
            <a:ext cx="5351605"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179668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081351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62408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936156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765547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4800" cy="91489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14002"/>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044548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0" name="Rectangle 9"/>
          <p:cNvSpPr/>
          <p:nvPr/>
        </p:nvSpPr>
        <p:spPr>
          <a:xfrm>
            <a:off x="2451910" y="6445083"/>
            <a:ext cx="5171232" cy="261610"/>
          </a:xfrm>
          <a:prstGeom prst="rect">
            <a:avLst/>
          </a:prstGeom>
        </p:spPr>
        <p:txBody>
          <a:bodyPr wrap="square" anchor="t">
            <a:spAutoFit/>
          </a:bodyPr>
          <a:lstStyle/>
          <a:p>
            <a:r>
              <a:rPr lang="en-US" sz="1100" dirty="0">
                <a:solidFill>
                  <a:schemeClr val="tx1"/>
                </a:solidFill>
                <a:latin typeface="+mj-lt"/>
              </a:rPr>
              <a:t>Module 8: Managing Debt</a:t>
            </a:r>
          </a:p>
        </p:txBody>
      </p:sp>
      <p:sp>
        <p:nvSpPr>
          <p:cNvPr id="11" name="Rectangle 10"/>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3" name="Rectangle 12"/>
          <p:cNvSpPr/>
          <p:nvPr userDrawn="1"/>
        </p:nvSpPr>
        <p:spPr>
          <a:xfrm>
            <a:off x="5588246" y="6451745"/>
            <a:ext cx="2300057"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Tree>
    <p:extLst>
      <p:ext uri="{BB962C8B-B14F-4D97-AF65-F5344CB8AC3E}">
        <p14:creationId xmlns:p14="http://schemas.microsoft.com/office/powerpoint/2010/main" val="6180554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usa.gov/"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hidden="1"/>
          <p:cNvSpPr>
            <a:spLocks noGrp="1"/>
          </p:cNvSpPr>
          <p:nvPr>
            <p:ph type="ctrTitle"/>
          </p:nvPr>
        </p:nvSpPr>
        <p:spPr/>
        <p:txBody>
          <a:bodyPr/>
          <a:lstStyle/>
          <a:p>
            <a:r>
              <a:rPr lang="en-US"/>
              <a:t>Module 8: Managing</a:t>
            </a:r>
            <a:r>
              <a:rPr lang="en-US" baseline="0"/>
              <a:t> Debt</a:t>
            </a:r>
            <a:endParaRPr lang="en-US"/>
          </a:p>
        </p:txBody>
      </p:sp>
      <p:pic>
        <p:nvPicPr>
          <p:cNvPr id="12" name="Picture 11" descr="Iconic picture for Module 8. Man and woman on couch reviewing papers"/>
          <p:cNvPicPr>
            <a:picLocks noChangeAspect="1"/>
          </p:cNvPicPr>
          <p:nvPr/>
        </p:nvPicPr>
        <p:blipFill rotWithShape="1">
          <a:blip r:embed="rId3" cstate="print">
            <a:extLst>
              <a:ext uri="{28A0092B-C50C-407E-A947-70E740481C1C}">
                <a14:useLocalDpi xmlns:a14="http://schemas.microsoft.com/office/drawing/2010/main"/>
              </a:ext>
            </a:extLst>
          </a:blip>
          <a:srcRect l="3844" t="14974" r="3844" b="11479"/>
          <a:stretch/>
        </p:blipFill>
        <p:spPr>
          <a:xfrm>
            <a:off x="1403184" y="0"/>
            <a:ext cx="6189989" cy="4345525"/>
          </a:xfrm>
          <a:prstGeom prst="rect">
            <a:avLst/>
          </a:prstGeom>
        </p:spPr>
      </p:pic>
      <p:sp>
        <p:nvSpPr>
          <p:cNvPr id="10" name="Rectangle 9" descr="black box framing picture"/>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Money Smart logo ">
            <a:extLst>
              <a:ext uri="{FF2B5EF4-FFF2-40B4-BE49-F238E27FC236}">
                <a16:creationId xmlns:a16="http://schemas.microsoft.com/office/drawing/2014/main" id="{D29530A7-D15B-AF4B-BCB2-9324CFEC4B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184" y="5093106"/>
            <a:ext cx="1124400" cy="1124400"/>
          </a:xfrm>
          <a:prstGeom prst="rect">
            <a:avLst/>
          </a:prstGeom>
        </p:spPr>
      </p:pic>
      <p:sp>
        <p:nvSpPr>
          <p:cNvPr id="7" name="Subtitle 11"/>
          <p:cNvSpPr txBox="1">
            <a:spLocks/>
          </p:cNvSpPr>
          <p:nvPr/>
        </p:nvSpPr>
        <p:spPr>
          <a:xfrm>
            <a:off x="2722794" y="4897208"/>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n-US" sz="1800" dirty="0"/>
              <a:t>Module 8</a:t>
            </a:r>
          </a:p>
        </p:txBody>
      </p:sp>
      <p:sp>
        <p:nvSpPr>
          <p:cNvPr id="6" name="Title 1"/>
          <p:cNvSpPr txBox="1">
            <a:spLocks/>
          </p:cNvSpPr>
          <p:nvPr/>
        </p:nvSpPr>
        <p:spPr>
          <a:xfrm>
            <a:off x="2649645" y="5176020"/>
            <a:ext cx="5891685" cy="1031724"/>
          </a:xfrm>
          <a:prstGeom prst="rect">
            <a:avLst/>
          </a:prstGeom>
        </p:spPr>
        <p:txBody>
          <a:bodyPr vert="horz" lIns="91440" tIns="45720" rIns="91440" bIns="45720" rtlCol="0" anchor="b" anchorCtr="0">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r>
              <a:rPr lang="en-US" dirty="0"/>
              <a:t>Managing Debt</a:t>
            </a:r>
          </a:p>
        </p:txBody>
      </p:sp>
      <p:sp>
        <p:nvSpPr>
          <p:cNvPr id="9" name="Rectangle 8"/>
          <p:cNvSpPr/>
          <p:nvPr/>
        </p:nvSpPr>
        <p:spPr>
          <a:xfrm>
            <a:off x="1403184" y="6400211"/>
            <a:ext cx="1290866" cy="276999"/>
          </a:xfrm>
          <a:prstGeom prst="rect">
            <a:avLst/>
          </a:prstGeom>
        </p:spPr>
        <p:txBody>
          <a:bodyPr wrap="none">
            <a:spAutoFit/>
          </a:bodyPr>
          <a:lstStyle/>
          <a:p>
            <a:r>
              <a:rPr lang="en-US" sz="1200" i="0" dirty="0"/>
              <a:t>September 2018</a:t>
            </a:r>
          </a:p>
        </p:txBody>
      </p:sp>
      <p:sp>
        <p:nvSpPr>
          <p:cNvPr id="11" name="Rectangle 10" descr="blue box framing page number"/>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lide Number Placeholder 2"/>
          <p:cNvSpPr>
            <a:spLocks noGrp="1"/>
          </p:cNvSpPr>
          <p:nvPr>
            <p:ph type="sldNum" sz="quarter" idx="12"/>
          </p:nvPr>
        </p:nvSpPr>
        <p:spPr>
          <a:xfrm>
            <a:off x="7849425" y="6320325"/>
            <a:ext cx="806845" cy="283845"/>
          </a:xfrm>
        </p:spPr>
        <p:txBody>
          <a:bodyPr/>
          <a:lstStyle/>
          <a:p>
            <a:fld id="{AF83BEB6-139A-B746-BC33-1F5B6187E65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2229101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673129" cy="881682"/>
          </a:xfrm>
        </p:spPr>
        <p:txBody>
          <a:bodyPr>
            <a:normAutofit/>
          </a:bodyPr>
          <a:lstStyle/>
          <a:p>
            <a:r>
              <a:rPr lang="en-US" dirty="0"/>
              <a:t>People Get into Debt for Many Reasons</a:t>
            </a:r>
          </a:p>
        </p:txBody>
      </p:sp>
      <p:sp>
        <p:nvSpPr>
          <p:cNvPr id="3" name="Content Placeholder 2"/>
          <p:cNvSpPr>
            <a:spLocks noGrp="1"/>
          </p:cNvSpPr>
          <p:nvPr>
            <p:ph idx="1"/>
          </p:nvPr>
        </p:nvSpPr>
        <p:spPr>
          <a:xfrm>
            <a:off x="577986" y="1424723"/>
            <a:ext cx="4778603" cy="4701440"/>
          </a:xfrm>
        </p:spPr>
        <p:txBody>
          <a:bodyPr>
            <a:normAutofit lnSpcReduction="10000"/>
          </a:bodyPr>
          <a:lstStyle/>
          <a:p>
            <a:pPr>
              <a:buFont typeface="Wingdings" panose="05000000000000000000" pitchFamily="2" charset="2"/>
              <a:buChar char="§"/>
            </a:pPr>
            <a:r>
              <a:rPr lang="en-US" sz="2800" dirty="0"/>
              <a:t>Purchase assets</a:t>
            </a:r>
          </a:p>
          <a:p>
            <a:pPr>
              <a:spcAft>
                <a:spcPts val="0"/>
              </a:spcAft>
              <a:buFont typeface="Wingdings" panose="05000000000000000000" pitchFamily="2" charset="2"/>
              <a:buChar char="§"/>
            </a:pPr>
            <a:r>
              <a:rPr lang="en-US" sz="2800" dirty="0"/>
              <a:t>Pay bills (or as a result of not paying them)</a:t>
            </a:r>
          </a:p>
          <a:p>
            <a:pPr>
              <a:spcBef>
                <a:spcPts val="1200"/>
              </a:spcBef>
              <a:buFont typeface="Wingdings" panose="05000000000000000000" pitchFamily="2" charset="2"/>
              <a:buChar char="§"/>
            </a:pPr>
            <a:r>
              <a:rPr lang="en-US" sz="2800" dirty="0"/>
              <a:t>Cover unexpected expenses or emergencies</a:t>
            </a:r>
          </a:p>
          <a:p>
            <a:pPr>
              <a:buFont typeface="Wingdings" panose="05000000000000000000" pitchFamily="2" charset="2"/>
              <a:buChar char="§"/>
            </a:pPr>
            <a:r>
              <a:rPr lang="en-US" sz="2800" dirty="0"/>
              <a:t>Buy something they want or need</a:t>
            </a:r>
          </a:p>
        </p:txBody>
      </p:sp>
      <p:pic>
        <p:nvPicPr>
          <p:cNvPr id="6" name="Picture 5" descr="Colorful wheel with WHY? in the middle. Spokes of wheel are Needs, Wants, Emergencies, Bills, Assets."/>
          <p:cNvPicPr>
            <a:picLocks noChangeAspect="1"/>
          </p:cNvPicPr>
          <p:nvPr/>
        </p:nvPicPr>
        <p:blipFill>
          <a:blip r:embed="rId2"/>
          <a:stretch>
            <a:fillRect/>
          </a:stretch>
        </p:blipFill>
        <p:spPr>
          <a:xfrm>
            <a:off x="5121229" y="1697840"/>
            <a:ext cx="3898900" cy="3898900"/>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pPr/>
              <a:t>10</a:t>
            </a:fld>
            <a:endParaRPr lang="en-US" dirty="0"/>
          </a:p>
        </p:txBody>
      </p:sp>
    </p:spTree>
    <p:extLst>
      <p:ext uri="{BB962C8B-B14F-4D97-AF65-F5344CB8AC3E}">
        <p14:creationId xmlns:p14="http://schemas.microsoft.com/office/powerpoint/2010/main" val="2298751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997978" cy="881682"/>
          </a:xfrm>
        </p:spPr>
        <p:txBody>
          <a:bodyPr>
            <a:noAutofit/>
          </a:bodyPr>
          <a:lstStyle/>
          <a:p>
            <a:r>
              <a:rPr lang="en-US" dirty="0"/>
              <a:t>How Debt Can Affect Your</a:t>
            </a:r>
            <a:br>
              <a:rPr lang="en-US" dirty="0"/>
            </a:br>
            <a:r>
              <a:rPr lang="en-US" dirty="0"/>
              <a:t>Financial Situation</a:t>
            </a:r>
          </a:p>
        </p:txBody>
      </p:sp>
      <p:sp>
        <p:nvSpPr>
          <p:cNvPr id="3" name="Content Placeholder 2"/>
          <p:cNvSpPr>
            <a:spLocks noGrp="1"/>
          </p:cNvSpPr>
          <p:nvPr>
            <p:ph idx="1"/>
          </p:nvPr>
        </p:nvSpPr>
        <p:spPr/>
        <p:txBody>
          <a:bodyPr>
            <a:normAutofit/>
          </a:bodyPr>
          <a:lstStyle/>
          <a:p>
            <a:pPr>
              <a:lnSpc>
                <a:spcPct val="100000"/>
              </a:lnSpc>
              <a:spcAft>
                <a:spcPts val="0"/>
              </a:spcAft>
              <a:buFont typeface="Wingdings" charset="2"/>
              <a:buChar char="§"/>
            </a:pPr>
            <a:r>
              <a:rPr lang="en-US" sz="3200" dirty="0"/>
              <a:t>Need to use future income to pay your debts </a:t>
            </a:r>
          </a:p>
          <a:p>
            <a:pPr lvl="1">
              <a:lnSpc>
                <a:spcPct val="100000"/>
              </a:lnSpc>
              <a:spcAft>
                <a:spcPts val="600"/>
              </a:spcAft>
            </a:pPr>
            <a:r>
              <a:rPr lang="en-US" sz="2800" dirty="0"/>
              <a:t>Called “obligating future income”</a:t>
            </a:r>
          </a:p>
          <a:p>
            <a:pPr>
              <a:lnSpc>
                <a:spcPct val="100000"/>
              </a:lnSpc>
              <a:spcBef>
                <a:spcPts val="1200"/>
              </a:spcBef>
              <a:buFont typeface="Wingdings" charset="2"/>
              <a:buChar char="§"/>
            </a:pPr>
            <a:r>
              <a:rPr lang="en-US" sz="3200" dirty="0"/>
              <a:t>Generally pay interest and sometimes fees on your debt until paid</a:t>
            </a:r>
          </a:p>
          <a:p>
            <a:pPr>
              <a:lnSpc>
                <a:spcPct val="100000"/>
              </a:lnSpc>
              <a:buFont typeface="Wingdings" charset="2"/>
              <a:buChar char="§"/>
            </a:pPr>
            <a:r>
              <a:rPr lang="en-US" sz="3200" dirty="0"/>
              <a:t>May impact how soon you can achieve your goals</a:t>
            </a:r>
          </a:p>
        </p:txBody>
      </p:sp>
      <p:sp>
        <p:nvSpPr>
          <p:cNvPr id="5" name="Slide Number Placeholder 4"/>
          <p:cNvSpPr>
            <a:spLocks noGrp="1"/>
          </p:cNvSpPr>
          <p:nvPr>
            <p:ph type="sldNum" sz="quarter" idx="4"/>
          </p:nvPr>
        </p:nvSpPr>
        <p:spPr/>
        <p:txBody>
          <a:bodyPr/>
          <a:lstStyle/>
          <a:p>
            <a:fld id="{AF83BEB6-139A-B746-BC33-1F5B6187E651}" type="slidenum">
              <a:rPr lang="en-US" smtClean="0"/>
              <a:pPr/>
              <a:t>11</a:t>
            </a:fld>
            <a:endParaRPr lang="en-US" dirty="0"/>
          </a:p>
        </p:txBody>
      </p:sp>
    </p:spTree>
    <p:extLst>
      <p:ext uri="{BB962C8B-B14F-4D97-AF65-F5344CB8AC3E}">
        <p14:creationId xmlns:p14="http://schemas.microsoft.com/office/powerpoint/2010/main" val="2588005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27588"/>
            <a:ext cx="8161976" cy="1212072"/>
          </a:xfrm>
        </p:spPr>
        <p:txBody>
          <a:bodyPr>
            <a:normAutofit/>
          </a:bodyPr>
          <a:lstStyle/>
          <a:p>
            <a:r>
              <a:rPr lang="en-US" dirty="0"/>
              <a:t>Apply It: Understanding My Debt</a:t>
            </a:r>
            <a:br>
              <a:rPr lang="en-US" dirty="0"/>
            </a:br>
            <a:r>
              <a:rPr lang="en-US" sz="2400" dirty="0"/>
              <a:t>See page 6 in your Participant Guide</a:t>
            </a:r>
            <a:endParaRPr lang="en-US" sz="1800" dirty="0"/>
          </a:p>
        </p:txBody>
      </p:sp>
      <p:pic>
        <p:nvPicPr>
          <p:cNvPr id="6" name="Picture 5" descr="Screenshot of Apply It: Understanding My Debt from Participant Guide. Shown for navigation purposes only"/>
          <p:cNvPicPr>
            <a:picLocks noChangeAspect="1"/>
          </p:cNvPicPr>
          <p:nvPr/>
        </p:nvPicPr>
        <p:blipFill>
          <a:blip r:embed="rId2"/>
          <a:stretch>
            <a:fillRect/>
          </a:stretch>
        </p:blipFill>
        <p:spPr>
          <a:xfrm>
            <a:off x="603250" y="1137535"/>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Slide Number Placeholder 7"/>
          <p:cNvSpPr>
            <a:spLocks noGrp="1"/>
          </p:cNvSpPr>
          <p:nvPr>
            <p:ph type="sldNum" sz="quarter" idx="4"/>
          </p:nvPr>
        </p:nvSpPr>
        <p:spPr/>
        <p:txBody>
          <a:bodyPr/>
          <a:lstStyle/>
          <a:p>
            <a:fld id="{AF83BEB6-139A-B746-BC33-1F5B6187E651}" type="slidenum">
              <a:rPr lang="en-US" smtClean="0"/>
              <a:pPr/>
              <a:t>12</a:t>
            </a:fld>
            <a:endParaRPr lang="en-US" dirty="0"/>
          </a:p>
        </p:txBody>
      </p:sp>
    </p:spTree>
    <p:extLst>
      <p:ext uri="{BB962C8B-B14F-4D97-AF65-F5344CB8AC3E}">
        <p14:creationId xmlns:p14="http://schemas.microsoft.com/office/powerpoint/2010/main" val="3770278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Autofit/>
          </a:bodyPr>
          <a:lstStyle/>
          <a:p>
            <a:r>
              <a:rPr lang="en-US" dirty="0"/>
              <a:t>Section 1: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Understanding your debt is the first step to managing it. </a:t>
            </a:r>
          </a:p>
          <a:p>
            <a:endParaRPr lang="en-US"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13</a:t>
            </a:fld>
            <a:endParaRPr lang="en-US" dirty="0"/>
          </a:p>
        </p:txBody>
      </p:sp>
    </p:spTree>
    <p:extLst>
      <p:ext uri="{BB962C8B-B14F-4D97-AF65-F5344CB8AC3E}">
        <p14:creationId xmlns:p14="http://schemas.microsoft.com/office/powerpoint/2010/main" val="1815253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2: How Debt Works</a:t>
            </a:r>
          </a:p>
        </p:txBody>
      </p:sp>
      <p:sp>
        <p:nvSpPr>
          <p:cNvPr id="6" name="Content Placeholder 5"/>
          <p:cNvSpPr>
            <a:spLocks noGrp="1"/>
          </p:cNvSpPr>
          <p:nvPr>
            <p:ph sz="quarter" idx="12"/>
          </p:nvPr>
        </p:nvSpPr>
        <p:spPr/>
        <p:txBody>
          <a:bodyPr>
            <a:normAutofit lnSpcReduction="10000"/>
          </a:bodyPr>
          <a:lstStyle/>
          <a:p>
            <a:r>
              <a:rPr lang="en-US" dirty="0"/>
              <a:t>Section 2</a:t>
            </a:r>
          </a:p>
        </p:txBody>
      </p:sp>
      <p:sp>
        <p:nvSpPr>
          <p:cNvPr id="3" name="Subtitle 2"/>
          <p:cNvSpPr>
            <a:spLocks noGrp="1"/>
          </p:cNvSpPr>
          <p:nvPr>
            <p:ph type="body" sz="quarter" idx="11"/>
          </p:nvPr>
        </p:nvSpPr>
        <p:spPr/>
        <p:txBody>
          <a:bodyPr/>
          <a:lstStyle/>
          <a:p>
            <a:r>
              <a:rPr lang="en-US" dirty="0"/>
              <a:t>How Debt Works</a:t>
            </a:r>
          </a:p>
        </p:txBody>
      </p:sp>
      <p:sp>
        <p:nvSpPr>
          <p:cNvPr id="8" name="Rectangle 7"/>
          <p:cNvSpPr/>
          <p:nvPr/>
        </p:nvSpPr>
        <p:spPr>
          <a:xfrm>
            <a:off x="571468" y="2802107"/>
            <a:ext cx="2622107" cy="646331"/>
          </a:xfrm>
          <a:prstGeom prst="rect">
            <a:avLst/>
          </a:prstGeom>
        </p:spPr>
        <p:txBody>
          <a:bodyPr wrap="square">
            <a:spAutoFit/>
          </a:bodyPr>
          <a:lstStyle/>
          <a:p>
            <a:r>
              <a:rPr lang="en-US" dirty="0"/>
              <a:t>See page 8 in your Participant Guide</a:t>
            </a:r>
          </a:p>
        </p:txBody>
      </p:sp>
      <p:pic>
        <p:nvPicPr>
          <p:cNvPr id="7" name="Picture 6" descr="cartoon with male and female and words (money, debt, bank, payment, credit, save, trust, finance, surety, percent, guarantor) and images to illustrate them."/>
          <p:cNvPicPr>
            <a:picLocks noChangeAspect="1"/>
          </p:cNvPicPr>
          <p:nvPr/>
        </p:nvPicPr>
        <p:blipFill rotWithShape="1">
          <a:blip r:embed="rId2">
            <a:extLst>
              <a:ext uri="{28A0092B-C50C-407E-A947-70E740481C1C}">
                <a14:useLocalDpi xmlns:a14="http://schemas.microsoft.com/office/drawing/2010/main"/>
              </a:ext>
            </a:extLst>
          </a:blip>
          <a:srcRect l="2029" t="2232" r="3993"/>
          <a:stretch/>
        </p:blipFill>
        <p:spPr>
          <a:xfrm>
            <a:off x="3874768" y="586158"/>
            <a:ext cx="5283879" cy="5040919"/>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14</a:t>
            </a:fld>
            <a:endParaRPr lang="en-US" dirty="0"/>
          </a:p>
        </p:txBody>
      </p:sp>
    </p:spTree>
    <p:extLst>
      <p:ext uri="{BB962C8B-B14F-4D97-AF65-F5344CB8AC3E}">
        <p14:creationId xmlns:p14="http://schemas.microsoft.com/office/powerpoint/2010/main" val="735409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2: Key Takeaway</a:t>
            </a:r>
          </a:p>
        </p:txBody>
      </p:sp>
      <p:sp>
        <p:nvSpPr>
          <p:cNvPr id="3" name="Content Placeholder 2"/>
          <p:cNvSpPr>
            <a:spLocks noGrp="1"/>
          </p:cNvSpPr>
          <p:nvPr>
            <p:ph idx="1"/>
          </p:nvPr>
        </p:nvSpPr>
        <p:spPr/>
        <p:txBody>
          <a:bodyPr>
            <a:normAutofit/>
          </a:bodyPr>
          <a:lstStyle/>
          <a:p>
            <a:pPr marL="0" indent="0">
              <a:buNone/>
            </a:pPr>
            <a:r>
              <a:rPr lang="en-US" sz="3200" i="1" dirty="0"/>
              <a:t>Consider how debt works so you can make informed decisions about it. </a:t>
            </a:r>
          </a:p>
          <a:p>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15</a:t>
            </a:fld>
            <a:endParaRPr lang="en-US" dirty="0"/>
          </a:p>
        </p:txBody>
      </p:sp>
    </p:spTree>
    <p:extLst>
      <p:ext uri="{BB962C8B-B14F-4D97-AF65-F5344CB8AC3E}">
        <p14:creationId xmlns:p14="http://schemas.microsoft.com/office/powerpoint/2010/main" val="3113465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 Lingo 1</a:t>
            </a:r>
          </a:p>
        </p:txBody>
      </p:sp>
      <p:sp>
        <p:nvSpPr>
          <p:cNvPr id="3" name="Content Placeholder 2"/>
          <p:cNvSpPr>
            <a:spLocks noGrp="1"/>
          </p:cNvSpPr>
          <p:nvPr>
            <p:ph idx="1"/>
          </p:nvPr>
        </p:nvSpPr>
        <p:spPr/>
        <p:txBody>
          <a:bodyPr>
            <a:normAutofit/>
          </a:bodyPr>
          <a:lstStyle/>
          <a:p>
            <a:pPr marL="0" indent="0">
              <a:lnSpc>
                <a:spcPct val="100000"/>
              </a:lnSpc>
              <a:spcAft>
                <a:spcPts val="1800"/>
              </a:spcAft>
              <a:buNone/>
            </a:pPr>
            <a:r>
              <a:rPr lang="en-US" sz="3200" dirty="0"/>
              <a:t>A loan with collateral that the lender can take if the loan is not repaid according to the loan agreement</a:t>
            </a:r>
          </a:p>
          <a:p>
            <a:pPr marL="514350" indent="-514350">
              <a:lnSpc>
                <a:spcPct val="100000"/>
              </a:lnSpc>
              <a:buFont typeface="+mj-lt"/>
              <a:buAutoNum type="alphaUcPeriod"/>
            </a:pPr>
            <a:r>
              <a:rPr lang="en-US" sz="3200" dirty="0"/>
              <a:t>Principal</a:t>
            </a:r>
          </a:p>
          <a:p>
            <a:pPr marL="514350" indent="-514350">
              <a:lnSpc>
                <a:spcPct val="100000"/>
              </a:lnSpc>
              <a:buFont typeface="+mj-lt"/>
              <a:buAutoNum type="alphaUcPeriod"/>
            </a:pPr>
            <a:r>
              <a:rPr lang="en-US" sz="3200" dirty="0"/>
              <a:t>Secured Loan</a:t>
            </a:r>
          </a:p>
          <a:p>
            <a:pPr marL="514350" indent="-514350">
              <a:lnSpc>
                <a:spcPct val="100000"/>
              </a:lnSpc>
              <a:buFont typeface="+mj-lt"/>
              <a:buAutoNum type="alphaUcPeriod"/>
            </a:pPr>
            <a:r>
              <a:rPr lang="en-US" sz="3200" dirty="0"/>
              <a:t>Annual Percentage Rate</a:t>
            </a:r>
          </a:p>
        </p:txBody>
      </p:sp>
      <p:sp>
        <p:nvSpPr>
          <p:cNvPr id="5" name="Slide Number Placeholder 4"/>
          <p:cNvSpPr>
            <a:spLocks noGrp="1"/>
          </p:cNvSpPr>
          <p:nvPr>
            <p:ph type="sldNum" sz="quarter" idx="4"/>
          </p:nvPr>
        </p:nvSpPr>
        <p:spPr/>
        <p:txBody>
          <a:bodyPr/>
          <a:lstStyle/>
          <a:p>
            <a:fld id="{AF83BEB6-139A-B746-BC33-1F5B6187E651}" type="slidenum">
              <a:rPr lang="en-US" smtClean="0"/>
              <a:pPr/>
              <a:t>16</a:t>
            </a:fld>
            <a:endParaRPr lang="en-US" dirty="0"/>
          </a:p>
        </p:txBody>
      </p:sp>
    </p:spTree>
    <p:extLst>
      <p:ext uri="{BB962C8B-B14F-4D97-AF65-F5344CB8AC3E}">
        <p14:creationId xmlns:p14="http://schemas.microsoft.com/office/powerpoint/2010/main" val="1278511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 Lingo 2</a:t>
            </a:r>
          </a:p>
        </p:txBody>
      </p:sp>
      <p:sp>
        <p:nvSpPr>
          <p:cNvPr id="3" name="Content Placeholder 2"/>
          <p:cNvSpPr>
            <a:spLocks noGrp="1"/>
          </p:cNvSpPr>
          <p:nvPr>
            <p:ph idx="1"/>
          </p:nvPr>
        </p:nvSpPr>
        <p:spPr/>
        <p:txBody>
          <a:bodyPr>
            <a:normAutofit/>
          </a:bodyPr>
          <a:lstStyle/>
          <a:p>
            <a:pPr marL="0" indent="0">
              <a:lnSpc>
                <a:spcPct val="100000"/>
              </a:lnSpc>
              <a:buNone/>
            </a:pPr>
            <a:r>
              <a:rPr lang="en-US" sz="3200" dirty="0"/>
              <a:t>How much money you borrow</a:t>
            </a:r>
          </a:p>
          <a:p>
            <a:pPr marL="514350" indent="-514350">
              <a:lnSpc>
                <a:spcPct val="100000"/>
              </a:lnSpc>
              <a:buFont typeface="+mj-lt"/>
              <a:buAutoNum type="alphaUcPeriod"/>
            </a:pPr>
            <a:r>
              <a:rPr lang="en-US" sz="3200" dirty="0"/>
              <a:t>Principal</a:t>
            </a:r>
          </a:p>
          <a:p>
            <a:pPr marL="514350" indent="-514350">
              <a:lnSpc>
                <a:spcPct val="100000"/>
              </a:lnSpc>
              <a:buFont typeface="+mj-lt"/>
              <a:buAutoNum type="alphaUcPeriod"/>
            </a:pPr>
            <a:r>
              <a:rPr lang="en-US" sz="3200" dirty="0"/>
              <a:t>Interest</a:t>
            </a:r>
          </a:p>
          <a:p>
            <a:pPr marL="514350" indent="-514350">
              <a:lnSpc>
                <a:spcPct val="100000"/>
              </a:lnSpc>
              <a:buFont typeface="+mj-lt"/>
              <a:buAutoNum type="alphaUcPeriod"/>
            </a:pPr>
            <a:r>
              <a:rPr lang="en-US" sz="3200" dirty="0"/>
              <a:t>Fees</a:t>
            </a:r>
          </a:p>
        </p:txBody>
      </p:sp>
      <p:sp>
        <p:nvSpPr>
          <p:cNvPr id="5" name="Slide Number Placeholder 4"/>
          <p:cNvSpPr>
            <a:spLocks noGrp="1"/>
          </p:cNvSpPr>
          <p:nvPr>
            <p:ph type="sldNum" sz="quarter" idx="4"/>
          </p:nvPr>
        </p:nvSpPr>
        <p:spPr/>
        <p:txBody>
          <a:bodyPr/>
          <a:lstStyle/>
          <a:p>
            <a:fld id="{AF83BEB6-139A-B746-BC33-1F5B6187E651}" type="slidenum">
              <a:rPr lang="en-US" smtClean="0"/>
              <a:pPr/>
              <a:t>17</a:t>
            </a:fld>
            <a:endParaRPr lang="en-US" dirty="0"/>
          </a:p>
        </p:txBody>
      </p:sp>
    </p:spTree>
    <p:extLst>
      <p:ext uri="{BB962C8B-B14F-4D97-AF65-F5344CB8AC3E}">
        <p14:creationId xmlns:p14="http://schemas.microsoft.com/office/powerpoint/2010/main" val="3430570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 Lingo 3</a:t>
            </a:r>
          </a:p>
        </p:txBody>
      </p:sp>
      <p:sp>
        <p:nvSpPr>
          <p:cNvPr id="3" name="Content Placeholder 2"/>
          <p:cNvSpPr>
            <a:spLocks noGrp="1"/>
          </p:cNvSpPr>
          <p:nvPr>
            <p:ph idx="1"/>
          </p:nvPr>
        </p:nvSpPr>
        <p:spPr/>
        <p:txBody>
          <a:bodyPr>
            <a:normAutofit/>
          </a:bodyPr>
          <a:lstStyle/>
          <a:p>
            <a:pPr marL="0" indent="0">
              <a:buNone/>
            </a:pPr>
            <a:r>
              <a:rPr lang="en-US" sz="3200" dirty="0"/>
              <a:t>The main cost of borrowing money</a:t>
            </a:r>
          </a:p>
          <a:p>
            <a:pPr marL="514350" indent="-514350">
              <a:lnSpc>
                <a:spcPct val="100000"/>
              </a:lnSpc>
              <a:buFont typeface="+mj-lt"/>
              <a:buAutoNum type="alphaUcPeriod"/>
            </a:pPr>
            <a:r>
              <a:rPr lang="en-US" sz="3200" dirty="0"/>
              <a:t>Current balance</a:t>
            </a:r>
          </a:p>
          <a:p>
            <a:pPr marL="514350" indent="-514350">
              <a:lnSpc>
                <a:spcPct val="100000"/>
              </a:lnSpc>
              <a:buFont typeface="+mj-lt"/>
              <a:buAutoNum type="alphaUcPeriod"/>
            </a:pPr>
            <a:r>
              <a:rPr lang="en-US" sz="3200" dirty="0"/>
              <a:t>Interest</a:t>
            </a:r>
          </a:p>
          <a:p>
            <a:pPr marL="514350" indent="-514350">
              <a:lnSpc>
                <a:spcPct val="100000"/>
              </a:lnSpc>
              <a:buFont typeface="+mj-lt"/>
              <a:buAutoNum type="alphaUcPeriod"/>
            </a:pPr>
            <a:r>
              <a:rPr lang="en-US" sz="3200" dirty="0"/>
              <a:t>Credit </a:t>
            </a:r>
          </a:p>
        </p:txBody>
      </p:sp>
      <p:sp>
        <p:nvSpPr>
          <p:cNvPr id="5" name="Slide Number Placeholder 4"/>
          <p:cNvSpPr>
            <a:spLocks noGrp="1"/>
          </p:cNvSpPr>
          <p:nvPr>
            <p:ph type="sldNum" sz="quarter" idx="4"/>
          </p:nvPr>
        </p:nvSpPr>
        <p:spPr/>
        <p:txBody>
          <a:bodyPr/>
          <a:lstStyle/>
          <a:p>
            <a:fld id="{AF83BEB6-139A-B746-BC33-1F5B6187E651}" type="slidenum">
              <a:rPr lang="en-US" smtClean="0"/>
              <a:pPr/>
              <a:t>18</a:t>
            </a:fld>
            <a:endParaRPr lang="en-US" dirty="0"/>
          </a:p>
        </p:txBody>
      </p:sp>
    </p:spTree>
    <p:extLst>
      <p:ext uri="{BB962C8B-B14F-4D97-AF65-F5344CB8AC3E}">
        <p14:creationId xmlns:p14="http://schemas.microsoft.com/office/powerpoint/2010/main" val="2864278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 Lingo 4</a:t>
            </a:r>
          </a:p>
        </p:txBody>
      </p:sp>
      <p:sp>
        <p:nvSpPr>
          <p:cNvPr id="3" name="Content Placeholder 2"/>
          <p:cNvSpPr>
            <a:spLocks noGrp="1"/>
          </p:cNvSpPr>
          <p:nvPr>
            <p:ph idx="1"/>
          </p:nvPr>
        </p:nvSpPr>
        <p:spPr>
          <a:xfrm>
            <a:off x="577986" y="1600200"/>
            <a:ext cx="8187642" cy="4525963"/>
          </a:xfrm>
        </p:spPr>
        <p:txBody>
          <a:bodyPr>
            <a:normAutofit/>
          </a:bodyPr>
          <a:lstStyle/>
          <a:p>
            <a:pPr marL="0" indent="0">
              <a:lnSpc>
                <a:spcPct val="100000"/>
              </a:lnSpc>
              <a:buNone/>
            </a:pPr>
            <a:r>
              <a:rPr lang="en-US" sz="3200" dirty="0"/>
              <a:t>A credit agreement that allows you to borrow money from time to time up to </a:t>
            </a:r>
            <a:r>
              <a:rPr lang="en-US" sz="3200"/>
              <a:t>a </a:t>
            </a:r>
            <a:br>
              <a:rPr lang="en-US" sz="3200"/>
            </a:br>
            <a:r>
              <a:rPr lang="en-US" sz="3200"/>
              <a:t>pre-approved </a:t>
            </a:r>
            <a:r>
              <a:rPr lang="en-US" sz="3200" dirty="0"/>
              <a:t>maximum credit line</a:t>
            </a:r>
          </a:p>
          <a:p>
            <a:pPr marL="514350" indent="-514350">
              <a:lnSpc>
                <a:spcPct val="100000"/>
              </a:lnSpc>
              <a:buFont typeface="+mj-lt"/>
              <a:buAutoNum type="alphaUcPeriod"/>
            </a:pPr>
            <a:r>
              <a:rPr lang="en-US" sz="3200" dirty="0"/>
              <a:t>Installment loan</a:t>
            </a:r>
          </a:p>
          <a:p>
            <a:pPr marL="514350" indent="-514350">
              <a:lnSpc>
                <a:spcPct val="100000"/>
              </a:lnSpc>
              <a:buFont typeface="+mj-lt"/>
              <a:buAutoNum type="alphaUcPeriod"/>
            </a:pPr>
            <a:r>
              <a:rPr lang="en-US" sz="3200" dirty="0"/>
              <a:t>Revolving credit</a:t>
            </a:r>
          </a:p>
          <a:p>
            <a:pPr marL="514350" indent="-514350">
              <a:lnSpc>
                <a:spcPct val="100000"/>
              </a:lnSpc>
              <a:buFont typeface="+mj-lt"/>
              <a:buAutoNum type="alphaUcPeriod"/>
            </a:pPr>
            <a:r>
              <a:rPr lang="en-US" sz="3200" dirty="0"/>
              <a:t>Lease agreement</a:t>
            </a:r>
          </a:p>
        </p:txBody>
      </p:sp>
      <p:sp>
        <p:nvSpPr>
          <p:cNvPr id="5" name="Slide Number Placeholder 4"/>
          <p:cNvSpPr>
            <a:spLocks noGrp="1"/>
          </p:cNvSpPr>
          <p:nvPr>
            <p:ph type="sldNum" sz="quarter" idx="4"/>
          </p:nvPr>
        </p:nvSpPr>
        <p:spPr/>
        <p:txBody>
          <a:bodyPr/>
          <a:lstStyle/>
          <a:p>
            <a:fld id="{AF83BEB6-139A-B746-BC33-1F5B6187E651}" type="slidenum">
              <a:rPr lang="en-US" smtClean="0"/>
              <a:pPr/>
              <a:t>19</a:t>
            </a:fld>
            <a:endParaRPr lang="en-US" dirty="0"/>
          </a:p>
        </p:txBody>
      </p:sp>
    </p:spTree>
    <p:extLst>
      <p:ext uri="{BB962C8B-B14F-4D97-AF65-F5344CB8AC3E}">
        <p14:creationId xmlns:p14="http://schemas.microsoft.com/office/powerpoint/2010/main" val="1458382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77986" y="233559"/>
            <a:ext cx="8076916" cy="893135"/>
          </a:xfrm>
        </p:spPr>
        <p:txBody>
          <a:bodyPr/>
          <a:lstStyle/>
          <a:p>
            <a:r>
              <a:rPr lang="en-US" dirty="0"/>
              <a:t>Pre-Training Survey</a:t>
            </a:r>
            <a:br>
              <a:rPr lang="en-US" dirty="0"/>
            </a:br>
            <a:r>
              <a:rPr lang="en-US" sz="2400" dirty="0"/>
              <a:t>See page 49 in your Participant Guide</a:t>
            </a:r>
            <a:endParaRPr lang="en-US" sz="1800" dirty="0"/>
          </a:p>
        </p:txBody>
      </p:sp>
      <p:pic>
        <p:nvPicPr>
          <p:cNvPr id="9" name="Picture 8" descr="Screenshot of Pre-Training Survey from the Participant Guide. As with all screenshots in the slide deck, it is shown for navigation purposes only, so participants know what to look for. Words are not meant to be read."/>
          <p:cNvPicPr>
            <a:picLocks noChangeAspect="1"/>
          </p:cNvPicPr>
          <p:nvPr/>
        </p:nvPicPr>
        <p:blipFill>
          <a:blip r:embed="rId2"/>
          <a:stretch>
            <a:fillRect/>
          </a:stretch>
        </p:blipFill>
        <p:spPr>
          <a:xfrm>
            <a:off x="603250" y="1209616"/>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2</a:t>
            </a:fld>
            <a:endParaRPr lang="en-US" dirty="0"/>
          </a:p>
        </p:txBody>
      </p:sp>
    </p:spTree>
    <p:extLst>
      <p:ext uri="{BB962C8B-B14F-4D97-AF65-F5344CB8AC3E}">
        <p14:creationId xmlns:p14="http://schemas.microsoft.com/office/powerpoint/2010/main" val="42570397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 Lingo 5</a:t>
            </a:r>
          </a:p>
        </p:txBody>
      </p:sp>
      <p:sp>
        <p:nvSpPr>
          <p:cNvPr id="3" name="Content Placeholder 2"/>
          <p:cNvSpPr>
            <a:spLocks noGrp="1"/>
          </p:cNvSpPr>
          <p:nvPr>
            <p:ph idx="1"/>
          </p:nvPr>
        </p:nvSpPr>
        <p:spPr/>
        <p:txBody>
          <a:bodyPr>
            <a:normAutofit/>
          </a:bodyPr>
          <a:lstStyle/>
          <a:p>
            <a:pPr marL="0" indent="0">
              <a:lnSpc>
                <a:spcPct val="100000"/>
              </a:lnSpc>
              <a:buNone/>
            </a:pPr>
            <a:r>
              <a:rPr lang="en-US" sz="3200" dirty="0"/>
              <a:t>The total cost of credit on a yearly basis</a:t>
            </a:r>
          </a:p>
          <a:p>
            <a:pPr marL="514350" indent="-514350">
              <a:lnSpc>
                <a:spcPct val="100000"/>
              </a:lnSpc>
              <a:buFont typeface="+mj-lt"/>
              <a:buAutoNum type="alphaUcPeriod"/>
            </a:pPr>
            <a:r>
              <a:rPr lang="en-US" sz="3200" dirty="0"/>
              <a:t>Annual fees</a:t>
            </a:r>
          </a:p>
          <a:p>
            <a:pPr marL="514350" indent="-514350">
              <a:lnSpc>
                <a:spcPct val="100000"/>
              </a:lnSpc>
              <a:buFont typeface="+mj-lt"/>
              <a:buAutoNum type="alphaUcPeriod"/>
            </a:pPr>
            <a:r>
              <a:rPr lang="en-US" sz="3200" dirty="0"/>
              <a:t>Annual adjustment</a:t>
            </a:r>
          </a:p>
          <a:p>
            <a:pPr marL="514350" indent="-514350">
              <a:lnSpc>
                <a:spcPct val="100000"/>
              </a:lnSpc>
              <a:buFont typeface="+mj-lt"/>
              <a:buAutoNum type="alphaUcPeriod"/>
            </a:pPr>
            <a:r>
              <a:rPr lang="en-US" sz="3200" dirty="0"/>
              <a:t>Annual percentage rate</a:t>
            </a:r>
          </a:p>
        </p:txBody>
      </p:sp>
      <p:sp>
        <p:nvSpPr>
          <p:cNvPr id="6" name="Slide Number Placeholder 5"/>
          <p:cNvSpPr>
            <a:spLocks noGrp="1"/>
          </p:cNvSpPr>
          <p:nvPr>
            <p:ph type="sldNum" sz="quarter" idx="4"/>
          </p:nvPr>
        </p:nvSpPr>
        <p:spPr/>
        <p:txBody>
          <a:bodyPr/>
          <a:lstStyle/>
          <a:p>
            <a:fld id="{AF83BEB6-139A-B746-BC33-1F5B6187E651}" type="slidenum">
              <a:rPr lang="en-US" smtClean="0"/>
              <a:pPr/>
              <a:t>20</a:t>
            </a:fld>
            <a:endParaRPr lang="en-US" dirty="0"/>
          </a:p>
        </p:txBody>
      </p:sp>
    </p:spTree>
    <p:extLst>
      <p:ext uri="{BB962C8B-B14F-4D97-AF65-F5344CB8AC3E}">
        <p14:creationId xmlns:p14="http://schemas.microsoft.com/office/powerpoint/2010/main" val="3626840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 Lingo 6</a:t>
            </a:r>
          </a:p>
        </p:txBody>
      </p:sp>
      <p:sp>
        <p:nvSpPr>
          <p:cNvPr id="3" name="Content Placeholder 2"/>
          <p:cNvSpPr>
            <a:spLocks noGrp="1"/>
          </p:cNvSpPr>
          <p:nvPr>
            <p:ph idx="1"/>
          </p:nvPr>
        </p:nvSpPr>
        <p:spPr/>
        <p:txBody>
          <a:bodyPr>
            <a:normAutofit/>
          </a:bodyPr>
          <a:lstStyle/>
          <a:p>
            <a:pPr marL="0" indent="0">
              <a:lnSpc>
                <a:spcPct val="100000"/>
              </a:lnSpc>
              <a:buNone/>
            </a:pPr>
            <a:r>
              <a:rPr lang="en-US" sz="3200" dirty="0"/>
              <a:t>When you borrow a specific amount of money and repay it over a set period of time </a:t>
            </a:r>
          </a:p>
          <a:p>
            <a:pPr marL="514350" indent="-514350">
              <a:lnSpc>
                <a:spcPct val="100000"/>
              </a:lnSpc>
              <a:buFont typeface="+mj-lt"/>
              <a:buAutoNum type="alphaUcPeriod"/>
            </a:pPr>
            <a:r>
              <a:rPr lang="en-US" sz="3200" dirty="0"/>
              <a:t>Revolving credit</a:t>
            </a:r>
          </a:p>
          <a:p>
            <a:pPr marL="514350" indent="-514350">
              <a:lnSpc>
                <a:spcPct val="100000"/>
              </a:lnSpc>
              <a:buFont typeface="+mj-lt"/>
              <a:buAutoNum type="alphaUcPeriod"/>
            </a:pPr>
            <a:r>
              <a:rPr lang="en-US" sz="3200" dirty="0"/>
              <a:t>Principal</a:t>
            </a:r>
          </a:p>
          <a:p>
            <a:pPr marL="514350" indent="-514350">
              <a:lnSpc>
                <a:spcPct val="100000"/>
              </a:lnSpc>
              <a:buFont typeface="+mj-lt"/>
              <a:buAutoNum type="alphaUcPeriod"/>
            </a:pPr>
            <a:r>
              <a:rPr lang="en-US" sz="3200" dirty="0"/>
              <a:t>Installment loan</a:t>
            </a:r>
          </a:p>
        </p:txBody>
      </p:sp>
      <p:sp>
        <p:nvSpPr>
          <p:cNvPr id="5" name="Slide Number Placeholder 4"/>
          <p:cNvSpPr>
            <a:spLocks noGrp="1"/>
          </p:cNvSpPr>
          <p:nvPr>
            <p:ph type="sldNum" sz="quarter" idx="4"/>
          </p:nvPr>
        </p:nvSpPr>
        <p:spPr/>
        <p:txBody>
          <a:bodyPr/>
          <a:lstStyle/>
          <a:p>
            <a:fld id="{AF83BEB6-139A-B746-BC33-1F5B6187E651}" type="slidenum">
              <a:rPr lang="en-US" smtClean="0"/>
              <a:pPr/>
              <a:t>21</a:t>
            </a:fld>
            <a:endParaRPr lang="en-US" dirty="0"/>
          </a:p>
        </p:txBody>
      </p:sp>
    </p:spTree>
    <p:extLst>
      <p:ext uri="{BB962C8B-B14F-4D97-AF65-F5344CB8AC3E}">
        <p14:creationId xmlns:p14="http://schemas.microsoft.com/office/powerpoint/2010/main" val="27731940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 Lingo 7</a:t>
            </a:r>
          </a:p>
        </p:txBody>
      </p:sp>
      <p:sp>
        <p:nvSpPr>
          <p:cNvPr id="3" name="Content Placeholder 2"/>
          <p:cNvSpPr>
            <a:spLocks noGrp="1"/>
          </p:cNvSpPr>
          <p:nvPr>
            <p:ph idx="1"/>
          </p:nvPr>
        </p:nvSpPr>
        <p:spPr/>
        <p:txBody>
          <a:bodyPr>
            <a:normAutofit/>
          </a:bodyPr>
          <a:lstStyle/>
          <a:p>
            <a:pPr marL="0" indent="0">
              <a:lnSpc>
                <a:spcPct val="100000"/>
              </a:lnSpc>
              <a:buNone/>
            </a:pPr>
            <a:r>
              <a:rPr lang="en-US" sz="3200" dirty="0"/>
              <a:t>A loan with no collateral</a:t>
            </a:r>
          </a:p>
          <a:p>
            <a:pPr marL="514350" indent="-514350">
              <a:lnSpc>
                <a:spcPct val="100000"/>
              </a:lnSpc>
              <a:buFont typeface="+mj-lt"/>
              <a:buAutoNum type="alphaUcPeriod"/>
            </a:pPr>
            <a:r>
              <a:rPr lang="en-US" sz="3200" dirty="0"/>
              <a:t>Secured loan</a:t>
            </a:r>
          </a:p>
          <a:p>
            <a:pPr marL="514350" indent="-514350">
              <a:lnSpc>
                <a:spcPct val="100000"/>
              </a:lnSpc>
              <a:buFont typeface="+mj-lt"/>
              <a:buAutoNum type="alphaUcPeriod"/>
            </a:pPr>
            <a:r>
              <a:rPr lang="en-US" sz="3200" dirty="0"/>
              <a:t>Unsecured loan</a:t>
            </a:r>
          </a:p>
          <a:p>
            <a:pPr marL="514350" indent="-514350">
              <a:lnSpc>
                <a:spcPct val="100000"/>
              </a:lnSpc>
              <a:buFont typeface="+mj-lt"/>
              <a:buAutoNum type="alphaUcPeriod"/>
            </a:pPr>
            <a:r>
              <a:rPr lang="en-US" sz="3200" dirty="0"/>
              <a:t>Mortgage</a:t>
            </a:r>
          </a:p>
        </p:txBody>
      </p:sp>
      <p:sp>
        <p:nvSpPr>
          <p:cNvPr id="5" name="Slide Number Placeholder 4"/>
          <p:cNvSpPr>
            <a:spLocks noGrp="1"/>
          </p:cNvSpPr>
          <p:nvPr>
            <p:ph type="sldNum" sz="quarter" idx="4"/>
          </p:nvPr>
        </p:nvSpPr>
        <p:spPr/>
        <p:txBody>
          <a:bodyPr/>
          <a:lstStyle/>
          <a:p>
            <a:fld id="{AF83BEB6-139A-B746-BC33-1F5B6187E651}" type="slidenum">
              <a:rPr lang="en-US" smtClean="0"/>
              <a:pPr/>
              <a:t>22</a:t>
            </a:fld>
            <a:endParaRPr lang="en-US" dirty="0"/>
          </a:p>
        </p:txBody>
      </p:sp>
    </p:spTree>
    <p:extLst>
      <p:ext uri="{BB962C8B-B14F-4D97-AF65-F5344CB8AC3E}">
        <p14:creationId xmlns:p14="http://schemas.microsoft.com/office/powerpoint/2010/main" val="19556988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973347" cy="881682"/>
          </a:xfrm>
        </p:spPr>
        <p:txBody>
          <a:bodyPr>
            <a:normAutofit/>
          </a:bodyPr>
          <a:lstStyle/>
          <a:p>
            <a:r>
              <a:rPr lang="en-US"/>
              <a:t>Installment Loans</a:t>
            </a:r>
            <a:endParaRPr lang="en-US" dirty="0"/>
          </a:p>
        </p:txBody>
      </p:sp>
      <p:sp>
        <p:nvSpPr>
          <p:cNvPr id="3" name="Content Placeholder 2"/>
          <p:cNvSpPr>
            <a:spLocks noGrp="1"/>
          </p:cNvSpPr>
          <p:nvPr>
            <p:ph idx="1"/>
          </p:nvPr>
        </p:nvSpPr>
        <p:spPr/>
        <p:txBody>
          <a:bodyPr>
            <a:normAutofit/>
          </a:bodyPr>
          <a:lstStyle/>
          <a:p>
            <a:pPr>
              <a:lnSpc>
                <a:spcPct val="100000"/>
              </a:lnSpc>
              <a:spcAft>
                <a:spcPts val="0"/>
              </a:spcAft>
              <a:buFont typeface="Wingdings" panose="05000000000000000000" pitchFamily="2" charset="2"/>
              <a:buChar char="§"/>
            </a:pPr>
            <a:r>
              <a:rPr lang="en-US" sz="3200" dirty="0"/>
              <a:t>Principal</a:t>
            </a:r>
          </a:p>
          <a:p>
            <a:pPr lvl="1" indent="-182563">
              <a:lnSpc>
                <a:spcPct val="100000"/>
              </a:lnSpc>
              <a:spcBef>
                <a:spcPts val="0"/>
              </a:spcBef>
            </a:pPr>
            <a:r>
              <a:rPr lang="en-US" sz="2800" dirty="0"/>
              <a:t> Amount you borrow </a:t>
            </a:r>
          </a:p>
          <a:p>
            <a:pPr>
              <a:lnSpc>
                <a:spcPct val="100000"/>
              </a:lnSpc>
              <a:spcAft>
                <a:spcPts val="0"/>
              </a:spcAft>
              <a:buFont typeface="Wingdings" panose="05000000000000000000" pitchFamily="2" charset="2"/>
              <a:buChar char="§"/>
            </a:pPr>
            <a:r>
              <a:rPr lang="en-US" sz="3200" dirty="0"/>
              <a:t>Term</a:t>
            </a:r>
          </a:p>
          <a:p>
            <a:pPr marL="515938" lvl="1" indent="-241300">
              <a:lnSpc>
                <a:spcPct val="100000"/>
              </a:lnSpc>
              <a:spcBef>
                <a:spcPts val="0"/>
              </a:spcBef>
            </a:pPr>
            <a:r>
              <a:rPr lang="en-US" sz="2800" dirty="0"/>
              <a:t>How long you have to repay the principal and pay the interest</a:t>
            </a:r>
          </a:p>
          <a:p>
            <a:pPr>
              <a:lnSpc>
                <a:spcPct val="100000"/>
              </a:lnSpc>
              <a:buFont typeface="Wingdings" panose="05000000000000000000" pitchFamily="2" charset="2"/>
              <a:buChar char="§"/>
            </a:pPr>
            <a:r>
              <a:rPr lang="en-US" sz="3200" dirty="0"/>
              <a:t>Generally pay same amount every payment unless there is a variable or adjustable interest rate</a:t>
            </a:r>
          </a:p>
        </p:txBody>
      </p:sp>
      <p:sp>
        <p:nvSpPr>
          <p:cNvPr id="5" name="Slide Number Placeholder 4"/>
          <p:cNvSpPr>
            <a:spLocks noGrp="1"/>
          </p:cNvSpPr>
          <p:nvPr>
            <p:ph type="sldNum" sz="quarter" idx="4"/>
          </p:nvPr>
        </p:nvSpPr>
        <p:spPr/>
        <p:txBody>
          <a:bodyPr/>
          <a:lstStyle/>
          <a:p>
            <a:fld id="{AF83BEB6-139A-B746-BC33-1F5B6187E651}" type="slidenum">
              <a:rPr lang="en-US" smtClean="0"/>
              <a:pPr/>
              <a:t>23</a:t>
            </a:fld>
            <a:endParaRPr lang="en-US" dirty="0"/>
          </a:p>
        </p:txBody>
      </p:sp>
    </p:spTree>
    <p:extLst>
      <p:ext uri="{BB962C8B-B14F-4D97-AF65-F5344CB8AC3E}">
        <p14:creationId xmlns:p14="http://schemas.microsoft.com/office/powerpoint/2010/main" val="26512686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Revolving Credit</a:t>
            </a:r>
          </a:p>
        </p:txBody>
      </p:sp>
      <p:sp>
        <p:nvSpPr>
          <p:cNvPr id="3" name="Content Placeholder 2"/>
          <p:cNvSpPr>
            <a:spLocks noGrp="1"/>
          </p:cNvSpPr>
          <p:nvPr>
            <p:ph idx="1"/>
          </p:nvPr>
        </p:nvSpPr>
        <p:spPr>
          <a:xfrm>
            <a:off x="577986" y="1424723"/>
            <a:ext cx="7868378" cy="4701440"/>
          </a:xfrm>
        </p:spPr>
        <p:txBody>
          <a:bodyPr>
            <a:normAutofit/>
          </a:bodyPr>
          <a:lstStyle/>
          <a:p>
            <a:pPr>
              <a:lnSpc>
                <a:spcPct val="110000"/>
              </a:lnSpc>
              <a:buFont typeface="Wingdings" panose="05000000000000000000" pitchFamily="2" charset="2"/>
              <a:buChar char="§"/>
            </a:pPr>
            <a:r>
              <a:rPr lang="en-US" sz="3200" dirty="0"/>
              <a:t>Credit limit – the most you can borrow </a:t>
            </a:r>
          </a:p>
          <a:p>
            <a:pPr>
              <a:lnSpc>
                <a:spcPct val="110000"/>
              </a:lnSpc>
              <a:buFont typeface="Wingdings" panose="05000000000000000000" pitchFamily="2" charset="2"/>
              <a:buChar char="§"/>
            </a:pPr>
            <a:r>
              <a:rPr lang="en-US" sz="3200" dirty="0"/>
              <a:t>Payment – based on credit you have used </a:t>
            </a:r>
          </a:p>
          <a:p>
            <a:pPr>
              <a:lnSpc>
                <a:spcPct val="110000"/>
              </a:lnSpc>
              <a:buFont typeface="Wingdings" panose="05000000000000000000" pitchFamily="2" charset="2"/>
              <a:buChar char="§"/>
            </a:pPr>
            <a:r>
              <a:rPr lang="en-US" sz="3200" dirty="0"/>
              <a:t>Minimum payment – often 1% to 5% of the outstanding balance</a:t>
            </a:r>
          </a:p>
          <a:p>
            <a:pPr marL="0" indent="0">
              <a:lnSpc>
                <a:spcPct val="110000"/>
              </a:lnSpc>
              <a:buNone/>
            </a:pPr>
            <a:r>
              <a:rPr lang="en-US" sz="3200" dirty="0"/>
              <a:t/>
            </a:r>
            <a:br>
              <a:rPr lang="en-US" sz="3200" dirty="0"/>
            </a:br>
            <a:r>
              <a:rPr lang="en-US" sz="3200" dirty="0"/>
              <a:t/>
            </a:r>
            <a:br>
              <a:rPr lang="en-US" sz="3200" dirty="0"/>
            </a:br>
            <a:r>
              <a:rPr lang="en-US" sz="2800" dirty="0"/>
              <a:t>Pay more</a:t>
            </a:r>
            <a:r>
              <a:rPr lang="en-US" dirty="0"/>
              <a:t>        </a:t>
            </a:r>
            <a:r>
              <a:rPr lang="en-US" sz="2800" dirty="0"/>
              <a:t>Pay off sooner      Pay less interest! </a:t>
            </a:r>
          </a:p>
        </p:txBody>
      </p:sp>
      <p:sp>
        <p:nvSpPr>
          <p:cNvPr id="5" name="Right Arrow 4" descr="Arrow pointing from Pay more and to Pay off sooner"/>
          <p:cNvSpPr/>
          <p:nvPr/>
        </p:nvSpPr>
        <p:spPr>
          <a:xfrm>
            <a:off x="2199209" y="5635665"/>
            <a:ext cx="342900" cy="121158"/>
          </a:xfrm>
          <a:prstGeom prst="rightArrow">
            <a:avLst/>
          </a:prstGeom>
          <a:solidFill>
            <a:schemeClr val="tx1"/>
          </a:solidFill>
          <a:ln>
            <a:solidFill>
              <a:schemeClr val="tx1"/>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2">
                  <a:lumMod val="50000"/>
                </a:schemeClr>
              </a:solidFill>
            </a:endParaRPr>
          </a:p>
        </p:txBody>
      </p:sp>
      <p:sp>
        <p:nvSpPr>
          <p:cNvPr id="9" name="Right Arrow 8" descr="Arrow pointing from Pay off sooner to Pay less interest!"/>
          <p:cNvSpPr/>
          <p:nvPr/>
        </p:nvSpPr>
        <p:spPr>
          <a:xfrm>
            <a:off x="4960004" y="5641339"/>
            <a:ext cx="342900" cy="121158"/>
          </a:xfrm>
          <a:prstGeom prst="rightArrow">
            <a:avLst/>
          </a:prstGeom>
          <a:solidFill>
            <a:schemeClr val="tx1"/>
          </a:solidFill>
          <a:ln>
            <a:solidFill>
              <a:schemeClr val="tx1"/>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p:txBody>
          <a:bodyPr/>
          <a:lstStyle/>
          <a:p>
            <a:fld id="{AF83BEB6-139A-B746-BC33-1F5B6187E651}" type="slidenum">
              <a:rPr lang="en-US" smtClean="0"/>
              <a:pPr/>
              <a:t>24</a:t>
            </a:fld>
            <a:endParaRPr lang="en-US" dirty="0"/>
          </a:p>
        </p:txBody>
      </p:sp>
    </p:spTree>
    <p:extLst>
      <p:ext uri="{BB962C8B-B14F-4D97-AF65-F5344CB8AC3E}">
        <p14:creationId xmlns:p14="http://schemas.microsoft.com/office/powerpoint/2010/main" val="983372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5" y="561292"/>
            <a:ext cx="8385905" cy="526473"/>
          </a:xfrm>
        </p:spPr>
        <p:txBody>
          <a:bodyPr>
            <a:normAutofit fontScale="90000"/>
          </a:bodyPr>
          <a:lstStyle/>
          <a:p>
            <a:r>
              <a:rPr lang="en-US" dirty="0"/>
              <a:t>Try It: How Installment Loans Work</a:t>
            </a:r>
            <a:br>
              <a:rPr lang="en-US" dirty="0"/>
            </a:br>
            <a:r>
              <a:rPr lang="en-US" sz="2700" dirty="0"/>
              <a:t>See page 9 in your Participant Guide</a:t>
            </a:r>
          </a:p>
        </p:txBody>
      </p:sp>
      <p:pic>
        <p:nvPicPr>
          <p:cNvPr id="6" name="Picture 5" descr="Screenshot of Try It: How Installment Loans Work from Participant Guide. Shown for navigation purposes only."/>
          <p:cNvPicPr>
            <a:picLocks noChangeAspect="1"/>
          </p:cNvPicPr>
          <p:nvPr/>
        </p:nvPicPr>
        <p:blipFill>
          <a:blip r:embed="rId2"/>
          <a:stretch>
            <a:fillRect/>
          </a:stretch>
        </p:blipFill>
        <p:spPr>
          <a:xfrm>
            <a:off x="603250" y="1148965"/>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Slide Number Placeholder 8"/>
          <p:cNvSpPr>
            <a:spLocks noGrp="1"/>
          </p:cNvSpPr>
          <p:nvPr>
            <p:ph type="sldNum" sz="quarter" idx="4"/>
          </p:nvPr>
        </p:nvSpPr>
        <p:spPr/>
        <p:txBody>
          <a:bodyPr/>
          <a:lstStyle/>
          <a:p>
            <a:fld id="{AF83BEB6-139A-B746-BC33-1F5B6187E651}" type="slidenum">
              <a:rPr lang="en-US" smtClean="0"/>
              <a:pPr/>
              <a:t>25</a:t>
            </a:fld>
            <a:endParaRPr lang="en-US" dirty="0"/>
          </a:p>
        </p:txBody>
      </p:sp>
    </p:spTree>
    <p:extLst>
      <p:ext uri="{BB962C8B-B14F-4D97-AF65-F5344CB8AC3E}">
        <p14:creationId xmlns:p14="http://schemas.microsoft.com/office/powerpoint/2010/main" val="17544065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85372"/>
            <a:ext cx="8108813" cy="521608"/>
          </a:xfrm>
        </p:spPr>
        <p:txBody>
          <a:bodyPr>
            <a:normAutofit fontScale="90000"/>
          </a:bodyPr>
          <a:lstStyle/>
          <a:p>
            <a:r>
              <a:rPr lang="en-US" dirty="0"/>
              <a:t>Try It: How Revolving Credit Works</a:t>
            </a:r>
            <a:br>
              <a:rPr lang="en-US" dirty="0"/>
            </a:br>
            <a:r>
              <a:rPr lang="en-US" sz="2700" dirty="0"/>
              <a:t>See page 11 in your Participant Guide</a:t>
            </a:r>
          </a:p>
        </p:txBody>
      </p:sp>
      <p:pic>
        <p:nvPicPr>
          <p:cNvPr id="9" name="Picture 8" descr="Screenshot of Try It: How Revolving Credit Works from Participant Guide. Shown for navigation purposes only."/>
          <p:cNvPicPr>
            <a:picLocks noChangeAspect="1"/>
          </p:cNvPicPr>
          <p:nvPr/>
        </p:nvPicPr>
        <p:blipFill>
          <a:blip r:embed="rId2"/>
          <a:stretch>
            <a:fillRect/>
          </a:stretch>
        </p:blipFill>
        <p:spPr>
          <a:xfrm>
            <a:off x="603250" y="1137535"/>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26</a:t>
            </a:fld>
            <a:endParaRPr lang="en-US" dirty="0"/>
          </a:p>
        </p:txBody>
      </p:sp>
    </p:spTree>
    <p:extLst>
      <p:ext uri="{BB962C8B-B14F-4D97-AF65-F5344CB8AC3E}">
        <p14:creationId xmlns:p14="http://schemas.microsoft.com/office/powerpoint/2010/main" val="21275869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Fees</a:t>
            </a:r>
          </a:p>
        </p:txBody>
      </p:sp>
      <p:sp>
        <p:nvSpPr>
          <p:cNvPr id="3" name="Content Placeholder 2"/>
          <p:cNvSpPr>
            <a:spLocks noGrp="1"/>
          </p:cNvSpPr>
          <p:nvPr>
            <p:ph idx="1"/>
          </p:nvPr>
        </p:nvSpPr>
        <p:spPr/>
        <p:txBody>
          <a:bodyPr>
            <a:noAutofit/>
          </a:bodyPr>
          <a:lstStyle/>
          <a:p>
            <a:pPr>
              <a:lnSpc>
                <a:spcPct val="100000"/>
              </a:lnSpc>
              <a:buFont typeface="Wingdings" panose="05000000000000000000" pitchFamily="2" charset="2"/>
              <a:buChar char="§"/>
            </a:pPr>
            <a:r>
              <a:rPr lang="en-US" sz="3200" dirty="0"/>
              <a:t>Additional charges; they are not interest</a:t>
            </a:r>
          </a:p>
          <a:p>
            <a:pPr>
              <a:lnSpc>
                <a:spcPct val="100000"/>
              </a:lnSpc>
              <a:spcAft>
                <a:spcPts val="600"/>
              </a:spcAft>
              <a:buFont typeface="Wingdings" panose="05000000000000000000" pitchFamily="2" charset="2"/>
              <a:buChar char="§"/>
            </a:pPr>
            <a:r>
              <a:rPr lang="en-US" sz="3200" dirty="0"/>
              <a:t>Make sure you understand: </a:t>
            </a:r>
          </a:p>
          <a:p>
            <a:pPr lvl="1">
              <a:lnSpc>
                <a:spcPct val="100000"/>
              </a:lnSpc>
              <a:buFont typeface="Wingdings" panose="05000000000000000000" pitchFamily="2" charset="2"/>
              <a:buChar char="§"/>
            </a:pPr>
            <a:r>
              <a:rPr lang="en-US" sz="2800" dirty="0"/>
              <a:t>The fees you will be charged</a:t>
            </a:r>
          </a:p>
          <a:p>
            <a:pPr lvl="1">
              <a:lnSpc>
                <a:spcPct val="100000"/>
              </a:lnSpc>
              <a:buFont typeface="Wingdings" panose="05000000000000000000" pitchFamily="2" charset="2"/>
              <a:buChar char="§"/>
            </a:pPr>
            <a:r>
              <a:rPr lang="en-US" sz="2800" dirty="0"/>
              <a:t>The fees you may be charged</a:t>
            </a:r>
          </a:p>
        </p:txBody>
      </p:sp>
      <p:pic>
        <p:nvPicPr>
          <p:cNvPr id="4" name="Picture 3" descr="Four stacks of coins, increasing in height from left to right. Each stack has a letter on top, so the word spells FEES."/>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545181" y="3713403"/>
            <a:ext cx="3421664" cy="2475126"/>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pPr/>
              <a:t>27</a:t>
            </a:fld>
            <a:endParaRPr lang="en-US" dirty="0"/>
          </a:p>
        </p:txBody>
      </p:sp>
    </p:spTree>
    <p:extLst>
      <p:ext uri="{BB962C8B-B14F-4D97-AF65-F5344CB8AC3E}">
        <p14:creationId xmlns:p14="http://schemas.microsoft.com/office/powerpoint/2010/main" val="28723983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Prepayment</a:t>
            </a:r>
          </a:p>
        </p:txBody>
      </p:sp>
      <p:sp>
        <p:nvSpPr>
          <p:cNvPr id="3" name="Content Placeholder 2"/>
          <p:cNvSpPr>
            <a:spLocks noGrp="1"/>
          </p:cNvSpPr>
          <p:nvPr>
            <p:ph idx="1"/>
          </p:nvPr>
        </p:nvSpPr>
        <p:spPr/>
        <p:txBody>
          <a:bodyPr>
            <a:normAutofit/>
          </a:bodyPr>
          <a:lstStyle/>
          <a:p>
            <a:pPr>
              <a:lnSpc>
                <a:spcPct val="100000"/>
              </a:lnSpc>
              <a:spcAft>
                <a:spcPts val="0"/>
              </a:spcAft>
              <a:buFont typeface="Wingdings" panose="05000000000000000000" pitchFamily="2" charset="2"/>
              <a:buChar char="§"/>
            </a:pPr>
            <a:r>
              <a:rPr lang="en-US" sz="3200" dirty="0"/>
              <a:t>Early repayment of all or part of a loan</a:t>
            </a:r>
          </a:p>
          <a:p>
            <a:pPr lvl="1">
              <a:lnSpc>
                <a:spcPct val="100000"/>
              </a:lnSpc>
            </a:pPr>
            <a:r>
              <a:rPr lang="en-US" sz="2800" dirty="0"/>
              <a:t>Reduces interest costs</a:t>
            </a:r>
          </a:p>
          <a:p>
            <a:pPr lvl="1">
              <a:lnSpc>
                <a:spcPct val="100000"/>
              </a:lnSpc>
              <a:spcAft>
                <a:spcPts val="600"/>
              </a:spcAft>
            </a:pPr>
            <a:r>
              <a:rPr lang="en-US" sz="2800" dirty="0"/>
              <a:t>May mean an earlier payoff date</a:t>
            </a:r>
          </a:p>
          <a:p>
            <a:pPr>
              <a:lnSpc>
                <a:spcPct val="100000"/>
              </a:lnSpc>
              <a:spcBef>
                <a:spcPts val="1200"/>
              </a:spcBef>
              <a:buFont typeface="Wingdings" panose="05000000000000000000" pitchFamily="2" charset="2"/>
              <a:buChar char="§"/>
            </a:pPr>
            <a:r>
              <a:rPr lang="en-US" sz="3200" dirty="0"/>
              <a:t>Ask if there are any fees for prepayment </a:t>
            </a:r>
          </a:p>
        </p:txBody>
      </p:sp>
      <p:sp>
        <p:nvSpPr>
          <p:cNvPr id="4" name="Slide Number Placeholder 3"/>
          <p:cNvSpPr>
            <a:spLocks noGrp="1"/>
          </p:cNvSpPr>
          <p:nvPr>
            <p:ph type="sldNum" sz="quarter" idx="4"/>
          </p:nvPr>
        </p:nvSpPr>
        <p:spPr/>
        <p:txBody>
          <a:bodyPr/>
          <a:lstStyle/>
          <a:p>
            <a:fld id="{AF83BEB6-139A-B746-BC33-1F5B6187E651}" type="slidenum">
              <a:rPr lang="en-US" smtClean="0"/>
              <a:pPr/>
              <a:t>28</a:t>
            </a:fld>
            <a:endParaRPr lang="en-US" dirty="0"/>
          </a:p>
        </p:txBody>
      </p:sp>
    </p:spTree>
    <p:extLst>
      <p:ext uri="{BB962C8B-B14F-4D97-AF65-F5344CB8AC3E}">
        <p14:creationId xmlns:p14="http://schemas.microsoft.com/office/powerpoint/2010/main" val="26005438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Autofit/>
          </a:bodyPr>
          <a:lstStyle/>
          <a:p>
            <a:r>
              <a:rPr lang="en-US" dirty="0"/>
              <a:t>Section 2: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Consider how debt works so you can make informed decisions about it.</a:t>
            </a:r>
          </a:p>
          <a:p>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29</a:t>
            </a:fld>
            <a:endParaRPr lang="en-US" dirty="0"/>
          </a:p>
        </p:txBody>
      </p:sp>
    </p:spTree>
    <p:extLst>
      <p:ext uri="{BB962C8B-B14F-4D97-AF65-F5344CB8AC3E}">
        <p14:creationId xmlns:p14="http://schemas.microsoft.com/office/powerpoint/2010/main" val="3857882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1: What is Debt?</a:t>
            </a:r>
          </a:p>
        </p:txBody>
      </p:sp>
      <p:sp>
        <p:nvSpPr>
          <p:cNvPr id="7" name="Content Placeholder 6"/>
          <p:cNvSpPr>
            <a:spLocks noGrp="1"/>
          </p:cNvSpPr>
          <p:nvPr>
            <p:ph sz="quarter" idx="12"/>
          </p:nvPr>
        </p:nvSpPr>
        <p:spPr/>
        <p:txBody>
          <a:bodyPr>
            <a:normAutofit lnSpcReduction="10000"/>
          </a:bodyPr>
          <a:lstStyle/>
          <a:p>
            <a:r>
              <a:rPr lang="en-US" dirty="0"/>
              <a:t>Section 1</a:t>
            </a:r>
          </a:p>
        </p:txBody>
      </p:sp>
      <p:sp>
        <p:nvSpPr>
          <p:cNvPr id="3" name="Subtitle 2"/>
          <p:cNvSpPr>
            <a:spLocks noGrp="1"/>
          </p:cNvSpPr>
          <p:nvPr>
            <p:ph type="body" sz="quarter" idx="11"/>
          </p:nvPr>
        </p:nvSpPr>
        <p:spPr/>
        <p:txBody>
          <a:bodyPr/>
          <a:lstStyle/>
          <a:p>
            <a:r>
              <a:rPr lang="en-US" dirty="0"/>
              <a:t>What is Debt?</a:t>
            </a:r>
          </a:p>
        </p:txBody>
      </p:sp>
      <p:sp>
        <p:nvSpPr>
          <p:cNvPr id="9" name="Rectangle 8"/>
          <p:cNvSpPr/>
          <p:nvPr/>
        </p:nvSpPr>
        <p:spPr>
          <a:xfrm>
            <a:off x="571468" y="2802107"/>
            <a:ext cx="2622107" cy="646331"/>
          </a:xfrm>
          <a:prstGeom prst="rect">
            <a:avLst/>
          </a:prstGeom>
        </p:spPr>
        <p:txBody>
          <a:bodyPr wrap="square">
            <a:spAutoFit/>
          </a:bodyPr>
          <a:lstStyle/>
          <a:p>
            <a:r>
              <a:rPr lang="en-US" dirty="0"/>
              <a:t>See page 4 in your Participant Guide</a:t>
            </a:r>
          </a:p>
        </p:txBody>
      </p:sp>
      <p:pic>
        <p:nvPicPr>
          <p:cNvPr id="8" name="Picture 7" descr="Woman looking up to sky at black/white drawings of dreams, including house, hard, baby carriage, wedding, pets, diploma, sailboat, palm tree, money, intertwined hearts, stork and diamond."/>
          <p:cNvPicPr>
            <a:picLocks noChangeAspect="1"/>
          </p:cNvPicPr>
          <p:nvPr/>
        </p:nvPicPr>
        <p:blipFill rotWithShape="1">
          <a:blip r:embed="rId2" cstate="print">
            <a:extLst>
              <a:ext uri="{28A0092B-C50C-407E-A947-70E740481C1C}">
                <a14:useLocalDpi xmlns:a14="http://schemas.microsoft.com/office/drawing/2010/main"/>
              </a:ext>
            </a:extLst>
          </a:blip>
          <a:srcRect l="9632" t="-7863" r="14622"/>
          <a:stretch/>
        </p:blipFill>
        <p:spPr>
          <a:xfrm>
            <a:off x="3892261" y="586159"/>
            <a:ext cx="5251739" cy="4985302"/>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3</a:t>
            </a:fld>
            <a:endParaRPr lang="en-US" dirty="0"/>
          </a:p>
        </p:txBody>
      </p:sp>
    </p:spTree>
    <p:extLst>
      <p:ext uri="{BB962C8B-B14F-4D97-AF65-F5344CB8AC3E}">
        <p14:creationId xmlns:p14="http://schemas.microsoft.com/office/powerpoint/2010/main" val="4015406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hidden="1"/>
          <p:cNvSpPr>
            <a:spLocks noGrp="1"/>
          </p:cNvSpPr>
          <p:nvPr>
            <p:ph type="title" idx="4294967295"/>
          </p:nvPr>
        </p:nvSpPr>
        <p:spPr/>
        <p:txBody>
          <a:bodyPr/>
          <a:lstStyle/>
          <a:p>
            <a:r>
              <a:rPr lang="en-US"/>
              <a:t>Section 3:</a:t>
            </a:r>
            <a:r>
              <a:rPr lang="en-US" baseline="0"/>
              <a:t> Reducing Debt</a:t>
            </a:r>
            <a:endParaRPr lang="en-US"/>
          </a:p>
        </p:txBody>
      </p:sp>
      <p:sp>
        <p:nvSpPr>
          <p:cNvPr id="7" name="Content Placeholder 6"/>
          <p:cNvSpPr>
            <a:spLocks noGrp="1"/>
          </p:cNvSpPr>
          <p:nvPr>
            <p:ph sz="quarter" idx="12"/>
          </p:nvPr>
        </p:nvSpPr>
        <p:spPr/>
        <p:txBody>
          <a:bodyPr>
            <a:normAutofit lnSpcReduction="10000"/>
          </a:bodyPr>
          <a:lstStyle/>
          <a:p>
            <a:r>
              <a:rPr lang="en-US" dirty="0"/>
              <a:t>Section 3</a:t>
            </a:r>
          </a:p>
        </p:txBody>
      </p:sp>
      <p:sp>
        <p:nvSpPr>
          <p:cNvPr id="3" name="Subtitle 2"/>
          <p:cNvSpPr>
            <a:spLocks noGrp="1"/>
          </p:cNvSpPr>
          <p:nvPr>
            <p:ph type="body" sz="quarter" idx="11"/>
          </p:nvPr>
        </p:nvSpPr>
        <p:spPr/>
        <p:txBody>
          <a:bodyPr/>
          <a:lstStyle/>
          <a:p>
            <a:r>
              <a:rPr lang="en-US" dirty="0"/>
              <a:t>Reducing Debt</a:t>
            </a:r>
          </a:p>
        </p:txBody>
      </p:sp>
      <p:sp>
        <p:nvSpPr>
          <p:cNvPr id="6" name="Rectangle 5"/>
          <p:cNvSpPr/>
          <p:nvPr/>
        </p:nvSpPr>
        <p:spPr>
          <a:xfrm>
            <a:off x="571468" y="2631987"/>
            <a:ext cx="2622107" cy="646331"/>
          </a:xfrm>
          <a:prstGeom prst="rect">
            <a:avLst/>
          </a:prstGeom>
        </p:spPr>
        <p:txBody>
          <a:bodyPr wrap="square">
            <a:spAutoFit/>
          </a:bodyPr>
          <a:lstStyle/>
          <a:p>
            <a:r>
              <a:rPr lang="en-US" dirty="0"/>
              <a:t>See page 14 in your Participant Guide</a:t>
            </a:r>
          </a:p>
        </p:txBody>
      </p:sp>
      <p:pic>
        <p:nvPicPr>
          <p:cNvPr id="2" name="Picture 1" descr="Woman with hand at side of head signaling concern, sitting on floor with stacks of bills in front of her."/>
          <p:cNvPicPr>
            <a:picLocks noChangeAspect="1"/>
          </p:cNvPicPr>
          <p:nvPr/>
        </p:nvPicPr>
        <p:blipFill rotWithShape="1">
          <a:blip r:embed="rId2" cstate="print">
            <a:extLst>
              <a:ext uri="{28A0092B-C50C-407E-A947-70E740481C1C}">
                <a14:useLocalDpi xmlns:a14="http://schemas.microsoft.com/office/drawing/2010/main"/>
              </a:ext>
            </a:extLst>
          </a:blip>
          <a:srcRect l="21153" t="6255" r="14136" b="1296"/>
          <a:stretch/>
        </p:blipFill>
        <p:spPr>
          <a:xfrm>
            <a:off x="3887353" y="586158"/>
            <a:ext cx="5256648" cy="5006568"/>
          </a:xfrm>
          <a:prstGeom prst="rect">
            <a:avLst/>
          </a:prstGeom>
        </p:spPr>
      </p:pic>
      <p:sp>
        <p:nvSpPr>
          <p:cNvPr id="4" name="Slide Number Placeholder 3"/>
          <p:cNvSpPr>
            <a:spLocks noGrp="1"/>
          </p:cNvSpPr>
          <p:nvPr>
            <p:ph type="sldNum" sz="quarter" idx="4"/>
          </p:nvPr>
        </p:nvSpPr>
        <p:spPr/>
        <p:txBody>
          <a:bodyPr/>
          <a:lstStyle/>
          <a:p>
            <a:fld id="{AF83BEB6-139A-B746-BC33-1F5B6187E651}" type="slidenum">
              <a:rPr lang="en-US" smtClean="0"/>
              <a:pPr/>
              <a:t>30</a:t>
            </a:fld>
            <a:endParaRPr lang="en-US" dirty="0"/>
          </a:p>
        </p:txBody>
      </p:sp>
    </p:spTree>
    <p:extLst>
      <p:ext uri="{BB962C8B-B14F-4D97-AF65-F5344CB8AC3E}">
        <p14:creationId xmlns:p14="http://schemas.microsoft.com/office/powerpoint/2010/main" val="10166315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3: Key Takeaway</a:t>
            </a:r>
          </a:p>
        </p:txBody>
      </p:sp>
      <p:sp>
        <p:nvSpPr>
          <p:cNvPr id="3" name="Content Placeholder 2"/>
          <p:cNvSpPr>
            <a:spLocks noGrp="1"/>
          </p:cNvSpPr>
          <p:nvPr>
            <p:ph idx="1"/>
          </p:nvPr>
        </p:nvSpPr>
        <p:spPr/>
        <p:txBody>
          <a:bodyPr>
            <a:normAutofit/>
          </a:bodyPr>
          <a:lstStyle/>
          <a:p>
            <a:pPr marL="0" indent="0">
              <a:buNone/>
            </a:pPr>
            <a:r>
              <a:rPr lang="en-US" sz="3200" i="1" dirty="0"/>
              <a:t>Develop a plan to reduce your debt and get help if needed, such as from a trained credit</a:t>
            </a:r>
            <a:br>
              <a:rPr lang="en-US" sz="3200" i="1" dirty="0"/>
            </a:br>
            <a:r>
              <a:rPr lang="en-US" sz="3200" i="1" dirty="0"/>
              <a:t>counselor.</a:t>
            </a:r>
          </a:p>
          <a:p>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31</a:t>
            </a:fld>
            <a:endParaRPr lang="en-US" dirty="0"/>
          </a:p>
        </p:txBody>
      </p:sp>
    </p:spTree>
    <p:extLst>
      <p:ext uri="{BB962C8B-B14F-4D97-AF65-F5344CB8AC3E}">
        <p14:creationId xmlns:p14="http://schemas.microsoft.com/office/powerpoint/2010/main" val="14991640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Two Strategies for Reducing Debt</a:t>
            </a:r>
          </a:p>
        </p:txBody>
      </p:sp>
      <p:sp>
        <p:nvSpPr>
          <p:cNvPr id="3" name="Content Placeholder 2"/>
          <p:cNvSpPr>
            <a:spLocks noGrp="1"/>
          </p:cNvSpPr>
          <p:nvPr>
            <p:ph idx="1"/>
          </p:nvPr>
        </p:nvSpPr>
        <p:spPr>
          <a:xfrm>
            <a:off x="577986" y="1424723"/>
            <a:ext cx="5037793" cy="4701440"/>
          </a:xfrm>
        </p:spPr>
        <p:txBody>
          <a:bodyPr>
            <a:normAutofit/>
          </a:bodyPr>
          <a:lstStyle/>
          <a:p>
            <a:pPr marL="514350" indent="-514350">
              <a:lnSpc>
                <a:spcPct val="100000"/>
              </a:lnSpc>
              <a:spcAft>
                <a:spcPts val="600"/>
              </a:spcAft>
              <a:buFont typeface="+mj-lt"/>
              <a:buAutoNum type="arabicPeriod"/>
            </a:pPr>
            <a:r>
              <a:rPr lang="en-US" sz="3200" dirty="0">
                <a:latin typeface="+mj-lt"/>
              </a:rPr>
              <a:t>High Cost Debt First method</a:t>
            </a:r>
          </a:p>
          <a:p>
            <a:pPr marL="731838" lvl="1" indent="-274638">
              <a:lnSpc>
                <a:spcPct val="100000"/>
              </a:lnSpc>
              <a:spcAft>
                <a:spcPts val="1800"/>
              </a:spcAft>
              <a:buFont typeface="Wingdings" panose="05000000000000000000" pitchFamily="2" charset="2"/>
              <a:buChar char="§"/>
            </a:pPr>
            <a:r>
              <a:rPr lang="en-US" sz="2800" dirty="0">
                <a:latin typeface="+mn-lt"/>
              </a:rPr>
              <a:t>First pay off debt with  </a:t>
            </a:r>
            <a:r>
              <a:rPr lang="en-US" sz="2800" b="1" dirty="0">
                <a:latin typeface="+mj-lt"/>
              </a:rPr>
              <a:t>highest cost </a:t>
            </a:r>
            <a:r>
              <a:rPr lang="en-US" sz="2800" dirty="0">
                <a:latin typeface="Franklin Gothic Book" panose="020B0503020102020204" pitchFamily="34" charset="0"/>
              </a:rPr>
              <a:t>to you</a:t>
            </a:r>
          </a:p>
          <a:p>
            <a:pPr marL="571500" indent="-514350">
              <a:lnSpc>
                <a:spcPct val="100000"/>
              </a:lnSpc>
              <a:spcAft>
                <a:spcPts val="0"/>
              </a:spcAft>
              <a:buFont typeface="+mj-lt"/>
              <a:buAutoNum type="arabicPeriod"/>
            </a:pPr>
            <a:r>
              <a:rPr lang="en-US" sz="3200" dirty="0">
                <a:latin typeface="+mj-lt"/>
              </a:rPr>
              <a:t>Snowball method</a:t>
            </a:r>
          </a:p>
          <a:p>
            <a:pPr marL="744538" lvl="1" indent="-287338">
              <a:lnSpc>
                <a:spcPct val="100000"/>
              </a:lnSpc>
              <a:buFont typeface="Wingdings" panose="05000000000000000000" pitchFamily="2" charset="2"/>
              <a:buChar char="§"/>
            </a:pPr>
            <a:r>
              <a:rPr lang="en-US" sz="2800" dirty="0">
                <a:latin typeface="Franklin Gothic Book" panose="020B0503020102020204" pitchFamily="34" charset="0"/>
              </a:rPr>
              <a:t>First pay off debt with </a:t>
            </a:r>
            <a:r>
              <a:rPr lang="en-US" sz="2800" b="1" dirty="0">
                <a:latin typeface="+mj-lt"/>
              </a:rPr>
              <a:t>lowest balance</a:t>
            </a:r>
          </a:p>
          <a:p>
            <a:pPr lvl="1">
              <a:lnSpc>
                <a:spcPct val="100000"/>
              </a:lnSpc>
            </a:pPr>
            <a:endParaRPr lang="en-US" sz="3200" dirty="0"/>
          </a:p>
        </p:txBody>
      </p:sp>
      <p:pic>
        <p:nvPicPr>
          <p:cNvPr id="4" name="Picture 3" descr="scale.ai"/>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762653" y="2698398"/>
            <a:ext cx="3046107" cy="2912701"/>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pPr/>
              <a:t>32</a:t>
            </a:fld>
            <a:endParaRPr lang="en-US" dirty="0"/>
          </a:p>
        </p:txBody>
      </p:sp>
    </p:spTree>
    <p:extLst>
      <p:ext uri="{BB962C8B-B14F-4D97-AF65-F5344CB8AC3E}">
        <p14:creationId xmlns:p14="http://schemas.microsoft.com/office/powerpoint/2010/main" val="34292083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73838"/>
            <a:ext cx="7499213" cy="549317"/>
          </a:xfrm>
        </p:spPr>
        <p:txBody>
          <a:bodyPr>
            <a:normAutofit fontScale="90000"/>
          </a:bodyPr>
          <a:lstStyle/>
          <a:p>
            <a:r>
              <a:rPr lang="en-US" dirty="0"/>
              <a:t>Apply It: My Plan to Reduce My Debt</a:t>
            </a:r>
            <a:br>
              <a:rPr lang="en-US" dirty="0"/>
            </a:br>
            <a:r>
              <a:rPr lang="en-US" sz="2700" dirty="0"/>
              <a:t>See page 15 in your Participant Guide</a:t>
            </a:r>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33</a:t>
            </a:fld>
            <a:endParaRPr lang="en-US" dirty="0"/>
          </a:p>
        </p:txBody>
      </p:sp>
      <p:pic>
        <p:nvPicPr>
          <p:cNvPr id="11" name="Picture 10" descr="Screenshot of Apply It: My Plan to Reduce My Debt from the Participant Guide. Shown for navigation purposes only."/>
          <p:cNvPicPr>
            <a:picLocks noChangeAspect="1"/>
          </p:cNvPicPr>
          <p:nvPr/>
        </p:nvPicPr>
        <p:blipFill rotWithShape="1">
          <a:blip r:embed="rId2"/>
          <a:srcRect t="737"/>
          <a:stretch/>
        </p:blipFill>
        <p:spPr>
          <a:xfrm>
            <a:off x="603250" y="1131569"/>
            <a:ext cx="7937500" cy="492913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19039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High Cost Debt First Method</a:t>
            </a:r>
          </a:p>
        </p:txBody>
      </p:sp>
      <p:sp>
        <p:nvSpPr>
          <p:cNvPr id="3" name="Content Placeholder 2"/>
          <p:cNvSpPr>
            <a:spLocks noGrp="1"/>
          </p:cNvSpPr>
          <p:nvPr>
            <p:ph idx="1"/>
          </p:nvPr>
        </p:nvSpPr>
        <p:spPr>
          <a:xfrm>
            <a:off x="577986" y="1424723"/>
            <a:ext cx="7499214" cy="4938892"/>
          </a:xfrm>
        </p:spPr>
        <p:txBody>
          <a:bodyPr>
            <a:noAutofit/>
          </a:bodyPr>
          <a:lstStyle/>
          <a:p>
            <a:pPr marL="0" indent="0">
              <a:lnSpc>
                <a:spcPct val="100000"/>
              </a:lnSpc>
              <a:spcBef>
                <a:spcPts val="0"/>
              </a:spcBef>
              <a:buNone/>
            </a:pPr>
            <a:r>
              <a:rPr lang="en-US" sz="2800" dirty="0">
                <a:latin typeface="+mj-lt"/>
              </a:rPr>
              <a:t>Advantage</a:t>
            </a:r>
            <a:r>
              <a:rPr lang="en-US" sz="2800" dirty="0">
                <a:latin typeface="+mn-lt"/>
              </a:rPr>
              <a:t>—save money </a:t>
            </a:r>
          </a:p>
          <a:p>
            <a:pPr marL="0" indent="0">
              <a:lnSpc>
                <a:spcPct val="100000"/>
              </a:lnSpc>
              <a:spcBef>
                <a:spcPts val="0"/>
              </a:spcBef>
              <a:spcAft>
                <a:spcPts val="3000"/>
              </a:spcAft>
              <a:buNone/>
            </a:pPr>
            <a:r>
              <a:rPr lang="en-US" sz="2800" dirty="0">
                <a:latin typeface="+mj-lt"/>
              </a:rPr>
              <a:t>Disadvantage</a:t>
            </a:r>
            <a:r>
              <a:rPr lang="en-US" sz="2800" dirty="0">
                <a:latin typeface="+mn-lt"/>
              </a:rPr>
              <a:t>—progress may feel slower</a:t>
            </a:r>
          </a:p>
          <a:p>
            <a:pPr>
              <a:lnSpc>
                <a:spcPct val="100000"/>
              </a:lnSpc>
              <a:spcBef>
                <a:spcPts val="0"/>
              </a:spcBef>
              <a:buFont typeface="Wingdings" charset="2"/>
              <a:buChar char="§"/>
            </a:pPr>
            <a:r>
              <a:rPr lang="en-US" sz="2800" dirty="0">
                <a:latin typeface="+mn-lt"/>
              </a:rPr>
              <a:t>List debts: </a:t>
            </a:r>
            <a:r>
              <a:rPr lang="en-US" sz="2800" b="1" dirty="0"/>
              <a:t>Highest cost to you to the lowest</a:t>
            </a:r>
          </a:p>
          <a:p>
            <a:pPr>
              <a:lnSpc>
                <a:spcPct val="100000"/>
              </a:lnSpc>
              <a:spcBef>
                <a:spcPts val="0"/>
              </a:spcBef>
              <a:buFont typeface="Wingdings" charset="2"/>
              <a:buChar char="§"/>
            </a:pPr>
            <a:r>
              <a:rPr lang="en-US" sz="2800" dirty="0">
                <a:latin typeface="+mn-lt"/>
              </a:rPr>
              <a:t>Pay amount due on each debt </a:t>
            </a:r>
          </a:p>
          <a:p>
            <a:pPr>
              <a:lnSpc>
                <a:spcPct val="100000"/>
              </a:lnSpc>
              <a:spcBef>
                <a:spcPts val="0"/>
              </a:spcBef>
              <a:buFont typeface="Wingdings" charset="2"/>
              <a:buChar char="§"/>
            </a:pPr>
            <a:r>
              <a:rPr lang="en-US" sz="2800" dirty="0">
                <a:latin typeface="+mn-lt"/>
              </a:rPr>
              <a:t>Make extra payment to first debt on list</a:t>
            </a:r>
          </a:p>
          <a:p>
            <a:pPr>
              <a:lnSpc>
                <a:spcPct val="100000"/>
              </a:lnSpc>
              <a:spcBef>
                <a:spcPts val="0"/>
              </a:spcBef>
              <a:buFont typeface="Wingdings" charset="2"/>
              <a:buChar char="§"/>
            </a:pPr>
            <a:r>
              <a:rPr lang="en-US" sz="2800" dirty="0">
                <a:latin typeface="+mn-lt"/>
              </a:rPr>
              <a:t>After you pay off first debt, make extra payment on </a:t>
            </a:r>
            <a:r>
              <a:rPr lang="en-US" sz="2800" b="1" dirty="0">
                <a:latin typeface="+mn-lt"/>
              </a:rPr>
              <a:t>next debt</a:t>
            </a:r>
            <a:r>
              <a:rPr lang="en-US" sz="2800" dirty="0">
                <a:latin typeface="+mn-lt"/>
              </a:rPr>
              <a:t> on the list</a:t>
            </a:r>
          </a:p>
          <a:p>
            <a:pPr>
              <a:lnSpc>
                <a:spcPct val="100000"/>
              </a:lnSpc>
              <a:spcBef>
                <a:spcPts val="0"/>
              </a:spcBef>
              <a:buFont typeface="Wingdings" charset="2"/>
              <a:buChar char="§"/>
            </a:pPr>
            <a:r>
              <a:rPr lang="en-US" sz="2800" dirty="0">
                <a:latin typeface="+mn-lt"/>
              </a:rPr>
              <a:t>Continue as needed</a:t>
            </a:r>
          </a:p>
          <a:p>
            <a:pPr lvl="0">
              <a:lnSpc>
                <a:spcPct val="100000"/>
              </a:lnSpc>
            </a:pPr>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34</a:t>
            </a:fld>
            <a:endParaRPr lang="en-US" dirty="0"/>
          </a:p>
        </p:txBody>
      </p:sp>
    </p:spTree>
    <p:extLst>
      <p:ext uri="{BB962C8B-B14F-4D97-AF65-F5344CB8AC3E}">
        <p14:creationId xmlns:p14="http://schemas.microsoft.com/office/powerpoint/2010/main" val="27098438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Snowball Method</a:t>
            </a:r>
          </a:p>
        </p:txBody>
      </p:sp>
      <p:sp>
        <p:nvSpPr>
          <p:cNvPr id="3" name="Content Placeholder 2"/>
          <p:cNvSpPr>
            <a:spLocks noGrp="1"/>
          </p:cNvSpPr>
          <p:nvPr>
            <p:ph idx="1"/>
          </p:nvPr>
        </p:nvSpPr>
        <p:spPr>
          <a:xfrm>
            <a:off x="577986" y="1424723"/>
            <a:ext cx="7499214" cy="4938892"/>
          </a:xfrm>
        </p:spPr>
        <p:txBody>
          <a:bodyPr>
            <a:noAutofit/>
          </a:bodyPr>
          <a:lstStyle/>
          <a:p>
            <a:pPr marL="0" indent="0">
              <a:lnSpc>
                <a:spcPct val="100000"/>
              </a:lnSpc>
              <a:spcBef>
                <a:spcPts val="0"/>
              </a:spcBef>
              <a:buNone/>
            </a:pPr>
            <a:r>
              <a:rPr lang="en-US" sz="2800" dirty="0">
                <a:latin typeface="+mj-lt"/>
              </a:rPr>
              <a:t>Advantage</a:t>
            </a:r>
            <a:r>
              <a:rPr lang="en-US" sz="2800" dirty="0">
                <a:latin typeface="+mn-lt"/>
              </a:rPr>
              <a:t>—make progress faster </a:t>
            </a:r>
          </a:p>
          <a:p>
            <a:pPr marL="0" indent="0">
              <a:lnSpc>
                <a:spcPct val="100000"/>
              </a:lnSpc>
              <a:spcBef>
                <a:spcPts val="0"/>
              </a:spcBef>
              <a:spcAft>
                <a:spcPts val="2400"/>
              </a:spcAft>
              <a:buNone/>
            </a:pPr>
            <a:r>
              <a:rPr lang="en-US" sz="2800" dirty="0">
                <a:latin typeface="+mj-lt"/>
              </a:rPr>
              <a:t>Disadvantage</a:t>
            </a:r>
            <a:r>
              <a:rPr lang="en-US" sz="2800" dirty="0">
                <a:latin typeface="+mn-lt"/>
              </a:rPr>
              <a:t>—may pay more money</a:t>
            </a:r>
          </a:p>
          <a:p>
            <a:pPr>
              <a:lnSpc>
                <a:spcPct val="100000"/>
              </a:lnSpc>
              <a:spcBef>
                <a:spcPts val="0"/>
              </a:spcBef>
            </a:pPr>
            <a:r>
              <a:rPr lang="en-US" sz="2800" dirty="0">
                <a:latin typeface="+mn-lt"/>
              </a:rPr>
              <a:t>List debts: </a:t>
            </a:r>
            <a:r>
              <a:rPr lang="en-US" sz="2800" b="1" dirty="0"/>
              <a:t>Lowest balance to the highest</a:t>
            </a:r>
          </a:p>
          <a:p>
            <a:pPr>
              <a:lnSpc>
                <a:spcPct val="100000"/>
              </a:lnSpc>
              <a:spcBef>
                <a:spcPts val="0"/>
              </a:spcBef>
            </a:pPr>
            <a:r>
              <a:rPr lang="en-US" sz="2800" dirty="0">
                <a:latin typeface="+mn-lt"/>
              </a:rPr>
              <a:t>Pay amount due on each debt </a:t>
            </a:r>
          </a:p>
          <a:p>
            <a:pPr>
              <a:lnSpc>
                <a:spcPct val="100000"/>
              </a:lnSpc>
              <a:spcBef>
                <a:spcPts val="0"/>
              </a:spcBef>
            </a:pPr>
            <a:r>
              <a:rPr lang="en-US" sz="2800" dirty="0">
                <a:latin typeface="+mn-lt"/>
              </a:rPr>
              <a:t>Make extra payment to first debt on list</a:t>
            </a:r>
          </a:p>
          <a:p>
            <a:pPr>
              <a:lnSpc>
                <a:spcPct val="100000"/>
              </a:lnSpc>
              <a:spcBef>
                <a:spcPts val="0"/>
              </a:spcBef>
            </a:pPr>
            <a:r>
              <a:rPr lang="en-US" sz="2800" dirty="0">
                <a:latin typeface="+mn-lt"/>
              </a:rPr>
              <a:t>After you pay off first debt, make extra payment on </a:t>
            </a:r>
            <a:r>
              <a:rPr lang="en-US" sz="2800" b="1" dirty="0">
                <a:latin typeface="+mn-lt"/>
              </a:rPr>
              <a:t>next debt</a:t>
            </a:r>
            <a:r>
              <a:rPr lang="en-US" sz="2800" dirty="0">
                <a:latin typeface="+mn-lt"/>
              </a:rPr>
              <a:t> on the list</a:t>
            </a:r>
          </a:p>
          <a:p>
            <a:pPr>
              <a:lnSpc>
                <a:spcPct val="100000"/>
              </a:lnSpc>
              <a:spcBef>
                <a:spcPts val="0"/>
              </a:spcBef>
            </a:pPr>
            <a:r>
              <a:rPr lang="en-US" sz="2800" dirty="0">
                <a:latin typeface="+mn-lt"/>
              </a:rPr>
              <a:t>Continue as needed</a:t>
            </a:r>
          </a:p>
          <a:p>
            <a:pPr lvl="0">
              <a:lnSpc>
                <a:spcPct val="100000"/>
              </a:lnSpc>
            </a:pPr>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35</a:t>
            </a:fld>
            <a:endParaRPr lang="en-US" dirty="0"/>
          </a:p>
        </p:txBody>
      </p:sp>
    </p:spTree>
    <p:extLst>
      <p:ext uri="{BB962C8B-B14F-4D97-AF65-F5344CB8AC3E}">
        <p14:creationId xmlns:p14="http://schemas.microsoft.com/office/powerpoint/2010/main" val="22439391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98151"/>
            <a:ext cx="7499213" cy="549317"/>
          </a:xfrm>
        </p:spPr>
        <p:txBody>
          <a:bodyPr>
            <a:normAutofit fontScale="90000"/>
          </a:bodyPr>
          <a:lstStyle/>
          <a:p>
            <a:r>
              <a:rPr lang="en-US" dirty="0"/>
              <a:t>Try It: Making a Plan to Reduce Debt</a:t>
            </a:r>
            <a:br>
              <a:rPr lang="en-US" dirty="0"/>
            </a:br>
            <a:r>
              <a:rPr lang="en-US" sz="2700" dirty="0"/>
              <a:t>See page 19 in your Participant Guide</a:t>
            </a:r>
          </a:p>
        </p:txBody>
      </p:sp>
      <p:sp>
        <p:nvSpPr>
          <p:cNvPr id="5" name="Slide Number Placeholder 4"/>
          <p:cNvSpPr>
            <a:spLocks noGrp="1"/>
          </p:cNvSpPr>
          <p:nvPr>
            <p:ph type="sldNum" sz="quarter" idx="4"/>
          </p:nvPr>
        </p:nvSpPr>
        <p:spPr/>
        <p:txBody>
          <a:bodyPr/>
          <a:lstStyle/>
          <a:p>
            <a:fld id="{AF83BEB6-139A-B746-BC33-1F5B6187E651}" type="slidenum">
              <a:rPr lang="en-US" smtClean="0"/>
              <a:pPr/>
              <a:t>36</a:t>
            </a:fld>
            <a:endParaRPr lang="en-US" dirty="0"/>
          </a:p>
        </p:txBody>
      </p:sp>
      <p:pic>
        <p:nvPicPr>
          <p:cNvPr id="9" name="Picture 8" descr="Screenshot of Try It: Making a Plan to Reduce Debt from Participant Guide.  Shown for navigational purposes only."/>
          <p:cNvPicPr>
            <a:picLocks noChangeAspect="1"/>
          </p:cNvPicPr>
          <p:nvPr/>
        </p:nvPicPr>
        <p:blipFill>
          <a:blip r:embed="rId2"/>
          <a:stretch>
            <a:fillRect/>
          </a:stretch>
        </p:blipFill>
        <p:spPr>
          <a:xfrm>
            <a:off x="603250" y="1201330"/>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561448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108814" cy="881682"/>
          </a:xfrm>
        </p:spPr>
        <p:txBody>
          <a:bodyPr>
            <a:noAutofit/>
          </a:bodyPr>
          <a:lstStyle/>
          <a:p>
            <a:r>
              <a:rPr lang="en-US" dirty="0"/>
              <a:t>High Cost Debt First Method Worksheet </a:t>
            </a:r>
            <a:br>
              <a:rPr lang="en-US" dirty="0"/>
            </a:br>
            <a:r>
              <a:rPr lang="en-US" dirty="0"/>
              <a:t>Answer Key</a:t>
            </a:r>
          </a:p>
        </p:txBody>
      </p:sp>
      <p:graphicFrame>
        <p:nvGraphicFramePr>
          <p:cNvPr id="5" name="Content Placeholder 4" descr="four column table with title row and three rows beneath the title row."/>
          <p:cNvGraphicFramePr>
            <a:graphicFrameLocks noGrp="1"/>
          </p:cNvGraphicFramePr>
          <p:nvPr>
            <p:ph idx="1"/>
            <p:extLst>
              <p:ext uri="{D42A27DB-BD31-4B8C-83A1-F6EECF244321}">
                <p14:modId xmlns:p14="http://schemas.microsoft.com/office/powerpoint/2010/main" val="2878536759"/>
              </p:ext>
            </p:extLst>
          </p:nvPr>
        </p:nvGraphicFramePr>
        <p:xfrm>
          <a:off x="577986" y="1571811"/>
          <a:ext cx="8108813" cy="4517390"/>
        </p:xfrm>
        <a:graphic>
          <a:graphicData uri="http://schemas.openxmlformats.org/drawingml/2006/table">
            <a:tbl>
              <a:tblPr firstRow="1" firstCol="1" bandRow="1">
                <a:tableStyleId>{5940675A-B579-460E-94D1-54222C63F5DA}</a:tableStyleId>
              </a:tblPr>
              <a:tblGrid>
                <a:gridCol w="1320184">
                  <a:extLst>
                    <a:ext uri="{9D8B030D-6E8A-4147-A177-3AD203B41FA5}">
                      <a16:colId xmlns:a16="http://schemas.microsoft.com/office/drawing/2014/main" val="20000"/>
                    </a:ext>
                  </a:extLst>
                </a:gridCol>
                <a:gridCol w="2707088">
                  <a:extLst>
                    <a:ext uri="{9D8B030D-6E8A-4147-A177-3AD203B41FA5}">
                      <a16:colId xmlns:a16="http://schemas.microsoft.com/office/drawing/2014/main" val="20001"/>
                    </a:ext>
                  </a:extLst>
                </a:gridCol>
                <a:gridCol w="1830264">
                  <a:extLst>
                    <a:ext uri="{9D8B030D-6E8A-4147-A177-3AD203B41FA5}">
                      <a16:colId xmlns:a16="http://schemas.microsoft.com/office/drawing/2014/main" val="20002"/>
                    </a:ext>
                  </a:extLst>
                </a:gridCol>
                <a:gridCol w="2251277">
                  <a:extLst>
                    <a:ext uri="{9D8B030D-6E8A-4147-A177-3AD203B41FA5}">
                      <a16:colId xmlns:a16="http://schemas.microsoft.com/office/drawing/2014/main" val="20003"/>
                    </a:ext>
                  </a:extLst>
                </a:gridCol>
              </a:tblGrid>
              <a:tr h="1132904">
                <a:tc>
                  <a:txBody>
                    <a:bodyPr/>
                    <a:lstStyle/>
                    <a:p>
                      <a:pPr marL="0" marR="0" algn="ctr">
                        <a:lnSpc>
                          <a:spcPct val="114000"/>
                        </a:lnSpc>
                        <a:spcBef>
                          <a:spcPts val="0"/>
                        </a:spcBef>
                        <a:spcAft>
                          <a:spcPts val="1200"/>
                        </a:spcAft>
                      </a:pPr>
                      <a:r>
                        <a:rPr lang="en-US" sz="2600" b="0" dirty="0">
                          <a:effectLst/>
                          <a:latin typeface="+mj-lt"/>
                        </a:rPr>
                        <a:t>Order of Pay Off</a:t>
                      </a:r>
                      <a:endParaRPr lang="en-US" sz="2600" b="0" dirty="0">
                        <a:effectLst/>
                        <a:latin typeface="+mj-lt"/>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tc>
                  <a:txBody>
                    <a:bodyPr/>
                    <a:lstStyle/>
                    <a:p>
                      <a:pPr marL="0" marR="0" algn="ctr">
                        <a:lnSpc>
                          <a:spcPct val="114000"/>
                        </a:lnSpc>
                        <a:spcBef>
                          <a:spcPts val="0"/>
                        </a:spcBef>
                        <a:spcAft>
                          <a:spcPts val="1200"/>
                        </a:spcAft>
                      </a:pPr>
                      <a:r>
                        <a:rPr lang="en-US" sz="2600" b="0" dirty="0">
                          <a:effectLst/>
                          <a:latin typeface="+mj-lt"/>
                        </a:rPr>
                        <a:t>Who</a:t>
                      </a:r>
                      <a:r>
                        <a:rPr lang="en-US" sz="2600" b="0" baseline="0" dirty="0">
                          <a:effectLst/>
                          <a:latin typeface="+mj-lt"/>
                        </a:rPr>
                        <a:t> </a:t>
                      </a:r>
                      <a:br>
                        <a:rPr lang="en-US" sz="2600" b="0" baseline="0" dirty="0">
                          <a:effectLst/>
                          <a:latin typeface="+mj-lt"/>
                        </a:rPr>
                      </a:br>
                      <a:r>
                        <a:rPr lang="en-US" sz="2600" b="0" dirty="0">
                          <a:effectLst/>
                          <a:latin typeface="+mj-lt"/>
                        </a:rPr>
                        <a:t>He Owes </a:t>
                      </a:r>
                      <a:br>
                        <a:rPr lang="en-US" sz="2600" b="0" dirty="0">
                          <a:effectLst/>
                          <a:latin typeface="+mj-lt"/>
                        </a:rPr>
                      </a:br>
                      <a:r>
                        <a:rPr lang="en-US" sz="2600" b="0" dirty="0">
                          <a:effectLst/>
                          <a:latin typeface="+mj-lt"/>
                        </a:rPr>
                        <a:t>Money To</a:t>
                      </a:r>
                      <a:endParaRPr lang="en-US" sz="2600" b="0" dirty="0">
                        <a:effectLst/>
                        <a:latin typeface="+mj-lt"/>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tc>
                  <a:txBody>
                    <a:bodyPr/>
                    <a:lstStyle/>
                    <a:p>
                      <a:pPr marL="0" marR="0" algn="ctr">
                        <a:lnSpc>
                          <a:spcPct val="114000"/>
                        </a:lnSpc>
                        <a:spcBef>
                          <a:spcPts val="0"/>
                        </a:spcBef>
                        <a:spcAft>
                          <a:spcPts val="1200"/>
                        </a:spcAft>
                      </a:pPr>
                      <a:r>
                        <a:rPr lang="en-US" sz="2600" b="0" dirty="0">
                          <a:effectLst/>
                          <a:latin typeface="+mj-lt"/>
                          <a:ea typeface="MS Mincho" panose="02020609040205080304" pitchFamily="49" charset="-128"/>
                          <a:cs typeface="Times New Roman" panose="02020603050405020304" pitchFamily="18" charset="0"/>
                        </a:rPr>
                        <a:t>How Much</a:t>
                      </a:r>
                      <a:br>
                        <a:rPr lang="en-US" sz="2600" b="0" dirty="0">
                          <a:effectLst/>
                          <a:latin typeface="+mj-lt"/>
                          <a:ea typeface="MS Mincho" panose="02020609040205080304" pitchFamily="49" charset="-128"/>
                          <a:cs typeface="Times New Roman" panose="02020603050405020304" pitchFamily="18" charset="0"/>
                        </a:rPr>
                      </a:br>
                      <a:r>
                        <a:rPr lang="en-US" sz="2600" b="0" dirty="0">
                          <a:effectLst/>
                          <a:latin typeface="+mj-lt"/>
                          <a:ea typeface="MS Mincho" panose="02020609040205080304" pitchFamily="49" charset="-128"/>
                          <a:cs typeface="Times New Roman" panose="02020603050405020304" pitchFamily="18" charset="0"/>
                        </a:rPr>
                        <a:t>He Owes</a:t>
                      </a:r>
                    </a:p>
                  </a:txBody>
                  <a:tcPr marL="68580" marR="68580" marT="0" marB="0">
                    <a:solidFill>
                      <a:schemeClr val="accent1">
                        <a:alpha val="50000"/>
                      </a:schemeClr>
                    </a:solidFill>
                  </a:tcPr>
                </a:tc>
                <a:tc>
                  <a:txBody>
                    <a:bodyPr/>
                    <a:lstStyle/>
                    <a:p>
                      <a:pPr marL="0" marR="0" algn="ctr">
                        <a:lnSpc>
                          <a:spcPct val="114000"/>
                        </a:lnSpc>
                        <a:spcBef>
                          <a:spcPts val="0"/>
                        </a:spcBef>
                        <a:spcAft>
                          <a:spcPts val="0"/>
                        </a:spcAft>
                      </a:pPr>
                      <a:r>
                        <a:rPr lang="en-US" sz="2600" b="0" dirty="0">
                          <a:effectLst/>
                          <a:latin typeface="+mj-lt"/>
                        </a:rPr>
                        <a:t>Interest Rate</a:t>
                      </a:r>
                    </a:p>
                    <a:p>
                      <a:pPr marL="0" marR="0" algn="ctr">
                        <a:lnSpc>
                          <a:spcPct val="114000"/>
                        </a:lnSpc>
                        <a:spcBef>
                          <a:spcPts val="0"/>
                        </a:spcBef>
                        <a:spcAft>
                          <a:spcPts val="0"/>
                        </a:spcAft>
                      </a:pPr>
                      <a:r>
                        <a:rPr lang="en-US" sz="2400" b="0" dirty="0">
                          <a:effectLst/>
                          <a:latin typeface="+mj-lt"/>
                        </a:rPr>
                        <a:t>(highest to lowest)</a:t>
                      </a:r>
                      <a:endParaRPr lang="en-US" sz="2400" b="0" dirty="0">
                        <a:effectLst/>
                        <a:latin typeface="+mj-lt"/>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extLst>
                  <a:ext uri="{0D108BD9-81ED-4DB2-BD59-A6C34878D82A}">
                    <a16:rowId xmlns:a16="http://schemas.microsoft.com/office/drawing/2014/main" val="10000"/>
                  </a:ext>
                </a:extLst>
              </a:tr>
              <a:tr h="546176">
                <a:tc>
                  <a:txBody>
                    <a:bodyPr/>
                    <a:lstStyle/>
                    <a:p>
                      <a:pPr marL="0" marR="0">
                        <a:lnSpc>
                          <a:spcPct val="114000"/>
                        </a:lnSpc>
                        <a:spcBef>
                          <a:spcPts val="0"/>
                        </a:spcBef>
                        <a:spcAft>
                          <a:spcPts val="1200"/>
                        </a:spcAft>
                      </a:pPr>
                      <a:r>
                        <a:rPr lang="en-US" sz="2600">
                          <a:effectLst/>
                          <a:latin typeface="+mn-lt"/>
                        </a:rPr>
                        <a:t>1</a:t>
                      </a:r>
                      <a:endParaRPr lang="en-US" sz="2600">
                        <a:effectLst/>
                        <a:latin typeface="+mn-lt"/>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14000"/>
                        </a:lnSpc>
                        <a:spcBef>
                          <a:spcPts val="0"/>
                        </a:spcBef>
                        <a:spcAft>
                          <a:spcPts val="1200"/>
                        </a:spcAft>
                      </a:pPr>
                      <a:r>
                        <a:rPr lang="en-US" sz="2600" dirty="0">
                          <a:effectLst/>
                          <a:latin typeface="+mn-lt"/>
                          <a:cs typeface="Arial" panose="020B0604020202020204" pitchFamily="34" charset="0"/>
                        </a:rPr>
                        <a:t>Credit Card Company</a:t>
                      </a:r>
                      <a:br>
                        <a:rPr lang="en-US" sz="2600" dirty="0">
                          <a:effectLst/>
                          <a:latin typeface="+mn-lt"/>
                          <a:cs typeface="Arial" panose="020B0604020202020204" pitchFamily="34" charset="0"/>
                        </a:rPr>
                      </a:br>
                      <a:r>
                        <a:rPr lang="en-US" sz="2600" dirty="0">
                          <a:effectLst/>
                          <a:latin typeface="+mn-lt"/>
                          <a:cs typeface="Arial" panose="020B0604020202020204" pitchFamily="34" charset="0"/>
                        </a:rPr>
                        <a:t>(Credit Card)</a:t>
                      </a:r>
                      <a:endParaRPr lang="en-US" sz="2600" dirty="0">
                        <a:effectLst/>
                        <a:latin typeface="+mn-lt"/>
                        <a:ea typeface="MS Mincho" panose="02020609040205080304" pitchFamily="49" charset="-128"/>
                        <a:cs typeface="Arial" panose="020B0604020202020204" pitchFamily="34" charset="0"/>
                      </a:endParaRPr>
                    </a:p>
                  </a:txBody>
                  <a:tcPr marL="68580" marR="68580" marT="0" marB="0"/>
                </a:tc>
                <a:tc>
                  <a:txBody>
                    <a:bodyPr/>
                    <a:lstStyle/>
                    <a:p>
                      <a:pPr marL="0" marR="0" algn="r">
                        <a:lnSpc>
                          <a:spcPct val="114000"/>
                        </a:lnSpc>
                        <a:spcBef>
                          <a:spcPts val="0"/>
                        </a:spcBef>
                        <a:spcAft>
                          <a:spcPts val="1200"/>
                        </a:spcAft>
                      </a:pPr>
                      <a:r>
                        <a:rPr lang="en-US" sz="2600" dirty="0">
                          <a:effectLst/>
                          <a:latin typeface="+mn-lt"/>
                          <a:ea typeface="MS Mincho" panose="02020609040205080304" pitchFamily="49" charset="-128"/>
                          <a:cs typeface="Arial" panose="020B0604020202020204" pitchFamily="34" charset="0"/>
                        </a:rPr>
                        <a:t>$8,000</a:t>
                      </a:r>
                    </a:p>
                  </a:txBody>
                  <a:tcPr marL="68580" marR="68580" marT="0" marB="0"/>
                </a:tc>
                <a:tc>
                  <a:txBody>
                    <a:bodyPr/>
                    <a:lstStyle/>
                    <a:p>
                      <a:pPr marL="0" marR="0" algn="r">
                        <a:lnSpc>
                          <a:spcPct val="114000"/>
                        </a:lnSpc>
                        <a:spcBef>
                          <a:spcPts val="0"/>
                        </a:spcBef>
                        <a:spcAft>
                          <a:spcPts val="1200"/>
                        </a:spcAft>
                      </a:pPr>
                      <a:r>
                        <a:rPr lang="en-US" sz="2600" dirty="0">
                          <a:effectLst/>
                          <a:latin typeface="+mn-lt"/>
                          <a:cs typeface="Arial" panose="020B0604020202020204" pitchFamily="34" charset="0"/>
                        </a:rPr>
                        <a:t>14%</a:t>
                      </a:r>
                      <a:endParaRPr lang="en-US" sz="2600" dirty="0">
                        <a:effectLst/>
                        <a:latin typeface="+mn-lt"/>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1"/>
                  </a:ext>
                </a:extLst>
              </a:tr>
              <a:tr h="546176">
                <a:tc>
                  <a:txBody>
                    <a:bodyPr/>
                    <a:lstStyle/>
                    <a:p>
                      <a:pPr marL="0" marR="0">
                        <a:lnSpc>
                          <a:spcPct val="114000"/>
                        </a:lnSpc>
                        <a:spcBef>
                          <a:spcPts val="0"/>
                        </a:spcBef>
                        <a:spcAft>
                          <a:spcPts val="1200"/>
                        </a:spcAft>
                      </a:pPr>
                      <a:r>
                        <a:rPr lang="en-US" sz="2600">
                          <a:effectLst/>
                          <a:latin typeface="+mn-lt"/>
                        </a:rPr>
                        <a:t>2</a:t>
                      </a:r>
                      <a:endParaRPr lang="en-US" sz="2600">
                        <a:effectLst/>
                        <a:latin typeface="+mn-lt"/>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14000"/>
                        </a:lnSpc>
                        <a:spcBef>
                          <a:spcPts val="0"/>
                        </a:spcBef>
                        <a:spcAft>
                          <a:spcPts val="1200"/>
                        </a:spcAft>
                      </a:pPr>
                      <a:r>
                        <a:rPr lang="en-US" sz="2600" dirty="0">
                          <a:effectLst/>
                          <a:latin typeface="+mn-lt"/>
                          <a:cs typeface="Arial" panose="020B0604020202020204" pitchFamily="34" charset="0"/>
                        </a:rPr>
                        <a:t>Hospital</a:t>
                      </a:r>
                      <a:br>
                        <a:rPr lang="en-US" sz="2600" dirty="0">
                          <a:effectLst/>
                          <a:latin typeface="+mn-lt"/>
                          <a:cs typeface="Arial" panose="020B0604020202020204" pitchFamily="34" charset="0"/>
                        </a:rPr>
                      </a:br>
                      <a:r>
                        <a:rPr lang="en-US" sz="2600" dirty="0">
                          <a:effectLst/>
                          <a:latin typeface="+mn-lt"/>
                          <a:cs typeface="Arial" panose="020B0604020202020204" pitchFamily="34" charset="0"/>
                        </a:rPr>
                        <a:t>(Medical Debt)</a:t>
                      </a:r>
                      <a:endParaRPr lang="en-US" sz="2600" dirty="0">
                        <a:effectLst/>
                        <a:latin typeface="+mn-lt"/>
                        <a:ea typeface="MS Mincho" panose="02020609040205080304" pitchFamily="49" charset="-128"/>
                        <a:cs typeface="Arial" panose="020B0604020202020204" pitchFamily="34" charset="0"/>
                      </a:endParaRPr>
                    </a:p>
                  </a:txBody>
                  <a:tcPr marL="68580" marR="68580" marT="0" marB="0"/>
                </a:tc>
                <a:tc>
                  <a:txBody>
                    <a:bodyPr/>
                    <a:lstStyle/>
                    <a:p>
                      <a:pPr marL="0" marR="0" algn="r">
                        <a:lnSpc>
                          <a:spcPct val="114000"/>
                        </a:lnSpc>
                        <a:spcBef>
                          <a:spcPts val="0"/>
                        </a:spcBef>
                        <a:spcAft>
                          <a:spcPts val="1200"/>
                        </a:spcAft>
                      </a:pPr>
                      <a:r>
                        <a:rPr lang="en-US" sz="2600" dirty="0">
                          <a:effectLst/>
                          <a:latin typeface="+mn-lt"/>
                          <a:ea typeface="MS Mincho" panose="02020609040205080304" pitchFamily="49" charset="-128"/>
                          <a:cs typeface="Arial" panose="020B0604020202020204" pitchFamily="34" charset="0"/>
                        </a:rPr>
                        <a:t>$10,000</a:t>
                      </a:r>
                    </a:p>
                  </a:txBody>
                  <a:tcPr marL="68580" marR="68580" marT="0" marB="0"/>
                </a:tc>
                <a:tc>
                  <a:txBody>
                    <a:bodyPr/>
                    <a:lstStyle/>
                    <a:p>
                      <a:pPr marL="0" marR="0" algn="r">
                        <a:lnSpc>
                          <a:spcPct val="114000"/>
                        </a:lnSpc>
                        <a:spcBef>
                          <a:spcPts val="0"/>
                        </a:spcBef>
                        <a:spcAft>
                          <a:spcPts val="1200"/>
                        </a:spcAft>
                      </a:pPr>
                      <a:r>
                        <a:rPr lang="en-US" sz="2600" dirty="0">
                          <a:effectLst/>
                          <a:latin typeface="+mn-lt"/>
                          <a:cs typeface="Arial" panose="020B0604020202020204" pitchFamily="34" charset="0"/>
                        </a:rPr>
                        <a:t>10%</a:t>
                      </a:r>
                      <a:endParaRPr lang="en-US" sz="2600" dirty="0">
                        <a:effectLst/>
                        <a:latin typeface="+mn-lt"/>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2"/>
                  </a:ext>
                </a:extLst>
              </a:tr>
              <a:tr h="546176">
                <a:tc>
                  <a:txBody>
                    <a:bodyPr/>
                    <a:lstStyle/>
                    <a:p>
                      <a:pPr marL="0" marR="0">
                        <a:lnSpc>
                          <a:spcPct val="114000"/>
                        </a:lnSpc>
                        <a:spcBef>
                          <a:spcPts val="0"/>
                        </a:spcBef>
                        <a:spcAft>
                          <a:spcPts val="1200"/>
                        </a:spcAft>
                      </a:pPr>
                      <a:r>
                        <a:rPr lang="en-US" sz="2600">
                          <a:effectLst/>
                          <a:latin typeface="+mn-lt"/>
                        </a:rPr>
                        <a:t>3</a:t>
                      </a:r>
                      <a:endParaRPr lang="en-US" sz="2600">
                        <a:effectLst/>
                        <a:latin typeface="+mn-lt"/>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14000"/>
                        </a:lnSpc>
                        <a:spcBef>
                          <a:spcPts val="0"/>
                        </a:spcBef>
                        <a:spcAft>
                          <a:spcPts val="1200"/>
                        </a:spcAft>
                      </a:pPr>
                      <a:r>
                        <a:rPr lang="en-US" sz="2600" dirty="0">
                          <a:effectLst/>
                          <a:latin typeface="+mn-lt"/>
                          <a:cs typeface="Arial" panose="020B0604020202020204" pitchFamily="34" charset="0"/>
                        </a:rPr>
                        <a:t>Bank</a:t>
                      </a:r>
                      <a:br>
                        <a:rPr lang="en-US" sz="2600" dirty="0">
                          <a:effectLst/>
                          <a:latin typeface="+mn-lt"/>
                          <a:cs typeface="Arial" panose="020B0604020202020204" pitchFamily="34" charset="0"/>
                        </a:rPr>
                      </a:br>
                      <a:r>
                        <a:rPr lang="en-US" sz="2600" dirty="0">
                          <a:effectLst/>
                          <a:latin typeface="+mn-lt"/>
                          <a:cs typeface="Arial" panose="020B0604020202020204" pitchFamily="34" charset="0"/>
                        </a:rPr>
                        <a:t>(Car Loan)</a:t>
                      </a:r>
                      <a:endParaRPr lang="en-US" sz="2600" dirty="0">
                        <a:effectLst/>
                        <a:latin typeface="+mn-lt"/>
                        <a:ea typeface="MS Mincho" panose="02020609040205080304" pitchFamily="49" charset="-128"/>
                        <a:cs typeface="Arial" panose="020B0604020202020204" pitchFamily="34" charset="0"/>
                      </a:endParaRPr>
                    </a:p>
                  </a:txBody>
                  <a:tcPr marL="68580" marR="68580" marT="0" marB="0"/>
                </a:tc>
                <a:tc>
                  <a:txBody>
                    <a:bodyPr/>
                    <a:lstStyle/>
                    <a:p>
                      <a:pPr marL="0" marR="0" algn="r">
                        <a:lnSpc>
                          <a:spcPct val="114000"/>
                        </a:lnSpc>
                        <a:spcBef>
                          <a:spcPts val="0"/>
                        </a:spcBef>
                        <a:spcAft>
                          <a:spcPts val="1200"/>
                        </a:spcAft>
                      </a:pPr>
                      <a:r>
                        <a:rPr lang="en-US" sz="2600" dirty="0">
                          <a:effectLst/>
                          <a:latin typeface="+mn-lt"/>
                          <a:ea typeface="MS Mincho" panose="02020609040205080304" pitchFamily="49" charset="-128"/>
                          <a:cs typeface="Arial" panose="020B0604020202020204" pitchFamily="34" charset="0"/>
                        </a:rPr>
                        <a:t>$2,000</a:t>
                      </a:r>
                    </a:p>
                  </a:txBody>
                  <a:tcPr marL="68580" marR="68580" marT="0" marB="0"/>
                </a:tc>
                <a:tc>
                  <a:txBody>
                    <a:bodyPr/>
                    <a:lstStyle/>
                    <a:p>
                      <a:pPr marL="0" marR="0" algn="r">
                        <a:lnSpc>
                          <a:spcPct val="114000"/>
                        </a:lnSpc>
                        <a:spcBef>
                          <a:spcPts val="0"/>
                        </a:spcBef>
                        <a:spcAft>
                          <a:spcPts val="1200"/>
                        </a:spcAft>
                      </a:pPr>
                      <a:r>
                        <a:rPr lang="en-US" sz="2600" dirty="0">
                          <a:effectLst/>
                          <a:latin typeface="+mn-lt"/>
                          <a:cs typeface="Arial" panose="020B0604020202020204" pitchFamily="34" charset="0"/>
                        </a:rPr>
                        <a:t>6%</a:t>
                      </a:r>
                      <a:endParaRPr lang="en-US" sz="2600" dirty="0">
                        <a:effectLst/>
                        <a:latin typeface="+mn-lt"/>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3"/>
                  </a:ext>
                </a:extLst>
              </a:tr>
            </a:tbl>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37</a:t>
            </a:fld>
            <a:endParaRPr lang="en-US" dirty="0"/>
          </a:p>
        </p:txBody>
      </p:sp>
    </p:spTree>
    <p:extLst>
      <p:ext uri="{BB962C8B-B14F-4D97-AF65-F5344CB8AC3E}">
        <p14:creationId xmlns:p14="http://schemas.microsoft.com/office/powerpoint/2010/main" val="33959080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Snowball Method Worksheet</a:t>
            </a:r>
            <a:br>
              <a:rPr lang="en-US" dirty="0"/>
            </a:br>
            <a:r>
              <a:rPr lang="en-US" dirty="0"/>
              <a:t>Answer Key</a:t>
            </a:r>
          </a:p>
        </p:txBody>
      </p:sp>
      <p:graphicFrame>
        <p:nvGraphicFramePr>
          <p:cNvPr id="5" name="Content Placeholder 4" descr="Three column table with title row and three rows beneath the title row."/>
          <p:cNvGraphicFramePr>
            <a:graphicFrameLocks noGrp="1"/>
          </p:cNvGraphicFramePr>
          <p:nvPr>
            <p:ph idx="1"/>
            <p:extLst>
              <p:ext uri="{D42A27DB-BD31-4B8C-83A1-F6EECF244321}">
                <p14:modId xmlns:p14="http://schemas.microsoft.com/office/powerpoint/2010/main" val="1635461124"/>
              </p:ext>
            </p:extLst>
          </p:nvPr>
        </p:nvGraphicFramePr>
        <p:xfrm>
          <a:off x="577850" y="1423988"/>
          <a:ext cx="8355558" cy="4447794"/>
        </p:xfrm>
        <a:graphic>
          <a:graphicData uri="http://schemas.openxmlformats.org/drawingml/2006/table">
            <a:tbl>
              <a:tblPr firstRow="1" firstCol="1" bandRow="1">
                <a:tableStyleId>{5940675A-B579-460E-94D1-54222C63F5DA}</a:tableStyleId>
              </a:tblPr>
              <a:tblGrid>
                <a:gridCol w="1375641">
                  <a:extLst>
                    <a:ext uri="{9D8B030D-6E8A-4147-A177-3AD203B41FA5}">
                      <a16:colId xmlns:a16="http://schemas.microsoft.com/office/drawing/2014/main" val="20000"/>
                    </a:ext>
                  </a:extLst>
                </a:gridCol>
                <a:gridCol w="3351260">
                  <a:extLst>
                    <a:ext uri="{9D8B030D-6E8A-4147-A177-3AD203B41FA5}">
                      <a16:colId xmlns:a16="http://schemas.microsoft.com/office/drawing/2014/main" val="20001"/>
                    </a:ext>
                  </a:extLst>
                </a:gridCol>
                <a:gridCol w="3628657">
                  <a:extLst>
                    <a:ext uri="{9D8B030D-6E8A-4147-A177-3AD203B41FA5}">
                      <a16:colId xmlns:a16="http://schemas.microsoft.com/office/drawing/2014/main" val="20002"/>
                    </a:ext>
                  </a:extLst>
                </a:gridCol>
              </a:tblGrid>
              <a:tr h="1132904">
                <a:tc>
                  <a:txBody>
                    <a:bodyPr/>
                    <a:lstStyle/>
                    <a:p>
                      <a:pPr marL="0" marR="0" algn="ctr">
                        <a:lnSpc>
                          <a:spcPct val="114000"/>
                        </a:lnSpc>
                        <a:spcBef>
                          <a:spcPts val="0"/>
                        </a:spcBef>
                        <a:spcAft>
                          <a:spcPts val="1200"/>
                        </a:spcAft>
                      </a:pPr>
                      <a:r>
                        <a:rPr lang="en-US" sz="2600" b="1" dirty="0">
                          <a:effectLst/>
                          <a:latin typeface="+mj-lt"/>
                        </a:rPr>
                        <a:t>Order of Pay Off</a:t>
                      </a:r>
                      <a:endParaRPr lang="en-US" sz="2600" b="1" dirty="0">
                        <a:effectLst/>
                        <a:latin typeface="+mj-lt"/>
                        <a:ea typeface="MS Mincho" panose="02020609040205080304" pitchFamily="49" charset="-128"/>
                        <a:cs typeface="Times New Roman" panose="02020603050405020304" pitchFamily="18" charset="0"/>
                      </a:endParaRPr>
                    </a:p>
                  </a:txBody>
                  <a:tcPr marL="62495" marR="62495" marT="0" marB="0">
                    <a:solidFill>
                      <a:schemeClr val="accent1">
                        <a:alpha val="50000"/>
                      </a:schemeClr>
                    </a:solidFill>
                  </a:tcPr>
                </a:tc>
                <a:tc>
                  <a:txBody>
                    <a:bodyPr/>
                    <a:lstStyle/>
                    <a:p>
                      <a:pPr marL="0" marR="0" algn="ctr">
                        <a:lnSpc>
                          <a:spcPct val="114000"/>
                        </a:lnSpc>
                        <a:spcBef>
                          <a:spcPts val="0"/>
                        </a:spcBef>
                        <a:spcAft>
                          <a:spcPts val="1200"/>
                        </a:spcAft>
                      </a:pPr>
                      <a:r>
                        <a:rPr lang="en-US" sz="2600" b="1" dirty="0">
                          <a:effectLst/>
                          <a:latin typeface="+mj-lt"/>
                          <a:ea typeface="Times New Roman" panose="02020603050405020304" pitchFamily="18" charset="0"/>
                          <a:cs typeface="Times New Roman" panose="02020603050405020304" pitchFamily="18" charset="0"/>
                        </a:rPr>
                        <a:t>Who</a:t>
                      </a:r>
                      <a:r>
                        <a:rPr lang="en-US" sz="2600" b="1" baseline="0" dirty="0">
                          <a:effectLst/>
                          <a:latin typeface="+mj-lt"/>
                          <a:ea typeface="Times New Roman" panose="02020603050405020304" pitchFamily="18" charset="0"/>
                          <a:cs typeface="Times New Roman" panose="02020603050405020304" pitchFamily="18" charset="0"/>
                        </a:rPr>
                        <a:t> </a:t>
                      </a:r>
                      <a:br>
                        <a:rPr lang="en-US" sz="2600" b="1" baseline="0" dirty="0">
                          <a:effectLst/>
                          <a:latin typeface="+mj-lt"/>
                          <a:ea typeface="Times New Roman" panose="02020603050405020304" pitchFamily="18" charset="0"/>
                          <a:cs typeface="Times New Roman" panose="02020603050405020304" pitchFamily="18" charset="0"/>
                        </a:rPr>
                      </a:br>
                      <a:r>
                        <a:rPr lang="en-US" sz="2600" b="1" dirty="0">
                          <a:effectLst/>
                          <a:latin typeface="+mj-lt"/>
                          <a:ea typeface="Times New Roman" panose="02020603050405020304" pitchFamily="18" charset="0"/>
                          <a:cs typeface="Times New Roman" panose="02020603050405020304" pitchFamily="18" charset="0"/>
                        </a:rPr>
                        <a:t>He Owes </a:t>
                      </a:r>
                      <a:br>
                        <a:rPr lang="en-US" sz="2600" b="1" dirty="0">
                          <a:effectLst/>
                          <a:latin typeface="+mj-lt"/>
                          <a:ea typeface="Times New Roman" panose="02020603050405020304" pitchFamily="18" charset="0"/>
                          <a:cs typeface="Times New Roman" panose="02020603050405020304" pitchFamily="18" charset="0"/>
                        </a:rPr>
                      </a:br>
                      <a:r>
                        <a:rPr lang="en-US" sz="2600" b="1" dirty="0">
                          <a:effectLst/>
                          <a:latin typeface="+mj-lt"/>
                          <a:ea typeface="Times New Roman" panose="02020603050405020304" pitchFamily="18" charset="0"/>
                          <a:cs typeface="Times New Roman" panose="02020603050405020304" pitchFamily="18" charset="0"/>
                        </a:rPr>
                        <a:t>Money To</a:t>
                      </a:r>
                      <a:endParaRPr lang="en-US" sz="2600" dirty="0">
                        <a:effectLst/>
                        <a:latin typeface="+mj-lt"/>
                        <a:ea typeface="MS Mincho" panose="02020609040205080304" pitchFamily="49" charset="-128"/>
                        <a:cs typeface="Times New Roman" panose="02020603050405020304" pitchFamily="18" charset="0"/>
                      </a:endParaRPr>
                    </a:p>
                  </a:txBody>
                  <a:tcPr marL="62495" marR="62495" marT="0" marB="0">
                    <a:solidFill>
                      <a:schemeClr val="accent1">
                        <a:alpha val="50000"/>
                      </a:schemeClr>
                    </a:solidFill>
                  </a:tcPr>
                </a:tc>
                <a:tc>
                  <a:txBody>
                    <a:bodyPr/>
                    <a:lstStyle/>
                    <a:p>
                      <a:pPr marL="0" marR="0" algn="ctr">
                        <a:lnSpc>
                          <a:spcPct val="114000"/>
                        </a:lnSpc>
                        <a:spcBef>
                          <a:spcPts val="0"/>
                        </a:spcBef>
                        <a:spcAft>
                          <a:spcPts val="0"/>
                        </a:spcAft>
                      </a:pPr>
                      <a:r>
                        <a:rPr lang="en-US" sz="2600" b="1" dirty="0">
                          <a:effectLst/>
                          <a:latin typeface="+mj-lt"/>
                          <a:ea typeface="Times New Roman" panose="02020603050405020304" pitchFamily="18" charset="0"/>
                          <a:cs typeface="Times New Roman" panose="02020603050405020304" pitchFamily="18" charset="0"/>
                        </a:rPr>
                        <a:t>How Much</a:t>
                      </a:r>
                      <a:br>
                        <a:rPr lang="en-US" sz="2600" b="1" dirty="0">
                          <a:effectLst/>
                          <a:latin typeface="+mj-lt"/>
                          <a:ea typeface="Times New Roman" panose="02020603050405020304" pitchFamily="18" charset="0"/>
                          <a:cs typeface="Times New Roman" panose="02020603050405020304" pitchFamily="18" charset="0"/>
                        </a:rPr>
                      </a:br>
                      <a:r>
                        <a:rPr lang="en-US" sz="2600" b="1" dirty="0">
                          <a:effectLst/>
                          <a:latin typeface="+mj-lt"/>
                          <a:ea typeface="Times New Roman" panose="02020603050405020304" pitchFamily="18" charset="0"/>
                          <a:cs typeface="Times New Roman" panose="02020603050405020304" pitchFamily="18" charset="0"/>
                        </a:rPr>
                        <a:t>He Owes</a:t>
                      </a:r>
                      <a:endParaRPr lang="en-US" sz="2600" dirty="0">
                        <a:effectLst/>
                        <a:latin typeface="+mj-lt"/>
                        <a:ea typeface="MS Mincho" panose="02020609040205080304" pitchFamily="49" charset="-128"/>
                        <a:cs typeface="Times New Roman" panose="02020603050405020304" pitchFamily="18" charset="0"/>
                      </a:endParaRPr>
                    </a:p>
                    <a:p>
                      <a:pPr marL="0" marR="0" algn="ctr">
                        <a:lnSpc>
                          <a:spcPct val="114000"/>
                        </a:lnSpc>
                        <a:spcBef>
                          <a:spcPts val="0"/>
                        </a:spcBef>
                        <a:spcAft>
                          <a:spcPts val="0"/>
                        </a:spcAft>
                      </a:pPr>
                      <a:r>
                        <a:rPr lang="en-US" sz="2400" b="1" dirty="0">
                          <a:effectLst/>
                          <a:latin typeface="+mj-lt"/>
                          <a:ea typeface="Times New Roman" panose="02020603050405020304" pitchFamily="18" charset="0"/>
                          <a:cs typeface="Times New Roman" panose="02020603050405020304" pitchFamily="18" charset="0"/>
                        </a:rPr>
                        <a:t>(list from lowest to</a:t>
                      </a:r>
                      <a:r>
                        <a:rPr lang="en-US" sz="2400" b="1" baseline="0" dirty="0">
                          <a:effectLst/>
                          <a:latin typeface="+mj-lt"/>
                          <a:ea typeface="Times New Roman" panose="02020603050405020304" pitchFamily="18" charset="0"/>
                          <a:cs typeface="Times New Roman" panose="02020603050405020304" pitchFamily="18" charset="0"/>
                        </a:rPr>
                        <a:t> </a:t>
                      </a:r>
                      <a:r>
                        <a:rPr lang="en-US" sz="2400" b="1" dirty="0">
                          <a:effectLst/>
                          <a:latin typeface="+mj-lt"/>
                          <a:ea typeface="Times New Roman" panose="02020603050405020304" pitchFamily="18" charset="0"/>
                          <a:cs typeface="Times New Roman" panose="02020603050405020304" pitchFamily="18" charset="0"/>
                        </a:rPr>
                        <a:t>highest)</a:t>
                      </a:r>
                      <a:endParaRPr lang="en-US" sz="2400" dirty="0">
                        <a:effectLst/>
                        <a:latin typeface="+mj-lt"/>
                        <a:ea typeface="MS Mincho" panose="02020609040205080304" pitchFamily="49" charset="-128"/>
                        <a:cs typeface="Times New Roman" panose="02020603050405020304" pitchFamily="18" charset="0"/>
                      </a:endParaRPr>
                    </a:p>
                  </a:txBody>
                  <a:tcPr marL="62495" marR="62495" marT="0" marB="0">
                    <a:solidFill>
                      <a:schemeClr val="accent1">
                        <a:alpha val="50000"/>
                      </a:schemeClr>
                    </a:solidFill>
                  </a:tcPr>
                </a:tc>
                <a:extLst>
                  <a:ext uri="{0D108BD9-81ED-4DB2-BD59-A6C34878D82A}">
                    <a16:rowId xmlns:a16="http://schemas.microsoft.com/office/drawing/2014/main" val="10000"/>
                  </a:ext>
                </a:extLst>
              </a:tr>
              <a:tr h="546176">
                <a:tc>
                  <a:txBody>
                    <a:bodyPr/>
                    <a:lstStyle/>
                    <a:p>
                      <a:pPr marL="0" marR="0">
                        <a:lnSpc>
                          <a:spcPct val="114000"/>
                        </a:lnSpc>
                        <a:spcBef>
                          <a:spcPts val="0"/>
                        </a:spcBef>
                        <a:spcAft>
                          <a:spcPts val="1200"/>
                        </a:spcAft>
                      </a:pPr>
                      <a:r>
                        <a:rPr lang="en-US" sz="2600" dirty="0">
                          <a:effectLst/>
                          <a:latin typeface="+mn-lt"/>
                        </a:rPr>
                        <a:t>1</a:t>
                      </a:r>
                      <a:endParaRPr lang="en-US" sz="2600" dirty="0">
                        <a:effectLst/>
                        <a:latin typeface="+mn-lt"/>
                        <a:ea typeface="MS Mincho" panose="02020609040205080304" pitchFamily="49" charset="-128"/>
                        <a:cs typeface="Times New Roman" panose="02020603050405020304" pitchFamily="18" charset="0"/>
                      </a:endParaRPr>
                    </a:p>
                  </a:txBody>
                  <a:tcPr marL="62495" marR="62495" marT="0" marB="0"/>
                </a:tc>
                <a:tc>
                  <a:txBody>
                    <a:bodyPr/>
                    <a:lstStyle/>
                    <a:p>
                      <a:pPr marL="0" marR="0">
                        <a:lnSpc>
                          <a:spcPct val="114000"/>
                        </a:lnSpc>
                        <a:spcBef>
                          <a:spcPts val="0"/>
                        </a:spcBef>
                        <a:spcAft>
                          <a:spcPts val="1200"/>
                        </a:spcAft>
                      </a:pPr>
                      <a:r>
                        <a:rPr lang="en-US" sz="2600" dirty="0">
                          <a:effectLst/>
                          <a:latin typeface="+mn-lt"/>
                          <a:ea typeface="Times New Roman" panose="02020603050405020304" pitchFamily="18" charset="0"/>
                          <a:cs typeface="Times New Roman" panose="02020603050405020304" pitchFamily="18" charset="0"/>
                        </a:rPr>
                        <a:t>Bank</a:t>
                      </a:r>
                      <a:br>
                        <a:rPr lang="en-US" sz="2600" dirty="0">
                          <a:effectLst/>
                          <a:latin typeface="+mn-lt"/>
                          <a:ea typeface="Times New Roman" panose="02020603050405020304" pitchFamily="18" charset="0"/>
                          <a:cs typeface="Times New Roman" panose="02020603050405020304" pitchFamily="18" charset="0"/>
                        </a:rPr>
                      </a:br>
                      <a:r>
                        <a:rPr lang="en-US" sz="2600" dirty="0">
                          <a:effectLst/>
                          <a:latin typeface="+mn-lt"/>
                          <a:ea typeface="Times New Roman" panose="02020603050405020304" pitchFamily="18" charset="0"/>
                          <a:cs typeface="Times New Roman" panose="02020603050405020304" pitchFamily="18" charset="0"/>
                        </a:rPr>
                        <a:t>(Car Loan)</a:t>
                      </a:r>
                      <a:endParaRPr lang="en-US" sz="2600" dirty="0">
                        <a:effectLst/>
                        <a:latin typeface="+mn-lt"/>
                        <a:ea typeface="MS Mincho" panose="02020609040205080304" pitchFamily="49" charset="-128"/>
                        <a:cs typeface="Times New Roman" panose="02020603050405020304" pitchFamily="18" charset="0"/>
                      </a:endParaRPr>
                    </a:p>
                  </a:txBody>
                  <a:tcPr marL="62495" marR="62495" marT="0" marB="0"/>
                </a:tc>
                <a:tc>
                  <a:txBody>
                    <a:bodyPr/>
                    <a:lstStyle/>
                    <a:p>
                      <a:pPr marL="0" marR="0" algn="r">
                        <a:lnSpc>
                          <a:spcPct val="114000"/>
                        </a:lnSpc>
                        <a:spcBef>
                          <a:spcPts val="0"/>
                        </a:spcBef>
                        <a:spcAft>
                          <a:spcPts val="1200"/>
                        </a:spcAft>
                      </a:pPr>
                      <a:r>
                        <a:rPr lang="en-US" sz="2600" dirty="0">
                          <a:effectLst/>
                          <a:latin typeface="+mn-lt"/>
                          <a:ea typeface="Times New Roman" panose="02020603050405020304" pitchFamily="18" charset="0"/>
                          <a:cs typeface="Times New Roman" panose="02020603050405020304" pitchFamily="18" charset="0"/>
                        </a:rPr>
                        <a:t>$2,000</a:t>
                      </a:r>
                      <a:endParaRPr lang="en-US" sz="2600" dirty="0">
                        <a:effectLst/>
                        <a:latin typeface="+mn-lt"/>
                        <a:ea typeface="MS Mincho" panose="02020609040205080304" pitchFamily="49" charset="-128"/>
                        <a:cs typeface="Times New Roman" panose="02020603050405020304" pitchFamily="18" charset="0"/>
                      </a:endParaRPr>
                    </a:p>
                  </a:txBody>
                  <a:tcPr marL="62495" marR="62495" marT="0" marB="0"/>
                </a:tc>
                <a:extLst>
                  <a:ext uri="{0D108BD9-81ED-4DB2-BD59-A6C34878D82A}">
                    <a16:rowId xmlns:a16="http://schemas.microsoft.com/office/drawing/2014/main" val="10001"/>
                  </a:ext>
                </a:extLst>
              </a:tr>
              <a:tr h="546176">
                <a:tc>
                  <a:txBody>
                    <a:bodyPr/>
                    <a:lstStyle/>
                    <a:p>
                      <a:pPr marL="0" marR="0">
                        <a:lnSpc>
                          <a:spcPct val="114000"/>
                        </a:lnSpc>
                        <a:spcBef>
                          <a:spcPts val="0"/>
                        </a:spcBef>
                        <a:spcAft>
                          <a:spcPts val="1200"/>
                        </a:spcAft>
                      </a:pPr>
                      <a:r>
                        <a:rPr lang="en-US" sz="2600">
                          <a:effectLst/>
                          <a:latin typeface="+mn-lt"/>
                        </a:rPr>
                        <a:t>2</a:t>
                      </a:r>
                      <a:endParaRPr lang="en-US" sz="2600">
                        <a:effectLst/>
                        <a:latin typeface="+mn-lt"/>
                        <a:ea typeface="MS Mincho" panose="02020609040205080304" pitchFamily="49" charset="-128"/>
                        <a:cs typeface="Times New Roman" panose="02020603050405020304" pitchFamily="18" charset="0"/>
                      </a:endParaRPr>
                    </a:p>
                  </a:txBody>
                  <a:tcPr marL="62495" marR="62495" marT="0" marB="0"/>
                </a:tc>
                <a:tc>
                  <a:txBody>
                    <a:bodyPr/>
                    <a:lstStyle/>
                    <a:p>
                      <a:pPr marL="0" marR="0">
                        <a:lnSpc>
                          <a:spcPct val="114000"/>
                        </a:lnSpc>
                        <a:spcBef>
                          <a:spcPts val="0"/>
                        </a:spcBef>
                        <a:spcAft>
                          <a:spcPts val="1200"/>
                        </a:spcAft>
                      </a:pPr>
                      <a:r>
                        <a:rPr lang="en-US" sz="2600" dirty="0">
                          <a:effectLst/>
                          <a:latin typeface="+mn-lt"/>
                          <a:ea typeface="Times New Roman" panose="02020603050405020304" pitchFamily="18" charset="0"/>
                          <a:cs typeface="Times New Roman" panose="02020603050405020304" pitchFamily="18" charset="0"/>
                        </a:rPr>
                        <a:t>Credit Card Company (Credit Card)</a:t>
                      </a:r>
                      <a:endParaRPr lang="en-US" sz="2600" dirty="0">
                        <a:effectLst/>
                        <a:latin typeface="+mn-lt"/>
                        <a:ea typeface="MS Mincho" panose="02020609040205080304" pitchFamily="49" charset="-128"/>
                        <a:cs typeface="Times New Roman" panose="02020603050405020304" pitchFamily="18" charset="0"/>
                      </a:endParaRPr>
                    </a:p>
                  </a:txBody>
                  <a:tcPr marL="62495" marR="62495" marT="0" marB="0"/>
                </a:tc>
                <a:tc>
                  <a:txBody>
                    <a:bodyPr/>
                    <a:lstStyle/>
                    <a:p>
                      <a:pPr marL="0" marR="0" algn="r">
                        <a:lnSpc>
                          <a:spcPct val="114000"/>
                        </a:lnSpc>
                        <a:spcBef>
                          <a:spcPts val="0"/>
                        </a:spcBef>
                        <a:spcAft>
                          <a:spcPts val="1200"/>
                        </a:spcAft>
                      </a:pPr>
                      <a:r>
                        <a:rPr lang="en-US" sz="2600" dirty="0">
                          <a:effectLst/>
                          <a:latin typeface="+mn-lt"/>
                          <a:ea typeface="Times New Roman" panose="02020603050405020304" pitchFamily="18" charset="0"/>
                          <a:cs typeface="Times New Roman" panose="02020603050405020304" pitchFamily="18" charset="0"/>
                        </a:rPr>
                        <a:t>$8,000</a:t>
                      </a:r>
                      <a:endParaRPr lang="en-US" sz="2600" dirty="0">
                        <a:effectLst/>
                        <a:latin typeface="+mn-lt"/>
                        <a:ea typeface="MS Mincho" panose="02020609040205080304" pitchFamily="49" charset="-128"/>
                        <a:cs typeface="Times New Roman" panose="02020603050405020304" pitchFamily="18" charset="0"/>
                      </a:endParaRPr>
                    </a:p>
                  </a:txBody>
                  <a:tcPr marL="62495" marR="62495" marT="0" marB="0"/>
                </a:tc>
                <a:extLst>
                  <a:ext uri="{0D108BD9-81ED-4DB2-BD59-A6C34878D82A}">
                    <a16:rowId xmlns:a16="http://schemas.microsoft.com/office/drawing/2014/main" val="10002"/>
                  </a:ext>
                </a:extLst>
              </a:tr>
              <a:tr h="546176">
                <a:tc>
                  <a:txBody>
                    <a:bodyPr/>
                    <a:lstStyle/>
                    <a:p>
                      <a:pPr marL="0" marR="0">
                        <a:lnSpc>
                          <a:spcPct val="114000"/>
                        </a:lnSpc>
                        <a:spcBef>
                          <a:spcPts val="0"/>
                        </a:spcBef>
                        <a:spcAft>
                          <a:spcPts val="1200"/>
                        </a:spcAft>
                      </a:pPr>
                      <a:r>
                        <a:rPr lang="en-US" sz="2600">
                          <a:effectLst/>
                          <a:latin typeface="+mn-lt"/>
                        </a:rPr>
                        <a:t>3</a:t>
                      </a:r>
                      <a:endParaRPr lang="en-US" sz="2600">
                        <a:effectLst/>
                        <a:latin typeface="+mn-lt"/>
                        <a:ea typeface="MS Mincho" panose="02020609040205080304" pitchFamily="49" charset="-128"/>
                        <a:cs typeface="Times New Roman" panose="02020603050405020304" pitchFamily="18" charset="0"/>
                      </a:endParaRPr>
                    </a:p>
                  </a:txBody>
                  <a:tcPr marL="62495" marR="62495" marT="0" marB="0"/>
                </a:tc>
                <a:tc>
                  <a:txBody>
                    <a:bodyPr/>
                    <a:lstStyle/>
                    <a:p>
                      <a:pPr marL="0" marR="0">
                        <a:lnSpc>
                          <a:spcPct val="114000"/>
                        </a:lnSpc>
                        <a:spcBef>
                          <a:spcPts val="0"/>
                        </a:spcBef>
                        <a:spcAft>
                          <a:spcPts val="1200"/>
                        </a:spcAft>
                      </a:pPr>
                      <a:r>
                        <a:rPr lang="en-US" sz="2600" dirty="0">
                          <a:effectLst/>
                          <a:latin typeface="+mn-lt"/>
                          <a:ea typeface="Times New Roman" panose="02020603050405020304" pitchFamily="18" charset="0"/>
                          <a:cs typeface="Times New Roman" panose="02020603050405020304" pitchFamily="18" charset="0"/>
                        </a:rPr>
                        <a:t>Hospital</a:t>
                      </a:r>
                      <a:br>
                        <a:rPr lang="en-US" sz="2600" dirty="0">
                          <a:effectLst/>
                          <a:latin typeface="+mn-lt"/>
                          <a:ea typeface="Times New Roman" panose="02020603050405020304" pitchFamily="18" charset="0"/>
                          <a:cs typeface="Times New Roman" panose="02020603050405020304" pitchFamily="18" charset="0"/>
                        </a:rPr>
                      </a:br>
                      <a:r>
                        <a:rPr lang="en-US" sz="2600" dirty="0">
                          <a:effectLst/>
                          <a:latin typeface="+mn-lt"/>
                          <a:ea typeface="Times New Roman" panose="02020603050405020304" pitchFamily="18" charset="0"/>
                          <a:cs typeface="Times New Roman" panose="02020603050405020304" pitchFamily="18" charset="0"/>
                        </a:rPr>
                        <a:t>(Medical Debt)</a:t>
                      </a:r>
                      <a:endParaRPr lang="en-US" sz="2600" dirty="0">
                        <a:effectLst/>
                        <a:latin typeface="+mn-lt"/>
                        <a:ea typeface="MS Mincho" panose="02020609040205080304" pitchFamily="49" charset="-128"/>
                        <a:cs typeface="Times New Roman" panose="02020603050405020304" pitchFamily="18" charset="0"/>
                      </a:endParaRPr>
                    </a:p>
                  </a:txBody>
                  <a:tcPr marL="62495" marR="62495" marT="0" marB="0"/>
                </a:tc>
                <a:tc>
                  <a:txBody>
                    <a:bodyPr/>
                    <a:lstStyle/>
                    <a:p>
                      <a:pPr marL="0" marR="0" algn="r">
                        <a:lnSpc>
                          <a:spcPct val="114000"/>
                        </a:lnSpc>
                        <a:spcBef>
                          <a:spcPts val="0"/>
                        </a:spcBef>
                        <a:spcAft>
                          <a:spcPts val="1200"/>
                        </a:spcAft>
                      </a:pPr>
                      <a:r>
                        <a:rPr lang="en-US" sz="2600" dirty="0">
                          <a:effectLst/>
                          <a:latin typeface="+mn-lt"/>
                          <a:ea typeface="Times New Roman" panose="02020603050405020304" pitchFamily="18" charset="0"/>
                          <a:cs typeface="Times New Roman" panose="02020603050405020304" pitchFamily="18" charset="0"/>
                        </a:rPr>
                        <a:t>$10,000</a:t>
                      </a:r>
                      <a:endParaRPr lang="en-US" sz="2600" dirty="0">
                        <a:effectLst/>
                        <a:latin typeface="+mn-lt"/>
                        <a:ea typeface="MS Mincho" panose="02020609040205080304" pitchFamily="49" charset="-128"/>
                        <a:cs typeface="Times New Roman" panose="02020603050405020304" pitchFamily="18" charset="0"/>
                      </a:endParaRPr>
                    </a:p>
                  </a:txBody>
                  <a:tcPr marL="62495" marR="62495" marT="0" marB="0"/>
                </a:tc>
                <a:extLst>
                  <a:ext uri="{0D108BD9-81ED-4DB2-BD59-A6C34878D82A}">
                    <a16:rowId xmlns:a16="http://schemas.microsoft.com/office/drawing/2014/main" val="10003"/>
                  </a:ext>
                </a:extLst>
              </a:tr>
            </a:tbl>
          </a:graphicData>
        </a:graphic>
      </p:graphicFrame>
      <p:sp>
        <p:nvSpPr>
          <p:cNvPr id="6" name="Slide Number Placeholder 5"/>
          <p:cNvSpPr>
            <a:spLocks noGrp="1"/>
          </p:cNvSpPr>
          <p:nvPr>
            <p:ph type="sldNum" sz="quarter" idx="4"/>
          </p:nvPr>
        </p:nvSpPr>
        <p:spPr/>
        <p:txBody>
          <a:bodyPr/>
          <a:lstStyle/>
          <a:p>
            <a:fld id="{AF83BEB6-139A-B746-BC33-1F5B6187E651}" type="slidenum">
              <a:rPr lang="en-US" smtClean="0"/>
              <a:pPr/>
              <a:t>38</a:t>
            </a:fld>
            <a:endParaRPr lang="en-US" dirty="0"/>
          </a:p>
        </p:txBody>
      </p:sp>
    </p:spTree>
    <p:extLst>
      <p:ext uri="{BB962C8B-B14F-4D97-AF65-F5344CB8AC3E}">
        <p14:creationId xmlns:p14="http://schemas.microsoft.com/office/powerpoint/2010/main" val="38400051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Where to Get Help</a:t>
            </a:r>
          </a:p>
        </p:txBody>
      </p:sp>
      <p:sp>
        <p:nvSpPr>
          <p:cNvPr id="3" name="Content Placeholder 2"/>
          <p:cNvSpPr>
            <a:spLocks noGrp="1"/>
          </p:cNvSpPr>
          <p:nvPr>
            <p:ph idx="1"/>
          </p:nvPr>
        </p:nvSpPr>
        <p:spPr>
          <a:xfrm>
            <a:off x="577985" y="1424723"/>
            <a:ext cx="7616445" cy="4701440"/>
          </a:xfrm>
        </p:spPr>
        <p:txBody>
          <a:bodyPr>
            <a:normAutofit/>
          </a:bodyPr>
          <a:lstStyle/>
          <a:p>
            <a:pPr>
              <a:lnSpc>
                <a:spcPct val="100000"/>
              </a:lnSpc>
              <a:buFont typeface="Wingdings" panose="05000000000000000000" pitchFamily="2" charset="2"/>
              <a:buChar char="§"/>
            </a:pPr>
            <a:r>
              <a:rPr lang="en-US" sz="3200"/>
              <a:t>Nonprofit credit counseling organizations</a:t>
            </a:r>
            <a:endParaRPr lang="en-US" sz="3200" dirty="0"/>
          </a:p>
          <a:p>
            <a:pPr>
              <a:lnSpc>
                <a:spcPct val="100000"/>
              </a:lnSpc>
              <a:buFont typeface="Wingdings" panose="05000000000000000000" pitchFamily="2" charset="2"/>
              <a:buChar char="§"/>
            </a:pPr>
            <a:r>
              <a:rPr lang="en-US" sz="3200" dirty="0"/>
              <a:t>Go to </a:t>
            </a:r>
            <a:r>
              <a:rPr lang="en-US" sz="3200" dirty="0">
                <a:hlinkClick r:id="rId2" tooltip="www.usa.gov"/>
              </a:rPr>
              <a:t>www.usa.gov</a:t>
            </a:r>
            <a:r>
              <a:rPr lang="en-US" sz="3200" dirty="0"/>
              <a:t> and search for “credit counseling”</a:t>
            </a:r>
          </a:p>
          <a:p>
            <a:pPr lvl="1">
              <a:lnSpc>
                <a:spcPct val="100000"/>
              </a:lnSpc>
              <a:spcBef>
                <a:spcPts val="0"/>
              </a:spcBef>
            </a:pPr>
            <a:r>
              <a:rPr lang="en-US" sz="2800" dirty="0"/>
              <a:t>Tips from the Federal Trade Commission on how to find and choose a credit counselor</a:t>
            </a:r>
          </a:p>
        </p:txBody>
      </p:sp>
      <p:sp>
        <p:nvSpPr>
          <p:cNvPr id="5" name="Slide Number Placeholder 4"/>
          <p:cNvSpPr>
            <a:spLocks noGrp="1"/>
          </p:cNvSpPr>
          <p:nvPr>
            <p:ph type="sldNum" sz="quarter" idx="4"/>
          </p:nvPr>
        </p:nvSpPr>
        <p:spPr/>
        <p:txBody>
          <a:bodyPr/>
          <a:lstStyle/>
          <a:p>
            <a:fld id="{AF83BEB6-139A-B746-BC33-1F5B6187E651}" type="slidenum">
              <a:rPr lang="en-US" smtClean="0"/>
              <a:pPr/>
              <a:t>39</a:t>
            </a:fld>
            <a:endParaRPr lang="en-US" dirty="0"/>
          </a:p>
        </p:txBody>
      </p:sp>
    </p:spTree>
    <p:extLst>
      <p:ext uri="{BB962C8B-B14F-4D97-AF65-F5344CB8AC3E}">
        <p14:creationId xmlns:p14="http://schemas.microsoft.com/office/powerpoint/2010/main" val="1017477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1: Key Takeaway</a:t>
            </a:r>
          </a:p>
        </p:txBody>
      </p:sp>
      <p:sp>
        <p:nvSpPr>
          <p:cNvPr id="3" name="Content Placeholder 2"/>
          <p:cNvSpPr>
            <a:spLocks noGrp="1"/>
          </p:cNvSpPr>
          <p:nvPr>
            <p:ph idx="1"/>
          </p:nvPr>
        </p:nvSpPr>
        <p:spPr/>
        <p:txBody>
          <a:bodyPr>
            <a:normAutofit/>
          </a:bodyPr>
          <a:lstStyle/>
          <a:p>
            <a:pPr marL="0" indent="0">
              <a:buNone/>
            </a:pPr>
            <a:r>
              <a:rPr lang="en-US" sz="3200" i="1" dirty="0"/>
              <a:t>Understanding your debt is the first </a:t>
            </a:r>
            <a:r>
              <a:rPr lang="en-US" sz="3200" i="1"/>
              <a:t>step to managing it.</a:t>
            </a:r>
          </a:p>
          <a:p>
            <a:pPr marL="0" indent="0">
              <a:buNone/>
            </a:pPr>
            <a:endParaRPr lang="en-US" sz="2800" i="1" dirty="0"/>
          </a:p>
          <a:p>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4</a:t>
            </a:fld>
            <a:endParaRPr lang="en-US" dirty="0"/>
          </a:p>
        </p:txBody>
      </p:sp>
    </p:spTree>
    <p:extLst>
      <p:ext uri="{BB962C8B-B14F-4D97-AF65-F5344CB8AC3E}">
        <p14:creationId xmlns:p14="http://schemas.microsoft.com/office/powerpoint/2010/main" val="18493649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Choose Help Carefully</a:t>
            </a:r>
          </a:p>
        </p:txBody>
      </p:sp>
      <p:sp>
        <p:nvSpPr>
          <p:cNvPr id="3" name="Content Placeholder 2"/>
          <p:cNvSpPr>
            <a:spLocks noGrp="1"/>
          </p:cNvSpPr>
          <p:nvPr>
            <p:ph idx="1"/>
          </p:nvPr>
        </p:nvSpPr>
        <p:spPr/>
        <p:txBody>
          <a:bodyPr>
            <a:noAutofit/>
          </a:bodyPr>
          <a:lstStyle/>
          <a:p>
            <a:pPr>
              <a:lnSpc>
                <a:spcPct val="100000"/>
              </a:lnSpc>
              <a:spcAft>
                <a:spcPts val="0"/>
              </a:spcAft>
              <a:buFont typeface="Wingdings" panose="05000000000000000000" pitchFamily="2" charset="2"/>
              <a:buChar char="§"/>
            </a:pPr>
            <a:r>
              <a:rPr lang="en-US" sz="3200" dirty="0"/>
              <a:t>Debt settlement companies</a:t>
            </a:r>
          </a:p>
          <a:p>
            <a:pPr lvl="1">
              <a:lnSpc>
                <a:spcPct val="100000"/>
              </a:lnSpc>
            </a:pPr>
            <a:r>
              <a:rPr lang="en-US" sz="2800" dirty="0"/>
              <a:t>They offer to make deals with </a:t>
            </a:r>
            <a:r>
              <a:rPr lang="en-US" sz="2800"/>
              <a:t>your </a:t>
            </a:r>
            <a:br>
              <a:rPr lang="en-US" sz="2800"/>
            </a:br>
            <a:r>
              <a:rPr lang="en-US" sz="2800"/>
              <a:t>creditors</a:t>
            </a:r>
            <a:endParaRPr lang="en-US" sz="2800" dirty="0"/>
          </a:p>
          <a:p>
            <a:pPr lvl="1">
              <a:lnSpc>
                <a:spcPct val="100000"/>
              </a:lnSpc>
              <a:spcAft>
                <a:spcPts val="600"/>
              </a:spcAft>
            </a:pPr>
            <a:r>
              <a:rPr lang="en-US" sz="2800" dirty="0"/>
              <a:t>Ask about fees and process</a:t>
            </a:r>
            <a:endParaRPr lang="en-US" sz="2400" dirty="0"/>
          </a:p>
          <a:p>
            <a:pPr>
              <a:lnSpc>
                <a:spcPct val="100000"/>
              </a:lnSpc>
              <a:spcBef>
                <a:spcPts val="1800"/>
              </a:spcBef>
              <a:spcAft>
                <a:spcPts val="0"/>
              </a:spcAft>
              <a:buFont typeface="Wingdings" panose="05000000000000000000" pitchFamily="2" charset="2"/>
              <a:buChar char="§"/>
            </a:pPr>
            <a:r>
              <a:rPr lang="en-US" sz="3200" dirty="0"/>
              <a:t>Debt consolidation loans</a:t>
            </a:r>
          </a:p>
          <a:p>
            <a:pPr lvl="1">
              <a:lnSpc>
                <a:spcPct val="100000"/>
              </a:lnSpc>
            </a:pPr>
            <a:r>
              <a:rPr lang="en-US" sz="2800" dirty="0"/>
              <a:t>One loan used to pay off multiple debts</a:t>
            </a:r>
          </a:p>
          <a:p>
            <a:pPr lvl="1">
              <a:lnSpc>
                <a:spcPct val="100000"/>
              </a:lnSpc>
            </a:pPr>
            <a:r>
              <a:rPr lang="en-US" sz="2800" dirty="0"/>
              <a:t>Ask about interest rates, fees, other costs</a:t>
            </a:r>
          </a:p>
          <a:p>
            <a:pPr marL="0" indent="0">
              <a:lnSpc>
                <a:spcPct val="100000"/>
              </a:lnSpc>
              <a:buNone/>
            </a:pPr>
            <a:endParaRPr lang="en-US" sz="3200" dirty="0"/>
          </a:p>
        </p:txBody>
      </p:sp>
      <p:pic>
        <p:nvPicPr>
          <p:cNvPr id="6" name="Picture 5" descr="yellow triangular street sign with an exclamation point in the middle of it"/>
          <p:cNvPicPr>
            <a:picLocks noChangeAspect="1"/>
          </p:cNvPicPr>
          <p:nvPr/>
        </p:nvPicPr>
        <p:blipFill>
          <a:blip r:embed="rId2"/>
          <a:stretch>
            <a:fillRect/>
          </a:stretch>
        </p:blipFill>
        <p:spPr>
          <a:xfrm>
            <a:off x="6587574" y="970422"/>
            <a:ext cx="2362200" cy="2260600"/>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pPr/>
              <a:t>40</a:t>
            </a:fld>
            <a:endParaRPr lang="en-US" dirty="0"/>
          </a:p>
        </p:txBody>
      </p:sp>
    </p:spTree>
    <p:extLst>
      <p:ext uri="{BB962C8B-B14F-4D97-AF65-F5344CB8AC3E}">
        <p14:creationId xmlns:p14="http://schemas.microsoft.com/office/powerpoint/2010/main" val="22876231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63512"/>
            <a:ext cx="8204507" cy="1573906"/>
          </a:xfrm>
        </p:spPr>
        <p:txBody>
          <a:bodyPr>
            <a:noAutofit/>
          </a:bodyPr>
          <a:lstStyle/>
          <a:p>
            <a:r>
              <a:rPr lang="en-US" dirty="0"/>
              <a:t>Apply It:  What to Watch Out For When 	       	        Getting Help With My Debt </a:t>
            </a:r>
            <a:r>
              <a:rPr lang="en-US" sz="3200" dirty="0"/>
              <a:t/>
            </a:r>
            <a:br>
              <a:rPr lang="en-US" sz="3200" dirty="0"/>
            </a:br>
            <a:r>
              <a:rPr lang="en-US" sz="2400" dirty="0"/>
              <a:t>See page 22 in your Participant Guide</a:t>
            </a:r>
          </a:p>
        </p:txBody>
      </p:sp>
      <p:pic>
        <p:nvPicPr>
          <p:cNvPr id="7" name="Picture 6" descr="Screenshot of Apply It: What to Watch Our For When Getting Help with My Debt from Participant Guide. Shown for navigation purposes only"/>
          <p:cNvPicPr>
            <a:picLocks noChangeAspect="1"/>
          </p:cNvPicPr>
          <p:nvPr/>
        </p:nvPicPr>
        <p:blipFill rotWithShape="1">
          <a:blip r:embed="rId2"/>
          <a:srcRect b="16389"/>
          <a:stretch/>
        </p:blipFill>
        <p:spPr>
          <a:xfrm>
            <a:off x="711489" y="1828788"/>
            <a:ext cx="7937500" cy="4151882"/>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41</a:t>
            </a:fld>
            <a:endParaRPr lang="en-US" dirty="0"/>
          </a:p>
        </p:txBody>
      </p:sp>
    </p:spTree>
    <p:extLst>
      <p:ext uri="{BB962C8B-B14F-4D97-AF65-F5344CB8AC3E}">
        <p14:creationId xmlns:p14="http://schemas.microsoft.com/office/powerpoint/2010/main" val="9248945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79366" cy="916084"/>
          </a:xfrm>
        </p:spPr>
        <p:txBody>
          <a:bodyPr>
            <a:noAutofit/>
          </a:bodyPr>
          <a:lstStyle/>
          <a:p>
            <a:r>
              <a:rPr lang="en-US" dirty="0"/>
              <a:t>Section 3: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Develop a plan to reduce your debt and get help if needed, such as from a trained credit counselor.</a:t>
            </a:r>
          </a:p>
          <a:p>
            <a:endParaRPr lang="en-US" sz="20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42</a:t>
            </a:fld>
            <a:endParaRPr lang="en-US" dirty="0"/>
          </a:p>
        </p:txBody>
      </p:sp>
    </p:spTree>
    <p:extLst>
      <p:ext uri="{BB962C8B-B14F-4D97-AF65-F5344CB8AC3E}">
        <p14:creationId xmlns:p14="http://schemas.microsoft.com/office/powerpoint/2010/main" val="12294337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4: Nonpayment</a:t>
            </a:r>
            <a:r>
              <a:rPr lang="en-US" baseline="0"/>
              <a:t> of Debts and Debts in Collection</a:t>
            </a:r>
            <a:endParaRPr lang="en-US"/>
          </a:p>
        </p:txBody>
      </p:sp>
      <p:sp>
        <p:nvSpPr>
          <p:cNvPr id="7" name="Content Placeholder 6"/>
          <p:cNvSpPr>
            <a:spLocks noGrp="1"/>
          </p:cNvSpPr>
          <p:nvPr>
            <p:ph sz="quarter" idx="12"/>
          </p:nvPr>
        </p:nvSpPr>
        <p:spPr/>
        <p:txBody>
          <a:bodyPr>
            <a:normAutofit lnSpcReduction="10000"/>
          </a:bodyPr>
          <a:lstStyle/>
          <a:p>
            <a:r>
              <a:rPr lang="en-US" dirty="0"/>
              <a:t>Section 4</a:t>
            </a:r>
          </a:p>
        </p:txBody>
      </p:sp>
      <p:sp>
        <p:nvSpPr>
          <p:cNvPr id="3" name="Subtitle 2"/>
          <p:cNvSpPr>
            <a:spLocks noGrp="1"/>
          </p:cNvSpPr>
          <p:nvPr>
            <p:ph type="body" sz="quarter" idx="11"/>
          </p:nvPr>
        </p:nvSpPr>
        <p:spPr>
          <a:xfrm>
            <a:off x="457654" y="949570"/>
            <a:ext cx="3059567" cy="3844372"/>
          </a:xfrm>
        </p:spPr>
        <p:txBody>
          <a:bodyPr/>
          <a:lstStyle/>
          <a:p>
            <a:r>
              <a:rPr lang="en-US" dirty="0"/>
              <a:t>Nonpayment of Debts and </a:t>
            </a:r>
            <a:br>
              <a:rPr lang="en-US" dirty="0"/>
            </a:br>
            <a:r>
              <a:rPr lang="en-US" dirty="0"/>
              <a:t>Debts in Collection</a:t>
            </a:r>
          </a:p>
        </p:txBody>
      </p:sp>
      <p:sp>
        <p:nvSpPr>
          <p:cNvPr id="6" name="Rectangle 5"/>
          <p:cNvSpPr/>
          <p:nvPr/>
        </p:nvSpPr>
        <p:spPr>
          <a:xfrm>
            <a:off x="571468" y="3992947"/>
            <a:ext cx="2622107" cy="646331"/>
          </a:xfrm>
          <a:prstGeom prst="rect">
            <a:avLst/>
          </a:prstGeom>
        </p:spPr>
        <p:txBody>
          <a:bodyPr wrap="square">
            <a:spAutoFit/>
          </a:bodyPr>
          <a:lstStyle/>
          <a:p>
            <a:r>
              <a:rPr lang="en-US" dirty="0"/>
              <a:t>See page 24 in your Participant Guide</a:t>
            </a:r>
          </a:p>
        </p:txBody>
      </p:sp>
      <p:pic>
        <p:nvPicPr>
          <p:cNvPr id="8" name="Picture 7" descr="Picture of woman in kitchen at kitchen table holding a coffee cup and pushing her glasses to the top of her head. She's looking at a calculator and papers on the table."/>
          <p:cNvPicPr>
            <a:picLocks noChangeAspect="1"/>
          </p:cNvPicPr>
          <p:nvPr/>
        </p:nvPicPr>
        <p:blipFill rotWithShape="1">
          <a:blip r:embed="rId2" cstate="print">
            <a:extLst>
              <a:ext uri="{28A0092B-C50C-407E-A947-70E740481C1C}">
                <a14:useLocalDpi xmlns:a14="http://schemas.microsoft.com/office/drawing/2010/main"/>
              </a:ext>
            </a:extLst>
          </a:blip>
          <a:srcRect l="3536" r="26766"/>
          <a:stretch/>
        </p:blipFill>
        <p:spPr>
          <a:xfrm>
            <a:off x="3886200" y="586158"/>
            <a:ext cx="5257800" cy="5029200"/>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43</a:t>
            </a:fld>
            <a:endParaRPr lang="en-US" dirty="0"/>
          </a:p>
        </p:txBody>
      </p:sp>
    </p:spTree>
    <p:extLst>
      <p:ext uri="{BB962C8B-B14F-4D97-AF65-F5344CB8AC3E}">
        <p14:creationId xmlns:p14="http://schemas.microsoft.com/office/powerpoint/2010/main" val="20202339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4: Key Takeaway</a:t>
            </a:r>
          </a:p>
        </p:txBody>
      </p:sp>
      <p:sp>
        <p:nvSpPr>
          <p:cNvPr id="3" name="Content Placeholder 2"/>
          <p:cNvSpPr>
            <a:spLocks noGrp="1"/>
          </p:cNvSpPr>
          <p:nvPr>
            <p:ph idx="1"/>
          </p:nvPr>
        </p:nvSpPr>
        <p:spPr/>
        <p:txBody>
          <a:bodyPr>
            <a:normAutofit/>
          </a:bodyPr>
          <a:lstStyle/>
          <a:p>
            <a:pPr marL="0" indent="0">
              <a:buNone/>
            </a:pPr>
            <a:r>
              <a:rPr lang="en-US" sz="3200" i="1" dirty="0"/>
              <a:t>Don’t ignore a debt collector. Make sure any debt you are asked to pay is valid as soon as possible. Get help if</a:t>
            </a:r>
            <a:br>
              <a:rPr lang="en-US" sz="3200" i="1" dirty="0"/>
            </a:br>
            <a:r>
              <a:rPr lang="en-US" sz="3200" i="1" dirty="0"/>
              <a:t>you need it.</a:t>
            </a:r>
          </a:p>
          <a:p>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44</a:t>
            </a:fld>
            <a:endParaRPr lang="en-US" dirty="0"/>
          </a:p>
        </p:txBody>
      </p:sp>
    </p:spTree>
    <p:extLst>
      <p:ext uri="{BB962C8B-B14F-4D97-AF65-F5344CB8AC3E}">
        <p14:creationId xmlns:p14="http://schemas.microsoft.com/office/powerpoint/2010/main" val="17621352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Life Cycle of Debt – Current</a:t>
            </a:r>
          </a:p>
        </p:txBody>
      </p:sp>
      <p:graphicFrame>
        <p:nvGraphicFramePr>
          <p:cNvPr id="6" name="Content Placeholder 5" descr="Arrow graphic showing these stages: Take on debt, Pay on time and as agreed = Current, Paid off" title="Life Cycle of Debt - Current graphic"/>
          <p:cNvGraphicFramePr>
            <a:graphicFrameLocks noGrp="1"/>
          </p:cNvGraphicFramePr>
          <p:nvPr>
            <p:ph idx="1"/>
            <p:extLst>
              <p:ext uri="{D42A27DB-BD31-4B8C-83A1-F6EECF244321}">
                <p14:modId xmlns:p14="http://schemas.microsoft.com/office/powerpoint/2010/main" val="582826886"/>
              </p:ext>
            </p:extLst>
          </p:nvPr>
        </p:nvGraphicFramePr>
        <p:xfrm>
          <a:off x="577850" y="1423988"/>
          <a:ext cx="7499350" cy="4702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45</a:t>
            </a:fld>
            <a:endParaRPr lang="en-US" dirty="0"/>
          </a:p>
        </p:txBody>
      </p:sp>
    </p:spTree>
    <p:extLst>
      <p:ext uri="{BB962C8B-B14F-4D97-AF65-F5344CB8AC3E}">
        <p14:creationId xmlns:p14="http://schemas.microsoft.com/office/powerpoint/2010/main" val="30864931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Life Cycle of Debt – Not Current</a:t>
            </a:r>
          </a:p>
        </p:txBody>
      </p:sp>
      <p:graphicFrame>
        <p:nvGraphicFramePr>
          <p:cNvPr id="6" name="Content Placeholder 5" descr="Arrow graphic showing these stages: Take on debt, Miss payment(s) = delinquent, Default, Charge off, Collections = Assigned or sold to debt collector." title="Life Cycle of Debt - Not Current graphic"/>
          <p:cNvGraphicFramePr>
            <a:graphicFrameLocks noGrp="1"/>
          </p:cNvGraphicFramePr>
          <p:nvPr>
            <p:ph idx="1"/>
            <p:extLst>
              <p:ext uri="{D42A27DB-BD31-4B8C-83A1-F6EECF244321}">
                <p14:modId xmlns:p14="http://schemas.microsoft.com/office/powerpoint/2010/main" val="3332250691"/>
              </p:ext>
            </p:extLst>
          </p:nvPr>
        </p:nvGraphicFramePr>
        <p:xfrm>
          <a:off x="577850" y="1423988"/>
          <a:ext cx="7499350" cy="4702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46</a:t>
            </a:fld>
            <a:endParaRPr lang="en-US" dirty="0"/>
          </a:p>
        </p:txBody>
      </p:sp>
    </p:spTree>
    <p:extLst>
      <p:ext uri="{BB962C8B-B14F-4D97-AF65-F5344CB8AC3E}">
        <p14:creationId xmlns:p14="http://schemas.microsoft.com/office/powerpoint/2010/main" val="31264689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Not Paying Debts</a:t>
            </a:r>
          </a:p>
        </p:txBody>
      </p:sp>
      <p:sp>
        <p:nvSpPr>
          <p:cNvPr id="3" name="Content Placeholder 2"/>
          <p:cNvSpPr>
            <a:spLocks noGrp="1"/>
          </p:cNvSpPr>
          <p:nvPr>
            <p:ph idx="1"/>
          </p:nvPr>
        </p:nvSpPr>
        <p:spPr>
          <a:xfrm>
            <a:off x="577986" y="1424723"/>
            <a:ext cx="5057270" cy="4701440"/>
          </a:xfrm>
        </p:spPr>
        <p:txBody>
          <a:bodyPr>
            <a:normAutofit/>
          </a:bodyPr>
          <a:lstStyle/>
          <a:p>
            <a:pPr lvl="0">
              <a:buFont typeface="Wingdings" panose="05000000000000000000" pitchFamily="2" charset="2"/>
              <a:buChar char="§"/>
            </a:pPr>
            <a:r>
              <a:rPr lang="en-US" sz="3200" dirty="0"/>
              <a:t>What can happen if you don’t pay your debts on time and as agreed?</a:t>
            </a:r>
          </a:p>
        </p:txBody>
      </p:sp>
      <p:sp>
        <p:nvSpPr>
          <p:cNvPr id="6" name="TextBox 5" descr="Large blue question mark"/>
          <p:cNvSpPr txBox="1"/>
          <p:nvPr/>
        </p:nvSpPr>
        <p:spPr>
          <a:xfrm>
            <a:off x="5908440" y="157909"/>
            <a:ext cx="2129109" cy="4708981"/>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30000" dirty="0">
                <a:solidFill>
                  <a:schemeClr val="tx2"/>
                </a:solidFill>
                <a:latin typeface="+mj-lt"/>
              </a:rPr>
              <a:t>?</a:t>
            </a:r>
          </a:p>
        </p:txBody>
      </p:sp>
      <p:sp>
        <p:nvSpPr>
          <p:cNvPr id="5" name="Slide Number Placeholder 4"/>
          <p:cNvSpPr>
            <a:spLocks noGrp="1"/>
          </p:cNvSpPr>
          <p:nvPr>
            <p:ph type="sldNum" sz="quarter" idx="4"/>
          </p:nvPr>
        </p:nvSpPr>
        <p:spPr/>
        <p:txBody>
          <a:bodyPr/>
          <a:lstStyle/>
          <a:p>
            <a:fld id="{AF83BEB6-139A-B746-BC33-1F5B6187E651}" type="slidenum">
              <a:rPr lang="en-US" smtClean="0"/>
              <a:pPr/>
              <a:t>47</a:t>
            </a:fld>
            <a:endParaRPr lang="en-US" dirty="0"/>
          </a:p>
        </p:txBody>
      </p:sp>
    </p:spTree>
    <p:extLst>
      <p:ext uri="{BB962C8B-B14F-4D97-AF65-F5344CB8AC3E}">
        <p14:creationId xmlns:p14="http://schemas.microsoft.com/office/powerpoint/2010/main" val="42081572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n-US" dirty="0"/>
              <a:t>Several Things Can Happen if</a:t>
            </a:r>
            <a:br>
              <a:rPr lang="en-US" dirty="0"/>
            </a:br>
            <a:r>
              <a:rPr lang="en-US" dirty="0"/>
              <a:t>You Don’t Pay Your Debts </a:t>
            </a:r>
          </a:p>
        </p:txBody>
      </p:sp>
      <p:sp>
        <p:nvSpPr>
          <p:cNvPr id="3" name="Content Placeholder 2"/>
          <p:cNvSpPr>
            <a:spLocks noGrp="1"/>
          </p:cNvSpPr>
          <p:nvPr>
            <p:ph idx="1"/>
          </p:nvPr>
        </p:nvSpPr>
        <p:spPr>
          <a:xfrm>
            <a:off x="577985" y="1424723"/>
            <a:ext cx="8116836" cy="4701440"/>
          </a:xfrm>
        </p:spPr>
        <p:txBody>
          <a:bodyPr>
            <a:noAutofit/>
          </a:bodyPr>
          <a:lstStyle/>
          <a:p>
            <a:pPr lvl="0">
              <a:lnSpc>
                <a:spcPct val="100000"/>
              </a:lnSpc>
              <a:spcAft>
                <a:spcPts val="1800"/>
              </a:spcAft>
              <a:buFont typeface="Wingdings" panose="05000000000000000000" pitchFamily="2" charset="2"/>
              <a:buChar char="§"/>
            </a:pPr>
            <a:r>
              <a:rPr lang="en-US" sz="3200" dirty="0"/>
              <a:t>Late fees or more money in interest</a:t>
            </a:r>
          </a:p>
          <a:p>
            <a:pPr lvl="0">
              <a:lnSpc>
                <a:spcPct val="100000"/>
              </a:lnSpc>
              <a:spcAft>
                <a:spcPts val="1800"/>
              </a:spcAft>
              <a:buFont typeface="Wingdings" panose="05000000000000000000" pitchFamily="2" charset="2"/>
              <a:buChar char="§"/>
            </a:pPr>
            <a:r>
              <a:rPr lang="en-US" sz="3200" dirty="0"/>
              <a:t>Contact by debt collector</a:t>
            </a:r>
          </a:p>
          <a:p>
            <a:pPr lvl="0">
              <a:lnSpc>
                <a:spcPct val="100000"/>
              </a:lnSpc>
              <a:spcAft>
                <a:spcPts val="1800"/>
              </a:spcAft>
              <a:buFont typeface="Wingdings" panose="05000000000000000000" pitchFamily="2" charset="2"/>
              <a:buChar char="§"/>
            </a:pPr>
            <a:r>
              <a:rPr lang="en-US" sz="3200" dirty="0"/>
              <a:t>Losing services or paying costs to reestablish them</a:t>
            </a:r>
          </a:p>
          <a:p>
            <a:pPr lvl="0">
              <a:lnSpc>
                <a:spcPct val="100000"/>
              </a:lnSpc>
              <a:spcAft>
                <a:spcPts val="1800"/>
              </a:spcAft>
              <a:buFont typeface="Wingdings" panose="05000000000000000000" pitchFamily="2" charset="2"/>
              <a:buChar char="§"/>
            </a:pPr>
            <a:r>
              <a:rPr lang="en-US" sz="3200" dirty="0"/>
              <a:t>Losing collateral</a:t>
            </a:r>
          </a:p>
        </p:txBody>
      </p:sp>
      <p:sp>
        <p:nvSpPr>
          <p:cNvPr id="5" name="Slide Number Placeholder 4"/>
          <p:cNvSpPr>
            <a:spLocks noGrp="1"/>
          </p:cNvSpPr>
          <p:nvPr>
            <p:ph type="sldNum" sz="quarter" idx="4"/>
          </p:nvPr>
        </p:nvSpPr>
        <p:spPr/>
        <p:txBody>
          <a:bodyPr/>
          <a:lstStyle/>
          <a:p>
            <a:fld id="{AF83BEB6-139A-B746-BC33-1F5B6187E651}" type="slidenum">
              <a:rPr lang="en-US" smtClean="0"/>
              <a:pPr/>
              <a:t>48</a:t>
            </a:fld>
            <a:endParaRPr lang="en-US" dirty="0"/>
          </a:p>
        </p:txBody>
      </p:sp>
    </p:spTree>
    <p:extLst>
      <p:ext uri="{BB962C8B-B14F-4D97-AF65-F5344CB8AC3E}">
        <p14:creationId xmlns:p14="http://schemas.microsoft.com/office/powerpoint/2010/main" val="22217575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081105" cy="881682"/>
          </a:xfrm>
        </p:spPr>
        <p:txBody>
          <a:bodyPr>
            <a:noAutofit/>
          </a:bodyPr>
          <a:lstStyle/>
          <a:p>
            <a:r>
              <a:rPr lang="en-US" dirty="0"/>
              <a:t>What Else Can Happen?</a:t>
            </a:r>
          </a:p>
        </p:txBody>
      </p:sp>
      <p:sp>
        <p:nvSpPr>
          <p:cNvPr id="3" name="Content Placeholder 2"/>
          <p:cNvSpPr>
            <a:spLocks noGrp="1"/>
          </p:cNvSpPr>
          <p:nvPr>
            <p:ph idx="1"/>
          </p:nvPr>
        </p:nvSpPr>
        <p:spPr/>
        <p:txBody>
          <a:bodyPr>
            <a:normAutofit/>
          </a:bodyPr>
          <a:lstStyle/>
          <a:p>
            <a:pPr lvl="0">
              <a:lnSpc>
                <a:spcPct val="100000"/>
              </a:lnSpc>
              <a:buFont typeface="Wingdings" panose="05000000000000000000" pitchFamily="2" charset="2"/>
              <a:buChar char="§"/>
            </a:pPr>
            <a:r>
              <a:rPr lang="en-US" sz="3200" dirty="0"/>
              <a:t>Negative entries on your credit reports</a:t>
            </a:r>
          </a:p>
          <a:p>
            <a:pPr lvl="0">
              <a:lnSpc>
                <a:spcPct val="100000"/>
              </a:lnSpc>
              <a:buFont typeface="Wingdings" panose="05000000000000000000" pitchFamily="2" charset="2"/>
              <a:buChar char="§"/>
            </a:pPr>
            <a:r>
              <a:rPr lang="en-US" sz="3200" dirty="0"/>
              <a:t>Drop in credit scores</a:t>
            </a:r>
          </a:p>
          <a:p>
            <a:pPr lvl="0">
              <a:lnSpc>
                <a:spcPct val="100000"/>
              </a:lnSpc>
              <a:buFont typeface="Wingdings" panose="05000000000000000000" pitchFamily="2" charset="2"/>
              <a:buChar char="§"/>
            </a:pPr>
            <a:r>
              <a:rPr lang="en-US" sz="3200" dirty="0"/>
              <a:t>Lawsuits from creditors</a:t>
            </a:r>
          </a:p>
          <a:p>
            <a:pPr lvl="0">
              <a:lnSpc>
                <a:spcPct val="100000"/>
              </a:lnSpc>
              <a:buFont typeface="Wingdings" panose="05000000000000000000" pitchFamily="2" charset="2"/>
              <a:buChar char="§"/>
            </a:pPr>
            <a:r>
              <a:rPr lang="en-US" sz="3200" dirty="0"/>
              <a:t>Wage garnishment</a:t>
            </a:r>
          </a:p>
          <a:p>
            <a:pPr lvl="0">
              <a:lnSpc>
                <a:spcPct val="100000"/>
              </a:lnSpc>
              <a:buFont typeface="Wingdings" panose="05000000000000000000" pitchFamily="2" charset="2"/>
              <a:buChar char="§"/>
            </a:pPr>
            <a:r>
              <a:rPr lang="en-US" sz="3200" dirty="0"/>
              <a:t>Account garnishment</a:t>
            </a:r>
          </a:p>
          <a:p>
            <a:pPr lvl="0">
              <a:lnSpc>
                <a:spcPct val="100000"/>
              </a:lnSpc>
              <a:buFont typeface="Wingdings" panose="05000000000000000000" pitchFamily="2" charset="2"/>
              <a:buChar char="§"/>
            </a:pPr>
            <a:r>
              <a:rPr lang="en-US" sz="3200" dirty="0"/>
              <a:t>Treasury offset</a:t>
            </a:r>
          </a:p>
          <a:p>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49</a:t>
            </a:fld>
            <a:endParaRPr lang="en-US" dirty="0"/>
          </a:p>
        </p:txBody>
      </p:sp>
    </p:spTree>
    <p:extLst>
      <p:ext uri="{BB962C8B-B14F-4D97-AF65-F5344CB8AC3E}">
        <p14:creationId xmlns:p14="http://schemas.microsoft.com/office/powerpoint/2010/main" val="4281787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 and Credit</a:t>
            </a:r>
          </a:p>
        </p:txBody>
      </p:sp>
      <p:sp>
        <p:nvSpPr>
          <p:cNvPr id="3" name="Content Placeholder 2"/>
          <p:cNvSpPr>
            <a:spLocks noGrp="1"/>
          </p:cNvSpPr>
          <p:nvPr>
            <p:ph idx="1"/>
          </p:nvPr>
        </p:nvSpPr>
        <p:spPr>
          <a:xfrm>
            <a:off x="577986" y="1424723"/>
            <a:ext cx="4781414" cy="4701440"/>
          </a:xfrm>
        </p:spPr>
        <p:txBody>
          <a:bodyPr>
            <a:normAutofit/>
          </a:bodyPr>
          <a:lstStyle/>
          <a:p>
            <a:pPr lvl="0">
              <a:buFont typeface="Wingdings" charset="2"/>
              <a:buChar char="§"/>
            </a:pPr>
            <a:r>
              <a:rPr lang="en-US" sz="3200" dirty="0">
                <a:latin typeface="Franklin Gothic Medium" panose="020B0603020102020204" pitchFamily="34" charset="0"/>
              </a:rPr>
              <a:t>What is the difference between credit and debt?</a:t>
            </a:r>
          </a:p>
        </p:txBody>
      </p:sp>
      <p:sp>
        <p:nvSpPr>
          <p:cNvPr id="4" name="Rectangle 3"/>
          <p:cNvSpPr/>
          <p:nvPr/>
        </p:nvSpPr>
        <p:spPr>
          <a:xfrm>
            <a:off x="5634459" y="651242"/>
            <a:ext cx="2129109" cy="4708981"/>
          </a:xfrm>
          <a:prstGeom prst="rect">
            <a:avLst/>
          </a:prstGeom>
        </p:spPr>
        <p:txBody>
          <a:bodyPr wrap="none">
            <a:spAutoFit/>
          </a:bodyPr>
          <a:lstStyle/>
          <a:p>
            <a:r>
              <a:rPr lang="en-US" sz="30000" dirty="0">
                <a:solidFill>
                  <a:schemeClr val="tx2"/>
                </a:solidFill>
                <a:latin typeface="+mj-lt"/>
              </a:rPr>
              <a:t>?</a:t>
            </a:r>
          </a:p>
        </p:txBody>
      </p:sp>
      <p:sp>
        <p:nvSpPr>
          <p:cNvPr id="5" name="Slide Number Placeholder 4"/>
          <p:cNvSpPr>
            <a:spLocks noGrp="1"/>
          </p:cNvSpPr>
          <p:nvPr>
            <p:ph type="sldNum" sz="quarter" idx="4"/>
          </p:nvPr>
        </p:nvSpPr>
        <p:spPr/>
        <p:txBody>
          <a:bodyPr/>
          <a:lstStyle/>
          <a:p>
            <a:fld id="{AF83BEB6-139A-B746-BC33-1F5B6187E651}" type="slidenum">
              <a:rPr lang="en-US" smtClean="0"/>
              <a:pPr/>
              <a:t>5</a:t>
            </a:fld>
            <a:endParaRPr lang="en-US" dirty="0"/>
          </a:p>
        </p:txBody>
      </p:sp>
    </p:spTree>
    <p:extLst>
      <p:ext uri="{BB962C8B-B14F-4D97-AF65-F5344CB8AC3E}">
        <p14:creationId xmlns:p14="http://schemas.microsoft.com/office/powerpoint/2010/main" val="27065488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618589"/>
          </a:xfrm>
        </p:spPr>
        <p:txBody>
          <a:bodyPr>
            <a:normAutofit fontScale="90000"/>
          </a:bodyPr>
          <a:lstStyle/>
          <a:p>
            <a:r>
              <a:rPr lang="en-US" dirty="0"/>
              <a:t>Apply It: Dealing with My Debts in Collection</a:t>
            </a:r>
            <a:br>
              <a:rPr lang="en-US" dirty="0"/>
            </a:br>
            <a:r>
              <a:rPr lang="en-US" sz="2700" dirty="0"/>
              <a:t>See page 26 in your Participant Guide</a:t>
            </a:r>
          </a:p>
        </p:txBody>
      </p:sp>
      <p:pic>
        <p:nvPicPr>
          <p:cNvPr id="9" name="Picture 8" descr="Screenshot of Apply It: Dealing with My Debts in Collection from Participant Guide. Shown for navigation purposes only"/>
          <p:cNvPicPr>
            <a:picLocks noChangeAspect="1"/>
          </p:cNvPicPr>
          <p:nvPr/>
        </p:nvPicPr>
        <p:blipFill>
          <a:blip r:embed="rId3"/>
          <a:stretch>
            <a:fillRect/>
          </a:stretch>
        </p:blipFill>
        <p:spPr>
          <a:xfrm>
            <a:off x="603250" y="1222595"/>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50</a:t>
            </a:fld>
            <a:endParaRPr lang="en-US" dirty="0"/>
          </a:p>
        </p:txBody>
      </p:sp>
    </p:spTree>
    <p:extLst>
      <p:ext uri="{BB962C8B-B14F-4D97-AF65-F5344CB8AC3E}">
        <p14:creationId xmlns:p14="http://schemas.microsoft.com/office/powerpoint/2010/main" val="37510049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Before Making a Plan to Pay a Debt</a:t>
            </a:r>
          </a:p>
        </p:txBody>
      </p:sp>
      <p:sp>
        <p:nvSpPr>
          <p:cNvPr id="3" name="Content Placeholder 2"/>
          <p:cNvSpPr>
            <a:spLocks noGrp="1"/>
          </p:cNvSpPr>
          <p:nvPr>
            <p:ph idx="1"/>
          </p:nvPr>
        </p:nvSpPr>
        <p:spPr>
          <a:xfrm>
            <a:off x="577986" y="1424723"/>
            <a:ext cx="7499214" cy="4834034"/>
          </a:xfrm>
        </p:spPr>
        <p:txBody>
          <a:bodyPr>
            <a:normAutofit/>
          </a:bodyPr>
          <a:lstStyle/>
          <a:p>
            <a:pPr marL="0" lvl="0" indent="0">
              <a:spcBef>
                <a:spcPts val="0"/>
              </a:spcBef>
              <a:spcAft>
                <a:spcPts val="0"/>
              </a:spcAft>
              <a:buNone/>
            </a:pPr>
            <a:r>
              <a:rPr lang="en-US" sz="3200" dirty="0"/>
              <a:t>Be sure you know:</a:t>
            </a:r>
          </a:p>
          <a:p>
            <a:pPr marL="788670" lvl="1" indent="-514350">
              <a:lnSpc>
                <a:spcPct val="100000"/>
              </a:lnSpc>
              <a:spcBef>
                <a:spcPts val="0"/>
              </a:spcBef>
              <a:spcAft>
                <a:spcPts val="1200"/>
              </a:spcAft>
              <a:buClr>
                <a:schemeClr val="accent1">
                  <a:lumMod val="50000"/>
                </a:schemeClr>
              </a:buClr>
              <a:buFont typeface="+mj-lt"/>
              <a:buAutoNum type="arabicPeriod"/>
            </a:pPr>
            <a:r>
              <a:rPr lang="en-US" sz="2800" dirty="0"/>
              <a:t>You owe the debt</a:t>
            </a:r>
          </a:p>
          <a:p>
            <a:pPr marL="788670" lvl="1" indent="-514350">
              <a:lnSpc>
                <a:spcPct val="100000"/>
              </a:lnSpc>
              <a:spcBef>
                <a:spcPts val="0"/>
              </a:spcBef>
              <a:spcAft>
                <a:spcPts val="1200"/>
              </a:spcAft>
              <a:buClr>
                <a:schemeClr val="accent1">
                  <a:lumMod val="50000"/>
                </a:schemeClr>
              </a:buClr>
              <a:buFont typeface="+mj-lt"/>
              <a:buAutoNum type="arabicPeriod"/>
            </a:pPr>
            <a:r>
              <a:rPr lang="en-US" sz="2800" dirty="0"/>
              <a:t>The statute of limitations has not expired</a:t>
            </a:r>
          </a:p>
          <a:p>
            <a:pPr marL="788670" lvl="1" indent="-514350">
              <a:lnSpc>
                <a:spcPct val="100000"/>
              </a:lnSpc>
              <a:spcBef>
                <a:spcPts val="0"/>
              </a:spcBef>
              <a:spcAft>
                <a:spcPts val="1200"/>
              </a:spcAft>
              <a:buClr>
                <a:schemeClr val="accent1">
                  <a:lumMod val="50000"/>
                </a:schemeClr>
              </a:buClr>
              <a:buFont typeface="+mj-lt"/>
              <a:buAutoNum type="arabicPeriod"/>
            </a:pPr>
            <a:r>
              <a:rPr lang="en-US" sz="2800" dirty="0"/>
              <a:t>You are dealing with a legitimate debt collector</a:t>
            </a:r>
          </a:p>
          <a:p>
            <a:pPr lvl="1">
              <a:buFont typeface="Arial" panose="020B0604020202020204" pitchFamily="34" charset="0"/>
              <a:buChar char="•"/>
            </a:pPr>
            <a:endParaRPr lang="en-US" dirty="0"/>
          </a:p>
          <a:p>
            <a:pPr marL="73152" indent="0" algn="ctr">
              <a:lnSpc>
                <a:spcPct val="100000"/>
              </a:lnSpc>
              <a:spcBef>
                <a:spcPts val="0"/>
              </a:spcBef>
              <a:buNone/>
            </a:pPr>
            <a:r>
              <a:rPr lang="en-US" sz="3200" dirty="0"/>
              <a:t>If you know those three items,</a:t>
            </a:r>
            <a:br>
              <a:rPr lang="en-US" sz="3200" dirty="0"/>
            </a:br>
            <a:r>
              <a:rPr lang="en-US" sz="3200" dirty="0"/>
              <a:t>pay the debt in full if possible</a:t>
            </a:r>
          </a:p>
        </p:txBody>
      </p:sp>
      <p:sp>
        <p:nvSpPr>
          <p:cNvPr id="5" name="Slide Number Placeholder 4"/>
          <p:cNvSpPr>
            <a:spLocks noGrp="1"/>
          </p:cNvSpPr>
          <p:nvPr>
            <p:ph type="sldNum" sz="quarter" idx="4"/>
          </p:nvPr>
        </p:nvSpPr>
        <p:spPr/>
        <p:txBody>
          <a:bodyPr/>
          <a:lstStyle/>
          <a:p>
            <a:fld id="{AF83BEB6-139A-B746-BC33-1F5B6187E651}" type="slidenum">
              <a:rPr lang="en-US" smtClean="0"/>
              <a:pPr/>
              <a:t>51</a:t>
            </a:fld>
            <a:endParaRPr lang="en-US" dirty="0"/>
          </a:p>
        </p:txBody>
      </p:sp>
    </p:spTree>
    <p:extLst>
      <p:ext uri="{BB962C8B-B14F-4D97-AF65-F5344CB8AC3E}">
        <p14:creationId xmlns:p14="http://schemas.microsoft.com/office/powerpoint/2010/main" val="39097423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If Payment in Full is Not Possible</a:t>
            </a:r>
          </a:p>
        </p:txBody>
      </p:sp>
      <p:sp>
        <p:nvSpPr>
          <p:cNvPr id="3" name="Content Placeholder 2"/>
          <p:cNvSpPr>
            <a:spLocks noGrp="1"/>
          </p:cNvSpPr>
          <p:nvPr>
            <p:ph idx="1"/>
          </p:nvPr>
        </p:nvSpPr>
        <p:spPr/>
        <p:txBody>
          <a:bodyPr>
            <a:normAutofit/>
          </a:bodyPr>
          <a:lstStyle/>
          <a:p>
            <a:pPr marL="515938" lvl="1" indent="-287338">
              <a:lnSpc>
                <a:spcPct val="100000"/>
              </a:lnSpc>
              <a:buFont typeface="Wingdings" panose="05000000000000000000" pitchFamily="2" charset="2"/>
              <a:buChar char="§"/>
            </a:pPr>
            <a:r>
              <a:rPr lang="en-US" sz="3200" dirty="0">
                <a:latin typeface="+mj-lt"/>
              </a:rPr>
              <a:t>Set up a payment plan</a:t>
            </a:r>
          </a:p>
          <a:p>
            <a:pPr marL="740664" lvl="2">
              <a:spcBef>
                <a:spcPts val="600"/>
              </a:spcBef>
              <a:spcAft>
                <a:spcPts val="600"/>
              </a:spcAft>
              <a:buFont typeface="Arial"/>
              <a:buChar char="•"/>
            </a:pPr>
            <a:r>
              <a:rPr lang="en-US" sz="2800" dirty="0"/>
              <a:t>Make sure it’s a plan you can afford </a:t>
            </a:r>
          </a:p>
          <a:p>
            <a:pPr marL="515938" lvl="1" indent="-287338">
              <a:lnSpc>
                <a:spcPct val="100000"/>
              </a:lnSpc>
              <a:spcBef>
                <a:spcPts val="1800"/>
              </a:spcBef>
              <a:buFont typeface="Wingdings" panose="05000000000000000000" pitchFamily="2" charset="2"/>
              <a:buChar char="§"/>
            </a:pPr>
            <a:r>
              <a:rPr lang="en-US" sz="3200" dirty="0">
                <a:latin typeface="+mj-lt"/>
              </a:rPr>
              <a:t>Negotiate a lower balance</a:t>
            </a:r>
          </a:p>
          <a:p>
            <a:pPr marL="742950" lvl="2">
              <a:buFont typeface="Arial"/>
              <a:buChar char="•"/>
            </a:pPr>
            <a:r>
              <a:rPr lang="en-US" sz="2800" dirty="0"/>
              <a:t>Ask for “paid in full” and not “settled”</a:t>
            </a:r>
          </a:p>
          <a:p>
            <a:pPr marL="347663" lvl="1" indent="-228600">
              <a:lnSpc>
                <a:spcPct val="100000"/>
              </a:lnSpc>
              <a:buFont typeface="Arial" panose="020B0604020202020204" pitchFamily="34" charset="0"/>
              <a:buChar char="•"/>
            </a:pPr>
            <a:endParaRPr lang="en-US" sz="3200" dirty="0"/>
          </a:p>
          <a:p>
            <a:pPr marL="347663" lvl="1" indent="-228600">
              <a:lnSpc>
                <a:spcPct val="100000"/>
              </a:lnSpc>
              <a:buFont typeface="Arial" panose="020B0604020202020204" pitchFamily="34" charset="0"/>
              <a:buChar char="•"/>
            </a:pPr>
            <a:endParaRPr lang="en-US" sz="2800" dirty="0"/>
          </a:p>
          <a:p>
            <a:pPr marL="347663" lvl="1" indent="-228600">
              <a:lnSpc>
                <a:spcPct val="100000"/>
              </a:lnSpc>
              <a:buFont typeface="Arial" panose="020B0604020202020204" pitchFamily="34" charset="0"/>
              <a:buChar char="•"/>
            </a:pPr>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52</a:t>
            </a:fld>
            <a:endParaRPr lang="en-US" dirty="0"/>
          </a:p>
        </p:txBody>
      </p:sp>
    </p:spTree>
    <p:extLst>
      <p:ext uri="{BB962C8B-B14F-4D97-AF65-F5344CB8AC3E}">
        <p14:creationId xmlns:p14="http://schemas.microsoft.com/office/powerpoint/2010/main" val="29864297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Debt Collectors Must Follow Rules</a:t>
            </a:r>
          </a:p>
        </p:txBody>
      </p:sp>
      <p:sp>
        <p:nvSpPr>
          <p:cNvPr id="3" name="Content Placeholder 2"/>
          <p:cNvSpPr>
            <a:spLocks noGrp="1"/>
          </p:cNvSpPr>
          <p:nvPr>
            <p:ph idx="1"/>
          </p:nvPr>
        </p:nvSpPr>
        <p:spPr>
          <a:xfrm>
            <a:off x="577986" y="1424723"/>
            <a:ext cx="6083192" cy="4938892"/>
          </a:xfrm>
        </p:spPr>
        <p:txBody>
          <a:bodyPr>
            <a:normAutofit/>
          </a:bodyPr>
          <a:lstStyle/>
          <a:p>
            <a:pPr marL="255588" indent="-255588">
              <a:lnSpc>
                <a:spcPct val="100000"/>
              </a:lnSpc>
              <a:spcAft>
                <a:spcPts val="600"/>
              </a:spcAft>
              <a:buFont typeface="Wingdings" panose="05000000000000000000" pitchFamily="2" charset="2"/>
              <a:buChar char="§"/>
            </a:pPr>
            <a:r>
              <a:rPr lang="en-US" sz="3200" dirty="0"/>
              <a:t>No abusive, unfair, or deceptive practices</a:t>
            </a:r>
          </a:p>
          <a:p>
            <a:pPr lvl="1">
              <a:lnSpc>
                <a:spcPct val="100000"/>
              </a:lnSpc>
              <a:spcBef>
                <a:spcPts val="0"/>
              </a:spcBef>
              <a:spcAft>
                <a:spcPts val="1200"/>
              </a:spcAft>
            </a:pPr>
            <a:r>
              <a:rPr lang="en-US" sz="2800" dirty="0"/>
              <a:t>No inconvenient times or places </a:t>
            </a:r>
          </a:p>
          <a:p>
            <a:pPr lvl="1">
              <a:lnSpc>
                <a:spcPct val="100000"/>
              </a:lnSpc>
              <a:spcBef>
                <a:spcPts val="0"/>
              </a:spcBef>
              <a:spcAft>
                <a:spcPts val="1200"/>
              </a:spcAft>
            </a:pPr>
            <a:r>
              <a:rPr lang="en-US" sz="2800" dirty="0"/>
              <a:t>No calls at work if told not to call </a:t>
            </a:r>
          </a:p>
          <a:p>
            <a:pPr lvl="1">
              <a:lnSpc>
                <a:spcPct val="100000"/>
              </a:lnSpc>
              <a:spcBef>
                <a:spcPts val="0"/>
              </a:spcBef>
              <a:spcAft>
                <a:spcPts val="1200"/>
              </a:spcAft>
            </a:pPr>
            <a:r>
              <a:rPr lang="en-US" sz="2800" dirty="0"/>
              <a:t>No threats of violence</a:t>
            </a:r>
          </a:p>
          <a:p>
            <a:pPr lvl="1">
              <a:lnSpc>
                <a:spcPct val="100000"/>
              </a:lnSpc>
              <a:spcBef>
                <a:spcPts val="0"/>
              </a:spcBef>
              <a:spcAft>
                <a:spcPts val="1200"/>
              </a:spcAft>
            </a:pPr>
            <a:r>
              <a:rPr lang="en-US" sz="2800" dirty="0"/>
              <a:t>No obscene or profane language</a:t>
            </a:r>
          </a:p>
          <a:p>
            <a:pPr>
              <a:lnSpc>
                <a:spcPct val="100000"/>
              </a:lnSpc>
              <a:spcBef>
                <a:spcPts val="1200"/>
              </a:spcBef>
              <a:buFont typeface="Wingdings" panose="05000000000000000000" pitchFamily="2" charset="2"/>
              <a:buChar char="§"/>
            </a:pPr>
            <a:r>
              <a:rPr lang="en-US" sz="3200" dirty="0"/>
              <a:t>Report problems with debt collectors</a:t>
            </a:r>
          </a:p>
        </p:txBody>
      </p:sp>
      <p:pic>
        <p:nvPicPr>
          <p:cNvPr id="6" name="Picture 5" descr="Yellow street sign on post with black letters that spell RULES APPLY"/>
          <p:cNvPicPr>
            <a:picLocks noChangeAspect="1"/>
          </p:cNvPicPr>
          <p:nvPr/>
        </p:nvPicPr>
        <p:blipFill>
          <a:blip r:embed="rId2"/>
          <a:stretch>
            <a:fillRect/>
          </a:stretch>
        </p:blipFill>
        <p:spPr>
          <a:xfrm>
            <a:off x="6473400" y="1627415"/>
            <a:ext cx="2596643" cy="3801836"/>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pPr/>
              <a:t>53</a:t>
            </a:fld>
            <a:endParaRPr lang="en-US" dirty="0"/>
          </a:p>
        </p:txBody>
      </p:sp>
    </p:spTree>
    <p:extLst>
      <p:ext uri="{BB962C8B-B14F-4D97-AF65-F5344CB8AC3E}">
        <p14:creationId xmlns:p14="http://schemas.microsoft.com/office/powerpoint/2010/main" val="28731241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Autofit/>
          </a:bodyPr>
          <a:lstStyle/>
          <a:p>
            <a:r>
              <a:rPr lang="en-US" dirty="0"/>
              <a:t>Section 4: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Don’t ignore a debt collector. Make sure any debt you are asked to pay is value as soon as possible. Get help if you need it. </a:t>
            </a:r>
          </a:p>
          <a:p>
            <a:endParaRPr lang="en-US" sz="20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54</a:t>
            </a:fld>
            <a:endParaRPr lang="en-US" dirty="0"/>
          </a:p>
        </p:txBody>
      </p:sp>
    </p:spTree>
    <p:extLst>
      <p:ext uri="{BB962C8B-B14F-4D97-AF65-F5344CB8AC3E}">
        <p14:creationId xmlns:p14="http://schemas.microsoft.com/office/powerpoint/2010/main" val="12053708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5: Dealing with Student Loan Debt</a:t>
            </a:r>
          </a:p>
        </p:txBody>
      </p:sp>
      <p:sp>
        <p:nvSpPr>
          <p:cNvPr id="6" name="Content Placeholder 5"/>
          <p:cNvSpPr>
            <a:spLocks noGrp="1"/>
          </p:cNvSpPr>
          <p:nvPr>
            <p:ph sz="quarter" idx="12"/>
          </p:nvPr>
        </p:nvSpPr>
        <p:spPr/>
        <p:txBody>
          <a:bodyPr>
            <a:normAutofit lnSpcReduction="10000"/>
          </a:bodyPr>
          <a:lstStyle/>
          <a:p>
            <a:r>
              <a:rPr lang="en-US" dirty="0"/>
              <a:t>Section 5</a:t>
            </a:r>
          </a:p>
        </p:txBody>
      </p:sp>
      <p:sp>
        <p:nvSpPr>
          <p:cNvPr id="3" name="Subtitle 2"/>
          <p:cNvSpPr>
            <a:spLocks noGrp="1"/>
          </p:cNvSpPr>
          <p:nvPr>
            <p:ph type="body" sz="quarter" idx="11"/>
          </p:nvPr>
        </p:nvSpPr>
        <p:spPr/>
        <p:txBody>
          <a:bodyPr/>
          <a:lstStyle/>
          <a:p>
            <a:r>
              <a:rPr lang="en-US" dirty="0"/>
              <a:t>Dealing with Student Loan Debt</a:t>
            </a:r>
          </a:p>
        </p:txBody>
      </p:sp>
      <p:sp>
        <p:nvSpPr>
          <p:cNvPr id="8" name="Rectangle 7"/>
          <p:cNvSpPr/>
          <p:nvPr/>
        </p:nvSpPr>
        <p:spPr>
          <a:xfrm>
            <a:off x="571468" y="3248672"/>
            <a:ext cx="2622107" cy="646331"/>
          </a:xfrm>
          <a:prstGeom prst="rect">
            <a:avLst/>
          </a:prstGeom>
        </p:spPr>
        <p:txBody>
          <a:bodyPr wrap="square">
            <a:spAutoFit/>
          </a:bodyPr>
          <a:lstStyle/>
          <a:p>
            <a:r>
              <a:rPr lang="en-US" dirty="0"/>
              <a:t>See page 30 in your Participant Guide</a:t>
            </a:r>
          </a:p>
        </p:txBody>
      </p:sp>
      <p:pic>
        <p:nvPicPr>
          <p:cNvPr id="7" name="Picture 6" descr="Row of graduates in caps and gowns. Person in forefront is female and smiling broadly"/>
          <p:cNvPicPr>
            <a:picLocks noChangeAspect="1"/>
          </p:cNvPicPr>
          <p:nvPr/>
        </p:nvPicPr>
        <p:blipFill rotWithShape="1">
          <a:blip r:embed="rId2" cstate="print">
            <a:extLst>
              <a:ext uri="{28A0092B-C50C-407E-A947-70E740481C1C}">
                <a14:useLocalDpi xmlns:a14="http://schemas.microsoft.com/office/drawing/2010/main"/>
              </a:ext>
            </a:extLst>
          </a:blip>
          <a:srcRect l="13978" r="17675" b="1944"/>
          <a:stretch/>
        </p:blipFill>
        <p:spPr>
          <a:xfrm>
            <a:off x="3888329" y="586158"/>
            <a:ext cx="5255671" cy="5026851"/>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55</a:t>
            </a:fld>
            <a:endParaRPr lang="en-US" dirty="0"/>
          </a:p>
        </p:txBody>
      </p:sp>
    </p:spTree>
    <p:extLst>
      <p:ext uri="{BB962C8B-B14F-4D97-AF65-F5344CB8AC3E}">
        <p14:creationId xmlns:p14="http://schemas.microsoft.com/office/powerpoint/2010/main" val="30199205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Section 5: Key Takeaway</a:t>
            </a:r>
          </a:p>
        </p:txBody>
      </p:sp>
      <p:sp>
        <p:nvSpPr>
          <p:cNvPr id="3" name="Content Placeholder 2"/>
          <p:cNvSpPr>
            <a:spLocks noGrp="1"/>
          </p:cNvSpPr>
          <p:nvPr>
            <p:ph idx="1"/>
          </p:nvPr>
        </p:nvSpPr>
        <p:spPr>
          <a:xfrm>
            <a:off x="595591" y="1285484"/>
            <a:ext cx="5953271" cy="4958031"/>
          </a:xfrm>
        </p:spPr>
        <p:txBody>
          <a:bodyPr>
            <a:normAutofit/>
          </a:bodyPr>
          <a:lstStyle/>
          <a:p>
            <a:pPr marL="0" indent="0">
              <a:buNone/>
            </a:pPr>
            <a:r>
              <a:rPr lang="en-US" sz="3200" i="1" dirty="0"/>
              <a:t>When it’s time to pay back your student loans, consider your options and understand what will happen if you </a:t>
            </a:r>
            <a:r>
              <a:rPr lang="en-US" sz="3200" i="1"/>
              <a:t>are late</a:t>
            </a:r>
            <a:br>
              <a:rPr lang="en-US" sz="3200" i="1"/>
            </a:br>
            <a:r>
              <a:rPr lang="en-US" sz="3200" i="1"/>
              <a:t>with </a:t>
            </a:r>
            <a:r>
              <a:rPr lang="en-US" sz="3200" i="1" dirty="0"/>
              <a:t>payments. Your </a:t>
            </a:r>
            <a:r>
              <a:rPr lang="en-US" sz="3200" i="1"/>
              <a:t>loan </a:t>
            </a:r>
            <a:br>
              <a:rPr lang="en-US" sz="3200" i="1"/>
            </a:br>
            <a:r>
              <a:rPr lang="en-US" sz="3200" i="1"/>
              <a:t>servicer </a:t>
            </a:r>
            <a:r>
              <a:rPr lang="en-US" sz="3200" i="1" dirty="0"/>
              <a:t>can help </a:t>
            </a:r>
            <a:r>
              <a:rPr lang="en-US" sz="3200" i="1"/>
              <a:t>you </a:t>
            </a:r>
            <a:br>
              <a:rPr lang="en-US" sz="3200" i="1"/>
            </a:br>
            <a:r>
              <a:rPr lang="en-US" sz="3200" i="1"/>
              <a:t>explore </a:t>
            </a:r>
            <a:r>
              <a:rPr lang="en-US" sz="3200" i="1" dirty="0"/>
              <a:t>repayment plans. </a:t>
            </a:r>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56</a:t>
            </a:fld>
            <a:endParaRPr lang="en-US" dirty="0"/>
          </a:p>
        </p:txBody>
      </p:sp>
    </p:spTree>
    <p:extLst>
      <p:ext uri="{BB962C8B-B14F-4D97-AF65-F5344CB8AC3E}">
        <p14:creationId xmlns:p14="http://schemas.microsoft.com/office/powerpoint/2010/main" val="292508121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Student Loan Debt?</a:t>
            </a:r>
          </a:p>
        </p:txBody>
      </p:sp>
      <p:sp>
        <p:nvSpPr>
          <p:cNvPr id="8" name="Content Placeholder 7"/>
          <p:cNvSpPr>
            <a:spLocks noGrp="1"/>
          </p:cNvSpPr>
          <p:nvPr>
            <p:ph idx="1"/>
          </p:nvPr>
        </p:nvSpPr>
        <p:spPr/>
        <p:txBody>
          <a:bodyPr>
            <a:normAutofit/>
          </a:bodyPr>
          <a:lstStyle/>
          <a:p>
            <a:pPr>
              <a:buFont typeface="Wingdings" panose="05000000000000000000" pitchFamily="2" charset="2"/>
              <a:buChar char="§"/>
            </a:pPr>
            <a:r>
              <a:rPr lang="en-US" sz="3200" dirty="0"/>
              <a:t>Money owed on student loans</a:t>
            </a:r>
          </a:p>
          <a:p>
            <a:pPr>
              <a:buFont typeface="Wingdings" panose="05000000000000000000" pitchFamily="2" charset="2"/>
              <a:buChar char="§"/>
            </a:pPr>
            <a:r>
              <a:rPr lang="en-US" sz="3200" dirty="0"/>
              <a:t>Biggest debt some people will ever have</a:t>
            </a:r>
          </a:p>
          <a:p>
            <a:pPr>
              <a:buFont typeface="Wingdings" panose="05000000000000000000" pitchFamily="2" charset="2"/>
              <a:buChar char="§"/>
            </a:pPr>
            <a:r>
              <a:rPr lang="en-US" sz="3200" dirty="0"/>
              <a:t>Sometimes a stressful topic</a:t>
            </a:r>
            <a:endParaRPr lang="en-US" sz="2800" dirty="0"/>
          </a:p>
          <a:p>
            <a:endParaRPr lang="en-US" sz="2800" dirty="0"/>
          </a:p>
        </p:txBody>
      </p:sp>
      <p:sp>
        <p:nvSpPr>
          <p:cNvPr id="3" name="Slide Number Placeholder 2"/>
          <p:cNvSpPr>
            <a:spLocks noGrp="1"/>
          </p:cNvSpPr>
          <p:nvPr>
            <p:ph type="sldNum" sz="quarter" idx="4"/>
          </p:nvPr>
        </p:nvSpPr>
        <p:spPr/>
        <p:txBody>
          <a:bodyPr/>
          <a:lstStyle/>
          <a:p>
            <a:fld id="{AF83BEB6-139A-B746-BC33-1F5B6187E651}" type="slidenum">
              <a:rPr lang="en-US" smtClean="0"/>
              <a:pPr/>
              <a:t>57</a:t>
            </a:fld>
            <a:endParaRPr lang="en-US" dirty="0"/>
          </a:p>
        </p:txBody>
      </p:sp>
    </p:spTree>
    <p:extLst>
      <p:ext uri="{BB962C8B-B14F-4D97-AF65-F5344CB8AC3E}">
        <p14:creationId xmlns:p14="http://schemas.microsoft.com/office/powerpoint/2010/main" val="40557502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312014" cy="881682"/>
          </a:xfrm>
        </p:spPr>
        <p:txBody>
          <a:bodyPr>
            <a:noAutofit/>
          </a:bodyPr>
          <a:lstStyle/>
          <a:p>
            <a:r>
              <a:rPr lang="en-US" dirty="0"/>
              <a:t>What Can Happen if I Don’t Repay My </a:t>
            </a:r>
            <a:br>
              <a:rPr lang="en-US" dirty="0"/>
            </a:br>
            <a:r>
              <a:rPr lang="en-US" dirty="0"/>
              <a:t>Student Loans?</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3200" dirty="0"/>
              <a:t>Paying more fees and interest</a:t>
            </a:r>
          </a:p>
          <a:p>
            <a:pPr>
              <a:buFont typeface="Wingdings" panose="05000000000000000000" pitchFamily="2" charset="2"/>
              <a:buChar char="§"/>
            </a:pPr>
            <a:r>
              <a:rPr lang="en-US" sz="3200" dirty="0"/>
              <a:t>Wage garnishment</a:t>
            </a:r>
          </a:p>
          <a:p>
            <a:pPr>
              <a:buFont typeface="Wingdings" panose="05000000000000000000" pitchFamily="2" charset="2"/>
              <a:buChar char="§"/>
            </a:pPr>
            <a:r>
              <a:rPr lang="en-US" sz="3200" dirty="0"/>
              <a:t>Account garnishment</a:t>
            </a:r>
          </a:p>
          <a:p>
            <a:pPr>
              <a:buFont typeface="Wingdings" panose="05000000000000000000" pitchFamily="2" charset="2"/>
              <a:buChar char="§"/>
            </a:pPr>
            <a:r>
              <a:rPr lang="en-US" sz="3200" dirty="0"/>
              <a:t>Treasury offset</a:t>
            </a:r>
          </a:p>
        </p:txBody>
      </p:sp>
      <p:sp>
        <p:nvSpPr>
          <p:cNvPr id="5" name="Slide Number Placeholder 4"/>
          <p:cNvSpPr>
            <a:spLocks noGrp="1"/>
          </p:cNvSpPr>
          <p:nvPr>
            <p:ph type="sldNum" sz="quarter" idx="4"/>
          </p:nvPr>
        </p:nvSpPr>
        <p:spPr/>
        <p:txBody>
          <a:bodyPr/>
          <a:lstStyle/>
          <a:p>
            <a:fld id="{AF83BEB6-139A-B746-BC33-1F5B6187E651}" type="slidenum">
              <a:rPr lang="en-US" smtClean="0"/>
              <a:pPr/>
              <a:t>58</a:t>
            </a:fld>
            <a:endParaRPr lang="en-US" dirty="0"/>
          </a:p>
        </p:txBody>
      </p:sp>
    </p:spTree>
    <p:extLst>
      <p:ext uri="{BB962C8B-B14F-4D97-AF65-F5344CB8AC3E}">
        <p14:creationId xmlns:p14="http://schemas.microsoft.com/office/powerpoint/2010/main" val="28279141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What Else Can Happen if Student Loan Debt is Not Paid?</a:t>
            </a:r>
          </a:p>
        </p:txBody>
      </p:sp>
      <p:sp>
        <p:nvSpPr>
          <p:cNvPr id="3" name="Content Placeholder 2"/>
          <p:cNvSpPr>
            <a:spLocks noGrp="1"/>
          </p:cNvSpPr>
          <p:nvPr>
            <p:ph idx="1"/>
          </p:nvPr>
        </p:nvSpPr>
        <p:spPr/>
        <p:txBody>
          <a:bodyPr>
            <a:noAutofit/>
          </a:bodyPr>
          <a:lstStyle/>
          <a:p>
            <a:pPr>
              <a:lnSpc>
                <a:spcPct val="100000"/>
              </a:lnSpc>
              <a:spcBef>
                <a:spcPts val="600"/>
              </a:spcBef>
              <a:spcAft>
                <a:spcPts val="0"/>
              </a:spcAft>
              <a:buFont typeface="Wingdings" panose="05000000000000000000" pitchFamily="2" charset="2"/>
              <a:buChar char="§"/>
            </a:pPr>
            <a:r>
              <a:rPr lang="en-US" sz="3200" dirty="0"/>
              <a:t>Unable to get more federal student aid</a:t>
            </a:r>
          </a:p>
          <a:p>
            <a:pPr lvl="1">
              <a:lnSpc>
                <a:spcPct val="100000"/>
              </a:lnSpc>
              <a:spcBef>
                <a:spcPts val="600"/>
              </a:spcBef>
              <a:spcAft>
                <a:spcPts val="1200"/>
              </a:spcAft>
            </a:pPr>
            <a:r>
              <a:rPr lang="en-US" sz="2800" dirty="0"/>
              <a:t>May need to take one or more semesters off</a:t>
            </a:r>
          </a:p>
          <a:p>
            <a:pPr>
              <a:lnSpc>
                <a:spcPct val="100000"/>
              </a:lnSpc>
              <a:spcBef>
                <a:spcPts val="600"/>
              </a:spcBef>
              <a:buFont typeface="Wingdings" panose="05000000000000000000" pitchFamily="2" charset="2"/>
              <a:buChar char="§"/>
            </a:pPr>
            <a:r>
              <a:rPr lang="en-US" sz="3200" dirty="0"/>
              <a:t>Negative entries on credit reports</a:t>
            </a:r>
          </a:p>
          <a:p>
            <a:pPr>
              <a:lnSpc>
                <a:spcPct val="100000"/>
              </a:lnSpc>
              <a:spcBef>
                <a:spcPts val="600"/>
              </a:spcBef>
              <a:buFont typeface="Wingdings" panose="05000000000000000000" pitchFamily="2" charset="2"/>
              <a:buChar char="§"/>
            </a:pPr>
            <a:r>
              <a:rPr lang="en-US" sz="3200" dirty="0"/>
              <a:t>Decrease in credit scores</a:t>
            </a:r>
          </a:p>
          <a:p>
            <a:pPr>
              <a:lnSpc>
                <a:spcPct val="100000"/>
              </a:lnSpc>
              <a:spcBef>
                <a:spcPts val="600"/>
              </a:spcBef>
              <a:buFont typeface="Wingdings" panose="05000000000000000000" pitchFamily="2" charset="2"/>
              <a:buChar char="§"/>
            </a:pPr>
            <a:r>
              <a:rPr lang="en-US" sz="3200" dirty="0"/>
              <a:t>Decreased ability to borrow money</a:t>
            </a:r>
          </a:p>
          <a:p>
            <a:pPr>
              <a:lnSpc>
                <a:spcPct val="100000"/>
              </a:lnSpc>
              <a:spcBef>
                <a:spcPts val="600"/>
              </a:spcBef>
              <a:buFont typeface="Wingdings" panose="05000000000000000000" pitchFamily="2" charset="2"/>
              <a:buChar char="§"/>
            </a:pPr>
            <a:r>
              <a:rPr lang="en-US" sz="3200" dirty="0"/>
              <a:t>Stress of owing the money</a:t>
            </a:r>
          </a:p>
          <a:p>
            <a:pPr>
              <a:lnSpc>
                <a:spcPct val="100000"/>
              </a:lnSpc>
              <a:spcBef>
                <a:spcPts val="600"/>
              </a:spcBef>
              <a:buFont typeface="Wingdings" panose="05000000000000000000" pitchFamily="2" charset="2"/>
              <a:buChar char="§"/>
            </a:pPr>
            <a:r>
              <a:rPr lang="en-US" sz="3200" dirty="0"/>
              <a:t>Delay in reaching other goals</a:t>
            </a:r>
          </a:p>
        </p:txBody>
      </p:sp>
      <p:sp>
        <p:nvSpPr>
          <p:cNvPr id="5" name="Slide Number Placeholder 4"/>
          <p:cNvSpPr>
            <a:spLocks noGrp="1"/>
          </p:cNvSpPr>
          <p:nvPr>
            <p:ph type="sldNum" sz="quarter" idx="4"/>
          </p:nvPr>
        </p:nvSpPr>
        <p:spPr/>
        <p:txBody>
          <a:bodyPr/>
          <a:lstStyle/>
          <a:p>
            <a:fld id="{AF83BEB6-139A-B746-BC33-1F5B6187E651}" type="slidenum">
              <a:rPr lang="en-US" smtClean="0"/>
              <a:pPr/>
              <a:t>59</a:t>
            </a:fld>
            <a:endParaRPr lang="en-US" dirty="0"/>
          </a:p>
        </p:txBody>
      </p:sp>
    </p:spTree>
    <p:extLst>
      <p:ext uri="{BB962C8B-B14F-4D97-AF65-F5344CB8AC3E}">
        <p14:creationId xmlns:p14="http://schemas.microsoft.com/office/powerpoint/2010/main" val="527822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 Is Not The Same as Credit</a:t>
            </a:r>
          </a:p>
        </p:txBody>
      </p:sp>
      <p:sp>
        <p:nvSpPr>
          <p:cNvPr id="3" name="Content Placeholder 2"/>
          <p:cNvSpPr>
            <a:spLocks noGrp="1"/>
          </p:cNvSpPr>
          <p:nvPr>
            <p:ph idx="1"/>
          </p:nvPr>
        </p:nvSpPr>
        <p:spPr>
          <a:xfrm>
            <a:off x="577986" y="1424723"/>
            <a:ext cx="8006616" cy="4701440"/>
          </a:xfrm>
        </p:spPr>
        <p:txBody>
          <a:bodyPr>
            <a:normAutofit/>
          </a:bodyPr>
          <a:lstStyle/>
          <a:p>
            <a:pPr lvl="0">
              <a:buFont typeface="Wingdings" panose="05000000000000000000" pitchFamily="2" charset="2"/>
              <a:buChar char="§"/>
            </a:pPr>
            <a:r>
              <a:rPr lang="en-US" sz="3200" dirty="0">
                <a:latin typeface="+mj-lt"/>
              </a:rPr>
              <a:t>Debt is money you owe</a:t>
            </a:r>
          </a:p>
          <a:p>
            <a:pPr lvl="0">
              <a:buFont typeface="Wingdings" panose="05000000000000000000" pitchFamily="2" charset="2"/>
              <a:buChar char="§"/>
            </a:pPr>
            <a:r>
              <a:rPr lang="en-US" sz="3200" dirty="0">
                <a:latin typeface="+mj-lt"/>
              </a:rPr>
              <a:t>Credit is the ability to borrow money</a:t>
            </a:r>
          </a:p>
          <a:p>
            <a:pPr lvl="0">
              <a:buFont typeface="Wingdings" panose="05000000000000000000" pitchFamily="2" charset="2"/>
              <a:buChar char="§"/>
            </a:pPr>
            <a:endParaRPr lang="en-US" sz="3200" dirty="0">
              <a:latin typeface="+mj-lt"/>
            </a:endParaRPr>
          </a:p>
          <a:p>
            <a:pPr marL="0" lvl="0" indent="0" algn="ctr">
              <a:buNone/>
            </a:pPr>
            <a:r>
              <a:rPr lang="en-US" sz="3200" dirty="0">
                <a:latin typeface="+mj-lt"/>
              </a:rPr>
              <a:t>You use credit to borrow money</a:t>
            </a:r>
            <a:br>
              <a:rPr lang="en-US" sz="3200" dirty="0">
                <a:latin typeface="+mj-lt"/>
              </a:rPr>
            </a:br>
            <a:r>
              <a:rPr lang="en-US" sz="3200" dirty="0">
                <a:latin typeface="+mj-lt"/>
              </a:rPr>
              <a:t>Which then becomes your debt</a:t>
            </a:r>
          </a:p>
        </p:txBody>
      </p:sp>
      <p:sp>
        <p:nvSpPr>
          <p:cNvPr id="7" name="Slide Number Placeholder 6"/>
          <p:cNvSpPr>
            <a:spLocks noGrp="1"/>
          </p:cNvSpPr>
          <p:nvPr>
            <p:ph type="sldNum" sz="quarter" idx="4"/>
          </p:nvPr>
        </p:nvSpPr>
        <p:spPr/>
        <p:txBody>
          <a:bodyPr/>
          <a:lstStyle/>
          <a:p>
            <a:fld id="{AF83BEB6-139A-B746-BC33-1F5B6187E651}" type="slidenum">
              <a:rPr lang="en-US" smtClean="0"/>
              <a:pPr/>
              <a:t>6</a:t>
            </a:fld>
            <a:endParaRPr lang="en-US" dirty="0"/>
          </a:p>
        </p:txBody>
      </p:sp>
    </p:spTree>
    <p:extLst>
      <p:ext uri="{BB962C8B-B14F-4D97-AF65-F5344CB8AC3E}">
        <p14:creationId xmlns:p14="http://schemas.microsoft.com/office/powerpoint/2010/main" val="255965866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722" y="-247769"/>
            <a:ext cx="8036078" cy="1380590"/>
          </a:xfrm>
        </p:spPr>
        <p:txBody>
          <a:bodyPr>
            <a:normAutofit/>
          </a:bodyPr>
          <a:lstStyle/>
          <a:p>
            <a:r>
              <a:rPr lang="en-US" dirty="0"/>
              <a:t>Apply It: My Student Loan Debt</a:t>
            </a:r>
            <a:br>
              <a:rPr lang="en-US" dirty="0"/>
            </a:br>
            <a:r>
              <a:rPr lang="en-US" sz="2400" dirty="0"/>
              <a:t>See page 31 in your Participant Guide</a:t>
            </a:r>
          </a:p>
        </p:txBody>
      </p:sp>
      <p:pic>
        <p:nvPicPr>
          <p:cNvPr id="7" name="Picture 6" descr="Screenshot of Apply It: My Student Loan Debt from Participant Guide. Shown for navigation purposes only"/>
          <p:cNvPicPr>
            <a:picLocks noChangeAspect="1"/>
          </p:cNvPicPr>
          <p:nvPr/>
        </p:nvPicPr>
        <p:blipFill>
          <a:blip r:embed="rId2"/>
          <a:stretch>
            <a:fillRect/>
          </a:stretch>
        </p:blipFill>
        <p:spPr>
          <a:xfrm>
            <a:off x="603250" y="1222595"/>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60</a:t>
            </a:fld>
            <a:endParaRPr lang="en-US" dirty="0"/>
          </a:p>
        </p:txBody>
      </p:sp>
    </p:spTree>
    <p:extLst>
      <p:ext uri="{BB962C8B-B14F-4D97-AF65-F5344CB8AC3E}">
        <p14:creationId xmlns:p14="http://schemas.microsoft.com/office/powerpoint/2010/main" val="9251650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Student Loans</a:t>
            </a:r>
          </a:p>
        </p:txBody>
      </p:sp>
      <p:sp>
        <p:nvSpPr>
          <p:cNvPr id="3" name="Content Placeholder 2"/>
          <p:cNvSpPr>
            <a:spLocks noGrp="1"/>
          </p:cNvSpPr>
          <p:nvPr>
            <p:ph idx="1"/>
          </p:nvPr>
        </p:nvSpPr>
        <p:spPr/>
        <p:txBody>
          <a:bodyPr>
            <a:noAutofit/>
          </a:bodyPr>
          <a:lstStyle/>
          <a:p>
            <a:pPr>
              <a:lnSpc>
                <a:spcPct val="100000"/>
              </a:lnSpc>
              <a:buFont typeface="Wingdings" panose="05000000000000000000" pitchFamily="2" charset="2"/>
              <a:buChar char="§"/>
            </a:pPr>
            <a:r>
              <a:rPr lang="en-US" sz="3200" dirty="0"/>
              <a:t>Private student loans</a:t>
            </a:r>
          </a:p>
          <a:p>
            <a:pPr>
              <a:lnSpc>
                <a:spcPct val="100000"/>
              </a:lnSpc>
              <a:buFont typeface="Wingdings" panose="05000000000000000000" pitchFamily="2" charset="2"/>
              <a:buChar char="§"/>
            </a:pPr>
            <a:r>
              <a:rPr lang="en-US" sz="3200" dirty="0"/>
              <a:t>Federal student loans</a:t>
            </a:r>
          </a:p>
          <a:p>
            <a:pPr marL="0" indent="0">
              <a:lnSpc>
                <a:spcPct val="100000"/>
              </a:lnSpc>
              <a:buNone/>
            </a:pPr>
            <a:r>
              <a:rPr lang="en-US" sz="3200" dirty="0"/>
              <a:t/>
            </a:r>
            <a:br>
              <a:rPr lang="en-US" sz="3200" dirty="0"/>
            </a:br>
            <a:endParaRPr lang="en-US" sz="3200" dirty="0"/>
          </a:p>
          <a:p>
            <a:pPr marL="0" indent="0" algn="ctr">
              <a:lnSpc>
                <a:spcPct val="100000"/>
              </a:lnSpc>
              <a:buNone/>
            </a:pPr>
            <a:r>
              <a:rPr lang="en-US" sz="3200" dirty="0"/>
              <a:t>We will not be discussing</a:t>
            </a:r>
            <a:br>
              <a:rPr lang="en-US" sz="3200" dirty="0"/>
            </a:br>
            <a:r>
              <a:rPr lang="en-US" sz="3200" dirty="0"/>
              <a:t>private student loans</a:t>
            </a:r>
          </a:p>
          <a:p>
            <a:pPr>
              <a:lnSpc>
                <a:spcPct val="100000"/>
              </a:lnSpc>
            </a:pPr>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61</a:t>
            </a:fld>
            <a:endParaRPr lang="en-US" dirty="0"/>
          </a:p>
        </p:txBody>
      </p:sp>
    </p:spTree>
    <p:extLst>
      <p:ext uri="{BB962C8B-B14F-4D97-AF65-F5344CB8AC3E}">
        <p14:creationId xmlns:p14="http://schemas.microsoft.com/office/powerpoint/2010/main" val="16886982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Federal Student Loan</a:t>
            </a:r>
            <a:br>
              <a:rPr lang="en-US" dirty="0"/>
            </a:br>
            <a:r>
              <a:rPr lang="en-US" dirty="0"/>
              <a:t>Repayment Options</a:t>
            </a:r>
          </a:p>
        </p:txBody>
      </p:sp>
      <p:sp>
        <p:nvSpPr>
          <p:cNvPr id="3" name="Content Placeholder 2"/>
          <p:cNvSpPr>
            <a:spLocks noGrp="1"/>
          </p:cNvSpPr>
          <p:nvPr>
            <p:ph idx="1"/>
          </p:nvPr>
        </p:nvSpPr>
        <p:spPr>
          <a:xfrm>
            <a:off x="457200" y="1600200"/>
            <a:ext cx="8229600" cy="4402567"/>
          </a:xfrm>
        </p:spPr>
        <p:txBody>
          <a:bodyPr>
            <a:normAutofit/>
          </a:bodyPr>
          <a:lstStyle/>
          <a:p>
            <a:pPr lvl="0">
              <a:lnSpc>
                <a:spcPct val="100000"/>
              </a:lnSpc>
              <a:buFont typeface="Wingdings" panose="05000000000000000000" pitchFamily="2" charset="2"/>
              <a:buChar char="§"/>
            </a:pPr>
            <a:r>
              <a:rPr lang="en-US" sz="3200" dirty="0"/>
              <a:t>Grace period</a:t>
            </a:r>
          </a:p>
          <a:p>
            <a:pPr lvl="0">
              <a:lnSpc>
                <a:spcPct val="100000"/>
              </a:lnSpc>
              <a:buFont typeface="Wingdings" panose="05000000000000000000" pitchFamily="2" charset="2"/>
              <a:buChar char="§"/>
            </a:pPr>
            <a:r>
              <a:rPr lang="en-US" sz="3200" dirty="0"/>
              <a:t>Standard Repayment Plan -- Default</a:t>
            </a:r>
          </a:p>
          <a:p>
            <a:pPr>
              <a:lnSpc>
                <a:spcPct val="100000"/>
              </a:lnSpc>
              <a:spcAft>
                <a:spcPts val="0"/>
              </a:spcAft>
              <a:buFont typeface="Wingdings" panose="05000000000000000000" pitchFamily="2" charset="2"/>
              <a:buChar char="§"/>
            </a:pPr>
            <a:r>
              <a:rPr lang="en-US" sz="3200" dirty="0"/>
              <a:t>Restructured payments not based on income</a:t>
            </a:r>
          </a:p>
          <a:p>
            <a:pPr lvl="1">
              <a:lnSpc>
                <a:spcPct val="100000"/>
              </a:lnSpc>
            </a:pPr>
            <a:r>
              <a:rPr lang="en-US" sz="2800" dirty="0"/>
              <a:t>Graduated Repayment Plan </a:t>
            </a:r>
          </a:p>
          <a:p>
            <a:pPr lvl="1">
              <a:lnSpc>
                <a:spcPct val="100000"/>
              </a:lnSpc>
            </a:pPr>
            <a:r>
              <a:rPr lang="en-US" sz="2800" dirty="0"/>
              <a:t>Extended Repayment Plan</a:t>
            </a:r>
          </a:p>
          <a:p>
            <a:pPr lvl="1">
              <a:lnSpc>
                <a:spcPct val="100000"/>
              </a:lnSpc>
            </a:pPr>
            <a:endParaRPr lang="en-US" sz="3200" dirty="0"/>
          </a:p>
          <a:p>
            <a:pPr lvl="1">
              <a:lnSpc>
                <a:spcPct val="100000"/>
              </a:lnSpc>
            </a:pPr>
            <a:endParaRPr lang="en-US"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62</a:t>
            </a:fld>
            <a:endParaRPr lang="en-US" dirty="0"/>
          </a:p>
        </p:txBody>
      </p:sp>
    </p:spTree>
    <p:extLst>
      <p:ext uri="{BB962C8B-B14F-4D97-AF65-F5344CB8AC3E}">
        <p14:creationId xmlns:p14="http://schemas.microsoft.com/office/powerpoint/2010/main" val="25199615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Repayment Plans Based on Income</a:t>
            </a:r>
          </a:p>
        </p:txBody>
      </p:sp>
      <p:sp>
        <p:nvSpPr>
          <p:cNvPr id="3" name="Content Placeholder 2"/>
          <p:cNvSpPr>
            <a:spLocks noGrp="1"/>
          </p:cNvSpPr>
          <p:nvPr>
            <p:ph idx="1"/>
          </p:nvPr>
        </p:nvSpPr>
        <p:spPr/>
        <p:txBody>
          <a:bodyPr>
            <a:normAutofit/>
          </a:bodyPr>
          <a:lstStyle/>
          <a:p>
            <a:pPr>
              <a:lnSpc>
                <a:spcPct val="100000"/>
              </a:lnSpc>
              <a:spcBef>
                <a:spcPts val="0"/>
              </a:spcBef>
              <a:spcAft>
                <a:spcPts val="2400"/>
              </a:spcAft>
              <a:buFont typeface="Wingdings" panose="05000000000000000000" pitchFamily="2" charset="2"/>
              <a:buChar char="§"/>
            </a:pPr>
            <a:r>
              <a:rPr lang="en-US" sz="3200" dirty="0"/>
              <a:t>Revised Pay as You Earn Plan (REPAYE)</a:t>
            </a:r>
          </a:p>
          <a:p>
            <a:pPr>
              <a:lnSpc>
                <a:spcPct val="100000"/>
              </a:lnSpc>
              <a:spcBef>
                <a:spcPts val="0"/>
              </a:spcBef>
              <a:spcAft>
                <a:spcPts val="2400"/>
              </a:spcAft>
              <a:buFont typeface="Wingdings" panose="05000000000000000000" pitchFamily="2" charset="2"/>
              <a:buChar char="§"/>
            </a:pPr>
            <a:r>
              <a:rPr lang="en-US" sz="3200" dirty="0"/>
              <a:t>Pay as You Earn Plan (PAYE)</a:t>
            </a:r>
          </a:p>
          <a:p>
            <a:pPr>
              <a:lnSpc>
                <a:spcPct val="100000"/>
              </a:lnSpc>
              <a:spcBef>
                <a:spcPts val="0"/>
              </a:spcBef>
              <a:spcAft>
                <a:spcPts val="2400"/>
              </a:spcAft>
              <a:buFont typeface="Wingdings" panose="05000000000000000000" pitchFamily="2" charset="2"/>
              <a:buChar char="§"/>
            </a:pPr>
            <a:r>
              <a:rPr lang="en-US" sz="3200" dirty="0"/>
              <a:t>Income Based Repayment Plan (IBR) </a:t>
            </a:r>
          </a:p>
          <a:p>
            <a:pPr>
              <a:lnSpc>
                <a:spcPct val="100000"/>
              </a:lnSpc>
              <a:spcBef>
                <a:spcPts val="0"/>
              </a:spcBef>
              <a:spcAft>
                <a:spcPts val="2400"/>
              </a:spcAft>
              <a:buFont typeface="Wingdings" panose="05000000000000000000" pitchFamily="2" charset="2"/>
              <a:buChar char="§"/>
            </a:pPr>
            <a:r>
              <a:rPr lang="en-US" sz="3200" dirty="0"/>
              <a:t>Income Contingent Repayment Plan (ICR)</a:t>
            </a:r>
            <a:endParaRPr lang="en-US" sz="1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63</a:t>
            </a:fld>
            <a:endParaRPr lang="en-US" dirty="0"/>
          </a:p>
        </p:txBody>
      </p:sp>
    </p:spTree>
    <p:extLst>
      <p:ext uri="{BB962C8B-B14F-4D97-AF65-F5344CB8AC3E}">
        <p14:creationId xmlns:p14="http://schemas.microsoft.com/office/powerpoint/2010/main" val="17560289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Forbearance and Deferment</a:t>
            </a:r>
          </a:p>
        </p:txBody>
      </p:sp>
      <p:sp>
        <p:nvSpPr>
          <p:cNvPr id="3" name="Content Placeholder 2"/>
          <p:cNvSpPr>
            <a:spLocks noGrp="1"/>
          </p:cNvSpPr>
          <p:nvPr>
            <p:ph idx="1"/>
          </p:nvPr>
        </p:nvSpPr>
        <p:spPr/>
        <p:txBody>
          <a:bodyPr>
            <a:noAutofit/>
          </a:bodyPr>
          <a:lstStyle/>
          <a:p>
            <a:pPr>
              <a:lnSpc>
                <a:spcPct val="100000"/>
              </a:lnSpc>
              <a:spcBef>
                <a:spcPts val="0"/>
              </a:spcBef>
              <a:spcAft>
                <a:spcPts val="600"/>
              </a:spcAft>
              <a:buFont typeface="Wingdings" panose="05000000000000000000" pitchFamily="2" charset="2"/>
              <a:buChar char="§"/>
            </a:pPr>
            <a:r>
              <a:rPr lang="en-US" sz="3200" dirty="0">
                <a:latin typeface="+mj-lt"/>
              </a:rPr>
              <a:t>Forbearance</a:t>
            </a:r>
          </a:p>
          <a:p>
            <a:pPr lvl="1">
              <a:lnSpc>
                <a:spcPct val="100000"/>
              </a:lnSpc>
              <a:spcBef>
                <a:spcPts val="0"/>
              </a:spcBef>
            </a:pPr>
            <a:r>
              <a:rPr lang="en-US" sz="2800" dirty="0">
                <a:latin typeface="+mn-lt"/>
              </a:rPr>
              <a:t>Temporary postponement or reduction of payments due to financial difficulty</a:t>
            </a:r>
          </a:p>
          <a:p>
            <a:pPr lvl="1">
              <a:lnSpc>
                <a:spcPct val="100000"/>
              </a:lnSpc>
              <a:spcBef>
                <a:spcPts val="0"/>
              </a:spcBef>
            </a:pPr>
            <a:endParaRPr lang="en-US" sz="2800" dirty="0">
              <a:latin typeface="+mn-lt"/>
            </a:endParaRPr>
          </a:p>
          <a:p>
            <a:pPr>
              <a:lnSpc>
                <a:spcPct val="100000"/>
              </a:lnSpc>
              <a:spcBef>
                <a:spcPts val="0"/>
              </a:spcBef>
              <a:spcAft>
                <a:spcPts val="600"/>
              </a:spcAft>
              <a:buFont typeface="Wingdings" panose="05000000000000000000" pitchFamily="2" charset="2"/>
              <a:buChar char="§"/>
            </a:pPr>
            <a:r>
              <a:rPr lang="en-US" sz="3200" dirty="0">
                <a:latin typeface="+mj-lt"/>
              </a:rPr>
              <a:t>Deferment</a:t>
            </a:r>
          </a:p>
          <a:p>
            <a:pPr lvl="1">
              <a:lnSpc>
                <a:spcPct val="100000"/>
              </a:lnSpc>
              <a:spcBef>
                <a:spcPts val="0"/>
              </a:spcBef>
              <a:spcAft>
                <a:spcPts val="600"/>
              </a:spcAft>
            </a:pPr>
            <a:r>
              <a:rPr lang="en-US" sz="2800" dirty="0">
                <a:latin typeface="+mn-lt"/>
              </a:rPr>
              <a:t>Temporary suspension of loan payments for specific situations </a:t>
            </a:r>
            <a:endParaRPr lang="en-US" dirty="0">
              <a:latin typeface="+mn-lt"/>
            </a:endParaRPr>
          </a:p>
          <a:p>
            <a:pPr>
              <a:lnSpc>
                <a:spcPct val="100000"/>
              </a:lnSpc>
              <a:spcBef>
                <a:spcPts val="0"/>
              </a:spcBef>
            </a:pPr>
            <a:endParaRPr lang="en-US" b="1"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64</a:t>
            </a:fld>
            <a:endParaRPr lang="en-US" dirty="0"/>
          </a:p>
        </p:txBody>
      </p:sp>
    </p:spTree>
    <p:extLst>
      <p:ext uri="{BB962C8B-B14F-4D97-AF65-F5344CB8AC3E}">
        <p14:creationId xmlns:p14="http://schemas.microsoft.com/office/powerpoint/2010/main" val="17260934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Loan Forgiveness, Cancellation, and Discharge</a:t>
            </a:r>
          </a:p>
        </p:txBody>
      </p:sp>
      <p:sp>
        <p:nvSpPr>
          <p:cNvPr id="3" name="Content Placeholder 2"/>
          <p:cNvSpPr>
            <a:spLocks noGrp="1"/>
          </p:cNvSpPr>
          <p:nvPr>
            <p:ph idx="1"/>
          </p:nvPr>
        </p:nvSpPr>
        <p:spPr/>
        <p:txBody>
          <a:bodyPr>
            <a:normAutofit/>
          </a:bodyPr>
          <a:lstStyle/>
          <a:p>
            <a:pPr>
              <a:lnSpc>
                <a:spcPct val="100000"/>
              </a:lnSpc>
              <a:buFont typeface="Wingdings" panose="05000000000000000000" pitchFamily="2" charset="2"/>
              <a:buChar char="§"/>
            </a:pPr>
            <a:r>
              <a:rPr lang="en-US" sz="3200" dirty="0"/>
              <a:t>Closed School Discharge</a:t>
            </a:r>
          </a:p>
          <a:p>
            <a:pPr>
              <a:lnSpc>
                <a:spcPct val="100000"/>
              </a:lnSpc>
              <a:buFont typeface="Wingdings" panose="05000000000000000000" pitchFamily="2" charset="2"/>
              <a:buChar char="§"/>
            </a:pPr>
            <a:r>
              <a:rPr lang="en-US" sz="3200" dirty="0"/>
              <a:t>Public Service Loan Forgiveness</a:t>
            </a:r>
          </a:p>
          <a:p>
            <a:pPr>
              <a:lnSpc>
                <a:spcPct val="100000"/>
              </a:lnSpc>
              <a:buFont typeface="Wingdings" panose="05000000000000000000" pitchFamily="2" charset="2"/>
              <a:buChar char="§"/>
            </a:pPr>
            <a:r>
              <a:rPr lang="en-US" sz="3200" dirty="0"/>
              <a:t>Teacher Loan Forgiveness</a:t>
            </a:r>
          </a:p>
          <a:p>
            <a:pPr>
              <a:lnSpc>
                <a:spcPct val="100000"/>
              </a:lnSpc>
              <a:buFont typeface="Wingdings" panose="05000000000000000000" pitchFamily="2" charset="2"/>
              <a:buChar char="§"/>
            </a:pPr>
            <a:r>
              <a:rPr lang="en-US" sz="3200" dirty="0"/>
              <a:t>Total and Permanent Disability Discharge</a:t>
            </a:r>
          </a:p>
          <a:p>
            <a:pPr>
              <a:lnSpc>
                <a:spcPct val="100000"/>
              </a:lnSpc>
              <a:buFont typeface="Wingdings" panose="05000000000000000000" pitchFamily="2" charset="2"/>
              <a:buChar char="§"/>
            </a:pPr>
            <a:r>
              <a:rPr lang="en-US" sz="3200" dirty="0"/>
              <a:t>Discharge Due to Death</a:t>
            </a:r>
          </a:p>
        </p:txBody>
      </p:sp>
      <p:sp>
        <p:nvSpPr>
          <p:cNvPr id="5" name="Slide Number Placeholder 4"/>
          <p:cNvSpPr>
            <a:spLocks noGrp="1"/>
          </p:cNvSpPr>
          <p:nvPr>
            <p:ph type="sldNum" sz="quarter" idx="4"/>
          </p:nvPr>
        </p:nvSpPr>
        <p:spPr/>
        <p:txBody>
          <a:bodyPr/>
          <a:lstStyle/>
          <a:p>
            <a:fld id="{AF83BEB6-139A-B746-BC33-1F5B6187E651}" type="slidenum">
              <a:rPr lang="en-US" smtClean="0"/>
              <a:pPr/>
              <a:t>65</a:t>
            </a:fld>
            <a:endParaRPr lang="en-US" dirty="0"/>
          </a:p>
        </p:txBody>
      </p:sp>
    </p:spTree>
    <p:extLst>
      <p:ext uri="{BB962C8B-B14F-4D97-AF65-F5344CB8AC3E}">
        <p14:creationId xmlns:p14="http://schemas.microsoft.com/office/powerpoint/2010/main" val="13152885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Take Action to Prevent Default</a:t>
            </a:r>
            <a:endParaRPr lang="en-US" dirty="0"/>
          </a:p>
        </p:txBody>
      </p:sp>
      <p:sp>
        <p:nvSpPr>
          <p:cNvPr id="6" name="Rectangle 1"/>
          <p:cNvSpPr>
            <a:spLocks noGrp="1" noChangeArrowheads="1"/>
          </p:cNvSpPr>
          <p:nvPr>
            <p:ph idx="1"/>
          </p:nvPr>
        </p:nvSpPr>
        <p:spPr/>
        <p:txBody>
          <a:bodyPr>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100000"/>
              </a:lnSpc>
              <a:spcAft>
                <a:spcPts val="0"/>
              </a:spcAft>
              <a:buFont typeface="Wingdings" panose="05000000000000000000" pitchFamily="2" charset="2"/>
              <a:buChar char="§"/>
            </a:pPr>
            <a:r>
              <a:rPr lang="en-US" altLang="en-US" sz="3200" dirty="0">
                <a:latin typeface="+mj-lt"/>
              </a:rPr>
              <a:t>To prevent default, explore:</a:t>
            </a:r>
          </a:p>
          <a:p>
            <a:pPr lvl="1">
              <a:lnSpc>
                <a:spcPct val="100000"/>
              </a:lnSpc>
              <a:spcBef>
                <a:spcPts val="768"/>
              </a:spcBef>
              <a:spcAft>
                <a:spcPts val="600"/>
              </a:spcAft>
            </a:pPr>
            <a:r>
              <a:rPr lang="en-US" altLang="en-US" sz="2800" dirty="0">
                <a:latin typeface="+mn-lt"/>
              </a:rPr>
              <a:t>Different payment due date</a:t>
            </a:r>
          </a:p>
          <a:p>
            <a:pPr lvl="1">
              <a:lnSpc>
                <a:spcPct val="100000"/>
              </a:lnSpc>
              <a:spcBef>
                <a:spcPts val="768"/>
              </a:spcBef>
              <a:spcAft>
                <a:spcPts val="600"/>
              </a:spcAft>
            </a:pPr>
            <a:r>
              <a:rPr lang="en-US" altLang="en-US" sz="2800" dirty="0">
                <a:latin typeface="+mn-lt"/>
              </a:rPr>
              <a:t>Different repayment plan options</a:t>
            </a:r>
          </a:p>
          <a:p>
            <a:pPr lvl="1">
              <a:lnSpc>
                <a:spcPct val="100000"/>
              </a:lnSpc>
              <a:spcBef>
                <a:spcPts val="768"/>
              </a:spcBef>
              <a:spcAft>
                <a:spcPts val="1200"/>
              </a:spcAft>
            </a:pPr>
            <a:r>
              <a:rPr lang="en-US" sz="2800" dirty="0">
                <a:latin typeface="+mn-lt"/>
              </a:rPr>
              <a:t>Forbearance, deferment, loan forgiveness, loan cancellation, or loan discharge</a:t>
            </a:r>
            <a:r>
              <a:rPr lang="en-US" altLang="en-US" sz="2800" dirty="0">
                <a:latin typeface="+mn-lt"/>
              </a:rPr>
              <a:t> </a:t>
            </a:r>
          </a:p>
          <a:p>
            <a:pPr marL="284163" indent="-284163">
              <a:lnSpc>
                <a:spcPct val="100000"/>
              </a:lnSpc>
              <a:spcBef>
                <a:spcPts val="768"/>
              </a:spcBef>
              <a:spcAft>
                <a:spcPts val="1200"/>
              </a:spcAft>
              <a:buFont typeface="Wingdings" panose="05000000000000000000" pitchFamily="2" charset="2"/>
              <a:buChar char="§"/>
            </a:pPr>
            <a:r>
              <a:rPr lang="en-US" altLang="en-US" sz="3200" dirty="0">
                <a:latin typeface="+mj-lt"/>
              </a:rPr>
              <a:t>Declaring bankruptcy does not automatically discharge federal student loans</a:t>
            </a:r>
          </a:p>
        </p:txBody>
      </p:sp>
      <p:sp>
        <p:nvSpPr>
          <p:cNvPr id="3" name="Slide Number Placeholder 2"/>
          <p:cNvSpPr>
            <a:spLocks noGrp="1"/>
          </p:cNvSpPr>
          <p:nvPr>
            <p:ph type="sldNum" sz="quarter" idx="4"/>
          </p:nvPr>
        </p:nvSpPr>
        <p:spPr/>
        <p:txBody>
          <a:bodyPr/>
          <a:lstStyle/>
          <a:p>
            <a:fld id="{AF83BEB6-139A-B746-BC33-1F5B6187E651}" type="slidenum">
              <a:rPr lang="en-US" smtClean="0"/>
              <a:pPr/>
              <a:t>66</a:t>
            </a:fld>
            <a:endParaRPr lang="en-US" dirty="0"/>
          </a:p>
        </p:txBody>
      </p:sp>
    </p:spTree>
    <p:extLst>
      <p:ext uri="{BB962C8B-B14F-4D97-AF65-F5344CB8AC3E}">
        <p14:creationId xmlns:p14="http://schemas.microsoft.com/office/powerpoint/2010/main" val="371566183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Beware of Student Loan Scams</a:t>
            </a:r>
            <a:endParaRPr lang="en-US" dirty="0"/>
          </a:p>
        </p:txBody>
      </p:sp>
      <p:sp>
        <p:nvSpPr>
          <p:cNvPr id="6" name="Rectangle 1"/>
          <p:cNvSpPr>
            <a:spLocks noGrp="1" noChangeArrowheads="1"/>
          </p:cNvSpPr>
          <p:nvPr>
            <p:ph idx="1"/>
          </p:nvPr>
        </p:nvSpPr>
        <p:spPr/>
        <p:txBody>
          <a:bodyPr>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nSpc>
                <a:spcPct val="100000"/>
              </a:lnSpc>
              <a:spcAft>
                <a:spcPts val="1200"/>
              </a:spcAft>
              <a:buFont typeface="Wingdings" panose="05000000000000000000" pitchFamily="2" charset="2"/>
              <a:buChar char="§"/>
            </a:pPr>
            <a:r>
              <a:rPr lang="en-US" altLang="en-US" sz="3200" dirty="0">
                <a:latin typeface="+mj-lt"/>
              </a:rPr>
              <a:t>Never pay an upfront fee</a:t>
            </a:r>
          </a:p>
          <a:p>
            <a:pPr lvl="0">
              <a:lnSpc>
                <a:spcPct val="100000"/>
              </a:lnSpc>
              <a:spcAft>
                <a:spcPts val="1200"/>
              </a:spcAft>
              <a:buFont typeface="Wingdings" panose="05000000000000000000" pitchFamily="2" charset="2"/>
              <a:buChar char="§"/>
            </a:pPr>
            <a:r>
              <a:rPr lang="en-US" altLang="en-US" sz="3200" dirty="0">
                <a:latin typeface="+mj-lt"/>
              </a:rPr>
              <a:t>Only scammers promise fast loan forgiveness</a:t>
            </a:r>
          </a:p>
          <a:p>
            <a:pPr lvl="0">
              <a:lnSpc>
                <a:spcPct val="100000"/>
              </a:lnSpc>
              <a:spcAft>
                <a:spcPts val="1200"/>
              </a:spcAft>
              <a:buFont typeface="Wingdings" panose="05000000000000000000" pitchFamily="2" charset="2"/>
              <a:buChar char="§"/>
            </a:pPr>
            <a:r>
              <a:rPr lang="en-US" altLang="en-US" sz="3200" dirty="0">
                <a:latin typeface="+mj-lt"/>
              </a:rPr>
              <a:t>A Department of Education seal doesn’t mean it’s legitimate</a:t>
            </a:r>
          </a:p>
          <a:p>
            <a:pPr lvl="0">
              <a:lnSpc>
                <a:spcPct val="100000"/>
              </a:lnSpc>
              <a:spcAft>
                <a:spcPts val="1200"/>
              </a:spcAft>
              <a:buFont typeface="Wingdings" panose="05000000000000000000" pitchFamily="2" charset="2"/>
              <a:buChar char="§"/>
            </a:pPr>
            <a:r>
              <a:rPr lang="en-US" altLang="en-US" sz="3200" dirty="0">
                <a:latin typeface="+mj-lt"/>
              </a:rPr>
              <a:t>Don’t share your Federal Student Aid Identification Number (FSA </a:t>
            </a:r>
            <a:r>
              <a:rPr lang="en-US" altLang="en-US" sz="3200">
                <a:latin typeface="+mj-lt"/>
              </a:rPr>
              <a:t>ID)</a:t>
            </a:r>
            <a:endParaRPr lang="en-US" altLang="en-US" sz="2800" dirty="0">
              <a:latin typeface="+mj-lt"/>
            </a:endParaRPr>
          </a:p>
        </p:txBody>
      </p:sp>
      <p:sp>
        <p:nvSpPr>
          <p:cNvPr id="3" name="Slide Number Placeholder 2"/>
          <p:cNvSpPr>
            <a:spLocks noGrp="1"/>
          </p:cNvSpPr>
          <p:nvPr>
            <p:ph type="sldNum" sz="quarter" idx="4"/>
          </p:nvPr>
        </p:nvSpPr>
        <p:spPr/>
        <p:txBody>
          <a:bodyPr/>
          <a:lstStyle/>
          <a:p>
            <a:fld id="{AF83BEB6-139A-B746-BC33-1F5B6187E651}" type="slidenum">
              <a:rPr lang="en-US" smtClean="0"/>
              <a:pPr/>
              <a:t>67</a:t>
            </a:fld>
            <a:endParaRPr lang="en-US" dirty="0"/>
          </a:p>
        </p:txBody>
      </p:sp>
    </p:spTree>
    <p:extLst>
      <p:ext uri="{BB962C8B-B14F-4D97-AF65-F5344CB8AC3E}">
        <p14:creationId xmlns:p14="http://schemas.microsoft.com/office/powerpoint/2010/main" val="40522693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97909"/>
            <a:ext cx="8036078" cy="1373180"/>
          </a:xfrm>
        </p:spPr>
        <p:txBody>
          <a:bodyPr>
            <a:normAutofit fontScale="90000"/>
          </a:bodyPr>
          <a:lstStyle/>
          <a:p>
            <a:r>
              <a:rPr lang="en-US" sz="4000" dirty="0"/>
              <a:t>Try It: Exploring Options for Repaying  	  	  Student Loans</a:t>
            </a:r>
            <a:r>
              <a:rPr lang="en-US" dirty="0"/>
              <a:t/>
            </a:r>
            <a:br>
              <a:rPr lang="en-US" dirty="0"/>
            </a:br>
            <a:r>
              <a:rPr lang="en-US" sz="2700" dirty="0"/>
              <a:t>See page 34 in your Participant Guide</a:t>
            </a:r>
          </a:p>
        </p:txBody>
      </p:sp>
      <p:pic>
        <p:nvPicPr>
          <p:cNvPr id="7" name="Picture 6" descr="Screenshot of Try It: Exploring Options for Repaying Loans from Participant Guide. Shown for navigation purposes only"/>
          <p:cNvPicPr>
            <a:picLocks noChangeAspect="1"/>
          </p:cNvPicPr>
          <p:nvPr/>
        </p:nvPicPr>
        <p:blipFill rotWithShape="1">
          <a:blip r:embed="rId2"/>
          <a:srcRect b="13054"/>
          <a:stretch/>
        </p:blipFill>
        <p:spPr>
          <a:xfrm>
            <a:off x="676565" y="1712652"/>
            <a:ext cx="7937500" cy="431744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Slide Number Placeholder 3"/>
          <p:cNvSpPr>
            <a:spLocks noGrp="1"/>
          </p:cNvSpPr>
          <p:nvPr>
            <p:ph type="sldNum" sz="quarter" idx="4"/>
          </p:nvPr>
        </p:nvSpPr>
        <p:spPr/>
        <p:txBody>
          <a:bodyPr/>
          <a:lstStyle/>
          <a:p>
            <a:fld id="{AF83BEB6-139A-B746-BC33-1F5B6187E651}" type="slidenum">
              <a:rPr lang="en-US" smtClean="0"/>
              <a:pPr/>
              <a:t>68</a:t>
            </a:fld>
            <a:endParaRPr lang="en-US" dirty="0"/>
          </a:p>
        </p:txBody>
      </p:sp>
    </p:spTree>
    <p:extLst>
      <p:ext uri="{BB962C8B-B14F-4D97-AF65-F5344CB8AC3E}">
        <p14:creationId xmlns:p14="http://schemas.microsoft.com/office/powerpoint/2010/main" val="202106989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838391"/>
            <a:ext cx="8566014" cy="799021"/>
          </a:xfrm>
        </p:spPr>
        <p:txBody>
          <a:bodyPr>
            <a:normAutofit fontScale="90000"/>
          </a:bodyPr>
          <a:lstStyle/>
          <a:p>
            <a:pPr>
              <a:lnSpc>
                <a:spcPts val="3600"/>
              </a:lnSpc>
            </a:pPr>
            <a:r>
              <a:rPr lang="en-US" sz="4000" dirty="0"/>
              <a:t>Apply It: Behind on My Student Loans 	 	  	      Checklist</a:t>
            </a:r>
            <a:br>
              <a:rPr lang="en-US" sz="4000" dirty="0"/>
            </a:br>
            <a:r>
              <a:rPr lang="en-US" sz="2700" dirty="0"/>
              <a:t>See page 35 in your Participant Guide</a:t>
            </a:r>
          </a:p>
        </p:txBody>
      </p:sp>
      <p:pic>
        <p:nvPicPr>
          <p:cNvPr id="9" name="Picture 8" descr="Screenshot of top of Apply It: Behind On  My Student Loans Checklist. Shown for navigational purposes on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328" y="1681760"/>
            <a:ext cx="7917973" cy="445954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69</a:t>
            </a:fld>
            <a:endParaRPr lang="en-US" dirty="0"/>
          </a:p>
        </p:txBody>
      </p:sp>
    </p:spTree>
    <p:extLst>
      <p:ext uri="{BB962C8B-B14F-4D97-AF65-F5344CB8AC3E}">
        <p14:creationId xmlns:p14="http://schemas.microsoft.com/office/powerpoint/2010/main" val="4136719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Debtors and Creditors </a:t>
            </a:r>
          </a:p>
        </p:txBody>
      </p:sp>
      <p:sp>
        <p:nvSpPr>
          <p:cNvPr id="3" name="Content Placeholder 2"/>
          <p:cNvSpPr>
            <a:spLocks noGrp="1"/>
          </p:cNvSpPr>
          <p:nvPr>
            <p:ph idx="1"/>
          </p:nvPr>
        </p:nvSpPr>
        <p:spPr>
          <a:xfrm>
            <a:off x="577986" y="1424723"/>
            <a:ext cx="4645947" cy="4701440"/>
          </a:xfrm>
        </p:spPr>
        <p:txBody>
          <a:bodyPr>
            <a:normAutofit/>
          </a:bodyPr>
          <a:lstStyle/>
          <a:p>
            <a:pPr lvl="0">
              <a:lnSpc>
                <a:spcPct val="100000"/>
              </a:lnSpc>
              <a:spcBef>
                <a:spcPts val="0"/>
              </a:spcBef>
              <a:spcAft>
                <a:spcPts val="0"/>
              </a:spcAft>
              <a:buFont typeface="Wingdings" panose="05000000000000000000" pitchFamily="2" charset="2"/>
              <a:buChar char="§"/>
            </a:pPr>
            <a:endParaRPr lang="en-US" sz="2800" dirty="0">
              <a:latin typeface="+mj-lt"/>
            </a:endParaRPr>
          </a:p>
          <a:p>
            <a:pPr lvl="0">
              <a:spcBef>
                <a:spcPts val="768"/>
              </a:spcBef>
              <a:buFont typeface="Wingdings" panose="05000000000000000000" pitchFamily="2" charset="2"/>
              <a:buChar char="§"/>
            </a:pPr>
            <a:r>
              <a:rPr lang="en-US" sz="3200" dirty="0">
                <a:latin typeface="+mj-lt"/>
              </a:rPr>
              <a:t>What is the difference between a creditor and debtor?</a:t>
            </a:r>
          </a:p>
        </p:txBody>
      </p:sp>
      <p:sp>
        <p:nvSpPr>
          <p:cNvPr id="5" name="Rectangle 4"/>
          <p:cNvSpPr/>
          <p:nvPr/>
        </p:nvSpPr>
        <p:spPr>
          <a:xfrm>
            <a:off x="5634459" y="651242"/>
            <a:ext cx="2129109" cy="4708981"/>
          </a:xfrm>
          <a:prstGeom prst="rect">
            <a:avLst/>
          </a:prstGeom>
        </p:spPr>
        <p:txBody>
          <a:bodyPr wrap="none">
            <a:spAutoFit/>
          </a:bodyPr>
          <a:lstStyle/>
          <a:p>
            <a:r>
              <a:rPr lang="en-US" sz="30000" dirty="0">
                <a:solidFill>
                  <a:schemeClr val="tx2"/>
                </a:solidFill>
                <a:latin typeface="+mj-lt"/>
              </a:rPr>
              <a:t>?</a:t>
            </a:r>
          </a:p>
        </p:txBody>
      </p:sp>
      <p:sp>
        <p:nvSpPr>
          <p:cNvPr id="7" name="Slide Number Placeholder 6"/>
          <p:cNvSpPr>
            <a:spLocks noGrp="1"/>
          </p:cNvSpPr>
          <p:nvPr>
            <p:ph type="sldNum" sz="quarter" idx="4"/>
          </p:nvPr>
        </p:nvSpPr>
        <p:spPr/>
        <p:txBody>
          <a:bodyPr/>
          <a:lstStyle/>
          <a:p>
            <a:fld id="{AF83BEB6-139A-B746-BC33-1F5B6187E651}" type="slidenum">
              <a:rPr lang="en-US" smtClean="0"/>
              <a:pPr/>
              <a:t>7</a:t>
            </a:fld>
            <a:endParaRPr lang="en-US" dirty="0"/>
          </a:p>
        </p:txBody>
      </p:sp>
    </p:spTree>
    <p:extLst>
      <p:ext uri="{BB962C8B-B14F-4D97-AF65-F5344CB8AC3E}">
        <p14:creationId xmlns:p14="http://schemas.microsoft.com/office/powerpoint/2010/main" val="255965866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47218" cy="916084"/>
          </a:xfrm>
        </p:spPr>
        <p:txBody>
          <a:bodyPr>
            <a:noAutofit/>
          </a:bodyPr>
          <a:lstStyle/>
          <a:p>
            <a:r>
              <a:rPr lang="en-US" dirty="0"/>
              <a:t>Section 5: Remember the Key Takeaway</a:t>
            </a:r>
          </a:p>
        </p:txBody>
      </p:sp>
      <p:sp>
        <p:nvSpPr>
          <p:cNvPr id="3" name="Content Placeholder 2"/>
          <p:cNvSpPr>
            <a:spLocks noGrp="1"/>
          </p:cNvSpPr>
          <p:nvPr>
            <p:ph idx="1"/>
          </p:nvPr>
        </p:nvSpPr>
        <p:spPr/>
        <p:txBody>
          <a:bodyPr>
            <a:noAutofit/>
          </a:bodyPr>
          <a:lstStyle/>
          <a:p>
            <a:pPr marL="0" indent="0">
              <a:buNone/>
            </a:pPr>
            <a:r>
              <a:rPr lang="en-US" sz="3200" i="1" dirty="0"/>
              <a:t>When it’s time to pay back your student loans, consider your options and understand what will happen if you are late with payments. Your loan servicer can help you explore repayment plans. </a:t>
            </a:r>
            <a:endParaRPr lang="en-US" sz="32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70</a:t>
            </a:fld>
            <a:endParaRPr lang="en-US" dirty="0"/>
          </a:p>
        </p:txBody>
      </p:sp>
    </p:spTree>
    <p:extLst>
      <p:ext uri="{BB962C8B-B14F-4D97-AF65-F5344CB8AC3E}">
        <p14:creationId xmlns:p14="http://schemas.microsoft.com/office/powerpoint/2010/main" val="5874543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a:t>
            </a:r>
            <a:r>
              <a:rPr lang="en-US" baseline="0"/>
              <a:t> 6: Managing Medical Debt</a:t>
            </a:r>
            <a:endParaRPr lang="en-US"/>
          </a:p>
        </p:txBody>
      </p:sp>
      <p:sp>
        <p:nvSpPr>
          <p:cNvPr id="6" name="Content Placeholder 5"/>
          <p:cNvSpPr>
            <a:spLocks noGrp="1"/>
          </p:cNvSpPr>
          <p:nvPr>
            <p:ph sz="quarter" idx="12"/>
          </p:nvPr>
        </p:nvSpPr>
        <p:spPr/>
        <p:txBody>
          <a:bodyPr>
            <a:normAutofit lnSpcReduction="10000"/>
          </a:bodyPr>
          <a:lstStyle/>
          <a:p>
            <a:r>
              <a:rPr lang="en-US" dirty="0"/>
              <a:t>Section 6</a:t>
            </a:r>
          </a:p>
        </p:txBody>
      </p:sp>
      <p:sp>
        <p:nvSpPr>
          <p:cNvPr id="3" name="Subtitle 2"/>
          <p:cNvSpPr>
            <a:spLocks noGrp="1"/>
          </p:cNvSpPr>
          <p:nvPr>
            <p:ph type="body" sz="quarter" idx="11"/>
          </p:nvPr>
        </p:nvSpPr>
        <p:spPr/>
        <p:txBody>
          <a:bodyPr/>
          <a:lstStyle/>
          <a:p>
            <a:r>
              <a:rPr lang="en-US" dirty="0"/>
              <a:t>Managing Medical Debt</a:t>
            </a:r>
          </a:p>
        </p:txBody>
      </p:sp>
      <p:sp>
        <p:nvSpPr>
          <p:cNvPr id="8" name="Rectangle 7"/>
          <p:cNvSpPr/>
          <p:nvPr/>
        </p:nvSpPr>
        <p:spPr>
          <a:xfrm>
            <a:off x="571468" y="2674517"/>
            <a:ext cx="2622107" cy="646331"/>
          </a:xfrm>
          <a:prstGeom prst="rect">
            <a:avLst/>
          </a:prstGeom>
        </p:spPr>
        <p:txBody>
          <a:bodyPr wrap="square">
            <a:spAutoFit/>
          </a:bodyPr>
          <a:lstStyle/>
          <a:p>
            <a:r>
              <a:rPr lang="en-US" dirty="0"/>
              <a:t>See page 37 in your Participant Guide</a:t>
            </a:r>
          </a:p>
        </p:txBody>
      </p:sp>
      <p:pic>
        <p:nvPicPr>
          <p:cNvPr id="7" name="Picture 6" descr="Doctor fitting what looks like a hearing aid in a woman's ear."/>
          <p:cNvPicPr>
            <a:picLocks noChangeAspect="1"/>
          </p:cNvPicPr>
          <p:nvPr/>
        </p:nvPicPr>
        <p:blipFill rotWithShape="1">
          <a:blip r:embed="rId2" cstate="print">
            <a:extLst>
              <a:ext uri="{28A0092B-C50C-407E-A947-70E740481C1C}">
                <a14:useLocalDpi xmlns:a14="http://schemas.microsoft.com/office/drawing/2010/main"/>
              </a:ext>
            </a:extLst>
          </a:blip>
          <a:srcRect l="30401"/>
          <a:stretch/>
        </p:blipFill>
        <p:spPr>
          <a:xfrm>
            <a:off x="3893125" y="586158"/>
            <a:ext cx="5250875" cy="5029200"/>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71</a:t>
            </a:fld>
            <a:endParaRPr lang="en-US" dirty="0"/>
          </a:p>
        </p:txBody>
      </p:sp>
    </p:spTree>
    <p:extLst>
      <p:ext uri="{BB962C8B-B14F-4D97-AF65-F5344CB8AC3E}">
        <p14:creationId xmlns:p14="http://schemas.microsoft.com/office/powerpoint/2010/main" val="396851520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Section 6: Key Takeaway</a:t>
            </a:r>
          </a:p>
        </p:txBody>
      </p:sp>
      <p:sp>
        <p:nvSpPr>
          <p:cNvPr id="3" name="Content Placeholder 2"/>
          <p:cNvSpPr>
            <a:spLocks noGrp="1"/>
          </p:cNvSpPr>
          <p:nvPr>
            <p:ph idx="1"/>
          </p:nvPr>
        </p:nvSpPr>
        <p:spPr/>
        <p:txBody>
          <a:bodyPr>
            <a:normAutofit/>
          </a:bodyPr>
          <a:lstStyle/>
          <a:p>
            <a:pPr marL="0" indent="0">
              <a:buNone/>
            </a:pPr>
            <a:r>
              <a:rPr lang="en-US" sz="3200" i="1" dirty="0"/>
              <a:t>If you receive a medical bill, make sure it is valid. If you can’t afford to pay it, try to set up a payment plan. </a:t>
            </a:r>
          </a:p>
          <a:p>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72</a:t>
            </a:fld>
            <a:endParaRPr lang="en-US" dirty="0"/>
          </a:p>
        </p:txBody>
      </p:sp>
    </p:spTree>
    <p:extLst>
      <p:ext uri="{BB962C8B-B14F-4D97-AF65-F5344CB8AC3E}">
        <p14:creationId xmlns:p14="http://schemas.microsoft.com/office/powerpoint/2010/main" val="65906148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Medical Debt?</a:t>
            </a:r>
          </a:p>
        </p:txBody>
      </p:sp>
      <p:sp>
        <p:nvSpPr>
          <p:cNvPr id="3" name="Content Placeholder 2"/>
          <p:cNvSpPr>
            <a:spLocks noGrp="1"/>
          </p:cNvSpPr>
          <p:nvPr>
            <p:ph idx="1"/>
          </p:nvPr>
        </p:nvSpPr>
        <p:spPr/>
        <p:txBody>
          <a:bodyPr>
            <a:normAutofit/>
          </a:bodyPr>
          <a:lstStyle/>
          <a:p>
            <a:pPr lvl="0">
              <a:lnSpc>
                <a:spcPct val="100000"/>
              </a:lnSpc>
              <a:spcBef>
                <a:spcPts val="0"/>
              </a:spcBef>
              <a:spcAft>
                <a:spcPts val="2400"/>
              </a:spcAft>
              <a:buFont typeface="Wingdings" panose="05000000000000000000" pitchFamily="2" charset="2"/>
              <a:buChar char="§"/>
            </a:pPr>
            <a:r>
              <a:rPr lang="en-US" sz="3200" dirty="0"/>
              <a:t>The result of not paying medical bills when they are due</a:t>
            </a:r>
          </a:p>
          <a:p>
            <a:pPr lvl="0">
              <a:lnSpc>
                <a:spcPct val="100000"/>
              </a:lnSpc>
              <a:spcBef>
                <a:spcPts val="0"/>
              </a:spcBef>
              <a:spcAft>
                <a:spcPts val="2400"/>
              </a:spcAft>
              <a:buFont typeface="Wingdings" panose="05000000000000000000" pitchFamily="2" charset="2"/>
              <a:buChar char="§"/>
            </a:pPr>
            <a:r>
              <a:rPr lang="en-US" sz="3200" dirty="0"/>
              <a:t>You don’t start out with debt when you receive medical care</a:t>
            </a:r>
          </a:p>
        </p:txBody>
      </p:sp>
      <p:pic>
        <p:nvPicPr>
          <p:cNvPr id="5" name="Picture 4" descr="Graphic of arrow pointing to the left with four text boxes. Left to right the boxes read Receive Medical Care, Receive Bill for Medical Care, Medical Bill Not Paid, Medical Debt."/>
          <p:cNvPicPr>
            <a:picLocks noChangeAspect="1"/>
          </p:cNvPicPr>
          <p:nvPr/>
        </p:nvPicPr>
        <p:blipFill>
          <a:blip r:embed="rId2"/>
          <a:stretch>
            <a:fillRect/>
          </a:stretch>
        </p:blipFill>
        <p:spPr>
          <a:xfrm>
            <a:off x="1926644" y="3726090"/>
            <a:ext cx="5692064" cy="2400073"/>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pPr/>
              <a:t>73</a:t>
            </a:fld>
            <a:endParaRPr lang="en-US" dirty="0"/>
          </a:p>
        </p:txBody>
      </p:sp>
    </p:spTree>
    <p:extLst>
      <p:ext uri="{BB962C8B-B14F-4D97-AF65-F5344CB8AC3E}">
        <p14:creationId xmlns:p14="http://schemas.microsoft.com/office/powerpoint/2010/main" val="142197904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Why Do Medical Bills Often Turn Into Medical Debt?</a:t>
            </a:r>
          </a:p>
        </p:txBody>
      </p:sp>
      <p:sp>
        <p:nvSpPr>
          <p:cNvPr id="3" name="Content Placeholder 2"/>
          <p:cNvSpPr>
            <a:spLocks noGrp="1"/>
          </p:cNvSpPr>
          <p:nvPr>
            <p:ph idx="1"/>
          </p:nvPr>
        </p:nvSpPr>
        <p:spPr/>
        <p:txBody>
          <a:bodyPr>
            <a:noAutofit/>
          </a:bodyPr>
          <a:lstStyle/>
          <a:p>
            <a:pPr>
              <a:lnSpc>
                <a:spcPct val="100000"/>
              </a:lnSpc>
              <a:spcBef>
                <a:spcPts val="0"/>
              </a:spcBef>
              <a:spcAft>
                <a:spcPts val="1800"/>
              </a:spcAft>
              <a:buFont typeface="Wingdings" panose="05000000000000000000" pitchFamily="2" charset="2"/>
              <a:buChar char="§"/>
            </a:pPr>
            <a:r>
              <a:rPr lang="en-US" sz="3200" dirty="0"/>
              <a:t>Often unplanned</a:t>
            </a:r>
          </a:p>
          <a:p>
            <a:pPr>
              <a:lnSpc>
                <a:spcPct val="100000"/>
              </a:lnSpc>
              <a:spcBef>
                <a:spcPts val="0"/>
              </a:spcBef>
              <a:spcAft>
                <a:spcPts val="1800"/>
              </a:spcAft>
              <a:buFont typeface="Wingdings" panose="05000000000000000000" pitchFamily="2" charset="2"/>
              <a:buChar char="§"/>
            </a:pPr>
            <a:r>
              <a:rPr lang="en-US" sz="3200" dirty="0"/>
              <a:t>Total costs not known upfront</a:t>
            </a:r>
          </a:p>
          <a:p>
            <a:pPr>
              <a:lnSpc>
                <a:spcPct val="100000"/>
              </a:lnSpc>
              <a:spcBef>
                <a:spcPts val="0"/>
              </a:spcBef>
              <a:spcAft>
                <a:spcPts val="1800"/>
              </a:spcAft>
              <a:buFont typeface="Wingdings" panose="05000000000000000000" pitchFamily="2" charset="2"/>
              <a:buChar char="§"/>
            </a:pPr>
            <a:r>
              <a:rPr lang="en-US" sz="3200" dirty="0"/>
              <a:t>Expenses quickly add up</a:t>
            </a:r>
          </a:p>
          <a:p>
            <a:pPr>
              <a:lnSpc>
                <a:spcPct val="100000"/>
              </a:lnSpc>
              <a:spcBef>
                <a:spcPts val="0"/>
              </a:spcBef>
              <a:spcAft>
                <a:spcPts val="600"/>
              </a:spcAft>
              <a:buFont typeface="Wingdings" panose="05000000000000000000" pitchFamily="2" charset="2"/>
              <a:buChar char="§"/>
            </a:pPr>
            <a:r>
              <a:rPr lang="en-US" sz="3200" dirty="0"/>
              <a:t>Can be confusing</a:t>
            </a:r>
          </a:p>
          <a:p>
            <a:pPr lvl="1">
              <a:lnSpc>
                <a:spcPct val="100000"/>
              </a:lnSpc>
              <a:spcBef>
                <a:spcPts val="0"/>
              </a:spcBef>
              <a:spcAft>
                <a:spcPts val="600"/>
              </a:spcAft>
            </a:pPr>
            <a:r>
              <a:rPr lang="en-US" sz="2800" dirty="0"/>
              <a:t>Many individuals providing care</a:t>
            </a:r>
          </a:p>
          <a:p>
            <a:pPr lvl="1">
              <a:lnSpc>
                <a:spcPct val="100000"/>
              </a:lnSpc>
              <a:spcBef>
                <a:spcPts val="0"/>
              </a:spcBef>
              <a:spcAft>
                <a:spcPts val="600"/>
              </a:spcAft>
            </a:pPr>
            <a:r>
              <a:rPr lang="en-US" sz="2800" dirty="0"/>
              <a:t>Lack of understandable detail</a:t>
            </a:r>
          </a:p>
          <a:p>
            <a:pPr lvl="1">
              <a:lnSpc>
                <a:spcPct val="100000"/>
              </a:lnSpc>
              <a:spcBef>
                <a:spcPts val="0"/>
              </a:spcBef>
              <a:spcAft>
                <a:spcPts val="600"/>
              </a:spcAft>
            </a:pPr>
            <a:r>
              <a:rPr lang="en-US" sz="2800" dirty="0"/>
              <a:t>Insurance information often unknown</a:t>
            </a:r>
          </a:p>
        </p:txBody>
      </p:sp>
      <p:sp>
        <p:nvSpPr>
          <p:cNvPr id="5" name="Slide Number Placeholder 4"/>
          <p:cNvSpPr>
            <a:spLocks noGrp="1"/>
          </p:cNvSpPr>
          <p:nvPr>
            <p:ph type="sldNum" sz="quarter" idx="4"/>
          </p:nvPr>
        </p:nvSpPr>
        <p:spPr/>
        <p:txBody>
          <a:bodyPr/>
          <a:lstStyle/>
          <a:p>
            <a:fld id="{AF83BEB6-139A-B746-BC33-1F5B6187E651}" type="slidenum">
              <a:rPr lang="en-US" smtClean="0"/>
              <a:pPr/>
              <a:t>74</a:t>
            </a:fld>
            <a:endParaRPr lang="en-US" dirty="0"/>
          </a:p>
        </p:txBody>
      </p:sp>
    </p:spTree>
    <p:extLst>
      <p:ext uri="{BB962C8B-B14F-4D97-AF65-F5344CB8AC3E}">
        <p14:creationId xmlns:p14="http://schemas.microsoft.com/office/powerpoint/2010/main" val="285365684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42971"/>
            <a:ext cx="8353363" cy="881682"/>
          </a:xfrm>
        </p:spPr>
        <p:txBody>
          <a:bodyPr>
            <a:normAutofit fontScale="90000"/>
          </a:bodyPr>
          <a:lstStyle/>
          <a:p>
            <a:r>
              <a:rPr lang="en-US" sz="4000" dirty="0"/>
              <a:t>Apply It: Taking Action on My Medical Debt</a:t>
            </a:r>
            <a:r>
              <a:rPr lang="en-US" dirty="0"/>
              <a:t/>
            </a:r>
            <a:br>
              <a:rPr lang="en-US" dirty="0"/>
            </a:br>
            <a:r>
              <a:rPr lang="en-US" sz="2700" dirty="0"/>
              <a:t>See page 38 in your Participant Guide</a:t>
            </a:r>
            <a:endParaRPr lang="en-US" sz="2000" strike="sngStrike" dirty="0">
              <a:solidFill>
                <a:srgbClr val="FF0000"/>
              </a:solidFill>
            </a:endParaRPr>
          </a:p>
        </p:txBody>
      </p:sp>
      <p:pic>
        <p:nvPicPr>
          <p:cNvPr id="10" name="Picture 9" descr="Screenshot of Apply It: Taking Action on My Medical Debt from Participant Guide. Shown for navigation purposes only"/>
          <p:cNvPicPr>
            <a:picLocks noChangeAspect="1"/>
          </p:cNvPicPr>
          <p:nvPr/>
        </p:nvPicPr>
        <p:blipFill>
          <a:blip r:embed="rId2"/>
          <a:stretch>
            <a:fillRect/>
          </a:stretch>
        </p:blipFill>
        <p:spPr>
          <a:xfrm>
            <a:off x="603250" y="1180065"/>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75</a:t>
            </a:fld>
            <a:endParaRPr lang="en-US" dirty="0"/>
          </a:p>
        </p:txBody>
      </p:sp>
    </p:spTree>
    <p:extLst>
      <p:ext uri="{BB962C8B-B14F-4D97-AF65-F5344CB8AC3E}">
        <p14:creationId xmlns:p14="http://schemas.microsoft.com/office/powerpoint/2010/main" val="321365367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Possible Actions</a:t>
            </a:r>
          </a:p>
        </p:txBody>
      </p:sp>
      <p:sp>
        <p:nvSpPr>
          <p:cNvPr id="3" name="Content Placeholder 2"/>
          <p:cNvSpPr>
            <a:spLocks noGrp="1"/>
          </p:cNvSpPr>
          <p:nvPr>
            <p:ph idx="1"/>
          </p:nvPr>
        </p:nvSpPr>
        <p:spPr/>
        <p:txBody>
          <a:bodyPr>
            <a:noAutofit/>
          </a:bodyPr>
          <a:lstStyle/>
          <a:p>
            <a:pPr>
              <a:lnSpc>
                <a:spcPct val="100000"/>
              </a:lnSpc>
              <a:spcBef>
                <a:spcPts val="0"/>
              </a:spcBef>
              <a:buFont typeface="Wingdings" panose="05000000000000000000" pitchFamily="2" charset="2"/>
              <a:buChar char="§"/>
            </a:pPr>
            <a:r>
              <a:rPr lang="en-US" sz="3200" dirty="0"/>
              <a:t>Make sure it’s a bill and you owe it</a:t>
            </a:r>
          </a:p>
          <a:p>
            <a:pPr>
              <a:lnSpc>
                <a:spcPct val="100000"/>
              </a:lnSpc>
              <a:spcBef>
                <a:spcPts val="0"/>
              </a:spcBef>
              <a:buFont typeface="Wingdings" panose="05000000000000000000" pitchFamily="2" charset="2"/>
              <a:buChar char="§"/>
            </a:pPr>
            <a:r>
              <a:rPr lang="en-US" sz="3200" dirty="0"/>
              <a:t>If you do not owe it, dispute the bill</a:t>
            </a:r>
          </a:p>
          <a:p>
            <a:pPr>
              <a:lnSpc>
                <a:spcPct val="100000"/>
              </a:lnSpc>
              <a:spcBef>
                <a:spcPts val="0"/>
              </a:spcBef>
              <a:buFont typeface="Wingdings" panose="05000000000000000000" pitchFamily="2" charset="2"/>
              <a:buChar char="§"/>
            </a:pPr>
            <a:r>
              <a:rPr lang="en-US" sz="3200" dirty="0"/>
              <a:t>If you do owe it, but cannot pay in full:</a:t>
            </a:r>
          </a:p>
          <a:p>
            <a:pPr lvl="1">
              <a:lnSpc>
                <a:spcPct val="110000"/>
              </a:lnSpc>
              <a:spcBef>
                <a:spcPts val="0"/>
              </a:spcBef>
            </a:pPr>
            <a:r>
              <a:rPr lang="en-US" sz="2800" dirty="0"/>
              <a:t>Try to negotiate a lower payment amount</a:t>
            </a:r>
          </a:p>
          <a:p>
            <a:pPr lvl="1">
              <a:lnSpc>
                <a:spcPct val="110000"/>
              </a:lnSpc>
              <a:spcBef>
                <a:spcPts val="0"/>
              </a:spcBef>
            </a:pPr>
            <a:r>
              <a:rPr lang="en-US" sz="2800" dirty="0"/>
              <a:t>Try to set up a payment plan</a:t>
            </a:r>
          </a:p>
          <a:p>
            <a:pPr lvl="1">
              <a:lnSpc>
                <a:spcPct val="110000"/>
              </a:lnSpc>
              <a:spcBef>
                <a:spcPts val="0"/>
              </a:spcBef>
            </a:pPr>
            <a:r>
              <a:rPr lang="en-US" sz="2800" dirty="0"/>
              <a:t>Try to settle the debt</a:t>
            </a:r>
          </a:p>
          <a:p>
            <a:pPr lvl="1">
              <a:lnSpc>
                <a:spcPct val="110000"/>
              </a:lnSpc>
              <a:spcBef>
                <a:spcPts val="0"/>
              </a:spcBef>
            </a:pPr>
            <a:r>
              <a:rPr lang="en-US" sz="2800" dirty="0"/>
              <a:t>Work with nonprofit credit counseling organizations</a:t>
            </a:r>
          </a:p>
          <a:p>
            <a:pPr lvl="1">
              <a:lnSpc>
                <a:spcPct val="110000"/>
              </a:lnSpc>
              <a:spcBef>
                <a:spcPts val="0"/>
              </a:spcBef>
            </a:pPr>
            <a:r>
              <a:rPr lang="en-US" sz="2800" dirty="0"/>
              <a:t>Consider </a:t>
            </a:r>
            <a:r>
              <a:rPr lang="en-US" sz="2800" dirty="0" smtClean="0"/>
              <a:t>bankruptcy, perhaps as a last resort</a:t>
            </a:r>
            <a:endParaRPr lang="en-US" sz="32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76</a:t>
            </a:fld>
            <a:endParaRPr lang="en-US" dirty="0"/>
          </a:p>
        </p:txBody>
      </p:sp>
    </p:spTree>
    <p:extLst>
      <p:ext uri="{BB962C8B-B14F-4D97-AF65-F5344CB8AC3E}">
        <p14:creationId xmlns:p14="http://schemas.microsoft.com/office/powerpoint/2010/main" val="344464401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Medical Debt in Collections and Credit</a:t>
            </a:r>
          </a:p>
        </p:txBody>
      </p:sp>
      <p:sp>
        <p:nvSpPr>
          <p:cNvPr id="3" name="Content Placeholder 2"/>
          <p:cNvSpPr>
            <a:spLocks noGrp="1"/>
          </p:cNvSpPr>
          <p:nvPr>
            <p:ph idx="1"/>
          </p:nvPr>
        </p:nvSpPr>
        <p:spPr/>
        <p:txBody>
          <a:bodyPr>
            <a:normAutofit/>
          </a:bodyPr>
          <a:lstStyle/>
          <a:p>
            <a:pPr>
              <a:lnSpc>
                <a:spcPct val="100000"/>
              </a:lnSpc>
              <a:spcBef>
                <a:spcPts val="0"/>
              </a:spcBef>
              <a:spcAft>
                <a:spcPts val="2400"/>
              </a:spcAft>
              <a:buFont typeface="Wingdings" panose="05000000000000000000" pitchFamily="2" charset="2"/>
              <a:buChar char="§"/>
            </a:pPr>
            <a:r>
              <a:rPr lang="en-US" sz="3200" dirty="0"/>
              <a:t>Unpaid medical debts appear on credit reports </a:t>
            </a:r>
            <a:r>
              <a:rPr lang="en-US" sz="3200" dirty="0" smtClean="0"/>
              <a:t>one year after </a:t>
            </a:r>
            <a:r>
              <a:rPr lang="en-US" sz="3200" dirty="0"/>
              <a:t>first missed payment</a:t>
            </a:r>
          </a:p>
          <a:p>
            <a:pPr>
              <a:lnSpc>
                <a:spcPct val="100000"/>
              </a:lnSpc>
              <a:spcBef>
                <a:spcPts val="0"/>
              </a:spcBef>
              <a:spcAft>
                <a:spcPts val="2400"/>
              </a:spcAft>
              <a:buFont typeface="Wingdings" panose="05000000000000000000" pitchFamily="2" charset="2"/>
              <a:buChar char="§"/>
            </a:pPr>
            <a:r>
              <a:rPr lang="en-US" sz="3200" dirty="0"/>
              <a:t>Debts can still be referred to collections</a:t>
            </a:r>
          </a:p>
          <a:p>
            <a:pPr>
              <a:lnSpc>
                <a:spcPct val="100000"/>
              </a:lnSpc>
              <a:spcBef>
                <a:spcPts val="0"/>
              </a:spcBef>
              <a:spcAft>
                <a:spcPts val="2400"/>
              </a:spcAft>
              <a:buFont typeface="Wingdings" panose="05000000000000000000" pitchFamily="2" charset="2"/>
              <a:buChar char="§"/>
            </a:pPr>
            <a:r>
              <a:rPr lang="en-US" sz="3200" dirty="0" smtClean="0"/>
              <a:t>Medical debt in collections is not included on credit reports after it is paid</a:t>
            </a:r>
          </a:p>
          <a:p>
            <a:pPr>
              <a:lnSpc>
                <a:spcPct val="100000"/>
              </a:lnSpc>
              <a:spcBef>
                <a:spcPts val="0"/>
              </a:spcBef>
              <a:spcAft>
                <a:spcPts val="2400"/>
              </a:spcAft>
              <a:buFont typeface="Wingdings" panose="05000000000000000000" pitchFamily="2" charset="2"/>
              <a:buChar char="§"/>
            </a:pPr>
            <a:r>
              <a:rPr lang="en-US" sz="3200" dirty="0" smtClean="0"/>
              <a:t>Reach out for help if needed</a:t>
            </a:r>
            <a:endParaRPr lang="en-US" sz="32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77</a:t>
            </a:fld>
            <a:endParaRPr lang="en-US" dirty="0"/>
          </a:p>
        </p:txBody>
      </p:sp>
    </p:spTree>
    <p:extLst>
      <p:ext uri="{BB962C8B-B14F-4D97-AF65-F5344CB8AC3E}">
        <p14:creationId xmlns:p14="http://schemas.microsoft.com/office/powerpoint/2010/main" val="152353626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85501"/>
            <a:ext cx="8036078" cy="884081"/>
          </a:xfrm>
        </p:spPr>
        <p:txBody>
          <a:bodyPr>
            <a:normAutofit fontScale="90000"/>
          </a:bodyPr>
          <a:lstStyle/>
          <a:p>
            <a:r>
              <a:rPr lang="en-US" dirty="0"/>
              <a:t>Try It: What To Do About Medical Debt?</a:t>
            </a:r>
            <a:br>
              <a:rPr lang="en-US" dirty="0"/>
            </a:br>
            <a:r>
              <a:rPr lang="en-US" sz="2700" dirty="0"/>
              <a:t>See page 41 in your Participant Guide</a:t>
            </a:r>
          </a:p>
        </p:txBody>
      </p:sp>
      <p:pic>
        <p:nvPicPr>
          <p:cNvPr id="8" name="Picture 7" descr="Screenshot of Try It: What To Do About Medical Debt? from Participant Guide. Shown for navigation purposes only"/>
          <p:cNvPicPr>
            <a:picLocks noChangeAspect="1"/>
          </p:cNvPicPr>
          <p:nvPr/>
        </p:nvPicPr>
        <p:blipFill>
          <a:blip r:embed="rId2"/>
          <a:stretch>
            <a:fillRect/>
          </a:stretch>
        </p:blipFill>
        <p:spPr>
          <a:xfrm>
            <a:off x="676565" y="123802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78</a:t>
            </a:fld>
            <a:endParaRPr lang="en-US" dirty="0"/>
          </a:p>
        </p:txBody>
      </p:sp>
    </p:spTree>
    <p:extLst>
      <p:ext uri="{BB962C8B-B14F-4D97-AF65-F5344CB8AC3E}">
        <p14:creationId xmlns:p14="http://schemas.microsoft.com/office/powerpoint/2010/main" val="329378938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2" y="399954"/>
            <a:ext cx="8033363" cy="916084"/>
          </a:xfrm>
        </p:spPr>
        <p:txBody>
          <a:bodyPr>
            <a:noAutofit/>
          </a:bodyPr>
          <a:lstStyle/>
          <a:p>
            <a:r>
              <a:rPr lang="en-US" sz="3600" dirty="0"/>
              <a:t>Section 6: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If you receive a medical bill, make sure it is valid. If you can’t afford to pay it, try to set up a payment plan. </a:t>
            </a:r>
          </a:p>
          <a:p>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79</a:t>
            </a:fld>
            <a:endParaRPr lang="en-US" dirty="0"/>
          </a:p>
        </p:txBody>
      </p:sp>
    </p:spTree>
    <p:extLst>
      <p:ext uri="{BB962C8B-B14F-4D97-AF65-F5344CB8AC3E}">
        <p14:creationId xmlns:p14="http://schemas.microsoft.com/office/powerpoint/2010/main" val="2514438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Debtors Owe Money to Creditors or Lenders</a:t>
            </a:r>
          </a:p>
        </p:txBody>
      </p:sp>
      <p:sp>
        <p:nvSpPr>
          <p:cNvPr id="3" name="Content Placeholder 2"/>
          <p:cNvSpPr>
            <a:spLocks noGrp="1"/>
          </p:cNvSpPr>
          <p:nvPr>
            <p:ph idx="1"/>
          </p:nvPr>
        </p:nvSpPr>
        <p:spPr>
          <a:xfrm>
            <a:off x="577986" y="1424723"/>
            <a:ext cx="8006616" cy="4701440"/>
          </a:xfrm>
        </p:spPr>
        <p:txBody>
          <a:bodyPr>
            <a:normAutofit/>
          </a:bodyPr>
          <a:lstStyle/>
          <a:p>
            <a:pPr lvl="0">
              <a:lnSpc>
                <a:spcPct val="180000"/>
              </a:lnSpc>
              <a:buFont typeface="Wingdings" panose="05000000000000000000" pitchFamily="2" charset="2"/>
              <a:buChar char="§"/>
            </a:pPr>
            <a:r>
              <a:rPr lang="en-US" sz="3200" dirty="0">
                <a:latin typeface="+mj-lt"/>
              </a:rPr>
              <a:t>Debtors owe </a:t>
            </a:r>
            <a:r>
              <a:rPr lang="en-US" sz="3200">
                <a:latin typeface="+mj-lt"/>
              </a:rPr>
              <a:t>money </a:t>
            </a:r>
            <a:r>
              <a:rPr lang="en-US" sz="3200" smtClean="0">
                <a:latin typeface="+mj-lt"/>
              </a:rPr>
              <a:t>(they </a:t>
            </a:r>
            <a:r>
              <a:rPr lang="en-US" sz="3200" dirty="0">
                <a:latin typeface="+mj-lt"/>
              </a:rPr>
              <a:t>borrowed it)</a:t>
            </a:r>
          </a:p>
          <a:p>
            <a:pPr lvl="0">
              <a:lnSpc>
                <a:spcPct val="180000"/>
              </a:lnSpc>
              <a:buFont typeface="Wingdings" panose="05000000000000000000" pitchFamily="2" charset="2"/>
              <a:buChar char="§"/>
            </a:pPr>
            <a:r>
              <a:rPr lang="en-US" sz="3200" dirty="0">
                <a:latin typeface="+mj-lt"/>
              </a:rPr>
              <a:t>Creditors and lenders </a:t>
            </a:r>
            <a:r>
              <a:rPr lang="en-US" sz="3200">
                <a:latin typeface="+mj-lt"/>
              </a:rPr>
              <a:t>loan </a:t>
            </a:r>
            <a:r>
              <a:rPr lang="en-US" sz="3200" smtClean="0">
                <a:latin typeface="+mj-lt"/>
              </a:rPr>
              <a:t>money</a:t>
            </a:r>
            <a:endParaRPr lang="en-US" sz="3200" dirty="0">
              <a:latin typeface="+mj-lt"/>
            </a:endParaRPr>
          </a:p>
          <a:p>
            <a:pPr lvl="0">
              <a:buFont typeface="Wingdings" panose="05000000000000000000" pitchFamily="2" charset="2"/>
              <a:buChar char="§"/>
            </a:pPr>
            <a:endParaRPr lang="en-US" sz="3200" dirty="0">
              <a:latin typeface="+mj-lt"/>
            </a:endParaRPr>
          </a:p>
        </p:txBody>
      </p:sp>
      <p:sp>
        <p:nvSpPr>
          <p:cNvPr id="7" name="Slide Number Placeholder 6"/>
          <p:cNvSpPr>
            <a:spLocks noGrp="1"/>
          </p:cNvSpPr>
          <p:nvPr>
            <p:ph type="sldNum" sz="quarter" idx="4"/>
          </p:nvPr>
        </p:nvSpPr>
        <p:spPr/>
        <p:txBody>
          <a:bodyPr/>
          <a:lstStyle/>
          <a:p>
            <a:fld id="{AF83BEB6-139A-B746-BC33-1F5B6187E651}" type="slidenum">
              <a:rPr lang="en-US" smtClean="0"/>
              <a:pPr/>
              <a:t>8</a:t>
            </a:fld>
            <a:endParaRPr lang="en-US" dirty="0"/>
          </a:p>
        </p:txBody>
      </p:sp>
    </p:spTree>
    <p:extLst>
      <p:ext uri="{BB962C8B-B14F-4D97-AF65-F5344CB8AC3E}">
        <p14:creationId xmlns:p14="http://schemas.microsoft.com/office/powerpoint/2010/main" val="3314321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7: Understanding High Cost Debt</a:t>
            </a:r>
          </a:p>
        </p:txBody>
      </p:sp>
      <p:sp>
        <p:nvSpPr>
          <p:cNvPr id="6" name="Content Placeholder 5"/>
          <p:cNvSpPr>
            <a:spLocks noGrp="1"/>
          </p:cNvSpPr>
          <p:nvPr>
            <p:ph sz="quarter" idx="12"/>
          </p:nvPr>
        </p:nvSpPr>
        <p:spPr/>
        <p:txBody>
          <a:bodyPr>
            <a:normAutofit lnSpcReduction="10000"/>
          </a:bodyPr>
          <a:lstStyle/>
          <a:p>
            <a:r>
              <a:rPr lang="en-US" dirty="0"/>
              <a:t>Section 7</a:t>
            </a:r>
          </a:p>
        </p:txBody>
      </p:sp>
      <p:sp>
        <p:nvSpPr>
          <p:cNvPr id="3" name="Subtitle 2"/>
          <p:cNvSpPr>
            <a:spLocks noGrp="1"/>
          </p:cNvSpPr>
          <p:nvPr>
            <p:ph type="body" sz="quarter" idx="11"/>
          </p:nvPr>
        </p:nvSpPr>
        <p:spPr>
          <a:xfrm>
            <a:off x="457654" y="949570"/>
            <a:ext cx="3059567" cy="3268947"/>
          </a:xfrm>
        </p:spPr>
        <p:txBody>
          <a:bodyPr>
            <a:normAutofit/>
          </a:bodyPr>
          <a:lstStyle/>
          <a:p>
            <a:r>
              <a:rPr lang="en-US" sz="3600" dirty="0"/>
              <a:t>Understanding High Cost Debt</a:t>
            </a:r>
          </a:p>
        </p:txBody>
      </p:sp>
      <p:sp>
        <p:nvSpPr>
          <p:cNvPr id="8" name="Rectangle 7"/>
          <p:cNvSpPr/>
          <p:nvPr/>
        </p:nvSpPr>
        <p:spPr>
          <a:xfrm>
            <a:off x="571468" y="3248672"/>
            <a:ext cx="2622107" cy="646331"/>
          </a:xfrm>
          <a:prstGeom prst="rect">
            <a:avLst/>
          </a:prstGeom>
        </p:spPr>
        <p:txBody>
          <a:bodyPr wrap="square">
            <a:spAutoFit/>
          </a:bodyPr>
          <a:lstStyle/>
          <a:p>
            <a:r>
              <a:rPr lang="en-US" dirty="0"/>
              <a:t>See page 42 in your Participant Guide</a:t>
            </a:r>
          </a:p>
        </p:txBody>
      </p:sp>
      <p:pic>
        <p:nvPicPr>
          <p:cNvPr id="7" name="Picture 6" descr="Man and woman sitting down,  looking concerned as they look at bills. Man has a laptop and woman is holding a credit card."/>
          <p:cNvPicPr>
            <a:picLocks noChangeAspect="1"/>
          </p:cNvPicPr>
          <p:nvPr/>
        </p:nvPicPr>
        <p:blipFill rotWithShape="1">
          <a:blip r:embed="rId2" cstate="print">
            <a:extLst>
              <a:ext uri="{28A0092B-C50C-407E-A947-70E740481C1C}">
                <a14:useLocalDpi xmlns:a14="http://schemas.microsoft.com/office/drawing/2010/main"/>
              </a:ext>
            </a:extLst>
          </a:blip>
          <a:srcRect l="14943" r="14943"/>
          <a:stretch/>
        </p:blipFill>
        <p:spPr>
          <a:xfrm>
            <a:off x="3878405" y="586158"/>
            <a:ext cx="5265595" cy="5006568"/>
          </a:xfrm>
          <a:prstGeom prst="rect">
            <a:avLst/>
          </a:prstGeom>
        </p:spPr>
      </p:pic>
      <p:sp>
        <p:nvSpPr>
          <p:cNvPr id="2" name="Slide Number Placeholder 1"/>
          <p:cNvSpPr>
            <a:spLocks noGrp="1"/>
          </p:cNvSpPr>
          <p:nvPr>
            <p:ph type="sldNum" sz="quarter" idx="4"/>
          </p:nvPr>
        </p:nvSpPr>
        <p:spPr/>
        <p:txBody>
          <a:bodyPr/>
          <a:lstStyle/>
          <a:p>
            <a:fld id="{AF83BEB6-139A-B746-BC33-1F5B6187E651}" type="slidenum">
              <a:rPr lang="en-US" smtClean="0"/>
              <a:pPr/>
              <a:t>80</a:t>
            </a:fld>
            <a:endParaRPr lang="en-US" dirty="0"/>
          </a:p>
        </p:txBody>
      </p:sp>
    </p:spTree>
    <p:extLst>
      <p:ext uri="{BB962C8B-B14F-4D97-AF65-F5344CB8AC3E}">
        <p14:creationId xmlns:p14="http://schemas.microsoft.com/office/powerpoint/2010/main" val="65152362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Section 7: Key Takeaway</a:t>
            </a:r>
          </a:p>
        </p:txBody>
      </p:sp>
      <p:sp>
        <p:nvSpPr>
          <p:cNvPr id="3" name="Content Placeholder 2"/>
          <p:cNvSpPr>
            <a:spLocks noGrp="1"/>
          </p:cNvSpPr>
          <p:nvPr>
            <p:ph idx="1"/>
          </p:nvPr>
        </p:nvSpPr>
        <p:spPr/>
        <p:txBody>
          <a:bodyPr>
            <a:normAutofit/>
          </a:bodyPr>
          <a:lstStyle/>
          <a:p>
            <a:pPr marL="0" indent="0">
              <a:buNone/>
            </a:pPr>
            <a:r>
              <a:rPr lang="en-US" sz="3200" i="1" dirty="0"/>
              <a:t>Understand how high cost debt works. Identify lower cost options for the future.</a:t>
            </a:r>
          </a:p>
          <a:p>
            <a:endParaRPr lang="en-US" sz="28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81</a:t>
            </a:fld>
            <a:endParaRPr lang="en-US" dirty="0"/>
          </a:p>
        </p:txBody>
      </p:sp>
    </p:spTree>
    <p:extLst>
      <p:ext uri="{BB962C8B-B14F-4D97-AF65-F5344CB8AC3E}">
        <p14:creationId xmlns:p14="http://schemas.microsoft.com/office/powerpoint/2010/main" val="84294263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High Cost Debt?</a:t>
            </a:r>
            <a:endParaRPr lang="en-US" strike="sngStrike" dirty="0">
              <a:solidFill>
                <a:srgbClr val="FF0000"/>
              </a:solidFill>
            </a:endParaRPr>
          </a:p>
        </p:txBody>
      </p:sp>
      <p:sp>
        <p:nvSpPr>
          <p:cNvPr id="3" name="Content Placeholder 2"/>
          <p:cNvSpPr>
            <a:spLocks noGrp="1"/>
          </p:cNvSpPr>
          <p:nvPr>
            <p:ph idx="1"/>
          </p:nvPr>
        </p:nvSpPr>
        <p:spPr/>
        <p:txBody>
          <a:bodyPr>
            <a:normAutofit/>
          </a:bodyPr>
          <a:lstStyle/>
          <a:p>
            <a:pPr>
              <a:lnSpc>
                <a:spcPct val="120000"/>
              </a:lnSpc>
              <a:spcBef>
                <a:spcPts val="0"/>
              </a:spcBef>
              <a:spcAft>
                <a:spcPts val="1800"/>
              </a:spcAft>
              <a:buFont typeface="Wingdings" panose="05000000000000000000" pitchFamily="2" charset="2"/>
              <a:buChar char="§"/>
            </a:pPr>
            <a:r>
              <a:rPr lang="en-US" sz="3200" dirty="0"/>
              <a:t>The result of small-dollar, short-term loans with costly fees, or high interest rates, or both</a:t>
            </a:r>
          </a:p>
          <a:p>
            <a:pPr>
              <a:lnSpc>
                <a:spcPct val="120000"/>
              </a:lnSpc>
              <a:spcBef>
                <a:spcPts val="0"/>
              </a:spcBef>
              <a:spcAft>
                <a:spcPts val="1800"/>
              </a:spcAft>
              <a:buFont typeface="Wingdings" panose="05000000000000000000" pitchFamily="2" charset="2"/>
              <a:buChar char="§"/>
            </a:pPr>
            <a:r>
              <a:rPr lang="en-US" sz="3200" dirty="0"/>
              <a:t>There are risks and benefits of all financial products and services, including high cost debt </a:t>
            </a:r>
          </a:p>
        </p:txBody>
      </p:sp>
      <p:sp>
        <p:nvSpPr>
          <p:cNvPr id="5" name="Slide Number Placeholder 4"/>
          <p:cNvSpPr>
            <a:spLocks noGrp="1"/>
          </p:cNvSpPr>
          <p:nvPr>
            <p:ph type="sldNum" sz="quarter" idx="4"/>
          </p:nvPr>
        </p:nvSpPr>
        <p:spPr/>
        <p:txBody>
          <a:bodyPr/>
          <a:lstStyle/>
          <a:p>
            <a:fld id="{AF83BEB6-139A-B746-BC33-1F5B6187E651}" type="slidenum">
              <a:rPr lang="en-US" smtClean="0"/>
              <a:pPr/>
              <a:t>82</a:t>
            </a:fld>
            <a:endParaRPr lang="en-US" dirty="0"/>
          </a:p>
        </p:txBody>
      </p:sp>
    </p:spTree>
    <p:extLst>
      <p:ext uri="{BB962C8B-B14F-4D97-AF65-F5344CB8AC3E}">
        <p14:creationId xmlns:p14="http://schemas.microsoft.com/office/powerpoint/2010/main" val="124640527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 or Vehicle Title Loans</a:t>
            </a:r>
          </a:p>
        </p:txBody>
      </p:sp>
      <p:sp>
        <p:nvSpPr>
          <p:cNvPr id="3" name="Content Placeholder 2"/>
          <p:cNvSpPr>
            <a:spLocks noGrp="1"/>
          </p:cNvSpPr>
          <p:nvPr>
            <p:ph idx="1"/>
          </p:nvPr>
        </p:nvSpPr>
        <p:spPr/>
        <p:txBody>
          <a:bodyPr>
            <a:normAutofit/>
          </a:bodyPr>
          <a:lstStyle/>
          <a:p>
            <a:pPr>
              <a:lnSpc>
                <a:spcPct val="100000"/>
              </a:lnSpc>
              <a:buFont typeface="Wingdings" panose="05000000000000000000" pitchFamily="2" charset="2"/>
              <a:buChar char="§"/>
            </a:pPr>
            <a:r>
              <a:rPr lang="en-US" sz="3200" dirty="0"/>
              <a:t>Loan for a small amount of money for a short time</a:t>
            </a:r>
          </a:p>
          <a:p>
            <a:pPr>
              <a:lnSpc>
                <a:spcPct val="100000"/>
              </a:lnSpc>
              <a:buFont typeface="Wingdings" panose="05000000000000000000" pitchFamily="2" charset="2"/>
              <a:buChar char="§"/>
            </a:pPr>
            <a:r>
              <a:rPr lang="en-US" sz="3200" dirty="0"/>
              <a:t>Vehicle title is the collateral</a:t>
            </a:r>
          </a:p>
          <a:p>
            <a:pPr>
              <a:lnSpc>
                <a:spcPct val="100000"/>
              </a:lnSpc>
              <a:buFont typeface="Wingdings" panose="05000000000000000000" pitchFamily="2" charset="2"/>
              <a:buChar char="§"/>
            </a:pPr>
            <a:r>
              <a:rPr lang="en-US" sz="3200" dirty="0"/>
              <a:t>Single-payment loans often due in</a:t>
            </a:r>
            <a:br>
              <a:rPr lang="en-US" sz="3200" dirty="0"/>
            </a:br>
            <a:r>
              <a:rPr lang="en-US" sz="3200" dirty="0"/>
              <a:t>30 days</a:t>
            </a:r>
          </a:p>
          <a:p>
            <a:pPr>
              <a:lnSpc>
                <a:spcPct val="100000"/>
              </a:lnSpc>
              <a:buFont typeface="Wingdings" panose="05000000000000000000" pitchFamily="2" charset="2"/>
              <a:buChar char="§"/>
            </a:pPr>
            <a:r>
              <a:rPr lang="en-US" sz="3200" dirty="0"/>
              <a:t>Can be very expensive</a:t>
            </a:r>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83</a:t>
            </a:fld>
            <a:endParaRPr lang="en-US" dirty="0"/>
          </a:p>
        </p:txBody>
      </p:sp>
    </p:spTree>
    <p:extLst>
      <p:ext uri="{BB962C8B-B14F-4D97-AF65-F5344CB8AC3E}">
        <p14:creationId xmlns:p14="http://schemas.microsoft.com/office/powerpoint/2010/main" val="214194505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714053"/>
            <a:ext cx="3038050" cy="1740809"/>
          </a:xfrm>
        </p:spPr>
        <p:txBody>
          <a:bodyPr/>
          <a:lstStyle/>
          <a:p>
            <a:r>
              <a:rPr lang="en-US" dirty="0"/>
              <a:t>Payday or Payday Advance</a:t>
            </a:r>
            <a:br>
              <a:rPr lang="en-US" dirty="0"/>
            </a:br>
            <a:r>
              <a:rPr lang="en-US" dirty="0"/>
              <a:t>Loans</a:t>
            </a:r>
          </a:p>
        </p:txBody>
      </p:sp>
      <p:sp>
        <p:nvSpPr>
          <p:cNvPr id="14" name="Text Box 2"/>
          <p:cNvSpPr txBox="1">
            <a:spLocks noChangeArrowheads="1"/>
          </p:cNvSpPr>
          <p:nvPr/>
        </p:nvSpPr>
        <p:spPr bwMode="auto">
          <a:xfrm>
            <a:off x="1434413" y="3242734"/>
            <a:ext cx="1456267" cy="1109133"/>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spcBef>
                <a:spcPts val="0"/>
              </a:spcBef>
              <a:spcAft>
                <a:spcPts val="1200"/>
              </a:spcAft>
            </a:pPr>
            <a:r>
              <a:rPr lang="en-US" sz="2400" b="1" dirty="0">
                <a:effectLst/>
                <a:latin typeface="Arial"/>
                <a:ea typeface="MS Mincho"/>
                <a:cs typeface="Times New Roman"/>
              </a:rPr>
              <a:t>START</a:t>
            </a:r>
            <a:br>
              <a:rPr lang="en-US" sz="2400" b="1" dirty="0">
                <a:effectLst/>
                <a:latin typeface="Arial"/>
                <a:ea typeface="MS Mincho"/>
                <a:cs typeface="Times New Roman"/>
              </a:rPr>
            </a:br>
            <a:r>
              <a:rPr lang="en-US" sz="2400" b="1" dirty="0">
                <a:effectLst/>
                <a:latin typeface="Arial"/>
                <a:ea typeface="MS Mincho"/>
                <a:cs typeface="Times New Roman"/>
              </a:rPr>
              <a:t> HERE</a:t>
            </a:r>
            <a:endParaRPr lang="en-US" sz="2000" dirty="0">
              <a:effectLst/>
              <a:latin typeface="Arial"/>
              <a:ea typeface="MS Mincho"/>
              <a:cs typeface="Times New Roman"/>
            </a:endParaRPr>
          </a:p>
        </p:txBody>
      </p:sp>
      <p:graphicFrame>
        <p:nvGraphicFramePr>
          <p:cNvPr id="13" name="Diagram 12" descr="Borrower visits a payday lender. No credit check or consideration of borrower's ability to repay the loan. Borrower gets loan. Median loan is $350 and fees range $10 - $30 for each $100 borrowed. Borrower gives lender 14-day post-dated check. The amount borrowed + fees&#10;$350 + 52.50 = 402.50. In 14 days, if the borrower doesn’t have the money, loan is renewed. Borrower must pay $52.50 to renew. Every 14 days, the borrower must pay the loan or renew it. The average borrower has 10 transactions per year. In this example, it would cost $525 to borrow $350."/>
          <p:cNvGraphicFramePr/>
          <p:nvPr>
            <p:extLst>
              <p:ext uri="{D42A27DB-BD31-4B8C-83A1-F6EECF244321}">
                <p14:modId xmlns:p14="http://schemas.microsoft.com/office/powerpoint/2010/main" val="1362696873"/>
              </p:ext>
            </p:extLst>
          </p:nvPr>
        </p:nvGraphicFramePr>
        <p:xfrm>
          <a:off x="2721347" y="501001"/>
          <a:ext cx="5943600" cy="55886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84</a:t>
            </a:fld>
            <a:endParaRPr lang="en-US" dirty="0"/>
          </a:p>
        </p:txBody>
      </p:sp>
    </p:spTree>
    <p:extLst>
      <p:ext uri="{BB962C8B-B14F-4D97-AF65-F5344CB8AC3E}">
        <p14:creationId xmlns:p14="http://schemas.microsoft.com/office/powerpoint/2010/main" val="285898998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Pawn Shop Loans</a:t>
            </a:r>
          </a:p>
        </p:txBody>
      </p:sp>
      <p:sp>
        <p:nvSpPr>
          <p:cNvPr id="3" name="Content Placeholder 2"/>
          <p:cNvSpPr>
            <a:spLocks noGrp="1"/>
          </p:cNvSpPr>
          <p:nvPr>
            <p:ph idx="1"/>
          </p:nvPr>
        </p:nvSpPr>
        <p:spPr/>
        <p:txBody>
          <a:bodyPr>
            <a:normAutofit/>
          </a:bodyPr>
          <a:lstStyle/>
          <a:p>
            <a:pPr>
              <a:lnSpc>
                <a:spcPct val="100000"/>
              </a:lnSpc>
              <a:spcBef>
                <a:spcPts val="0"/>
              </a:spcBef>
              <a:spcAft>
                <a:spcPts val="1800"/>
              </a:spcAft>
              <a:buFont typeface="Wingdings" panose="05000000000000000000" pitchFamily="2" charset="2"/>
              <a:buChar char="§"/>
            </a:pPr>
            <a:r>
              <a:rPr lang="en-US" sz="3200" dirty="0"/>
              <a:t>Item you pawn is the collateral</a:t>
            </a:r>
          </a:p>
          <a:p>
            <a:pPr>
              <a:lnSpc>
                <a:spcPct val="100000"/>
              </a:lnSpc>
              <a:spcBef>
                <a:spcPts val="0"/>
              </a:spcBef>
              <a:spcAft>
                <a:spcPts val="1800"/>
              </a:spcAft>
              <a:buFont typeface="Wingdings" panose="05000000000000000000" pitchFamily="2" charset="2"/>
              <a:buChar char="§"/>
            </a:pPr>
            <a:r>
              <a:rPr lang="en-US" sz="3200" dirty="0"/>
              <a:t>Loan amount </a:t>
            </a:r>
            <a:r>
              <a:rPr lang="mr-IN" sz="3200" dirty="0"/>
              <a:t>–</a:t>
            </a:r>
            <a:r>
              <a:rPr lang="en-US" sz="3200" dirty="0"/>
              <a:t> usually 25% to 50% of how much pawn shop considers item to be worth</a:t>
            </a:r>
          </a:p>
          <a:p>
            <a:pPr>
              <a:lnSpc>
                <a:spcPct val="100000"/>
              </a:lnSpc>
              <a:spcBef>
                <a:spcPts val="0"/>
              </a:spcBef>
              <a:spcAft>
                <a:spcPts val="1800"/>
              </a:spcAft>
              <a:buFont typeface="Wingdings" panose="05000000000000000000" pitchFamily="2" charset="2"/>
              <a:buChar char="§"/>
            </a:pPr>
            <a:r>
              <a:rPr lang="en-US" sz="3200" dirty="0"/>
              <a:t>Repay the loan, renew it, or lose the item</a:t>
            </a:r>
          </a:p>
        </p:txBody>
      </p:sp>
      <p:sp>
        <p:nvSpPr>
          <p:cNvPr id="5" name="Slide Number Placeholder 4"/>
          <p:cNvSpPr>
            <a:spLocks noGrp="1"/>
          </p:cNvSpPr>
          <p:nvPr>
            <p:ph type="sldNum" sz="quarter" idx="4"/>
          </p:nvPr>
        </p:nvSpPr>
        <p:spPr/>
        <p:txBody>
          <a:bodyPr/>
          <a:lstStyle/>
          <a:p>
            <a:fld id="{AF83BEB6-139A-B746-BC33-1F5B6187E651}" type="slidenum">
              <a:rPr lang="en-US" smtClean="0"/>
              <a:pPr/>
              <a:t>85</a:t>
            </a:fld>
            <a:endParaRPr lang="en-US" dirty="0"/>
          </a:p>
        </p:txBody>
      </p:sp>
    </p:spTree>
    <p:extLst>
      <p:ext uri="{BB962C8B-B14F-4D97-AF65-F5344CB8AC3E}">
        <p14:creationId xmlns:p14="http://schemas.microsoft.com/office/powerpoint/2010/main" val="186277512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95422"/>
            <a:ext cx="8059576" cy="1491175"/>
          </a:xfrm>
        </p:spPr>
        <p:txBody>
          <a:bodyPr>
            <a:normAutofit/>
          </a:bodyPr>
          <a:lstStyle/>
          <a:p>
            <a:pPr>
              <a:lnSpc>
                <a:spcPts val="3600"/>
              </a:lnSpc>
            </a:pPr>
            <a:r>
              <a:rPr lang="en-US" dirty="0"/>
              <a:t>Try It: Exploring Alternatives to</a:t>
            </a:r>
            <a:br>
              <a:rPr lang="en-US" dirty="0"/>
            </a:br>
            <a:r>
              <a:rPr lang="en-US" dirty="0"/>
              <a:t>	  High Cost Debt</a:t>
            </a:r>
            <a:br>
              <a:rPr lang="en-US" dirty="0"/>
            </a:br>
            <a:r>
              <a:rPr lang="en-US" sz="2400" dirty="0"/>
              <a:t>See page 44 in your Participant Guide</a:t>
            </a:r>
          </a:p>
        </p:txBody>
      </p:sp>
      <p:pic>
        <p:nvPicPr>
          <p:cNvPr id="9" name="Picture 8" descr="Screenshot of Try It: Exploring Alternatives to High Cost Debt from Participant Guide. Shown for navigation purposes only."/>
          <p:cNvPicPr>
            <a:picLocks noChangeAspect="1"/>
          </p:cNvPicPr>
          <p:nvPr/>
        </p:nvPicPr>
        <p:blipFill rotWithShape="1">
          <a:blip r:embed="rId2"/>
          <a:srcRect b="13549"/>
          <a:stretch/>
        </p:blipFill>
        <p:spPr>
          <a:xfrm>
            <a:off x="700063" y="1786597"/>
            <a:ext cx="7937500" cy="4292927"/>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86</a:t>
            </a:fld>
            <a:endParaRPr lang="en-US" dirty="0"/>
          </a:p>
        </p:txBody>
      </p:sp>
    </p:spTree>
    <p:extLst>
      <p:ext uri="{BB962C8B-B14F-4D97-AF65-F5344CB8AC3E}">
        <p14:creationId xmlns:p14="http://schemas.microsoft.com/office/powerpoint/2010/main" val="348484446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5" y="212652"/>
            <a:ext cx="8036079" cy="1488558"/>
          </a:xfrm>
        </p:spPr>
        <p:txBody>
          <a:bodyPr>
            <a:normAutofit/>
          </a:bodyPr>
          <a:lstStyle/>
          <a:p>
            <a:pPr>
              <a:lnSpc>
                <a:spcPts val="3600"/>
              </a:lnSpc>
            </a:pPr>
            <a:r>
              <a:rPr lang="en-US" dirty="0"/>
              <a:t>Apply It: My </a:t>
            </a:r>
            <a:r>
              <a:rPr lang="en-US"/>
              <a:t>Alternatives to High Cost 	 	      Debt</a:t>
            </a:r>
            <a:r>
              <a:rPr lang="en-US" dirty="0"/>
              <a:t/>
            </a:r>
            <a:br>
              <a:rPr lang="en-US" dirty="0"/>
            </a:br>
            <a:r>
              <a:rPr lang="en-US" sz="2400" dirty="0"/>
              <a:t>See page 45 in your Participant Guide</a:t>
            </a:r>
          </a:p>
        </p:txBody>
      </p:sp>
      <p:pic>
        <p:nvPicPr>
          <p:cNvPr id="8" name="Picture 7" descr="Screenshot of Apply It: My Alternatives to High Cost Debt from Participant Guide. Shown for navigation purposes only."/>
          <p:cNvPicPr>
            <a:picLocks noChangeAspect="1"/>
          </p:cNvPicPr>
          <p:nvPr/>
        </p:nvPicPr>
        <p:blipFill rotWithShape="1">
          <a:blip r:embed="rId2"/>
          <a:srcRect b="12824"/>
          <a:stretch/>
        </p:blipFill>
        <p:spPr>
          <a:xfrm>
            <a:off x="676564" y="1701210"/>
            <a:ext cx="7937500" cy="4328887"/>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4"/>
          </p:nvPr>
        </p:nvSpPr>
        <p:spPr/>
        <p:txBody>
          <a:bodyPr/>
          <a:lstStyle/>
          <a:p>
            <a:fld id="{AF83BEB6-139A-B746-BC33-1F5B6187E651}" type="slidenum">
              <a:rPr lang="en-US" smtClean="0"/>
              <a:pPr/>
              <a:t>87</a:t>
            </a:fld>
            <a:endParaRPr lang="en-US" dirty="0"/>
          </a:p>
        </p:txBody>
      </p:sp>
    </p:spTree>
    <p:extLst>
      <p:ext uri="{BB962C8B-B14F-4D97-AF65-F5344CB8AC3E}">
        <p14:creationId xmlns:p14="http://schemas.microsoft.com/office/powerpoint/2010/main" val="66163175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2" y="399954"/>
            <a:ext cx="8033363" cy="916084"/>
          </a:xfrm>
        </p:spPr>
        <p:txBody>
          <a:bodyPr>
            <a:noAutofit/>
          </a:bodyPr>
          <a:lstStyle/>
          <a:p>
            <a:r>
              <a:rPr lang="en-US" sz="3600" dirty="0"/>
              <a:t>Section 7: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Understand how high cost debt works. Identify lower cost options for the future.</a:t>
            </a:r>
            <a:r>
              <a:rPr lang="en-US" sz="3200" dirty="0"/>
              <a:t> </a:t>
            </a:r>
            <a:endParaRPr lang="en-US" sz="3200" i="1" dirty="0"/>
          </a:p>
          <a:p>
            <a:endParaRPr lang="en-US" sz="2800" dirty="0"/>
          </a:p>
        </p:txBody>
      </p:sp>
      <p:sp>
        <p:nvSpPr>
          <p:cNvPr id="5" name="Slide Number Placeholder 4"/>
          <p:cNvSpPr>
            <a:spLocks noGrp="1"/>
          </p:cNvSpPr>
          <p:nvPr>
            <p:ph type="sldNum" sz="quarter" idx="4"/>
          </p:nvPr>
        </p:nvSpPr>
        <p:spPr/>
        <p:txBody>
          <a:bodyPr/>
          <a:lstStyle/>
          <a:p>
            <a:fld id="{AF83BEB6-139A-B746-BC33-1F5B6187E651}" type="slidenum">
              <a:rPr lang="en-US" smtClean="0"/>
              <a:pPr/>
              <a:t>88</a:t>
            </a:fld>
            <a:endParaRPr lang="en-US" dirty="0"/>
          </a:p>
        </p:txBody>
      </p:sp>
    </p:spTree>
    <p:extLst>
      <p:ext uri="{BB962C8B-B14F-4D97-AF65-F5344CB8AC3E}">
        <p14:creationId xmlns:p14="http://schemas.microsoft.com/office/powerpoint/2010/main" val="123172054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764251" y="229982"/>
            <a:ext cx="7620000" cy="889206"/>
          </a:xfrm>
        </p:spPr>
        <p:txBody>
          <a:bodyPr>
            <a:normAutofit fontScale="90000"/>
          </a:bodyPr>
          <a:lstStyle/>
          <a:p>
            <a:r>
              <a:rPr lang="en-US" sz="4000" dirty="0"/>
              <a:t>Take Action</a:t>
            </a:r>
            <a:br>
              <a:rPr lang="en-US" sz="4000" dirty="0"/>
            </a:br>
            <a:r>
              <a:rPr lang="en-US" sz="2700" dirty="0"/>
              <a:t>See page 46 in your Participant Guide</a:t>
            </a:r>
          </a:p>
        </p:txBody>
      </p:sp>
      <p:sp>
        <p:nvSpPr>
          <p:cNvPr id="3" name="Content Placeholder 2"/>
          <p:cNvSpPr>
            <a:spLocks noGrp="1"/>
          </p:cNvSpPr>
          <p:nvPr>
            <p:ph idx="1"/>
          </p:nvPr>
        </p:nvSpPr>
        <p:spPr>
          <a:xfrm>
            <a:off x="644436" y="1432864"/>
            <a:ext cx="5146764" cy="2862045"/>
          </a:xfrm>
        </p:spPr>
        <p:txBody>
          <a:bodyPr>
            <a:normAutofit fontScale="47500" lnSpcReduction="20000"/>
          </a:bodyPr>
          <a:lstStyle/>
          <a:p>
            <a:pPr>
              <a:lnSpc>
                <a:spcPct val="120000"/>
              </a:lnSpc>
              <a:spcBef>
                <a:spcPts val="768"/>
              </a:spcBef>
              <a:buFont typeface="Wingdings" charset="2"/>
              <a:buChar char="§"/>
            </a:pPr>
            <a:r>
              <a:rPr lang="en-US" sz="6700" dirty="0"/>
              <a:t>What will I do?</a:t>
            </a:r>
          </a:p>
          <a:p>
            <a:pPr>
              <a:lnSpc>
                <a:spcPct val="120000"/>
              </a:lnSpc>
              <a:spcBef>
                <a:spcPts val="768"/>
              </a:spcBef>
              <a:buFont typeface="Wingdings" charset="2"/>
              <a:buChar char="§"/>
            </a:pPr>
            <a:r>
              <a:rPr lang="en-US" sz="6700" dirty="0"/>
              <a:t>How will I do it?</a:t>
            </a:r>
          </a:p>
          <a:p>
            <a:pPr>
              <a:lnSpc>
                <a:spcPct val="120000"/>
              </a:lnSpc>
              <a:spcBef>
                <a:spcPts val="768"/>
              </a:spcBef>
              <a:buFont typeface="Wingdings" charset="2"/>
              <a:buChar char="§"/>
            </a:pPr>
            <a:r>
              <a:rPr lang="en-US" sz="6700" dirty="0"/>
              <a:t>Will I share my plans with anyone? If so, who?</a:t>
            </a:r>
          </a:p>
          <a:p>
            <a:pPr marL="0" indent="0">
              <a:buNone/>
            </a:pPr>
            <a:endParaRPr lang="en-US" i="1" dirty="0"/>
          </a:p>
          <a:p>
            <a:pPr marL="0" indent="0">
              <a:buNone/>
            </a:pPr>
            <a:endParaRPr lang="en-US" dirty="0"/>
          </a:p>
          <a:p>
            <a:endParaRPr lang="en-US" dirty="0"/>
          </a:p>
          <a:p>
            <a:endParaRPr lang="en-US" dirty="0"/>
          </a:p>
          <a:p>
            <a:pPr marL="0" indent="0">
              <a:buNone/>
            </a:pPr>
            <a:endParaRPr lang="en-US" dirty="0"/>
          </a:p>
        </p:txBody>
      </p:sp>
      <p:sp>
        <p:nvSpPr>
          <p:cNvPr id="6" name="TextBox 5"/>
          <p:cNvSpPr txBox="1"/>
          <p:nvPr/>
        </p:nvSpPr>
        <p:spPr>
          <a:xfrm>
            <a:off x="531523" y="5610552"/>
            <a:ext cx="8085457" cy="461665"/>
          </a:xfrm>
          <a:prstGeom prst="rect">
            <a:avLst/>
          </a:prstGeom>
          <a:solidFill>
            <a:schemeClr val="accent2"/>
          </a:solidFill>
        </p:spPr>
        <p:txBody>
          <a:bodyPr wrap="square" rtlCol="0">
            <a:spAutoFit/>
          </a:bodyPr>
          <a:lstStyle/>
          <a:p>
            <a:r>
              <a:rPr lang="en-US" sz="2400" dirty="0">
                <a:latin typeface="+mj-lt"/>
              </a:rPr>
              <a:t>Visit fdic.gov/education to learn more</a:t>
            </a:r>
          </a:p>
        </p:txBody>
      </p:sp>
      <p:sp>
        <p:nvSpPr>
          <p:cNvPr id="9" name="Slide Number Placeholder 8"/>
          <p:cNvSpPr>
            <a:spLocks noGrp="1"/>
          </p:cNvSpPr>
          <p:nvPr>
            <p:ph type="sldNum" sz="quarter" idx="4"/>
          </p:nvPr>
        </p:nvSpPr>
        <p:spPr/>
        <p:txBody>
          <a:bodyPr/>
          <a:lstStyle/>
          <a:p>
            <a:fld id="{AF83BEB6-139A-B746-BC33-1F5B6187E651}" type="slidenum">
              <a:rPr lang="en-US" smtClean="0"/>
              <a:pPr/>
              <a:t>89</a:t>
            </a:fld>
            <a:endParaRPr lang="en-US" dirty="0"/>
          </a:p>
        </p:txBody>
      </p:sp>
    </p:spTree>
    <p:extLst>
      <p:ext uri="{BB962C8B-B14F-4D97-AF65-F5344CB8AC3E}">
        <p14:creationId xmlns:p14="http://schemas.microsoft.com/office/powerpoint/2010/main" val="2284401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Understanding Your Debt</a:t>
            </a:r>
          </a:p>
        </p:txBody>
      </p:sp>
      <p:sp>
        <p:nvSpPr>
          <p:cNvPr id="3" name="Content Placeholder 2"/>
          <p:cNvSpPr>
            <a:spLocks noGrp="1"/>
          </p:cNvSpPr>
          <p:nvPr>
            <p:ph idx="1"/>
          </p:nvPr>
        </p:nvSpPr>
        <p:spPr/>
        <p:txBody>
          <a:bodyPr>
            <a:noAutofit/>
          </a:bodyPr>
          <a:lstStyle/>
          <a:p>
            <a:pPr marL="0" indent="0">
              <a:lnSpc>
                <a:spcPct val="100000"/>
              </a:lnSpc>
              <a:spcBef>
                <a:spcPts val="1200"/>
              </a:spcBef>
              <a:spcAft>
                <a:spcPts val="600"/>
              </a:spcAft>
              <a:buNone/>
            </a:pPr>
            <a:r>
              <a:rPr lang="en-US" sz="3200" dirty="0"/>
              <a:t>You need to know:</a:t>
            </a:r>
          </a:p>
          <a:p>
            <a:pPr>
              <a:lnSpc>
                <a:spcPct val="100000"/>
              </a:lnSpc>
              <a:spcBef>
                <a:spcPts val="1200"/>
              </a:spcBef>
              <a:spcAft>
                <a:spcPts val="600"/>
              </a:spcAft>
              <a:buFont typeface="Wingdings" panose="05000000000000000000" pitchFamily="2" charset="2"/>
              <a:buChar char="§"/>
            </a:pPr>
            <a:r>
              <a:rPr lang="en-US" sz="3200" dirty="0"/>
              <a:t>Who you owe</a:t>
            </a:r>
          </a:p>
          <a:p>
            <a:pPr>
              <a:lnSpc>
                <a:spcPct val="100000"/>
              </a:lnSpc>
              <a:spcBef>
                <a:spcPts val="1200"/>
              </a:spcBef>
              <a:spcAft>
                <a:spcPts val="600"/>
              </a:spcAft>
              <a:buFont typeface="Wingdings" panose="05000000000000000000" pitchFamily="2" charset="2"/>
              <a:buChar char="§"/>
            </a:pPr>
            <a:r>
              <a:rPr lang="en-US" sz="3200" dirty="0"/>
              <a:t>How much you owe them</a:t>
            </a:r>
          </a:p>
          <a:p>
            <a:pPr>
              <a:lnSpc>
                <a:spcPct val="100000"/>
              </a:lnSpc>
              <a:spcBef>
                <a:spcPts val="1200"/>
              </a:spcBef>
              <a:spcAft>
                <a:spcPts val="600"/>
              </a:spcAft>
              <a:buFont typeface="Wingdings" panose="05000000000000000000" pitchFamily="2" charset="2"/>
              <a:buChar char="§"/>
            </a:pPr>
            <a:r>
              <a:rPr lang="en-US" sz="3200" dirty="0"/>
              <a:t>How much the payments are</a:t>
            </a:r>
          </a:p>
          <a:p>
            <a:pPr>
              <a:lnSpc>
                <a:spcPct val="100000"/>
              </a:lnSpc>
              <a:spcBef>
                <a:spcPts val="1200"/>
              </a:spcBef>
              <a:spcAft>
                <a:spcPts val="600"/>
              </a:spcAft>
              <a:buFont typeface="Wingdings" panose="05000000000000000000" pitchFamily="2" charset="2"/>
              <a:buChar char="§"/>
            </a:pPr>
            <a:r>
              <a:rPr lang="en-US" sz="3200" dirty="0"/>
              <a:t>When the payments are due</a:t>
            </a:r>
          </a:p>
          <a:p>
            <a:pPr>
              <a:lnSpc>
                <a:spcPct val="100000"/>
              </a:lnSpc>
              <a:spcBef>
                <a:spcPts val="1200"/>
              </a:spcBef>
              <a:spcAft>
                <a:spcPts val="600"/>
              </a:spcAft>
              <a:buFont typeface="Wingdings" panose="05000000000000000000" pitchFamily="2" charset="2"/>
              <a:buChar char="§"/>
            </a:pPr>
            <a:r>
              <a:rPr lang="en-US" sz="3200" dirty="0"/>
              <a:t>Other important facts about your debts</a:t>
            </a:r>
          </a:p>
        </p:txBody>
      </p:sp>
      <p:sp>
        <p:nvSpPr>
          <p:cNvPr id="5" name="Slide Number Placeholder 4"/>
          <p:cNvSpPr>
            <a:spLocks noGrp="1"/>
          </p:cNvSpPr>
          <p:nvPr>
            <p:ph type="sldNum" sz="quarter" idx="4"/>
          </p:nvPr>
        </p:nvSpPr>
        <p:spPr/>
        <p:txBody>
          <a:bodyPr/>
          <a:lstStyle/>
          <a:p>
            <a:fld id="{AF83BEB6-139A-B746-BC33-1F5B6187E651}" type="slidenum">
              <a:rPr lang="en-US" smtClean="0"/>
              <a:pPr/>
              <a:t>9</a:t>
            </a:fld>
            <a:endParaRPr lang="en-US" dirty="0"/>
          </a:p>
        </p:txBody>
      </p:sp>
    </p:spTree>
    <p:extLst>
      <p:ext uri="{BB962C8B-B14F-4D97-AF65-F5344CB8AC3E}">
        <p14:creationId xmlns:p14="http://schemas.microsoft.com/office/powerpoint/2010/main" val="284450674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577986" y="259083"/>
            <a:ext cx="7499213" cy="881682"/>
          </a:xfrm>
        </p:spPr>
        <p:txBody>
          <a:bodyPr/>
          <a:lstStyle/>
          <a:p>
            <a:r>
              <a:rPr lang="en-US" dirty="0"/>
              <a:t>Post-Training Survey</a:t>
            </a:r>
            <a:br>
              <a:rPr lang="en-US" dirty="0"/>
            </a:br>
            <a:r>
              <a:rPr lang="en-US" sz="2400" dirty="0"/>
              <a:t>See page </a:t>
            </a:r>
            <a:r>
              <a:rPr lang="en-US" sz="2400"/>
              <a:t>51 in </a:t>
            </a:r>
            <a:r>
              <a:rPr lang="en-US" sz="2400" dirty="0"/>
              <a:t>your Participant Guide</a:t>
            </a:r>
          </a:p>
        </p:txBody>
      </p:sp>
      <p:pic>
        <p:nvPicPr>
          <p:cNvPr id="10" name="Picture 9" descr="Screenshot of Post-Training Survey from the Participant Guide. Shown for navigation purposes only"/>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Rectangle 11" descr="Blank rectangle used to cover up the header on the screenshot of the Post-Training Survey."/>
          <p:cNvSpPr/>
          <p:nvPr/>
        </p:nvSpPr>
        <p:spPr>
          <a:xfrm>
            <a:off x="6268357" y="1424214"/>
            <a:ext cx="1895929" cy="5896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Black rectangles, each with one letter of the phrase THANK YOU, hanging from string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32929" y="163295"/>
            <a:ext cx="3085999" cy="2207251"/>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pPr/>
              <a:t>90</a:t>
            </a:fld>
            <a:endParaRPr lang="en-US" dirty="0"/>
          </a:p>
        </p:txBody>
      </p:sp>
    </p:spTree>
    <p:extLst>
      <p:ext uri="{BB962C8B-B14F-4D97-AF65-F5344CB8AC3E}">
        <p14:creationId xmlns:p14="http://schemas.microsoft.com/office/powerpoint/2010/main" val="26228102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Custom 1">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0070C0"/>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4D1933F36CE1B4D97385F68A28B2BB6" ma:contentTypeVersion="12" ma:contentTypeDescription="Create a new document." ma:contentTypeScope="" ma:versionID="dee11230f7998a5a7a02454bf5b01994">
  <xsd:schema xmlns:xsd="http://www.w3.org/2001/XMLSchema" xmlns:xs="http://www.w3.org/2001/XMLSchema" xmlns:p="http://schemas.microsoft.com/office/2006/metadata/properties" xmlns:ns3="219a220d-2c5c-41af-b498-a0707b2c1f9e" xmlns:ns4="966e88ac-f3aa-4396-bf77-86a71f6995a6" targetNamespace="http://schemas.microsoft.com/office/2006/metadata/properties" ma:root="true" ma:fieldsID="e8f7403b594697f0929e23a6d21e04fd" ns3:_="" ns4:_="">
    <xsd:import namespace="219a220d-2c5c-41af-b498-a0707b2c1f9e"/>
    <xsd:import namespace="966e88ac-f3aa-4396-bf77-86a71f6995a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Location" minOccurs="0"/>
                <xsd:element ref="ns3:MediaServiceGenerationTime" minOccurs="0"/>
                <xsd:element ref="ns3:MediaServiceEventHashCode" minOccurs="0"/>
                <xsd:element ref="ns3:MediaServiceAutoTags" minOccurs="0"/>
                <xsd:element ref="ns3:MediaLengthInSecond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9a220d-2c5c-41af-b498-a0707b2c1f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Tags" ma:index="17" nillable="true" ma:displayName="Tags" ma:internalName="MediaServiceAutoTags"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66e88ac-f3aa-4396-bf77-86a71f6995a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462C8FB-F91E-4BDA-97E6-09F94EECCA4F}">
  <ds:schemaRefs>
    <ds:schemaRef ds:uri="http://schemas.microsoft.com/sharepoint/v3/contenttype/forms"/>
  </ds:schemaRefs>
</ds:datastoreItem>
</file>

<file path=customXml/itemProps2.xml><?xml version="1.0" encoding="utf-8"?>
<ds:datastoreItem xmlns:ds="http://schemas.openxmlformats.org/officeDocument/2006/customXml" ds:itemID="{6CDED089-151B-4CDA-BDC4-BFDFBC8056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9a220d-2c5c-41af-b498-a0707b2c1f9e"/>
    <ds:schemaRef ds:uri="966e88ac-f3aa-4396-bf77-86a71f6995a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E377C7-332C-497A-A0D1-919F87FD8B6B}">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966e88ac-f3aa-4396-bf77-86a71f6995a6"/>
    <ds:schemaRef ds:uri="219a220d-2c5c-41af-b498-a0707b2c1f9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20594</TotalTime>
  <Words>2712</Words>
  <Application>Microsoft Office PowerPoint</Application>
  <PresentationFormat>On-screen Show (4:3)</PresentationFormat>
  <Paragraphs>481</Paragraphs>
  <Slides>90</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90</vt:i4>
      </vt:variant>
    </vt:vector>
  </HeadingPairs>
  <TitlesOfParts>
    <vt:vector size="99" baseType="lpstr">
      <vt:lpstr>Arial</vt:lpstr>
      <vt:lpstr>Calibri</vt:lpstr>
      <vt:lpstr>Cambria</vt:lpstr>
      <vt:lpstr>Franklin Gothic Book</vt:lpstr>
      <vt:lpstr>Franklin Gothic Medium</vt:lpstr>
      <vt:lpstr>MS Mincho</vt:lpstr>
      <vt:lpstr>Times New Roman</vt:lpstr>
      <vt:lpstr>Wingdings</vt:lpstr>
      <vt:lpstr>Modules_new</vt:lpstr>
      <vt:lpstr>Module 8: Managing Debt</vt:lpstr>
      <vt:lpstr>Pre-Training Survey See page 49 in your Participant Guide</vt:lpstr>
      <vt:lpstr>Section 1: What is Debt?</vt:lpstr>
      <vt:lpstr>Section 1: Key Takeaway</vt:lpstr>
      <vt:lpstr>Debt and Credit</vt:lpstr>
      <vt:lpstr>Debt Is Not The Same as Credit</vt:lpstr>
      <vt:lpstr>Debtors and Creditors </vt:lpstr>
      <vt:lpstr>Debtors Owe Money to Creditors or Lenders</vt:lpstr>
      <vt:lpstr>Understanding Your Debt</vt:lpstr>
      <vt:lpstr>People Get into Debt for Many Reasons</vt:lpstr>
      <vt:lpstr>How Debt Can Affect Your Financial Situation</vt:lpstr>
      <vt:lpstr>Apply It: Understanding My Debt See page 6 in your Participant Guide</vt:lpstr>
      <vt:lpstr>Section 1: Remember the Key Takeaway</vt:lpstr>
      <vt:lpstr>Section 2: How Debt Works</vt:lpstr>
      <vt:lpstr>Section 2: Key Takeaway</vt:lpstr>
      <vt:lpstr>Debt Lingo 1</vt:lpstr>
      <vt:lpstr>Debt Lingo 2</vt:lpstr>
      <vt:lpstr>Debt Lingo 3</vt:lpstr>
      <vt:lpstr>Debt Lingo 4</vt:lpstr>
      <vt:lpstr>Debt Lingo 5</vt:lpstr>
      <vt:lpstr>Debt Lingo 6</vt:lpstr>
      <vt:lpstr>Debt Lingo 7</vt:lpstr>
      <vt:lpstr>Installment Loans</vt:lpstr>
      <vt:lpstr>Revolving Credit</vt:lpstr>
      <vt:lpstr>Try It: How Installment Loans Work See page 9 in your Participant Guide</vt:lpstr>
      <vt:lpstr>Try It: How Revolving Credit Works See page 11 in your Participant Guide</vt:lpstr>
      <vt:lpstr>Fees</vt:lpstr>
      <vt:lpstr>Prepayment</vt:lpstr>
      <vt:lpstr>Section 2: Remember the Key Takeaway</vt:lpstr>
      <vt:lpstr>Section 3: Reducing Debt</vt:lpstr>
      <vt:lpstr>Section 3: Key Takeaway</vt:lpstr>
      <vt:lpstr>Two Strategies for Reducing Debt</vt:lpstr>
      <vt:lpstr>Apply It: My Plan to Reduce My Debt See page 15 in your Participant Guide</vt:lpstr>
      <vt:lpstr>High Cost Debt First Method</vt:lpstr>
      <vt:lpstr>Snowball Method</vt:lpstr>
      <vt:lpstr>Try It: Making a Plan to Reduce Debt See page 19 in your Participant Guide</vt:lpstr>
      <vt:lpstr>High Cost Debt First Method Worksheet  Answer Key</vt:lpstr>
      <vt:lpstr>Snowball Method Worksheet Answer Key</vt:lpstr>
      <vt:lpstr>Where to Get Help</vt:lpstr>
      <vt:lpstr>Choose Help Carefully</vt:lpstr>
      <vt:lpstr>Apply It:  What to Watch Out For When                  Getting Help With My Debt  See page 22 in your Participant Guide</vt:lpstr>
      <vt:lpstr>Section 3: Remember the Key Takeaway</vt:lpstr>
      <vt:lpstr>Section 4: Nonpayment of Debts and Debts in Collection</vt:lpstr>
      <vt:lpstr>Section 4: Key Takeaway</vt:lpstr>
      <vt:lpstr>The Life Cycle of Debt – Current</vt:lpstr>
      <vt:lpstr>The Life Cycle of Debt – Not Current</vt:lpstr>
      <vt:lpstr>Not Paying Debts</vt:lpstr>
      <vt:lpstr> Several Things Can Happen if You Don’t Pay Your Debts </vt:lpstr>
      <vt:lpstr>What Else Can Happen?</vt:lpstr>
      <vt:lpstr>Apply It: Dealing with My Debts in Collection See page 26 in your Participant Guide</vt:lpstr>
      <vt:lpstr>Before Making a Plan to Pay a Debt</vt:lpstr>
      <vt:lpstr>If Payment in Full is Not Possible</vt:lpstr>
      <vt:lpstr>Debt Collectors Must Follow Rules</vt:lpstr>
      <vt:lpstr>Section 4: Remember the Key Takeaway</vt:lpstr>
      <vt:lpstr>Section 5: Dealing with Student Loan Debt</vt:lpstr>
      <vt:lpstr>Section 5: Key Takeaway</vt:lpstr>
      <vt:lpstr>What is Student Loan Debt?</vt:lpstr>
      <vt:lpstr>What Can Happen if I Don’t Repay My  Student Loans?</vt:lpstr>
      <vt:lpstr>What Else Can Happen if Student Loan Debt is Not Paid?</vt:lpstr>
      <vt:lpstr>Apply It: My Student Loan Debt See page 31 in your Participant Guide</vt:lpstr>
      <vt:lpstr>Types of Student Loans</vt:lpstr>
      <vt:lpstr>Federal Student Loan Repayment Options</vt:lpstr>
      <vt:lpstr>Repayment Plans Based on Income</vt:lpstr>
      <vt:lpstr>Forbearance and Deferment</vt:lpstr>
      <vt:lpstr>Loan Forgiveness, Cancellation, and Discharge</vt:lpstr>
      <vt:lpstr>Take Action to Prevent Default</vt:lpstr>
      <vt:lpstr>Beware of Student Loan Scams</vt:lpstr>
      <vt:lpstr>Try It: Exploring Options for Repaying        Student Loans See page 34 in your Participant Guide</vt:lpstr>
      <vt:lpstr>Apply It: Behind on My Student Loans             Checklist See page 35 in your Participant Guide</vt:lpstr>
      <vt:lpstr>Section 5: Remember the Key Takeaway</vt:lpstr>
      <vt:lpstr>Section 6: Managing Medical Debt</vt:lpstr>
      <vt:lpstr>Section 6: Key Takeaway</vt:lpstr>
      <vt:lpstr>What is Medical Debt?</vt:lpstr>
      <vt:lpstr>Why Do Medical Bills Often Turn Into Medical Debt?</vt:lpstr>
      <vt:lpstr>Apply It: Taking Action on My Medical Debt See page 38 in your Participant Guide</vt:lpstr>
      <vt:lpstr>Possible Actions</vt:lpstr>
      <vt:lpstr>Medical Debt in Collections and Credit</vt:lpstr>
      <vt:lpstr>Try It: What To Do About Medical Debt? See page 41 in your Participant Guide</vt:lpstr>
      <vt:lpstr>Section 6: Remember the Key Takeaway</vt:lpstr>
      <vt:lpstr>Section 7: Understanding High Cost Debt</vt:lpstr>
      <vt:lpstr>Section 7: Key Takeaway</vt:lpstr>
      <vt:lpstr>What is High Cost Debt?</vt:lpstr>
      <vt:lpstr>Car or Vehicle Title Loans</vt:lpstr>
      <vt:lpstr>Payday or Payday Advance Loans</vt:lpstr>
      <vt:lpstr>Pawn Shop Loans</vt:lpstr>
      <vt:lpstr>Try It: Exploring Alternatives to    High Cost Debt See page 44 in your Participant Guide</vt:lpstr>
      <vt:lpstr>Apply It: My Alternatives to High Cost          Debt See page 45 in your Participant Guide</vt:lpstr>
      <vt:lpstr>Section 7: Remember the Key Takeaway</vt:lpstr>
      <vt:lpstr>Take Action See page 46 in your Participant Guide</vt:lpstr>
      <vt:lpstr>Post-Training Survey See page 51 in your Participant Guide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Place to Call Home</dc:title>
  <dc:creator>Inger Giuffrida</dc:creator>
  <cp:lastModifiedBy>Gustafson, Joan L.</cp:lastModifiedBy>
  <cp:revision>528</cp:revision>
  <cp:lastPrinted>2017-11-16T10:49:32Z</cp:lastPrinted>
  <dcterms:created xsi:type="dcterms:W3CDTF">2017-05-22T18:21:11Z</dcterms:created>
  <dcterms:modified xsi:type="dcterms:W3CDTF">2022-07-01T06:51:27Z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0x010100F4D1933F36CE1B4D97385F68A28B2BB6</vt:lpwstr>
  </property>
</Properties>
</file>