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3.xml" ContentType="application/vnd.openxmlformats-officedocument.presentationml.notesSlide+xml"/>
  <Override PartName="/ppt/tags/tag10.xml" ContentType="application/vnd.openxmlformats-officedocument.presentationml.tags+xml"/>
  <Override PartName="/ppt/notesSlides/notesSlide4.xml" ContentType="application/vnd.openxmlformats-officedocument.presentationml.notesSlide+xml"/>
  <Override PartName="/ppt/tags/tag1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0" r:id="rId4"/>
  </p:sldMasterIdLst>
  <p:notesMasterIdLst>
    <p:notesMasterId r:id="rId43"/>
  </p:notesMasterIdLst>
  <p:handoutMasterIdLst>
    <p:handoutMasterId r:id="rId44"/>
  </p:handoutMasterIdLst>
  <p:sldIdLst>
    <p:sldId id="609" r:id="rId5"/>
    <p:sldId id="610" r:id="rId6"/>
    <p:sldId id="274" r:id="rId7"/>
    <p:sldId id="261" r:id="rId8"/>
    <p:sldId id="436" r:id="rId9"/>
    <p:sldId id="559" r:id="rId10"/>
    <p:sldId id="614" r:id="rId11"/>
    <p:sldId id="615" r:id="rId12"/>
    <p:sldId id="560" r:id="rId13"/>
    <p:sldId id="437" r:id="rId14"/>
    <p:sldId id="613" r:id="rId15"/>
    <p:sldId id="616" r:id="rId16"/>
    <p:sldId id="490" r:id="rId17"/>
    <p:sldId id="608" r:id="rId18"/>
    <p:sldId id="617" r:id="rId19"/>
    <p:sldId id="618" r:id="rId20"/>
    <p:sldId id="599" r:id="rId21"/>
    <p:sldId id="414" r:id="rId22"/>
    <p:sldId id="275" r:id="rId23"/>
    <p:sldId id="278" r:id="rId24"/>
    <p:sldId id="581" r:id="rId25"/>
    <p:sldId id="607" r:id="rId26"/>
    <p:sldId id="582" r:id="rId27"/>
    <p:sldId id="583" r:id="rId28"/>
    <p:sldId id="585" r:id="rId29"/>
    <p:sldId id="600" r:id="rId30"/>
    <p:sldId id="601" r:id="rId31"/>
    <p:sldId id="587" r:id="rId32"/>
    <p:sldId id="602" r:id="rId33"/>
    <p:sldId id="591" r:id="rId34"/>
    <p:sldId id="570" r:id="rId35"/>
    <p:sldId id="429" r:id="rId36"/>
    <p:sldId id="588" r:id="rId37"/>
    <p:sldId id="589" r:id="rId38"/>
    <p:sldId id="619" r:id="rId39"/>
    <p:sldId id="593" r:id="rId40"/>
    <p:sldId id="611" r:id="rId41"/>
    <p:sldId id="612" r:id="rId42"/>
  </p:sldIdLst>
  <p:sldSz cx="9144000" cy="6858000" type="screen4x3"/>
  <p:notesSz cx="7010400" cy="9296400"/>
  <p:custDataLst>
    <p:tags r:id="rId45"/>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2689">
          <p15:clr>
            <a:srgbClr val="A4A3A4"/>
          </p15:clr>
        </p15:guide>
        <p15:guide id="4" pos="4267">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ller, Benjamin" initials="MB" lastIdx="30" clrIdx="0"/>
  <p:cmAuthor id="2" name="Lawrence, Laura J." initials="LLJ" lastIdx="100" clrIdx="1"/>
  <p:cmAuthor id="3" name="Gordon, Janet R." initials="GJR" lastIdx="10" clrIdx="2"/>
  <p:cmAuthor id="4" name="Inger Giuffrida" initials="IG" lastIdx="0" clrIdx="3"/>
  <p:cmAuthor id="5" name="Gloria R. Reynolds" initials="GRR" lastIdx="13" clrIdx="4"/>
  <p:cmAuthor id="6" name="Reynolds, Luke W." initials="LWR" lastIdx="1"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6589"/>
    <a:srgbClr val="2A7AA6"/>
    <a:srgbClr val="318FC5"/>
    <a:srgbClr val="318F2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578041C-87F2-4EC0-A8B1-942F169BDD18}" v="26" dt="2022-10-25T16:23:59.38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65" autoAdjust="0"/>
    <p:restoredTop sz="86418" autoAdjust="0"/>
  </p:normalViewPr>
  <p:slideViewPr>
    <p:cSldViewPr snapToGrid="0" snapToObjects="1">
      <p:cViewPr varScale="1">
        <p:scale>
          <a:sx n="73" d="100"/>
          <a:sy n="73" d="100"/>
        </p:scale>
        <p:origin x="547" y="43"/>
      </p:cViewPr>
      <p:guideLst>
        <p:guide orient="horz" pos="2160"/>
        <p:guide pos="2880"/>
        <p:guide orient="horz" pos="2689"/>
        <p:guide pos="4267"/>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517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handoutMaster" Target="handoutMasters/handoutMaster1.xml"/><Relationship Id="rId52"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openxmlformats.org/officeDocument/2006/relationships/viewProps" Target="viewProps.xml"/><Relationship Id="rId8" Type="http://schemas.openxmlformats.org/officeDocument/2006/relationships/slide" Target="slides/slide4.xml"/><Relationship Id="rId51"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cCulley, Shawn" userId="8a9a6c0f-504f-456d-a54f-ccd2f0b6ded5" providerId="ADAL" clId="{3578041C-87F2-4EC0-A8B1-942F169BDD18}"/>
    <pc:docChg chg="undo custSel modSld replTag delTag">
      <pc:chgData name="McCulley, Shawn" userId="8a9a6c0f-504f-456d-a54f-ccd2f0b6ded5" providerId="ADAL" clId="{3578041C-87F2-4EC0-A8B1-942F169BDD18}" dt="2022-10-25T18:52:52.059" v="170" actId="1036"/>
      <pc:docMkLst>
        <pc:docMk/>
      </pc:docMkLst>
      <pc:sldChg chg="modSp mod replTag delTag">
        <pc:chgData name="McCulley, Shawn" userId="8a9a6c0f-504f-456d-a54f-ccd2f0b6ded5" providerId="ADAL" clId="{3578041C-87F2-4EC0-A8B1-942F169BDD18}" dt="2022-10-25T16:22:15.849" v="89"/>
        <pc:sldMkLst>
          <pc:docMk/>
          <pc:sldMk cId="4015406310" sldId="274"/>
        </pc:sldMkLst>
        <pc:spChg chg="mod modVis">
          <ac:chgData name="McCulley, Shawn" userId="8a9a6c0f-504f-456d-a54f-ccd2f0b6ded5" providerId="ADAL" clId="{3578041C-87F2-4EC0-A8B1-942F169BDD18}" dt="2022-10-25T16:21:34.899" v="85" actId="14429"/>
          <ac:spMkLst>
            <pc:docMk/>
            <pc:sldMk cId="4015406310" sldId="274"/>
            <ac:spMk id="5" creationId="{00000000-0000-0000-0000-000000000000}"/>
          </ac:spMkLst>
        </pc:spChg>
        <pc:spChg chg="mod">
          <ac:chgData name="McCulley, Shawn" userId="8a9a6c0f-504f-456d-a54f-ccd2f0b6ded5" providerId="ADAL" clId="{3578041C-87F2-4EC0-A8B1-942F169BDD18}" dt="2022-10-25T16:22:15.849" v="89"/>
          <ac:spMkLst>
            <pc:docMk/>
            <pc:sldMk cId="4015406310" sldId="274"/>
            <ac:spMk id="8" creationId="{00000000-0000-0000-0000-000000000000}"/>
          </ac:spMkLst>
        </pc:spChg>
        <pc:picChg chg="mod">
          <ac:chgData name="McCulley, Shawn" userId="8a9a6c0f-504f-456d-a54f-ccd2f0b6ded5" providerId="ADAL" clId="{3578041C-87F2-4EC0-A8B1-942F169BDD18}" dt="2022-10-25T16:22:02.037" v="86"/>
          <ac:picMkLst>
            <pc:docMk/>
            <pc:sldMk cId="4015406310" sldId="274"/>
            <ac:picMk id="2" creationId="{00000000-0000-0000-0000-000000000000}"/>
          </ac:picMkLst>
        </pc:picChg>
      </pc:sldChg>
      <pc:sldChg chg="modSp replTag delTag">
        <pc:chgData name="McCulley, Shawn" userId="8a9a6c0f-504f-456d-a54f-ccd2f0b6ded5" providerId="ADAL" clId="{3578041C-87F2-4EC0-A8B1-942F169BDD18}" dt="2022-10-25T16:20:20.572" v="80" actId="14429"/>
        <pc:sldMkLst>
          <pc:docMk/>
          <pc:sldMk cId="735409282" sldId="275"/>
        </pc:sldMkLst>
        <pc:spChg chg="mod">
          <ac:chgData name="McCulley, Shawn" userId="8a9a6c0f-504f-456d-a54f-ccd2f0b6ded5" providerId="ADAL" clId="{3578041C-87F2-4EC0-A8B1-942F169BDD18}" dt="2022-10-25T16:20:20.572" v="80" actId="14429"/>
          <ac:spMkLst>
            <pc:docMk/>
            <pc:sldMk cId="735409282" sldId="275"/>
            <ac:spMk id="5" creationId="{00000000-0000-0000-0000-000000000000}"/>
          </ac:spMkLst>
        </pc:spChg>
      </pc:sldChg>
      <pc:sldChg chg="modSp replTag">
        <pc:chgData name="McCulley, Shawn" userId="8a9a6c0f-504f-456d-a54f-ccd2f0b6ded5" providerId="ADAL" clId="{3578041C-87F2-4EC0-A8B1-942F169BDD18}" dt="2022-10-25T16:23:59.384" v="107" actId="1035"/>
        <pc:sldMkLst>
          <pc:docMk/>
          <pc:sldMk cId="2706548889" sldId="436"/>
        </pc:sldMkLst>
        <pc:spChg chg="mod">
          <ac:chgData name="McCulley, Shawn" userId="8a9a6c0f-504f-456d-a54f-ccd2f0b6ded5" providerId="ADAL" clId="{3578041C-87F2-4EC0-A8B1-942F169BDD18}" dt="2022-10-25T16:22:58.337" v="91"/>
          <ac:spMkLst>
            <pc:docMk/>
            <pc:sldMk cId="2706548889" sldId="436"/>
            <ac:spMk id="2" creationId="{00000000-0000-0000-0000-000000000000}"/>
          </ac:spMkLst>
        </pc:spChg>
        <pc:picChg chg="mod">
          <ac:chgData name="McCulley, Shawn" userId="8a9a6c0f-504f-456d-a54f-ccd2f0b6ded5" providerId="ADAL" clId="{3578041C-87F2-4EC0-A8B1-942F169BDD18}" dt="2022-10-25T16:23:59.384" v="107" actId="1035"/>
          <ac:picMkLst>
            <pc:docMk/>
            <pc:sldMk cId="2706548889" sldId="436"/>
            <ac:picMk id="5" creationId="{00000000-0000-0000-0000-000000000000}"/>
          </ac:picMkLst>
        </pc:picChg>
        <pc:picChg chg="mod">
          <ac:chgData name="McCulley, Shawn" userId="8a9a6c0f-504f-456d-a54f-ccd2f0b6ded5" providerId="ADAL" clId="{3578041C-87F2-4EC0-A8B1-942F169BDD18}" dt="2022-10-25T16:23:35.732" v="92"/>
          <ac:picMkLst>
            <pc:docMk/>
            <pc:sldMk cId="2706548889" sldId="436"/>
            <ac:picMk id="13" creationId="{F7D496EA-90D9-744A-B30F-D65E198D0DD2}"/>
          </ac:picMkLst>
        </pc:picChg>
      </pc:sldChg>
      <pc:sldChg chg="modSp mod replTag">
        <pc:chgData name="McCulley, Shawn" userId="8a9a6c0f-504f-456d-a54f-ccd2f0b6ded5" providerId="ADAL" clId="{3578041C-87F2-4EC0-A8B1-942F169BDD18}" dt="2022-10-25T16:24:42.802" v="111"/>
        <pc:sldMkLst>
          <pc:docMk/>
          <pc:sldMk cId="1684435835" sldId="570"/>
        </pc:sldMkLst>
        <pc:spChg chg="ord">
          <ac:chgData name="McCulley, Shawn" userId="8a9a6c0f-504f-456d-a54f-ccd2f0b6ded5" providerId="ADAL" clId="{3578041C-87F2-4EC0-A8B1-942F169BDD18}" dt="2022-10-25T16:24:42.802" v="111"/>
          <ac:spMkLst>
            <pc:docMk/>
            <pc:sldMk cId="1684435835" sldId="570"/>
            <ac:spMk id="8" creationId="{00000000-0000-0000-0000-000000000000}"/>
          </ac:spMkLst>
        </pc:spChg>
      </pc:sldChg>
      <pc:sldChg chg="replTag">
        <pc:chgData name="McCulley, Shawn" userId="8a9a6c0f-504f-456d-a54f-ccd2f0b6ded5" providerId="ADAL" clId="{3578041C-87F2-4EC0-A8B1-942F169BDD18}" dt="2022-10-25T16:12:04.786" v="17"/>
        <pc:sldMkLst>
          <pc:docMk/>
          <pc:sldMk cId="2128531816" sldId="608"/>
        </pc:sldMkLst>
      </pc:sldChg>
      <pc:sldChg chg="modSp mod replTag delTag">
        <pc:chgData name="McCulley, Shawn" userId="8a9a6c0f-504f-456d-a54f-ccd2f0b6ded5" providerId="ADAL" clId="{3578041C-87F2-4EC0-A8B1-942F169BDD18}" dt="2022-10-25T18:51:38.404" v="117"/>
        <pc:sldMkLst>
          <pc:docMk/>
          <pc:sldMk cId="3418583963" sldId="609"/>
        </pc:sldMkLst>
        <pc:spChg chg="mod modVis">
          <ac:chgData name="McCulley, Shawn" userId="8a9a6c0f-504f-456d-a54f-ccd2f0b6ded5" providerId="ADAL" clId="{3578041C-87F2-4EC0-A8B1-942F169BDD18}" dt="2022-10-25T16:12:38.562" v="23" actId="207"/>
          <ac:spMkLst>
            <pc:docMk/>
            <pc:sldMk cId="3418583963" sldId="609"/>
            <ac:spMk id="4" creationId="{00000000-0000-0000-0000-000000000000}"/>
          </ac:spMkLst>
        </pc:spChg>
        <pc:spChg chg="mod">
          <ac:chgData name="McCulley, Shawn" userId="8a9a6c0f-504f-456d-a54f-ccd2f0b6ded5" providerId="ADAL" clId="{3578041C-87F2-4EC0-A8B1-942F169BDD18}" dt="2022-10-25T16:13:30.235" v="30" actId="1076"/>
          <ac:spMkLst>
            <pc:docMk/>
            <pc:sldMk cId="3418583963" sldId="609"/>
            <ac:spMk id="6" creationId="{39530D10-131C-1340-8BEF-04BAA627000E}"/>
          </ac:spMkLst>
        </pc:spChg>
        <pc:spChg chg="mod">
          <ac:chgData name="McCulley, Shawn" userId="8a9a6c0f-504f-456d-a54f-ccd2f0b6ded5" providerId="ADAL" clId="{3578041C-87F2-4EC0-A8B1-942F169BDD18}" dt="2022-10-25T16:14:15.324" v="32" actId="1076"/>
          <ac:spMkLst>
            <pc:docMk/>
            <pc:sldMk cId="3418583963" sldId="609"/>
            <ac:spMk id="7" creationId="{00000000-0000-0000-0000-000000000000}"/>
          </ac:spMkLst>
        </pc:spChg>
        <pc:spChg chg="ord">
          <ac:chgData name="McCulley, Shawn" userId="8a9a6c0f-504f-456d-a54f-ccd2f0b6ded5" providerId="ADAL" clId="{3578041C-87F2-4EC0-A8B1-942F169BDD18}" dt="2022-10-25T16:13:09.234" v="28"/>
          <ac:spMkLst>
            <pc:docMk/>
            <pc:sldMk cId="3418583963" sldId="609"/>
            <ac:spMk id="8" creationId="{00000000-0000-0000-0000-000000000000}"/>
          </ac:spMkLst>
        </pc:spChg>
        <pc:spChg chg="mod">
          <ac:chgData name="McCulley, Shawn" userId="8a9a6c0f-504f-456d-a54f-ccd2f0b6ded5" providerId="ADAL" clId="{3578041C-87F2-4EC0-A8B1-942F169BDD18}" dt="2022-10-25T16:12:54.476" v="25" actId="962"/>
          <ac:spMkLst>
            <pc:docMk/>
            <pc:sldMk cId="3418583963" sldId="609"/>
            <ac:spMk id="11" creationId="{00000000-0000-0000-0000-000000000000}"/>
          </ac:spMkLst>
        </pc:spChg>
        <pc:spChg chg="mod">
          <ac:chgData name="McCulley, Shawn" userId="8a9a6c0f-504f-456d-a54f-ccd2f0b6ded5" providerId="ADAL" clId="{3578041C-87F2-4EC0-A8B1-942F169BDD18}" dt="2022-10-25T16:15:21.907" v="43" actId="962"/>
          <ac:spMkLst>
            <pc:docMk/>
            <pc:sldMk cId="3418583963" sldId="609"/>
            <ac:spMk id="14" creationId="{79DF15A3-4BE4-6F47-943B-F563B1E8BB25}"/>
          </ac:spMkLst>
        </pc:spChg>
        <pc:picChg chg="ord">
          <ac:chgData name="McCulley, Shawn" userId="8a9a6c0f-504f-456d-a54f-ccd2f0b6ded5" providerId="ADAL" clId="{3578041C-87F2-4EC0-A8B1-942F169BDD18}" dt="2022-10-25T16:12:49.028" v="24"/>
          <ac:picMkLst>
            <pc:docMk/>
            <pc:sldMk cId="3418583963" sldId="609"/>
            <ac:picMk id="2" creationId="{00000000-0000-0000-0000-000000000000}"/>
          </ac:picMkLst>
        </pc:picChg>
        <pc:picChg chg="ord">
          <ac:chgData name="McCulley, Shawn" userId="8a9a6c0f-504f-456d-a54f-ccd2f0b6ded5" providerId="ADAL" clId="{3578041C-87F2-4EC0-A8B1-942F169BDD18}" dt="2022-10-25T16:14:38.532" v="34"/>
          <ac:picMkLst>
            <pc:docMk/>
            <pc:sldMk cId="3418583963" sldId="609"/>
            <ac:picMk id="13" creationId="{AA3C8478-2C1E-024B-992C-54254534F2BD}"/>
          </ac:picMkLst>
        </pc:picChg>
      </pc:sldChg>
      <pc:sldChg chg="modSp mod replTag delTag">
        <pc:chgData name="McCulley, Shawn" userId="8a9a6c0f-504f-456d-a54f-ccd2f0b6ded5" providerId="ADAL" clId="{3578041C-87F2-4EC0-A8B1-942F169BDD18}" dt="2022-10-25T16:17:57.795" v="66"/>
        <pc:sldMkLst>
          <pc:docMk/>
          <pc:sldMk cId="4033555487" sldId="610"/>
        </pc:sldMkLst>
        <pc:spChg chg="ord">
          <ac:chgData name="McCulley, Shawn" userId="8a9a6c0f-504f-456d-a54f-ccd2f0b6ded5" providerId="ADAL" clId="{3578041C-87F2-4EC0-A8B1-942F169BDD18}" dt="2022-10-25T16:16:20.035" v="49"/>
          <ac:spMkLst>
            <pc:docMk/>
            <pc:sldMk cId="4033555487" sldId="610"/>
            <ac:spMk id="12" creationId="{E72714C6-5DF5-A149-B961-9FBCF72A4587}"/>
          </ac:spMkLst>
        </pc:spChg>
        <pc:picChg chg="mod">
          <ac:chgData name="McCulley, Shawn" userId="8a9a6c0f-504f-456d-a54f-ccd2f0b6ded5" providerId="ADAL" clId="{3578041C-87F2-4EC0-A8B1-942F169BDD18}" dt="2022-10-25T16:16:15.023" v="48" actId="962"/>
          <ac:picMkLst>
            <pc:docMk/>
            <pc:sldMk cId="4033555487" sldId="610"/>
            <ac:picMk id="2" creationId="{00000000-0000-0000-0000-000000000000}"/>
          </ac:picMkLst>
        </pc:picChg>
        <pc:picChg chg="mod">
          <ac:chgData name="McCulley, Shawn" userId="8a9a6c0f-504f-456d-a54f-ccd2f0b6ded5" providerId="ADAL" clId="{3578041C-87F2-4EC0-A8B1-942F169BDD18}" dt="2022-10-25T16:16:26.017" v="50" actId="962"/>
          <ac:picMkLst>
            <pc:docMk/>
            <pc:sldMk cId="4033555487" sldId="610"/>
            <ac:picMk id="11" creationId="{84BE812A-A5CF-FE41-B718-E599B820B19B}"/>
          </ac:picMkLst>
        </pc:picChg>
      </pc:sldChg>
      <pc:sldChg chg="modSp mod replTag delTag">
        <pc:chgData name="McCulley, Shawn" userId="8a9a6c0f-504f-456d-a54f-ccd2f0b6ded5" providerId="ADAL" clId="{3578041C-87F2-4EC0-A8B1-942F169BDD18}" dt="2022-10-25T18:52:52.059" v="170" actId="1036"/>
        <pc:sldMkLst>
          <pc:docMk/>
          <pc:sldMk cId="551870430" sldId="612"/>
        </pc:sldMkLst>
        <pc:spChg chg="mod">
          <ac:chgData name="McCulley, Shawn" userId="8a9a6c0f-504f-456d-a54f-ccd2f0b6ded5" providerId="ADAL" clId="{3578041C-87F2-4EC0-A8B1-942F169BDD18}" dt="2022-10-25T18:52:52.059" v="170" actId="1036"/>
          <ac:spMkLst>
            <pc:docMk/>
            <pc:sldMk cId="551870430" sldId="612"/>
            <ac:spMk id="12" creationId="{64048F85-8CE4-B545-A0A1-7DD9233B2F9B}"/>
          </ac:spMkLst>
        </pc:spChg>
        <pc:spChg chg="mod">
          <ac:chgData name="McCulley, Shawn" userId="8a9a6c0f-504f-456d-a54f-ccd2f0b6ded5" providerId="ADAL" clId="{3578041C-87F2-4EC0-A8B1-942F169BDD18}" dt="2022-10-25T18:52:27.010" v="158" actId="14100"/>
          <ac:spMkLst>
            <pc:docMk/>
            <pc:sldMk cId="551870430" sldId="612"/>
            <ac:spMk id="13" creationId="{48C22BDD-D60F-864F-B13A-078DD2C484ED}"/>
          </ac:spMkLst>
        </pc:spChg>
        <pc:picChg chg="mod">
          <ac:chgData name="McCulley, Shawn" userId="8a9a6c0f-504f-456d-a54f-ccd2f0b6ded5" providerId="ADAL" clId="{3578041C-87F2-4EC0-A8B1-942F169BDD18}" dt="2022-10-25T18:52:33.960" v="166" actId="1035"/>
          <ac:picMkLst>
            <pc:docMk/>
            <pc:sldMk cId="551870430" sldId="612"/>
            <ac:picMk id="14" creationId="{0A6CD7B4-37BB-AE44-AF2D-EE083A1AD0E2}"/>
          </ac:picMkLst>
        </pc:picChg>
      </pc:sldChg>
      <pc:sldChg chg="modSp mod replTag">
        <pc:chgData name="McCulley, Shawn" userId="8a9a6c0f-504f-456d-a54f-ccd2f0b6ded5" providerId="ADAL" clId="{3578041C-87F2-4EC0-A8B1-942F169BDD18}" dt="2022-10-25T16:24:24.172" v="109"/>
        <pc:sldMkLst>
          <pc:docMk/>
          <pc:sldMk cId="19383719" sldId="616"/>
        </pc:sldMkLst>
        <pc:picChg chg="ord">
          <ac:chgData name="McCulley, Shawn" userId="8a9a6c0f-504f-456d-a54f-ccd2f0b6ded5" providerId="ADAL" clId="{3578041C-87F2-4EC0-A8B1-942F169BDD18}" dt="2022-10-25T16:24:24.172" v="109"/>
          <ac:picMkLst>
            <pc:docMk/>
            <pc:sldMk cId="19383719" sldId="616"/>
            <ac:picMk id="3" creationId="{00000000-0000-0000-0000-000000000000}"/>
          </ac:picMkLst>
        </pc:picChg>
      </pc:sldChg>
      <pc:sldChg chg="modSp mod replTag delTag">
        <pc:chgData name="McCulley, Shawn" userId="8a9a6c0f-504f-456d-a54f-ccd2f0b6ded5" providerId="ADAL" clId="{3578041C-87F2-4EC0-A8B1-942F169BDD18}" dt="2022-10-25T16:12:03.088" v="16"/>
        <pc:sldMkLst>
          <pc:docMk/>
          <pc:sldMk cId="1413937232" sldId="617"/>
        </pc:sldMkLst>
        <pc:spChg chg="mod">
          <ac:chgData name="McCulley, Shawn" userId="8a9a6c0f-504f-456d-a54f-ccd2f0b6ded5" providerId="ADAL" clId="{3578041C-87F2-4EC0-A8B1-942F169BDD18}" dt="2022-10-25T16:10:38.446" v="9" actId="207"/>
          <ac:spMkLst>
            <pc:docMk/>
            <pc:sldMk cId="1413937232" sldId="617"/>
            <ac:spMk id="6" creationId="{00000000-0000-0000-0000-000000000000}"/>
          </ac:spMkLst>
        </pc:spChg>
        <pc:graphicFrameChg chg="modGraphic">
          <ac:chgData name="McCulley, Shawn" userId="8a9a6c0f-504f-456d-a54f-ccd2f0b6ded5" providerId="ADAL" clId="{3578041C-87F2-4EC0-A8B1-942F169BDD18}" dt="2022-10-25T16:10:26.830" v="8" actId="207"/>
          <ac:graphicFrameMkLst>
            <pc:docMk/>
            <pc:sldMk cId="1413937232" sldId="617"/>
            <ac:graphicFrameMk id="12" creationId="{00000000-0000-0000-0000-000000000000}"/>
          </ac:graphicFrameMkLst>
        </pc:graphicFrameChg>
      </pc:sldChg>
      <pc:sldChg chg="modSp mod replTag">
        <pc:chgData name="McCulley, Shawn" userId="8a9a6c0f-504f-456d-a54f-ccd2f0b6ded5" providerId="ADAL" clId="{3578041C-87F2-4EC0-A8B1-942F169BDD18}" dt="2022-10-25T16:11:54.611" v="14" actId="207"/>
        <pc:sldMkLst>
          <pc:docMk/>
          <pc:sldMk cId="3350581767" sldId="618"/>
        </pc:sldMkLst>
        <pc:spChg chg="mod">
          <ac:chgData name="McCulley, Shawn" userId="8a9a6c0f-504f-456d-a54f-ccd2f0b6ded5" providerId="ADAL" clId="{3578041C-87F2-4EC0-A8B1-942F169BDD18}" dt="2022-10-25T16:11:54.611" v="14" actId="207"/>
          <ac:spMkLst>
            <pc:docMk/>
            <pc:sldMk cId="3350581767" sldId="618"/>
            <ac:spMk id="5" creationId="{00000000-0000-0000-0000-000000000000}"/>
          </ac:spMkLst>
        </pc:spChg>
        <pc:graphicFrameChg chg="modGraphic">
          <ac:chgData name="McCulley, Shawn" userId="8a9a6c0f-504f-456d-a54f-ccd2f0b6ded5" providerId="ADAL" clId="{3578041C-87F2-4EC0-A8B1-942F169BDD18}" dt="2022-10-25T16:11:39.370" v="11" actId="207"/>
          <ac:graphicFrameMkLst>
            <pc:docMk/>
            <pc:sldMk cId="3350581767" sldId="618"/>
            <ac:graphicFrameMk id="12" creationId="{00000000-0000-0000-0000-000000000000}"/>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4F36DB84-C3D9-4045-B12A-1DC30B0C96C0}" type="datetimeFigureOut">
              <a:rPr lang="en-US" smtClean="0"/>
              <a:t>10/26/2022</a:t>
            </a:fld>
            <a:endParaRPr lang="es-E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78E28735-6512-D14E-BA86-7ACCB7EDAEE8}" type="slidenum">
              <a:rPr lang="en-US" smtClean="0"/>
              <a:t>‹#›</a:t>
            </a:fld>
            <a:endParaRPr lang="es-ES" dirty="0"/>
          </a:p>
        </p:txBody>
      </p:sp>
    </p:spTree>
    <p:extLst>
      <p:ext uri="{BB962C8B-B14F-4D97-AF65-F5344CB8AC3E}">
        <p14:creationId xmlns:p14="http://schemas.microsoft.com/office/powerpoint/2010/main" val="2822984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6419D04-B7DB-2B4D-885F-E8F5B8FE3E52}" type="datetimeFigureOut">
              <a:rPr lang="en-US" smtClean="0"/>
              <a:t>10/26/2022</a:t>
            </a:fld>
            <a:endParaRPr lang="es-E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4FDA3B-D772-9D44-B8B4-BB6CF7F1C08A}" type="slidenum">
              <a:rPr lang="en-US" smtClean="0"/>
              <a:t>‹#›</a:t>
            </a:fld>
            <a:endParaRPr lang="es-ES" dirty="0"/>
          </a:p>
        </p:txBody>
      </p:sp>
    </p:spTree>
    <p:extLst>
      <p:ext uri="{BB962C8B-B14F-4D97-AF65-F5344CB8AC3E}">
        <p14:creationId xmlns:p14="http://schemas.microsoft.com/office/powerpoint/2010/main" val="376127043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1</a:t>
            </a:fld>
            <a:endParaRPr lang="es-ES" dirty="0"/>
          </a:p>
        </p:txBody>
      </p:sp>
    </p:spTree>
    <p:extLst>
      <p:ext uri="{BB962C8B-B14F-4D97-AF65-F5344CB8AC3E}">
        <p14:creationId xmlns:p14="http://schemas.microsoft.com/office/powerpoint/2010/main" val="1052415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3</a:t>
            </a:fld>
            <a:endParaRPr lang="es-ES" dirty="0"/>
          </a:p>
        </p:txBody>
      </p:sp>
    </p:spTree>
    <p:extLst>
      <p:ext uri="{BB962C8B-B14F-4D97-AF65-F5344CB8AC3E}">
        <p14:creationId xmlns:p14="http://schemas.microsoft.com/office/powerpoint/2010/main" val="18416758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18</a:t>
            </a:fld>
            <a:endParaRPr lang="es-ES" dirty="0"/>
          </a:p>
        </p:txBody>
      </p:sp>
    </p:spTree>
    <p:extLst>
      <p:ext uri="{BB962C8B-B14F-4D97-AF65-F5344CB8AC3E}">
        <p14:creationId xmlns:p14="http://schemas.microsoft.com/office/powerpoint/2010/main" val="615066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30</a:t>
            </a:fld>
            <a:endParaRPr lang="es-ES" dirty="0"/>
          </a:p>
        </p:txBody>
      </p:sp>
    </p:spTree>
    <p:extLst>
      <p:ext uri="{BB962C8B-B14F-4D97-AF65-F5344CB8AC3E}">
        <p14:creationId xmlns:p14="http://schemas.microsoft.com/office/powerpoint/2010/main" val="34931577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36</a:t>
            </a:fld>
            <a:endParaRPr lang="es-ES" dirty="0"/>
          </a:p>
        </p:txBody>
      </p:sp>
    </p:spTree>
    <p:extLst>
      <p:ext uri="{BB962C8B-B14F-4D97-AF65-F5344CB8AC3E}">
        <p14:creationId xmlns:p14="http://schemas.microsoft.com/office/powerpoint/2010/main" val="11531104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94FDA3B-D772-9D44-B8B4-BB6CF7F1C08A}" type="slidenum">
              <a:rPr lang="en-US" smtClean="0"/>
              <a:t>37</a:t>
            </a:fld>
            <a:endParaRPr lang="es-ES" dirty="0"/>
          </a:p>
        </p:txBody>
      </p:sp>
    </p:spTree>
    <p:extLst>
      <p:ext uri="{BB962C8B-B14F-4D97-AF65-F5344CB8AC3E}">
        <p14:creationId xmlns:p14="http://schemas.microsoft.com/office/powerpoint/2010/main" val="34178456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Rectangle 10"/>
          <p:cNvSpPr/>
          <p:nvPr userDrawn="1"/>
        </p:nvSpPr>
        <p:spPr>
          <a:xfrm>
            <a:off x="11733" y="2936618"/>
            <a:ext cx="8989391" cy="1913206"/>
          </a:xfrm>
          <a:prstGeom prst="rect">
            <a:avLst/>
          </a:prstGeom>
          <a:solidFill>
            <a:schemeClr val="bg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ctrTitle"/>
          </p:nvPr>
        </p:nvSpPr>
        <p:spPr>
          <a:xfrm>
            <a:off x="457200" y="3130585"/>
            <a:ext cx="7772400" cy="1670014"/>
          </a:xfrm>
        </p:spPr>
        <p:txBody>
          <a:bodyPr anchor="b" anchorCtr="0">
            <a:normAutofit/>
          </a:bodyPr>
          <a:lstStyle>
            <a:lvl1pPr>
              <a:lnSpc>
                <a:spcPct val="100000"/>
              </a:lnSpc>
              <a:defRPr sz="5400" spc="-8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9" name="Rectangle 8"/>
          <p:cNvSpPr/>
          <p:nvPr userDrawn="1"/>
        </p:nvSpPr>
        <p:spPr>
          <a:xfrm>
            <a:off x="8782891" y="0"/>
            <a:ext cx="36110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Slide Number Placeholder 5"/>
          <p:cNvSpPr>
            <a:spLocks noGrp="1"/>
          </p:cNvSpPr>
          <p:nvPr>
            <p:ph type="sldNum" sz="quarter" idx="12"/>
          </p:nvPr>
        </p:nvSpPr>
        <p:spPr>
          <a:xfrm>
            <a:off x="7986570" y="6419181"/>
            <a:ext cx="459794" cy="283845"/>
          </a:xfrm>
          <a:prstGeom prst="rect">
            <a:avLst/>
          </a:prstGeom>
        </p:spPr>
        <p:txBody>
          <a:bodyPr/>
          <a:lstStyle>
            <a:lvl1pPr>
              <a:defRPr>
                <a:solidFill>
                  <a:schemeClr val="tx1"/>
                </a:solidFill>
              </a:defRPr>
            </a:lvl1pPr>
          </a:lstStyle>
          <a:p>
            <a:fld id="{AF83BEB6-139A-B746-BC33-1F5B6187E651}" type="slidenum">
              <a:rPr lang="en-US" smtClean="0">
                <a:solidFill>
                  <a:prstClr val="black"/>
                </a:solidFill>
              </a:rPr>
              <a:pPr/>
              <a:t>‹#›</a:t>
            </a:fld>
            <a:endParaRPr lang="en-US" dirty="0">
              <a:solidFill>
                <a:prstClr val="black"/>
              </a:solidFill>
            </a:endParaRPr>
          </a:p>
        </p:txBody>
      </p:sp>
      <p:sp>
        <p:nvSpPr>
          <p:cNvPr id="12" name="Rectangle 11"/>
          <p:cNvSpPr/>
          <p:nvPr userDrawn="1"/>
        </p:nvSpPr>
        <p:spPr>
          <a:xfrm>
            <a:off x="11733" y="5777982"/>
            <a:ext cx="9132267" cy="1080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346814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Custom Layout">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E4F962DC-D434-2A44-9BC1-616D5D9BB59D}"/>
              </a:ext>
            </a:extLst>
          </p:cNvPr>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Rectangle 5"/>
          <p:cNvSpPr/>
          <p:nvPr userDrawn="1"/>
        </p:nvSpPr>
        <p:spPr>
          <a:xfrm rot="5400000">
            <a:off x="1239403" y="2963597"/>
            <a:ext cx="5029200" cy="27432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8" name="Text Placeholder 7"/>
          <p:cNvSpPr>
            <a:spLocks noGrp="1"/>
          </p:cNvSpPr>
          <p:nvPr>
            <p:ph type="body" sz="quarter" idx="11"/>
          </p:nvPr>
        </p:nvSpPr>
        <p:spPr>
          <a:xfrm>
            <a:off x="457654" y="949570"/>
            <a:ext cx="3059567" cy="3268947"/>
          </a:xfrm>
        </p:spPr>
        <p:txBody>
          <a:bodyPr>
            <a:normAutofit/>
          </a:bodyPr>
          <a:lstStyle>
            <a:lvl1pPr marL="0" indent="0">
              <a:lnSpc>
                <a:spcPct val="100000"/>
              </a:lnSpc>
              <a:spcAft>
                <a:spcPts val="0"/>
              </a:spcAft>
              <a:buNone/>
              <a:defRPr sz="4000"/>
            </a:lvl1pPr>
          </a:lstStyle>
          <a:p>
            <a:pPr lvl="0"/>
            <a:r>
              <a:rPr lang="en-US" dirty="0"/>
              <a:t>Click to edit Master text styles</a:t>
            </a:r>
          </a:p>
        </p:txBody>
      </p:sp>
      <p:sp>
        <p:nvSpPr>
          <p:cNvPr id="10" name="Content Placeholder 9"/>
          <p:cNvSpPr>
            <a:spLocks noGrp="1"/>
          </p:cNvSpPr>
          <p:nvPr>
            <p:ph sz="quarter" idx="12"/>
          </p:nvPr>
        </p:nvSpPr>
        <p:spPr>
          <a:xfrm>
            <a:off x="458108" y="586158"/>
            <a:ext cx="3059113" cy="363412"/>
          </a:xfrm>
        </p:spPr>
        <p:txBody>
          <a:bodyPr tIns="0" bIns="0" anchor="t"/>
          <a:lstStyle>
            <a:lvl1pPr marL="0" indent="0">
              <a:lnSpc>
                <a:spcPct val="100000"/>
              </a:lnSpc>
              <a:buNone/>
              <a:defRPr>
                <a:solidFill>
                  <a:schemeClr val="tx2"/>
                </a:solidFill>
              </a:defRPr>
            </a:lvl1pPr>
          </a:lstStyle>
          <a:p>
            <a:pPr lvl="0"/>
            <a:r>
              <a:rPr lang="en-US" dirty="0"/>
              <a:t>Click to edit Master text styles</a:t>
            </a:r>
          </a:p>
        </p:txBody>
      </p:sp>
      <p:sp>
        <p:nvSpPr>
          <p:cNvPr id="13" name="TextBox 12"/>
          <p:cNvSpPr txBox="1"/>
          <p:nvPr userDrawn="1"/>
        </p:nvSpPr>
        <p:spPr>
          <a:xfrm>
            <a:off x="626533" y="6451745"/>
            <a:ext cx="1911101" cy="261610"/>
          </a:xfrm>
          <a:prstGeom prst="rect">
            <a:avLst/>
          </a:prstGeom>
          <a:noFill/>
        </p:spPr>
        <p:txBody>
          <a:bodyPr wrap="none" rtlCol="0" anchor="t">
            <a:spAutoFit/>
          </a:bodyPr>
          <a:lstStyle/>
          <a:p>
            <a:r>
              <a:rPr lang="es-ES" sz="1100" cap="all" baseline="0" dirty="0">
                <a:solidFill>
                  <a:schemeClr val="tx1"/>
                </a:solidFill>
                <a:latin typeface="+mn-lt"/>
              </a:rPr>
              <a:t>Money Smart para Adultos</a:t>
            </a:r>
          </a:p>
        </p:txBody>
      </p:sp>
      <p:sp>
        <p:nvSpPr>
          <p:cNvPr id="14" name="Rectangle 13"/>
          <p:cNvSpPr/>
          <p:nvPr userDrawn="1"/>
        </p:nvSpPr>
        <p:spPr>
          <a:xfrm>
            <a:off x="2549014" y="6445083"/>
            <a:ext cx="5171232" cy="261610"/>
          </a:xfrm>
          <a:prstGeom prst="rect">
            <a:avLst/>
          </a:prstGeom>
        </p:spPr>
        <p:txBody>
          <a:bodyPr wrap="square" anchor="t">
            <a:spAutoFit/>
          </a:bodyPr>
          <a:lstStyle/>
          <a:p>
            <a:r>
              <a:rPr lang="es-ES" sz="1100" kern="1200" dirty="0">
                <a:solidFill>
                  <a:schemeClr val="tx1"/>
                </a:solidFill>
                <a:latin typeface="+mj-lt"/>
              </a:rPr>
              <a:t>Módulo 7: Principios de los préstamos</a:t>
            </a:r>
            <a:endParaRPr lang="es-ES" sz="1100" kern="1200" dirty="0">
              <a:solidFill>
                <a:schemeClr val="tx1"/>
              </a:solidFill>
              <a:latin typeface="+mj-lt"/>
              <a:ea typeface="+mn-ea"/>
              <a:cs typeface="+mn-cs"/>
            </a:endParaRPr>
          </a:p>
        </p:txBody>
      </p:sp>
      <p:sp>
        <p:nvSpPr>
          <p:cNvPr id="9" name="Slide Number Placeholder 5">
            <a:extLst>
              <a:ext uri="{FF2B5EF4-FFF2-40B4-BE49-F238E27FC236}">
                <a16:creationId xmlns:a16="http://schemas.microsoft.com/office/drawing/2014/main" id="{D73186EE-5787-4A48-9595-39F7B0E91260}"/>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
        <p:nvSpPr>
          <p:cNvPr id="15" name="Rectangle 14">
            <a:extLst>
              <a:ext uri="{FF2B5EF4-FFF2-40B4-BE49-F238E27FC236}">
                <a16:creationId xmlns:a16="http://schemas.microsoft.com/office/drawing/2014/main" id="{06FD98A6-A86D-934C-A58D-28CBD8C05C19}"/>
              </a:ext>
            </a:extLst>
          </p:cNvPr>
          <p:cNvSpPr/>
          <p:nvPr userDrawn="1"/>
        </p:nvSpPr>
        <p:spPr>
          <a:xfrm>
            <a:off x="5588246" y="6451745"/>
            <a:ext cx="2300057" cy="261610"/>
          </a:xfrm>
          <a:prstGeom prst="rect">
            <a:avLst/>
          </a:prstGeom>
        </p:spPr>
        <p:txBody>
          <a:bodyPr wrap="square" anchor="t">
            <a:spAutoFit/>
          </a:bodyPr>
          <a:lstStyle/>
          <a:p>
            <a:r>
              <a:rPr lang="es-ES" sz="1100" dirty="0">
                <a:solidFill>
                  <a:schemeClr val="tx1"/>
                </a:solidFill>
              </a:rPr>
              <a:t>Septiembre de 2018</a:t>
            </a:r>
          </a:p>
        </p:txBody>
      </p:sp>
    </p:spTree>
    <p:extLst>
      <p:ext uri="{BB962C8B-B14F-4D97-AF65-F5344CB8AC3E}">
        <p14:creationId xmlns:p14="http://schemas.microsoft.com/office/powerpoint/2010/main" val="2120455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499213" cy="881682"/>
          </a:xfrm>
        </p:spPr>
        <p:txBody>
          <a:bodyPr anchor="b"/>
          <a:lstStyle/>
          <a:p>
            <a:r>
              <a:rPr lang="en-US" dirty="0"/>
              <a:t>Click to edit Master title style</a:t>
            </a:r>
          </a:p>
        </p:txBody>
      </p:sp>
      <p:sp>
        <p:nvSpPr>
          <p:cNvPr id="3" name="Content Placeholder 2"/>
          <p:cNvSpPr>
            <a:spLocks noGrp="1"/>
          </p:cNvSpPr>
          <p:nvPr>
            <p:ph idx="1"/>
          </p:nvPr>
        </p:nvSpPr>
        <p:spPr>
          <a:xfrm>
            <a:off x="577986" y="1424723"/>
            <a:ext cx="7499214" cy="4701440"/>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a:extLst>
              <a:ext uri="{FF2B5EF4-FFF2-40B4-BE49-F238E27FC236}">
                <a16:creationId xmlns:a16="http://schemas.microsoft.com/office/drawing/2014/main" id="{0DBA5A07-5091-2A4A-ABEB-71B05461792C}"/>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1455796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7" name="Picture 6" descr="GettyImages-665215966.eps"/>
          <p:cNvPicPr>
            <a:picLocks noChangeAspect="1"/>
          </p:cNvPicPr>
          <p:nvPr/>
        </p:nvPicPr>
        <p:blipFill rotWithShape="1">
          <a:blip r:embed="rId2" cstate="screen">
            <a:extLst>
              <a:ext uri="{28A0092B-C50C-407E-A947-70E740481C1C}">
                <a14:useLocalDpi xmlns:a14="http://schemas.microsoft.com/office/drawing/2010/main"/>
              </a:ext>
            </a:extLst>
          </a:blip>
          <a:srcRect l="14853" t="14685" r="12861" b="17800"/>
          <a:stretch/>
        </p:blipFill>
        <p:spPr>
          <a:xfrm>
            <a:off x="5217191" y="2733825"/>
            <a:ext cx="3766515" cy="3517888"/>
          </a:xfrm>
          <a:prstGeom prst="rect">
            <a:avLst/>
          </a:prstGeom>
        </p:spPr>
      </p:pic>
      <p:sp>
        <p:nvSpPr>
          <p:cNvPr id="2" name="Title 1"/>
          <p:cNvSpPr>
            <a:spLocks noGrp="1"/>
          </p:cNvSpPr>
          <p:nvPr>
            <p:ph type="title"/>
          </p:nvPr>
        </p:nvSpPr>
        <p:spPr>
          <a:xfrm>
            <a:off x="595591" y="425590"/>
            <a:ext cx="7620000" cy="890448"/>
          </a:xfrm>
        </p:spPr>
        <p:txBody>
          <a:bodyPr/>
          <a:lstStyle/>
          <a:p>
            <a:r>
              <a:rPr lang="en-US" dirty="0"/>
              <a:t>Click to edit Master title style</a:t>
            </a:r>
          </a:p>
        </p:txBody>
      </p:sp>
      <p:sp>
        <p:nvSpPr>
          <p:cNvPr id="3" name="Content Placeholder 2"/>
          <p:cNvSpPr>
            <a:spLocks noGrp="1"/>
          </p:cNvSpPr>
          <p:nvPr>
            <p:ph idx="1"/>
          </p:nvPr>
        </p:nvSpPr>
        <p:spPr>
          <a:xfrm>
            <a:off x="595591" y="1441004"/>
            <a:ext cx="5341383" cy="4958031"/>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a:extLst>
              <a:ext uri="{FF2B5EF4-FFF2-40B4-BE49-F238E27FC236}">
                <a16:creationId xmlns:a16="http://schemas.microsoft.com/office/drawing/2014/main" id="{EA76649D-5A98-A340-A687-D4ACA46B96A7}"/>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559321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7" name="Picture 6" descr="GettyImages-623292622.jpg"/>
          <p:cNvPicPr>
            <a:picLocks noChangeAspect="1"/>
          </p:cNvPicPr>
          <p:nvPr userDrawn="1"/>
        </p:nvPicPr>
        <p:blipFill rotWithShape="1">
          <a:blip r:embed="rId2" cstate="print">
            <a:extLst>
              <a:ext uri="{28A0092B-C50C-407E-A947-70E740481C1C}">
                <a14:useLocalDpi xmlns:a14="http://schemas.microsoft.com/office/drawing/2010/main"/>
              </a:ext>
            </a:extLst>
          </a:blip>
          <a:srcRect l="19468" t="7317" r="21819" b="8978"/>
          <a:stretch/>
        </p:blipFill>
        <p:spPr>
          <a:xfrm flipH="1">
            <a:off x="5742464" y="2792409"/>
            <a:ext cx="3258660" cy="3484327"/>
          </a:xfrm>
          <a:prstGeom prst="rect">
            <a:avLst/>
          </a:prstGeom>
        </p:spPr>
      </p:pic>
      <p:sp>
        <p:nvSpPr>
          <p:cNvPr id="3" name="Content Placeholder 2"/>
          <p:cNvSpPr>
            <a:spLocks noGrp="1"/>
          </p:cNvSpPr>
          <p:nvPr>
            <p:ph idx="1"/>
          </p:nvPr>
        </p:nvSpPr>
        <p:spPr>
          <a:xfrm>
            <a:off x="611873" y="1416581"/>
            <a:ext cx="5351605" cy="4966171"/>
          </a:xfrm>
        </p:spPr>
        <p:txBody>
          <a:bodyPr/>
          <a:lstStyle>
            <a:lvl1pPr>
              <a:defRPr i="0">
                <a:solidFill>
                  <a:schemeClr val="tx1"/>
                </a:solidFill>
              </a:defRPr>
            </a:lvl1pPr>
            <a:lvl2pPr>
              <a:defRPr i="0">
                <a:solidFill>
                  <a:schemeClr val="tx1"/>
                </a:solidFill>
              </a:defRPr>
            </a:lvl2pPr>
            <a:lvl3pPr>
              <a:defRPr i="0">
                <a:solidFill>
                  <a:schemeClr val="tx1"/>
                </a:solidFill>
              </a:defRPr>
            </a:lvl3pPr>
            <a:lvl4pPr>
              <a:defRPr i="0">
                <a:solidFill>
                  <a:schemeClr val="tx1"/>
                </a:solidFill>
              </a:defRPr>
            </a:lvl4pPr>
            <a:lvl5pPr>
              <a:defRPr i="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611873" y="399954"/>
            <a:ext cx="7620000" cy="916084"/>
          </a:xfrm>
        </p:spPr>
        <p:txBody>
          <a:bodyPr/>
          <a:lstStyle/>
          <a:p>
            <a:r>
              <a:rPr lang="en-US" dirty="0"/>
              <a:t>Click to edit Master title style</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a:extLst>
              <a:ext uri="{FF2B5EF4-FFF2-40B4-BE49-F238E27FC236}">
                <a16:creationId xmlns:a16="http://schemas.microsoft.com/office/drawing/2014/main" id="{706E3A72-CD13-B644-855A-641B7EDDCBAE}"/>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5233434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cstate="screen">
            <a:extLst>
              <a:ext uri="{28A0092B-C50C-407E-A947-70E740481C1C}">
                <a14:useLocalDpi xmlns:a14="http://schemas.microsoft.com/office/drawing/2010/main"/>
              </a:ext>
            </a:extLst>
          </a:blip>
          <a:srcRect b="7080"/>
          <a:stretch/>
        </p:blipFill>
        <p:spPr>
          <a:xfrm>
            <a:off x="4458789" y="3505948"/>
            <a:ext cx="4467496" cy="2767461"/>
          </a:xfrm>
          <a:prstGeom prst="rect">
            <a:avLst/>
          </a:prstGeom>
        </p:spPr>
      </p:pic>
      <p:sp>
        <p:nvSpPr>
          <p:cNvPr id="2" name="Title 1"/>
          <p:cNvSpPr>
            <a:spLocks noGrp="1"/>
          </p:cNvSpPr>
          <p:nvPr>
            <p:ph type="title"/>
          </p:nvPr>
        </p:nvSpPr>
        <p:spPr>
          <a:xfrm>
            <a:off x="667534" y="152718"/>
            <a:ext cx="7409666" cy="1163320"/>
          </a:xfrm>
        </p:spPr>
        <p:txBody>
          <a:bodyPr/>
          <a:lstStyle/>
          <a:p>
            <a:r>
              <a:rPr lang="en-US" dirty="0"/>
              <a:t>Click to edit Master title style</a:t>
            </a:r>
          </a:p>
        </p:txBody>
      </p:sp>
      <p:sp>
        <p:nvSpPr>
          <p:cNvPr id="3" name="Content Placeholder 2"/>
          <p:cNvSpPr>
            <a:spLocks noGrp="1"/>
          </p:cNvSpPr>
          <p:nvPr>
            <p:ph idx="1"/>
          </p:nvPr>
        </p:nvSpPr>
        <p:spPr>
          <a:xfrm>
            <a:off x="667534" y="1441004"/>
            <a:ext cx="7409666" cy="4685159"/>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a:extLst>
              <a:ext uri="{FF2B5EF4-FFF2-40B4-BE49-F238E27FC236}">
                <a16:creationId xmlns:a16="http://schemas.microsoft.com/office/drawing/2014/main" id="{9D70B126-CBEE-624E-9E38-F3D87A4C829E}"/>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2068263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4436" y="426832"/>
            <a:ext cx="7620000" cy="889206"/>
          </a:xfrm>
        </p:spPr>
        <p:txBody>
          <a:bodyPr/>
          <a:lstStyle/>
          <a:p>
            <a:r>
              <a:rPr lang="en-US"/>
              <a:t>Click to edit Master title style</a:t>
            </a:r>
            <a:endParaRPr lang="en-US" dirty="0"/>
          </a:p>
        </p:txBody>
      </p:sp>
      <p:sp>
        <p:nvSpPr>
          <p:cNvPr id="3" name="Content Placeholder 2"/>
          <p:cNvSpPr>
            <a:spLocks noGrp="1"/>
          </p:cNvSpPr>
          <p:nvPr>
            <p:ph idx="1"/>
          </p:nvPr>
        </p:nvSpPr>
        <p:spPr>
          <a:xfrm>
            <a:off x="644436" y="1432864"/>
            <a:ext cx="7620000" cy="4967414"/>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7" name="Slide Number Placeholder 5">
            <a:extLst>
              <a:ext uri="{FF2B5EF4-FFF2-40B4-BE49-F238E27FC236}">
                <a16:creationId xmlns:a16="http://schemas.microsoft.com/office/drawing/2014/main" id="{A26D188C-8F2F-764A-853E-A3F160257BD6}"/>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936095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3_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91956" y="152718"/>
            <a:ext cx="7385244" cy="1163320"/>
          </a:xfrm>
        </p:spPr>
        <p:txBody>
          <a:bodyPr/>
          <a:lstStyle/>
          <a:p>
            <a:r>
              <a:rPr lang="en-US" dirty="0"/>
              <a:t>Click to edit Master title style</a:t>
            </a:r>
          </a:p>
        </p:txBody>
      </p:sp>
      <p:sp>
        <p:nvSpPr>
          <p:cNvPr id="3" name="Content Placeholder 2"/>
          <p:cNvSpPr>
            <a:spLocks noGrp="1"/>
          </p:cNvSpPr>
          <p:nvPr>
            <p:ph idx="1"/>
          </p:nvPr>
        </p:nvSpPr>
        <p:spPr>
          <a:xfrm>
            <a:off x="691956" y="1432864"/>
            <a:ext cx="7385244" cy="4693300"/>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7" name="Slide Number Placeholder 5">
            <a:extLst>
              <a:ext uri="{FF2B5EF4-FFF2-40B4-BE49-F238E27FC236}">
                <a16:creationId xmlns:a16="http://schemas.microsoft.com/office/drawing/2014/main" id="{5C1FC3B2-2267-5C4B-8848-1E545B3756F4}"/>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42377879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t" anchorCtr="0">
            <a:noAutofit/>
          </a:bodyPr>
          <a:lstStyle>
            <a:lvl1pPr algn="l">
              <a:lnSpc>
                <a:spcPct val="100000"/>
              </a:lnSpc>
              <a:defRPr sz="5400" b="0" cap="all" spc="-80" baseline="0">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9" name="Footer Placeholder 8"/>
          <p:cNvSpPr>
            <a:spLocks noGrp="1"/>
          </p:cNvSpPr>
          <p:nvPr>
            <p:ph type="ftr" sz="quarter" idx="12"/>
          </p:nvPr>
        </p:nvSpPr>
        <p:spPr>
          <a:xfrm>
            <a:off x="457200" y="6492875"/>
            <a:ext cx="3429000" cy="283845"/>
          </a:xfrm>
          <a:prstGeom prst="rect">
            <a:avLst/>
          </a:prstGeom>
        </p:spPr>
        <p:txBody>
          <a:bodyPr/>
          <a:lstStyle/>
          <a:p>
            <a:endParaRPr lang="en-US" dirty="0">
              <a:solidFill>
                <a:prstClr val="black"/>
              </a:solidFill>
            </a:endParaRPr>
          </a:p>
        </p:txBody>
      </p:sp>
      <p:sp>
        <p:nvSpPr>
          <p:cNvPr id="10" name="Slide Number Placeholder 5">
            <a:extLst>
              <a:ext uri="{FF2B5EF4-FFF2-40B4-BE49-F238E27FC236}">
                <a16:creationId xmlns:a16="http://schemas.microsoft.com/office/drawing/2014/main" id="{8C515FC6-6F2F-2743-8E45-A1B10542947B}"/>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675689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927848" cy="914894"/>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en-US"/>
              <a:t>Click to edit Master text styles</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8" name="Footer Placeholder 7"/>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9" name="Slide Number Placeholder 8"/>
          <p:cNvSpPr>
            <a:spLocks noGrp="1"/>
          </p:cNvSpPr>
          <p:nvPr>
            <p:ph type="sldNum" sz="quarter" idx="12"/>
          </p:nvPr>
        </p:nvSpPr>
        <p:spPr>
          <a:xfrm>
            <a:off x="7986570" y="6419181"/>
            <a:ext cx="459794" cy="283845"/>
          </a:xfrm>
          <a:prstGeom prst="rect">
            <a:avLst/>
          </a:prstGeom>
        </p:spPr>
        <p:txBody>
          <a:bodyPr/>
          <a:lstStyle/>
          <a:p>
            <a:fld id="{AF83BEB6-139A-B746-BC33-1F5B6187E651}"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40174374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6533" y="152718"/>
            <a:ext cx="7450666" cy="1163320"/>
          </a:xfrm>
          <a:prstGeom prst="rect">
            <a:avLst/>
          </a:prstGeom>
        </p:spPr>
        <p:txBody>
          <a:bodyPr vert="horz" lIns="91440" tIns="45720" rIns="91440" bIns="45720" rtlCol="0" anchor="b">
            <a:noAutofit/>
          </a:bodyPr>
          <a:lstStyle/>
          <a:p>
            <a:r>
              <a:rPr lang="en-US" dirty="0"/>
              <a:t>Click to edit Master title style</a:t>
            </a:r>
          </a:p>
        </p:txBody>
      </p:sp>
      <p:sp>
        <p:nvSpPr>
          <p:cNvPr id="3" name="Text Placeholder 2"/>
          <p:cNvSpPr>
            <a:spLocks noGrp="1"/>
          </p:cNvSpPr>
          <p:nvPr>
            <p:ph type="body" idx="1"/>
          </p:nvPr>
        </p:nvSpPr>
        <p:spPr>
          <a:xfrm>
            <a:off x="626533" y="1441004"/>
            <a:ext cx="7450666" cy="468515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529935" y="0"/>
            <a:ext cx="8084130" cy="1527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Rectangle 13"/>
          <p:cNvSpPr/>
          <p:nvPr userDrawn="1"/>
        </p:nvSpPr>
        <p:spPr>
          <a:xfrm>
            <a:off x="2638027" y="6445083"/>
            <a:ext cx="5171232" cy="261610"/>
          </a:xfrm>
          <a:prstGeom prst="rect">
            <a:avLst/>
          </a:prstGeom>
        </p:spPr>
        <p:txBody>
          <a:bodyPr wrap="square" anchor="t">
            <a:spAutoFit/>
          </a:bodyPr>
          <a:lstStyle/>
          <a:p>
            <a:r>
              <a:rPr lang="es-ES" sz="1100" dirty="0">
                <a:solidFill>
                  <a:schemeClr val="tx1"/>
                </a:solidFill>
                <a:latin typeface="+mj-lt"/>
              </a:rPr>
              <a:t>Módulo 7: Principios de los préstamos</a:t>
            </a:r>
          </a:p>
        </p:txBody>
      </p:sp>
      <p:sp>
        <p:nvSpPr>
          <p:cNvPr id="15" name="TextBox 14">
            <a:extLst>
              <a:ext uri="{FF2B5EF4-FFF2-40B4-BE49-F238E27FC236}">
                <a16:creationId xmlns:a16="http://schemas.microsoft.com/office/drawing/2014/main" id="{4D6EC647-4662-E443-A009-DF6E4A4E2182}"/>
              </a:ext>
            </a:extLst>
          </p:cNvPr>
          <p:cNvSpPr txBox="1"/>
          <p:nvPr userDrawn="1"/>
        </p:nvSpPr>
        <p:spPr>
          <a:xfrm>
            <a:off x="626533" y="6451745"/>
            <a:ext cx="1911101" cy="261610"/>
          </a:xfrm>
          <a:prstGeom prst="rect">
            <a:avLst/>
          </a:prstGeom>
          <a:noFill/>
        </p:spPr>
        <p:txBody>
          <a:bodyPr wrap="none" rtlCol="0" anchor="t">
            <a:spAutoFit/>
          </a:bodyPr>
          <a:lstStyle/>
          <a:p>
            <a:r>
              <a:rPr lang="es-ES" sz="1100" cap="all" baseline="0" dirty="0">
                <a:solidFill>
                  <a:schemeClr val="tx1"/>
                </a:solidFill>
                <a:latin typeface="+mn-lt"/>
              </a:rPr>
              <a:t>Money Smart para Adultos</a:t>
            </a:r>
          </a:p>
        </p:txBody>
      </p:sp>
      <p:sp>
        <p:nvSpPr>
          <p:cNvPr id="16" name="Rectangle 15">
            <a:extLst>
              <a:ext uri="{FF2B5EF4-FFF2-40B4-BE49-F238E27FC236}">
                <a16:creationId xmlns:a16="http://schemas.microsoft.com/office/drawing/2014/main" id="{42B05FFA-44C0-C649-B565-54E9C9E4C549}"/>
              </a:ext>
            </a:extLst>
          </p:cNvPr>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7" name="Slide Number Placeholder 5">
            <a:extLst>
              <a:ext uri="{FF2B5EF4-FFF2-40B4-BE49-F238E27FC236}">
                <a16:creationId xmlns:a16="http://schemas.microsoft.com/office/drawing/2014/main" id="{609A2781-A501-0C4D-AE76-7530EDF1ECD7}"/>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
        <p:nvSpPr>
          <p:cNvPr id="18" name="Rectangle 17">
            <a:extLst>
              <a:ext uri="{FF2B5EF4-FFF2-40B4-BE49-F238E27FC236}">
                <a16:creationId xmlns:a16="http://schemas.microsoft.com/office/drawing/2014/main" id="{FB0B2B15-FFD6-9F4E-8C20-ABF08414A7CA}"/>
              </a:ext>
            </a:extLst>
          </p:cNvPr>
          <p:cNvSpPr/>
          <p:nvPr userDrawn="1"/>
        </p:nvSpPr>
        <p:spPr>
          <a:xfrm>
            <a:off x="5588246" y="6451745"/>
            <a:ext cx="2300057" cy="261610"/>
          </a:xfrm>
          <a:prstGeom prst="rect">
            <a:avLst/>
          </a:prstGeom>
        </p:spPr>
        <p:txBody>
          <a:bodyPr wrap="square" anchor="t">
            <a:spAutoFit/>
          </a:bodyPr>
          <a:lstStyle/>
          <a:p>
            <a:r>
              <a:rPr lang="es-ES" sz="1100" dirty="0">
                <a:solidFill>
                  <a:schemeClr val="tx1"/>
                </a:solidFill>
              </a:rPr>
              <a:t>Septiembre de 2018</a:t>
            </a:r>
          </a:p>
        </p:txBody>
      </p:sp>
    </p:spTree>
    <p:extLst>
      <p:ext uri="{BB962C8B-B14F-4D97-AF65-F5344CB8AC3E}">
        <p14:creationId xmlns:p14="http://schemas.microsoft.com/office/powerpoint/2010/main" val="10509995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70" r:id="rId9"/>
    <p:sldLayoutId id="2147483678" r:id="rId10"/>
  </p:sldLayoutIdLst>
  <p:hf hdr="0" ftr="0" dt="0"/>
  <p:txStyles>
    <p:titleStyle>
      <a:lvl1pPr algn="l" defTabSz="914400" rtl="0" eaLnBrk="1" latinLnBrk="0" hangingPunct="1">
        <a:spcBef>
          <a:spcPct val="0"/>
        </a:spcBef>
        <a:buNone/>
        <a:defRPr sz="3600" kern="1200" cap="none" spc="-60" baseline="0">
          <a:solidFill>
            <a:schemeClr val="tx2"/>
          </a:solidFill>
          <a:latin typeface="Franklin Gothic Medium"/>
          <a:ea typeface="+mj-ea"/>
          <a:cs typeface="Franklin Gothic Medium"/>
        </a:defRPr>
      </a:lvl1pPr>
    </p:titleStyle>
    <p:bodyStyle>
      <a:lvl1pPr marL="256032" indent="-256032" algn="l" defTabSz="914400" rtl="0" eaLnBrk="1" latinLnBrk="0" hangingPunct="1">
        <a:lnSpc>
          <a:spcPct val="140000"/>
        </a:lnSpc>
        <a:spcBef>
          <a:spcPct val="20000"/>
        </a:spcBef>
        <a:spcAft>
          <a:spcPts val="1200"/>
        </a:spcAft>
        <a:buClr>
          <a:schemeClr val="tx2"/>
        </a:buClr>
        <a:buFont typeface="Arial"/>
        <a:buChar char="•"/>
        <a:defRPr sz="2400" b="0" kern="1200">
          <a:solidFill>
            <a:schemeClr val="tx1"/>
          </a:solidFill>
          <a:latin typeface="Franklin Gothic Medium"/>
          <a:ea typeface="+mn-ea"/>
          <a:cs typeface="Franklin Gothic Medium"/>
        </a:defRPr>
      </a:lvl1pPr>
      <a:lvl2pPr marL="457200" indent="-182880" algn="l" defTabSz="914400" rtl="0" eaLnBrk="1" latinLnBrk="0" hangingPunct="1">
        <a:lnSpc>
          <a:spcPct val="140000"/>
        </a:lnSpc>
        <a:spcBef>
          <a:spcPct val="20000"/>
        </a:spcBef>
        <a:buClr>
          <a:schemeClr val="tx2"/>
        </a:buClr>
        <a:buFont typeface="Arial" pitchFamily="34" charset="0"/>
        <a:buChar char="•"/>
        <a:defRPr sz="2000" kern="1200">
          <a:solidFill>
            <a:schemeClr val="tx1"/>
          </a:solidFill>
          <a:latin typeface="Franklin Gothic Book"/>
          <a:ea typeface="+mn-ea"/>
          <a:cs typeface="Franklin Gothic Book"/>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Franklin Gothic Book"/>
          <a:ea typeface="+mn-ea"/>
          <a:cs typeface="Franklin Gothic Book"/>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Franklin Gothic Book"/>
          <a:ea typeface="+mn-ea"/>
          <a:cs typeface="Franklin Gothic Book"/>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Franklin Gothic Book"/>
          <a:ea typeface="+mn-ea"/>
          <a:cs typeface="Franklin Gothic Book"/>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8.png"/><Relationship Id="rId4" Type="http://schemas.openxmlformats.org/officeDocument/2006/relationships/image" Target="../media/image7.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slideLayout" Target="../slideLayouts/slideLayout10.xml"/><Relationship Id="rId1" Type="http://schemas.openxmlformats.org/officeDocument/2006/relationships/tags" Target="../tags/tag10.xml"/></Relationships>
</file>

<file path=ppt/slides/_rels/slide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0.xml"/><Relationship Id="rId1" Type="http://schemas.openxmlformats.org/officeDocument/2006/relationships/tags" Target="../tags/tag4.xml"/><Relationship Id="rId4" Type="http://schemas.openxmlformats.org/officeDocument/2006/relationships/image" Target="../media/image10.jp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slideLayout" Target="../slideLayouts/slideLayout10.xml"/><Relationship Id="rId1" Type="http://schemas.openxmlformats.org/officeDocument/2006/relationships/tags" Target="../tags/tag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2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13.jpg"/><Relationship Id="rId4" Type="http://schemas.openxmlformats.org/officeDocument/2006/relationships/image" Target="../media/image1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C183D7F6-B498-43B3-948B-1728B52AA6E4}">
                <adec:decorative xmlns:adec="http://schemas.microsoft.com/office/drawing/2017/decorative" xmlns="" val="1"/>
              </a:ext>
            </a:extLst>
          </p:cNvPr>
          <p:cNvSpPr>
            <a:spLocks noGrp="1"/>
          </p:cNvSpPr>
          <p:nvPr>
            <p:ph type="ctrTitle"/>
          </p:nvPr>
        </p:nvSpPr>
        <p:spPr/>
        <p:txBody>
          <a:bodyPr>
            <a:normAutofit fontScale="90000"/>
          </a:bodyPr>
          <a:lstStyle/>
          <a:p>
            <a:r>
              <a:rPr lang="en-US" dirty="0">
                <a:solidFill>
                  <a:schemeClr val="bg1"/>
                </a:solidFill>
              </a:rPr>
              <a:t>Module 7: Borrowing Basics</a:t>
            </a:r>
          </a:p>
        </p:txBody>
      </p:sp>
      <p:pic>
        <p:nvPicPr>
          <p:cNvPr id="2" name="Picture 1" descr="Imagen icónica para el módulo 7. Pila de tarjetas de crédito y papel moneda con la imagen de Benjamin Franklin"/>
          <p:cNvPicPr>
            <a:picLocks noChangeAspect="1"/>
          </p:cNvPicPr>
          <p:nvPr/>
        </p:nvPicPr>
        <p:blipFill rotWithShape="1">
          <a:blip r:embed="rId4" cstate="print">
            <a:extLst>
              <a:ext uri="{28A0092B-C50C-407E-A947-70E740481C1C}">
                <a14:useLocalDpi xmlns:a14="http://schemas.microsoft.com/office/drawing/2010/main"/>
              </a:ext>
            </a:extLst>
          </a:blip>
          <a:srcRect l="4116" t="2745" r="5729" b="9821"/>
          <a:stretch/>
        </p:blipFill>
        <p:spPr>
          <a:xfrm>
            <a:off x="1418242" y="0"/>
            <a:ext cx="6189989" cy="4345525"/>
          </a:xfrm>
          <a:prstGeom prst="rect">
            <a:avLst/>
          </a:prstGeom>
        </p:spPr>
      </p:pic>
      <p:sp>
        <p:nvSpPr>
          <p:cNvPr id="8" name="Subtitle 11"/>
          <p:cNvSpPr txBox="1">
            <a:spLocks/>
          </p:cNvSpPr>
          <p:nvPr/>
        </p:nvSpPr>
        <p:spPr>
          <a:xfrm>
            <a:off x="2649645" y="4418953"/>
            <a:ext cx="4870380" cy="557624"/>
          </a:xfrm>
          <a:prstGeom prst="rect">
            <a:avLst/>
          </a:prstGeom>
        </p:spPr>
        <p:txBody>
          <a:bodyPr vert="horz" lIns="91440" tIns="45720" rIns="91440" bIns="45720" rtlCol="0" anchor="b">
            <a:noAutofit/>
          </a:bodyPr>
          <a:lstStyle>
            <a:lvl1pPr marL="0" indent="0" algn="l" defTabSz="914400" rtl="0" eaLnBrk="1" latinLnBrk="0" hangingPunct="1">
              <a:lnSpc>
                <a:spcPct val="140000"/>
              </a:lnSpc>
              <a:spcBef>
                <a:spcPct val="20000"/>
              </a:spcBef>
              <a:spcAft>
                <a:spcPts val="1200"/>
              </a:spcAft>
              <a:buClr>
                <a:schemeClr val="tx2"/>
              </a:buClr>
              <a:buFont typeface="Arial"/>
              <a:buNone/>
              <a:defRPr sz="2400" b="0" kern="1200" cap="all" spc="120" baseline="0">
                <a:solidFill>
                  <a:schemeClr val="tx2"/>
                </a:solidFill>
                <a:latin typeface="+mj-lt"/>
                <a:ea typeface="+mn-ea"/>
                <a:cs typeface="Franklin Gothic Medium"/>
              </a:defRPr>
            </a:lvl1pPr>
            <a:lvl2pPr marL="457200" indent="0" algn="ctr" defTabSz="914400" rtl="0" eaLnBrk="1" latinLnBrk="0" hangingPunct="1">
              <a:lnSpc>
                <a:spcPct val="140000"/>
              </a:lnSpc>
              <a:spcBef>
                <a:spcPct val="20000"/>
              </a:spcBef>
              <a:buClr>
                <a:schemeClr val="tx2"/>
              </a:buClr>
              <a:buFont typeface="Arial" pitchFamily="34" charset="0"/>
              <a:buNone/>
              <a:defRPr sz="2000" kern="1200">
                <a:solidFill>
                  <a:schemeClr val="tx1">
                    <a:tint val="75000"/>
                  </a:schemeClr>
                </a:solidFill>
                <a:latin typeface="Franklin Gothic Book"/>
                <a:ea typeface="+mn-ea"/>
                <a:cs typeface="Franklin Gothic Book"/>
              </a:defRPr>
            </a:lvl2pPr>
            <a:lvl3pPr marL="914400" indent="0" algn="ctr" defTabSz="914400" rtl="0" eaLnBrk="1" latinLnBrk="0" hangingPunct="1">
              <a:spcBef>
                <a:spcPct val="20000"/>
              </a:spcBef>
              <a:buClr>
                <a:schemeClr val="tx2"/>
              </a:buClr>
              <a:buFont typeface="Arial" pitchFamily="34" charset="0"/>
              <a:buNone/>
              <a:defRPr sz="1800" kern="1200">
                <a:solidFill>
                  <a:schemeClr val="tx1">
                    <a:tint val="75000"/>
                  </a:schemeClr>
                </a:solidFill>
                <a:latin typeface="Franklin Gothic Book"/>
                <a:ea typeface="+mn-ea"/>
                <a:cs typeface="Franklin Gothic Book"/>
              </a:defRPr>
            </a:lvl3pPr>
            <a:lvl4pPr marL="1371600" indent="0" algn="ctr" defTabSz="914400" rtl="0" eaLnBrk="1" latinLnBrk="0" hangingPunct="1">
              <a:spcBef>
                <a:spcPct val="20000"/>
              </a:spcBef>
              <a:buClr>
                <a:schemeClr val="tx2"/>
              </a:buClr>
              <a:buFont typeface="Arial" pitchFamily="34" charset="0"/>
              <a:buNone/>
              <a:defRPr sz="1800" kern="1200">
                <a:solidFill>
                  <a:schemeClr val="tx1">
                    <a:tint val="75000"/>
                  </a:schemeClr>
                </a:solidFill>
                <a:latin typeface="Franklin Gothic Book"/>
                <a:ea typeface="+mn-ea"/>
                <a:cs typeface="Franklin Gothic Book"/>
              </a:defRPr>
            </a:lvl4pPr>
            <a:lvl5pPr marL="1828800" indent="0" algn="ctr" defTabSz="914400" rtl="0" eaLnBrk="1" latinLnBrk="0" hangingPunct="1">
              <a:spcBef>
                <a:spcPct val="20000"/>
              </a:spcBef>
              <a:buClr>
                <a:schemeClr val="tx2"/>
              </a:buClr>
              <a:buFont typeface="Arial" pitchFamily="34" charset="0"/>
              <a:buNone/>
              <a:defRPr sz="1800" kern="1200" baseline="0">
                <a:solidFill>
                  <a:schemeClr val="tx1">
                    <a:tint val="75000"/>
                  </a:schemeClr>
                </a:solidFill>
                <a:latin typeface="Franklin Gothic Book"/>
                <a:ea typeface="+mn-ea"/>
                <a:cs typeface="Franklin Gothic Book"/>
              </a:defRPr>
            </a:lvl5pPr>
            <a:lvl6pPr marL="22860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9pPr>
          </a:lstStyle>
          <a:p>
            <a:r>
              <a:rPr lang="es-ES" sz="1800" dirty="0"/>
              <a:t>Módulo 7:</a:t>
            </a:r>
          </a:p>
        </p:txBody>
      </p:sp>
      <p:pic>
        <p:nvPicPr>
          <p:cNvPr id="13" name="Picture 12" descr="Logotipo de Money Smart&#10;">
            <a:extLst>
              <a:ext uri="{FF2B5EF4-FFF2-40B4-BE49-F238E27FC236}">
                <a16:creationId xmlns:a16="http://schemas.microsoft.com/office/drawing/2014/main" id="{AA3C8478-2C1E-024B-992C-54254534F2B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18242" y="5020830"/>
            <a:ext cx="1124400" cy="1124400"/>
          </a:xfrm>
          <a:prstGeom prst="rect">
            <a:avLst/>
          </a:prstGeom>
        </p:spPr>
      </p:pic>
      <p:sp>
        <p:nvSpPr>
          <p:cNvPr id="7" name="Title 1"/>
          <p:cNvSpPr txBox="1">
            <a:spLocks/>
          </p:cNvSpPr>
          <p:nvPr/>
        </p:nvSpPr>
        <p:spPr>
          <a:xfrm>
            <a:off x="2616463" y="5460335"/>
            <a:ext cx="5891685" cy="1031724"/>
          </a:xfrm>
          <a:prstGeom prst="rect">
            <a:avLst/>
          </a:prstGeom>
        </p:spPr>
        <p:txBody>
          <a:bodyPr vert="horz" lIns="91440" tIns="45720" rIns="91440" bIns="45720" rtlCol="0" anchor="b" anchorCtr="0">
            <a:noAutofit/>
          </a:bodyPr>
          <a:lstStyle>
            <a:lvl1pPr algn="l" defTabSz="914400" rtl="0" eaLnBrk="1" latinLnBrk="0" hangingPunct="1">
              <a:lnSpc>
                <a:spcPct val="100000"/>
              </a:lnSpc>
              <a:spcBef>
                <a:spcPct val="0"/>
              </a:spcBef>
              <a:buNone/>
              <a:defRPr sz="5400" kern="1200" cap="none" spc="-80" baseline="0">
                <a:solidFill>
                  <a:schemeClr val="tx1"/>
                </a:solidFill>
                <a:latin typeface="Franklin Gothic Medium"/>
                <a:ea typeface="+mj-ea"/>
                <a:cs typeface="Franklin Gothic Medium"/>
              </a:defRPr>
            </a:lvl1pPr>
          </a:lstStyle>
          <a:p>
            <a:r>
              <a:rPr lang="es-ES" dirty="0"/>
              <a:t>Principios de los préstamos</a:t>
            </a:r>
          </a:p>
        </p:txBody>
      </p:sp>
      <p:sp>
        <p:nvSpPr>
          <p:cNvPr id="11" name="Rectangle 10" descr="decorativa">
            <a:extLst>
              <a:ext uri="{C183D7F6-B498-43B3-948B-1728B52AA6E4}">
                <adec:decorative xmlns:adec="http://schemas.microsoft.com/office/drawing/2017/decorative" xmlns="" val="1"/>
              </a:ext>
            </a:extLst>
          </p:cNvPr>
          <p:cNvSpPr/>
          <p:nvPr/>
        </p:nvSpPr>
        <p:spPr>
          <a:xfrm>
            <a:off x="1403184" y="4345525"/>
            <a:ext cx="6189989" cy="264575"/>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725FC62-DDDE-3047-BAA2-763E3DEE604D}"/>
              </a:ext>
            </a:extLst>
          </p:cNvPr>
          <p:cNvSpPr/>
          <p:nvPr/>
        </p:nvSpPr>
        <p:spPr>
          <a:xfrm>
            <a:off x="1403184" y="6378742"/>
            <a:ext cx="1530740" cy="276999"/>
          </a:xfrm>
          <a:prstGeom prst="rect">
            <a:avLst/>
          </a:prstGeom>
        </p:spPr>
        <p:txBody>
          <a:bodyPr wrap="none">
            <a:spAutoFit/>
          </a:bodyPr>
          <a:lstStyle/>
          <a:p>
            <a:r>
              <a:rPr lang="es-ES" sz="1200" i="0" dirty="0"/>
              <a:t>Septiembre de 2018</a:t>
            </a:r>
          </a:p>
        </p:txBody>
      </p:sp>
      <p:sp>
        <p:nvSpPr>
          <p:cNvPr id="14" name="Rectangle 13" descr="uno">
            <a:extLst>
              <a:ext uri="{FF2B5EF4-FFF2-40B4-BE49-F238E27FC236}">
                <a16:creationId xmlns:a16="http://schemas.microsoft.com/office/drawing/2014/main" id="{79DF15A3-4BE4-6F47-943B-F563B1E8BB25}"/>
              </a:ext>
              <a:ext uri="{C183D7F6-B498-43B3-948B-1728B52AA6E4}">
                <adec:decorative xmlns:adec="http://schemas.microsoft.com/office/drawing/2017/decorative" xmlns="" val="1"/>
              </a:ext>
            </a:extLst>
          </p:cNvPr>
          <p:cNvSpPr/>
          <p:nvPr/>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Slide Number Placeholder 5">
            <a:extLst>
              <a:ext uri="{FF2B5EF4-FFF2-40B4-BE49-F238E27FC236}">
                <a16:creationId xmlns:a16="http://schemas.microsoft.com/office/drawing/2014/main" id="{39530D10-131C-1340-8BEF-04BAA627000E}"/>
              </a:ext>
            </a:extLst>
          </p:cNvPr>
          <p:cNvSpPr>
            <a:spLocks noGrp="1"/>
          </p:cNvSpPr>
          <p:nvPr>
            <p:ph type="sldNum" sz="quarter" idx="12"/>
          </p:nvPr>
        </p:nvSpPr>
        <p:spPr/>
        <p:txBody>
          <a:bodyPr/>
          <a:lstStyle/>
          <a:p>
            <a:fld id="{AF83BEB6-139A-B746-BC33-1F5B6187E651}" type="slidenum">
              <a:rPr lang="en-US" smtClean="0">
                <a:solidFill>
                  <a:prstClr val="black"/>
                </a:solidFill>
              </a:rPr>
              <a:pPr/>
              <a:t>1</a:t>
            </a:fld>
            <a:endParaRPr lang="es-ES" dirty="0">
              <a:solidFill>
                <a:prstClr val="black"/>
              </a:solidFill>
            </a:endParaRPr>
          </a:p>
        </p:txBody>
      </p:sp>
    </p:spTree>
    <p:custDataLst>
      <p:tags r:id="rId1"/>
    </p:custDataLst>
    <p:extLst>
      <p:ext uri="{BB962C8B-B14F-4D97-AF65-F5344CB8AC3E}">
        <p14:creationId xmlns:p14="http://schemas.microsoft.com/office/powerpoint/2010/main" val="34185839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ES"/>
              <a:t>El costo de pedir prestado</a:t>
            </a:r>
          </a:p>
        </p:txBody>
      </p:sp>
      <p:sp>
        <p:nvSpPr>
          <p:cNvPr id="3" name="Content Placeholder 2"/>
          <p:cNvSpPr>
            <a:spLocks noGrp="1"/>
          </p:cNvSpPr>
          <p:nvPr>
            <p:ph idx="1"/>
          </p:nvPr>
        </p:nvSpPr>
        <p:spPr/>
        <p:txBody>
          <a:bodyPr>
            <a:normAutofit fontScale="92500" lnSpcReduction="10000"/>
          </a:bodyPr>
          <a:lstStyle/>
          <a:p>
            <a:pPr>
              <a:lnSpc>
                <a:spcPct val="100000"/>
              </a:lnSpc>
              <a:spcAft>
                <a:spcPts val="600"/>
              </a:spcAft>
              <a:buFont typeface="Wingdings" charset="2"/>
              <a:buChar char="§"/>
            </a:pPr>
            <a:r>
              <a:rPr lang="es-ES" dirty="0"/>
              <a:t>Por lo general, debe pagar más dinero del que pide prestado. </a:t>
            </a:r>
          </a:p>
          <a:p>
            <a:pPr>
              <a:lnSpc>
                <a:spcPct val="100000"/>
              </a:lnSpc>
              <a:spcAft>
                <a:spcPts val="600"/>
              </a:spcAft>
              <a:buFont typeface="Wingdings" charset="2"/>
              <a:buChar char="§"/>
            </a:pPr>
            <a:endParaRPr lang="es-ES" dirty="0"/>
          </a:p>
          <a:p>
            <a:pPr>
              <a:lnSpc>
                <a:spcPct val="300000"/>
              </a:lnSpc>
              <a:spcBef>
                <a:spcPts val="5400"/>
              </a:spcBef>
              <a:spcAft>
                <a:spcPts val="0"/>
              </a:spcAft>
              <a:buFont typeface="Wingdings" charset="2"/>
              <a:buChar char="§"/>
            </a:pPr>
            <a:r>
              <a:rPr lang="es-ES" dirty="0"/>
              <a:t>Capital: El dinero que pidió prestado. </a:t>
            </a:r>
          </a:p>
          <a:p>
            <a:pPr>
              <a:lnSpc>
                <a:spcPct val="100000"/>
              </a:lnSpc>
              <a:spcAft>
                <a:spcPts val="1800"/>
              </a:spcAft>
              <a:buFont typeface="Wingdings" charset="2"/>
              <a:buChar char="§"/>
            </a:pPr>
            <a:r>
              <a:rPr lang="es-ES" dirty="0"/>
              <a:t>Interés: El monto que le cobra la institución financiera por permitirle usar el dinero. </a:t>
            </a:r>
          </a:p>
          <a:p>
            <a:pPr>
              <a:lnSpc>
                <a:spcPct val="100000"/>
              </a:lnSpc>
              <a:spcAft>
                <a:spcPts val="0"/>
              </a:spcAft>
              <a:buFont typeface="Wingdings" charset="2"/>
              <a:buChar char="§"/>
            </a:pPr>
            <a:r>
              <a:rPr lang="es-ES" dirty="0"/>
              <a:t>Cargos: Se podrán cobrar ciertas actividades, como evaluar la solicitud de un préstamo.</a:t>
            </a:r>
          </a:p>
          <a:p>
            <a:pPr>
              <a:lnSpc>
                <a:spcPct val="100000"/>
              </a:lnSpc>
            </a:pPr>
            <a:endParaRPr lang="es-ES" dirty="0"/>
          </a:p>
        </p:txBody>
      </p:sp>
      <p:sp>
        <p:nvSpPr>
          <p:cNvPr id="8" name="TextBox 7">
            <a:extLst>
              <a:ext uri="{FF2B5EF4-FFF2-40B4-BE49-F238E27FC236}">
                <a16:creationId xmlns:a16="http://schemas.microsoft.com/office/drawing/2014/main" id="{FE676E73-8458-6D47-8944-4BDB7D81F3FF}"/>
              </a:ext>
            </a:extLst>
          </p:cNvPr>
          <p:cNvSpPr txBox="1"/>
          <p:nvPr/>
        </p:nvSpPr>
        <p:spPr>
          <a:xfrm>
            <a:off x="928510" y="2510142"/>
            <a:ext cx="3395481" cy="1200329"/>
          </a:xfrm>
          <a:prstGeom prst="rect">
            <a:avLst/>
          </a:prstGeom>
          <a:noFill/>
        </p:spPr>
        <p:txBody>
          <a:bodyPr wrap="none" rtlCol="0">
            <a:spAutoFit/>
          </a:bodyPr>
          <a:lstStyle/>
          <a:p>
            <a:r>
              <a:rPr lang="es-ES" sz="3600" b="1" dirty="0">
                <a:solidFill>
                  <a:schemeClr val="tx2"/>
                </a:solidFill>
                <a:latin typeface="Segoe Print" panose="02000800000000000000" pitchFamily="2" charset="0"/>
              </a:rPr>
              <a:t>Monto que paga </a:t>
            </a:r>
            <a:r>
              <a:rPr dirty="0"/>
              <a:t/>
            </a:r>
            <a:br>
              <a:rPr dirty="0"/>
            </a:br>
            <a:r>
              <a:rPr lang="es-ES" sz="3600" b="1" dirty="0">
                <a:solidFill>
                  <a:schemeClr val="tx2"/>
                </a:solidFill>
                <a:latin typeface="Segoe Print" panose="02000800000000000000" pitchFamily="2" charset="0"/>
              </a:rPr>
              <a:t>de un préstamo</a:t>
            </a:r>
          </a:p>
        </p:txBody>
      </p:sp>
      <p:sp>
        <p:nvSpPr>
          <p:cNvPr id="9" name="TextBox 8">
            <a:extLst>
              <a:ext uri="{FF2B5EF4-FFF2-40B4-BE49-F238E27FC236}">
                <a16:creationId xmlns:a16="http://schemas.microsoft.com/office/drawing/2014/main" id="{BE2336DF-5779-9448-8F62-FB5756E0241D}"/>
              </a:ext>
            </a:extLst>
          </p:cNvPr>
          <p:cNvSpPr txBox="1"/>
          <p:nvPr/>
        </p:nvSpPr>
        <p:spPr>
          <a:xfrm>
            <a:off x="4674515" y="2672029"/>
            <a:ext cx="712054" cy="1200329"/>
          </a:xfrm>
          <a:prstGeom prst="rect">
            <a:avLst/>
          </a:prstGeom>
          <a:noFill/>
        </p:spPr>
        <p:txBody>
          <a:bodyPr wrap="none" rtlCol="0">
            <a:spAutoFit/>
          </a:bodyPr>
          <a:lstStyle/>
          <a:p>
            <a:r>
              <a:rPr lang="es-ES" sz="7200" dirty="0">
                <a:solidFill>
                  <a:schemeClr val="tx2"/>
                </a:solidFill>
                <a:latin typeface="Segoe Print" panose="02000800000000000000" pitchFamily="2" charset="0"/>
              </a:rPr>
              <a:t>&gt;</a:t>
            </a:r>
          </a:p>
        </p:txBody>
      </p:sp>
      <p:sp>
        <p:nvSpPr>
          <p:cNvPr id="10" name="TextBox 9">
            <a:extLst>
              <a:ext uri="{FF2B5EF4-FFF2-40B4-BE49-F238E27FC236}">
                <a16:creationId xmlns:a16="http://schemas.microsoft.com/office/drawing/2014/main" id="{2B08027F-3798-2743-B315-05D32025FD82}"/>
              </a:ext>
            </a:extLst>
          </p:cNvPr>
          <p:cNvSpPr txBox="1"/>
          <p:nvPr/>
        </p:nvSpPr>
        <p:spPr>
          <a:xfrm>
            <a:off x="5333103" y="2672029"/>
            <a:ext cx="2797562" cy="707886"/>
          </a:xfrm>
          <a:prstGeom prst="rect">
            <a:avLst/>
          </a:prstGeom>
          <a:noFill/>
        </p:spPr>
        <p:txBody>
          <a:bodyPr wrap="none" rtlCol="0">
            <a:spAutoFit/>
          </a:bodyPr>
          <a:lstStyle/>
          <a:p>
            <a:pPr algn="ctr"/>
            <a:r>
              <a:rPr lang="es-ES" sz="2000" b="1" dirty="0">
                <a:solidFill>
                  <a:schemeClr val="tx2"/>
                </a:solidFill>
                <a:latin typeface="Segoe Print" panose="02000800000000000000" pitchFamily="2" charset="0"/>
              </a:rPr>
              <a:t>El monto de dinero </a:t>
            </a:r>
            <a:r>
              <a:rPr dirty="0"/>
              <a:t/>
            </a:r>
            <a:br>
              <a:rPr dirty="0"/>
            </a:br>
            <a:r>
              <a:rPr lang="es-ES" sz="2000" b="1" dirty="0">
                <a:solidFill>
                  <a:schemeClr val="tx2"/>
                </a:solidFill>
                <a:latin typeface="Segoe Print" panose="02000800000000000000" pitchFamily="2" charset="0"/>
              </a:rPr>
              <a:t>que pide prestado</a:t>
            </a:r>
          </a:p>
        </p:txBody>
      </p:sp>
      <p:sp>
        <p:nvSpPr>
          <p:cNvPr id="7" name="Slide Number Placeholder 6">
            <a:extLst>
              <a:ext uri="{FF2B5EF4-FFF2-40B4-BE49-F238E27FC236}">
                <a16:creationId xmlns:a16="http://schemas.microsoft.com/office/drawing/2014/main" id="{6D0808A4-E8DE-E14E-9624-42EA2DF5B781}"/>
              </a:ext>
            </a:extLst>
          </p:cNvPr>
          <p:cNvSpPr>
            <a:spLocks noGrp="1"/>
          </p:cNvSpPr>
          <p:nvPr>
            <p:ph type="sldNum" sz="quarter" idx="4"/>
          </p:nvPr>
        </p:nvSpPr>
        <p:spPr/>
        <p:txBody>
          <a:bodyPr/>
          <a:lstStyle/>
          <a:p>
            <a:fld id="{AF83BEB6-139A-B746-BC33-1F5B6187E651}" type="slidenum">
              <a:rPr lang="en-US" smtClean="0"/>
              <a:pPr/>
              <a:t>10</a:t>
            </a:fld>
            <a:endParaRPr lang="es-ES" dirty="0"/>
          </a:p>
        </p:txBody>
      </p:sp>
    </p:spTree>
    <p:extLst>
      <p:ext uri="{BB962C8B-B14F-4D97-AF65-F5344CB8AC3E}">
        <p14:creationId xmlns:p14="http://schemas.microsoft.com/office/powerpoint/2010/main" val="20964002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7" y="208016"/>
            <a:ext cx="7499213" cy="881682"/>
          </a:xfrm>
        </p:spPr>
        <p:txBody>
          <a:bodyPr/>
          <a:lstStyle/>
          <a:p>
            <a:r>
              <a:rPr lang="es-ES" dirty="0"/>
              <a:t>Pago anticipado</a:t>
            </a:r>
          </a:p>
        </p:txBody>
      </p:sp>
      <p:sp>
        <p:nvSpPr>
          <p:cNvPr id="3" name="Content Placeholder 2"/>
          <p:cNvSpPr>
            <a:spLocks noGrp="1"/>
          </p:cNvSpPr>
          <p:nvPr>
            <p:ph idx="1"/>
          </p:nvPr>
        </p:nvSpPr>
        <p:spPr>
          <a:xfrm>
            <a:off x="577986" y="998003"/>
            <a:ext cx="7499214" cy="4701440"/>
          </a:xfrm>
        </p:spPr>
        <p:txBody>
          <a:bodyPr>
            <a:normAutofit fontScale="92500" lnSpcReduction="10000"/>
          </a:bodyPr>
          <a:lstStyle/>
          <a:p>
            <a:pPr>
              <a:lnSpc>
                <a:spcPct val="110000"/>
              </a:lnSpc>
              <a:spcAft>
                <a:spcPts val="0"/>
              </a:spcAft>
              <a:buFont typeface="Wingdings" pitchFamily="2" charset="2"/>
              <a:buChar char="§"/>
            </a:pPr>
            <a:r>
              <a:rPr lang="es-ES" sz="3200" dirty="0"/>
              <a:t>El pago anticipado de TODO el préstamo</a:t>
            </a:r>
          </a:p>
          <a:p>
            <a:pPr lvl="1">
              <a:lnSpc>
                <a:spcPct val="100000"/>
              </a:lnSpc>
              <a:spcBef>
                <a:spcPts val="0"/>
              </a:spcBef>
            </a:pPr>
            <a:r>
              <a:rPr lang="es-ES" sz="2800" dirty="0"/>
              <a:t>Reduce los costos de interés</a:t>
            </a:r>
          </a:p>
          <a:p>
            <a:pPr lvl="1">
              <a:lnSpc>
                <a:spcPct val="100000"/>
              </a:lnSpc>
              <a:spcBef>
                <a:spcPts val="0"/>
              </a:spcBef>
            </a:pPr>
            <a:r>
              <a:rPr lang="es-ES" sz="2800" dirty="0"/>
              <a:t>Salda el préstamo </a:t>
            </a:r>
          </a:p>
          <a:p>
            <a:pPr>
              <a:lnSpc>
                <a:spcPct val="150000"/>
              </a:lnSpc>
              <a:spcAft>
                <a:spcPts val="0"/>
              </a:spcAft>
              <a:buFont typeface="Wingdings" pitchFamily="2" charset="2"/>
              <a:buChar char="§"/>
            </a:pPr>
            <a:r>
              <a:rPr lang="es-ES" sz="3200" dirty="0"/>
              <a:t>O bien, el pago anticipado de una PARTE del préstamo</a:t>
            </a:r>
          </a:p>
          <a:p>
            <a:pPr lvl="1">
              <a:lnSpc>
                <a:spcPct val="100000"/>
              </a:lnSpc>
              <a:spcBef>
                <a:spcPts val="0"/>
              </a:spcBef>
            </a:pPr>
            <a:r>
              <a:rPr lang="es-ES" sz="2800" dirty="0"/>
              <a:t>Por lo general, reduce los costos de interés</a:t>
            </a:r>
          </a:p>
          <a:p>
            <a:pPr lvl="1">
              <a:lnSpc>
                <a:spcPct val="100000"/>
              </a:lnSpc>
              <a:spcBef>
                <a:spcPts val="0"/>
              </a:spcBef>
            </a:pPr>
            <a:r>
              <a:rPr lang="es-ES" sz="2800" dirty="0"/>
              <a:t>Es posible que adelante la fecha de la cancelación</a:t>
            </a:r>
          </a:p>
          <a:p>
            <a:pPr>
              <a:lnSpc>
                <a:spcPct val="100000"/>
              </a:lnSpc>
              <a:spcBef>
                <a:spcPts val="1272"/>
              </a:spcBef>
              <a:spcAft>
                <a:spcPts val="0"/>
              </a:spcAft>
              <a:buFont typeface="Wingdings" pitchFamily="2" charset="2"/>
              <a:buChar char="§"/>
            </a:pPr>
            <a:r>
              <a:rPr lang="es-ES" sz="3200" dirty="0"/>
              <a:t>Algunos préstamos tienen multas por pago anticipado, otros no</a:t>
            </a:r>
          </a:p>
        </p:txBody>
      </p:sp>
      <p:sp>
        <p:nvSpPr>
          <p:cNvPr id="6" name="Slide Number Placeholder 5">
            <a:extLst>
              <a:ext uri="{FF2B5EF4-FFF2-40B4-BE49-F238E27FC236}">
                <a16:creationId xmlns:a16="http://schemas.microsoft.com/office/drawing/2014/main" id="{4A0EEA9D-852A-5143-AA74-14CCF647408E}"/>
              </a:ext>
            </a:extLst>
          </p:cNvPr>
          <p:cNvSpPr>
            <a:spLocks noGrp="1"/>
          </p:cNvSpPr>
          <p:nvPr>
            <p:ph type="sldNum" sz="quarter" idx="4"/>
          </p:nvPr>
        </p:nvSpPr>
        <p:spPr/>
        <p:txBody>
          <a:bodyPr/>
          <a:lstStyle/>
          <a:p>
            <a:fld id="{AF83BEB6-139A-B746-BC33-1F5B6187E651}" type="slidenum">
              <a:rPr lang="en-US" smtClean="0"/>
              <a:pPr/>
              <a:t>11</a:t>
            </a:fld>
            <a:endParaRPr lang="es-ES" dirty="0"/>
          </a:p>
        </p:txBody>
      </p:sp>
    </p:spTree>
    <p:extLst>
      <p:ext uri="{BB962C8B-B14F-4D97-AF65-F5344CB8AC3E}">
        <p14:creationId xmlns:p14="http://schemas.microsoft.com/office/powerpoint/2010/main" val="15089145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1924" y="247427"/>
            <a:ext cx="8113596" cy="1174973"/>
          </a:xfrm>
        </p:spPr>
        <p:txBody>
          <a:bodyPr anchor="t">
            <a:normAutofit fontScale="90000"/>
          </a:bodyPr>
          <a:lstStyle/>
          <a:p>
            <a:r>
              <a:rPr lang="es-ES" sz="3400" dirty="0"/>
              <a:t>Pruébelo: Analizar las opciones de préstamos </a:t>
            </a:r>
            <a:r>
              <a:rPr dirty="0"/>
              <a:t/>
            </a:r>
            <a:br>
              <a:rPr dirty="0"/>
            </a:br>
            <a:r>
              <a:rPr lang="es-ES" sz="2400" dirty="0"/>
              <a:t>Consulte la página 5 de la Guía del participante</a:t>
            </a:r>
            <a:endParaRPr lang="es-ES" strike="sngStrike" dirty="0"/>
          </a:p>
        </p:txBody>
      </p:sp>
      <p:pic>
        <p:nvPicPr>
          <p:cNvPr id="3" name="Picture 2" descr="Captura de pantalla de Analizar las opciones de préstamo de la Guía del participante. Se muestra solo con fines de navegación.&#10;&#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2080" y="1209616"/>
            <a:ext cx="6566263" cy="4965700"/>
          </a:xfrm>
          <a:prstGeom prst="rect">
            <a:avLst/>
          </a:prstGeom>
        </p:spPr>
      </p:pic>
      <p:sp>
        <p:nvSpPr>
          <p:cNvPr id="7" name="Slide Number Placeholder 6">
            <a:extLst>
              <a:ext uri="{FF2B5EF4-FFF2-40B4-BE49-F238E27FC236}">
                <a16:creationId xmlns:a16="http://schemas.microsoft.com/office/drawing/2014/main" id="{1600C0EB-CE77-B248-A3A9-B77BFCC459F2}"/>
              </a:ext>
            </a:extLst>
          </p:cNvPr>
          <p:cNvSpPr>
            <a:spLocks noGrp="1"/>
          </p:cNvSpPr>
          <p:nvPr>
            <p:ph type="sldNum" sz="quarter" idx="4"/>
          </p:nvPr>
        </p:nvSpPr>
        <p:spPr/>
        <p:txBody>
          <a:bodyPr/>
          <a:lstStyle/>
          <a:p>
            <a:fld id="{AF83BEB6-139A-B746-BC33-1F5B6187E651}" type="slidenum">
              <a:rPr lang="en-US" smtClean="0"/>
              <a:pPr/>
              <a:t>12</a:t>
            </a:fld>
            <a:endParaRPr lang="es-ES" dirty="0"/>
          </a:p>
        </p:txBody>
      </p:sp>
    </p:spTree>
    <p:custDataLst>
      <p:tags r:id="rId1"/>
    </p:custDataLst>
    <p:extLst>
      <p:ext uri="{BB962C8B-B14F-4D97-AF65-F5344CB8AC3E}">
        <p14:creationId xmlns:p14="http://schemas.microsoft.com/office/powerpoint/2010/main" val="193837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
              <a:t>La veracidad en las operaciones de préstamo/Comparar ofertas</a:t>
            </a:r>
          </a:p>
        </p:txBody>
      </p:sp>
      <p:sp>
        <p:nvSpPr>
          <p:cNvPr id="3" name="Content Placeholder 2"/>
          <p:cNvSpPr>
            <a:spLocks noGrp="1"/>
          </p:cNvSpPr>
          <p:nvPr>
            <p:ph idx="1"/>
          </p:nvPr>
        </p:nvSpPr>
        <p:spPr/>
        <p:txBody>
          <a:bodyPr>
            <a:noAutofit/>
          </a:bodyPr>
          <a:lstStyle/>
          <a:p>
            <a:pPr lvl="0">
              <a:lnSpc>
                <a:spcPct val="100000"/>
              </a:lnSpc>
              <a:buFont typeface="Wingdings" pitchFamily="2" charset="2"/>
              <a:buChar char="§"/>
            </a:pPr>
            <a:r>
              <a:rPr lang="es-ES" sz="3000" dirty="0"/>
              <a:t>Divulgación escrita de la Ley de Veracidad en las Operaciones de Préstamo (TILA, por sus siglas en inglés)</a:t>
            </a:r>
          </a:p>
          <a:p>
            <a:pPr lvl="0">
              <a:lnSpc>
                <a:spcPct val="100000"/>
              </a:lnSpc>
              <a:buFont typeface="Wingdings" pitchFamily="2" charset="2"/>
              <a:buChar char="§"/>
            </a:pPr>
            <a:r>
              <a:rPr lang="es-ES" sz="3000" dirty="0"/>
              <a:t>Indicar los términos de los préstamos de manera clara y uniforme</a:t>
            </a:r>
          </a:p>
          <a:p>
            <a:pPr>
              <a:lnSpc>
                <a:spcPct val="100000"/>
              </a:lnSpc>
              <a:buFont typeface="Wingdings" pitchFamily="2" charset="2"/>
              <a:buChar char="§"/>
            </a:pPr>
            <a:r>
              <a:rPr lang="es-ES" sz="3000" dirty="0"/>
              <a:t>Recibir la divulgación de la TILA antes de firmar el préstamo</a:t>
            </a:r>
          </a:p>
          <a:p>
            <a:pPr>
              <a:lnSpc>
                <a:spcPct val="100000"/>
              </a:lnSpc>
              <a:buFont typeface="Wingdings" pitchFamily="2" charset="2"/>
              <a:buChar char="§"/>
            </a:pPr>
            <a:r>
              <a:rPr lang="es-ES" sz="3000" dirty="0"/>
              <a:t>Puede servirle para comparar ofertas de préstamos</a:t>
            </a:r>
          </a:p>
        </p:txBody>
      </p:sp>
      <p:sp>
        <p:nvSpPr>
          <p:cNvPr id="6" name="Slide Number Placeholder 5">
            <a:extLst>
              <a:ext uri="{FF2B5EF4-FFF2-40B4-BE49-F238E27FC236}">
                <a16:creationId xmlns:a16="http://schemas.microsoft.com/office/drawing/2014/main" id="{9DC74912-3B42-4848-A9AF-3DD1416FB0F5}"/>
              </a:ext>
            </a:extLst>
          </p:cNvPr>
          <p:cNvSpPr>
            <a:spLocks noGrp="1"/>
          </p:cNvSpPr>
          <p:nvPr>
            <p:ph type="sldNum" sz="quarter" idx="4"/>
          </p:nvPr>
        </p:nvSpPr>
        <p:spPr/>
        <p:txBody>
          <a:bodyPr/>
          <a:lstStyle/>
          <a:p>
            <a:fld id="{AF83BEB6-139A-B746-BC33-1F5B6187E651}" type="slidenum">
              <a:rPr lang="en-US" smtClean="0"/>
              <a:pPr/>
              <a:t>13</a:t>
            </a:fld>
            <a:endParaRPr lang="es-ES" dirty="0"/>
          </a:p>
        </p:txBody>
      </p:sp>
    </p:spTree>
    <p:extLst>
      <p:ext uri="{BB962C8B-B14F-4D97-AF65-F5344CB8AC3E}">
        <p14:creationId xmlns:p14="http://schemas.microsoft.com/office/powerpoint/2010/main" val="25880054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
              <a:t>Parte de una divulgación de la TILA de ejemplo*</a:t>
            </a:r>
            <a:endParaRPr lang="es-ES" dirty="0">
              <a:solidFill>
                <a:srgbClr val="FF0000"/>
              </a:solidFill>
            </a:endParaRPr>
          </a:p>
        </p:txBody>
      </p:sp>
      <p:graphicFrame>
        <p:nvGraphicFramePr>
          <p:cNvPr id="12" name="Content Placeholder 5" descr="Tabla de cuatro columnas con fila de títulos y luego 2 filas de contenido debajo de la fila de títulos&#10;"/>
          <p:cNvGraphicFramePr>
            <a:graphicFrameLocks noGrp="1"/>
          </p:cNvGraphicFramePr>
          <p:nvPr>
            <p:ph idx="1"/>
            <p:extLst>
              <p:ext uri="{D42A27DB-BD31-4B8C-83A1-F6EECF244321}">
                <p14:modId xmlns:p14="http://schemas.microsoft.com/office/powerpoint/2010/main" val="3781342244"/>
              </p:ext>
            </p:extLst>
          </p:nvPr>
        </p:nvGraphicFramePr>
        <p:xfrm>
          <a:off x="577850" y="1423988"/>
          <a:ext cx="7702550" cy="3870960"/>
        </p:xfrm>
        <a:graphic>
          <a:graphicData uri="http://schemas.openxmlformats.org/drawingml/2006/table">
            <a:tbl>
              <a:tblPr firstRow="1" bandRow="1">
                <a:tableStyleId>{D7AC3CCA-C797-4891-BE02-D94E43425B78}</a:tableStyleId>
              </a:tblPr>
              <a:tblGrid>
                <a:gridCol w="1874838">
                  <a:extLst>
                    <a:ext uri="{9D8B030D-6E8A-4147-A177-3AD203B41FA5}">
                      <a16:colId xmlns:a16="http://schemas.microsoft.com/office/drawing/2014/main" val="20000"/>
                    </a:ext>
                  </a:extLst>
                </a:gridCol>
                <a:gridCol w="1874838">
                  <a:extLst>
                    <a:ext uri="{9D8B030D-6E8A-4147-A177-3AD203B41FA5}">
                      <a16:colId xmlns:a16="http://schemas.microsoft.com/office/drawing/2014/main" val="20001"/>
                    </a:ext>
                  </a:extLst>
                </a:gridCol>
                <a:gridCol w="1874838">
                  <a:extLst>
                    <a:ext uri="{9D8B030D-6E8A-4147-A177-3AD203B41FA5}">
                      <a16:colId xmlns:a16="http://schemas.microsoft.com/office/drawing/2014/main" val="20002"/>
                    </a:ext>
                  </a:extLst>
                </a:gridCol>
                <a:gridCol w="2078036">
                  <a:extLst>
                    <a:ext uri="{9D8B030D-6E8A-4147-A177-3AD203B41FA5}">
                      <a16:colId xmlns:a16="http://schemas.microsoft.com/office/drawing/2014/main" val="20003"/>
                    </a:ext>
                  </a:extLst>
                </a:gridCol>
              </a:tblGrid>
              <a:tr h="759608">
                <a:tc>
                  <a:txBody>
                    <a:bodyPr/>
                    <a:lstStyle/>
                    <a:p>
                      <a:r>
                        <a:rPr lang="en-US" cap="all" baseline="0" dirty="0"/>
                        <a:t>Tasa de porcentaje anual</a:t>
                      </a:r>
                    </a:p>
                    <a:p>
                      <a:endParaRPr lang="es-ES" b="1" cap="all" baseline="0" dirty="0"/>
                    </a:p>
                  </a:txBody>
                  <a:tcPr marL="83326" marR="83326"/>
                </a:tc>
                <a:tc>
                  <a:txBody>
                    <a:bodyPr/>
                    <a:lstStyle/>
                    <a:p>
                      <a:r>
                        <a:rPr lang="en-US" cap="all" baseline="0" dirty="0"/>
                        <a:t>Cargo de </a:t>
                      </a:r>
                      <a:r>
                        <a:t/>
                      </a:r>
                      <a:br/>
                      <a:r>
                        <a:rPr lang="en-US" cap="all" baseline="0" dirty="0"/>
                        <a:t>financiación</a:t>
                      </a:r>
                      <a:endParaRPr lang="es-ES" b="1" cap="all" baseline="0" dirty="0"/>
                    </a:p>
                  </a:txBody>
                  <a:tcPr marL="83326" marR="83326"/>
                </a:tc>
                <a:tc>
                  <a:txBody>
                    <a:bodyPr/>
                    <a:lstStyle/>
                    <a:p>
                      <a:r>
                        <a:rPr lang="en-US" b="0" dirty="0"/>
                        <a:t>Monto </a:t>
                      </a:r>
                      <a:r>
                        <a:t/>
                      </a:r>
                      <a:br/>
                      <a:r>
                        <a:rPr lang="en-US" b="0" dirty="0"/>
                        <a:t>financiado</a:t>
                      </a:r>
                    </a:p>
                  </a:txBody>
                  <a:tcPr marL="83326" marR="83326"/>
                </a:tc>
                <a:tc>
                  <a:txBody>
                    <a:bodyPr/>
                    <a:lstStyle/>
                    <a:p>
                      <a:r>
                        <a:rPr lang="en-US" b="0" dirty="0"/>
                        <a:t>Total de </a:t>
                      </a:r>
                      <a:r>
                        <a:t/>
                      </a:r>
                      <a:br/>
                      <a:r>
                        <a:rPr lang="en-US" b="0" dirty="0"/>
                        <a:t>pagos</a:t>
                      </a:r>
                    </a:p>
                  </a:txBody>
                  <a:tcPr marL="83326" marR="83326"/>
                </a:tc>
                <a:extLst>
                  <a:ext uri="{0D108BD9-81ED-4DB2-BD59-A6C34878D82A}">
                    <a16:rowId xmlns:a16="http://schemas.microsoft.com/office/drawing/2014/main" val="10000"/>
                  </a:ext>
                </a:extLst>
              </a:tr>
              <a:tr h="370840">
                <a:tc>
                  <a:txBody>
                    <a:bodyPr/>
                    <a:lstStyle/>
                    <a:p>
                      <a:r>
                        <a:rPr lang="en-US" sz="2000" b="1" dirty="0"/>
                        <a:t>El costo del </a:t>
                      </a:r>
                      <a:r>
                        <a:t/>
                      </a:r>
                      <a:br/>
                      <a:r>
                        <a:rPr lang="en-US" sz="2000" b="1" dirty="0"/>
                        <a:t>crédito en forma </a:t>
                      </a:r>
                      <a:r>
                        <a:t/>
                      </a:r>
                      <a:br/>
                      <a:r>
                        <a:rPr lang="en-US" sz="2000" b="1" dirty="0"/>
                        <a:t>de tasa anual</a:t>
                      </a:r>
                    </a:p>
                  </a:txBody>
                  <a:tcPr marL="83326" marR="83326"/>
                </a:tc>
                <a:tc>
                  <a:txBody>
                    <a:bodyPr/>
                    <a:lstStyle/>
                    <a:p>
                      <a:r>
                        <a:rPr lang="en-US" sz="2000" b="1" dirty="0"/>
                        <a:t>El monto en dólares de lo que </a:t>
                      </a:r>
                      <a:r>
                        <a:rPr dirty="0"/>
                        <a:t/>
                      </a:r>
                      <a:br>
                        <a:rPr dirty="0"/>
                      </a:br>
                      <a:r>
                        <a:rPr lang="en-US" sz="2000" b="1" dirty="0"/>
                        <a:t>le costará el crédito</a:t>
                      </a:r>
                    </a:p>
                  </a:txBody>
                  <a:tcPr marL="83326" marR="83326"/>
                </a:tc>
                <a:tc>
                  <a:txBody>
                    <a:bodyPr/>
                    <a:lstStyle/>
                    <a:p>
                      <a:r>
                        <a:t>El monto del crédito que le proporcionaron a usted o en representación suya</a:t>
                      </a:r>
                    </a:p>
                  </a:txBody>
                  <a:tcPr marL="83326" marR="83326"/>
                </a:tc>
                <a:tc>
                  <a:txBody>
                    <a:bodyPr/>
                    <a:lstStyle/>
                    <a:p>
                      <a:r>
                        <a:t>El monto que habrá pagado usted una vez que haya realizado todos los pagos del cronograma</a:t>
                      </a:r>
                    </a:p>
                    <a:p>
                      <a:endParaRPr lang="es-ES" baseline="0" dirty="0"/>
                    </a:p>
                    <a:p>
                      <a:endParaRPr lang="es-ES" dirty="0"/>
                    </a:p>
                  </a:txBody>
                  <a:tcPr marL="83326" marR="83326"/>
                </a:tc>
                <a:extLst>
                  <a:ext uri="{0D108BD9-81ED-4DB2-BD59-A6C34878D82A}">
                    <a16:rowId xmlns:a16="http://schemas.microsoft.com/office/drawing/2014/main" val="10001"/>
                  </a:ext>
                </a:extLst>
              </a:tr>
              <a:tr h="370840">
                <a:tc>
                  <a:txBody>
                    <a:bodyPr/>
                    <a:lstStyle/>
                    <a:p>
                      <a:r>
                        <a:rPr lang="en-US" sz="2000" b="1" dirty="0"/>
                        <a:t>12.00             %</a:t>
                      </a:r>
                    </a:p>
                  </a:txBody>
                  <a:tcPr marL="83326" marR="83326"/>
                </a:tc>
                <a:tc>
                  <a:txBody>
                    <a:bodyPr/>
                    <a:lstStyle/>
                    <a:p>
                      <a:r>
                        <a:rPr lang="en-US" sz="2000" b="1" dirty="0"/>
                        <a:t>$          600.00</a:t>
                      </a:r>
                    </a:p>
                  </a:txBody>
                  <a:tcPr marL="83326" marR="83326"/>
                </a:tc>
                <a:tc>
                  <a:txBody>
                    <a:bodyPr/>
                    <a:lstStyle/>
                    <a:p>
                      <a:r>
                        <a:t>$           5,000.00</a:t>
                      </a:r>
                    </a:p>
                  </a:txBody>
                  <a:tcPr marL="83326" marR="83326"/>
                </a:tc>
                <a:tc>
                  <a:txBody>
                    <a:bodyPr/>
                    <a:lstStyle/>
                    <a:p>
                      <a:r>
                        <a:rPr dirty="0"/>
                        <a:t>$           5,600.00</a:t>
                      </a:r>
                    </a:p>
                  </a:txBody>
                  <a:tcPr marL="83326" marR="83326"/>
                </a:tc>
                <a:extLst>
                  <a:ext uri="{0D108BD9-81ED-4DB2-BD59-A6C34878D82A}">
                    <a16:rowId xmlns:a16="http://schemas.microsoft.com/office/drawing/2014/main" val="10002"/>
                  </a:ext>
                </a:extLst>
              </a:tr>
            </a:tbl>
          </a:graphicData>
        </a:graphic>
      </p:graphicFrame>
      <p:sp>
        <p:nvSpPr>
          <p:cNvPr id="7" name="TextBox 6"/>
          <p:cNvSpPr txBox="1"/>
          <p:nvPr/>
        </p:nvSpPr>
        <p:spPr>
          <a:xfrm>
            <a:off x="702971" y="5340687"/>
            <a:ext cx="7461974" cy="1200329"/>
          </a:xfrm>
          <a:prstGeom prst="rect">
            <a:avLst/>
          </a:prstGeom>
          <a:noFill/>
        </p:spPr>
        <p:txBody>
          <a:bodyPr wrap="square" rtlCol="0">
            <a:spAutoFit/>
          </a:bodyPr>
          <a:lstStyle/>
          <a:p>
            <a:r>
              <a:rPr lang="es-ES" sz="2400" i="1" dirty="0"/>
              <a:t>* Las divulgaciones de hipotecas (préstamos de viviendas) y algunos préstamos estudiantiles tendrán un aspecto diferente.</a:t>
            </a:r>
          </a:p>
        </p:txBody>
      </p:sp>
      <p:sp>
        <p:nvSpPr>
          <p:cNvPr id="6" name="Slide Number Placeholder 5">
            <a:extLst>
              <a:ext uri="{FF2B5EF4-FFF2-40B4-BE49-F238E27FC236}">
                <a16:creationId xmlns:a16="http://schemas.microsoft.com/office/drawing/2014/main" id="{5792C07C-32C0-4243-A5B7-AA2A5A953A75}"/>
              </a:ext>
            </a:extLst>
          </p:cNvPr>
          <p:cNvSpPr>
            <a:spLocks noGrp="1"/>
          </p:cNvSpPr>
          <p:nvPr>
            <p:ph type="sldNum" sz="quarter" idx="4"/>
          </p:nvPr>
        </p:nvSpPr>
        <p:spPr/>
        <p:txBody>
          <a:bodyPr/>
          <a:lstStyle/>
          <a:p>
            <a:fld id="{AF83BEB6-139A-B746-BC33-1F5B6187E651}" type="slidenum">
              <a:rPr lang="en-US" smtClean="0"/>
              <a:pPr/>
              <a:t>14</a:t>
            </a:fld>
            <a:endParaRPr lang="es-ES" dirty="0"/>
          </a:p>
        </p:txBody>
      </p:sp>
    </p:spTree>
    <p:custDataLst>
      <p:tags r:id="rId1"/>
    </p:custDataLst>
    <p:extLst>
      <p:ext uri="{BB962C8B-B14F-4D97-AF65-F5344CB8AC3E}">
        <p14:creationId xmlns:p14="http://schemas.microsoft.com/office/powerpoint/2010/main" val="21285318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ES"/>
              <a:t>Cargo de financiación*</a:t>
            </a:r>
            <a:endParaRPr lang="es-ES" dirty="0">
              <a:solidFill>
                <a:srgbClr val="FF0000"/>
              </a:solidFill>
            </a:endParaRPr>
          </a:p>
        </p:txBody>
      </p:sp>
      <p:graphicFrame>
        <p:nvGraphicFramePr>
          <p:cNvPr id="12" name="Content Placeholder 5" descr="Tabla de cuatro columnas con fila de títulos y luego 2 filas de contenido debajo de la fila de títulos&#10;"/>
          <p:cNvGraphicFramePr>
            <a:graphicFrameLocks noGrp="1"/>
          </p:cNvGraphicFramePr>
          <p:nvPr>
            <p:ph idx="1"/>
            <p:extLst>
              <p:ext uri="{D42A27DB-BD31-4B8C-83A1-F6EECF244321}">
                <p14:modId xmlns:p14="http://schemas.microsoft.com/office/powerpoint/2010/main" val="4156654005"/>
              </p:ext>
            </p:extLst>
          </p:nvPr>
        </p:nvGraphicFramePr>
        <p:xfrm>
          <a:off x="577850" y="1423988"/>
          <a:ext cx="7499352" cy="4145280"/>
        </p:xfrm>
        <a:graphic>
          <a:graphicData uri="http://schemas.openxmlformats.org/drawingml/2006/table">
            <a:tbl>
              <a:tblPr firstRow="1" bandRow="1">
                <a:tableStyleId>{D7AC3CCA-C797-4891-BE02-D94E43425B78}</a:tableStyleId>
              </a:tblPr>
              <a:tblGrid>
                <a:gridCol w="1874838">
                  <a:extLst>
                    <a:ext uri="{9D8B030D-6E8A-4147-A177-3AD203B41FA5}">
                      <a16:colId xmlns:a16="http://schemas.microsoft.com/office/drawing/2014/main" val="20000"/>
                    </a:ext>
                  </a:extLst>
                </a:gridCol>
                <a:gridCol w="1874838">
                  <a:extLst>
                    <a:ext uri="{9D8B030D-6E8A-4147-A177-3AD203B41FA5}">
                      <a16:colId xmlns:a16="http://schemas.microsoft.com/office/drawing/2014/main" val="20001"/>
                    </a:ext>
                  </a:extLst>
                </a:gridCol>
                <a:gridCol w="1874838">
                  <a:extLst>
                    <a:ext uri="{9D8B030D-6E8A-4147-A177-3AD203B41FA5}">
                      <a16:colId xmlns:a16="http://schemas.microsoft.com/office/drawing/2014/main" val="20002"/>
                    </a:ext>
                  </a:extLst>
                </a:gridCol>
                <a:gridCol w="1874838">
                  <a:extLst>
                    <a:ext uri="{9D8B030D-6E8A-4147-A177-3AD203B41FA5}">
                      <a16:colId xmlns:a16="http://schemas.microsoft.com/office/drawing/2014/main" val="20003"/>
                    </a:ext>
                  </a:extLst>
                </a:gridCol>
              </a:tblGrid>
              <a:tr h="759608">
                <a:tc>
                  <a:txBody>
                    <a:bodyPr/>
                    <a:lstStyle/>
                    <a:p>
                      <a:r>
                        <a:rPr lang="en-US" cap="all" baseline="0" dirty="0"/>
                        <a:t>Tasa de porcentaje anual</a:t>
                      </a:r>
                    </a:p>
                    <a:p>
                      <a:endParaRPr lang="es-ES" b="1" cap="all" baseline="0" dirty="0"/>
                    </a:p>
                  </a:txBody>
                  <a:tcPr marL="83326" marR="83326"/>
                </a:tc>
                <a:tc>
                  <a:txBody>
                    <a:bodyPr/>
                    <a:lstStyle/>
                    <a:p>
                      <a:r>
                        <a:rPr lang="es-ES" sz="1600" cap="all" baseline="0" dirty="0">
                          <a:solidFill>
                            <a:srgbClr val="236589"/>
                          </a:solidFill>
                          <a:latin typeface="Arial Black" panose="020B0A04020102020204" pitchFamily="34" charset="0"/>
                        </a:rPr>
                        <a:t>Cargo de </a:t>
                      </a:r>
                      <a:r>
                        <a:rPr sz="1600" dirty="0">
                          <a:solidFill>
                            <a:srgbClr val="236589"/>
                          </a:solidFill>
                        </a:rPr>
                        <a:t/>
                      </a:r>
                      <a:br>
                        <a:rPr sz="1600" dirty="0">
                          <a:solidFill>
                            <a:srgbClr val="236589"/>
                          </a:solidFill>
                        </a:rPr>
                      </a:br>
                      <a:r>
                        <a:rPr lang="es-ES" sz="1600" cap="all" baseline="0" dirty="0">
                          <a:solidFill>
                            <a:srgbClr val="236589"/>
                          </a:solidFill>
                          <a:latin typeface="Arial Black" panose="020B0A04020102020204" pitchFamily="34" charset="0"/>
                        </a:rPr>
                        <a:t>financiación</a:t>
                      </a:r>
                      <a:endParaRPr lang="es-ES" sz="1600" b="1" cap="all" baseline="0" dirty="0">
                        <a:solidFill>
                          <a:srgbClr val="236589"/>
                        </a:solidFill>
                        <a:latin typeface="Arial Black" panose="020B0A04020102020204" pitchFamily="34" charset="0"/>
                      </a:endParaRPr>
                    </a:p>
                  </a:txBody>
                  <a:tcPr marL="83326" marR="83326"/>
                </a:tc>
                <a:tc>
                  <a:txBody>
                    <a:bodyPr/>
                    <a:lstStyle/>
                    <a:p>
                      <a:r>
                        <a:rPr lang="en-US" b="0" dirty="0"/>
                        <a:t>Monto </a:t>
                      </a:r>
                      <a:r>
                        <a:t/>
                      </a:r>
                      <a:br/>
                      <a:r>
                        <a:rPr lang="en-US" b="0" dirty="0"/>
                        <a:t>financiado</a:t>
                      </a:r>
                    </a:p>
                  </a:txBody>
                  <a:tcPr marL="83326" marR="83326"/>
                </a:tc>
                <a:tc>
                  <a:txBody>
                    <a:bodyPr/>
                    <a:lstStyle/>
                    <a:p>
                      <a:r>
                        <a:rPr lang="en-US" b="0" dirty="0"/>
                        <a:t>Total de </a:t>
                      </a:r>
                      <a:r>
                        <a:rPr dirty="0"/>
                        <a:t/>
                      </a:r>
                      <a:br>
                        <a:rPr dirty="0"/>
                      </a:br>
                      <a:r>
                        <a:rPr lang="en-US" b="0" dirty="0"/>
                        <a:t>pagos</a:t>
                      </a:r>
                    </a:p>
                  </a:txBody>
                  <a:tcPr marL="83326" marR="83326"/>
                </a:tc>
                <a:extLst>
                  <a:ext uri="{0D108BD9-81ED-4DB2-BD59-A6C34878D82A}">
                    <a16:rowId xmlns:a16="http://schemas.microsoft.com/office/drawing/2014/main" val="10000"/>
                  </a:ext>
                </a:extLst>
              </a:tr>
              <a:tr h="370840">
                <a:tc>
                  <a:txBody>
                    <a:bodyPr/>
                    <a:lstStyle/>
                    <a:p>
                      <a:r>
                        <a:rPr lang="en-US" sz="2000" b="1" dirty="0"/>
                        <a:t>El costo del crédito en forma de tasa anual.</a:t>
                      </a:r>
                    </a:p>
                  </a:txBody>
                  <a:tcPr marL="83326" marR="83326"/>
                </a:tc>
                <a:tc>
                  <a:txBody>
                    <a:bodyPr/>
                    <a:lstStyle/>
                    <a:p>
                      <a:r>
                        <a:rPr lang="en-US" sz="2000" b="1" dirty="0"/>
                        <a:t>El monto en dólares de lo que le costará el crédito.</a:t>
                      </a:r>
                    </a:p>
                  </a:txBody>
                  <a:tcPr marL="83326" marR="83326"/>
                </a:tc>
                <a:tc>
                  <a:txBody>
                    <a:bodyPr/>
                    <a:lstStyle/>
                    <a:p>
                      <a:r>
                        <a:t>El monto del crédito que le proporcionaron a usted o en representación suya</a:t>
                      </a:r>
                    </a:p>
                  </a:txBody>
                  <a:tcPr marL="83326" marR="83326"/>
                </a:tc>
                <a:tc>
                  <a:txBody>
                    <a:bodyPr/>
                    <a:lstStyle/>
                    <a:p>
                      <a:r>
                        <a:t>El monto que habrá pagado usted una vez que haya realizado todos los pagos del cronograma</a:t>
                      </a:r>
                    </a:p>
                    <a:p>
                      <a:endParaRPr lang="es-ES" baseline="0" dirty="0"/>
                    </a:p>
                    <a:p>
                      <a:endParaRPr lang="es-ES" dirty="0"/>
                    </a:p>
                  </a:txBody>
                  <a:tcPr marL="83326" marR="83326"/>
                </a:tc>
                <a:extLst>
                  <a:ext uri="{0D108BD9-81ED-4DB2-BD59-A6C34878D82A}">
                    <a16:rowId xmlns:a16="http://schemas.microsoft.com/office/drawing/2014/main" val="10001"/>
                  </a:ext>
                </a:extLst>
              </a:tr>
              <a:tr h="370840">
                <a:tc>
                  <a:txBody>
                    <a:bodyPr/>
                    <a:lstStyle/>
                    <a:p>
                      <a:r>
                        <a:rPr lang="en-US" sz="2000" b="1" dirty="0"/>
                        <a:t>12.00             %</a:t>
                      </a:r>
                    </a:p>
                  </a:txBody>
                  <a:tcPr marL="83326" marR="83326"/>
                </a:tc>
                <a:tc>
                  <a:txBody>
                    <a:bodyPr/>
                    <a:lstStyle/>
                    <a:p>
                      <a:r>
                        <a:rPr lang="en-US" sz="2000" b="1" dirty="0"/>
                        <a:t>$          600.00</a:t>
                      </a:r>
                    </a:p>
                  </a:txBody>
                  <a:tcPr marL="83326" marR="83326"/>
                </a:tc>
                <a:tc>
                  <a:txBody>
                    <a:bodyPr/>
                    <a:lstStyle/>
                    <a:p>
                      <a:r>
                        <a:rPr dirty="0"/>
                        <a:t>$           5,000.00</a:t>
                      </a:r>
                    </a:p>
                  </a:txBody>
                  <a:tcPr marL="83326" marR="83326"/>
                </a:tc>
                <a:tc>
                  <a:txBody>
                    <a:bodyPr/>
                    <a:lstStyle/>
                    <a:p>
                      <a:r>
                        <a:rPr dirty="0"/>
                        <a:t>$           5,600.00</a:t>
                      </a:r>
                    </a:p>
                  </a:txBody>
                  <a:tcPr marL="83326" marR="83326"/>
                </a:tc>
                <a:extLst>
                  <a:ext uri="{0D108BD9-81ED-4DB2-BD59-A6C34878D82A}">
                    <a16:rowId xmlns:a16="http://schemas.microsoft.com/office/drawing/2014/main" val="10002"/>
                  </a:ext>
                </a:extLst>
              </a:tr>
            </a:tbl>
          </a:graphicData>
        </a:graphic>
      </p:graphicFrame>
      <p:sp>
        <p:nvSpPr>
          <p:cNvPr id="6" name="TextBox 5"/>
          <p:cNvSpPr txBox="1"/>
          <p:nvPr/>
        </p:nvSpPr>
        <p:spPr>
          <a:xfrm>
            <a:off x="2434180" y="4006028"/>
            <a:ext cx="1893346" cy="923330"/>
          </a:xfrm>
          <a:prstGeom prst="rect">
            <a:avLst/>
          </a:prstGeom>
          <a:noFill/>
          <a:ln>
            <a:solidFill>
              <a:schemeClr val="tx2"/>
            </a:solidFill>
          </a:ln>
        </p:spPr>
        <p:txBody>
          <a:bodyPr wrap="square" rtlCol="0">
            <a:spAutoFit/>
          </a:bodyPr>
          <a:lstStyle/>
          <a:p>
            <a:pPr algn="ctr"/>
            <a:r>
              <a:rPr lang="es-ES" b="1" dirty="0">
                <a:solidFill>
                  <a:srgbClr val="236589"/>
                </a:solidFill>
                <a:latin typeface="Arial Black" panose="020B0A04020102020204" pitchFamily="34" charset="0"/>
              </a:rPr>
              <a:t>0.12 x $5,000</a:t>
            </a:r>
            <a:r>
              <a:rPr dirty="0">
                <a:solidFill>
                  <a:srgbClr val="236589"/>
                </a:solidFill>
              </a:rPr>
              <a:t/>
            </a:r>
            <a:br>
              <a:rPr dirty="0">
                <a:solidFill>
                  <a:srgbClr val="236589"/>
                </a:solidFill>
              </a:rPr>
            </a:br>
            <a:r>
              <a:rPr lang="es-ES" b="1" dirty="0">
                <a:solidFill>
                  <a:srgbClr val="236589"/>
                </a:solidFill>
                <a:latin typeface="Arial Black" panose="020B0A04020102020204" pitchFamily="34" charset="0"/>
              </a:rPr>
              <a:t>=</a:t>
            </a:r>
            <a:r>
              <a:rPr dirty="0">
                <a:solidFill>
                  <a:srgbClr val="236589"/>
                </a:solidFill>
              </a:rPr>
              <a:t/>
            </a:r>
            <a:br>
              <a:rPr dirty="0">
                <a:solidFill>
                  <a:srgbClr val="236589"/>
                </a:solidFill>
              </a:rPr>
            </a:br>
            <a:r>
              <a:rPr lang="es-ES" b="1" dirty="0">
                <a:solidFill>
                  <a:srgbClr val="236589"/>
                </a:solidFill>
                <a:latin typeface="Arial Black" panose="020B0A04020102020204" pitchFamily="34" charset="0"/>
              </a:rPr>
              <a:t>$600.00</a:t>
            </a:r>
          </a:p>
        </p:txBody>
      </p:sp>
      <p:sp>
        <p:nvSpPr>
          <p:cNvPr id="7" name="TextBox 6"/>
          <p:cNvSpPr txBox="1"/>
          <p:nvPr/>
        </p:nvSpPr>
        <p:spPr>
          <a:xfrm>
            <a:off x="702970" y="5529145"/>
            <a:ext cx="7863179" cy="830997"/>
          </a:xfrm>
          <a:prstGeom prst="rect">
            <a:avLst/>
          </a:prstGeom>
          <a:noFill/>
        </p:spPr>
        <p:txBody>
          <a:bodyPr wrap="square" rtlCol="0">
            <a:spAutoFit/>
          </a:bodyPr>
          <a:lstStyle/>
          <a:p>
            <a:r>
              <a:rPr lang="es-ES" sz="2400" i="1" dirty="0"/>
              <a:t>* </a:t>
            </a:r>
            <a:r>
              <a:rPr lang="es-ES" sz="2200" i="1" dirty="0"/>
              <a:t>Las divulgaciones de hipotecas (préstamos de viviendas) y algunos préstamos estudiantiles tendrán un aspecto diferente</a:t>
            </a:r>
            <a:r>
              <a:rPr lang="es-ES" sz="2400" i="1" dirty="0"/>
              <a:t>.</a:t>
            </a:r>
          </a:p>
        </p:txBody>
      </p:sp>
      <p:sp>
        <p:nvSpPr>
          <p:cNvPr id="8" name="Slide Number Placeholder 7">
            <a:extLst>
              <a:ext uri="{FF2B5EF4-FFF2-40B4-BE49-F238E27FC236}">
                <a16:creationId xmlns:a16="http://schemas.microsoft.com/office/drawing/2014/main" id="{E280A027-D0FF-094D-92E6-54CACFBD0B3E}"/>
              </a:ext>
            </a:extLst>
          </p:cNvPr>
          <p:cNvSpPr>
            <a:spLocks noGrp="1"/>
          </p:cNvSpPr>
          <p:nvPr>
            <p:ph type="sldNum" sz="quarter" idx="4"/>
          </p:nvPr>
        </p:nvSpPr>
        <p:spPr/>
        <p:txBody>
          <a:bodyPr/>
          <a:lstStyle/>
          <a:p>
            <a:fld id="{AF83BEB6-139A-B746-BC33-1F5B6187E651}" type="slidenum">
              <a:rPr lang="en-US" smtClean="0"/>
              <a:pPr/>
              <a:t>15</a:t>
            </a:fld>
            <a:endParaRPr lang="es-ES" dirty="0"/>
          </a:p>
        </p:txBody>
      </p:sp>
    </p:spTree>
    <p:custDataLst>
      <p:tags r:id="rId1"/>
    </p:custDataLst>
    <p:extLst>
      <p:ext uri="{BB962C8B-B14F-4D97-AF65-F5344CB8AC3E}">
        <p14:creationId xmlns:p14="http://schemas.microsoft.com/office/powerpoint/2010/main" val="14139372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ES"/>
              <a:t>Total de pagos*</a:t>
            </a:r>
            <a:endParaRPr lang="es-ES" dirty="0">
              <a:solidFill>
                <a:srgbClr val="FF0000"/>
              </a:solidFill>
            </a:endParaRPr>
          </a:p>
        </p:txBody>
      </p:sp>
      <p:graphicFrame>
        <p:nvGraphicFramePr>
          <p:cNvPr id="12" name="Content Placeholder 5" descr="Tabla de cuatro columnas con fila de títulos y luego 2 filas de contenido debajo de la fila de títulos&#10;"/>
          <p:cNvGraphicFramePr>
            <a:graphicFrameLocks noGrp="1"/>
          </p:cNvGraphicFramePr>
          <p:nvPr>
            <p:ph idx="1"/>
            <p:extLst>
              <p:ext uri="{D42A27DB-BD31-4B8C-83A1-F6EECF244321}">
                <p14:modId xmlns:p14="http://schemas.microsoft.com/office/powerpoint/2010/main" val="2212487735"/>
              </p:ext>
            </p:extLst>
          </p:nvPr>
        </p:nvGraphicFramePr>
        <p:xfrm>
          <a:off x="577850" y="1423988"/>
          <a:ext cx="7717740" cy="3870960"/>
        </p:xfrm>
        <a:graphic>
          <a:graphicData uri="http://schemas.openxmlformats.org/drawingml/2006/table">
            <a:tbl>
              <a:tblPr firstRow="1" bandRow="1">
                <a:tableStyleId>{D7AC3CCA-C797-4891-BE02-D94E43425B78}</a:tableStyleId>
              </a:tblPr>
              <a:tblGrid>
                <a:gridCol w="1929435">
                  <a:extLst>
                    <a:ext uri="{9D8B030D-6E8A-4147-A177-3AD203B41FA5}">
                      <a16:colId xmlns:a16="http://schemas.microsoft.com/office/drawing/2014/main" val="20000"/>
                    </a:ext>
                  </a:extLst>
                </a:gridCol>
                <a:gridCol w="1929435">
                  <a:extLst>
                    <a:ext uri="{9D8B030D-6E8A-4147-A177-3AD203B41FA5}">
                      <a16:colId xmlns:a16="http://schemas.microsoft.com/office/drawing/2014/main" val="20001"/>
                    </a:ext>
                  </a:extLst>
                </a:gridCol>
                <a:gridCol w="1929435">
                  <a:extLst>
                    <a:ext uri="{9D8B030D-6E8A-4147-A177-3AD203B41FA5}">
                      <a16:colId xmlns:a16="http://schemas.microsoft.com/office/drawing/2014/main" val="20002"/>
                    </a:ext>
                  </a:extLst>
                </a:gridCol>
                <a:gridCol w="1929435">
                  <a:extLst>
                    <a:ext uri="{9D8B030D-6E8A-4147-A177-3AD203B41FA5}">
                      <a16:colId xmlns:a16="http://schemas.microsoft.com/office/drawing/2014/main" val="20003"/>
                    </a:ext>
                  </a:extLst>
                </a:gridCol>
              </a:tblGrid>
              <a:tr h="759608">
                <a:tc>
                  <a:txBody>
                    <a:bodyPr/>
                    <a:lstStyle/>
                    <a:p>
                      <a:r>
                        <a:rPr lang="en-US" cap="all" baseline="0" dirty="0"/>
                        <a:t>Tasa de porcentaje anual</a:t>
                      </a:r>
                    </a:p>
                    <a:p>
                      <a:endParaRPr lang="es-ES" b="1" cap="all" baseline="0" dirty="0"/>
                    </a:p>
                  </a:txBody>
                  <a:tcPr marL="83326" marR="83326"/>
                </a:tc>
                <a:tc>
                  <a:txBody>
                    <a:bodyPr/>
                    <a:lstStyle/>
                    <a:p>
                      <a:r>
                        <a:rPr lang="en-US" cap="all" baseline="0" dirty="0"/>
                        <a:t>Cargo de </a:t>
                      </a:r>
                      <a:r>
                        <a:t/>
                      </a:r>
                      <a:br/>
                      <a:r>
                        <a:rPr lang="en-US" cap="all" baseline="0" dirty="0"/>
                        <a:t>financiación</a:t>
                      </a:r>
                      <a:endParaRPr lang="es-ES" b="1" cap="all" baseline="0" dirty="0"/>
                    </a:p>
                  </a:txBody>
                  <a:tcPr marL="83326" marR="83326"/>
                </a:tc>
                <a:tc>
                  <a:txBody>
                    <a:bodyPr/>
                    <a:lstStyle/>
                    <a:p>
                      <a:r>
                        <a:rPr lang="en-US" b="0" dirty="0"/>
                        <a:t>Monto </a:t>
                      </a:r>
                      <a:r>
                        <a:t/>
                      </a:r>
                      <a:br/>
                      <a:r>
                        <a:rPr lang="en-US" b="0" dirty="0"/>
                        <a:t>financiado</a:t>
                      </a:r>
                    </a:p>
                  </a:txBody>
                  <a:tcPr marL="83326" marR="83326"/>
                </a:tc>
                <a:tc>
                  <a:txBody>
                    <a:bodyPr/>
                    <a:lstStyle/>
                    <a:p>
                      <a:r>
                        <a:rPr lang="es-ES" b="0" dirty="0">
                          <a:solidFill>
                            <a:srgbClr val="236589"/>
                          </a:solidFill>
                          <a:latin typeface="Arial Black" panose="020B0A04020102020204" pitchFamily="34" charset="0"/>
                        </a:rPr>
                        <a:t>Total de </a:t>
                      </a:r>
                      <a:r>
                        <a:rPr dirty="0">
                          <a:solidFill>
                            <a:srgbClr val="236589"/>
                          </a:solidFill>
                        </a:rPr>
                        <a:t/>
                      </a:r>
                      <a:br>
                        <a:rPr dirty="0">
                          <a:solidFill>
                            <a:srgbClr val="236589"/>
                          </a:solidFill>
                        </a:rPr>
                      </a:br>
                      <a:r>
                        <a:rPr lang="es-ES" b="0" dirty="0">
                          <a:solidFill>
                            <a:srgbClr val="236589"/>
                          </a:solidFill>
                          <a:latin typeface="Arial Black" panose="020B0A04020102020204" pitchFamily="34" charset="0"/>
                        </a:rPr>
                        <a:t>pagos</a:t>
                      </a:r>
                    </a:p>
                  </a:txBody>
                  <a:tcPr marL="83326" marR="83326"/>
                </a:tc>
                <a:extLst>
                  <a:ext uri="{0D108BD9-81ED-4DB2-BD59-A6C34878D82A}">
                    <a16:rowId xmlns:a16="http://schemas.microsoft.com/office/drawing/2014/main" val="10000"/>
                  </a:ext>
                </a:extLst>
              </a:tr>
              <a:tr h="370840">
                <a:tc>
                  <a:txBody>
                    <a:bodyPr/>
                    <a:lstStyle/>
                    <a:p>
                      <a:r>
                        <a:rPr lang="en-US" sz="2000" b="1" dirty="0"/>
                        <a:t>El costo del crédito en forma de tasa anual.</a:t>
                      </a:r>
                    </a:p>
                  </a:txBody>
                  <a:tcPr marL="83326" marR="83326"/>
                </a:tc>
                <a:tc>
                  <a:txBody>
                    <a:bodyPr/>
                    <a:lstStyle/>
                    <a:p>
                      <a:r>
                        <a:rPr lang="en-US" sz="2000" b="1" dirty="0"/>
                        <a:t>El monto en dólares de lo que le costará el crédito.</a:t>
                      </a:r>
                    </a:p>
                  </a:txBody>
                  <a:tcPr marL="83326" marR="83326"/>
                </a:tc>
                <a:tc>
                  <a:txBody>
                    <a:bodyPr/>
                    <a:lstStyle/>
                    <a:p>
                      <a:r>
                        <a:rPr dirty="0"/>
                        <a:t>El </a:t>
                      </a:r>
                      <a:r>
                        <a:rPr dirty="0" err="1"/>
                        <a:t>monto</a:t>
                      </a:r>
                      <a:r>
                        <a:rPr dirty="0"/>
                        <a:t> del </a:t>
                      </a:r>
                      <a:r>
                        <a:rPr dirty="0" err="1"/>
                        <a:t>crédito</a:t>
                      </a:r>
                      <a:r>
                        <a:rPr dirty="0"/>
                        <a:t> que le </a:t>
                      </a:r>
                      <a:r>
                        <a:rPr dirty="0" err="1"/>
                        <a:t>proporcionaron</a:t>
                      </a:r>
                      <a:r>
                        <a:rPr dirty="0"/>
                        <a:t> a </a:t>
                      </a:r>
                      <a:r>
                        <a:rPr dirty="0" err="1"/>
                        <a:t>usted</a:t>
                      </a:r>
                      <a:r>
                        <a:rPr dirty="0"/>
                        <a:t> o </a:t>
                      </a:r>
                      <a:r>
                        <a:rPr dirty="0" err="1"/>
                        <a:t>en</a:t>
                      </a:r>
                      <a:r>
                        <a:rPr dirty="0"/>
                        <a:t> </a:t>
                      </a:r>
                      <a:r>
                        <a:rPr dirty="0" err="1"/>
                        <a:t>representación</a:t>
                      </a:r>
                      <a:r>
                        <a:rPr dirty="0"/>
                        <a:t> suya</a:t>
                      </a:r>
                    </a:p>
                  </a:txBody>
                  <a:tcPr marL="83326" marR="83326"/>
                </a:tc>
                <a:tc>
                  <a:txBody>
                    <a:bodyPr/>
                    <a:lstStyle/>
                    <a:p>
                      <a:r>
                        <a:rPr dirty="0"/>
                        <a:t>El </a:t>
                      </a:r>
                      <a:r>
                        <a:rPr dirty="0" err="1"/>
                        <a:t>monto</a:t>
                      </a:r>
                      <a:r>
                        <a:rPr dirty="0"/>
                        <a:t> </a:t>
                      </a:r>
                      <a:r>
                        <a:rPr dirty="0" err="1"/>
                        <a:t>que</a:t>
                      </a:r>
                      <a:r>
                        <a:rPr dirty="0"/>
                        <a:t> </a:t>
                      </a:r>
                      <a:r>
                        <a:rPr dirty="0" err="1"/>
                        <a:t>habrá</a:t>
                      </a:r>
                      <a:r>
                        <a:rPr dirty="0"/>
                        <a:t> </a:t>
                      </a:r>
                      <a:r>
                        <a:rPr dirty="0" err="1"/>
                        <a:t>pagado</a:t>
                      </a:r>
                      <a:r>
                        <a:rPr dirty="0"/>
                        <a:t> </a:t>
                      </a:r>
                      <a:r>
                        <a:rPr dirty="0" err="1"/>
                        <a:t>usted</a:t>
                      </a:r>
                      <a:r>
                        <a:rPr dirty="0"/>
                        <a:t> </a:t>
                      </a:r>
                      <a:r>
                        <a:rPr dirty="0" err="1"/>
                        <a:t>una</a:t>
                      </a:r>
                      <a:r>
                        <a:rPr dirty="0"/>
                        <a:t> </a:t>
                      </a:r>
                      <a:r>
                        <a:rPr dirty="0" err="1"/>
                        <a:t>vez</a:t>
                      </a:r>
                      <a:r>
                        <a:rPr dirty="0"/>
                        <a:t> </a:t>
                      </a:r>
                      <a:r>
                        <a:rPr dirty="0" err="1"/>
                        <a:t>que</a:t>
                      </a:r>
                      <a:r>
                        <a:rPr dirty="0"/>
                        <a:t> </a:t>
                      </a:r>
                      <a:r>
                        <a:rPr dirty="0" err="1"/>
                        <a:t>haya</a:t>
                      </a:r>
                      <a:r>
                        <a:rPr dirty="0"/>
                        <a:t> </a:t>
                      </a:r>
                      <a:r>
                        <a:rPr dirty="0" err="1"/>
                        <a:t>realizado</a:t>
                      </a:r>
                      <a:r>
                        <a:rPr dirty="0"/>
                        <a:t> </a:t>
                      </a:r>
                      <a:r>
                        <a:rPr dirty="0" err="1"/>
                        <a:t>todos</a:t>
                      </a:r>
                      <a:r>
                        <a:rPr dirty="0"/>
                        <a:t> los </a:t>
                      </a:r>
                      <a:r>
                        <a:rPr dirty="0" err="1"/>
                        <a:t>pagos</a:t>
                      </a:r>
                      <a:r>
                        <a:rPr dirty="0"/>
                        <a:t> del </a:t>
                      </a:r>
                      <a:r>
                        <a:rPr dirty="0" err="1"/>
                        <a:t>cronograma</a:t>
                      </a:r>
                      <a:endParaRPr dirty="0"/>
                    </a:p>
                    <a:p>
                      <a:endParaRPr lang="es-ES" baseline="0" dirty="0"/>
                    </a:p>
                    <a:p>
                      <a:endParaRPr lang="es-ES" dirty="0"/>
                    </a:p>
                  </a:txBody>
                  <a:tcPr marL="83326" marR="83326"/>
                </a:tc>
                <a:extLst>
                  <a:ext uri="{0D108BD9-81ED-4DB2-BD59-A6C34878D82A}">
                    <a16:rowId xmlns:a16="http://schemas.microsoft.com/office/drawing/2014/main" val="10001"/>
                  </a:ext>
                </a:extLst>
              </a:tr>
              <a:tr h="370840">
                <a:tc>
                  <a:txBody>
                    <a:bodyPr/>
                    <a:lstStyle/>
                    <a:p>
                      <a:r>
                        <a:rPr lang="en-US" sz="2000" b="1" dirty="0"/>
                        <a:t>12.00             %</a:t>
                      </a:r>
                    </a:p>
                  </a:txBody>
                  <a:tcPr marL="83326" marR="83326"/>
                </a:tc>
                <a:tc>
                  <a:txBody>
                    <a:bodyPr/>
                    <a:lstStyle/>
                    <a:p>
                      <a:r>
                        <a:rPr lang="en-US" sz="2000" b="1" dirty="0"/>
                        <a:t>$          600.00</a:t>
                      </a:r>
                    </a:p>
                  </a:txBody>
                  <a:tcPr marL="83326" marR="83326"/>
                </a:tc>
                <a:tc>
                  <a:txBody>
                    <a:bodyPr/>
                    <a:lstStyle/>
                    <a:p>
                      <a:r>
                        <a:t>$           5,000.00</a:t>
                      </a:r>
                    </a:p>
                  </a:txBody>
                  <a:tcPr marL="83326" marR="83326"/>
                </a:tc>
                <a:tc>
                  <a:txBody>
                    <a:bodyPr/>
                    <a:lstStyle/>
                    <a:p>
                      <a:r>
                        <a:rPr dirty="0"/>
                        <a:t>$           5,600.00</a:t>
                      </a:r>
                    </a:p>
                  </a:txBody>
                  <a:tcPr marL="83326" marR="83326"/>
                </a:tc>
                <a:extLst>
                  <a:ext uri="{0D108BD9-81ED-4DB2-BD59-A6C34878D82A}">
                    <a16:rowId xmlns:a16="http://schemas.microsoft.com/office/drawing/2014/main" val="10002"/>
                  </a:ext>
                </a:extLst>
              </a:tr>
            </a:tbl>
          </a:graphicData>
        </a:graphic>
      </p:graphicFrame>
      <p:sp>
        <p:nvSpPr>
          <p:cNvPr id="5" name="TextBox 4"/>
          <p:cNvSpPr txBox="1"/>
          <p:nvPr/>
        </p:nvSpPr>
        <p:spPr>
          <a:xfrm>
            <a:off x="6274697" y="4305683"/>
            <a:ext cx="1641887" cy="646331"/>
          </a:xfrm>
          <a:prstGeom prst="rect">
            <a:avLst/>
          </a:prstGeom>
          <a:noFill/>
          <a:ln>
            <a:solidFill>
              <a:schemeClr val="tx2"/>
            </a:solidFill>
          </a:ln>
        </p:spPr>
        <p:txBody>
          <a:bodyPr wrap="square" rtlCol="0">
            <a:spAutoFit/>
          </a:bodyPr>
          <a:lstStyle/>
          <a:p>
            <a:pPr algn="ctr"/>
            <a:r>
              <a:rPr lang="es-ES" b="1" dirty="0">
                <a:solidFill>
                  <a:srgbClr val="236589"/>
                </a:solidFill>
                <a:latin typeface="Arial Black" panose="020B0A04020102020204" pitchFamily="34" charset="0"/>
              </a:rPr>
              <a:t>$600.00 +</a:t>
            </a:r>
            <a:r>
              <a:rPr dirty="0">
                <a:solidFill>
                  <a:srgbClr val="236589"/>
                </a:solidFill>
              </a:rPr>
              <a:t/>
            </a:r>
            <a:br>
              <a:rPr dirty="0">
                <a:solidFill>
                  <a:srgbClr val="236589"/>
                </a:solidFill>
              </a:rPr>
            </a:br>
            <a:r>
              <a:rPr lang="es-ES" b="1" dirty="0">
                <a:solidFill>
                  <a:srgbClr val="236589"/>
                </a:solidFill>
                <a:latin typeface="Arial Black" panose="020B0A04020102020204" pitchFamily="34" charset="0"/>
              </a:rPr>
              <a:t>$5,000.00</a:t>
            </a:r>
          </a:p>
        </p:txBody>
      </p:sp>
      <p:sp>
        <p:nvSpPr>
          <p:cNvPr id="9" name="TextBox 8"/>
          <p:cNvSpPr txBox="1"/>
          <p:nvPr/>
        </p:nvSpPr>
        <p:spPr>
          <a:xfrm>
            <a:off x="702970" y="5495054"/>
            <a:ext cx="7658709" cy="800219"/>
          </a:xfrm>
          <a:prstGeom prst="rect">
            <a:avLst/>
          </a:prstGeom>
          <a:noFill/>
        </p:spPr>
        <p:txBody>
          <a:bodyPr wrap="square" rtlCol="0">
            <a:spAutoFit/>
          </a:bodyPr>
          <a:lstStyle/>
          <a:p>
            <a:r>
              <a:rPr lang="es-ES" sz="2400" i="1" dirty="0"/>
              <a:t>* </a:t>
            </a:r>
            <a:r>
              <a:rPr lang="es-ES" sz="2200" i="1" dirty="0"/>
              <a:t>Las divulgaciones de hipotecas (préstamos de viviendas) y algunos préstamos estudiantiles tendrán un aspecto diferente.</a:t>
            </a:r>
          </a:p>
        </p:txBody>
      </p:sp>
      <p:sp>
        <p:nvSpPr>
          <p:cNvPr id="8" name="Slide Number Placeholder 7">
            <a:extLst>
              <a:ext uri="{FF2B5EF4-FFF2-40B4-BE49-F238E27FC236}">
                <a16:creationId xmlns:a16="http://schemas.microsoft.com/office/drawing/2014/main" id="{1FE272DC-A7B0-4C48-87CF-40C8E6A77D5B}"/>
              </a:ext>
            </a:extLst>
          </p:cNvPr>
          <p:cNvSpPr>
            <a:spLocks noGrp="1"/>
          </p:cNvSpPr>
          <p:nvPr>
            <p:ph type="sldNum" sz="quarter" idx="4"/>
          </p:nvPr>
        </p:nvSpPr>
        <p:spPr/>
        <p:txBody>
          <a:bodyPr/>
          <a:lstStyle/>
          <a:p>
            <a:fld id="{AF83BEB6-139A-B746-BC33-1F5B6187E651}" type="slidenum">
              <a:rPr lang="en-US" smtClean="0"/>
              <a:pPr/>
              <a:t>16</a:t>
            </a:fld>
            <a:endParaRPr lang="es-ES" dirty="0"/>
          </a:p>
        </p:txBody>
      </p:sp>
    </p:spTree>
    <p:custDataLst>
      <p:tags r:id="rId1"/>
    </p:custDataLst>
    <p:extLst>
      <p:ext uri="{BB962C8B-B14F-4D97-AF65-F5344CB8AC3E}">
        <p14:creationId xmlns:p14="http://schemas.microsoft.com/office/powerpoint/2010/main" val="33505817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Averiguación</a:t>
            </a:r>
          </a:p>
        </p:txBody>
      </p:sp>
      <p:pic>
        <p:nvPicPr>
          <p:cNvPr id="9" name="Picture 8" descr="Carritos de supermercado&#10;">
            <a:extLst>
              <a:ext uri="{FF2B5EF4-FFF2-40B4-BE49-F238E27FC236}">
                <a16:creationId xmlns:a16="http://schemas.microsoft.com/office/drawing/2014/main" id="{E4102EC2-5E04-3942-B5FA-3FD76F484E48}"/>
              </a:ext>
            </a:extLst>
          </p:cNvPr>
          <p:cNvPicPr>
            <a:picLocks noChangeAspect="1"/>
          </p:cNvPicPr>
          <p:nvPr/>
        </p:nvPicPr>
        <p:blipFill rotWithShape="1">
          <a:blip r:embed="rId2"/>
          <a:srcRect l="37135"/>
          <a:stretch/>
        </p:blipFill>
        <p:spPr>
          <a:xfrm>
            <a:off x="5471622" y="1424723"/>
            <a:ext cx="3336763" cy="2351137"/>
          </a:xfrm>
          <a:prstGeom prst="rect">
            <a:avLst/>
          </a:prstGeom>
        </p:spPr>
      </p:pic>
      <p:sp>
        <p:nvSpPr>
          <p:cNvPr id="3" name="Content Placeholder 2"/>
          <p:cNvSpPr>
            <a:spLocks noGrp="1"/>
          </p:cNvSpPr>
          <p:nvPr>
            <p:ph idx="1"/>
          </p:nvPr>
        </p:nvSpPr>
        <p:spPr>
          <a:xfrm>
            <a:off x="577986" y="1424723"/>
            <a:ext cx="7499214" cy="4938892"/>
          </a:xfrm>
        </p:spPr>
        <p:txBody>
          <a:bodyPr>
            <a:normAutofit/>
          </a:bodyPr>
          <a:lstStyle/>
          <a:p>
            <a:pPr>
              <a:lnSpc>
                <a:spcPct val="100000"/>
              </a:lnSpc>
              <a:buFont typeface="Wingdings" panose="05000000000000000000" pitchFamily="2" charset="2"/>
              <a:buChar char="§"/>
            </a:pPr>
            <a:r>
              <a:rPr lang="es-ES" sz="2600" dirty="0"/>
              <a:t>Utilice las divulgaciones de la TILA,                      en especial, las tasas de porcentaje               anual (APR, por sus siglas en inglés)                 para comparar ofertas </a:t>
            </a:r>
          </a:p>
          <a:p>
            <a:pPr>
              <a:lnSpc>
                <a:spcPct val="100000"/>
              </a:lnSpc>
              <a:spcAft>
                <a:spcPts val="0"/>
              </a:spcAft>
              <a:buFont typeface="Wingdings" panose="05000000000000000000" pitchFamily="2" charset="2"/>
              <a:buChar char="§"/>
            </a:pPr>
            <a:r>
              <a:rPr lang="es-ES" sz="2600" dirty="0"/>
              <a:t>Busque ayuda, si fuera necesario</a:t>
            </a:r>
          </a:p>
          <a:p>
            <a:pPr lvl="1">
              <a:lnSpc>
                <a:spcPct val="100000"/>
              </a:lnSpc>
              <a:buFont typeface="Wingdings" panose="05000000000000000000" pitchFamily="2" charset="2"/>
              <a:buChar char="§"/>
            </a:pPr>
            <a:r>
              <a:rPr lang="es-ES" sz="2200" dirty="0"/>
              <a:t>Agencias de asesoramiento de viviendas aprobadas por el Departamento de Vivienda y Desarrollo Urbano de EE. UU.</a:t>
            </a:r>
          </a:p>
          <a:p>
            <a:pPr lvl="1">
              <a:lnSpc>
                <a:spcPct val="100000"/>
              </a:lnSpc>
              <a:buFont typeface="Wingdings" panose="05000000000000000000" pitchFamily="2" charset="2"/>
              <a:buChar char="§"/>
            </a:pPr>
            <a:r>
              <a:rPr lang="es-ES" sz="2200" dirty="0"/>
              <a:t>Organización de asesoramiento crediticio</a:t>
            </a:r>
          </a:p>
          <a:p>
            <a:pPr lvl="2"/>
            <a:endParaRPr lang="es-ES" sz="2400" dirty="0"/>
          </a:p>
        </p:txBody>
      </p:sp>
      <p:sp>
        <p:nvSpPr>
          <p:cNvPr id="7" name="Slide Number Placeholder 6">
            <a:extLst>
              <a:ext uri="{FF2B5EF4-FFF2-40B4-BE49-F238E27FC236}">
                <a16:creationId xmlns:a16="http://schemas.microsoft.com/office/drawing/2014/main" id="{F5F0AF9F-5CFD-544F-8C99-9A88191C25D5}"/>
              </a:ext>
            </a:extLst>
          </p:cNvPr>
          <p:cNvSpPr>
            <a:spLocks noGrp="1"/>
          </p:cNvSpPr>
          <p:nvPr>
            <p:ph type="sldNum" sz="quarter" idx="4"/>
          </p:nvPr>
        </p:nvSpPr>
        <p:spPr/>
        <p:txBody>
          <a:bodyPr/>
          <a:lstStyle/>
          <a:p>
            <a:fld id="{AF83BEB6-139A-B746-BC33-1F5B6187E651}" type="slidenum">
              <a:rPr lang="en-US" smtClean="0"/>
              <a:pPr/>
              <a:t>17</a:t>
            </a:fld>
            <a:endParaRPr lang="es-ES" dirty="0"/>
          </a:p>
        </p:txBody>
      </p:sp>
    </p:spTree>
    <p:extLst>
      <p:ext uri="{BB962C8B-B14F-4D97-AF65-F5344CB8AC3E}">
        <p14:creationId xmlns:p14="http://schemas.microsoft.com/office/powerpoint/2010/main" val="38147899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3" y="399954"/>
            <a:ext cx="8002192" cy="916084"/>
          </a:xfrm>
        </p:spPr>
        <p:txBody>
          <a:bodyPr>
            <a:normAutofit fontScale="90000"/>
          </a:bodyPr>
          <a:lstStyle/>
          <a:p>
            <a:r>
              <a:rPr lang="es-ES"/>
              <a:t>Sección 1: Recordar la conclusión principal</a:t>
            </a:r>
          </a:p>
        </p:txBody>
      </p:sp>
      <p:sp>
        <p:nvSpPr>
          <p:cNvPr id="3" name="Content Placeholder 2"/>
          <p:cNvSpPr>
            <a:spLocks noGrp="1"/>
          </p:cNvSpPr>
          <p:nvPr>
            <p:ph idx="1"/>
          </p:nvPr>
        </p:nvSpPr>
        <p:spPr/>
        <p:txBody>
          <a:bodyPr>
            <a:normAutofit/>
          </a:bodyPr>
          <a:lstStyle/>
          <a:p>
            <a:pPr marL="0" indent="0">
              <a:lnSpc>
                <a:spcPct val="150000"/>
              </a:lnSpc>
              <a:buNone/>
            </a:pPr>
            <a:r>
              <a:rPr lang="es-ES" sz="3200" i="1" dirty="0"/>
              <a:t>Asegúrese de poder afrontar los pagos antes de solicitar un préstamo. Además, averigüe cuánto costará y qué sucederá si no puede devolverlo.</a:t>
            </a:r>
          </a:p>
        </p:txBody>
      </p:sp>
      <p:sp>
        <p:nvSpPr>
          <p:cNvPr id="7" name="Slide Number Placeholder 6">
            <a:extLst>
              <a:ext uri="{FF2B5EF4-FFF2-40B4-BE49-F238E27FC236}">
                <a16:creationId xmlns:a16="http://schemas.microsoft.com/office/drawing/2014/main" id="{F59A8207-6D6A-E449-9467-30ED9094F8B7}"/>
              </a:ext>
            </a:extLst>
          </p:cNvPr>
          <p:cNvSpPr>
            <a:spLocks noGrp="1"/>
          </p:cNvSpPr>
          <p:nvPr>
            <p:ph type="sldNum" sz="quarter" idx="4"/>
          </p:nvPr>
        </p:nvSpPr>
        <p:spPr/>
        <p:txBody>
          <a:bodyPr/>
          <a:lstStyle/>
          <a:p>
            <a:fld id="{AF83BEB6-139A-B746-BC33-1F5B6187E651}" type="slidenum">
              <a:rPr lang="en-US" smtClean="0"/>
              <a:pPr/>
              <a:t>18</a:t>
            </a:fld>
            <a:endParaRPr lang="es-ES" dirty="0"/>
          </a:p>
        </p:txBody>
      </p:sp>
    </p:spTree>
    <p:extLst>
      <p:ext uri="{BB962C8B-B14F-4D97-AF65-F5344CB8AC3E}">
        <p14:creationId xmlns:p14="http://schemas.microsoft.com/office/powerpoint/2010/main" val="18152538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hidden="1"/>
          <p:cNvSpPr>
            <a:spLocks noGrp="1"/>
          </p:cNvSpPr>
          <p:nvPr>
            <p:ph type="title" idx="4294967295"/>
          </p:nvPr>
        </p:nvSpPr>
        <p:spPr/>
        <p:txBody>
          <a:bodyPr/>
          <a:lstStyle/>
          <a:p>
            <a:r>
              <a:rPr lang="en-US" dirty="0"/>
              <a:t>Section 2: Preparing to Apply for a Loan</a:t>
            </a:r>
          </a:p>
        </p:txBody>
      </p:sp>
      <p:sp>
        <p:nvSpPr>
          <p:cNvPr id="6" name="Content Placeholder 5"/>
          <p:cNvSpPr>
            <a:spLocks noGrp="1"/>
          </p:cNvSpPr>
          <p:nvPr>
            <p:ph sz="quarter" idx="12"/>
          </p:nvPr>
        </p:nvSpPr>
        <p:spPr/>
        <p:txBody>
          <a:bodyPr>
            <a:normAutofit lnSpcReduction="10000"/>
          </a:bodyPr>
          <a:lstStyle/>
          <a:p>
            <a:r>
              <a:rPr lang="es-ES"/>
              <a:t>Sección 2:</a:t>
            </a:r>
          </a:p>
        </p:txBody>
      </p:sp>
      <p:sp>
        <p:nvSpPr>
          <p:cNvPr id="3" name="Subtitle 2"/>
          <p:cNvSpPr>
            <a:spLocks noGrp="1"/>
          </p:cNvSpPr>
          <p:nvPr>
            <p:ph type="body" sz="quarter" idx="11"/>
          </p:nvPr>
        </p:nvSpPr>
        <p:spPr/>
        <p:txBody>
          <a:bodyPr/>
          <a:lstStyle/>
          <a:p>
            <a:r>
              <a:rPr lang="es-ES" dirty="0"/>
              <a:t>Prepararse para solicitar un préstamo</a:t>
            </a:r>
          </a:p>
        </p:txBody>
      </p:sp>
      <p:sp>
        <p:nvSpPr>
          <p:cNvPr id="8" name="Rectangle 7"/>
          <p:cNvSpPr/>
          <p:nvPr/>
        </p:nvSpPr>
        <p:spPr>
          <a:xfrm>
            <a:off x="458108" y="2932053"/>
            <a:ext cx="2622107" cy="646331"/>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ES"/>
              <a:t>Consulte la página 8 de la Guía del participante.</a:t>
            </a:r>
            <a:endParaRPr lang="es-ES" dirty="0">
              <a:solidFill>
                <a:srgbClr val="FF0000"/>
              </a:solidFill>
            </a:endParaRPr>
          </a:p>
        </p:txBody>
      </p:sp>
      <p:pic>
        <p:nvPicPr>
          <p:cNvPr id="2" name="Picture 1" descr="Imagen de una mujer sonriente frente a otra mujer detrás de un escritorio, presumiblemente hablando de solicitar un préstamo.&#10;"/>
          <p:cNvPicPr>
            <a:picLocks noChangeAspect="1"/>
          </p:cNvPicPr>
          <p:nvPr/>
        </p:nvPicPr>
        <p:blipFill rotWithShape="1">
          <a:blip r:embed="rId3"/>
          <a:srcRect l="10670" r="19741" b="315"/>
          <a:stretch/>
        </p:blipFill>
        <p:spPr>
          <a:xfrm>
            <a:off x="3886329" y="586158"/>
            <a:ext cx="5257671" cy="5014542"/>
          </a:xfrm>
          <a:prstGeom prst="rect">
            <a:avLst/>
          </a:prstGeom>
        </p:spPr>
      </p:pic>
      <p:sp>
        <p:nvSpPr>
          <p:cNvPr id="7" name="Slide Number Placeholder 6">
            <a:extLst>
              <a:ext uri="{FF2B5EF4-FFF2-40B4-BE49-F238E27FC236}">
                <a16:creationId xmlns:a16="http://schemas.microsoft.com/office/drawing/2014/main" id="{B99E50F3-1C4A-2749-8A87-3D387168FA55}"/>
              </a:ext>
            </a:extLst>
          </p:cNvPr>
          <p:cNvSpPr>
            <a:spLocks noGrp="1"/>
          </p:cNvSpPr>
          <p:nvPr>
            <p:ph type="sldNum" sz="quarter" idx="4"/>
          </p:nvPr>
        </p:nvSpPr>
        <p:spPr/>
        <p:txBody>
          <a:bodyPr/>
          <a:lstStyle/>
          <a:p>
            <a:fld id="{AF83BEB6-139A-B746-BC33-1F5B6187E651}" type="slidenum">
              <a:rPr lang="en-US" smtClean="0"/>
              <a:pPr/>
              <a:t>19</a:t>
            </a:fld>
            <a:endParaRPr lang="es-ES" dirty="0"/>
          </a:p>
        </p:txBody>
      </p:sp>
    </p:spTree>
    <p:custDataLst>
      <p:tags r:id="rId1"/>
    </p:custDataLst>
    <p:extLst>
      <p:ext uri="{BB962C8B-B14F-4D97-AF65-F5344CB8AC3E}">
        <p14:creationId xmlns:p14="http://schemas.microsoft.com/office/powerpoint/2010/main" val="7354092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5015EA8C-C5A9-F746-AFBD-F74D35C572B3}"/>
              </a:ext>
            </a:extLst>
          </p:cNvPr>
          <p:cNvSpPr>
            <a:spLocks noGrp="1"/>
          </p:cNvSpPr>
          <p:nvPr>
            <p:ph type="title"/>
          </p:nvPr>
        </p:nvSpPr>
        <p:spPr>
          <a:xfrm>
            <a:off x="577986" y="233559"/>
            <a:ext cx="8076916" cy="893135"/>
          </a:xfrm>
        </p:spPr>
        <p:txBody>
          <a:bodyPr/>
          <a:lstStyle/>
          <a:p>
            <a:r>
              <a:rPr lang="es-ES"/>
              <a:t>Encuesta previa a la capacitación</a:t>
            </a:r>
            <a:r>
              <a:t/>
            </a:r>
            <a:br/>
            <a:r>
              <a:rPr lang="es-ES" sz="2400" dirty="0"/>
              <a:t>Consulte la pág. 21 de su Guía del Participante</a:t>
            </a:r>
          </a:p>
        </p:txBody>
      </p:sp>
      <p:pic>
        <p:nvPicPr>
          <p:cNvPr id="11" name="Picture 10" descr="Captura de pantalla de la Encuesta posterior a la capacitación de la Guía del participante. Al igual que con todas las capturas de pantalla en la plataforma de diapositivas, se muestra solo con fines de navegación, para que los participantes sepan qué buscar. Las palabras no están destinadas a ser leídas.">
            <a:extLst>
              <a:ext uri="{FF2B5EF4-FFF2-40B4-BE49-F238E27FC236}">
                <a16:creationId xmlns:a16="http://schemas.microsoft.com/office/drawing/2014/main" id="{84BE812A-A5CF-FE41-B718-E599B820B19B}"/>
              </a:ext>
              <a:ext uri="{C183D7F6-B498-43B3-948B-1728B52AA6E4}">
                <adec:decorative xmlns:adec="http://schemas.microsoft.com/office/drawing/2017/decorative" xmlns=""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8506" y="1209616"/>
            <a:ext cx="6926988"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 name="Slide Number Placeholder 11">
            <a:extLst>
              <a:ext uri="{FF2B5EF4-FFF2-40B4-BE49-F238E27FC236}">
                <a16:creationId xmlns:a16="http://schemas.microsoft.com/office/drawing/2014/main" id="{E72714C6-5DF5-A149-B961-9FBCF72A4587}"/>
              </a:ext>
            </a:extLst>
          </p:cNvPr>
          <p:cNvSpPr>
            <a:spLocks noGrp="1"/>
          </p:cNvSpPr>
          <p:nvPr>
            <p:ph type="sldNum" sz="quarter" idx="4"/>
          </p:nvPr>
        </p:nvSpPr>
        <p:spPr/>
        <p:txBody>
          <a:bodyPr/>
          <a:lstStyle/>
          <a:p>
            <a:fld id="{AF83BEB6-139A-B746-BC33-1F5B6187E651}" type="slidenum">
              <a:rPr lang="en-US" smtClean="0"/>
              <a:pPr/>
              <a:t>2</a:t>
            </a:fld>
            <a:endParaRPr lang="es-ES" dirty="0"/>
          </a:p>
        </p:txBody>
      </p:sp>
    </p:spTree>
    <p:custDataLst>
      <p:tags r:id="rId1"/>
    </p:custDataLst>
    <p:extLst>
      <p:ext uri="{BB962C8B-B14F-4D97-AF65-F5344CB8AC3E}">
        <p14:creationId xmlns:p14="http://schemas.microsoft.com/office/powerpoint/2010/main" val="40335554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Sección 2: Conclusión principal</a:t>
            </a:r>
          </a:p>
        </p:txBody>
      </p:sp>
      <p:sp>
        <p:nvSpPr>
          <p:cNvPr id="3" name="Content Placeholder 2"/>
          <p:cNvSpPr>
            <a:spLocks noGrp="1"/>
          </p:cNvSpPr>
          <p:nvPr>
            <p:ph idx="1"/>
          </p:nvPr>
        </p:nvSpPr>
        <p:spPr>
          <a:xfrm>
            <a:off x="595591" y="1441004"/>
            <a:ext cx="5628746" cy="4958031"/>
          </a:xfrm>
        </p:spPr>
        <p:txBody>
          <a:bodyPr>
            <a:normAutofit/>
          </a:bodyPr>
          <a:lstStyle/>
          <a:p>
            <a:pPr marL="0" indent="0">
              <a:buNone/>
            </a:pPr>
            <a:r>
              <a:rPr lang="es-ES" sz="3200" i="1" dirty="0"/>
              <a:t>Considerar qué evalúan los prestamistas cuando deciden prestar dinero le permite preparase para solicitar un préstamo. </a:t>
            </a:r>
          </a:p>
          <a:p>
            <a:endParaRPr lang="es-ES" sz="2800" dirty="0"/>
          </a:p>
        </p:txBody>
      </p:sp>
      <p:sp>
        <p:nvSpPr>
          <p:cNvPr id="7" name="Slide Number Placeholder 6">
            <a:extLst>
              <a:ext uri="{FF2B5EF4-FFF2-40B4-BE49-F238E27FC236}">
                <a16:creationId xmlns:a16="http://schemas.microsoft.com/office/drawing/2014/main" id="{5B91595B-777C-9F49-8710-0440EED086DE}"/>
              </a:ext>
            </a:extLst>
          </p:cNvPr>
          <p:cNvSpPr>
            <a:spLocks noGrp="1"/>
          </p:cNvSpPr>
          <p:nvPr>
            <p:ph type="sldNum" sz="quarter" idx="4"/>
          </p:nvPr>
        </p:nvSpPr>
        <p:spPr/>
        <p:txBody>
          <a:bodyPr/>
          <a:lstStyle/>
          <a:p>
            <a:fld id="{AF83BEB6-139A-B746-BC33-1F5B6187E651}" type="slidenum">
              <a:rPr lang="en-US" smtClean="0"/>
              <a:pPr/>
              <a:t>20</a:t>
            </a:fld>
            <a:endParaRPr lang="es-ES" dirty="0"/>
          </a:p>
        </p:txBody>
      </p:sp>
    </p:spTree>
    <p:extLst>
      <p:ext uri="{BB962C8B-B14F-4D97-AF65-F5344CB8AC3E}">
        <p14:creationId xmlns:p14="http://schemas.microsoft.com/office/powerpoint/2010/main" val="31134653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3"/>
          <p:cNvSpPr>
            <a:spLocks noGrp="1"/>
          </p:cNvSpPr>
          <p:nvPr>
            <p:ph type="title"/>
          </p:nvPr>
        </p:nvSpPr>
        <p:spPr>
          <a:xfrm>
            <a:off x="577986" y="434356"/>
            <a:ext cx="8068709" cy="881682"/>
          </a:xfrm>
        </p:spPr>
        <p:txBody>
          <a:bodyPr>
            <a:noAutofit/>
          </a:bodyPr>
          <a:lstStyle/>
          <a:p>
            <a:r>
              <a:rPr lang="es-ES"/>
              <a:t>Factores que pueden usar los prestamistas en sus decisiones</a:t>
            </a:r>
          </a:p>
        </p:txBody>
      </p:sp>
      <p:sp>
        <p:nvSpPr>
          <p:cNvPr id="29699" name="Content Placeholder 2"/>
          <p:cNvSpPr>
            <a:spLocks noGrp="1"/>
          </p:cNvSpPr>
          <p:nvPr>
            <p:ph idx="1"/>
          </p:nvPr>
        </p:nvSpPr>
        <p:spPr>
          <a:xfrm>
            <a:off x="577986" y="1318361"/>
            <a:ext cx="7499214" cy="4701440"/>
          </a:xfrm>
        </p:spPr>
        <p:txBody>
          <a:bodyPr>
            <a:normAutofit fontScale="92500" lnSpcReduction="20000"/>
          </a:bodyPr>
          <a:lstStyle/>
          <a:p>
            <a:pPr>
              <a:lnSpc>
                <a:spcPct val="100000"/>
              </a:lnSpc>
              <a:buFont typeface="Wingdings" panose="05000000000000000000" pitchFamily="2" charset="2"/>
              <a:buChar char="§"/>
            </a:pPr>
            <a:r>
              <a:rPr lang="es-ES" altLang="en-US" sz="3200" dirty="0"/>
              <a:t>Los métodos varían según el prestamista</a:t>
            </a:r>
          </a:p>
          <a:p>
            <a:pPr>
              <a:lnSpc>
                <a:spcPct val="100000"/>
              </a:lnSpc>
              <a:spcAft>
                <a:spcPts val="0"/>
              </a:spcAft>
              <a:buFont typeface="Wingdings" panose="05000000000000000000" pitchFamily="2" charset="2"/>
              <a:buChar char="§"/>
            </a:pPr>
            <a:r>
              <a:rPr lang="es-ES" altLang="en-US" sz="3200" dirty="0"/>
              <a:t>A continuación, se indican los factores clave que pueden usar los prestamistas: </a:t>
            </a:r>
          </a:p>
          <a:p>
            <a:pPr lvl="1"/>
            <a:r>
              <a:rPr lang="es-ES" altLang="en-US" sz="2800" dirty="0"/>
              <a:t>Su perfil crediticio (carácter financiero)</a:t>
            </a:r>
          </a:p>
          <a:p>
            <a:pPr lvl="1"/>
            <a:r>
              <a:rPr lang="es-ES" altLang="en-US" sz="2800" dirty="0"/>
              <a:t>Su capacidad</a:t>
            </a:r>
          </a:p>
          <a:p>
            <a:pPr lvl="1"/>
            <a:r>
              <a:rPr lang="es-ES" altLang="en-US" sz="2800" dirty="0"/>
              <a:t>Su capital</a:t>
            </a:r>
          </a:p>
          <a:p>
            <a:pPr lvl="1"/>
            <a:r>
              <a:rPr lang="es-ES" altLang="en-US" sz="2800" dirty="0"/>
              <a:t>Su garantía (solo en caso de préstamos asegurados)</a:t>
            </a:r>
          </a:p>
          <a:p>
            <a:pPr lvl="1"/>
            <a:r>
              <a:rPr lang="es-ES" altLang="en-US" sz="2800" dirty="0"/>
              <a:t>Las condiciones</a:t>
            </a:r>
          </a:p>
        </p:txBody>
      </p:sp>
      <p:sp>
        <p:nvSpPr>
          <p:cNvPr id="4" name="Slide Number Placeholder 3">
            <a:extLst>
              <a:ext uri="{FF2B5EF4-FFF2-40B4-BE49-F238E27FC236}">
                <a16:creationId xmlns:a16="http://schemas.microsoft.com/office/drawing/2014/main" id="{4F7DD1C3-B63D-BA47-A2B6-01B37F3DD0D6}"/>
              </a:ext>
            </a:extLst>
          </p:cNvPr>
          <p:cNvSpPr>
            <a:spLocks noGrp="1"/>
          </p:cNvSpPr>
          <p:nvPr>
            <p:ph type="sldNum" sz="quarter" idx="4"/>
          </p:nvPr>
        </p:nvSpPr>
        <p:spPr/>
        <p:txBody>
          <a:bodyPr/>
          <a:lstStyle/>
          <a:p>
            <a:fld id="{AF83BEB6-139A-B746-BC33-1F5B6187E651}" type="slidenum">
              <a:rPr lang="en-US" smtClean="0"/>
              <a:pPr/>
              <a:t>21</a:t>
            </a:fld>
            <a:endParaRPr lang="es-ES" dirty="0"/>
          </a:p>
        </p:txBody>
      </p:sp>
    </p:spTree>
    <p:extLst>
      <p:ext uri="{BB962C8B-B14F-4D97-AF65-F5344CB8AC3E}">
        <p14:creationId xmlns:p14="http://schemas.microsoft.com/office/powerpoint/2010/main" val="3039892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s-ES" dirty="0"/>
              <a:t>Perfil crediticio (carácter financiero)</a:t>
            </a:r>
          </a:p>
        </p:txBody>
      </p:sp>
      <p:sp>
        <p:nvSpPr>
          <p:cNvPr id="32771" name="Content Placeholder 2"/>
          <p:cNvSpPr>
            <a:spLocks noGrp="1"/>
          </p:cNvSpPr>
          <p:nvPr>
            <p:ph idx="1"/>
          </p:nvPr>
        </p:nvSpPr>
        <p:spPr>
          <a:xfrm>
            <a:off x="577985" y="1424723"/>
            <a:ext cx="8036079" cy="4701440"/>
          </a:xfrm>
        </p:spPr>
        <p:txBody>
          <a:bodyPr>
            <a:normAutofit lnSpcReduction="10000"/>
          </a:bodyPr>
          <a:lstStyle/>
          <a:p>
            <a:pPr marL="0" indent="0" algn="ctr">
              <a:spcAft>
                <a:spcPts val="3000"/>
              </a:spcAft>
              <a:buNone/>
            </a:pPr>
            <a:r>
              <a:rPr lang="es-ES" altLang="en-US" sz="3200" dirty="0">
                <a:solidFill>
                  <a:schemeClr val="tx2"/>
                </a:solidFill>
              </a:rPr>
              <a:t>Cómo paga las cuentas o las deudas</a:t>
            </a:r>
            <a:endParaRPr lang="es-ES" altLang="en-US" sz="2800" dirty="0">
              <a:solidFill>
                <a:schemeClr val="tx2"/>
              </a:solidFill>
            </a:endParaRPr>
          </a:p>
          <a:p>
            <a:pPr marL="0" indent="0">
              <a:lnSpc>
                <a:spcPct val="100000"/>
              </a:lnSpc>
              <a:spcAft>
                <a:spcPts val="0"/>
              </a:spcAft>
              <a:buNone/>
            </a:pPr>
            <a:r>
              <a:rPr lang="es-ES" altLang="en-US" sz="3200" dirty="0"/>
              <a:t>Sus informes y puntajes de crédito se utilizan para evaluar lo siguiente:</a:t>
            </a:r>
          </a:p>
          <a:p>
            <a:pPr lvl="1">
              <a:lnSpc>
                <a:spcPct val="110000"/>
              </a:lnSpc>
              <a:buFont typeface="Wingdings" panose="05000000000000000000" pitchFamily="2" charset="2"/>
              <a:buChar char="§"/>
            </a:pPr>
            <a:r>
              <a:rPr lang="es-ES" altLang="en-US" sz="2800" dirty="0"/>
              <a:t>Cómo utilizó el crédito en el pasado. </a:t>
            </a:r>
          </a:p>
          <a:p>
            <a:pPr lvl="1">
              <a:lnSpc>
                <a:spcPct val="110000"/>
              </a:lnSpc>
              <a:buFont typeface="Wingdings" panose="05000000000000000000" pitchFamily="2" charset="2"/>
              <a:buChar char="§"/>
            </a:pPr>
            <a:r>
              <a:rPr lang="es-ES" altLang="en-US" sz="2800" dirty="0"/>
              <a:t>Cuántas cuentas de crédito tiene.</a:t>
            </a:r>
          </a:p>
          <a:p>
            <a:pPr lvl="1">
              <a:lnSpc>
                <a:spcPct val="110000"/>
              </a:lnSpc>
              <a:buFont typeface="Wingdings" panose="05000000000000000000" pitchFamily="2" charset="2"/>
              <a:buChar char="§"/>
            </a:pPr>
            <a:r>
              <a:rPr lang="es-ES" altLang="en-US" sz="2800" dirty="0"/>
              <a:t>Si presentó quiebra alguna vez, si le embargaron algún bien o le ejecutaron alguna hipoteca, si tuvo pagos atrasados.</a:t>
            </a:r>
          </a:p>
        </p:txBody>
      </p:sp>
      <p:sp>
        <p:nvSpPr>
          <p:cNvPr id="6" name="Slide Number Placeholder 5">
            <a:extLst>
              <a:ext uri="{FF2B5EF4-FFF2-40B4-BE49-F238E27FC236}">
                <a16:creationId xmlns:a16="http://schemas.microsoft.com/office/drawing/2014/main" id="{B9745B4D-2DE7-654E-9995-5D5AFE8EC177}"/>
              </a:ext>
            </a:extLst>
          </p:cNvPr>
          <p:cNvSpPr>
            <a:spLocks noGrp="1"/>
          </p:cNvSpPr>
          <p:nvPr>
            <p:ph type="sldNum" sz="quarter" idx="4"/>
          </p:nvPr>
        </p:nvSpPr>
        <p:spPr/>
        <p:txBody>
          <a:bodyPr/>
          <a:lstStyle/>
          <a:p>
            <a:fld id="{AF83BEB6-139A-B746-BC33-1F5B6187E651}" type="slidenum">
              <a:rPr lang="en-US" smtClean="0"/>
              <a:pPr/>
              <a:t>22</a:t>
            </a:fld>
            <a:endParaRPr lang="es-ES" dirty="0"/>
          </a:p>
        </p:txBody>
      </p:sp>
    </p:spTree>
    <p:extLst>
      <p:ext uri="{BB962C8B-B14F-4D97-AF65-F5344CB8AC3E}">
        <p14:creationId xmlns:p14="http://schemas.microsoft.com/office/powerpoint/2010/main" val="2434096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s-ES"/>
              <a:t>Capacidad</a:t>
            </a:r>
            <a:r>
              <a:rPr lang="en-US"/>
              <a:t>	</a:t>
            </a:r>
          </a:p>
        </p:txBody>
      </p:sp>
      <p:sp>
        <p:nvSpPr>
          <p:cNvPr id="30723" name="Content Placeholder 2"/>
          <p:cNvSpPr>
            <a:spLocks noGrp="1"/>
          </p:cNvSpPr>
          <p:nvPr>
            <p:ph idx="1"/>
          </p:nvPr>
        </p:nvSpPr>
        <p:spPr>
          <a:xfrm>
            <a:off x="477818" y="1221523"/>
            <a:ext cx="7773366" cy="4701440"/>
          </a:xfrm>
        </p:spPr>
        <p:txBody>
          <a:bodyPr>
            <a:normAutofit fontScale="92500" lnSpcReduction="10000"/>
          </a:bodyPr>
          <a:lstStyle/>
          <a:p>
            <a:pPr marL="0" indent="0" algn="ctr">
              <a:lnSpc>
                <a:spcPct val="110000"/>
              </a:lnSpc>
              <a:spcAft>
                <a:spcPts val="3600"/>
              </a:spcAft>
              <a:buNone/>
            </a:pPr>
            <a:r>
              <a:rPr lang="es-ES" altLang="en-US" sz="3200" dirty="0">
                <a:solidFill>
                  <a:srgbClr val="318FC5"/>
                </a:solidFill>
              </a:rPr>
              <a:t>La posibilidad actual y futura de cumplir con los pagos</a:t>
            </a:r>
          </a:p>
          <a:p>
            <a:pPr>
              <a:lnSpc>
                <a:spcPct val="110000"/>
              </a:lnSpc>
              <a:spcAft>
                <a:spcPts val="600"/>
              </a:spcAft>
              <a:buFont typeface="Wingdings" panose="05000000000000000000" pitchFamily="2" charset="2"/>
              <a:buChar char="§"/>
            </a:pPr>
            <a:r>
              <a:rPr lang="es-ES" altLang="en-US" sz="2800" dirty="0"/>
              <a:t>Cuánto dinero de sus ingresos destina al pago de deudas </a:t>
            </a:r>
          </a:p>
          <a:p>
            <a:pPr>
              <a:lnSpc>
                <a:spcPct val="110000"/>
              </a:lnSpc>
              <a:spcAft>
                <a:spcPts val="600"/>
              </a:spcAft>
              <a:buFont typeface="Wingdings" panose="05000000000000000000" pitchFamily="2" charset="2"/>
              <a:buChar char="§"/>
            </a:pPr>
            <a:r>
              <a:rPr lang="es-ES" altLang="en-US" sz="2800" dirty="0"/>
              <a:t>Su relación entre la deuda y los ingresos</a:t>
            </a:r>
          </a:p>
          <a:p>
            <a:pPr>
              <a:lnSpc>
                <a:spcPct val="110000"/>
              </a:lnSpc>
              <a:spcAft>
                <a:spcPts val="600"/>
              </a:spcAft>
              <a:buFont typeface="Wingdings" panose="05000000000000000000" pitchFamily="2" charset="2"/>
              <a:buChar char="§"/>
            </a:pPr>
            <a:r>
              <a:rPr lang="es-ES" altLang="en-US" sz="2800" dirty="0"/>
              <a:t>Qué antigüedad tiene en su empleo </a:t>
            </a:r>
          </a:p>
          <a:p>
            <a:pPr>
              <a:lnSpc>
                <a:spcPct val="110000"/>
              </a:lnSpc>
              <a:spcAft>
                <a:spcPts val="600"/>
              </a:spcAft>
              <a:buFont typeface="Wingdings" panose="05000000000000000000" pitchFamily="2" charset="2"/>
              <a:buChar char="§"/>
            </a:pPr>
            <a:r>
              <a:rPr lang="es-ES" altLang="en-US" sz="2800" dirty="0"/>
              <a:t>Cuánto dinero gana por mes.</a:t>
            </a:r>
          </a:p>
          <a:p>
            <a:pPr>
              <a:lnSpc>
                <a:spcPct val="110000"/>
              </a:lnSpc>
              <a:spcAft>
                <a:spcPts val="600"/>
              </a:spcAft>
              <a:buFont typeface="Wingdings" panose="05000000000000000000" pitchFamily="2" charset="2"/>
              <a:buChar char="§"/>
            </a:pPr>
            <a:r>
              <a:rPr lang="es-ES" altLang="en-US" sz="2800" dirty="0"/>
              <a:t>Cuáles son sus gastos mensuales.</a:t>
            </a:r>
            <a:endParaRPr lang="es-ES" altLang="en-US" dirty="0"/>
          </a:p>
        </p:txBody>
      </p:sp>
      <p:sp>
        <p:nvSpPr>
          <p:cNvPr id="4" name="Slide Number Placeholder 3">
            <a:extLst>
              <a:ext uri="{FF2B5EF4-FFF2-40B4-BE49-F238E27FC236}">
                <a16:creationId xmlns:a16="http://schemas.microsoft.com/office/drawing/2014/main" id="{E04F153A-A017-AA4F-98FA-82AC5625C907}"/>
              </a:ext>
            </a:extLst>
          </p:cNvPr>
          <p:cNvSpPr>
            <a:spLocks noGrp="1"/>
          </p:cNvSpPr>
          <p:nvPr>
            <p:ph type="sldNum" sz="quarter" idx="4"/>
          </p:nvPr>
        </p:nvSpPr>
        <p:spPr/>
        <p:txBody>
          <a:bodyPr/>
          <a:lstStyle/>
          <a:p>
            <a:fld id="{AF83BEB6-139A-B746-BC33-1F5B6187E651}" type="slidenum">
              <a:rPr lang="en-US" smtClean="0"/>
              <a:pPr/>
              <a:t>23</a:t>
            </a:fld>
            <a:endParaRPr lang="es-ES" dirty="0"/>
          </a:p>
        </p:txBody>
      </p:sp>
    </p:spTree>
    <p:extLst>
      <p:ext uri="{BB962C8B-B14F-4D97-AF65-F5344CB8AC3E}">
        <p14:creationId xmlns:p14="http://schemas.microsoft.com/office/powerpoint/2010/main" val="30815264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577987" y="234717"/>
            <a:ext cx="7499213" cy="881682"/>
          </a:xfrm>
        </p:spPr>
        <p:txBody>
          <a:bodyPr/>
          <a:lstStyle/>
          <a:p>
            <a:r>
              <a:rPr lang="es-ES"/>
              <a:t>Capital</a:t>
            </a:r>
          </a:p>
        </p:txBody>
      </p:sp>
      <p:sp>
        <p:nvSpPr>
          <p:cNvPr id="31747" name="Content Placeholder 2"/>
          <p:cNvSpPr>
            <a:spLocks noGrp="1"/>
          </p:cNvSpPr>
          <p:nvPr>
            <p:ph idx="1"/>
          </p:nvPr>
        </p:nvSpPr>
        <p:spPr>
          <a:xfrm>
            <a:off x="577986" y="924312"/>
            <a:ext cx="7499214" cy="4701440"/>
          </a:xfrm>
        </p:spPr>
        <p:txBody>
          <a:bodyPr/>
          <a:lstStyle/>
          <a:p>
            <a:pPr marL="0" indent="0" algn="ctr">
              <a:buNone/>
            </a:pPr>
            <a:r>
              <a:rPr lang="es-ES" altLang="en-US" sz="3200" dirty="0">
                <a:solidFill>
                  <a:schemeClr val="tx2"/>
                </a:solidFill>
              </a:rPr>
              <a:t>El valor de sus activos y su patrimonio neto.</a:t>
            </a:r>
          </a:p>
          <a:p>
            <a:pPr>
              <a:lnSpc>
                <a:spcPct val="100000"/>
              </a:lnSpc>
              <a:buFont typeface="Wingdings" charset="2"/>
              <a:buChar char="§"/>
            </a:pPr>
            <a:r>
              <a:rPr lang="es-ES" altLang="en-US" sz="3200" dirty="0"/>
              <a:t>Cuánto dinero tiene en sus cuentas de ahorro y de cheques. </a:t>
            </a:r>
          </a:p>
          <a:p>
            <a:pPr>
              <a:buFont typeface="Wingdings" charset="2"/>
              <a:buChar char="§"/>
            </a:pPr>
            <a:r>
              <a:rPr lang="es-ES" altLang="en-US" sz="3200" dirty="0"/>
              <a:t>Sus inversiones y otros activos</a:t>
            </a:r>
          </a:p>
          <a:p>
            <a:pPr>
              <a:buFont typeface="Wingdings" charset="2"/>
              <a:buChar char="§"/>
            </a:pPr>
            <a:r>
              <a:rPr lang="es-ES" altLang="en-US" sz="3200" dirty="0"/>
              <a:t>Su patrimonio neto</a:t>
            </a:r>
          </a:p>
        </p:txBody>
      </p:sp>
      <p:sp>
        <p:nvSpPr>
          <p:cNvPr id="6" name="TextBox 5">
            <a:extLst>
              <a:ext uri="{FF2B5EF4-FFF2-40B4-BE49-F238E27FC236}">
                <a16:creationId xmlns:a16="http://schemas.microsoft.com/office/drawing/2014/main" id="{AFE806C3-2381-7646-BDDB-AEC0A993C24F}"/>
              </a:ext>
            </a:extLst>
          </p:cNvPr>
          <p:cNvSpPr txBox="1"/>
          <p:nvPr/>
        </p:nvSpPr>
        <p:spPr>
          <a:xfrm>
            <a:off x="1176209" y="5433664"/>
            <a:ext cx="6712094" cy="584775"/>
          </a:xfrm>
          <a:prstGeom prst="rect">
            <a:avLst/>
          </a:prstGeom>
          <a:noFill/>
        </p:spPr>
        <p:txBody>
          <a:bodyPr wrap="none" rtlCol="0">
            <a:spAutoFit/>
          </a:bodyPr>
          <a:lstStyle/>
          <a:p>
            <a:r>
              <a:rPr lang="es-ES" sz="3200" b="1" dirty="0">
                <a:solidFill>
                  <a:schemeClr val="tx2"/>
                </a:solidFill>
                <a:latin typeface="Segoe Print" panose="02000800000000000000" pitchFamily="2" charset="0"/>
              </a:rPr>
              <a:t>Patrimonio neto = Activo - Pasivo</a:t>
            </a:r>
          </a:p>
        </p:txBody>
      </p:sp>
      <p:sp>
        <p:nvSpPr>
          <p:cNvPr id="5" name="Slide Number Placeholder 4">
            <a:extLst>
              <a:ext uri="{FF2B5EF4-FFF2-40B4-BE49-F238E27FC236}">
                <a16:creationId xmlns:a16="http://schemas.microsoft.com/office/drawing/2014/main" id="{2064B99D-B4BE-BD4F-86ED-5C945C049C20}"/>
              </a:ext>
            </a:extLst>
          </p:cNvPr>
          <p:cNvSpPr>
            <a:spLocks noGrp="1"/>
          </p:cNvSpPr>
          <p:nvPr>
            <p:ph type="sldNum" sz="quarter" idx="4"/>
          </p:nvPr>
        </p:nvSpPr>
        <p:spPr/>
        <p:txBody>
          <a:bodyPr/>
          <a:lstStyle/>
          <a:p>
            <a:fld id="{AF83BEB6-139A-B746-BC33-1F5B6187E651}" type="slidenum">
              <a:rPr lang="en-US" smtClean="0"/>
              <a:pPr/>
              <a:t>24</a:t>
            </a:fld>
            <a:endParaRPr lang="es-ES" dirty="0"/>
          </a:p>
        </p:txBody>
      </p:sp>
    </p:spTree>
    <p:extLst>
      <p:ext uri="{BB962C8B-B14F-4D97-AF65-F5344CB8AC3E}">
        <p14:creationId xmlns:p14="http://schemas.microsoft.com/office/powerpoint/2010/main" val="12940584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1"/>
          <p:cNvSpPr>
            <a:spLocks noGrp="1"/>
          </p:cNvSpPr>
          <p:nvPr>
            <p:ph type="title"/>
          </p:nvPr>
        </p:nvSpPr>
        <p:spPr/>
        <p:txBody>
          <a:bodyPr/>
          <a:lstStyle/>
          <a:p>
            <a:r>
              <a:rPr lang="es-ES"/>
              <a:t>Garantía</a:t>
            </a:r>
          </a:p>
        </p:txBody>
      </p:sp>
      <p:sp>
        <p:nvSpPr>
          <p:cNvPr id="34818" name="Content Placeholder 2"/>
          <p:cNvSpPr>
            <a:spLocks noGrp="1"/>
          </p:cNvSpPr>
          <p:nvPr>
            <p:ph idx="1"/>
          </p:nvPr>
        </p:nvSpPr>
        <p:spPr/>
        <p:txBody>
          <a:bodyPr/>
          <a:lstStyle/>
          <a:p>
            <a:pPr marL="0" indent="0" algn="ctr">
              <a:buNone/>
            </a:pPr>
            <a:r>
              <a:rPr lang="es-ES" altLang="en-US" sz="3200" dirty="0">
                <a:solidFill>
                  <a:schemeClr val="tx2"/>
                </a:solidFill>
              </a:rPr>
              <a:t>Solo en caso de préstamos asegurados</a:t>
            </a:r>
          </a:p>
          <a:p>
            <a:pPr>
              <a:lnSpc>
                <a:spcPct val="100000"/>
              </a:lnSpc>
              <a:spcAft>
                <a:spcPts val="0"/>
              </a:spcAft>
              <a:buFont typeface="Wingdings" panose="05000000000000000000" pitchFamily="2" charset="2"/>
              <a:buChar char="§"/>
            </a:pPr>
            <a:r>
              <a:rPr lang="es-ES" altLang="en-US" sz="3200" dirty="0"/>
              <a:t>Activo que garantiza el préstamo</a:t>
            </a:r>
          </a:p>
          <a:p>
            <a:pPr lvl="1"/>
            <a:r>
              <a:rPr lang="es-ES" altLang="en-US" sz="2800" dirty="0"/>
              <a:t>Por ejemplo, una vivienda o el dinero de una cuenta bancaria. </a:t>
            </a:r>
          </a:p>
          <a:p>
            <a:pPr marL="57150" indent="0">
              <a:lnSpc>
                <a:spcPct val="100000"/>
              </a:lnSpc>
              <a:spcAft>
                <a:spcPts val="0"/>
              </a:spcAft>
              <a:buNone/>
            </a:pPr>
            <a:r>
              <a:rPr lang="es-ES" altLang="en-US" sz="3600">
                <a:solidFill>
                  <a:schemeClr val="tx2"/>
                </a:solidFill>
              </a:rPr>
              <a:t>Las condiciones </a:t>
            </a:r>
            <a:endParaRPr lang="es-ES" altLang="en-US" sz="3600" dirty="0">
              <a:solidFill>
                <a:schemeClr val="tx2"/>
              </a:solidFill>
            </a:endParaRPr>
          </a:p>
          <a:p>
            <a:pPr marL="228600" indent="-228600">
              <a:buFont typeface="Wingdings" panose="05000000000000000000" pitchFamily="2" charset="2"/>
              <a:buChar char="§"/>
            </a:pPr>
            <a:r>
              <a:rPr lang="es-ES" altLang="en-US" sz="3200"/>
              <a:t>Depende del tipo de préstamo</a:t>
            </a:r>
          </a:p>
        </p:txBody>
      </p:sp>
      <p:sp>
        <p:nvSpPr>
          <p:cNvPr id="4" name="Slide Number Placeholder 3">
            <a:extLst>
              <a:ext uri="{FF2B5EF4-FFF2-40B4-BE49-F238E27FC236}">
                <a16:creationId xmlns:a16="http://schemas.microsoft.com/office/drawing/2014/main" id="{629595E8-F8B8-1140-91B3-E9901759D903}"/>
              </a:ext>
            </a:extLst>
          </p:cNvPr>
          <p:cNvSpPr>
            <a:spLocks noGrp="1"/>
          </p:cNvSpPr>
          <p:nvPr>
            <p:ph type="sldNum" sz="quarter" idx="4"/>
          </p:nvPr>
        </p:nvSpPr>
        <p:spPr/>
        <p:txBody>
          <a:bodyPr/>
          <a:lstStyle/>
          <a:p>
            <a:fld id="{AF83BEB6-139A-B746-BC33-1F5B6187E651}" type="slidenum">
              <a:rPr lang="en-US" smtClean="0"/>
              <a:pPr/>
              <a:t>25</a:t>
            </a:fld>
            <a:endParaRPr lang="es-ES" dirty="0"/>
          </a:p>
        </p:txBody>
      </p:sp>
    </p:spTree>
    <p:extLst>
      <p:ext uri="{BB962C8B-B14F-4D97-AF65-F5344CB8AC3E}">
        <p14:creationId xmlns:p14="http://schemas.microsoft.com/office/powerpoint/2010/main" val="2392353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200675"/>
            <a:ext cx="8230734" cy="1018525"/>
          </a:xfrm>
        </p:spPr>
        <p:txBody>
          <a:bodyPr anchor="t">
            <a:normAutofit fontScale="90000"/>
          </a:bodyPr>
          <a:lstStyle/>
          <a:p>
            <a:r>
              <a:rPr lang="es-ES" sz="3400" dirty="0"/>
              <a:t>Pruébelo: Prepararse para un préstamo </a:t>
            </a:r>
            <a:r>
              <a:rPr sz="3400" dirty="0"/>
              <a:t/>
            </a:r>
            <a:br>
              <a:rPr sz="3400" dirty="0"/>
            </a:br>
            <a:r>
              <a:rPr lang="es-ES" sz="3400" dirty="0"/>
              <a:t>Consulte la página 10 de la Guía del </a:t>
            </a:r>
            <a:r>
              <a:rPr lang="es-ES" dirty="0"/>
              <a:t>participante</a:t>
            </a:r>
          </a:p>
        </p:txBody>
      </p:sp>
      <p:sp>
        <p:nvSpPr>
          <p:cNvPr id="7" name="Slide Number Placeholder 6">
            <a:extLst>
              <a:ext uri="{FF2B5EF4-FFF2-40B4-BE49-F238E27FC236}">
                <a16:creationId xmlns:a16="http://schemas.microsoft.com/office/drawing/2014/main" id="{C46119C2-4FC7-3D48-9B8B-5E5E0F3D8601}"/>
              </a:ext>
            </a:extLst>
          </p:cNvPr>
          <p:cNvSpPr>
            <a:spLocks noGrp="1"/>
          </p:cNvSpPr>
          <p:nvPr>
            <p:ph type="sldNum" sz="quarter" idx="4"/>
          </p:nvPr>
        </p:nvSpPr>
        <p:spPr/>
        <p:txBody>
          <a:bodyPr/>
          <a:lstStyle/>
          <a:p>
            <a:fld id="{AF83BEB6-139A-B746-BC33-1F5B6187E651}" type="slidenum">
              <a:rPr lang="en-US" smtClean="0"/>
              <a:pPr/>
              <a:t>26</a:t>
            </a:fld>
            <a:endParaRPr lang="es-ES" dirty="0"/>
          </a:p>
        </p:txBody>
      </p:sp>
      <p:pic>
        <p:nvPicPr>
          <p:cNvPr id="3" name="Picture 2" descr="Captura de pantalla de Pruébelo: Prepararse para un préstamo de la Guía del participante. Se muestra solo con fines de navegación.&#10;&#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2480" y="1219200"/>
            <a:ext cx="7550331" cy="4955177"/>
          </a:xfrm>
          <a:prstGeom prst="rect">
            <a:avLst/>
          </a:prstGeom>
        </p:spPr>
      </p:pic>
    </p:spTree>
    <p:extLst>
      <p:ext uri="{BB962C8B-B14F-4D97-AF65-F5344CB8AC3E}">
        <p14:creationId xmlns:p14="http://schemas.microsoft.com/office/powerpoint/2010/main" val="10251279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121920"/>
            <a:ext cx="8312014" cy="1880766"/>
          </a:xfrm>
        </p:spPr>
        <p:txBody>
          <a:bodyPr anchor="t">
            <a:normAutofit/>
          </a:bodyPr>
          <a:lstStyle/>
          <a:p>
            <a:r>
              <a:rPr lang="es-ES" sz="3200" dirty="0"/>
              <a:t>Aplíquelo: Prepararme para un préstamo </a:t>
            </a:r>
            <a:r>
              <a:rPr sz="3200" dirty="0"/>
              <a:t/>
            </a:r>
            <a:br>
              <a:rPr sz="3200" dirty="0"/>
            </a:br>
            <a:r>
              <a:rPr lang="es-ES" sz="3200" dirty="0"/>
              <a:t>Consulte la página 12 de la Guía del participante</a:t>
            </a:r>
          </a:p>
        </p:txBody>
      </p:sp>
      <p:pic>
        <p:nvPicPr>
          <p:cNvPr id="8" name="Picture 7" descr="Captura de pantalla de Aplíquelo: Prepararme para un préstamo de la Guía del participante. Se muestra solo con fines de navegación.&#10;&#10;">
            <a:extLst>
              <a:ext uri="{FF2B5EF4-FFF2-40B4-BE49-F238E27FC236}">
                <a16:creationId xmlns:a16="http://schemas.microsoft.com/office/drawing/2014/main" id="{98E98303-90CA-2342-9000-1E4F8715FC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8288" y="1222408"/>
            <a:ext cx="785517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Slide Number Placeholder 6">
            <a:extLst>
              <a:ext uri="{FF2B5EF4-FFF2-40B4-BE49-F238E27FC236}">
                <a16:creationId xmlns:a16="http://schemas.microsoft.com/office/drawing/2014/main" id="{F3E5089D-095D-0E48-8221-7ACDA71DE860}"/>
              </a:ext>
            </a:extLst>
          </p:cNvPr>
          <p:cNvSpPr>
            <a:spLocks noGrp="1"/>
          </p:cNvSpPr>
          <p:nvPr>
            <p:ph type="sldNum" sz="quarter" idx="4"/>
          </p:nvPr>
        </p:nvSpPr>
        <p:spPr/>
        <p:txBody>
          <a:bodyPr/>
          <a:lstStyle/>
          <a:p>
            <a:fld id="{AF83BEB6-139A-B746-BC33-1F5B6187E651}" type="slidenum">
              <a:rPr lang="en-US" smtClean="0"/>
              <a:pPr/>
              <a:t>27</a:t>
            </a:fld>
            <a:endParaRPr lang="es-ES" dirty="0"/>
          </a:p>
        </p:txBody>
      </p:sp>
    </p:spTree>
    <p:extLst>
      <p:ext uri="{BB962C8B-B14F-4D97-AF65-F5344CB8AC3E}">
        <p14:creationId xmlns:p14="http://schemas.microsoft.com/office/powerpoint/2010/main" val="29000119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s-ES"/>
              <a:t>Ser coprestatario y cofirmante</a:t>
            </a:r>
            <a:endParaRPr lang="es-ES" dirty="0"/>
          </a:p>
        </p:txBody>
      </p:sp>
      <p:sp>
        <p:nvSpPr>
          <p:cNvPr id="3" name="Content Placeholder 2"/>
          <p:cNvSpPr>
            <a:spLocks noGrp="1"/>
          </p:cNvSpPr>
          <p:nvPr>
            <p:ph idx="1"/>
          </p:nvPr>
        </p:nvSpPr>
        <p:spPr>
          <a:xfrm>
            <a:off x="577985" y="1424723"/>
            <a:ext cx="7956109" cy="4541968"/>
          </a:xfrm>
        </p:spPr>
        <p:txBody>
          <a:bodyPr>
            <a:noAutofit/>
          </a:bodyPr>
          <a:lstStyle/>
          <a:p>
            <a:pPr>
              <a:spcAft>
                <a:spcPts val="0"/>
              </a:spcAft>
              <a:buFont typeface="Wingdings" charset="2"/>
              <a:buChar char="§"/>
            </a:pPr>
            <a:r>
              <a:rPr lang="es-ES" sz="3200" dirty="0"/>
              <a:t>Ser coprestatario</a:t>
            </a:r>
          </a:p>
          <a:p>
            <a:pPr lvl="1">
              <a:lnSpc>
                <a:spcPct val="100000"/>
              </a:lnSpc>
              <a:buFont typeface="Arial"/>
              <a:buChar char="•"/>
            </a:pPr>
            <a:r>
              <a:rPr lang="es-ES" sz="2800" dirty="0"/>
              <a:t>Obtener un préstamo con otras personas.</a:t>
            </a:r>
          </a:p>
          <a:p>
            <a:pPr lvl="1">
              <a:lnSpc>
                <a:spcPct val="100000"/>
              </a:lnSpc>
              <a:buFont typeface="Arial"/>
              <a:buChar char="•"/>
            </a:pPr>
            <a:r>
              <a:rPr lang="es-ES" sz="2800" dirty="0"/>
              <a:t>Debe pagar la deuda, incluso si los coprestatarios no lo hacen.</a:t>
            </a:r>
            <a:endParaRPr lang="es-ES" sz="2800" strike="sngStrike" dirty="0"/>
          </a:p>
          <a:p>
            <a:pPr>
              <a:spcAft>
                <a:spcPts val="0"/>
              </a:spcAft>
              <a:buFont typeface="Wingdings" charset="2"/>
              <a:buChar char="§"/>
            </a:pPr>
            <a:r>
              <a:rPr lang="es-ES" sz="3200" dirty="0"/>
              <a:t>Ser cofirmante</a:t>
            </a:r>
          </a:p>
          <a:p>
            <a:pPr lvl="1">
              <a:lnSpc>
                <a:spcPct val="100000"/>
              </a:lnSpc>
              <a:buFont typeface="Arial"/>
              <a:buChar char="•"/>
            </a:pPr>
            <a:r>
              <a:rPr lang="es-ES" sz="2800" dirty="0"/>
              <a:t>Los fondos del préstamo le corresponden al prestatario, no al cofirmante.</a:t>
            </a:r>
          </a:p>
          <a:p>
            <a:pPr lvl="1">
              <a:lnSpc>
                <a:spcPct val="100000"/>
              </a:lnSpc>
              <a:buFont typeface="Arial"/>
              <a:buChar char="•"/>
            </a:pPr>
            <a:r>
              <a:rPr lang="es-ES" sz="2800" dirty="0"/>
              <a:t>Un cofirmante se compromete a pagar una deuda, si el prestatario no lo hace.</a:t>
            </a:r>
          </a:p>
        </p:txBody>
      </p:sp>
      <p:sp>
        <p:nvSpPr>
          <p:cNvPr id="7" name="Slide Number Placeholder 6">
            <a:extLst>
              <a:ext uri="{FF2B5EF4-FFF2-40B4-BE49-F238E27FC236}">
                <a16:creationId xmlns:a16="http://schemas.microsoft.com/office/drawing/2014/main" id="{B4F659B5-285C-4143-B9F3-75C2A843247E}"/>
              </a:ext>
            </a:extLst>
          </p:cNvPr>
          <p:cNvSpPr>
            <a:spLocks noGrp="1"/>
          </p:cNvSpPr>
          <p:nvPr>
            <p:ph type="sldNum" sz="quarter" idx="4"/>
          </p:nvPr>
        </p:nvSpPr>
        <p:spPr/>
        <p:txBody>
          <a:bodyPr/>
          <a:lstStyle/>
          <a:p>
            <a:fld id="{AF83BEB6-139A-B746-BC33-1F5B6187E651}" type="slidenum">
              <a:rPr lang="en-US" smtClean="0"/>
              <a:pPr/>
              <a:t>28</a:t>
            </a:fld>
            <a:endParaRPr lang="es-ES" dirty="0"/>
          </a:p>
        </p:txBody>
      </p:sp>
    </p:spTree>
    <p:extLst>
      <p:ext uri="{BB962C8B-B14F-4D97-AF65-F5344CB8AC3E}">
        <p14:creationId xmlns:p14="http://schemas.microsoft.com/office/powerpoint/2010/main" val="36847109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0356" y="152401"/>
            <a:ext cx="8644764" cy="1137919"/>
          </a:xfrm>
        </p:spPr>
        <p:txBody>
          <a:bodyPr anchor="t"/>
          <a:lstStyle/>
          <a:p>
            <a:r>
              <a:rPr lang="es-ES" sz="3200" dirty="0"/>
              <a:t>Aplíquelo: Mi planilla de consejos para considerar ser cofirmante en el préstamo de alguien </a:t>
            </a:r>
            <a:r>
              <a:rPr dirty="0"/>
              <a:t/>
            </a:r>
            <a:br>
              <a:rPr dirty="0"/>
            </a:br>
            <a:r>
              <a:rPr lang="es-ES" sz="3200" dirty="0"/>
              <a:t>Consulte la página 14 de la Guía del participante</a:t>
            </a:r>
          </a:p>
        </p:txBody>
      </p:sp>
      <p:pic>
        <p:nvPicPr>
          <p:cNvPr id="8" name="Picture 7" descr="Captura de pantalla de Aplíquelo: Mi planilla de consejos para considerar ser cofirmante en el préstamo de alguien de la Guía del participante. Se muestra solo con fines de navegación.&#10;&#10;">
            <a:extLst>
              <a:ext uri="{FF2B5EF4-FFF2-40B4-BE49-F238E27FC236}">
                <a16:creationId xmlns:a16="http://schemas.microsoft.com/office/drawing/2014/main" id="{BCD0AF69-C76C-0242-BBAA-9197B93F4D83}"/>
              </a:ext>
            </a:extLst>
          </p:cNvPr>
          <p:cNvPicPr>
            <a:picLocks noChangeAspect="1"/>
          </p:cNvPicPr>
          <p:nvPr/>
        </p:nvPicPr>
        <p:blipFill rotWithShape="1">
          <a:blip r:embed="rId2"/>
          <a:srcRect b="15259"/>
          <a:stretch/>
        </p:blipFill>
        <p:spPr>
          <a:xfrm>
            <a:off x="676565" y="1739899"/>
            <a:ext cx="7937500" cy="4207974"/>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Slide Number Placeholder 6">
            <a:extLst>
              <a:ext uri="{FF2B5EF4-FFF2-40B4-BE49-F238E27FC236}">
                <a16:creationId xmlns:a16="http://schemas.microsoft.com/office/drawing/2014/main" id="{FCBF5601-2372-144A-BC81-D8DB795CDF85}"/>
              </a:ext>
            </a:extLst>
          </p:cNvPr>
          <p:cNvSpPr>
            <a:spLocks noGrp="1"/>
          </p:cNvSpPr>
          <p:nvPr>
            <p:ph type="sldNum" sz="quarter" idx="4"/>
          </p:nvPr>
        </p:nvSpPr>
        <p:spPr/>
        <p:txBody>
          <a:bodyPr/>
          <a:lstStyle/>
          <a:p>
            <a:fld id="{AF83BEB6-139A-B746-BC33-1F5B6187E651}" type="slidenum">
              <a:rPr lang="en-US" smtClean="0"/>
              <a:pPr/>
              <a:t>29</a:t>
            </a:fld>
            <a:endParaRPr lang="es-ES" dirty="0"/>
          </a:p>
        </p:txBody>
      </p:sp>
    </p:spTree>
    <p:extLst>
      <p:ext uri="{BB962C8B-B14F-4D97-AF65-F5344CB8AC3E}">
        <p14:creationId xmlns:p14="http://schemas.microsoft.com/office/powerpoint/2010/main" val="35864120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hidden="1"/>
          <p:cNvSpPr>
            <a:spLocks noGrp="1"/>
          </p:cNvSpPr>
          <p:nvPr>
            <p:ph type="title" idx="4294967295"/>
          </p:nvPr>
        </p:nvSpPr>
        <p:spPr/>
        <p:txBody>
          <a:bodyPr/>
          <a:lstStyle/>
          <a:p>
            <a:r>
              <a:rPr lang="en-US" dirty="0"/>
              <a:t>Section 1: Ways to Borrow Money and What It Costs</a:t>
            </a:r>
          </a:p>
        </p:txBody>
      </p:sp>
      <p:sp>
        <p:nvSpPr>
          <p:cNvPr id="7" name="Content Placeholder 6"/>
          <p:cNvSpPr>
            <a:spLocks noGrp="1"/>
          </p:cNvSpPr>
          <p:nvPr>
            <p:ph sz="quarter" idx="12"/>
          </p:nvPr>
        </p:nvSpPr>
        <p:spPr/>
        <p:txBody>
          <a:bodyPr>
            <a:normAutofit lnSpcReduction="10000"/>
          </a:bodyPr>
          <a:lstStyle/>
          <a:p>
            <a:r>
              <a:rPr lang="es-ES"/>
              <a:t>Sección 1</a:t>
            </a:r>
          </a:p>
        </p:txBody>
      </p:sp>
      <p:sp>
        <p:nvSpPr>
          <p:cNvPr id="3" name="Subtitle 2"/>
          <p:cNvSpPr>
            <a:spLocks noGrp="1"/>
          </p:cNvSpPr>
          <p:nvPr>
            <p:ph type="body" sz="quarter" idx="11"/>
          </p:nvPr>
        </p:nvSpPr>
        <p:spPr/>
        <p:txBody>
          <a:bodyPr>
            <a:normAutofit fontScale="92500"/>
          </a:bodyPr>
          <a:lstStyle/>
          <a:p>
            <a:r>
              <a:rPr lang="es-ES" dirty="0"/>
              <a:t>Opciones para pedir dinero prestado y cuánto cuesta</a:t>
            </a:r>
          </a:p>
        </p:txBody>
      </p:sp>
      <p:sp>
        <p:nvSpPr>
          <p:cNvPr id="8" name="Rectangle 7"/>
          <p:cNvSpPr/>
          <p:nvPr/>
        </p:nvSpPr>
        <p:spPr>
          <a:xfrm>
            <a:off x="458108" y="4581929"/>
            <a:ext cx="2622107" cy="646331"/>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ES" dirty="0"/>
              <a:t>Consulte la página 3 de la Guía del participante.</a:t>
            </a:r>
            <a:endParaRPr lang="es-ES" dirty="0">
              <a:solidFill>
                <a:srgbClr val="FF0000"/>
              </a:solidFill>
            </a:endParaRPr>
          </a:p>
        </p:txBody>
      </p:sp>
      <p:pic>
        <p:nvPicPr>
          <p:cNvPr id="2" name="Picture 1" descr="Dos mujeres mirando papeles a ambos lados de una mesa. Computadora portátil en la mesa.&#10;&#10;"/>
          <p:cNvPicPr>
            <a:picLocks/>
          </p:cNvPicPr>
          <p:nvPr/>
        </p:nvPicPr>
        <p:blipFill rotWithShape="1">
          <a:blip r:embed="rId4">
            <a:extLst>
              <a:ext uri="{28A0092B-C50C-407E-A947-70E740481C1C}">
                <a14:useLocalDpi xmlns:a14="http://schemas.microsoft.com/office/drawing/2010/main"/>
              </a:ext>
            </a:extLst>
          </a:blip>
          <a:srcRect l="19542" r="11795" b="943"/>
          <a:stretch/>
        </p:blipFill>
        <p:spPr>
          <a:xfrm>
            <a:off x="3884233" y="586158"/>
            <a:ext cx="5251221" cy="5028115"/>
          </a:xfrm>
          <a:prstGeom prst="rect">
            <a:avLst/>
          </a:prstGeom>
        </p:spPr>
      </p:pic>
      <p:sp>
        <p:nvSpPr>
          <p:cNvPr id="6" name="Slide Number Placeholder 5">
            <a:extLst>
              <a:ext uri="{FF2B5EF4-FFF2-40B4-BE49-F238E27FC236}">
                <a16:creationId xmlns:a16="http://schemas.microsoft.com/office/drawing/2014/main" id="{2AB50A8D-2475-D54F-8B15-2D6298E1007C}"/>
              </a:ext>
            </a:extLst>
          </p:cNvPr>
          <p:cNvSpPr>
            <a:spLocks noGrp="1"/>
          </p:cNvSpPr>
          <p:nvPr>
            <p:ph type="sldNum" sz="quarter" idx="4"/>
          </p:nvPr>
        </p:nvSpPr>
        <p:spPr/>
        <p:txBody>
          <a:bodyPr/>
          <a:lstStyle/>
          <a:p>
            <a:fld id="{AF83BEB6-139A-B746-BC33-1F5B6187E651}" type="slidenum">
              <a:rPr lang="en-US" smtClean="0"/>
              <a:pPr/>
              <a:t>3</a:t>
            </a:fld>
            <a:endParaRPr lang="es-ES" dirty="0"/>
          </a:p>
        </p:txBody>
      </p:sp>
    </p:spTree>
    <p:custDataLst>
      <p:tags r:id="rId1"/>
    </p:custDataLst>
    <p:extLst>
      <p:ext uri="{BB962C8B-B14F-4D97-AF65-F5344CB8AC3E}">
        <p14:creationId xmlns:p14="http://schemas.microsoft.com/office/powerpoint/2010/main" val="40154063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3" y="399954"/>
            <a:ext cx="8002192" cy="916084"/>
          </a:xfrm>
        </p:spPr>
        <p:txBody>
          <a:bodyPr>
            <a:normAutofit fontScale="90000"/>
          </a:bodyPr>
          <a:lstStyle/>
          <a:p>
            <a:r>
              <a:rPr lang="es-ES"/>
              <a:t>Sección 2: Recordar la conclusión principal</a:t>
            </a:r>
          </a:p>
        </p:txBody>
      </p:sp>
      <p:sp>
        <p:nvSpPr>
          <p:cNvPr id="3" name="Content Placeholder 2"/>
          <p:cNvSpPr>
            <a:spLocks noGrp="1"/>
          </p:cNvSpPr>
          <p:nvPr>
            <p:ph idx="1"/>
          </p:nvPr>
        </p:nvSpPr>
        <p:spPr/>
        <p:txBody>
          <a:bodyPr>
            <a:normAutofit/>
          </a:bodyPr>
          <a:lstStyle/>
          <a:p>
            <a:pPr marL="0" indent="0">
              <a:buNone/>
            </a:pPr>
            <a:r>
              <a:rPr lang="es-ES" sz="3200" i="1" dirty="0"/>
              <a:t>Comprender qué evalúan los prestamistas cuando deciden prestar dinero le permite preparase para solicitar un préstamo. </a:t>
            </a:r>
          </a:p>
          <a:p>
            <a:endParaRPr lang="es-ES" sz="2800" dirty="0"/>
          </a:p>
        </p:txBody>
      </p:sp>
      <p:sp>
        <p:nvSpPr>
          <p:cNvPr id="7" name="Slide Number Placeholder 6">
            <a:extLst>
              <a:ext uri="{FF2B5EF4-FFF2-40B4-BE49-F238E27FC236}">
                <a16:creationId xmlns:a16="http://schemas.microsoft.com/office/drawing/2014/main" id="{61091D77-4E0D-6C45-ACEB-48D139724F16}"/>
              </a:ext>
            </a:extLst>
          </p:cNvPr>
          <p:cNvSpPr>
            <a:spLocks noGrp="1"/>
          </p:cNvSpPr>
          <p:nvPr>
            <p:ph type="sldNum" sz="quarter" idx="4"/>
          </p:nvPr>
        </p:nvSpPr>
        <p:spPr/>
        <p:txBody>
          <a:bodyPr/>
          <a:lstStyle/>
          <a:p>
            <a:fld id="{AF83BEB6-139A-B746-BC33-1F5B6187E651}" type="slidenum">
              <a:rPr lang="en-US" smtClean="0"/>
              <a:pPr/>
              <a:t>30</a:t>
            </a:fld>
            <a:endParaRPr lang="es-ES" dirty="0"/>
          </a:p>
        </p:txBody>
      </p:sp>
    </p:spTree>
    <p:extLst>
      <p:ext uri="{BB962C8B-B14F-4D97-AF65-F5344CB8AC3E}">
        <p14:creationId xmlns:p14="http://schemas.microsoft.com/office/powerpoint/2010/main" val="22876382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hidden="1"/>
          <p:cNvSpPr>
            <a:spLocks noGrp="1"/>
          </p:cNvSpPr>
          <p:nvPr>
            <p:ph type="title" idx="4294967295"/>
          </p:nvPr>
        </p:nvSpPr>
        <p:spPr/>
        <p:txBody>
          <a:bodyPr/>
          <a:lstStyle/>
          <a:p>
            <a:r>
              <a:rPr lang="en-US"/>
              <a:t>Section 3: Borrowing When Someone Helps You Manage Your Money</a:t>
            </a:r>
          </a:p>
        </p:txBody>
      </p:sp>
      <p:sp>
        <p:nvSpPr>
          <p:cNvPr id="7" name="Content Placeholder 6"/>
          <p:cNvSpPr>
            <a:spLocks noGrp="1"/>
          </p:cNvSpPr>
          <p:nvPr>
            <p:ph sz="quarter" idx="12"/>
          </p:nvPr>
        </p:nvSpPr>
        <p:spPr/>
        <p:txBody>
          <a:bodyPr>
            <a:normAutofit lnSpcReduction="10000"/>
          </a:bodyPr>
          <a:lstStyle/>
          <a:p>
            <a:r>
              <a:rPr lang="es-ES"/>
              <a:t>Sección 3:</a:t>
            </a:r>
          </a:p>
        </p:txBody>
      </p:sp>
      <p:sp>
        <p:nvSpPr>
          <p:cNvPr id="3" name="Subtitle 2"/>
          <p:cNvSpPr>
            <a:spLocks noGrp="1"/>
          </p:cNvSpPr>
          <p:nvPr>
            <p:ph type="body" sz="quarter" idx="11"/>
          </p:nvPr>
        </p:nvSpPr>
        <p:spPr/>
        <p:txBody>
          <a:bodyPr>
            <a:normAutofit fontScale="92500" lnSpcReduction="10000"/>
          </a:bodyPr>
          <a:lstStyle/>
          <a:p>
            <a:r>
              <a:rPr lang="es-ES" dirty="0"/>
              <a:t>Solicitar un préstamo cuando alguien ayuda a administrar el dinero</a:t>
            </a:r>
          </a:p>
        </p:txBody>
      </p:sp>
      <p:sp>
        <p:nvSpPr>
          <p:cNvPr id="8" name="Rectangle 7"/>
          <p:cNvSpPr/>
          <p:nvPr/>
        </p:nvSpPr>
        <p:spPr>
          <a:xfrm>
            <a:off x="457654" y="4222643"/>
            <a:ext cx="2622107" cy="646331"/>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ES"/>
              <a:t>Consulte la página 16 de la Guía del participante.</a:t>
            </a:r>
            <a:endParaRPr lang="es-ES" dirty="0">
              <a:solidFill>
                <a:srgbClr val="FF0000"/>
              </a:solidFill>
            </a:endParaRPr>
          </a:p>
        </p:txBody>
      </p:sp>
      <p:pic>
        <p:nvPicPr>
          <p:cNvPr id="2" name="Picture 1" descr="mujer señalando un trozo de papel en una mesa con un hombre al otro lado de la mesa mirando hacia dónde señala.&#10;"/>
          <p:cNvPicPr>
            <a:picLocks/>
          </p:cNvPicPr>
          <p:nvPr/>
        </p:nvPicPr>
        <p:blipFill rotWithShape="1">
          <a:blip r:embed="rId3">
            <a:extLst>
              <a:ext uri="{28A0092B-C50C-407E-A947-70E740481C1C}">
                <a14:useLocalDpi xmlns:a14="http://schemas.microsoft.com/office/drawing/2010/main"/>
              </a:ext>
            </a:extLst>
          </a:blip>
          <a:srcRect l="20598" t="3704" r="12284"/>
          <a:stretch/>
        </p:blipFill>
        <p:spPr>
          <a:xfrm>
            <a:off x="3892340" y="586158"/>
            <a:ext cx="5251660" cy="5027067"/>
          </a:xfrm>
          <a:prstGeom prst="rect">
            <a:avLst/>
          </a:prstGeom>
        </p:spPr>
      </p:pic>
      <p:sp>
        <p:nvSpPr>
          <p:cNvPr id="6" name="Slide Number Placeholder 5">
            <a:extLst>
              <a:ext uri="{FF2B5EF4-FFF2-40B4-BE49-F238E27FC236}">
                <a16:creationId xmlns:a16="http://schemas.microsoft.com/office/drawing/2014/main" id="{DCBEADE0-6C49-3847-B377-034395AC80CE}"/>
              </a:ext>
            </a:extLst>
          </p:cNvPr>
          <p:cNvSpPr>
            <a:spLocks noGrp="1"/>
          </p:cNvSpPr>
          <p:nvPr>
            <p:ph type="sldNum" sz="quarter" idx="4"/>
          </p:nvPr>
        </p:nvSpPr>
        <p:spPr/>
        <p:txBody>
          <a:bodyPr/>
          <a:lstStyle/>
          <a:p>
            <a:fld id="{AF83BEB6-139A-B746-BC33-1F5B6187E651}" type="slidenum">
              <a:rPr lang="en-US" smtClean="0"/>
              <a:pPr/>
              <a:t>31</a:t>
            </a:fld>
            <a:endParaRPr lang="es-ES" dirty="0"/>
          </a:p>
        </p:txBody>
      </p:sp>
    </p:spTree>
    <p:custDataLst>
      <p:tags r:id="rId1"/>
    </p:custDataLst>
    <p:extLst>
      <p:ext uri="{BB962C8B-B14F-4D97-AF65-F5344CB8AC3E}">
        <p14:creationId xmlns:p14="http://schemas.microsoft.com/office/powerpoint/2010/main" val="16844358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591" y="425590"/>
            <a:ext cx="8051104" cy="890448"/>
          </a:xfrm>
        </p:spPr>
        <p:txBody>
          <a:bodyPr>
            <a:noAutofit/>
          </a:bodyPr>
          <a:lstStyle/>
          <a:p>
            <a:r>
              <a:rPr lang="es-ES" sz="3600" dirty="0"/>
              <a:t>Sección 3: Conclusión principal</a:t>
            </a:r>
          </a:p>
        </p:txBody>
      </p:sp>
      <p:sp>
        <p:nvSpPr>
          <p:cNvPr id="3" name="Content Placeholder 2"/>
          <p:cNvSpPr>
            <a:spLocks noGrp="1"/>
          </p:cNvSpPr>
          <p:nvPr>
            <p:ph idx="1"/>
          </p:nvPr>
        </p:nvSpPr>
        <p:spPr/>
        <p:txBody>
          <a:bodyPr>
            <a:normAutofit/>
          </a:bodyPr>
          <a:lstStyle/>
          <a:p>
            <a:pPr marL="0" indent="0">
              <a:buNone/>
            </a:pPr>
            <a:r>
              <a:rPr lang="es-ES" sz="3200" i="1" dirty="0"/>
              <a:t>Incluso si alguien le ayuda a administrar su dinero, debe comprender los términos de un préstamo antes de comprometerse.</a:t>
            </a:r>
          </a:p>
        </p:txBody>
      </p:sp>
      <p:sp>
        <p:nvSpPr>
          <p:cNvPr id="6" name="Slide Number Placeholder 5">
            <a:extLst>
              <a:ext uri="{FF2B5EF4-FFF2-40B4-BE49-F238E27FC236}">
                <a16:creationId xmlns:a16="http://schemas.microsoft.com/office/drawing/2014/main" id="{2D34C14D-EAAE-2E4D-AF90-670969F25955}"/>
              </a:ext>
            </a:extLst>
          </p:cNvPr>
          <p:cNvSpPr>
            <a:spLocks noGrp="1"/>
          </p:cNvSpPr>
          <p:nvPr>
            <p:ph type="sldNum" sz="quarter" idx="4"/>
          </p:nvPr>
        </p:nvSpPr>
        <p:spPr/>
        <p:txBody>
          <a:bodyPr/>
          <a:lstStyle/>
          <a:p>
            <a:fld id="{AF83BEB6-139A-B746-BC33-1F5B6187E651}" type="slidenum">
              <a:rPr lang="en-US" smtClean="0"/>
              <a:pPr/>
              <a:t>32</a:t>
            </a:fld>
            <a:endParaRPr lang="es-ES" dirty="0"/>
          </a:p>
        </p:txBody>
      </p:sp>
    </p:spTree>
    <p:extLst>
      <p:ext uri="{BB962C8B-B14F-4D97-AF65-F5344CB8AC3E}">
        <p14:creationId xmlns:p14="http://schemas.microsoft.com/office/powerpoint/2010/main" val="34693811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543041"/>
            <a:ext cx="7499213" cy="881682"/>
          </a:xfrm>
        </p:spPr>
        <p:txBody>
          <a:bodyPr>
            <a:normAutofit fontScale="90000"/>
          </a:bodyPr>
          <a:lstStyle/>
          <a:p>
            <a:r>
              <a:rPr lang="es-ES"/>
              <a:t>Responsabilidades de la persona que lo ayuda</a:t>
            </a:r>
          </a:p>
        </p:txBody>
      </p:sp>
      <p:sp>
        <p:nvSpPr>
          <p:cNvPr id="3" name="Content Placeholder 2"/>
          <p:cNvSpPr>
            <a:spLocks noGrp="1"/>
          </p:cNvSpPr>
          <p:nvPr>
            <p:ph idx="1"/>
          </p:nvPr>
        </p:nvSpPr>
        <p:spPr>
          <a:xfrm>
            <a:off x="637253" y="1560189"/>
            <a:ext cx="7499214" cy="4701440"/>
          </a:xfrm>
        </p:spPr>
        <p:txBody>
          <a:bodyPr>
            <a:normAutofit fontScale="92500" lnSpcReduction="20000"/>
          </a:bodyPr>
          <a:lstStyle/>
          <a:p>
            <a:pPr lvl="0">
              <a:lnSpc>
                <a:spcPct val="110000"/>
              </a:lnSpc>
              <a:spcAft>
                <a:spcPts val="1000"/>
              </a:spcAft>
              <a:buFont typeface="Wingdings" pitchFamily="2" charset="2"/>
              <a:buChar char="§"/>
            </a:pPr>
            <a:r>
              <a:rPr lang="es-ES" sz="3500" dirty="0"/>
              <a:t>Actuar procurando su mejor interés.</a:t>
            </a:r>
          </a:p>
          <a:p>
            <a:pPr lvl="0">
              <a:lnSpc>
                <a:spcPct val="110000"/>
              </a:lnSpc>
              <a:spcAft>
                <a:spcPts val="1000"/>
              </a:spcAft>
              <a:buFont typeface="Wingdings" pitchFamily="2" charset="2"/>
              <a:buChar char="§"/>
            </a:pPr>
            <a:r>
              <a:rPr lang="es-ES" sz="3500" dirty="0"/>
              <a:t>Administrar su dinero y bienes de manera prudente.</a:t>
            </a:r>
          </a:p>
          <a:p>
            <a:pPr lvl="0">
              <a:lnSpc>
                <a:spcPct val="110000"/>
              </a:lnSpc>
              <a:spcAft>
                <a:spcPts val="1000"/>
              </a:spcAft>
              <a:buFont typeface="Wingdings" pitchFamily="2" charset="2"/>
              <a:buChar char="§"/>
            </a:pPr>
            <a:r>
              <a:rPr lang="es-ES" sz="3500" dirty="0"/>
              <a:t>Mantener su dinero y bienes de manera separada a los de ella.</a:t>
            </a:r>
          </a:p>
          <a:p>
            <a:pPr lvl="0">
              <a:lnSpc>
                <a:spcPct val="110000"/>
              </a:lnSpc>
              <a:spcAft>
                <a:spcPts val="1000"/>
              </a:spcAft>
              <a:buFont typeface="Wingdings" pitchFamily="2" charset="2"/>
              <a:buChar char="§"/>
            </a:pPr>
            <a:r>
              <a:rPr lang="es-ES" sz="3500" dirty="0"/>
              <a:t>Mantener registros.</a:t>
            </a:r>
          </a:p>
          <a:p>
            <a:pPr lvl="0">
              <a:lnSpc>
                <a:spcPct val="110000"/>
              </a:lnSpc>
              <a:spcAft>
                <a:spcPts val="1000"/>
              </a:spcAft>
              <a:buFont typeface="Wingdings" pitchFamily="2" charset="2"/>
              <a:buChar char="§"/>
            </a:pPr>
            <a:r>
              <a:rPr lang="es-ES" sz="3500" dirty="0"/>
              <a:t>Incluirlo en la toma de decisiones, dentro de lo posible.</a:t>
            </a:r>
          </a:p>
          <a:p>
            <a:endParaRPr lang="es-ES" dirty="0"/>
          </a:p>
        </p:txBody>
      </p:sp>
      <p:sp>
        <p:nvSpPr>
          <p:cNvPr id="7" name="Slide Number Placeholder 6">
            <a:extLst>
              <a:ext uri="{FF2B5EF4-FFF2-40B4-BE49-F238E27FC236}">
                <a16:creationId xmlns:a16="http://schemas.microsoft.com/office/drawing/2014/main" id="{24CFA0CE-B019-2E41-934E-B72F4A9FAFEA}"/>
              </a:ext>
            </a:extLst>
          </p:cNvPr>
          <p:cNvSpPr>
            <a:spLocks noGrp="1"/>
          </p:cNvSpPr>
          <p:nvPr>
            <p:ph type="sldNum" sz="quarter" idx="4"/>
          </p:nvPr>
        </p:nvSpPr>
        <p:spPr/>
        <p:txBody>
          <a:bodyPr/>
          <a:lstStyle/>
          <a:p>
            <a:fld id="{AF83BEB6-139A-B746-BC33-1F5B6187E651}" type="slidenum">
              <a:rPr lang="en-US" smtClean="0"/>
              <a:pPr/>
              <a:t>33</a:t>
            </a:fld>
            <a:endParaRPr lang="es-ES" dirty="0"/>
          </a:p>
        </p:txBody>
      </p:sp>
    </p:spTree>
    <p:extLst>
      <p:ext uri="{BB962C8B-B14F-4D97-AF65-F5344CB8AC3E}">
        <p14:creationId xmlns:p14="http://schemas.microsoft.com/office/powerpoint/2010/main" val="17696216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543041"/>
            <a:ext cx="7499213" cy="881682"/>
          </a:xfrm>
        </p:spPr>
        <p:txBody>
          <a:bodyPr>
            <a:noAutofit/>
          </a:bodyPr>
          <a:lstStyle/>
          <a:p>
            <a:r>
              <a:rPr lang="es-ES"/>
              <a:t>Qué debatir</a:t>
            </a:r>
            <a:endParaRPr lang="es-ES" dirty="0"/>
          </a:p>
        </p:txBody>
      </p:sp>
      <p:sp>
        <p:nvSpPr>
          <p:cNvPr id="3" name="Content Placeholder 2"/>
          <p:cNvSpPr>
            <a:spLocks noGrp="1"/>
          </p:cNvSpPr>
          <p:nvPr>
            <p:ph idx="1"/>
          </p:nvPr>
        </p:nvSpPr>
        <p:spPr>
          <a:xfrm>
            <a:off x="577985" y="1572499"/>
            <a:ext cx="7836341" cy="4701440"/>
          </a:xfrm>
        </p:spPr>
        <p:txBody>
          <a:bodyPr>
            <a:normAutofit fontScale="92500" lnSpcReduction="10000"/>
          </a:bodyPr>
          <a:lstStyle/>
          <a:p>
            <a:pPr>
              <a:buFont typeface="Wingdings" panose="05000000000000000000" pitchFamily="2" charset="2"/>
              <a:buChar char="§"/>
            </a:pPr>
            <a:r>
              <a:rPr lang="es-ES" sz="3500" dirty="0"/>
              <a:t>¿Por qué necesita pedir dinero prestado? </a:t>
            </a:r>
          </a:p>
          <a:p>
            <a:pPr lvl="0">
              <a:lnSpc>
                <a:spcPct val="100000"/>
              </a:lnSpc>
              <a:spcAft>
                <a:spcPts val="1200"/>
              </a:spcAft>
              <a:buFont typeface="Wingdings" pitchFamily="2" charset="2"/>
              <a:buChar char="§"/>
            </a:pPr>
            <a:r>
              <a:rPr lang="es-ES" sz="3500" dirty="0"/>
              <a:t>¿Tiene dinero suficiente para devolver el préstamo? </a:t>
            </a:r>
          </a:p>
          <a:p>
            <a:pPr lvl="0">
              <a:lnSpc>
                <a:spcPct val="100000"/>
              </a:lnSpc>
              <a:spcAft>
                <a:spcPts val="1200"/>
              </a:spcAft>
              <a:buFont typeface="Wingdings" pitchFamily="2" charset="2"/>
              <a:buChar char="§"/>
            </a:pPr>
            <a:r>
              <a:rPr lang="es-ES" sz="3500" dirty="0"/>
              <a:t>¿Cómo realizará los pagos del préstamo? </a:t>
            </a:r>
          </a:p>
          <a:p>
            <a:pPr lvl="0">
              <a:lnSpc>
                <a:spcPct val="100000"/>
              </a:lnSpc>
              <a:spcAft>
                <a:spcPts val="1200"/>
              </a:spcAft>
              <a:buFont typeface="Wingdings" pitchFamily="2" charset="2"/>
              <a:buChar char="§"/>
            </a:pPr>
            <a:r>
              <a:rPr lang="es-ES" sz="3500" dirty="0"/>
              <a:t>¿Afectará alguna fuente de ingresos?  </a:t>
            </a:r>
          </a:p>
          <a:p>
            <a:pPr lvl="0">
              <a:lnSpc>
                <a:spcPct val="100000"/>
              </a:lnSpc>
              <a:spcAft>
                <a:spcPts val="1200"/>
              </a:spcAft>
              <a:buFont typeface="Wingdings" pitchFamily="2" charset="2"/>
              <a:buChar char="§"/>
            </a:pPr>
            <a:r>
              <a:rPr lang="es-ES" sz="3500" dirty="0"/>
              <a:t>¿Cuál es la mejor opción para pedir prestado según sus necesidades? </a:t>
            </a:r>
          </a:p>
          <a:p>
            <a:pPr>
              <a:spcAft>
                <a:spcPts val="1200"/>
              </a:spcAft>
            </a:pPr>
            <a:endParaRPr lang="es-ES" dirty="0"/>
          </a:p>
        </p:txBody>
      </p:sp>
      <p:sp>
        <p:nvSpPr>
          <p:cNvPr id="7" name="Slide Number Placeholder 6">
            <a:extLst>
              <a:ext uri="{FF2B5EF4-FFF2-40B4-BE49-F238E27FC236}">
                <a16:creationId xmlns:a16="http://schemas.microsoft.com/office/drawing/2014/main" id="{3EF18B16-E03B-564C-A339-10DD0C6EB911}"/>
              </a:ext>
            </a:extLst>
          </p:cNvPr>
          <p:cNvSpPr>
            <a:spLocks noGrp="1"/>
          </p:cNvSpPr>
          <p:nvPr>
            <p:ph type="sldNum" sz="quarter" idx="4"/>
          </p:nvPr>
        </p:nvSpPr>
        <p:spPr/>
        <p:txBody>
          <a:bodyPr/>
          <a:lstStyle/>
          <a:p>
            <a:fld id="{AF83BEB6-139A-B746-BC33-1F5B6187E651}" type="slidenum">
              <a:rPr lang="en-US" smtClean="0"/>
              <a:pPr/>
              <a:t>34</a:t>
            </a:fld>
            <a:endParaRPr lang="es-ES" dirty="0"/>
          </a:p>
        </p:txBody>
      </p:sp>
    </p:spTree>
    <p:extLst>
      <p:ext uri="{BB962C8B-B14F-4D97-AF65-F5344CB8AC3E}">
        <p14:creationId xmlns:p14="http://schemas.microsoft.com/office/powerpoint/2010/main" val="42372766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53490"/>
            <a:ext cx="7499213" cy="881682"/>
          </a:xfrm>
        </p:spPr>
        <p:txBody>
          <a:bodyPr>
            <a:normAutofit/>
          </a:bodyPr>
          <a:lstStyle/>
          <a:p>
            <a:r>
              <a:rPr lang="es-ES"/>
              <a:t>Si decide pedir dinero prestado</a:t>
            </a:r>
          </a:p>
        </p:txBody>
      </p:sp>
      <p:sp>
        <p:nvSpPr>
          <p:cNvPr id="3" name="Content Placeholder 2"/>
          <p:cNvSpPr>
            <a:spLocks noGrp="1"/>
          </p:cNvSpPr>
          <p:nvPr>
            <p:ph idx="1"/>
          </p:nvPr>
        </p:nvSpPr>
        <p:spPr>
          <a:xfrm>
            <a:off x="577985" y="1498673"/>
            <a:ext cx="7499214" cy="4701440"/>
          </a:xfrm>
        </p:spPr>
        <p:txBody>
          <a:bodyPr>
            <a:noAutofit/>
          </a:bodyPr>
          <a:lstStyle/>
          <a:p>
            <a:pPr lvl="0">
              <a:lnSpc>
                <a:spcPct val="120000"/>
              </a:lnSpc>
              <a:spcAft>
                <a:spcPts val="1200"/>
              </a:spcAft>
              <a:buFont typeface="Wingdings" pitchFamily="2" charset="2"/>
              <a:buChar char="§"/>
            </a:pPr>
            <a:r>
              <a:rPr lang="es-ES" dirty="0"/>
              <a:t>Puede solicitar ayuda para considerar los términos.</a:t>
            </a:r>
          </a:p>
          <a:p>
            <a:pPr lvl="0">
              <a:lnSpc>
                <a:spcPct val="120000"/>
              </a:lnSpc>
              <a:spcAft>
                <a:spcPts val="1200"/>
              </a:spcAft>
              <a:buFont typeface="Wingdings" pitchFamily="2" charset="2"/>
              <a:buChar char="§"/>
            </a:pPr>
            <a:r>
              <a:rPr lang="es-ES" dirty="0"/>
              <a:t>Puede solicitar ayuda para completar la solicitud.</a:t>
            </a:r>
          </a:p>
          <a:p>
            <a:pPr lvl="0">
              <a:lnSpc>
                <a:spcPct val="120000"/>
              </a:lnSpc>
              <a:spcAft>
                <a:spcPts val="1200"/>
              </a:spcAft>
              <a:buFont typeface="Wingdings" pitchFamily="2" charset="2"/>
              <a:buChar char="§"/>
            </a:pPr>
            <a:r>
              <a:rPr lang="es-ES" dirty="0"/>
              <a:t>El prestamista decidirá si usted es un riesgo crediticio adecuado.</a:t>
            </a:r>
          </a:p>
          <a:p>
            <a:pPr lvl="0">
              <a:lnSpc>
                <a:spcPct val="120000"/>
              </a:lnSpc>
              <a:spcAft>
                <a:spcPts val="1200"/>
              </a:spcAft>
              <a:buFont typeface="Wingdings" pitchFamily="2" charset="2"/>
              <a:buChar char="§"/>
            </a:pPr>
            <a:r>
              <a:rPr lang="es-ES" dirty="0"/>
              <a:t>El prestamista no considerará la capacidad crediticia de la persona que lo ayuda.</a:t>
            </a:r>
          </a:p>
          <a:p>
            <a:pPr lvl="0">
              <a:lnSpc>
                <a:spcPct val="120000"/>
              </a:lnSpc>
              <a:spcAft>
                <a:spcPts val="1200"/>
              </a:spcAft>
              <a:buFont typeface="Wingdings" pitchFamily="2" charset="2"/>
              <a:buChar char="§"/>
            </a:pPr>
            <a:r>
              <a:rPr lang="es-ES" dirty="0"/>
              <a:t>Pedir ayuda si necesita recordar realizar pagos puntuales y mantener registros.</a:t>
            </a:r>
          </a:p>
          <a:p>
            <a:pPr>
              <a:lnSpc>
                <a:spcPct val="120000"/>
              </a:lnSpc>
              <a:spcAft>
                <a:spcPts val="1200"/>
              </a:spcAft>
            </a:pPr>
            <a:endParaRPr lang="es-ES" sz="2800" dirty="0"/>
          </a:p>
        </p:txBody>
      </p:sp>
      <p:sp>
        <p:nvSpPr>
          <p:cNvPr id="6" name="Slide Number Placeholder 5">
            <a:extLst>
              <a:ext uri="{FF2B5EF4-FFF2-40B4-BE49-F238E27FC236}">
                <a16:creationId xmlns:a16="http://schemas.microsoft.com/office/drawing/2014/main" id="{87C75EB5-5623-294C-945B-BBFC4B3C7FA6}"/>
              </a:ext>
            </a:extLst>
          </p:cNvPr>
          <p:cNvSpPr>
            <a:spLocks noGrp="1"/>
          </p:cNvSpPr>
          <p:nvPr>
            <p:ph type="sldNum" sz="quarter" idx="4"/>
          </p:nvPr>
        </p:nvSpPr>
        <p:spPr/>
        <p:txBody>
          <a:bodyPr/>
          <a:lstStyle/>
          <a:p>
            <a:fld id="{AF83BEB6-139A-B746-BC33-1F5B6187E651}" type="slidenum">
              <a:rPr lang="en-US" smtClean="0"/>
              <a:pPr/>
              <a:t>35</a:t>
            </a:fld>
            <a:endParaRPr lang="es-ES" dirty="0"/>
          </a:p>
        </p:txBody>
      </p:sp>
    </p:spTree>
    <p:extLst>
      <p:ext uri="{BB962C8B-B14F-4D97-AF65-F5344CB8AC3E}">
        <p14:creationId xmlns:p14="http://schemas.microsoft.com/office/powerpoint/2010/main" val="818759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3" y="399954"/>
            <a:ext cx="8002192" cy="916084"/>
          </a:xfrm>
        </p:spPr>
        <p:txBody>
          <a:bodyPr>
            <a:noAutofit/>
          </a:bodyPr>
          <a:lstStyle/>
          <a:p>
            <a:r>
              <a:rPr lang="es-ES"/>
              <a:t>Sección 3: Recordar la conclusión principal</a:t>
            </a:r>
          </a:p>
        </p:txBody>
      </p:sp>
      <p:sp>
        <p:nvSpPr>
          <p:cNvPr id="3" name="Content Placeholder 2"/>
          <p:cNvSpPr>
            <a:spLocks noGrp="1"/>
          </p:cNvSpPr>
          <p:nvPr>
            <p:ph idx="1"/>
          </p:nvPr>
        </p:nvSpPr>
        <p:spPr/>
        <p:txBody>
          <a:bodyPr>
            <a:normAutofit/>
          </a:bodyPr>
          <a:lstStyle/>
          <a:p>
            <a:pPr marL="0" indent="0">
              <a:buNone/>
            </a:pPr>
            <a:r>
              <a:rPr lang="es-ES" sz="3200" i="1" dirty="0"/>
              <a:t>Incluso si alguien le ayuda a administrar su dinero, debe comprender los términos de un préstamo antes de comprometerse.</a:t>
            </a:r>
          </a:p>
          <a:p>
            <a:endParaRPr lang="es-ES" sz="2800" dirty="0"/>
          </a:p>
        </p:txBody>
      </p:sp>
      <p:sp>
        <p:nvSpPr>
          <p:cNvPr id="7" name="Slide Number Placeholder 6">
            <a:extLst>
              <a:ext uri="{FF2B5EF4-FFF2-40B4-BE49-F238E27FC236}">
                <a16:creationId xmlns:a16="http://schemas.microsoft.com/office/drawing/2014/main" id="{C5C34AB7-03E2-9A42-8C97-777F2B466AE1}"/>
              </a:ext>
            </a:extLst>
          </p:cNvPr>
          <p:cNvSpPr>
            <a:spLocks noGrp="1"/>
          </p:cNvSpPr>
          <p:nvPr>
            <p:ph type="sldNum" sz="quarter" idx="4"/>
          </p:nvPr>
        </p:nvSpPr>
        <p:spPr/>
        <p:txBody>
          <a:bodyPr/>
          <a:lstStyle/>
          <a:p>
            <a:fld id="{AF83BEB6-139A-B746-BC33-1F5B6187E651}" type="slidenum">
              <a:rPr lang="en-US" smtClean="0"/>
              <a:pPr/>
              <a:t>36</a:t>
            </a:fld>
            <a:endParaRPr lang="es-ES" dirty="0"/>
          </a:p>
        </p:txBody>
      </p:sp>
    </p:spTree>
    <p:extLst>
      <p:ext uri="{BB962C8B-B14F-4D97-AF65-F5344CB8AC3E}">
        <p14:creationId xmlns:p14="http://schemas.microsoft.com/office/powerpoint/2010/main" val="16242675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644436" y="661321"/>
            <a:ext cx="7620000" cy="889206"/>
          </a:xfrm>
        </p:spPr>
        <p:txBody>
          <a:bodyPr>
            <a:noAutofit/>
          </a:bodyPr>
          <a:lstStyle/>
          <a:p>
            <a:r>
              <a:rPr lang="es-ES" sz="3000" dirty="0"/>
              <a:t>Tomar medidas </a:t>
            </a:r>
            <a:r>
              <a:rPr sz="3000" dirty="0"/>
              <a:t/>
            </a:r>
            <a:br>
              <a:rPr sz="3000" dirty="0"/>
            </a:br>
            <a:r>
              <a:rPr lang="es-ES" sz="3000" dirty="0"/>
              <a:t>Consulte la página 18 de la Guía del participante</a:t>
            </a:r>
          </a:p>
        </p:txBody>
      </p:sp>
      <p:sp>
        <p:nvSpPr>
          <p:cNvPr id="9" name="Content Placeholder 2"/>
          <p:cNvSpPr>
            <a:spLocks noGrp="1"/>
          </p:cNvSpPr>
          <p:nvPr>
            <p:ph idx="1"/>
          </p:nvPr>
        </p:nvSpPr>
        <p:spPr>
          <a:xfrm>
            <a:off x="644436" y="1432864"/>
            <a:ext cx="5105200" cy="3887281"/>
          </a:xfrm>
        </p:spPr>
        <p:txBody>
          <a:bodyPr>
            <a:normAutofit/>
          </a:bodyPr>
          <a:lstStyle/>
          <a:p>
            <a:pPr>
              <a:lnSpc>
                <a:spcPct val="100000"/>
              </a:lnSpc>
              <a:buFont typeface="Wingdings" charset="2"/>
              <a:buChar char="§"/>
            </a:pPr>
            <a:r>
              <a:rPr lang="es-ES" sz="3200" dirty="0"/>
              <a:t>¿Qué haré?</a:t>
            </a:r>
          </a:p>
          <a:p>
            <a:pPr>
              <a:lnSpc>
                <a:spcPct val="100000"/>
              </a:lnSpc>
              <a:buFont typeface="Wingdings" charset="2"/>
              <a:buChar char="§"/>
            </a:pPr>
            <a:r>
              <a:rPr lang="es-ES" sz="3200" dirty="0"/>
              <a:t>¿Cómo lo haré?</a:t>
            </a:r>
          </a:p>
          <a:p>
            <a:pPr>
              <a:lnSpc>
                <a:spcPct val="100000"/>
              </a:lnSpc>
              <a:buFont typeface="Wingdings" charset="2"/>
              <a:buChar char="§"/>
            </a:pPr>
            <a:r>
              <a:rPr lang="es-ES" sz="3200" dirty="0"/>
              <a:t>¿Le contaré mis planes a alguien? En caso de que sea así, ¿a quién?</a:t>
            </a:r>
          </a:p>
          <a:p>
            <a:pPr>
              <a:buFont typeface="Wingdings" charset="2"/>
              <a:buChar char="§"/>
            </a:pPr>
            <a:endParaRPr lang="es-ES" sz="2800" dirty="0"/>
          </a:p>
          <a:p>
            <a:pPr>
              <a:buFont typeface="Wingdings" charset="2"/>
              <a:buChar char="§"/>
            </a:pPr>
            <a:endParaRPr lang="es-ES" sz="2800" dirty="0"/>
          </a:p>
          <a:p>
            <a:pPr>
              <a:buFont typeface="Wingdings" charset="2"/>
              <a:buChar char="§"/>
            </a:pPr>
            <a:endParaRPr lang="es-ES" sz="2800" dirty="0"/>
          </a:p>
          <a:p>
            <a:pPr>
              <a:buFont typeface="Wingdings" charset="2"/>
              <a:buChar char="§"/>
            </a:pPr>
            <a:endParaRPr lang="es-ES" sz="2800" dirty="0"/>
          </a:p>
          <a:p>
            <a:pPr>
              <a:buFont typeface="Wingdings" charset="2"/>
              <a:buChar char="§"/>
            </a:pPr>
            <a:endParaRPr lang="es-ES" sz="2800" dirty="0"/>
          </a:p>
          <a:p>
            <a:pPr>
              <a:buFont typeface="Wingdings" charset="2"/>
              <a:buChar char="§"/>
            </a:pPr>
            <a:endParaRPr lang="es-ES" sz="2800" dirty="0"/>
          </a:p>
          <a:p>
            <a:pPr>
              <a:buFont typeface="Wingdings" charset="2"/>
              <a:buChar char="§"/>
            </a:pPr>
            <a:endParaRPr lang="es-ES" sz="2800" dirty="0"/>
          </a:p>
        </p:txBody>
      </p:sp>
      <p:sp>
        <p:nvSpPr>
          <p:cNvPr id="6" name="TextBox 5"/>
          <p:cNvSpPr txBox="1"/>
          <p:nvPr/>
        </p:nvSpPr>
        <p:spPr>
          <a:xfrm>
            <a:off x="531523" y="5610552"/>
            <a:ext cx="8085457" cy="461665"/>
          </a:xfrm>
          <a:prstGeom prst="rect">
            <a:avLst/>
          </a:prstGeom>
          <a:solidFill>
            <a:schemeClr val="accent2"/>
          </a:solidFill>
        </p:spPr>
        <p:txBody>
          <a:bodyPr wrap="square" rtlCol="0">
            <a:spAutoFit/>
          </a:bodyPr>
          <a:lstStyle/>
          <a:p>
            <a:r>
              <a:rPr lang="es-ES" sz="2400" dirty="0">
                <a:latin typeface="+mj-lt"/>
              </a:rPr>
              <a:t>Ingrese en fdic.gov/education, si desea más información.</a:t>
            </a:r>
          </a:p>
        </p:txBody>
      </p:sp>
      <p:sp>
        <p:nvSpPr>
          <p:cNvPr id="7" name="Slide Number Placeholder 6">
            <a:extLst>
              <a:ext uri="{FF2B5EF4-FFF2-40B4-BE49-F238E27FC236}">
                <a16:creationId xmlns:a16="http://schemas.microsoft.com/office/drawing/2014/main" id="{519EB23C-BE0D-6F43-ACAD-C33561032059}"/>
              </a:ext>
            </a:extLst>
          </p:cNvPr>
          <p:cNvSpPr>
            <a:spLocks noGrp="1"/>
          </p:cNvSpPr>
          <p:nvPr>
            <p:ph type="sldNum" sz="quarter" idx="4"/>
          </p:nvPr>
        </p:nvSpPr>
        <p:spPr/>
        <p:txBody>
          <a:bodyPr/>
          <a:lstStyle/>
          <a:p>
            <a:fld id="{AF83BEB6-139A-B746-BC33-1F5B6187E651}" type="slidenum">
              <a:rPr lang="en-US" smtClean="0"/>
              <a:pPr/>
              <a:t>37</a:t>
            </a:fld>
            <a:endParaRPr lang="es-ES" dirty="0"/>
          </a:p>
        </p:txBody>
      </p:sp>
    </p:spTree>
    <p:extLst>
      <p:ext uri="{BB962C8B-B14F-4D97-AF65-F5344CB8AC3E}">
        <p14:creationId xmlns:p14="http://schemas.microsoft.com/office/powerpoint/2010/main" val="418933338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64048F85-8CE4-B545-A0A1-7DD9233B2F9B}"/>
              </a:ext>
            </a:extLst>
          </p:cNvPr>
          <p:cNvSpPr>
            <a:spLocks noGrp="1"/>
          </p:cNvSpPr>
          <p:nvPr>
            <p:ph type="title"/>
          </p:nvPr>
        </p:nvSpPr>
        <p:spPr>
          <a:xfrm>
            <a:off x="577986" y="297995"/>
            <a:ext cx="5254943" cy="881682"/>
          </a:xfrm>
        </p:spPr>
        <p:txBody>
          <a:bodyPr/>
          <a:lstStyle/>
          <a:p>
            <a:r>
              <a:rPr lang="es-ES" sz="2200" dirty="0"/>
              <a:t>Encuesta posterior a la capacitación </a:t>
            </a:r>
            <a:r>
              <a:rPr sz="2200" dirty="0"/>
              <a:t/>
            </a:r>
            <a:br>
              <a:rPr sz="2200" dirty="0"/>
            </a:br>
            <a:r>
              <a:rPr lang="es-ES" sz="2200" dirty="0"/>
              <a:t>Consulte la página 23 de la Guía del participante</a:t>
            </a:r>
          </a:p>
        </p:txBody>
      </p:sp>
      <p:pic>
        <p:nvPicPr>
          <p:cNvPr id="11" name="Picture 10" descr="Captura de pantalla de la parte superior de la Encuesta posterior a la capacitación de la Guía del participante. Se muestra solo con fines de navegación.&#10;&#10;">
            <a:extLst>
              <a:ext uri="{FF2B5EF4-FFF2-40B4-BE49-F238E27FC236}">
                <a16:creationId xmlns:a16="http://schemas.microsoft.com/office/drawing/2014/main" id="{539F4BE5-C8D7-1A46-8890-95AEB8FFE8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1062" y="1222408"/>
            <a:ext cx="7739935"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3" name="Rectangle 12" descr="white rectangle used to hide the header for the post-training survey in the screenshot">
            <a:extLst>
              <a:ext uri="{FF2B5EF4-FFF2-40B4-BE49-F238E27FC236}">
                <a16:creationId xmlns:a16="http://schemas.microsoft.com/office/drawing/2014/main" id="{48C22BDD-D60F-864F-B13A-078DD2C484ED}"/>
              </a:ext>
            </a:extLst>
          </p:cNvPr>
          <p:cNvSpPr/>
          <p:nvPr/>
        </p:nvSpPr>
        <p:spPr>
          <a:xfrm>
            <a:off x="6649758" y="947559"/>
            <a:ext cx="1238545" cy="5896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quot;GRACIAS&quot; en mayúsculas, con cada letra en blanco en su propio recuadro negro separado, todo colgando de cuerdas separadas desde la parte superior.&#10;">
            <a:extLst>
              <a:ext uri="{FF2B5EF4-FFF2-40B4-BE49-F238E27FC236}">
                <a16:creationId xmlns:a16="http://schemas.microsoft.com/office/drawing/2014/main" id="{0A6CD7B4-37BB-AE44-AF2D-EE083A1AD0E2}"/>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187024" y="152945"/>
            <a:ext cx="2202924" cy="1575635"/>
          </a:xfrm>
          <a:prstGeom prst="rect">
            <a:avLst/>
          </a:prstGeom>
        </p:spPr>
      </p:pic>
      <p:sp>
        <p:nvSpPr>
          <p:cNvPr id="6" name="Slide Number Placeholder 6">
            <a:extLst>
              <a:ext uri="{FF2B5EF4-FFF2-40B4-BE49-F238E27FC236}">
                <a16:creationId xmlns:a16="http://schemas.microsoft.com/office/drawing/2014/main" id="{519EB23C-BE0D-6F43-ACAD-C33561032059}"/>
              </a:ext>
            </a:extLst>
          </p:cNvPr>
          <p:cNvSpPr>
            <a:spLocks noGrp="1"/>
          </p:cNvSpPr>
          <p:nvPr>
            <p:ph type="sldNum" sz="quarter" idx="4"/>
          </p:nvPr>
        </p:nvSpPr>
        <p:spPr>
          <a:xfrm>
            <a:off x="7888303" y="6363615"/>
            <a:ext cx="725762" cy="283845"/>
          </a:xfrm>
        </p:spPr>
        <p:txBody>
          <a:bodyPr/>
          <a:lstStyle/>
          <a:p>
            <a:fld id="{AF83BEB6-139A-B746-BC33-1F5B6187E651}" type="slidenum">
              <a:rPr lang="en-US" smtClean="0"/>
              <a:pPr/>
              <a:t>38</a:t>
            </a:fld>
            <a:endParaRPr lang="es-ES" dirty="0"/>
          </a:p>
        </p:txBody>
      </p:sp>
    </p:spTree>
    <p:custDataLst>
      <p:tags r:id="rId1"/>
    </p:custDataLst>
    <p:extLst>
      <p:ext uri="{BB962C8B-B14F-4D97-AF65-F5344CB8AC3E}">
        <p14:creationId xmlns:p14="http://schemas.microsoft.com/office/powerpoint/2010/main" val="5518704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Sección 1: Conclusión principal</a:t>
            </a:r>
          </a:p>
        </p:txBody>
      </p:sp>
      <p:sp>
        <p:nvSpPr>
          <p:cNvPr id="3" name="Content Placeholder 2"/>
          <p:cNvSpPr>
            <a:spLocks noGrp="1"/>
          </p:cNvSpPr>
          <p:nvPr>
            <p:ph idx="1"/>
          </p:nvPr>
        </p:nvSpPr>
        <p:spPr>
          <a:xfrm>
            <a:off x="595591" y="1441004"/>
            <a:ext cx="5580619" cy="4958031"/>
          </a:xfrm>
        </p:spPr>
        <p:txBody>
          <a:bodyPr>
            <a:noAutofit/>
          </a:bodyPr>
          <a:lstStyle/>
          <a:p>
            <a:pPr marL="0" indent="0">
              <a:buNone/>
            </a:pPr>
            <a:r>
              <a:rPr lang="es-ES" sz="3200" i="1" dirty="0"/>
              <a:t>Asegúrese de poder afrontar los pagos antes de solicitar un préstamo. Además, averigüe cuánto costará y qué sucederá si no puede devolverlo.</a:t>
            </a:r>
          </a:p>
          <a:p>
            <a:pPr>
              <a:lnSpc>
                <a:spcPct val="100000"/>
              </a:lnSpc>
            </a:pPr>
            <a:endParaRPr lang="es-ES" dirty="0">
              <a:latin typeface="+mn-lt"/>
            </a:endParaRPr>
          </a:p>
        </p:txBody>
      </p:sp>
      <p:sp>
        <p:nvSpPr>
          <p:cNvPr id="7" name="Slide Number Placeholder 6">
            <a:extLst>
              <a:ext uri="{FF2B5EF4-FFF2-40B4-BE49-F238E27FC236}">
                <a16:creationId xmlns:a16="http://schemas.microsoft.com/office/drawing/2014/main" id="{FB50B146-5AB6-7A48-87F0-FF52482DDA39}"/>
              </a:ext>
            </a:extLst>
          </p:cNvPr>
          <p:cNvSpPr>
            <a:spLocks noGrp="1"/>
          </p:cNvSpPr>
          <p:nvPr>
            <p:ph type="sldNum" sz="quarter" idx="4"/>
          </p:nvPr>
        </p:nvSpPr>
        <p:spPr/>
        <p:txBody>
          <a:bodyPr/>
          <a:lstStyle/>
          <a:p>
            <a:fld id="{AF83BEB6-139A-B746-BC33-1F5B6187E651}" type="slidenum">
              <a:rPr lang="en-US" smtClean="0"/>
              <a:pPr/>
              <a:t>4</a:t>
            </a:fld>
            <a:endParaRPr lang="es-ES" dirty="0"/>
          </a:p>
        </p:txBody>
      </p:sp>
    </p:spTree>
    <p:extLst>
      <p:ext uri="{BB962C8B-B14F-4D97-AF65-F5344CB8AC3E}">
        <p14:creationId xmlns:p14="http://schemas.microsoft.com/office/powerpoint/2010/main" val="18493649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Qué significa pedir prestado</a:t>
            </a:r>
          </a:p>
        </p:txBody>
      </p:sp>
      <p:sp>
        <p:nvSpPr>
          <p:cNvPr id="3" name="Content Placeholder 2"/>
          <p:cNvSpPr>
            <a:spLocks noGrp="1"/>
          </p:cNvSpPr>
          <p:nvPr>
            <p:ph idx="1"/>
          </p:nvPr>
        </p:nvSpPr>
        <p:spPr/>
        <p:txBody>
          <a:bodyPr>
            <a:normAutofit/>
          </a:bodyPr>
          <a:lstStyle/>
          <a:p>
            <a:pPr lvl="0">
              <a:lnSpc>
                <a:spcPct val="100000"/>
              </a:lnSpc>
              <a:buFont typeface="Wingdings" charset="2"/>
              <a:buChar char="§"/>
            </a:pPr>
            <a:r>
              <a:rPr lang="es-ES"/>
              <a:t>Un prestamista le proporciona dinero que debe devolver, por lo general, con interés.</a:t>
            </a:r>
            <a:r>
              <a:rPr lang="es-ES" sz="3200" dirty="0"/>
              <a:t> </a:t>
            </a:r>
          </a:p>
        </p:txBody>
      </p:sp>
      <p:pic>
        <p:nvPicPr>
          <p:cNvPr id="5" name="Picture 4" descr="bolsa de dinero azul en primer plano y bolsa de dinero verde en el fondo con una flecha verde que apunta desde la bolsa de dinero verde a la bolsa de dinero azul&#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341675" y="1567644"/>
            <a:ext cx="2272390" cy="1937697"/>
          </a:xfrm>
          <a:prstGeom prst="rect">
            <a:avLst/>
          </a:prstGeom>
        </p:spPr>
      </p:pic>
      <p:pic>
        <p:nvPicPr>
          <p:cNvPr id="13" name="Picture 12" descr="Gráfico con un signo de dólar encima de una mano y las palabras: Crédito = La capacidad de pedir dinero prestado&#10;">
            <a:extLst>
              <a:ext uri="{FF2B5EF4-FFF2-40B4-BE49-F238E27FC236}">
                <a16:creationId xmlns:a16="http://schemas.microsoft.com/office/drawing/2014/main" id="{F7D496EA-90D9-744A-B30F-D65E198D0D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5668" y="3491421"/>
            <a:ext cx="6982373" cy="856417"/>
          </a:xfrm>
          <a:prstGeom prst="rect">
            <a:avLst/>
          </a:prstGeom>
        </p:spPr>
      </p:pic>
      <p:pic>
        <p:nvPicPr>
          <p:cNvPr id="11" name="Picture 10" descr="Gráfico con una flecha que sale de una mano y las palabras: Deuda = Dinero que debe a una persona o una empresa&#10;">
            <a:extLst>
              <a:ext uri="{FF2B5EF4-FFF2-40B4-BE49-F238E27FC236}">
                <a16:creationId xmlns:a16="http://schemas.microsoft.com/office/drawing/2014/main" id="{A353AD7D-F714-174F-948C-64E9D33856E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2671" y="4942804"/>
            <a:ext cx="6933441" cy="872640"/>
          </a:xfrm>
          <a:prstGeom prst="rect">
            <a:avLst/>
          </a:prstGeom>
        </p:spPr>
      </p:pic>
      <p:sp>
        <p:nvSpPr>
          <p:cNvPr id="9" name="Slide Number Placeholder 8">
            <a:extLst>
              <a:ext uri="{FF2B5EF4-FFF2-40B4-BE49-F238E27FC236}">
                <a16:creationId xmlns:a16="http://schemas.microsoft.com/office/drawing/2014/main" id="{1EE710C3-03C1-0941-BE26-D3F7E2834CBD}"/>
              </a:ext>
            </a:extLst>
          </p:cNvPr>
          <p:cNvSpPr>
            <a:spLocks noGrp="1"/>
          </p:cNvSpPr>
          <p:nvPr>
            <p:ph type="sldNum" sz="quarter" idx="4"/>
          </p:nvPr>
        </p:nvSpPr>
        <p:spPr/>
        <p:txBody>
          <a:bodyPr/>
          <a:lstStyle/>
          <a:p>
            <a:fld id="{AF83BEB6-139A-B746-BC33-1F5B6187E651}" type="slidenum">
              <a:rPr lang="en-US" smtClean="0"/>
              <a:pPr/>
              <a:t>5</a:t>
            </a:fld>
            <a:endParaRPr lang="es-ES" dirty="0"/>
          </a:p>
        </p:txBody>
      </p:sp>
    </p:spTree>
    <p:custDataLst>
      <p:tags r:id="rId1"/>
    </p:custDataLst>
    <p:extLst>
      <p:ext uri="{BB962C8B-B14F-4D97-AF65-F5344CB8AC3E}">
        <p14:creationId xmlns:p14="http://schemas.microsoft.com/office/powerpoint/2010/main" val="27065488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s-ES"/>
              <a:t>Tipos de préstamos</a:t>
            </a:r>
          </a:p>
        </p:txBody>
      </p:sp>
      <p:sp>
        <p:nvSpPr>
          <p:cNvPr id="3" name="Content Placeholder 2"/>
          <p:cNvSpPr>
            <a:spLocks noGrp="1"/>
          </p:cNvSpPr>
          <p:nvPr>
            <p:ph idx="1"/>
          </p:nvPr>
        </p:nvSpPr>
        <p:spPr>
          <a:xfrm>
            <a:off x="577986" y="1078280"/>
            <a:ext cx="7499214" cy="4701440"/>
          </a:xfrm>
        </p:spPr>
        <p:txBody>
          <a:bodyPr>
            <a:normAutofit fontScale="85000" lnSpcReduction="10000"/>
          </a:bodyPr>
          <a:lstStyle/>
          <a:p>
            <a:pPr>
              <a:lnSpc>
                <a:spcPct val="110000"/>
              </a:lnSpc>
              <a:spcBef>
                <a:spcPts val="0"/>
              </a:spcBef>
              <a:spcAft>
                <a:spcPts val="600"/>
              </a:spcAft>
              <a:buFont typeface="Wingdings" pitchFamily="2" charset="2"/>
              <a:buChar char="§"/>
            </a:pPr>
            <a:r>
              <a:rPr lang="es-ES" sz="3200" dirty="0"/>
              <a:t>Préstamos a plazos</a:t>
            </a:r>
          </a:p>
          <a:p>
            <a:pPr lvl="1">
              <a:lnSpc>
                <a:spcPct val="100000"/>
              </a:lnSpc>
              <a:spcBef>
                <a:spcPts val="0"/>
              </a:spcBef>
              <a:spcAft>
                <a:spcPts val="600"/>
              </a:spcAft>
            </a:pPr>
            <a:r>
              <a:rPr lang="es-ES" sz="2800" dirty="0"/>
              <a:t>Por lo general, se devuelven en pagos por el mismo monto en un período determinado.</a:t>
            </a:r>
          </a:p>
          <a:p>
            <a:pPr lvl="1">
              <a:lnSpc>
                <a:spcPct val="100000"/>
              </a:lnSpc>
              <a:spcBef>
                <a:spcPts val="0"/>
              </a:spcBef>
              <a:spcAft>
                <a:spcPts val="1800"/>
              </a:spcAft>
            </a:pPr>
            <a:r>
              <a:rPr lang="es-ES" sz="2800" dirty="0"/>
              <a:t>Algunos ejemplos podrían ser la mayoría de las hipotecas con tasa fija, los préstamos para autos y los préstamos para estudiantes.</a:t>
            </a:r>
          </a:p>
          <a:p>
            <a:pPr>
              <a:lnSpc>
                <a:spcPct val="110000"/>
              </a:lnSpc>
              <a:spcBef>
                <a:spcPts val="0"/>
              </a:spcBef>
              <a:spcAft>
                <a:spcPts val="600"/>
              </a:spcAft>
              <a:buFont typeface="Wingdings" pitchFamily="2" charset="2"/>
              <a:buChar char="§"/>
            </a:pPr>
            <a:r>
              <a:rPr lang="es-ES" sz="3200" dirty="0"/>
              <a:t>Préstamos revolventes</a:t>
            </a:r>
          </a:p>
          <a:p>
            <a:pPr lvl="1">
              <a:lnSpc>
                <a:spcPct val="100000"/>
              </a:lnSpc>
              <a:spcBef>
                <a:spcPts val="0"/>
              </a:spcBef>
              <a:spcAft>
                <a:spcPts val="600"/>
              </a:spcAft>
            </a:pPr>
            <a:r>
              <a:rPr lang="es-ES" sz="2800" dirty="0"/>
              <a:t>Se devuelven según la cantidad que pidió prestada.</a:t>
            </a:r>
          </a:p>
          <a:p>
            <a:pPr lvl="1">
              <a:lnSpc>
                <a:spcPct val="100000"/>
              </a:lnSpc>
              <a:spcBef>
                <a:spcPts val="0"/>
              </a:spcBef>
            </a:pPr>
            <a:r>
              <a:rPr lang="es-ES" sz="2800" dirty="0"/>
              <a:t>Algunos ejemplos pueden ser la mayoría de las tarjetas de crédito y las líneas de crédito de capital neto en la vivienda (con frecuencia llamadas HELOC).</a:t>
            </a:r>
          </a:p>
          <a:p>
            <a:pPr marL="274320" lvl="1" indent="0">
              <a:lnSpc>
                <a:spcPct val="100000"/>
              </a:lnSpc>
              <a:buNone/>
            </a:pPr>
            <a:endParaRPr lang="es-ES" dirty="0"/>
          </a:p>
        </p:txBody>
      </p:sp>
      <p:sp>
        <p:nvSpPr>
          <p:cNvPr id="9" name="Slide Number Placeholder 8">
            <a:extLst>
              <a:ext uri="{FF2B5EF4-FFF2-40B4-BE49-F238E27FC236}">
                <a16:creationId xmlns:a16="http://schemas.microsoft.com/office/drawing/2014/main" id="{CE8C598E-E95E-104C-8560-D2B9B5A9B95E}"/>
              </a:ext>
            </a:extLst>
          </p:cNvPr>
          <p:cNvSpPr>
            <a:spLocks noGrp="1"/>
          </p:cNvSpPr>
          <p:nvPr>
            <p:ph type="sldNum" sz="quarter" idx="4"/>
          </p:nvPr>
        </p:nvSpPr>
        <p:spPr/>
        <p:txBody>
          <a:bodyPr/>
          <a:lstStyle/>
          <a:p>
            <a:fld id="{AF83BEB6-139A-B746-BC33-1F5B6187E651}" type="slidenum">
              <a:rPr lang="en-US" smtClean="0"/>
              <a:pPr/>
              <a:t>6</a:t>
            </a:fld>
            <a:endParaRPr lang="es-ES" dirty="0"/>
          </a:p>
        </p:txBody>
      </p:sp>
    </p:spTree>
    <p:extLst>
      <p:ext uri="{BB962C8B-B14F-4D97-AF65-F5344CB8AC3E}">
        <p14:creationId xmlns:p14="http://schemas.microsoft.com/office/powerpoint/2010/main" val="2580246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8481"/>
            <a:ext cx="7499213" cy="743534"/>
          </a:xfrm>
        </p:spPr>
        <p:txBody>
          <a:bodyPr anchor="t"/>
          <a:lstStyle/>
          <a:p>
            <a:r>
              <a:rPr lang="es-ES" dirty="0"/>
              <a:t>Servicios de alquiler con opción a compra</a:t>
            </a:r>
          </a:p>
        </p:txBody>
      </p:sp>
      <p:sp>
        <p:nvSpPr>
          <p:cNvPr id="3" name="Content Placeholder 2"/>
          <p:cNvSpPr>
            <a:spLocks noGrp="1"/>
          </p:cNvSpPr>
          <p:nvPr>
            <p:ph idx="1"/>
          </p:nvPr>
        </p:nvSpPr>
        <p:spPr>
          <a:xfrm>
            <a:off x="609035" y="1266713"/>
            <a:ext cx="7499214" cy="4324574"/>
          </a:xfrm>
        </p:spPr>
        <p:txBody>
          <a:bodyPr>
            <a:normAutofit/>
          </a:bodyPr>
          <a:lstStyle/>
          <a:p>
            <a:pPr lvl="0">
              <a:lnSpc>
                <a:spcPct val="100000"/>
              </a:lnSpc>
              <a:buFont typeface="Wingdings" pitchFamily="2" charset="2"/>
              <a:buChar char="§"/>
            </a:pPr>
            <a:r>
              <a:rPr lang="es-ES" sz="2600" dirty="0">
                <a:latin typeface="+mj-lt"/>
              </a:rPr>
              <a:t>No es un préstamo.</a:t>
            </a:r>
          </a:p>
          <a:p>
            <a:pPr lvl="0">
              <a:lnSpc>
                <a:spcPct val="100000"/>
              </a:lnSpc>
              <a:buFont typeface="Wingdings" pitchFamily="2" charset="2"/>
              <a:buChar char="§"/>
            </a:pPr>
            <a:r>
              <a:rPr lang="es-ES" sz="2600" dirty="0">
                <a:latin typeface="+mj-lt"/>
              </a:rPr>
              <a:t>Se utiliza un artículo por un tiempo y se realizan pagos de alquiler mensuales o semanales.</a:t>
            </a:r>
          </a:p>
          <a:p>
            <a:pPr>
              <a:lnSpc>
                <a:spcPct val="100000"/>
              </a:lnSpc>
              <a:buFont typeface="Wingdings" pitchFamily="2" charset="2"/>
              <a:buChar char="§"/>
            </a:pPr>
            <a:r>
              <a:rPr lang="es-ES" sz="2600" dirty="0">
                <a:latin typeface="+mj-lt"/>
              </a:rPr>
              <a:t>Los pagos de alquileres se contabilizan en forma parcial para el precio de compra.</a:t>
            </a:r>
          </a:p>
          <a:p>
            <a:pPr>
              <a:lnSpc>
                <a:spcPct val="100000"/>
              </a:lnSpc>
              <a:buFont typeface="Wingdings" pitchFamily="2" charset="2"/>
              <a:buChar char="§"/>
            </a:pPr>
            <a:r>
              <a:rPr lang="es-ES" sz="2600" dirty="0">
                <a:latin typeface="+mj-lt"/>
              </a:rPr>
              <a:t>La tienda puede retirar el artículo si no realiza un pago.</a:t>
            </a:r>
          </a:p>
        </p:txBody>
      </p:sp>
      <p:sp>
        <p:nvSpPr>
          <p:cNvPr id="11" name="TextBox 10">
            <a:extLst>
              <a:ext uri="{FF2B5EF4-FFF2-40B4-BE49-F238E27FC236}">
                <a16:creationId xmlns:a16="http://schemas.microsoft.com/office/drawing/2014/main" id="{2142DBA7-10A1-074E-A24D-340EB6C61209}"/>
              </a:ext>
            </a:extLst>
          </p:cNvPr>
          <p:cNvSpPr txBox="1"/>
          <p:nvPr/>
        </p:nvSpPr>
        <p:spPr>
          <a:xfrm>
            <a:off x="853457" y="5015031"/>
            <a:ext cx="2600392" cy="1384995"/>
          </a:xfrm>
          <a:prstGeom prst="rect">
            <a:avLst/>
          </a:prstGeom>
          <a:noFill/>
        </p:spPr>
        <p:txBody>
          <a:bodyPr wrap="none" rtlCol="0">
            <a:spAutoFit/>
          </a:bodyPr>
          <a:lstStyle/>
          <a:p>
            <a:r>
              <a:rPr lang="es-ES" sz="2800" b="1" dirty="0">
                <a:solidFill>
                  <a:schemeClr val="tx2"/>
                </a:solidFill>
                <a:latin typeface="Segoe Print" panose="02000800000000000000" pitchFamily="2" charset="0"/>
              </a:rPr>
              <a:t>Mas tiempo </a:t>
            </a:r>
            <a:r>
              <a:rPr dirty="0"/>
              <a:t/>
            </a:r>
            <a:br>
              <a:rPr dirty="0"/>
            </a:br>
            <a:r>
              <a:rPr lang="es-ES" sz="2800" b="1" dirty="0">
                <a:solidFill>
                  <a:schemeClr val="tx2"/>
                </a:solidFill>
                <a:latin typeface="Segoe Print" panose="02000800000000000000" pitchFamily="2" charset="0"/>
              </a:rPr>
              <a:t>demora en </a:t>
            </a:r>
            <a:r>
              <a:rPr dirty="0"/>
              <a:t/>
            </a:r>
            <a:br>
              <a:rPr dirty="0"/>
            </a:br>
            <a:r>
              <a:rPr lang="es-ES" sz="2800" b="1" dirty="0">
                <a:solidFill>
                  <a:schemeClr val="tx2"/>
                </a:solidFill>
                <a:latin typeface="Segoe Print" panose="02000800000000000000" pitchFamily="2" charset="0"/>
              </a:rPr>
              <a:t>realizar los pagos</a:t>
            </a:r>
            <a:endParaRPr lang="es-ES" sz="2800" b="1" dirty="0">
              <a:solidFill>
                <a:schemeClr val="tx2"/>
              </a:solidFill>
            </a:endParaRPr>
          </a:p>
        </p:txBody>
      </p:sp>
      <p:sp>
        <p:nvSpPr>
          <p:cNvPr id="7" name="Right Arrow 6" descr="flecha azul que apunta desde el texto &quot;Más tiempo demora en realizar los pagos&quot; hacia el texto &quot;Más pagará&quot;&#10;"/>
          <p:cNvSpPr/>
          <p:nvPr/>
        </p:nvSpPr>
        <p:spPr>
          <a:xfrm>
            <a:off x="3453849" y="5374671"/>
            <a:ext cx="1129553" cy="2806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4785359" y="5191813"/>
            <a:ext cx="3828706" cy="646331"/>
          </a:xfrm>
          <a:prstGeom prst="rect">
            <a:avLst/>
          </a:prstGeom>
          <a:noFill/>
        </p:spPr>
        <p:txBody>
          <a:bodyPr wrap="square" rtlCol="0">
            <a:spAutoFit/>
          </a:bodyPr>
          <a:lstStyle/>
          <a:p>
            <a:r>
              <a:rPr lang="es-ES" sz="3600" b="1" dirty="0">
                <a:solidFill>
                  <a:schemeClr val="tx2"/>
                </a:solidFill>
                <a:latin typeface="Segoe Print" panose="02000800000000000000" pitchFamily="2" charset="0"/>
              </a:rPr>
              <a:t>Más pagará </a:t>
            </a:r>
          </a:p>
        </p:txBody>
      </p:sp>
      <p:sp>
        <p:nvSpPr>
          <p:cNvPr id="10" name="Slide Number Placeholder 9">
            <a:extLst>
              <a:ext uri="{FF2B5EF4-FFF2-40B4-BE49-F238E27FC236}">
                <a16:creationId xmlns:a16="http://schemas.microsoft.com/office/drawing/2014/main" id="{28AD00C7-36C3-F143-9107-CB4DC55119FB}"/>
              </a:ext>
            </a:extLst>
          </p:cNvPr>
          <p:cNvSpPr>
            <a:spLocks noGrp="1"/>
          </p:cNvSpPr>
          <p:nvPr>
            <p:ph type="sldNum" sz="quarter" idx="4"/>
          </p:nvPr>
        </p:nvSpPr>
        <p:spPr/>
        <p:txBody>
          <a:bodyPr/>
          <a:lstStyle/>
          <a:p>
            <a:fld id="{AF83BEB6-139A-B746-BC33-1F5B6187E651}" type="slidenum">
              <a:rPr lang="en-US" smtClean="0"/>
              <a:pPr/>
              <a:t>7</a:t>
            </a:fld>
            <a:endParaRPr lang="es-ES" dirty="0"/>
          </a:p>
        </p:txBody>
      </p:sp>
    </p:spTree>
    <p:extLst>
      <p:ext uri="{BB962C8B-B14F-4D97-AF65-F5344CB8AC3E}">
        <p14:creationId xmlns:p14="http://schemas.microsoft.com/office/powerpoint/2010/main" val="20569519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499213" cy="632444"/>
          </a:xfrm>
        </p:spPr>
        <p:txBody>
          <a:bodyPr/>
          <a:lstStyle/>
          <a:p>
            <a:r>
              <a:rPr lang="es-ES"/>
              <a:t>Compra en reserva</a:t>
            </a:r>
          </a:p>
        </p:txBody>
      </p:sp>
      <p:sp>
        <p:nvSpPr>
          <p:cNvPr id="3" name="Content Placeholder 2"/>
          <p:cNvSpPr>
            <a:spLocks noGrp="1"/>
          </p:cNvSpPr>
          <p:nvPr>
            <p:ph idx="1"/>
          </p:nvPr>
        </p:nvSpPr>
        <p:spPr>
          <a:xfrm>
            <a:off x="577986" y="1158240"/>
            <a:ext cx="5111614" cy="5205375"/>
          </a:xfrm>
        </p:spPr>
        <p:txBody>
          <a:bodyPr>
            <a:normAutofit fontScale="92500" lnSpcReduction="10000"/>
          </a:bodyPr>
          <a:lstStyle/>
          <a:p>
            <a:pPr lvl="0">
              <a:lnSpc>
                <a:spcPct val="100000"/>
              </a:lnSpc>
              <a:buFont typeface="Wingdings" charset="2"/>
              <a:buChar char="§"/>
            </a:pPr>
            <a:r>
              <a:rPr lang="es-ES" sz="2800" dirty="0"/>
              <a:t>No es un préstamo.</a:t>
            </a:r>
          </a:p>
          <a:p>
            <a:pPr lvl="0">
              <a:lnSpc>
                <a:spcPct val="100000"/>
              </a:lnSpc>
              <a:buFont typeface="Wingdings" charset="2"/>
              <a:buChar char="§"/>
            </a:pPr>
            <a:r>
              <a:rPr lang="es-ES" sz="2800" dirty="0"/>
              <a:t>Se realiza un depósito inicial y luego se paga en cuotas con el paso del tiempo.</a:t>
            </a:r>
          </a:p>
          <a:p>
            <a:pPr lvl="0">
              <a:lnSpc>
                <a:spcPct val="100000"/>
              </a:lnSpc>
              <a:buFont typeface="Wingdings" charset="2"/>
              <a:buChar char="§"/>
            </a:pPr>
            <a:r>
              <a:rPr lang="es-ES" sz="2800" dirty="0"/>
              <a:t>La tienda retiene la mercadería hasta que termine de pagarla.</a:t>
            </a:r>
          </a:p>
          <a:p>
            <a:pPr>
              <a:lnSpc>
                <a:spcPct val="100000"/>
              </a:lnSpc>
              <a:spcAft>
                <a:spcPts val="0"/>
              </a:spcAft>
              <a:buFont typeface="Wingdings" charset="2"/>
              <a:buChar char="§"/>
            </a:pPr>
            <a:r>
              <a:rPr lang="es-ES" sz="2800" dirty="0"/>
              <a:t>Comprender el plan de compra en reserva.</a:t>
            </a:r>
          </a:p>
          <a:p>
            <a:pPr lvl="1">
              <a:lnSpc>
                <a:spcPct val="100000"/>
              </a:lnSpc>
            </a:pPr>
            <a:r>
              <a:rPr lang="es-ES" sz="2600" dirty="0"/>
              <a:t>Cargos </a:t>
            </a:r>
          </a:p>
          <a:p>
            <a:pPr lvl="1">
              <a:lnSpc>
                <a:spcPct val="100000"/>
              </a:lnSpc>
            </a:pPr>
            <a:r>
              <a:rPr lang="es-ES" sz="2600" dirty="0"/>
              <a:t>Consecuencias de pagos atrasados o falta de pagos</a:t>
            </a:r>
          </a:p>
          <a:p>
            <a:pPr lvl="1">
              <a:lnSpc>
                <a:spcPct val="100000"/>
              </a:lnSpc>
            </a:pPr>
            <a:r>
              <a:rPr lang="es-ES" sz="2600" dirty="0"/>
              <a:t>Política de reembolso</a:t>
            </a:r>
          </a:p>
        </p:txBody>
      </p:sp>
      <p:pic>
        <p:nvPicPr>
          <p:cNvPr id="10" name="Picture 9" descr="vitrina de tienda vista desde una calle&#10;">
            <a:extLst>
              <a:ext uri="{FF2B5EF4-FFF2-40B4-BE49-F238E27FC236}">
                <a16:creationId xmlns:a16="http://schemas.microsoft.com/office/drawing/2014/main" id="{C47EDEB9-C9CD-9D4A-AACB-69C953D21AE2}"/>
              </a:ext>
            </a:extLst>
          </p:cNvPr>
          <p:cNvPicPr>
            <a:picLocks noChangeAspect="1"/>
          </p:cNvPicPr>
          <p:nvPr/>
        </p:nvPicPr>
        <p:blipFill rotWithShape="1">
          <a:blip r:embed="rId2"/>
          <a:srcRect l="11423" t="13110" r="52012"/>
          <a:stretch/>
        </p:blipFill>
        <p:spPr>
          <a:xfrm>
            <a:off x="5791200" y="1635760"/>
            <a:ext cx="2822865" cy="4490403"/>
          </a:xfrm>
          <a:prstGeom prst="rect">
            <a:avLst/>
          </a:prstGeom>
        </p:spPr>
      </p:pic>
      <p:sp>
        <p:nvSpPr>
          <p:cNvPr id="8" name="Slide Number Placeholder 7">
            <a:extLst>
              <a:ext uri="{FF2B5EF4-FFF2-40B4-BE49-F238E27FC236}">
                <a16:creationId xmlns:a16="http://schemas.microsoft.com/office/drawing/2014/main" id="{32FE86EC-9712-DB41-A638-DAE07F6D2C1A}"/>
              </a:ext>
            </a:extLst>
          </p:cNvPr>
          <p:cNvSpPr>
            <a:spLocks noGrp="1"/>
          </p:cNvSpPr>
          <p:nvPr>
            <p:ph type="sldNum" sz="quarter" idx="4"/>
          </p:nvPr>
        </p:nvSpPr>
        <p:spPr/>
        <p:txBody>
          <a:bodyPr/>
          <a:lstStyle/>
          <a:p>
            <a:fld id="{AF83BEB6-139A-B746-BC33-1F5B6187E651}" type="slidenum">
              <a:rPr lang="en-US" smtClean="0"/>
              <a:pPr/>
              <a:t>8</a:t>
            </a:fld>
            <a:endParaRPr lang="es-ES" dirty="0"/>
          </a:p>
        </p:txBody>
      </p:sp>
    </p:spTree>
    <p:extLst>
      <p:ext uri="{BB962C8B-B14F-4D97-AF65-F5344CB8AC3E}">
        <p14:creationId xmlns:p14="http://schemas.microsoft.com/office/powerpoint/2010/main" val="31284824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Préstamos asegurados y no asegurados</a:t>
            </a:r>
          </a:p>
        </p:txBody>
      </p:sp>
      <p:sp>
        <p:nvSpPr>
          <p:cNvPr id="3" name="Content Placeholder 2"/>
          <p:cNvSpPr>
            <a:spLocks noGrp="1"/>
          </p:cNvSpPr>
          <p:nvPr>
            <p:ph idx="1"/>
          </p:nvPr>
        </p:nvSpPr>
        <p:spPr/>
        <p:txBody>
          <a:bodyPr/>
          <a:lstStyle/>
          <a:p>
            <a:pPr>
              <a:lnSpc>
                <a:spcPct val="100000"/>
              </a:lnSpc>
              <a:spcAft>
                <a:spcPts val="0"/>
              </a:spcAft>
              <a:buFont typeface="Wingdings" pitchFamily="2" charset="2"/>
              <a:buChar char="§"/>
            </a:pPr>
            <a:r>
              <a:rPr lang="es-ES" sz="3200" dirty="0"/>
              <a:t>Préstamos asegurados</a:t>
            </a:r>
          </a:p>
          <a:p>
            <a:pPr lvl="1">
              <a:lnSpc>
                <a:spcPct val="100000"/>
              </a:lnSpc>
            </a:pPr>
            <a:r>
              <a:rPr lang="es-ES" sz="2800" dirty="0"/>
              <a:t>Requieren garantía, por ejemplo, una vivienda, un vehículo o efectivo.</a:t>
            </a:r>
          </a:p>
          <a:p>
            <a:pPr lvl="1">
              <a:lnSpc>
                <a:spcPct val="100000"/>
              </a:lnSpc>
              <a:spcAft>
                <a:spcPts val="600"/>
              </a:spcAft>
            </a:pPr>
            <a:r>
              <a:rPr lang="es-ES" sz="2800" dirty="0"/>
              <a:t>Pierde la garantía, si no realiza los pagos acordados.</a:t>
            </a:r>
          </a:p>
          <a:p>
            <a:pPr>
              <a:lnSpc>
                <a:spcPct val="100000"/>
              </a:lnSpc>
              <a:spcAft>
                <a:spcPts val="0"/>
              </a:spcAft>
              <a:buFont typeface="Wingdings" pitchFamily="2" charset="2"/>
              <a:buChar char="§"/>
            </a:pPr>
            <a:r>
              <a:rPr lang="es-ES" sz="3200" dirty="0"/>
              <a:t>Préstamos no asegurados</a:t>
            </a:r>
          </a:p>
          <a:p>
            <a:pPr lvl="1">
              <a:lnSpc>
                <a:spcPct val="100000"/>
              </a:lnSpc>
            </a:pPr>
            <a:r>
              <a:rPr lang="es-ES" sz="2800" dirty="0"/>
              <a:t>No requieren garantía.</a:t>
            </a:r>
          </a:p>
          <a:p>
            <a:pPr lvl="1">
              <a:lnSpc>
                <a:spcPct val="100000"/>
              </a:lnSpc>
            </a:pPr>
            <a:r>
              <a:rPr lang="es-ES" sz="2800" dirty="0"/>
              <a:t>Con frecuencia, tienen una tasa de interés más alta que los préstamos asegurados.</a:t>
            </a:r>
          </a:p>
          <a:p>
            <a:pPr lvl="1">
              <a:lnSpc>
                <a:spcPct val="100000"/>
              </a:lnSpc>
            </a:pPr>
            <a:endParaRPr lang="es-ES" dirty="0"/>
          </a:p>
          <a:p>
            <a:pPr lvl="1">
              <a:lnSpc>
                <a:spcPct val="100000"/>
              </a:lnSpc>
            </a:pPr>
            <a:endParaRPr lang="es-ES" dirty="0"/>
          </a:p>
        </p:txBody>
      </p:sp>
      <p:sp>
        <p:nvSpPr>
          <p:cNvPr id="6" name="Slide Number Placeholder 5">
            <a:extLst>
              <a:ext uri="{FF2B5EF4-FFF2-40B4-BE49-F238E27FC236}">
                <a16:creationId xmlns:a16="http://schemas.microsoft.com/office/drawing/2014/main" id="{3534E52A-481F-0F46-82B6-831A93552EC7}"/>
              </a:ext>
            </a:extLst>
          </p:cNvPr>
          <p:cNvSpPr>
            <a:spLocks noGrp="1"/>
          </p:cNvSpPr>
          <p:nvPr>
            <p:ph type="sldNum" sz="quarter" idx="4"/>
          </p:nvPr>
        </p:nvSpPr>
        <p:spPr/>
        <p:txBody>
          <a:bodyPr/>
          <a:lstStyle/>
          <a:p>
            <a:fld id="{AF83BEB6-139A-B746-BC33-1F5B6187E651}" type="slidenum">
              <a:rPr lang="en-US" smtClean="0"/>
              <a:pPr/>
              <a:t>9</a:t>
            </a:fld>
            <a:endParaRPr lang="es-ES" dirty="0"/>
          </a:p>
        </p:txBody>
      </p:sp>
    </p:spTree>
    <p:extLst>
      <p:ext uri="{BB962C8B-B14F-4D97-AF65-F5344CB8AC3E}">
        <p14:creationId xmlns:p14="http://schemas.microsoft.com/office/powerpoint/2010/main" val="21084635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38"/>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s_new">
  <a:themeElements>
    <a:clrScheme name="Kilter">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7AB6E8"/>
      </a:hlink>
      <a:folHlink>
        <a:srgbClr val="83B0D3"/>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ensitivity xmlns="46b93f41-955d-4ad8-ab2a-363dbf4a553d">Non-Sensitive Data</Sensitivity>
    <Author xmlns="http://schemas.microsoft.com/sharepoint/v3">
      <UserInfo>
        <DisplayName/>
        <AccountId xsi:nil="true"/>
        <AccountType/>
      </UserInfo>
    </Author>
    <Editor xmlns="http://schemas.microsoft.com/sharepoint/v3">
      <UserInfo>
        <DisplayName/>
        <AccountId xsi:nil="true"/>
        <AccountType/>
      </UserInfo>
    </Editor>
    <CheckoutUser xmlns="http://schemas.microsoft.com/sharepoint/v3">
      <UserInfo>
        <DisplayName/>
        <AccountId xsi:nil="true"/>
        <AccountType/>
      </UserInfo>
    </CheckoutUser>
    <TaxCatchAll xmlns="519676ab-80fa-4d6e-b1fb-39e1e896865c" xsi:nil="true"/>
    <lcf76f155ced4ddcb4097134ff3c332f xmlns="46b93f41-955d-4ad8-ab2a-363dbf4a553d">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5E23366CB696C4AB5DDF839C63E83E8" ma:contentTypeVersion="30" ma:contentTypeDescription="Create a new document." ma:contentTypeScope="" ma:versionID="a3e283e125d718f30b3319346094eb82">
  <xsd:schema xmlns:xsd="http://www.w3.org/2001/XMLSchema" xmlns:xs="http://www.w3.org/2001/XMLSchema" xmlns:p="http://schemas.microsoft.com/office/2006/metadata/properties" xmlns:ns1="http://schemas.microsoft.com/sharepoint/v3" xmlns:ns2="46b93f41-955d-4ad8-ab2a-363dbf4a553d" xmlns:ns3="a9ea5901-5d6f-43a6-8870-a09b753afc6a" xmlns:ns4="519676ab-80fa-4d6e-b1fb-39e1e896865c" targetNamespace="http://schemas.microsoft.com/office/2006/metadata/properties" ma:root="true" ma:fieldsID="3cba2377c662557eb996a023f6e7b1e3" ns1:_="" ns2:_="" ns3:_="" ns4:_="">
    <xsd:import namespace="http://schemas.microsoft.com/sharepoint/v3"/>
    <xsd:import namespace="46b93f41-955d-4ad8-ab2a-363dbf4a553d"/>
    <xsd:import namespace="a9ea5901-5d6f-43a6-8870-a09b753afc6a"/>
    <xsd:import namespace="519676ab-80fa-4d6e-b1fb-39e1e896865c"/>
    <xsd:element name="properties">
      <xsd:complexType>
        <xsd:sequence>
          <xsd:element name="documentManagement">
            <xsd:complexType>
              <xsd:all>
                <xsd:element ref="ns1:Editor" minOccurs="0"/>
                <xsd:element ref="ns1:CheckoutUser" minOccurs="0"/>
                <xsd:element ref="ns1:Author" minOccurs="0"/>
                <xsd:element ref="ns2:Sensitivity"/>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Editor" ma:index="9" nillable="true" ma:displayName="Modified By" ma:list="UserInfo" ma:internalName="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heckoutUser" ma:index="10" nillable="true" ma:displayName="Checked Out To" ma:list="UserInfo" ma:internalName="CheckoutUs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uthor" ma:index="11" nillable="true" ma:displayName="Created By" ma:list="UserInfo" ma:internalName="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6b93f41-955d-4ad8-ab2a-363dbf4a553d" elementFormDefault="qualified">
    <xsd:import namespace="http://schemas.microsoft.com/office/2006/documentManagement/types"/>
    <xsd:import namespace="http://schemas.microsoft.com/office/infopath/2007/PartnerControls"/>
    <xsd:element name="Sensitivity" ma:index="12" ma:displayName="Sensitivity" ma:default="Sensitive Data" ma:description="Sensitive Data = Any data that, if lost, stolen or misused, could adversely impact FDIC, insured institutions or individuals.&#10;http://fdic01/division/doa/adminservices/records/directives/1000/1360-9.doc&#10;&#10;Sensitive PII = SSN alone and/or an individual’s full name plus 1 or more additional items of personal data.&#10;http://fdic01/division/dit/ITGovernance/PrivacyProgram/PersonallyIdentifiableInformation/index.html&#10;Non-Sensitive Data = Data that can be shared or viewed with no restrictions internal or external to FDIC.&#10;http://www.fdic.gov/regulations/laws/rules/2000-3800.html" ma:format="Dropdown" ma:internalName="Sensitivity" ma:readOnly="false">
      <xsd:simpleType>
        <xsd:restriction base="dms:Choice">
          <xsd:enumeration value="Sensitive Data"/>
          <xsd:enumeration value="Sensitive PII"/>
          <xsd:enumeration value="Non-Sensitive Data"/>
        </xsd:restriction>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LengthInSeconds" ma:index="23" nillable="true" ma:displayName="Length (seconds)" ma:internalName="MediaLengthInSeconds" ma:readOnly="true">
      <xsd:simpleType>
        <xsd:restriction base="dms:Unknow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b58a1203-ac53-45d5-a518-17ee4e78f8d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9ea5901-5d6f-43a6-8870-a09b753afc6a" elementFormDefault="qualified">
    <xsd:import namespace="http://schemas.microsoft.com/office/2006/documentManagement/types"/>
    <xsd:import namespace="http://schemas.microsoft.com/office/infopath/2007/PartnerControls"/>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19676ab-80fa-4d6e-b1fb-39e1e896865c" elementFormDefault="qualified">
    <xsd:import namespace="http://schemas.microsoft.com/office/2006/documentManagement/types"/>
    <xsd:import namespace="http://schemas.microsoft.com/office/infopath/2007/PartnerControls"/>
    <xsd:element name="TaxCatchAll" ma:index="26" nillable="true" ma:displayName="Taxonomy Catch All Column" ma:hidden="true" ma:list="{e06f332f-6466-4c4f-a9ad-3c7777759461}" ma:internalName="TaxCatchAll" ma:showField="CatchAllData" ma:web="519676ab-80fa-4d6e-b1fb-39e1e896865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6D0DB93-461E-487E-8241-35DE3554B905}">
  <ds:schemaRefs>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a9ea5901-5d6f-43a6-8870-a09b753afc6a"/>
    <ds:schemaRef ds:uri="http://purl.org/dc/elements/1.1/"/>
    <ds:schemaRef ds:uri="http://schemas.microsoft.com/office/2006/metadata/properties"/>
    <ds:schemaRef ds:uri="http://schemas.microsoft.com/sharepoint/v3"/>
    <ds:schemaRef ds:uri="46b93f41-955d-4ad8-ab2a-363dbf4a553d"/>
    <ds:schemaRef ds:uri="http://www.w3.org/XML/1998/namespace"/>
  </ds:schemaRefs>
</ds:datastoreItem>
</file>

<file path=customXml/itemProps2.xml><?xml version="1.0" encoding="utf-8"?>
<ds:datastoreItem xmlns:ds="http://schemas.openxmlformats.org/officeDocument/2006/customXml" ds:itemID="{44CE036F-E486-46FB-B7E9-FF0EC5DE0F23}"/>
</file>

<file path=customXml/itemProps3.xml><?xml version="1.0" encoding="utf-8"?>
<ds:datastoreItem xmlns:ds="http://schemas.openxmlformats.org/officeDocument/2006/customXml" ds:itemID="{695449E7-650D-4DCA-8A54-26932321F20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22141</TotalTime>
  <Words>1770</Words>
  <Application>Microsoft Office PowerPoint</Application>
  <PresentationFormat>On-screen Show (4:3)</PresentationFormat>
  <Paragraphs>248</Paragraphs>
  <Slides>38</Slides>
  <Notes>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38</vt:i4>
      </vt:variant>
    </vt:vector>
  </HeadingPairs>
  <TitlesOfParts>
    <vt:vector size="46" baseType="lpstr">
      <vt:lpstr>Arial</vt:lpstr>
      <vt:lpstr>Arial Black</vt:lpstr>
      <vt:lpstr>Calibri</vt:lpstr>
      <vt:lpstr>Franklin Gothic Book</vt:lpstr>
      <vt:lpstr>Franklin Gothic Medium</vt:lpstr>
      <vt:lpstr>Segoe Print</vt:lpstr>
      <vt:lpstr>Wingdings</vt:lpstr>
      <vt:lpstr>Modules_new</vt:lpstr>
      <vt:lpstr>Module 7: Borrowing Basics</vt:lpstr>
      <vt:lpstr>Encuesta previa a la capacitación Consulte la pág. 21 de su Guía del Participante</vt:lpstr>
      <vt:lpstr>Section 1: Ways to Borrow Money and What It Costs</vt:lpstr>
      <vt:lpstr>Sección 1: Conclusión principal</vt:lpstr>
      <vt:lpstr>Qué significa pedir prestado</vt:lpstr>
      <vt:lpstr>Tipos de préstamos</vt:lpstr>
      <vt:lpstr>Servicios de alquiler con opción a compra</vt:lpstr>
      <vt:lpstr>Compra en reserva</vt:lpstr>
      <vt:lpstr>Préstamos asegurados y no asegurados</vt:lpstr>
      <vt:lpstr>El costo de pedir prestado</vt:lpstr>
      <vt:lpstr>Pago anticipado</vt:lpstr>
      <vt:lpstr>Pruébelo: Analizar las opciones de préstamos  Consulte la página 5 de la Guía del participante</vt:lpstr>
      <vt:lpstr>La veracidad en las operaciones de préstamo/Comparar ofertas</vt:lpstr>
      <vt:lpstr>Parte de una divulgación de la TILA de ejemplo*</vt:lpstr>
      <vt:lpstr>Cargo de financiación*</vt:lpstr>
      <vt:lpstr>Total de pagos*</vt:lpstr>
      <vt:lpstr>Averiguación</vt:lpstr>
      <vt:lpstr>Sección 1: Recordar la conclusión principal</vt:lpstr>
      <vt:lpstr>Section 2: Preparing to Apply for a Loan</vt:lpstr>
      <vt:lpstr>Sección 2: Conclusión principal</vt:lpstr>
      <vt:lpstr>Factores que pueden usar los prestamistas en sus decisiones</vt:lpstr>
      <vt:lpstr>Perfil crediticio (carácter financiero)</vt:lpstr>
      <vt:lpstr>Capacidad </vt:lpstr>
      <vt:lpstr>Capital</vt:lpstr>
      <vt:lpstr>Garantía</vt:lpstr>
      <vt:lpstr>Pruébelo: Prepararse para un préstamo  Consulte la página 10 de la Guía del participante</vt:lpstr>
      <vt:lpstr>Aplíquelo: Prepararme para un préstamo  Consulte la página 12 de la Guía del participante</vt:lpstr>
      <vt:lpstr>Ser coprestatario y cofirmante</vt:lpstr>
      <vt:lpstr>Aplíquelo: Mi planilla de consejos para considerar ser cofirmante en el préstamo de alguien  Consulte la página 14 de la Guía del participante</vt:lpstr>
      <vt:lpstr>Sección 2: Recordar la conclusión principal</vt:lpstr>
      <vt:lpstr>Section 3: Borrowing When Someone Helps You Manage Your Money</vt:lpstr>
      <vt:lpstr>Sección 3: Conclusión principal</vt:lpstr>
      <vt:lpstr>Responsabilidades de la persona que lo ayuda</vt:lpstr>
      <vt:lpstr>Qué debatir</vt:lpstr>
      <vt:lpstr>Si decide pedir dinero prestado</vt:lpstr>
      <vt:lpstr>Sección 3: Recordar la conclusión principal</vt:lpstr>
      <vt:lpstr>Tomar medidas  Consulte la página 18 de la Guía del participante</vt:lpstr>
      <vt:lpstr>Encuesta posterior a la capacitación  Consulte la página 23 de la Guía del participante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Módulo 7: Principios de los préstamos</dc:title>
  <dc:subject>Módulo 7: Principios de los préstamos</dc:subject>
  <dc:creator>FDIC</dc:creator>
  <dc:description>Módulo 7: Principios de los préstamos</dc:description>
  <cp:lastModifiedBy>Meltz, Jennifer L. [CTR]</cp:lastModifiedBy>
  <cp:revision>460</cp:revision>
  <cp:lastPrinted>2018-10-10T16:54:01Z</cp:lastPrinted>
  <dcterms:created xsi:type="dcterms:W3CDTF">2017-05-22T18:21:11Z</dcterms:created>
  <dcterms:modified xsi:type="dcterms:W3CDTF">2022-10-26T16:04:34Z</dcterms:modified>
  <cp:category>Módulo 7: Principios de los préstamos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0x01010045E23366CB696C4AB5DDF839C63E83E8</vt:lpwstr>
  </property>
  <property fmtid="{D5CDD505-2E9C-101B-9397-08002B2CF9AE}" pid="3" name="ArticulateGUID">
    <vt:lpwstr>7AFD4430-5700-464A-87F3-BCE35F6A6018</vt:lpwstr>
  </property>
  <property fmtid="{D5CDD505-2E9C-101B-9397-08002B2CF9AE}" pid="4" name="ArticulatePath">
    <vt:lpwstr>https://icfonline-my.sharepoint.com/personal/28714_icf_com/Documents/FDIC/PPT/7_Slides_SP</vt:lpwstr>
  </property>
</Properties>
</file>