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46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45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3.xml" ContentType="application/vnd.openxmlformats-officedocument.presentationml.slide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65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notesSlides/notesSlide3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6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gs/tag1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13.xml" ContentType="application/vnd.openxmlformats-officedocument.presentationml.tags+xml"/>
  <Override PartName="/docProps/app.xml" ContentType="application/vnd.openxmlformats-officedocument.extended-properties+xml"/>
  <Override PartName="/ppt/tags/tag19.xml" ContentType="application/vnd.openxmlformats-officedocument.presentationml.tags+xml"/>
  <Override PartName="/docProps/custom.xml" ContentType="application/vnd.openxmlformats-officedocument.custom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14.xml" ContentType="application/vnd.openxmlformats-officedocument.presentationml.tags+xml"/>
  <Override PartName="/ppt/tags/tag5.xml" ContentType="application/vnd.openxmlformats-officedocument.presentationml.tags+xml"/>
  <Override PartName="/ppt/tags/tag3.xml" ContentType="application/vnd.openxmlformats-officedocument.presentationml.tags+xml"/>
  <Override PartName="/ppt/tags/tag6.xml" ContentType="application/vnd.openxmlformats-officedocument.presentationml.tags+xml"/>
  <Override PartName="/ppt/tags/tag16.xml" ContentType="application/vnd.openxmlformats-officedocument.presentationml.tags+xml"/>
  <Override PartName="/ppt/tags/tag15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</p:sldMasterIdLst>
  <p:notesMasterIdLst>
    <p:notesMasterId r:id="rId67"/>
  </p:notesMasterIdLst>
  <p:handoutMasterIdLst>
    <p:handoutMasterId r:id="rId68"/>
  </p:handoutMasterIdLst>
  <p:sldIdLst>
    <p:sldId id="256" r:id="rId2"/>
    <p:sldId id="532" r:id="rId3"/>
    <p:sldId id="274" r:id="rId4"/>
    <p:sldId id="261" r:id="rId5"/>
    <p:sldId id="262" r:id="rId6"/>
    <p:sldId id="436" r:id="rId7"/>
    <p:sldId id="533" r:id="rId8"/>
    <p:sldId id="360" r:id="rId9"/>
    <p:sldId id="438" r:id="rId10"/>
    <p:sldId id="414" r:id="rId11"/>
    <p:sldId id="275" r:id="rId12"/>
    <p:sldId id="278" r:id="rId13"/>
    <p:sldId id="365" r:id="rId14"/>
    <p:sldId id="415" r:id="rId15"/>
    <p:sldId id="505" r:id="rId16"/>
    <p:sldId id="443" r:id="rId17"/>
    <p:sldId id="506" r:id="rId18"/>
    <p:sldId id="507" r:id="rId19"/>
    <p:sldId id="508" r:id="rId20"/>
    <p:sldId id="514" r:id="rId21"/>
    <p:sldId id="448" r:id="rId22"/>
    <p:sldId id="449" r:id="rId23"/>
    <p:sldId id="450" r:id="rId24"/>
    <p:sldId id="509" r:id="rId25"/>
    <p:sldId id="510" r:id="rId26"/>
    <p:sldId id="455" r:id="rId27"/>
    <p:sldId id="456" r:id="rId28"/>
    <p:sldId id="457" r:id="rId29"/>
    <p:sldId id="417" r:id="rId30"/>
    <p:sldId id="292" r:id="rId31"/>
    <p:sldId id="424" r:id="rId32"/>
    <p:sldId id="511" r:id="rId33"/>
    <p:sldId id="381" r:id="rId34"/>
    <p:sldId id="512" r:id="rId35"/>
    <p:sldId id="473" r:id="rId36"/>
    <p:sldId id="474" r:id="rId37"/>
    <p:sldId id="476" r:id="rId38"/>
    <p:sldId id="428" r:id="rId39"/>
    <p:sldId id="394" r:id="rId40"/>
    <p:sldId id="306" r:id="rId41"/>
    <p:sldId id="477" r:id="rId42"/>
    <p:sldId id="430" r:id="rId43"/>
    <p:sldId id="478" r:id="rId44"/>
    <p:sldId id="479" r:id="rId45"/>
    <p:sldId id="481" r:id="rId46"/>
    <p:sldId id="482" r:id="rId47"/>
    <p:sldId id="483" r:id="rId48"/>
    <p:sldId id="429" r:id="rId49"/>
    <p:sldId id="516" r:id="rId50"/>
    <p:sldId id="517" r:id="rId51"/>
    <p:sldId id="518" r:id="rId52"/>
    <p:sldId id="519" r:id="rId53"/>
    <p:sldId id="520" r:id="rId54"/>
    <p:sldId id="521" r:id="rId55"/>
    <p:sldId id="522" r:id="rId56"/>
    <p:sldId id="523" r:id="rId57"/>
    <p:sldId id="524" r:id="rId58"/>
    <p:sldId id="525" r:id="rId59"/>
    <p:sldId id="526" r:id="rId60"/>
    <p:sldId id="527" r:id="rId61"/>
    <p:sldId id="528" r:id="rId62"/>
    <p:sldId id="529" r:id="rId63"/>
    <p:sldId id="530" r:id="rId64"/>
    <p:sldId id="531" r:id="rId65"/>
    <p:sldId id="513" r:id="rId66"/>
  </p:sldIdLst>
  <p:sldSz cx="9144000" cy="6858000" type="screen4x3"/>
  <p:notesSz cx="7010400" cy="9296400"/>
  <p:custDataLst>
    <p:tags r:id="rId6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52">
          <p15:clr>
            <a:srgbClr val="A4A3A4"/>
          </p15:clr>
        </p15:guide>
        <p15:guide id="4" orient="horz" pos="2670">
          <p15:clr>
            <a:srgbClr val="A4A3A4"/>
          </p15:clr>
        </p15:guide>
        <p15:guide id="5" pos="3335">
          <p15:clr>
            <a:srgbClr val="A4A3A4"/>
          </p15:clr>
        </p15:guide>
        <p15:guide id="6" pos="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Reynolds, Luke W." initials="LWR" lastIdx="3" clrIdx="6"/>
  <p:cmAuthor id="1" name="Miller, Benjamin" initials="MB" lastIdx="33" clrIdx="0"/>
  <p:cmAuthor id="8" name="Benjamin Miller" initials="BM" lastIdx="10" clrIdx="7"/>
  <p:cmAuthor id="2" name="Lawrence, Laura J." initials="LLJ" lastIdx="77" clrIdx="1"/>
  <p:cmAuthor id="9" name="FDIC Virginia Square" initials="" lastIdx="0" clrIdx="8"/>
  <p:cmAuthor id="3" name="Gordon, Janet R." initials="GJR" lastIdx="10" clrIdx="2"/>
  <p:cmAuthor id="4" name="Inger Giuffrida" initials="IG" lastIdx="0" clrIdx="3"/>
  <p:cmAuthor id="5" name="Gloria R. Reynolds" initials="GRR" lastIdx="8" clrIdx="4"/>
  <p:cmAuthor id="6" name="Barrero, Johanna" initials="BJ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7" autoAdjust="0"/>
    <p:restoredTop sz="86400" autoAdjust="0"/>
  </p:normalViewPr>
  <p:slideViewPr>
    <p:cSldViewPr snapToGrid="0" snapToObjects="1">
      <p:cViewPr varScale="1">
        <p:scale>
          <a:sx n="73" d="100"/>
          <a:sy n="73" d="100"/>
        </p:scale>
        <p:origin x="1325" y="43"/>
      </p:cViewPr>
      <p:guideLst>
        <p:guide orient="horz" pos="2160"/>
        <p:guide pos="2880"/>
        <p:guide pos="52"/>
        <p:guide orient="horz" pos="2670"/>
        <p:guide pos="3335"/>
        <p:guide pos="46"/>
      </p:guideLst>
    </p:cSldViewPr>
  </p:slideViewPr>
  <p:outlineViewPr>
    <p:cViewPr>
      <p:scale>
        <a:sx n="33" d="100"/>
        <a:sy n="33" d="100"/>
      </p:scale>
      <p:origin x="0" y="81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7776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-2466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gs" Target="tags/tag1.xml"/><Relationship Id="rId77" Type="http://schemas.openxmlformats.org/officeDocument/2006/relationships/customXml" Target="../customXml/item2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commentAuthors" Target="commentAuthors.xml"/><Relationship Id="rId7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78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customXml" Target="../customXml/item1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Culley, Shawn" userId="8a9a6c0f-504f-456d-a54f-ccd2f0b6ded5" providerId="ADAL" clId="{AD111179-9D84-46AC-AF16-180B57B7B254}"/>
    <pc:docChg chg="undo custSel modSld replTag delTag">
      <pc:chgData name="McCulley, Shawn" userId="8a9a6c0f-504f-456d-a54f-ccd2f0b6ded5" providerId="ADAL" clId="{AD111179-9D84-46AC-AF16-180B57B7B254}" dt="2022-10-25T18:47:29.081" v="225" actId="1038"/>
      <pc:docMkLst>
        <pc:docMk/>
      </pc:docMkLst>
      <pc:sldChg chg="addSp delSp modSp mod replTag delTag">
        <pc:chgData name="McCulley, Shawn" userId="8a9a6c0f-504f-456d-a54f-ccd2f0b6ded5" providerId="ADAL" clId="{AD111179-9D84-46AC-AF16-180B57B7B254}" dt="2022-10-25T18:45:34.636" v="149"/>
        <pc:sldMkLst>
          <pc:docMk/>
          <pc:sldMk cId="1365382342" sldId="256"/>
        </pc:sldMkLst>
        <pc:spChg chg="mod">
          <ac:chgData name="McCulley, Shawn" userId="8a9a6c0f-504f-456d-a54f-ccd2f0b6ded5" providerId="ADAL" clId="{AD111179-9D84-46AC-AF16-180B57B7B254}" dt="2022-10-25T15:17:33.802" v="7" actId="962"/>
          <ac:spMkLst>
            <pc:docMk/>
            <pc:sldMk cId="1365382342" sldId="256"/>
            <ac:spMk id="3" creationId="{00000000-0000-0000-0000-000000000000}"/>
          </ac:spMkLst>
        </pc:spChg>
        <pc:spChg chg="add del mod modVis">
          <ac:chgData name="McCulley, Shawn" userId="8a9a6c0f-504f-456d-a54f-ccd2f0b6ded5" providerId="ADAL" clId="{AD111179-9D84-46AC-AF16-180B57B7B254}" dt="2022-10-25T15:19:39.778" v="17" actId="962"/>
          <ac:spMkLst>
            <pc:docMk/>
            <pc:sldMk cId="1365382342" sldId="256"/>
            <ac:spMk id="4" creationId="{00000000-0000-0000-0000-000000000000}"/>
          </ac:spMkLst>
        </pc:spChg>
        <pc:spChg chg="add del mod">
          <ac:chgData name="McCulley, Shawn" userId="8a9a6c0f-504f-456d-a54f-ccd2f0b6ded5" providerId="ADAL" clId="{AD111179-9D84-46AC-AF16-180B57B7B254}" dt="2022-10-25T15:19:08.737" v="15" actId="478"/>
          <ac:spMkLst>
            <pc:docMk/>
            <pc:sldMk cId="1365382342" sldId="256"/>
            <ac:spMk id="6" creationId="{BB98A933-5372-7B7B-9658-1155577AFFB4}"/>
          </ac:spMkLst>
        </pc:spChg>
        <pc:spChg chg="mod">
          <ac:chgData name="McCulley, Shawn" userId="8a9a6c0f-504f-456d-a54f-ccd2f0b6ded5" providerId="ADAL" clId="{AD111179-9D84-46AC-AF16-180B57B7B254}" dt="2022-10-25T15:17:01.666" v="6" actId="962"/>
          <ac:spMkLst>
            <pc:docMk/>
            <pc:sldMk cId="1365382342" sldId="256"/>
            <ac:spMk id="17" creationId="{00000000-0000-0000-0000-000000000000}"/>
          </ac:spMkLst>
        </pc:spChg>
        <pc:picChg chg="mod">
          <ac:chgData name="McCulley, Shawn" userId="8a9a6c0f-504f-456d-a54f-ccd2f0b6ded5" providerId="ADAL" clId="{AD111179-9D84-46AC-AF16-180B57B7B254}" dt="2022-10-25T15:18:03.509" v="9" actId="1076"/>
          <ac:picMkLst>
            <pc:docMk/>
            <pc:sldMk cId="1365382342" sldId="256"/>
            <ac:picMk id="2" creationId="{00000000-0000-0000-0000-000000000000}"/>
          </ac:picMkLst>
        </pc:picChg>
        <pc:picChg chg="ord">
          <ac:chgData name="McCulley, Shawn" userId="8a9a6c0f-504f-456d-a54f-ccd2f0b6ded5" providerId="ADAL" clId="{AD111179-9D84-46AC-AF16-180B57B7B254}" dt="2022-10-25T15:20:30.786" v="18"/>
          <ac:picMkLst>
            <pc:docMk/>
            <pc:sldMk cId="1365382342" sldId="256"/>
            <ac:picMk id="11" creationId="{673A9D4C-0E45-1845-B737-EFF1C92090ED}"/>
          </ac:picMkLst>
        </pc:picChg>
      </pc:sldChg>
      <pc:sldChg chg="replTag delTag">
        <pc:chgData name="McCulley, Shawn" userId="8a9a6c0f-504f-456d-a54f-ccd2f0b6ded5" providerId="ADAL" clId="{AD111179-9D84-46AC-AF16-180B57B7B254}" dt="2022-10-25T15:23:22.114" v="62"/>
        <pc:sldMkLst>
          <pc:docMk/>
          <pc:sldMk cId="1849364944" sldId="261"/>
        </pc:sldMkLst>
      </pc:sldChg>
      <pc:sldChg chg="replTag delTag">
        <pc:chgData name="McCulley, Shawn" userId="8a9a6c0f-504f-456d-a54f-ccd2f0b6ded5" providerId="ADAL" clId="{AD111179-9D84-46AC-AF16-180B57B7B254}" dt="2022-10-25T15:23:23.385" v="64"/>
        <pc:sldMkLst>
          <pc:docMk/>
          <pc:sldMk cId="2150927518" sldId="262"/>
        </pc:sldMkLst>
      </pc:sldChg>
      <pc:sldChg chg="replTag delTag">
        <pc:chgData name="McCulley, Shawn" userId="8a9a6c0f-504f-456d-a54f-ccd2f0b6ded5" providerId="ADAL" clId="{AD111179-9D84-46AC-AF16-180B57B7B254}" dt="2022-10-25T15:21:42.609" v="28"/>
        <pc:sldMkLst>
          <pc:docMk/>
          <pc:sldMk cId="4015406310" sldId="274"/>
        </pc:sldMkLst>
      </pc:sldChg>
      <pc:sldChg chg="replTag">
        <pc:chgData name="McCulley, Shawn" userId="8a9a6c0f-504f-456d-a54f-ccd2f0b6ded5" providerId="ADAL" clId="{AD111179-9D84-46AC-AF16-180B57B7B254}" dt="2022-10-25T15:22:19.798" v="46"/>
        <pc:sldMkLst>
          <pc:docMk/>
          <pc:sldMk cId="735409282" sldId="275"/>
        </pc:sldMkLst>
      </pc:sldChg>
      <pc:sldChg chg="replTag delTag">
        <pc:chgData name="McCulley, Shawn" userId="8a9a6c0f-504f-456d-a54f-ccd2f0b6ded5" providerId="ADAL" clId="{AD111179-9D84-46AC-AF16-180B57B7B254}" dt="2022-10-25T18:42:34.889" v="80"/>
        <pc:sldMkLst>
          <pc:docMk/>
          <pc:sldMk cId="313198526" sldId="360"/>
        </pc:sldMkLst>
      </pc:sldChg>
      <pc:sldChg chg="replTag">
        <pc:chgData name="McCulley, Shawn" userId="8a9a6c0f-504f-456d-a54f-ccd2f0b6ded5" providerId="ADAL" clId="{AD111179-9D84-46AC-AF16-180B57B7B254}" dt="2022-10-25T15:22:18.385" v="45"/>
        <pc:sldMkLst>
          <pc:docMk/>
          <pc:sldMk cId="1815253801" sldId="414"/>
        </pc:sldMkLst>
      </pc:sldChg>
      <pc:sldChg chg="replTag delTag">
        <pc:chgData name="McCulley, Shawn" userId="8a9a6c0f-504f-456d-a54f-ccd2f0b6ded5" providerId="ADAL" clId="{AD111179-9D84-46AC-AF16-180B57B7B254}" dt="2022-10-25T15:23:24.684" v="66"/>
        <pc:sldMkLst>
          <pc:docMk/>
          <pc:sldMk cId="2706548889" sldId="436"/>
        </pc:sldMkLst>
      </pc:sldChg>
      <pc:sldChg chg="replTag">
        <pc:chgData name="McCulley, Shawn" userId="8a9a6c0f-504f-456d-a54f-ccd2f0b6ded5" providerId="ADAL" clId="{AD111179-9D84-46AC-AF16-180B57B7B254}" dt="2022-10-25T15:22:16.355" v="44"/>
        <pc:sldMkLst>
          <pc:docMk/>
          <pc:sldMk cId="2574894466" sldId="438"/>
        </pc:sldMkLst>
      </pc:sldChg>
      <pc:sldChg chg="modSp mod replTag delTag">
        <pc:chgData name="McCulley, Shawn" userId="8a9a6c0f-504f-456d-a54f-ccd2f0b6ded5" providerId="ADAL" clId="{AD111179-9D84-46AC-AF16-180B57B7B254}" dt="2022-10-25T15:21:30.723" v="22"/>
        <pc:sldMkLst>
          <pc:docMk/>
          <pc:sldMk cId="2243572976" sldId="477"/>
        </pc:sldMkLst>
        <pc:spChg chg="ord">
          <ac:chgData name="McCulley, Shawn" userId="8a9a6c0f-504f-456d-a54f-ccd2f0b6ded5" providerId="ADAL" clId="{AD111179-9D84-46AC-AF16-180B57B7B254}" dt="2022-10-25T15:20:51.428" v="20"/>
          <ac:spMkLst>
            <pc:docMk/>
            <pc:sldMk cId="2243572976" sldId="477"/>
            <ac:spMk id="3" creationId="{00000000-0000-0000-0000-000000000000}"/>
          </ac:spMkLst>
        </pc:spChg>
      </pc:sldChg>
      <pc:sldChg chg="modSp mod replTag delTag">
        <pc:chgData name="McCulley, Shawn" userId="8a9a6c0f-504f-456d-a54f-ccd2f0b6ded5" providerId="ADAL" clId="{AD111179-9D84-46AC-AF16-180B57B7B254}" dt="2022-10-25T18:47:29.081" v="225" actId="1038"/>
        <pc:sldMkLst>
          <pc:docMk/>
          <pc:sldMk cId="543374462" sldId="513"/>
        </pc:sldMkLst>
        <pc:spChg chg="mod">
          <ac:chgData name="McCulley, Shawn" userId="8a9a6c0f-504f-456d-a54f-ccd2f0b6ded5" providerId="ADAL" clId="{AD111179-9D84-46AC-AF16-180B57B7B254}" dt="2022-10-25T18:47:21.155" v="216" actId="14100"/>
          <ac:spMkLst>
            <pc:docMk/>
            <pc:sldMk cId="543374462" sldId="513"/>
            <ac:spMk id="10" creationId="{00000000-0000-0000-0000-000000000000}"/>
          </ac:spMkLst>
        </pc:spChg>
        <pc:picChg chg="mod ord">
          <ac:chgData name="McCulley, Shawn" userId="8a9a6c0f-504f-456d-a54f-ccd2f0b6ded5" providerId="ADAL" clId="{AD111179-9D84-46AC-AF16-180B57B7B254}" dt="2022-10-25T18:45:37.725" v="157" actId="14100"/>
          <ac:picMkLst>
            <pc:docMk/>
            <pc:sldMk cId="543374462" sldId="513"/>
            <ac:picMk id="8" creationId="{00000000-0000-0000-0000-000000000000}"/>
          </ac:picMkLst>
        </pc:picChg>
        <pc:picChg chg="mod">
          <ac:chgData name="McCulley, Shawn" userId="8a9a6c0f-504f-456d-a54f-ccd2f0b6ded5" providerId="ADAL" clId="{AD111179-9D84-46AC-AF16-180B57B7B254}" dt="2022-10-25T18:47:29.081" v="225" actId="1038"/>
          <ac:picMkLst>
            <pc:docMk/>
            <pc:sldMk cId="543374462" sldId="513"/>
            <ac:picMk id="11" creationId="{00000000-0000-0000-0000-000000000000}"/>
          </ac:picMkLst>
        </pc:picChg>
      </pc:sldChg>
      <pc:sldChg chg="replTag delTag">
        <pc:chgData name="McCulley, Shawn" userId="8a9a6c0f-504f-456d-a54f-ccd2f0b6ded5" providerId="ADAL" clId="{AD111179-9D84-46AC-AF16-180B57B7B254}" dt="2022-10-25T15:22:31.477" v="50"/>
        <pc:sldMkLst>
          <pc:docMk/>
          <pc:sldMk cId="1594025181" sldId="523"/>
        </pc:sldMkLst>
      </pc:sldChg>
      <pc:sldChg chg="replTag delTag">
        <pc:chgData name="McCulley, Shawn" userId="8a9a6c0f-504f-456d-a54f-ccd2f0b6ded5" providerId="ADAL" clId="{AD111179-9D84-46AC-AF16-180B57B7B254}" dt="2022-10-25T15:23:03.448" v="52"/>
        <pc:sldMkLst>
          <pc:docMk/>
          <pc:sldMk cId="3909145362" sldId="524"/>
        </pc:sldMkLst>
      </pc:sldChg>
      <pc:sldChg chg="replTag">
        <pc:chgData name="McCulley, Shawn" userId="8a9a6c0f-504f-456d-a54f-ccd2f0b6ded5" providerId="ADAL" clId="{AD111179-9D84-46AC-AF16-180B57B7B254}" dt="2022-10-25T15:23:06.759" v="53"/>
        <pc:sldMkLst>
          <pc:docMk/>
          <pc:sldMk cId="4035437400" sldId="525"/>
        </pc:sldMkLst>
      </pc:sldChg>
      <pc:sldChg chg="replTag">
        <pc:chgData name="McCulley, Shawn" userId="8a9a6c0f-504f-456d-a54f-ccd2f0b6ded5" providerId="ADAL" clId="{AD111179-9D84-46AC-AF16-180B57B7B254}" dt="2022-10-25T15:23:08.775" v="54"/>
        <pc:sldMkLst>
          <pc:docMk/>
          <pc:sldMk cId="2528449098" sldId="526"/>
        </pc:sldMkLst>
      </pc:sldChg>
      <pc:sldChg chg="replTag">
        <pc:chgData name="McCulley, Shawn" userId="8a9a6c0f-504f-456d-a54f-ccd2f0b6ded5" providerId="ADAL" clId="{AD111179-9D84-46AC-AF16-180B57B7B254}" dt="2022-10-25T15:23:17.100" v="58"/>
        <pc:sldMkLst>
          <pc:docMk/>
          <pc:sldMk cId="3887671531" sldId="529"/>
        </pc:sldMkLst>
      </pc:sldChg>
      <pc:sldChg chg="replTag delTag">
        <pc:chgData name="McCulley, Shawn" userId="8a9a6c0f-504f-456d-a54f-ccd2f0b6ded5" providerId="ADAL" clId="{AD111179-9D84-46AC-AF16-180B57B7B254}" dt="2022-10-25T18:45:34.636" v="151"/>
        <pc:sldMkLst>
          <pc:docMk/>
          <pc:sldMk cId="150854612" sldId="530"/>
        </pc:sldMkLst>
      </pc:sldChg>
      <pc:sldChg chg="replTag delTag">
        <pc:chgData name="McCulley, Shawn" userId="8a9a6c0f-504f-456d-a54f-ccd2f0b6ded5" providerId="ADAL" clId="{AD111179-9D84-46AC-AF16-180B57B7B254}" dt="2022-10-25T18:45:34.636" v="153"/>
        <pc:sldMkLst>
          <pc:docMk/>
          <pc:sldMk cId="3024224815" sldId="531"/>
        </pc:sldMkLst>
      </pc:sldChg>
      <pc:sldChg chg="replTag delTag">
        <pc:chgData name="McCulley, Shawn" userId="8a9a6c0f-504f-456d-a54f-ccd2f0b6ded5" providerId="ADAL" clId="{AD111179-9D84-46AC-AF16-180B57B7B254}" dt="2022-10-25T15:23:20.593" v="60"/>
        <pc:sldMkLst>
          <pc:docMk/>
          <pc:sldMk cId="2719792681" sldId="532"/>
        </pc:sldMkLst>
      </pc:sldChg>
      <pc:sldChg chg="replTag delTag">
        <pc:chgData name="McCulley, Shawn" userId="8a9a6c0f-504f-456d-a54f-ccd2f0b6ded5" providerId="ADAL" clId="{AD111179-9D84-46AC-AF16-180B57B7B254}" dt="2022-10-25T15:23:26.145" v="68"/>
        <pc:sldMkLst>
          <pc:docMk/>
          <pc:sldMk cId="123223819" sldId="53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36DB84-C3D9-4045-B12A-1DC30B0C96C0}" type="datetimeFigureOut">
              <a:rPr lang="en-US" smtClean="0"/>
              <a:t>10/26/2022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E28735-6512-D14E-BA86-7ACCB7EDAEE8}" type="slidenum">
              <a:rPr lang="en-U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298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419D04-B7DB-2B4D-885F-E8F5B8FE3E52}" type="datetimeFigureOut">
              <a:rPr lang="en-US" smtClean="0"/>
              <a:t>10/26/2022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4FDA3B-D772-9D44-B8B4-BB6CF7F1C08A}" type="slidenum">
              <a:rPr lang="en-U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1270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77384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7091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506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6985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42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6673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191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733" y="2936618"/>
            <a:ext cx="8989391" cy="191320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30585"/>
            <a:ext cx="7772400" cy="1670014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54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782891" y="0"/>
            <a:ext cx="3611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39519" y="6320325"/>
            <a:ext cx="806845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33" y="5777982"/>
            <a:ext cx="9132267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4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7848" cy="91489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43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203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399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433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39519" y="6320325"/>
            <a:ext cx="806845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727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41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161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5400000">
            <a:off x="1239403" y="2963597"/>
            <a:ext cx="5029200" cy="2743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26894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9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 tIns="0" bIns="0" anchor="t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" sz="1100" cap="all" baseline="0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2557106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+mj-lt"/>
              </a:rPr>
              <a:t>Módulo 5: Los ahorros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</a:rPr>
              <a:t>Septiembre de 2018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3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79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65215966.eps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3" t="14685" r="12861" b="17800"/>
          <a:stretch/>
        </p:blipFill>
        <p:spPr>
          <a:xfrm>
            <a:off x="5217191" y="2733825"/>
            <a:ext cx="3766515" cy="351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1" y="425590"/>
            <a:ext cx="7620000" cy="8904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341383" cy="4958031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32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2329262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742464" y="2792409"/>
            <a:ext cx="3258660" cy="34843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351605" cy="4966171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  <a:lvl2pPr>
              <a:defRPr i="0">
                <a:solidFill>
                  <a:schemeClr val="tx1"/>
                </a:solidFill>
              </a:defRPr>
            </a:lvl2pPr>
            <a:lvl3pPr>
              <a:defRPr i="0">
                <a:solidFill>
                  <a:schemeClr val="tx1"/>
                </a:solidFill>
              </a:defRPr>
            </a:lvl3pPr>
            <a:lvl4pPr>
              <a:defRPr i="0">
                <a:solidFill>
                  <a:schemeClr val="tx1"/>
                </a:solidFill>
              </a:defRPr>
            </a:lvl4pPr>
            <a:lvl5pPr>
              <a:defRPr i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620000" cy="91608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343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8789" y="3505948"/>
            <a:ext cx="4467496" cy="276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152718"/>
            <a:ext cx="7409666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4" y="1441004"/>
            <a:ext cx="7409666" cy="4685159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826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6" y="426832"/>
            <a:ext cx="7620000" cy="8892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7620000" cy="4967414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09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56" y="152718"/>
            <a:ext cx="7385244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56" y="1432864"/>
            <a:ext cx="7385244" cy="4693300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87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54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68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48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14002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39519" y="6320325"/>
            <a:ext cx="806845" cy="283845"/>
          </a:xfrm>
          <a:prstGeom prst="rect">
            <a:avLst/>
          </a:prstGeom>
        </p:spPr>
        <p:txBody>
          <a:bodyPr/>
          <a:lstStyle/>
          <a:p>
            <a:fld id="{AF83BEB6-139A-B746-BC33-1F5B6187E65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970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533" y="152718"/>
            <a:ext cx="7450666" cy="116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533" y="1441004"/>
            <a:ext cx="7450666" cy="4685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529935" y="0"/>
            <a:ext cx="8084130" cy="1527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" sz="1100" cap="all" baseline="0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597566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+mj-lt"/>
              </a:rPr>
              <a:t>Módulo 5: Los ahorros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</a:rPr>
              <a:t>Septiembre de 2018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247029"/>
            <a:ext cx="725761" cy="40943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99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60" baseline="0">
          <a:solidFill>
            <a:schemeClr val="tx2"/>
          </a:solidFill>
          <a:latin typeface="Franklin Gothic Medium"/>
          <a:ea typeface="+mj-ea"/>
          <a:cs typeface="Franklin Gothic Medium"/>
        </a:defRPr>
      </a:lvl1pPr>
    </p:titleStyle>
    <p:bodyStyle>
      <a:lvl1pPr marL="256032" indent="-256032" algn="l" defTabSz="914400" rtl="0" eaLnBrk="1" latinLnBrk="0" hangingPunct="1">
        <a:lnSpc>
          <a:spcPct val="140000"/>
        </a:lnSpc>
        <a:spcBef>
          <a:spcPct val="20000"/>
        </a:spcBef>
        <a:spcAft>
          <a:spcPts val="1200"/>
        </a:spcAft>
        <a:buClr>
          <a:schemeClr val="tx2"/>
        </a:buClr>
        <a:buFont typeface="Arial"/>
        <a:buChar char="•"/>
        <a:defRPr sz="2400" b="0" kern="1200">
          <a:solidFill>
            <a:schemeClr val="tx1"/>
          </a:solidFill>
          <a:latin typeface="Franklin Gothic Medium"/>
          <a:ea typeface="+mn-ea"/>
          <a:cs typeface="Franklin Gothic Medium"/>
        </a:defRPr>
      </a:lvl1pPr>
      <a:lvl2pPr marL="457200" indent="-182880" algn="l" defTabSz="914400" rtl="0" eaLnBrk="1" latinLnBrk="0" hangingPunct="1">
        <a:lnSpc>
          <a:spcPct val="140000"/>
        </a:lnSpc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1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Module 5: Your Savings</a:t>
            </a:r>
          </a:p>
        </p:txBody>
      </p:sp>
      <p:pic>
        <p:nvPicPr>
          <p:cNvPr id="2" name="Picture 1" descr="Imagen icónica del Módulo 5. Alcancía con moneda a punto de ser depositada. La alcancía está dividida en 6 secciones con gráficos que muestran una familia, viajes, compras, vivienda, educación y artículos electrónicos.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14" t="13856" r="732" b="17518"/>
          <a:stretch/>
        </p:blipFill>
        <p:spPr>
          <a:xfrm>
            <a:off x="1403184" y="0"/>
            <a:ext cx="6189989" cy="4345525"/>
          </a:xfrm>
          <a:prstGeom prst="rect">
            <a:avLst/>
          </a:prstGeom>
        </p:spPr>
      </p:pic>
      <p:sp>
        <p:nvSpPr>
          <p:cNvPr id="17" name="Rectangle 16" descr="decorativa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403184" y="4345525"/>
            <a:ext cx="6189989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Logotipo de Money Smart&#10;">
            <a:extLst>
              <a:ext uri="{FF2B5EF4-FFF2-40B4-BE49-F238E27FC236}">
                <a16:creationId xmlns:a16="http://schemas.microsoft.com/office/drawing/2014/main" id="{673A9D4C-0E45-1845-B737-EFF1C92090E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242" y="5020830"/>
            <a:ext cx="1124400" cy="1124400"/>
          </a:xfrm>
          <a:prstGeom prst="rect">
            <a:avLst/>
          </a:prstGeom>
        </p:spPr>
      </p:pic>
      <p:sp>
        <p:nvSpPr>
          <p:cNvPr id="14" name="Subtitle 11"/>
          <p:cNvSpPr txBox="1">
            <a:spLocks/>
          </p:cNvSpPr>
          <p:nvPr/>
        </p:nvSpPr>
        <p:spPr>
          <a:xfrm>
            <a:off x="2722794" y="4897208"/>
            <a:ext cx="4870380" cy="5576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None/>
              <a:defRPr sz="2400" b="0" kern="1200" cap="all" spc="120" baseline="0">
                <a:solidFill>
                  <a:schemeClr val="tx2"/>
                </a:solidFill>
                <a:latin typeface="+mj-lt"/>
                <a:ea typeface="+mn-ea"/>
                <a:cs typeface="Franklin Gothic Medium"/>
              </a:defRPr>
            </a:lvl1pPr>
            <a:lvl2pPr marL="457200" indent="0" algn="ctr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dirty="0"/>
              <a:t>Módulo 5: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649645" y="5176020"/>
            <a:ext cx="5891685" cy="103172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 cap="none" spc="-80" baseline="0">
                <a:solidFill>
                  <a:schemeClr val="tx1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s-ES" dirty="0"/>
              <a:t>Los ahorros</a:t>
            </a:r>
          </a:p>
        </p:txBody>
      </p:sp>
      <p:sp>
        <p:nvSpPr>
          <p:cNvPr id="9" name="Rectangle 8"/>
          <p:cNvSpPr/>
          <p:nvPr/>
        </p:nvSpPr>
        <p:spPr>
          <a:xfrm>
            <a:off x="1344819" y="6400211"/>
            <a:ext cx="1530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i="0" dirty="0"/>
              <a:t>Septiembre de 2018</a:t>
            </a:r>
          </a:p>
        </p:txBody>
      </p:sp>
      <p:sp>
        <p:nvSpPr>
          <p:cNvPr id="10" name="Rectangle 9" descr="caja azul alrededor del número de página"/>
          <p:cNvSpPr/>
          <p:nvPr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lide Number Placeholder 2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7761" y="6317266"/>
            <a:ext cx="806845" cy="283845"/>
          </a:xfrm>
        </p:spPr>
        <p:txBody>
          <a:bodyPr/>
          <a:lstStyle/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s-ES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5382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930994" cy="916084"/>
          </a:xfrm>
        </p:spPr>
        <p:txBody>
          <a:bodyPr>
            <a:noAutofit/>
          </a:bodyPr>
          <a:lstStyle/>
          <a:p>
            <a:r>
              <a:rPr lang="es-ES"/>
              <a:t>Sección 1: Recordar la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>
                <a:solidFill>
                  <a:srgbClr val="000000"/>
                </a:solidFill>
              </a:rPr>
              <a:t>Aparte dinero cada vez que obtenga ingresos. El ahorro de dinero periódico, incluso de una pequeña suma, puede hacer una gran diferencia con el paso del tiempo.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10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5253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2: Where to Build Your Savings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>
            <a:normAutofit lnSpcReduction="10000"/>
          </a:bodyPr>
          <a:lstStyle/>
          <a:p>
            <a:r>
              <a:rPr lang="es-ES"/>
              <a:t>Sección 2:</a:t>
            </a:r>
          </a:p>
        </p:txBody>
      </p:sp>
      <p:sp>
        <p:nvSpPr>
          <p:cNvPr id="10" name="Subtitle 2"/>
          <p:cNvSpPr>
            <a:spLocks noGrp="1"/>
          </p:cNvSpPr>
          <p:nvPr>
            <p:ph type="body" sz="quarter" idx="11"/>
          </p:nvPr>
        </p:nvSpPr>
        <p:spPr>
          <a:xfrm>
            <a:off x="457654" y="949571"/>
            <a:ext cx="3059567" cy="2174558"/>
          </a:xfrm>
        </p:spPr>
        <p:txBody>
          <a:bodyPr>
            <a:normAutofit/>
          </a:bodyPr>
          <a:lstStyle/>
          <a:p>
            <a:r>
              <a:rPr lang="es-ES"/>
              <a:t>Dónde generar ahorros</a:t>
            </a:r>
          </a:p>
          <a:p>
            <a:endParaRPr lang="es-ES" sz="1900" dirty="0">
              <a:latin typeface="Franklin Gothic Book" panose="020B0503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8108" y="3124128"/>
            <a:ext cx="19933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ranklin Gothic Book" panose="020B0503020102020204" pitchFamily="34" charset="0"/>
              </a:rPr>
              <a:t>Consulte la página 8 </a:t>
            </a:r>
            <a:r>
              <a:t/>
            </a:r>
            <a:br/>
            <a:r>
              <a:rPr lang="es-ES" dirty="0">
                <a:latin typeface="Franklin Gothic Book" panose="020B0503020102020204" pitchFamily="34" charset="0"/>
              </a:rPr>
              <a:t>de la Guía del participante.</a:t>
            </a:r>
            <a:endParaRPr lang="es-ES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endParaRPr lang="es-ES" dirty="0"/>
          </a:p>
        </p:txBody>
      </p:sp>
      <p:pic>
        <p:nvPicPr>
          <p:cNvPr id="6" name="Picture 5" descr="Grúas de juguete &quot;construyen&quot; un billete de $100 compuesto por bloques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6679" y="1777840"/>
            <a:ext cx="5227321" cy="2940368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11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5409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Sección 2: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Considere las ventajas y desventajas de las opciones de ahorros antes de elegir dónde generar </a:t>
            </a:r>
            <a:r>
              <a:t/>
            </a:r>
            <a:br/>
            <a:r>
              <a:rPr lang="es-ES" sz="3200" i="1" dirty="0"/>
              <a:t>ahorros. </a:t>
            </a:r>
          </a:p>
          <a:p>
            <a:endParaRPr lang="es-E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Dónde colocar los ahorros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2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s-ES" sz="3200" dirty="0"/>
              <a:t>Muchas opciones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s-ES" sz="3200" dirty="0"/>
              <a:t>Cada una tiene ventajas y desventajas</a:t>
            </a:r>
          </a:p>
        </p:txBody>
      </p:sp>
      <p:pic>
        <p:nvPicPr>
          <p:cNvPr id="4" name="Picture 3" descr="Fotografía de los dedos de una persona ajustando el el botón para sintonizar el nivel de riesgo. También hay un indicador de RENTABILIDAD y la flecha del sintonizador esta al extremo derecho indicando el nivel máximo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4623" y="3436232"/>
            <a:ext cx="5529831" cy="281079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2982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Debate de grupos pequeños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Font typeface="Wingdings" charset="2"/>
              <a:buChar char="§"/>
            </a:pPr>
            <a:r>
              <a:rPr lang="es-ES" sz="3200" dirty="0"/>
              <a:t>Hogar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charset="2"/>
              <a:buChar char="§"/>
            </a:pPr>
            <a:r>
              <a:rPr lang="es-ES" sz="3200" dirty="0"/>
              <a:t>Amigo o familiar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charset="2"/>
              <a:buChar char="§"/>
            </a:pPr>
            <a:r>
              <a:rPr lang="es-ES" sz="3200" dirty="0"/>
              <a:t>Tarjeta prepaga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charset="2"/>
              <a:buChar char="§"/>
            </a:pPr>
            <a:r>
              <a:rPr lang="es-ES" sz="3200" dirty="0"/>
              <a:t>Asociación de Ahorro y Crédito Rotativo (ROSCA, por sus siglas en inglés)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charset="2"/>
              <a:buChar char="§"/>
            </a:pPr>
            <a:r>
              <a:rPr lang="es-ES" sz="3200" dirty="0"/>
              <a:t>Cuenta de ahorro </a:t>
            </a:r>
            <a:endParaRPr lang="es-E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8511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Hogar</a:t>
            </a:r>
          </a:p>
        </p:txBody>
      </p:sp>
      <p:graphicFrame>
        <p:nvGraphicFramePr>
          <p:cNvPr id="14" name="Content Placeholder 13" descr="Tabla de dos columnas. Fila de título y fila de contenido&#10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4420171"/>
              </p:ext>
            </p:extLst>
          </p:nvPr>
        </p:nvGraphicFramePr>
        <p:xfrm>
          <a:off x="746234" y="1611086"/>
          <a:ext cx="7684364" cy="431210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842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2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546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3000" dirty="0">
                          <a:effectLst/>
                          <a:latin typeface="+mj-lt"/>
                        </a:rPr>
                        <a:t>Ventajas</a:t>
                      </a:r>
                      <a:endParaRPr lang="es-ES" sz="30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3000" dirty="0">
                          <a:effectLst/>
                          <a:latin typeface="+mj-lt"/>
                        </a:rPr>
                        <a:t>Desventajas</a:t>
                      </a:r>
                      <a:endParaRPr lang="es-ES" sz="30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630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Sin cargos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Sin reglas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Sin costos de mantenimiento adicionales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Práctico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Fácil de acceder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Se puede perder o lo pueden robar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Se puede destruir por incendio, inundación u otro desastre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Fácil de acceder</a:t>
                      </a:r>
                      <a:endParaRPr lang="es-ES" sz="2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23254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Amigo o familiar</a:t>
            </a:r>
            <a:endParaRPr lang="es-ES" strike="sngStrike" dirty="0">
              <a:solidFill>
                <a:srgbClr val="FF0000"/>
              </a:solidFill>
            </a:endParaRPr>
          </a:p>
        </p:txBody>
      </p:sp>
      <p:graphicFrame>
        <p:nvGraphicFramePr>
          <p:cNvPr id="14" name="Content Placeholder 13" descr="Tabla de dos columnas. Fila de título y fila de contenido&#10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4569977"/>
              </p:ext>
            </p:extLst>
          </p:nvPr>
        </p:nvGraphicFramePr>
        <p:xfrm>
          <a:off x="740228" y="1545771"/>
          <a:ext cx="7706136" cy="477828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853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3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920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3000" dirty="0">
                          <a:effectLst/>
                          <a:latin typeface="+mj-lt"/>
                        </a:rPr>
                        <a:t>Ventajas</a:t>
                      </a:r>
                      <a:endParaRPr lang="es-ES" sz="30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3000" dirty="0">
                          <a:effectLst/>
                          <a:latin typeface="+mj-lt"/>
                        </a:rPr>
                        <a:t>Desventajas</a:t>
                      </a:r>
                      <a:endParaRPr lang="es-ES" sz="30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7992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800" dirty="0">
                          <a:effectLst/>
                          <a:latin typeface="+mn-lt"/>
                        </a:rPr>
                        <a:t>Sin cargos</a:t>
                      </a:r>
                      <a:endParaRPr lang="es-ES" sz="2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800" dirty="0">
                          <a:effectLst/>
                          <a:latin typeface="+mn-lt"/>
                        </a:rPr>
                        <a:t>Sin costos de mantenimiento adicionales</a:t>
                      </a:r>
                      <a:endParaRPr lang="es-ES" sz="2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800" dirty="0">
                          <a:effectLst/>
                          <a:latin typeface="+mn-lt"/>
                        </a:rPr>
                        <a:t>Puede ser práctico</a:t>
                      </a:r>
                      <a:endParaRPr lang="es-ES" sz="2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800" dirty="0">
                          <a:effectLst/>
                          <a:latin typeface="+mn-lt"/>
                        </a:rPr>
                        <a:t>Puede evitar que gaste dinero para que siga generando ahorros </a:t>
                      </a:r>
                      <a:endParaRPr lang="es-ES" sz="2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800" dirty="0">
                          <a:effectLst/>
                          <a:latin typeface="+mn-lt"/>
                        </a:rPr>
                        <a:t>Se puede perder o lo pueden robar</a:t>
                      </a:r>
                      <a:endParaRPr lang="es-ES" sz="2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800" dirty="0">
                          <a:effectLst/>
                          <a:latin typeface="+mn-lt"/>
                        </a:rPr>
                        <a:t>Se puede destruir por incendio, inundación u otro desastre</a:t>
                      </a:r>
                      <a:endParaRPr lang="es-ES" sz="2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800" dirty="0">
                          <a:effectLst/>
                          <a:latin typeface="+mn-lt"/>
                        </a:rPr>
                        <a:t>Puede tensar la relación, si algo sucede con el dinero</a:t>
                      </a:r>
                      <a:endParaRPr lang="es-ES" sz="28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6929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77986" y="173104"/>
            <a:ext cx="7499213" cy="881682"/>
          </a:xfrm>
        </p:spPr>
        <p:txBody>
          <a:bodyPr>
            <a:normAutofit/>
          </a:bodyPr>
          <a:lstStyle/>
          <a:p>
            <a:r>
              <a:rPr lang="es-ES"/>
              <a:t>Tarjeta prepaga</a:t>
            </a:r>
          </a:p>
        </p:txBody>
      </p:sp>
      <p:graphicFrame>
        <p:nvGraphicFramePr>
          <p:cNvPr id="14" name="Content Placeholder 13" descr="Tabla de dos columnas. Fila de título y fila de contenido&#10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797415"/>
              </p:ext>
            </p:extLst>
          </p:nvPr>
        </p:nvGraphicFramePr>
        <p:xfrm>
          <a:off x="577986" y="1289331"/>
          <a:ext cx="8036078" cy="506022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770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9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206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3000" dirty="0">
                          <a:effectLst/>
                          <a:latin typeface="+mj-lt"/>
                        </a:rPr>
                        <a:t>Ventajas</a:t>
                      </a:r>
                      <a:endParaRPr lang="es-ES" sz="30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3000" dirty="0">
                          <a:effectLst/>
                          <a:latin typeface="+mj-lt"/>
                        </a:rPr>
                        <a:t>Desventajas</a:t>
                      </a:r>
                      <a:endParaRPr lang="es-ES" sz="30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3369">
                <a:tc>
                  <a:txBody>
                    <a:bodyPr/>
                    <a:lstStyle/>
                    <a:p>
                      <a:pPr marL="347663" marR="0" lvl="0" indent="-34766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s-ES" sz="2200" dirty="0">
                          <a:effectLst/>
                          <a:latin typeface="+mn-lt"/>
                        </a:rPr>
                        <a:t>Fácil de obtener</a:t>
                      </a:r>
                    </a:p>
                    <a:p>
                      <a:pPr marL="347663" marR="0" lvl="0" indent="-34766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s-ES" sz="2200" dirty="0">
                          <a:effectLst/>
                          <a:latin typeface="+mn-lt"/>
                        </a:rPr>
                        <a:t>Funcionamiento electrónico/en línea</a:t>
                      </a:r>
                      <a:endParaRPr lang="es-ES" sz="2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200" dirty="0">
                          <a:effectLst/>
                          <a:latin typeface="+mn-lt"/>
                        </a:rPr>
                        <a:t>Práctico</a:t>
                      </a:r>
                      <a:endParaRPr lang="es-ES" sz="2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200" dirty="0">
                          <a:effectLst/>
                          <a:latin typeface="+mn-lt"/>
                        </a:rPr>
                        <a:t>Podría depositar los salarios directamente en la tarjeta y transferir automáticamente los fondos de la tarjeta a los ahorros.</a:t>
                      </a:r>
                      <a:endParaRPr lang="es-ES" sz="2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200" dirty="0">
                          <a:effectLst/>
                          <a:latin typeface="+mn-lt"/>
                        </a:rPr>
                        <a:t>Cargos</a:t>
                      </a:r>
                      <a:endParaRPr lang="es-ES" sz="2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200" dirty="0">
                          <a:effectLst/>
                          <a:latin typeface="+mn-lt"/>
                        </a:rPr>
                        <a:t>Robo o pérdida: consultar el contrato de la tarjeta para averiguar si está protegido contra robo o pérdida.</a:t>
                      </a:r>
                      <a:endParaRPr lang="es-ES" sz="2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200" dirty="0">
                          <a:effectLst/>
                          <a:latin typeface="+mn-lt"/>
                        </a:rPr>
                        <a:t>Es posible que no tenga seguro de depósito federal.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200" dirty="0">
                          <a:effectLst/>
                          <a:latin typeface="+mn-lt"/>
                        </a:rPr>
                        <a:t>Tal vez no sea posible trasferir el dinero al ahorro de manera sencilla. </a:t>
                      </a:r>
                      <a:endParaRPr lang="es-ES" sz="22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2200" dirty="0">
                          <a:effectLst/>
                          <a:latin typeface="+mn-lt"/>
                        </a:rPr>
                        <a:t>Es posible que tenga fecha de vencimiento.</a:t>
                      </a:r>
                      <a:endParaRPr lang="es-ES" sz="2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0004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32229"/>
            <a:ext cx="8391843" cy="1126280"/>
          </a:xfrm>
        </p:spPr>
        <p:txBody>
          <a:bodyPr>
            <a:noAutofit/>
          </a:bodyPr>
          <a:lstStyle/>
          <a:p>
            <a:r>
              <a:rPr lang="es-ES"/>
              <a:t>Asociación de Ahorro y </a:t>
            </a:r>
            <a:r>
              <a:t/>
            </a:r>
            <a:br/>
            <a:r>
              <a:rPr lang="es-ES"/>
              <a:t>Crédito Rotativo (ROSCA)</a:t>
            </a:r>
          </a:p>
        </p:txBody>
      </p:sp>
      <p:graphicFrame>
        <p:nvGraphicFramePr>
          <p:cNvPr id="14" name="Content Placeholder 13" descr="Tabla de dos columnas. Fila de título y fila de contenido&#10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2247920"/>
              </p:ext>
            </p:extLst>
          </p:nvPr>
        </p:nvGraphicFramePr>
        <p:xfrm>
          <a:off x="619443" y="1550501"/>
          <a:ext cx="7994622" cy="469652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9973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73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168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3000" dirty="0">
                          <a:effectLst/>
                          <a:latin typeface="+mj-lt"/>
                        </a:rPr>
                        <a:t>Ventajas</a:t>
                      </a:r>
                      <a:endParaRPr lang="es-ES" sz="30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3000" dirty="0">
                          <a:effectLst/>
                          <a:latin typeface="+mj-lt"/>
                        </a:rPr>
                        <a:t>Desventajas</a:t>
                      </a:r>
                      <a:endParaRPr lang="es-ES" sz="300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4842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Compromiso con el grupo </a:t>
                      </a:r>
                      <a:r>
                        <a:rPr sz="1600" dirty="0"/>
                        <a:t/>
                      </a:r>
                      <a:br>
                        <a:rPr sz="1600" dirty="0"/>
                      </a:br>
                      <a:r>
                        <a:rPr lang="es-ES" sz="1600" dirty="0">
                          <a:effectLst/>
                          <a:latin typeface="+mn-lt"/>
                        </a:rPr>
                        <a:t>para ahorrar según un cronograma.</a:t>
                      </a:r>
                      <a:endParaRPr lang="es-ES" sz="16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No se puede acceder al dinero fácilmente.</a:t>
                      </a:r>
                      <a:endParaRPr lang="es-ES" sz="16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Obtener una suma por única vez en una fecha determinada.</a:t>
                      </a:r>
                      <a:endParaRPr lang="es-ES" sz="16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 </a:t>
                      </a:r>
                      <a:endParaRPr lang="es-ES" sz="16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Robo o pérdida debido a una gestión inadecuada grupal de los fondos.</a:t>
                      </a:r>
                      <a:endParaRPr lang="es-ES" sz="16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600" dirty="0">
                          <a:effectLst/>
                          <a:latin typeface="+mn-lt"/>
                        </a:rPr>
                        <a:t>Según dónde se guarden los fondos, es posible que no tenga seguro de depósito federal.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600" baseline="0" dirty="0">
                          <a:effectLst/>
                          <a:latin typeface="+mn-lt"/>
                        </a:rPr>
                        <a:t>Es posible que los integrantes del grupo no realicen los depósitos cuando se soliciten.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600" baseline="0" dirty="0">
                          <a:effectLst/>
                          <a:latin typeface="+mn-lt"/>
                        </a:rPr>
                        <a:t>Es posible que el grupo se agrande demasiado. </a:t>
                      </a:r>
                      <a:endParaRPr lang="es-ES" sz="160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9558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77986" y="172800"/>
            <a:ext cx="7499213" cy="673920"/>
          </a:xfrm>
        </p:spPr>
        <p:txBody>
          <a:bodyPr>
            <a:normAutofit/>
          </a:bodyPr>
          <a:lstStyle/>
          <a:p>
            <a:r>
              <a:rPr lang="es-ES"/>
              <a:t>Cuenta de ahorro</a:t>
            </a:r>
            <a:endParaRPr lang="es-ES" strike="sngStrike" dirty="0">
              <a:solidFill>
                <a:srgbClr val="FF0000"/>
              </a:solidFill>
            </a:endParaRPr>
          </a:p>
        </p:txBody>
      </p:sp>
      <p:graphicFrame>
        <p:nvGraphicFramePr>
          <p:cNvPr id="14" name="Content Placeholder 13" descr="Tabla de dos columnas. Fila de título y fila de contenido&#10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609605"/>
              </p:ext>
            </p:extLst>
          </p:nvPr>
        </p:nvGraphicFramePr>
        <p:xfrm>
          <a:off x="457200" y="993600"/>
          <a:ext cx="8403996" cy="533581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06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7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333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30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Ventajas</a:t>
                      </a:r>
                      <a:endParaRPr lang="es-ES" sz="3000" dirty="0">
                        <a:solidFill>
                          <a:srgbClr val="000000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30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Desventajas</a:t>
                      </a:r>
                      <a:endParaRPr lang="es-ES" sz="3000" dirty="0">
                        <a:solidFill>
                          <a:srgbClr val="000000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0090"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1200"/>
                        </a:spcAft>
                        <a:buFont typeface="Arial"/>
                        <a:buChar char="•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Los depósitos de las instituciones financieras federalmente aseguradas están asegurados por la FDIC (bancos) o la NCUA (cooperativas de ahorro y crédito) por un valor de hasta $250,000.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Puede depositar los salarios directamente en la cuenta.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 puede trasferir dinero automáticamente de la cuenta de ahorro a la de cheques. 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Puede obtener intereres.</a:t>
                      </a:r>
                      <a:endParaRPr lang="es-E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Fácil de acceder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Establece una relación bancaria.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Los cargos mensuales o recurrentes pueden variar.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 siempre es la mejor opción para ahorrar dinero para objetivos a largo plazo debido a que el interés que obtiene puede ser inferior al de otras opciones.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 posible que una institución financiera no esté disponible o que no pueda tener acceso a servicios bancarios en línea o que no quiera usarlos.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ES" sz="18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 posible que tenga una cantidad limitada de retiros. </a:t>
                      </a:r>
                    </a:p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endParaRPr lang="es-E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248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77986" y="434357"/>
            <a:ext cx="8098653" cy="662924"/>
          </a:xfrm>
        </p:spPr>
        <p:txBody>
          <a:bodyPr/>
          <a:lstStyle/>
          <a:p>
            <a:r>
              <a:rPr lang="es-ES" dirty="0"/>
              <a:t>Encuesta previa a la capacitación</a:t>
            </a:r>
            <a:r>
              <a:rPr dirty="0"/>
              <a:t/>
            </a:r>
            <a:br>
              <a:rPr dirty="0"/>
            </a:br>
            <a:r>
              <a:rPr lang="es-ES" sz="2400" dirty="0"/>
              <a:t>Vea la pág. 33 de su Guía del participante </a:t>
            </a:r>
            <a:endParaRPr lang="es-ES" sz="2000" dirty="0"/>
          </a:p>
        </p:txBody>
      </p:sp>
      <p:pic>
        <p:nvPicPr>
          <p:cNvPr id="8" name="Picture 7" descr="Captura de pantalla de la Encuesta previa a la capacitación de la Guía del participante. Como todas las capturas de pantalla en esta plataforma de diapositivas, no está destinada a ser leída. Se muestra solo con fines de navegación para que los participantes sepan lo que deben ver en sus guías. Se muestra solo con fines de navegación.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506" y="1126309"/>
            <a:ext cx="6926988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97926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Otros lugares para los ahorros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800" dirty="0">
                <a:solidFill>
                  <a:srgbClr val="000000"/>
                </a:solidFill>
              </a:rPr>
              <a:t>Cuentas de depósito del mercado monetario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800" dirty="0">
                <a:solidFill>
                  <a:srgbClr val="000000"/>
                </a:solidFill>
              </a:rPr>
              <a:t>Certificados de depósito (CD)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800" dirty="0">
                <a:solidFill>
                  <a:srgbClr val="000000"/>
                </a:solidFill>
              </a:rPr>
              <a:t>Bonos de ahorros de los EE. UU.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>
                <a:solidFill>
                  <a:srgbClr val="000000"/>
                </a:solidFill>
              </a:rPr>
              <a:t>Cuentas de jubilación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s-ES" sz="2400" dirty="0">
                <a:solidFill>
                  <a:srgbClr val="000000"/>
                </a:solidFill>
              </a:rPr>
              <a:t>De su empleador</a:t>
            </a:r>
          </a:p>
          <a:p>
            <a:pPr lvl="1"/>
            <a:r>
              <a:rPr lang="es-ES" sz="2400" dirty="0">
                <a:solidFill>
                  <a:srgbClr val="000000"/>
                </a:solidFill>
              </a:rPr>
              <a:t>Cuentas Personales de Jubilación (IRA)</a:t>
            </a:r>
          </a:p>
          <a:p>
            <a:pPr>
              <a:buFont typeface="Wingdings" charset="2"/>
              <a:buChar char="§"/>
            </a:pPr>
            <a:r>
              <a:rPr lang="es-ES" sz="2800" dirty="0">
                <a:solidFill>
                  <a:srgbClr val="000000"/>
                </a:solidFill>
              </a:rPr>
              <a:t>Inversiones, como acciones, bonos corporativos y fondos mutuos</a:t>
            </a:r>
          </a:p>
          <a:p>
            <a:pPr lvl="1"/>
            <a:endParaRPr lang="es-ES" sz="2400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54798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Apply It: My Savings Options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70136"/>
            <a:ext cx="7924800" cy="91489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-60" baseline="0">
                <a:solidFill>
                  <a:schemeClr val="tx2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s-ES"/>
              <a:t>Aplíquelo: Mis opciones de ahorros </a:t>
            </a:r>
            <a:r>
              <a:t/>
            </a:r>
            <a:br/>
            <a:r>
              <a:rPr lang="es-ES" sz="2400" dirty="0">
                <a:solidFill>
                  <a:srgbClr val="318FC5"/>
                </a:solidFill>
              </a:rPr>
              <a:t>Consulte la página 10 de la Guía del participante </a:t>
            </a:r>
            <a:endParaRPr lang="es-ES" dirty="0"/>
          </a:p>
        </p:txBody>
      </p:sp>
      <p:pic>
        <p:nvPicPr>
          <p:cNvPr id="7" name="Picture 6" descr="Captura de pantalla de Aplíquelo: Mis opciones de ahorros de la Guía del participante. Se muestra solo con fines de navegación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1232507"/>
            <a:ext cx="7937500" cy="46691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59804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Seguro de depósito</a:t>
            </a:r>
          </a:p>
        </p:txBody>
      </p:sp>
      <p:pic>
        <p:nvPicPr>
          <p:cNvPr id="5" name="Picture 4" descr="Logotipo de la FDIC para bancos federalmente asegurados. El texto dice: Cada depositante asegurado hasta por lo menos $250,000. FDIC. Respaldado por la entera fe y crédito del gobierno de los Estados Unidos. Federal Deposit Insurance Corporation www.fdic.gov&#10;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" y="1669814"/>
            <a:ext cx="4419600" cy="19369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01732" y="2575747"/>
            <a:ext cx="35221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Los depósitos de una institución financiera federalmente asegurada están asegurados por al menos </a:t>
            </a:r>
            <a:r>
              <a:rPr lang="es-ES" sz="2800" b="1" dirty="0"/>
              <a:t>$250,000</a:t>
            </a:r>
            <a:r>
              <a:rPr lang="es-ES" sz="2800" dirty="0"/>
              <a:t>. </a:t>
            </a:r>
          </a:p>
        </p:txBody>
      </p:sp>
      <p:pic>
        <p:nvPicPr>
          <p:cNvPr id="6" name="Picture 5" descr="Logotipo de la NCUA para Cooperativas de ahorro y crédito federalmente aseguradas. El texto dice: Sus ahorros federalmente asegurados hasta por lo menos $250,000 y respaldados por la entera fe y crédito del gobierno de los Estados Unidos. NCUA. Administración Nacional de Cooperativas de Ahorro y Crédito, una agencia del gobierno de los Estados Unidos. &#10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3882765"/>
            <a:ext cx="4481154" cy="199310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67606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Interés e interés compuesto</a:t>
            </a:r>
          </a:p>
        </p:txBody>
      </p:sp>
      <p:pic>
        <p:nvPicPr>
          <p:cNvPr id="9" name="Picture 8" descr="pila de bloques que parecen moneda.&#10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633" b="5093"/>
          <a:stretch/>
        </p:blipFill>
        <p:spPr>
          <a:xfrm>
            <a:off x="4510685" y="2684834"/>
            <a:ext cx="4633316" cy="35705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7310318" cy="448588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s-ES" sz="3200" dirty="0">
                <a:solidFill>
                  <a:srgbClr val="000000"/>
                </a:solidFill>
                <a:latin typeface="+mj-lt"/>
              </a:rPr>
              <a:t>Interés: </a:t>
            </a:r>
            <a:r>
              <a:rPr lang="es-ES" sz="3200" dirty="0">
                <a:solidFill>
                  <a:srgbClr val="000000"/>
                </a:solidFill>
                <a:latin typeface="+mn-lt"/>
              </a:rPr>
              <a:t>el dinero que pagan las instituciones financieras para que mantenga el dinero que deposita en ellas. </a:t>
            </a:r>
          </a:p>
          <a:p>
            <a:pPr lvl="1">
              <a:lnSpc>
                <a:spcPct val="100000"/>
              </a:lnSpc>
            </a:pPr>
            <a:r>
              <a:rPr lang="es-ES" sz="2800" dirty="0">
                <a:solidFill>
                  <a:srgbClr val="000000"/>
                </a:solidFill>
              </a:rPr>
              <a:t>Se expresa en forma de porcentaje. </a:t>
            </a:r>
          </a:p>
          <a:p>
            <a:pPr lvl="1">
              <a:spcAft>
                <a:spcPts val="1800"/>
              </a:spcAft>
            </a:pPr>
            <a:r>
              <a:rPr lang="es-ES" sz="2800" dirty="0">
                <a:solidFill>
                  <a:srgbClr val="000000"/>
                </a:solidFill>
              </a:rPr>
              <a:t>Es posible que deba pagar impuestos   sobre el ingreso por el interés.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s-ES" sz="3200" dirty="0">
                <a:solidFill>
                  <a:srgbClr val="000000"/>
                </a:solidFill>
                <a:latin typeface="+mj-lt"/>
              </a:rPr>
              <a:t>Interés compuesto:        		   </a:t>
            </a:r>
            <a:r>
              <a:rPr lang="es-ES" sz="3200" dirty="0">
                <a:solidFill>
                  <a:srgbClr val="000000"/>
                </a:solidFill>
                <a:latin typeface="+mn-lt"/>
              </a:rPr>
              <a:t>acumular </a:t>
            </a:r>
            <a:r>
              <a:rPr dirty="0"/>
              <a:t/>
            </a:r>
            <a:br>
              <a:rPr dirty="0"/>
            </a:br>
            <a:r>
              <a:rPr lang="es-ES" sz="3200" dirty="0">
                <a:solidFill>
                  <a:srgbClr val="000000"/>
                </a:solidFill>
                <a:latin typeface="+mn-lt"/>
              </a:rPr>
              <a:t>interés del interés.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788027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Colchón versus cuenta bancaria</a:t>
            </a:r>
          </a:p>
        </p:txBody>
      </p:sp>
      <p:graphicFrame>
        <p:nvGraphicFramePr>
          <p:cNvPr id="5" name="Content Placeholder 4" descr="Tabla de tres columnas con fila de título y luego 2 filas debajo de la fila de título&#10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5737685"/>
              </p:ext>
            </p:extLst>
          </p:nvPr>
        </p:nvGraphicFramePr>
        <p:xfrm>
          <a:off x="457200" y="1700331"/>
          <a:ext cx="8229601" cy="35721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820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12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890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3000" b="1" dirty="0">
                          <a:effectLst/>
                        </a:rPr>
                        <a:t> Por ejemplo…</a:t>
                      </a:r>
                      <a:endParaRPr lang="es-ES" sz="3000" b="1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3000" b="1" dirty="0">
                          <a:effectLst/>
                        </a:rPr>
                        <a:t>5 años</a:t>
                      </a:r>
                      <a:endParaRPr lang="es-ES" sz="3000" b="1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3000" b="1" dirty="0">
                          <a:effectLst/>
                        </a:rPr>
                        <a:t>10 años</a:t>
                      </a:r>
                      <a:endParaRPr lang="es-ES" sz="3000" b="1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9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3000" b="1" u="none" dirty="0">
                          <a:effectLst/>
                        </a:rPr>
                        <a:t>Debajo del colchón</a:t>
                      </a:r>
                      <a:r>
                        <a:rPr dirty="0"/>
                        <a:t/>
                      </a:r>
                      <a:br>
                        <a:rPr dirty="0"/>
                      </a:br>
                      <a:r>
                        <a:rPr lang="en-US" sz="3000" b="0" u="none" dirty="0">
                          <a:effectLst/>
                        </a:rPr>
                        <a:t> (sin interés, siempre que no lo roben ni se pierda)</a:t>
                      </a:r>
                      <a:endParaRPr lang="es-ES" sz="3000" b="0" u="none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s-ES" sz="2400">
                          <a:effectLst/>
                          <a:latin typeface="Arial" panose="020B0604020202020204" pitchFamily="34" charset="0"/>
                        </a:rPr>
                        <a:t>$1,000.00 </a:t>
                      </a:r>
                      <a:endParaRPr lang="es-ES" sz="2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s-ES" sz="2400">
                          <a:effectLst/>
                          <a:latin typeface="Arial" panose="020B0604020202020204" pitchFamily="34" charset="0"/>
                        </a:rPr>
                        <a:t>$1,000.00 </a:t>
                      </a:r>
                      <a:endParaRPr lang="es-ES" sz="2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890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3000" b="1" u="none" dirty="0">
                          <a:solidFill>
                            <a:srgbClr val="000000"/>
                          </a:solidFill>
                          <a:effectLst/>
                        </a:rPr>
                        <a:t>Cuenta bancaria </a:t>
                      </a:r>
                      <a:r>
                        <a:t/>
                      </a:r>
                      <a:br/>
                      <a:r>
                        <a:rPr lang="en-US" sz="3000" b="0" u="none" dirty="0">
                          <a:solidFill>
                            <a:srgbClr val="000000"/>
                          </a:solidFill>
                          <a:effectLst/>
                        </a:rPr>
                        <a:t>(paga un 2 %</a:t>
                      </a:r>
                      <a:r>
                        <a:t> </a:t>
                      </a:r>
                      <a:r>
                        <a:rPr lang="en-US" sz="3000" b="0" u="none" dirty="0">
                          <a:solidFill>
                            <a:srgbClr val="000000"/>
                          </a:solidFill>
                          <a:effectLst/>
                        </a:rPr>
                        <a:t> de interés compuesto mensualmente)</a:t>
                      </a:r>
                      <a:endParaRPr lang="es-ES" sz="3000" b="0" u="non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$1,105.08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s-ES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$1,221.10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91007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400" dirty="0"/>
              <a:t>Interés combinado con </a:t>
            </a:r>
            <a:r>
              <a:rPr sz="3400" dirty="0"/>
              <a:t/>
            </a:r>
            <a:br>
              <a:rPr sz="3400" dirty="0"/>
            </a:br>
            <a:r>
              <a:rPr lang="es-ES" sz="3400" dirty="0"/>
              <a:t>los ahorros periódicos de $5.00 por mes</a:t>
            </a:r>
          </a:p>
        </p:txBody>
      </p:sp>
      <p:graphicFrame>
        <p:nvGraphicFramePr>
          <p:cNvPr id="5" name="Content Placeholder 4" descr="Tabla de tres columnas con fila de título y luego 4 filas debajo de la fila de título.  No hay texto en la fila del título encima de la primera columna&#10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5956657"/>
              </p:ext>
            </p:extLst>
          </p:nvPr>
        </p:nvGraphicFramePr>
        <p:xfrm>
          <a:off x="457200" y="1402455"/>
          <a:ext cx="8229600" cy="48920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24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84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6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 </a:t>
                      </a:r>
                      <a:endParaRPr lang="es-ES" sz="2000" b="1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</a:rPr>
                        <a:t>Debajo del colchón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</a:rPr>
                        <a:t>(sin interés y siempre que no lo roben ni se pierda)</a:t>
                      </a:r>
                      <a:endParaRPr lang="es-ES" sz="20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</a:rPr>
                        <a:t>Cuenta bancaria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</a:rPr>
                        <a:t>(paga un 2 % de interés compuesto mensualmente)</a:t>
                      </a:r>
                      <a:endParaRPr lang="es-ES" sz="20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-914400" algn="l"/>
                        </a:tabLst>
                      </a:pPr>
                      <a:r>
                        <a:rPr lang="en-US" sz="3200" b="1" dirty="0">
                          <a:effectLst/>
                        </a:rPr>
                        <a:t>1.º </a:t>
                      </a:r>
                      <a:r>
                        <a:rPr lang="en-US" sz="3200" b="1" dirty="0" err="1">
                          <a:effectLst/>
                        </a:rPr>
                        <a:t>año</a:t>
                      </a:r>
                      <a:endParaRPr lang="es-ES" sz="3200" b="1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$60.00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2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($5 por mes x </a:t>
                      </a:r>
                      <a:r>
                        <a:rPr dirty="0"/>
                        <a:t> </a:t>
                      </a:r>
                      <a:r>
                        <a:rPr lang="es-ES" sz="2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 meses)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-9144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$60.55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-914400" algn="l"/>
                        </a:tabLst>
                      </a:pPr>
                      <a:r>
                        <a:rPr lang="en-US" sz="3200" b="1" dirty="0">
                          <a:effectLst/>
                        </a:rPr>
                        <a:t>5.º año</a:t>
                      </a:r>
                      <a:endParaRPr lang="es-ES" sz="3200" b="1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2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$300.00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2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($60 por año x 5 años)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-9144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$315.24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-914400" algn="l"/>
                        </a:tabLst>
                      </a:pPr>
                      <a:r>
                        <a:rPr lang="en-US" sz="3200" b="1" dirty="0">
                          <a:effectLst/>
                        </a:rPr>
                        <a:t>10.º año</a:t>
                      </a:r>
                      <a:endParaRPr lang="es-ES" sz="3200" b="1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$600.00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($60 por año x 10 años)</a:t>
                      </a:r>
                      <a:endParaRPr lang="es-E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-914400" algn="l"/>
                        </a:tabLst>
                      </a:pPr>
                      <a:r>
                        <a:rPr lang="es-ES" sz="2000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$663.60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-914400" algn="l"/>
                        </a:tabLst>
                      </a:pPr>
                      <a:r>
                        <a:rPr lang="en-US" sz="3200" b="1" dirty="0">
                          <a:effectLst/>
                        </a:rPr>
                        <a:t>30.º año</a:t>
                      </a:r>
                      <a:endParaRPr lang="es-ES" sz="3200" b="1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-914400" algn="l"/>
                        </a:tabLs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$1,800.00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-914400" algn="l"/>
                        </a:tabLs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($60 por año x 30 años)</a:t>
                      </a:r>
                      <a:endParaRPr lang="es-E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-914400" algn="l"/>
                        </a:tabLs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$2,463.63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06070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Porcentaje de rendimiento anual (APY, por sus siglas en inglés)</a:t>
            </a:r>
            <a:endParaRPr lang="es-ES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06167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000" dirty="0"/>
              <a:t>Refleja el monto de interés en forma anual.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000" dirty="0"/>
              <a:t>Diferente de la tasa de interés.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000" dirty="0"/>
              <a:t>Incluye los efectos del interés compuesto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000" dirty="0"/>
              <a:t>Cuanto más rápido el dinero obtiene interés compuesto: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s-ES" dirty="0"/>
              <a:t> </a:t>
            </a:r>
            <a:r>
              <a:rPr lang="es-ES" sz="2800" dirty="0"/>
              <a:t>mayor es el APY;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s-ES" sz="2800" dirty="0"/>
              <a:t> más interés recibe.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000" dirty="0"/>
              <a:t>Compare los APY no las tasas de interés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988493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La regla del 72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108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Fórmula que calcula cuánto tiempo tardará el dinero en duplicar su valor. 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Dividir 72 por la tasa de interés. 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El resultado es la cantidad aproximada de años que tardará el dinero en duplicarse, siempre que se cumpla lo siguiente: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s-ES" sz="2800" dirty="0"/>
              <a:t>No se modifique la tasa de interés.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No realice depósitos ni retiros.</a:t>
            </a:r>
          </a:p>
          <a:p>
            <a:endParaRPr lang="es-E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329169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318FC5"/>
                </a:solidFill>
              </a:rPr>
              <a:t>Ejemplos de la regla del 72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7683887" cy="470144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" sz="2800" dirty="0"/>
              <a:t>1.º ejemplo:</a:t>
            </a:r>
          </a:p>
          <a:p>
            <a:pPr marL="0" indent="0">
              <a:spcBef>
                <a:spcPts val="528"/>
              </a:spcBef>
              <a:buNone/>
            </a:pPr>
            <a:r>
              <a:rPr lang="es-ES" sz="3400" dirty="0"/>
              <a:t>$50 en una cuenta de ahorro con una tasa de interés del 2 %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500" b="1" dirty="0"/>
              <a:t>72 dividido por 2 = 36 </a:t>
            </a:r>
          </a:p>
          <a:p>
            <a:pPr marL="0" indent="0" algn="ctr">
              <a:spcAft>
                <a:spcPts val="3000"/>
              </a:spcAft>
              <a:buNone/>
            </a:pPr>
            <a:r>
              <a:rPr lang="es-ES" sz="3100" dirty="0"/>
              <a:t>Tardará 36 años que $50 se duplique a $100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s-ES" sz="2800" dirty="0"/>
              <a:t>2.º ejemplo:</a:t>
            </a:r>
          </a:p>
          <a:p>
            <a:pPr marL="0" indent="0">
              <a:buNone/>
            </a:pPr>
            <a:r>
              <a:rPr lang="es-ES" sz="3400" dirty="0"/>
              <a:t>¿Qué tasa de interés duplicaría su dinero en 10 años?</a:t>
            </a:r>
          </a:p>
          <a:p>
            <a:pPr marL="0" indent="0" algn="ctr">
              <a:buNone/>
            </a:pPr>
            <a:r>
              <a:rPr lang="es-ES" sz="3400" b="1" dirty="0"/>
              <a:t>72 dividido por 10 = 0.072 o 7.2 %</a:t>
            </a:r>
          </a:p>
          <a:p>
            <a:pPr marL="0" indent="0" algn="ctr">
              <a:buNone/>
            </a:pPr>
            <a:r>
              <a:rPr lang="es-ES" sz="3100" dirty="0"/>
              <a:t>Debe obtener aproximadamente 7.2 % para duplicar su dinero en 10 años.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 algn="ctr">
              <a:buNone/>
            </a:pPr>
            <a:endParaRPr lang="es-ES" b="1" dirty="0"/>
          </a:p>
        </p:txBody>
      </p:sp>
      <p:cxnSp>
        <p:nvCxnSpPr>
          <p:cNvPr id="8" name="Straight Connector 7" descr="línea azul horizontal que separa el ejemplo 1 del ejemplo 2&#10;"/>
          <p:cNvCxnSpPr/>
          <p:nvPr/>
        </p:nvCxnSpPr>
        <p:spPr>
          <a:xfrm flipV="1">
            <a:off x="710005" y="3222017"/>
            <a:ext cx="7444291" cy="64546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139825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939460" cy="916084"/>
          </a:xfrm>
        </p:spPr>
        <p:txBody>
          <a:bodyPr>
            <a:noAutofit/>
          </a:bodyPr>
          <a:lstStyle/>
          <a:p>
            <a:r>
              <a:rPr lang="es-ES"/>
              <a:t>Sección 2: Recordar la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Considere las ventajas y desventajas de las opciones de ahorros antes de elegir dónde generar ahorros.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57882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1: What is Saving?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1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s-ES"/>
              <a:t>¿Qué significa ahorrar?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8108" y="2674848"/>
            <a:ext cx="19933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ranklin Gothic Book" panose="020B0503020102020204" pitchFamily="34" charset="0"/>
              </a:rPr>
              <a:t>Consulte la página 3 </a:t>
            </a:r>
            <a:r>
              <a:t/>
            </a:r>
            <a:br/>
            <a:r>
              <a:rPr lang="es-ES" dirty="0">
                <a:latin typeface="Franklin Gothic Book" panose="020B0503020102020204" pitchFamily="34" charset="0"/>
              </a:rPr>
              <a:t>de la Guía del participante.</a:t>
            </a:r>
            <a:endParaRPr lang="es-ES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endParaRPr lang="es-ES" dirty="0"/>
          </a:p>
        </p:txBody>
      </p:sp>
      <p:pic>
        <p:nvPicPr>
          <p:cNvPr id="5" name="Picture 4" descr="Imagen de la mano de una persona en un auto, sosteniendo una pila de billetes de $20 y un depósito bancario de $500.00&#10;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41" t="1613" r="26493" b="2318"/>
          <a:stretch/>
        </p:blipFill>
        <p:spPr>
          <a:xfrm>
            <a:off x="3889562" y="586158"/>
            <a:ext cx="5255410" cy="503002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5406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3: Saving for Unexpected</a:t>
            </a:r>
            <a:r>
              <a:rPr lang="en-US" baseline="0"/>
              <a:t> Expenses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3: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s-ES"/>
              <a:t>Ahorrar para gastos inesperados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8108" y="3124128"/>
            <a:ext cx="21212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ranklin Gothic Book" panose="020B0503020102020204" pitchFamily="34" charset="0"/>
              </a:rPr>
              <a:t>Consulte la página 14 </a:t>
            </a:r>
            <a:r>
              <a:t/>
            </a:r>
            <a:br/>
            <a:r>
              <a:rPr lang="es-ES" dirty="0">
                <a:latin typeface="Franklin Gothic Book" panose="020B0503020102020204" pitchFamily="34" charset="0"/>
              </a:rPr>
              <a:t>de la Guía del participante.</a:t>
            </a:r>
            <a:endParaRPr lang="es-ES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endParaRPr lang="es-ES" dirty="0"/>
          </a:p>
        </p:txBody>
      </p:sp>
      <p:pic>
        <p:nvPicPr>
          <p:cNvPr id="6" name="Picture 5" descr="Torso de una persona con camisa a cuadros que muestra el brazo derecho en un cabestrillo azul, lo que indica un hueso roto inesperado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1" t="1452" r="12612" b="467"/>
          <a:stretch/>
        </p:blipFill>
        <p:spPr>
          <a:xfrm>
            <a:off x="3907202" y="586158"/>
            <a:ext cx="5227320" cy="502439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23801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Sección 3: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4626649" cy="49580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3200" i="1" dirty="0"/>
              <a:t>Un fondo de ahorros de emergencia es parte de la base de la solidez financiera. Apartar de $500 a $1,000 puede cubrir muchos gastos inesperados. </a:t>
            </a:r>
          </a:p>
          <a:p>
            <a:endParaRPr lang="es-E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27051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5"/>
            <a:ext cx="4552814" cy="1354104"/>
          </a:xfrm>
        </p:spPr>
        <p:txBody>
          <a:bodyPr>
            <a:noAutofit/>
          </a:bodyPr>
          <a:lstStyle/>
          <a:p>
            <a:r>
              <a:rPr lang="es-ES"/>
              <a:t>¿Por qué ahorrar para gastos inesperados?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788459"/>
            <a:ext cx="4615554" cy="4337704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endParaRPr lang="es-ES" sz="3200" dirty="0"/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¡Porque así es la vida! 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¡Porque ocurren sucesos inesperados!</a:t>
            </a:r>
            <a:endParaRPr lang="es-ES" sz="2800" dirty="0"/>
          </a:p>
        </p:txBody>
      </p:sp>
      <p:pic>
        <p:nvPicPr>
          <p:cNvPr id="4" name="Picture 3" descr="Imagen de un hombre rascándose la cabeza mientras mira hacia un techo agrietado con paneles de yeso cayendo y el agua filtrandose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84" t="-1"/>
          <a:stretch/>
        </p:blipFill>
        <p:spPr>
          <a:xfrm>
            <a:off x="5294313" y="778809"/>
            <a:ext cx="3275876" cy="530038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23185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Try It:</a:t>
            </a:r>
            <a:r>
              <a:rPr lang="en-US" baseline="0"/>
              <a:t> Unexpected Expenses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70136"/>
            <a:ext cx="7924800" cy="91489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-60" baseline="0">
                <a:solidFill>
                  <a:schemeClr val="tx2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s-ES"/>
              <a:t>Pruébelo: Gastos inesperados</a:t>
            </a:r>
            <a:r>
              <a:rPr lang="es-ES" sz="2400" dirty="0">
                <a:solidFill>
                  <a:srgbClr val="318FC5"/>
                </a:solidFill>
              </a:rPr>
              <a:t> </a:t>
            </a:r>
            <a:r>
              <a:t/>
            </a:r>
            <a:br/>
            <a:r>
              <a:rPr lang="es-ES" sz="2400" dirty="0">
                <a:solidFill>
                  <a:srgbClr val="318FC5"/>
                </a:solidFill>
              </a:rPr>
              <a:t>Consulte la página 14 de la Guía del participante </a:t>
            </a:r>
            <a:endParaRPr lang="es-ES" sz="4400" dirty="0"/>
          </a:p>
        </p:txBody>
      </p:sp>
      <p:pic>
        <p:nvPicPr>
          <p:cNvPr id="8" name="Picture 7" descr="Captura de pantalla de Pruébelo: Gastos inesperados de la Guía del participante. Se muestra solo con fines de navegación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1189427"/>
            <a:ext cx="7937500" cy="4096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737111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Objetivo de fondo de ahorros de emergencia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8009836" cy="470144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Si paga los gastos inesperados con dinero ahorrado, evita generar una deuda.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Lleva tiempo y compromiso.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Es un ciclo.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Vale la pena hacerlo.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Paso importante para mejorar la solidez y estabilidad financieras.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76722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Apply It: My Emergency Savings Fund Plan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70136"/>
            <a:ext cx="8156864" cy="91489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-60" baseline="0">
                <a:solidFill>
                  <a:schemeClr val="tx2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s-ES" sz="3900" dirty="0"/>
              <a:t>Aplíquelo: Plan de fondo de ahorros de emergencia</a:t>
            </a:r>
            <a:r>
              <a:t/>
            </a:r>
            <a:br/>
            <a:r>
              <a:rPr lang="es-ES" sz="2400" dirty="0">
                <a:solidFill>
                  <a:srgbClr val="318FC5"/>
                </a:solidFill>
              </a:rPr>
              <a:t>Consulte la página 15 de la Guía del participante </a:t>
            </a:r>
            <a:endParaRPr lang="es-ES" dirty="0"/>
          </a:p>
        </p:txBody>
      </p:sp>
      <p:pic>
        <p:nvPicPr>
          <p:cNvPr id="4" name="Picture 3" descr="Captura de pantalla de Aplíquelo: Mi Plan de fondo de ahorros de emergencia de la Guía del Participante. Se muestra solo con fines de navegación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14" y="1125622"/>
            <a:ext cx="7702271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94601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195900" cy="881682"/>
          </a:xfrm>
        </p:spPr>
        <p:txBody>
          <a:bodyPr>
            <a:noAutofit/>
          </a:bodyPr>
          <a:lstStyle/>
          <a:p>
            <a:r>
              <a:rPr lang="es-ES"/>
              <a:t>Anticipar cambios en los ingresos </a:t>
            </a:r>
            <a:r>
              <a:t/>
            </a:r>
            <a:br/>
            <a:r>
              <a:rPr lang="es-ES"/>
              <a:t>y los gastos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316038"/>
            <a:ext cx="4346621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Sus ingresos y gastos pueden cambiar.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Es posible que tenga alguna cuenta que pagar por única vez o algunas veces al año.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Sus gastos pueden aumentar en forma temporal.</a:t>
            </a:r>
            <a:endParaRPr lang="es-ES" sz="2800" dirty="0"/>
          </a:p>
        </p:txBody>
      </p:sp>
      <p:pic>
        <p:nvPicPr>
          <p:cNvPr id="7" name="Picture 6" descr="Teléfono móvil con pantalla rota&#10;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87" t="12422" r="13205" b="8752"/>
          <a:stretch/>
        </p:blipFill>
        <p:spPr>
          <a:xfrm>
            <a:off x="4924607" y="2030803"/>
            <a:ext cx="4031498" cy="416448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015537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Apply It: Estimating</a:t>
            </a:r>
            <a:r>
              <a:rPr lang="en-US" baseline="0"/>
              <a:t> Savings for Changes in My Income and Expenses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70136"/>
            <a:ext cx="7924800" cy="140234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-60" baseline="0">
                <a:solidFill>
                  <a:schemeClr val="tx2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s-ES"/>
              <a:t>Aplíquelo: Calcular ahorros de cambios </a:t>
            </a:r>
            <a:r>
              <a:t/>
            </a:r>
            <a:br/>
            <a:r>
              <a:rPr lang="es-ES"/>
              <a:t>en los ingresos y los gastos </a:t>
            </a:r>
            <a:r>
              <a:t/>
            </a:r>
            <a:br/>
            <a:r>
              <a:rPr lang="es-ES" sz="2600" dirty="0">
                <a:solidFill>
                  <a:srgbClr val="318FC5"/>
                </a:solidFill>
              </a:rPr>
              <a:t>Consulte la página 17 de la Guía del participante </a:t>
            </a:r>
            <a:endParaRPr lang="es-ES" sz="4800" dirty="0"/>
          </a:p>
        </p:txBody>
      </p:sp>
      <p:pic>
        <p:nvPicPr>
          <p:cNvPr id="9" name="Picture 8" descr="Captura de pantalla de Aplíquelo: Calcular ahorros de cambios en los ingresos y los gastos de la Guía del participante. Se muestra solo con fines de navegación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36" y="1734343"/>
            <a:ext cx="7789628" cy="4313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135016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053156" cy="916084"/>
          </a:xfrm>
        </p:spPr>
        <p:txBody>
          <a:bodyPr>
            <a:noAutofit/>
          </a:bodyPr>
          <a:lstStyle/>
          <a:p>
            <a:r>
              <a:rPr lang="es-ES"/>
              <a:t>Sección 3: Recordar la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Un fondo de ahorros de emergencia es parte de la base de la solidez financiera. Apartar de $500 a $1,000 puede cubrir muchos gastos inesperados.</a:t>
            </a:r>
            <a:r>
              <a:rPr lang="es-ES"/>
              <a:t> </a:t>
            </a:r>
          </a:p>
          <a:p>
            <a:endParaRPr lang="es-E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78689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4: Saving for Your Goals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4: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" dirty="0">
                <a:solidFill>
                  <a:srgbClr val="000000"/>
                </a:solidFill>
              </a:rPr>
              <a:t>Ahorrar para sus objetivos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8108" y="3124128"/>
            <a:ext cx="2120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ranklin Gothic Book" panose="020B0503020102020204" pitchFamily="34" charset="0"/>
              </a:rPr>
              <a:t>Consulte la página 21 </a:t>
            </a:r>
            <a:r>
              <a:t/>
            </a:r>
            <a:br/>
            <a:r>
              <a:rPr lang="es-ES" dirty="0">
                <a:latin typeface="Franklin Gothic Book" panose="020B0503020102020204" pitchFamily="34" charset="0"/>
              </a:rPr>
              <a:t>de la Guía del participante.</a:t>
            </a:r>
            <a:endParaRPr lang="es-ES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endParaRPr lang="es-ES" dirty="0"/>
          </a:p>
        </p:txBody>
      </p:sp>
      <p:pic>
        <p:nvPicPr>
          <p:cNvPr id="6" name="Picture 5" descr="hierba con recortes blancos de nubes, un auto, una casa, dos adultos y dos niños encima de la hierba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43" t="1639" r="16181" b="163"/>
          <a:stretch/>
        </p:blipFill>
        <p:spPr>
          <a:xfrm>
            <a:off x="3894082" y="586158"/>
            <a:ext cx="5249918" cy="502439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88573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Sección 1: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3200" i="1" dirty="0"/>
              <a:t>Aparte dinero cada vez que obtenga ingresos. El ahorro de dinero periódico, incluso </a:t>
            </a:r>
            <a:r>
              <a:rPr dirty="0"/>
              <a:t/>
            </a:r>
            <a:br>
              <a:rPr dirty="0"/>
            </a:br>
            <a:r>
              <a:rPr lang="es-ES" sz="3200" i="1" dirty="0"/>
              <a:t>de una pequeña suma, </a:t>
            </a:r>
            <a:r>
              <a:rPr dirty="0"/>
              <a:t/>
            </a:r>
            <a:br>
              <a:rPr dirty="0"/>
            </a:br>
            <a:r>
              <a:rPr lang="es-ES" sz="3200" i="1" dirty="0"/>
              <a:t>puede hacer una gran diferencia con el paso del tiempo.</a:t>
            </a:r>
          </a:p>
          <a:p>
            <a:endParaRPr lang="es-E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Sección 4: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i="1" dirty="0"/>
              <a:t>Diseñar un plan para ahorrar dinero para los objetivos.</a:t>
            </a:r>
          </a:p>
          <a:p>
            <a:endParaRPr lang="es-E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291693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254042" cy="881682"/>
          </a:xfrm>
        </p:spPr>
        <p:txBody>
          <a:bodyPr/>
          <a:lstStyle/>
          <a:p>
            <a:r>
              <a:rPr lang="es-ES"/>
              <a:t>Sus esperanzas y sueños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4237854" cy="47014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s-ES" sz="3200" dirty="0"/>
              <a:t>¿Qué espera </a:t>
            </a:r>
            <a:r>
              <a:t/>
            </a:r>
            <a:br/>
            <a:r>
              <a:rPr lang="es-ES" sz="3200" dirty="0"/>
              <a:t>o desea para usted en la vida?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es-ES" sz="3200" dirty="0"/>
              <a:t>¿Y con respecto </a:t>
            </a:r>
            <a:r>
              <a:t/>
            </a:r>
            <a:br/>
            <a:r>
              <a:rPr lang="es-ES" sz="3200" dirty="0"/>
              <a:t>a su familia?</a:t>
            </a:r>
          </a:p>
          <a:p>
            <a:pPr>
              <a:lnSpc>
                <a:spcPct val="100000"/>
              </a:lnSpc>
              <a:buFont typeface="Wingdings" charset="2"/>
              <a:buChar char="§"/>
            </a:pPr>
            <a:endParaRPr lang="es-ES" dirty="0"/>
          </a:p>
        </p:txBody>
      </p:sp>
      <p:pic>
        <p:nvPicPr>
          <p:cNvPr id="4" name="Picture 3" descr="mujer mirando dibujos de una casa, árbol, auto, cochecito de bebé, diploma, anillo, corazones, dinero, cigüeña, diamante, barco, novia y novio, globo terráqueo, árbol, avión y otros deseos y sueños&#10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2269" y="1625794"/>
            <a:ext cx="4954839" cy="462123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41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35729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Objetivos SMART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316038"/>
            <a:ext cx="5832974" cy="4701440"/>
          </a:xfrm>
        </p:spPr>
        <p:txBody>
          <a:bodyPr>
            <a:normAutofit fontScale="92500" lnSpcReduction="20000"/>
          </a:bodyPr>
          <a:lstStyle/>
          <a:p>
            <a:pPr lvl="0">
              <a:buFont typeface="Wingdings" charset="2"/>
              <a:buChar char="§"/>
            </a:pPr>
            <a:r>
              <a:rPr lang="es-ES" sz="3200" u="sng" dirty="0"/>
              <a:t>S</a:t>
            </a:r>
            <a:r>
              <a:rPr lang="es-ES" sz="3200" dirty="0"/>
              <a:t>pecific (específicos)</a:t>
            </a:r>
          </a:p>
          <a:p>
            <a:pPr lvl="0">
              <a:buFont typeface="Wingdings" charset="2"/>
              <a:buChar char="§"/>
            </a:pPr>
            <a:r>
              <a:rPr lang="es-ES" sz="3200" u="sng" dirty="0"/>
              <a:t>M</a:t>
            </a:r>
            <a:r>
              <a:rPr lang="es-ES" sz="3200" dirty="0"/>
              <a:t>easurable (medibles)</a:t>
            </a:r>
          </a:p>
          <a:p>
            <a:pPr lvl="0">
              <a:buFont typeface="Wingdings" charset="2"/>
              <a:buChar char="§"/>
            </a:pPr>
            <a:r>
              <a:rPr lang="es-ES" sz="3200" u="sng" dirty="0"/>
              <a:t>A</a:t>
            </a:r>
            <a:r>
              <a:rPr lang="es-ES" sz="3200" dirty="0"/>
              <a:t>ction-oriented (orientados a acciones)</a:t>
            </a:r>
          </a:p>
          <a:p>
            <a:pPr lvl="0">
              <a:buFont typeface="Wingdings" charset="2"/>
              <a:buChar char="§"/>
            </a:pPr>
            <a:r>
              <a:rPr lang="es-ES" sz="3200" u="sng" dirty="0"/>
              <a:t>R</a:t>
            </a:r>
            <a:r>
              <a:rPr lang="es-ES" sz="3200" dirty="0"/>
              <a:t>eachable (posibles)</a:t>
            </a:r>
          </a:p>
          <a:p>
            <a:pPr lvl="0">
              <a:buFont typeface="Wingdings" charset="2"/>
              <a:buChar char="§"/>
            </a:pPr>
            <a:r>
              <a:rPr lang="es-ES" sz="3200" u="sng" dirty="0"/>
              <a:t>T</a:t>
            </a:r>
            <a:r>
              <a:rPr lang="es-ES" sz="3200" dirty="0"/>
              <a:t>ime-bound (con plazo)</a:t>
            </a:r>
          </a:p>
          <a:p>
            <a:pPr>
              <a:buFont typeface="Wingdings" charset="2"/>
              <a:buChar char="§"/>
            </a:pPr>
            <a:endParaRPr lang="es-ES" sz="2800" dirty="0"/>
          </a:p>
        </p:txBody>
      </p:sp>
      <p:pic>
        <p:nvPicPr>
          <p:cNvPr id="9" name="Picture 8" descr="señal de tráfico amarilla que dice &quot;OBJETIVO ADELANTE&quot;&#10;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20"/>
          <a:stretch/>
        </p:blipFill>
        <p:spPr>
          <a:xfrm>
            <a:off x="5889319" y="719476"/>
            <a:ext cx="3254681" cy="4660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07854" y="3616891"/>
            <a:ext cx="295278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"</a:t>
            </a:r>
            <a:r>
              <a:rPr lang="es-ES" b="1" dirty="0"/>
              <a:t>Ahorraré $10 por mes durante seis meses; para ello, obtendré efectivo del cajero automático de mi banco en lugar de un cajero que me cobra un cargo, de manera que tenga $60 para los regalos de las fiestas para el 1.º de noviembre".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54291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318FC5"/>
                </a:solidFill>
              </a:rPr>
              <a:t>Mayor probabilidad de alcanzar sus objetivos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3171054" cy="4701440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§"/>
            </a:pPr>
            <a:r>
              <a:rPr lang="es-ES" sz="3200" dirty="0"/>
              <a:t>Anótelos</a:t>
            </a:r>
          </a:p>
          <a:p>
            <a:pPr lvl="0">
              <a:buFont typeface="Wingdings" charset="2"/>
              <a:buChar char="§"/>
            </a:pPr>
            <a:r>
              <a:rPr lang="es-ES" sz="3200" dirty="0"/>
              <a:t>Colóquelos a la vista </a:t>
            </a:r>
          </a:p>
          <a:p>
            <a:pPr lvl="0">
              <a:buFont typeface="Wingdings" charset="2"/>
              <a:buChar char="§"/>
            </a:pPr>
            <a:r>
              <a:rPr lang="es-ES" sz="3200" dirty="0"/>
              <a:t>Coméntelos</a:t>
            </a:r>
          </a:p>
          <a:p>
            <a:pPr lvl="0">
              <a:buFont typeface="Wingdings" charset="2"/>
              <a:buChar char="§"/>
            </a:pPr>
            <a:r>
              <a:rPr lang="es-ES" sz="3200" dirty="0"/>
              <a:t>Concéntrese</a:t>
            </a:r>
            <a:endParaRPr lang="es-ES" dirty="0"/>
          </a:p>
        </p:txBody>
      </p:sp>
      <p:pic>
        <p:nvPicPr>
          <p:cNvPr id="8" name="Picture 7" descr="mesa con taza de café, borde de una computadora y un bolígrafo, y un cuaderno con el texto &quot;OBJETIVOS 1. 2. 3.&quot;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5951" y="1744133"/>
            <a:ext cx="4560257" cy="3614614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26318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200254" cy="881682"/>
          </a:xfrm>
        </p:spPr>
        <p:txBody>
          <a:bodyPr>
            <a:noAutofit/>
          </a:bodyPr>
          <a:lstStyle/>
          <a:p>
            <a:r>
              <a:rPr lang="es-ES"/>
              <a:t>¿Cuánto dinero debería ahorrar </a:t>
            </a:r>
            <a:r>
              <a:t/>
            </a:r>
            <a:br/>
            <a:r>
              <a:rPr lang="es-ES"/>
              <a:t>para sus objetivos?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6038"/>
            <a:ext cx="8321040" cy="504242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ES" sz="4500" dirty="0"/>
              <a:t>¿Para qué está ahorrando?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ES" sz="4500" dirty="0"/>
              <a:t>¿Cuánto costará?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ES" sz="4500" dirty="0"/>
              <a:t>¿Cuánto de ese costo debe ahorrar?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4500" dirty="0"/>
              <a:t>¿Cuál es el plazo?</a:t>
            </a:r>
            <a:r>
              <a:rPr lang="es-ES"/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s-ES" sz="3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4500" b="1" dirty="0">
                <a:latin typeface="+mj-lt"/>
              </a:rPr>
              <a:t>Dinero que se necesita dividido por el tiempo para ahorrar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3800" dirty="0"/>
              <a:t>Por ejemplo:  Fondo de ahorros de emergencia de $1,000 en 2 años </a:t>
            </a:r>
          </a:p>
          <a:p>
            <a:pPr marL="457200" lvl="1" indent="0" algn="ctr">
              <a:buNone/>
            </a:pPr>
            <a:r>
              <a:rPr lang="es-ES" sz="4000" dirty="0">
                <a:latin typeface="+mj-lt"/>
              </a:rPr>
              <a:t>$1,000 ÷ 100 (50 semanas x 2 años) = Ahorrar $10/semana</a:t>
            </a:r>
          </a:p>
          <a:p>
            <a:pPr marL="457200" lvl="1" indent="0" algn="ctr">
              <a:buNone/>
            </a:pPr>
            <a:r>
              <a:rPr lang="es-ES" sz="4000" dirty="0">
                <a:latin typeface="+mj-lt"/>
              </a:rPr>
              <a:t>¡Después de 2 años tendrá $1,040!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53005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Apply It: Saving Money for My Goals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70136"/>
            <a:ext cx="7924800" cy="91489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-60" baseline="0">
                <a:solidFill>
                  <a:schemeClr val="tx2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s-ES"/>
              <a:t>Aplíquelo: Ahorrar para mis objetivos</a:t>
            </a:r>
            <a:r>
              <a:t/>
            </a:r>
            <a:br/>
            <a:r>
              <a:rPr lang="es-ES" sz="2400" dirty="0">
                <a:solidFill>
                  <a:srgbClr val="318FC5"/>
                </a:solidFill>
              </a:rPr>
              <a:t>Consulte la página 23 de la Guía del participante </a:t>
            </a:r>
            <a:endParaRPr lang="es-ES" dirty="0"/>
          </a:p>
        </p:txBody>
      </p:sp>
      <p:pic>
        <p:nvPicPr>
          <p:cNvPr id="8" name="Picture 7" descr="Captura de pantalla de Aplíquelo: Ahorrar para mis objetivos de la Guía del participante Se muestra solo con fines de navegación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65" y="1160846"/>
            <a:ext cx="785517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537982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4925347" cy="881682"/>
          </a:xfrm>
        </p:spPr>
        <p:txBody>
          <a:bodyPr/>
          <a:lstStyle/>
          <a:p>
            <a:r>
              <a:rPr lang="es-ES"/>
              <a:t>Gastos grandes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5029153" cy="440034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Muchos objetivos se relacionan con gastos grandes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Por lo general, los gastos grandes requieren más dinero del que le sobra después de uno o dos cheques de pago</a:t>
            </a:r>
          </a:p>
          <a:p>
            <a:pPr marL="0" indent="0">
              <a:buNone/>
            </a:pPr>
            <a:endParaRPr lang="es-ES" sz="2000" dirty="0"/>
          </a:p>
        </p:txBody>
      </p:sp>
      <p:pic>
        <p:nvPicPr>
          <p:cNvPr id="8" name="Picture 7" descr="Imagen de un refrigerador blanco en una cocina con gabinetes&#10;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307" t="22199" r="7492" b="6568"/>
          <a:stretch/>
        </p:blipFill>
        <p:spPr>
          <a:xfrm>
            <a:off x="5607139" y="1248290"/>
            <a:ext cx="3006925" cy="457677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03067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Apply It: My Large</a:t>
            </a:r>
            <a:r>
              <a:rPr lang="en-US" baseline="0"/>
              <a:t> Expenses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70136"/>
            <a:ext cx="7924800" cy="91489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-60" baseline="0">
                <a:solidFill>
                  <a:schemeClr val="tx2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s-ES"/>
              <a:t>Aplíquelo: Mis gastos grandes</a:t>
            </a:r>
            <a:r>
              <a:t/>
            </a:r>
            <a:br/>
            <a:r>
              <a:rPr lang="es-ES" sz="2400" dirty="0">
                <a:solidFill>
                  <a:srgbClr val="318FC5"/>
                </a:solidFill>
              </a:rPr>
              <a:t>Consulte la página 25 de la Guía del participante </a:t>
            </a:r>
            <a:endParaRPr lang="es-ES" sz="4400" dirty="0"/>
          </a:p>
        </p:txBody>
      </p:sp>
      <p:pic>
        <p:nvPicPr>
          <p:cNvPr id="3" name="Picture 2" descr="Captura de pantalla de Aplíquelo: Mis gastos grandes de la Guía del participante. Se muestra solo con fines de navegación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1274760"/>
            <a:ext cx="7937500" cy="47189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11000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205556" cy="916084"/>
          </a:xfrm>
        </p:spPr>
        <p:txBody>
          <a:bodyPr>
            <a:noAutofit/>
          </a:bodyPr>
          <a:lstStyle/>
          <a:p>
            <a:r>
              <a:rPr lang="es-ES" sz="3600" dirty="0"/>
              <a:t>Sección 4: Recordar la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4" y="1416581"/>
            <a:ext cx="4390490" cy="4966171"/>
          </a:xfrm>
        </p:spPr>
        <p:txBody>
          <a:bodyPr>
            <a:normAutofit/>
          </a:bodyPr>
          <a:lstStyle/>
          <a:p>
            <a:pPr marL="0" indent="0">
              <a:spcBef>
                <a:spcPts val="24"/>
              </a:spcBef>
              <a:spcAft>
                <a:spcPts val="1800"/>
              </a:spcAft>
              <a:buNone/>
            </a:pPr>
            <a:r>
              <a:rPr lang="es-ES" sz="3600" i="1" dirty="0"/>
              <a:t>Diseñar un plan para ahorrar dinero para los objetivos.</a:t>
            </a:r>
          </a:p>
          <a:p>
            <a:pPr>
              <a:lnSpc>
                <a:spcPct val="100000"/>
              </a:lnSpc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693811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5: Saving</a:t>
            </a:r>
            <a:r>
              <a:rPr lang="en-US" baseline="0"/>
              <a:t> and Public Benefits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5: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"/>
              <a:t>El ahorro y los beneficios públicos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8108" y="3432778"/>
            <a:ext cx="2128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ranklin Gothic Book" panose="020B0503020102020204" pitchFamily="34" charset="0"/>
              </a:rPr>
              <a:t>Consulte la página 26 </a:t>
            </a:r>
            <a:r>
              <a:rPr dirty="0"/>
              <a:t/>
            </a:r>
            <a:br>
              <a:rPr dirty="0"/>
            </a:br>
            <a:r>
              <a:rPr lang="es-ES" dirty="0">
                <a:latin typeface="Franklin Gothic Book" panose="020B0503020102020204" pitchFamily="34" charset="0"/>
              </a:rPr>
              <a:t>de la Guía del participante.</a:t>
            </a:r>
            <a:endParaRPr lang="es-ES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endParaRPr lang="es-ES" dirty="0"/>
          </a:p>
        </p:txBody>
      </p:sp>
      <p:pic>
        <p:nvPicPr>
          <p:cNvPr id="4" name="Picture 3" descr="Foto de hombre y mujer mirando papeles con una niña al fondo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278" r="2984" b="1305"/>
          <a:stretch/>
        </p:blipFill>
        <p:spPr>
          <a:xfrm>
            <a:off x="3895500" y="586158"/>
            <a:ext cx="5239023" cy="501491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83177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457200"/>
            <a:r>
              <a:rPr lang="es-ES"/>
              <a:t>Definición de ahorrar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3760" y="2009694"/>
            <a:ext cx="2597964" cy="32488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300" dirty="0"/>
              <a:t>¿Qué </a:t>
            </a:r>
            <a:r>
              <a:rPr dirty="0"/>
              <a:t/>
            </a:r>
            <a:br>
              <a:rPr dirty="0"/>
            </a:br>
            <a:r>
              <a:rPr lang="es-ES" sz="4300" dirty="0"/>
              <a:t>significa </a:t>
            </a:r>
            <a:r>
              <a:rPr dirty="0"/>
              <a:t/>
            </a:r>
            <a:br>
              <a:rPr dirty="0"/>
            </a:br>
            <a:r>
              <a:rPr lang="es-ES" sz="4300" dirty="0"/>
              <a:t>“ahorrar”?</a:t>
            </a:r>
          </a:p>
          <a:p>
            <a:pPr marL="0" indent="0">
              <a:buNone/>
            </a:pPr>
            <a:endParaRPr lang="es-ES" i="1" dirty="0">
              <a:solidFill>
                <a:srgbClr val="FF0000"/>
              </a:solidFill>
            </a:endParaRPr>
          </a:p>
          <a:p>
            <a:pPr marL="514350" indent="-457200"/>
            <a:endParaRPr lang="es-ES" dirty="0"/>
          </a:p>
          <a:p>
            <a:pPr lvl="1"/>
            <a:endParaRPr lang="es-ES" dirty="0"/>
          </a:p>
          <a:p>
            <a:endParaRPr lang="es-ES" dirty="0"/>
          </a:p>
        </p:txBody>
      </p:sp>
      <p:pic>
        <p:nvPicPr>
          <p:cNvPr id="4" name="Picture 3" descr="Foto de billetes de 2 dólares y algunas moneda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9995" y="2322961"/>
            <a:ext cx="4966369" cy="344443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09275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Sección 5: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2" y="1316038"/>
            <a:ext cx="4636808" cy="49580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sz="2800" i="1" dirty="0"/>
              <a:t>Algunos beneficios públicos se pueden reducir o eliminar cuando supera los límites de ingresos o activos. No obstante, algunas cuentas especiales permiten que las personas ahorren dinero sin perder la capacidad de acceder a esos beneficios.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479213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Límites de activos e ingresos</a:t>
            </a:r>
          </a:p>
        </p:txBody>
      </p:sp>
      <p:graphicFrame>
        <p:nvGraphicFramePr>
          <p:cNvPr id="10" name="Content Placeholder 9" descr="tabla de dos columnas con fila de título y cinco filas debajo de la fila de título&#10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3388318"/>
              </p:ext>
            </p:extLst>
          </p:nvPr>
        </p:nvGraphicFramePr>
        <p:xfrm>
          <a:off x="711626" y="1399483"/>
          <a:ext cx="7720748" cy="5092416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3860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0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83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Beneficio público</a:t>
                      </a:r>
                      <a:endParaRPr lang="es-ES" sz="2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Límite de activos en 2018</a:t>
                      </a:r>
                      <a:endParaRPr lang="es-ES" sz="2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0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+mj-lt"/>
                        </a:rPr>
                        <a:t>Asistencia Temporal para Familias Necesitadas o TANF, por sus siglas en inglés</a:t>
                      </a:r>
                      <a:endParaRPr lang="es-ES" sz="14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</a:rPr>
                        <a:t>$1,000 a $3,000 en la mayoría de los estados</a:t>
                      </a:r>
                      <a:endParaRPr lang="es-ES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59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+mj-lt"/>
                        </a:rPr>
                        <a:t>Programa de Asistencia Suplementaria para Nutrición o SNAP, por sus siglas en inglés</a:t>
                      </a:r>
                      <a:endParaRPr lang="es-ES" sz="14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</a:rPr>
                        <a:t>Varía según el estado</a:t>
                      </a:r>
                      <a:endParaRPr lang="es-ES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10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+mj-lt"/>
                        </a:rPr>
                        <a:t>Medicaid </a:t>
                      </a:r>
                      <a:endParaRPr lang="es-ES" sz="14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$2,000 para los solteros; $3,000 para los casados para algunos beneficios de Medicaid relacionados con alguna discapacidad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0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+mj-lt"/>
                        </a:rPr>
                        <a:t>Seguridad de Ingreso Suplementario</a:t>
                      </a:r>
                      <a:r>
                        <a:rPr sz="1400" dirty="0"/>
                        <a:t/>
                      </a:r>
                      <a:br>
                        <a:rPr sz="1400" dirty="0"/>
                      </a:br>
                      <a:r>
                        <a:rPr lang="es-ES" sz="1400" b="0" dirty="0">
                          <a:effectLst/>
                          <a:latin typeface="+mj-lt"/>
                        </a:rPr>
                        <a:t> o SSI, por sus siglas en inglés</a:t>
                      </a:r>
                      <a:endParaRPr lang="es-ES" sz="14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</a:rPr>
                        <a:t>$2,000 para los solteros; $3,000 para los casados</a:t>
                      </a:r>
                      <a:endParaRPr lang="es-ES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05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+mj-lt"/>
                        </a:rPr>
                        <a:t>Ingreso por Discapacidad de Seguro Social</a:t>
                      </a:r>
                      <a:r>
                        <a:rPr sz="1400" dirty="0"/>
                        <a:t/>
                      </a:r>
                      <a:br>
                        <a:rPr sz="1400" dirty="0"/>
                      </a:br>
                      <a:r>
                        <a:rPr lang="es-ES" sz="1400" b="0" dirty="0">
                          <a:effectLst/>
                          <a:latin typeface="+mj-lt"/>
                        </a:rPr>
                        <a:t> o SSDI, por sus siglas en inglés</a:t>
                      </a:r>
                      <a:endParaRPr lang="es-ES" sz="14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</a:rPr>
                        <a:t>Sin límites de activos</a:t>
                      </a:r>
                      <a:endParaRPr lang="es-ES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83764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Cuentas 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s-ES" sz="2800" dirty="0">
                <a:solidFill>
                  <a:srgbClr val="000000"/>
                </a:solidFill>
              </a:rPr>
              <a:t>Cuentas de ahorros con ventajas impositivas para personas con discapacidades</a:t>
            </a:r>
          </a:p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s-ES" sz="2800" dirty="0">
                <a:solidFill>
                  <a:srgbClr val="000000"/>
                </a:solidFill>
              </a:rPr>
              <a:t>No videntes o discapacidad que califique que comenzó antes de cumplir 26 años; puede tener cualquier edad para el momento de la apertura de la cuenta </a:t>
            </a:r>
          </a:p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s-ES" sz="2800" dirty="0">
                <a:solidFill>
                  <a:srgbClr val="000000"/>
                </a:solidFill>
              </a:rPr>
              <a:t>Ahorrar dinero sin afectar la capacidad de recibir la Seguridad de Ingreso Suplementario (SSI), Medicaid u otro beneficio público federal en función del nivel de ingresos</a:t>
            </a:r>
          </a:p>
          <a:p>
            <a:pPr>
              <a:lnSpc>
                <a:spcPct val="100000"/>
              </a:lnSpc>
              <a:buFont typeface="Wingdings" charset="2"/>
              <a:buChar char="§"/>
            </a:pPr>
            <a:endParaRPr lang="es-ES" sz="28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5771195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Más información acerca de las cuentas 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</a:pPr>
            <a:r>
              <a:rPr lang="es-ES" sz="3200" dirty="0"/>
              <a:t>Cualquiera puede aportar 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</a:pPr>
            <a:r>
              <a:rPr lang="es-ES" sz="3200" dirty="0"/>
              <a:t>Solo puede tener una cuenta ABLE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</a:pPr>
            <a:r>
              <a:rPr lang="es-ES" sz="3200" dirty="0"/>
              <a:t>El límite total de aportes anual se estipula cada año</a:t>
            </a: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s-ES" sz="2800" dirty="0"/>
              <a:t>Límite de exención impositiva federal a los obsequios</a:t>
            </a:r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s-ES" sz="2800" dirty="0"/>
              <a:t>Puede ser superior si el titular de la cuenta aporta</a:t>
            </a:r>
            <a:endParaRPr lang="es-ES" sz="2400"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s-ES" sz="2800" dirty="0"/>
              <a:t>Puede incluir transferencias de cuentas 529</a:t>
            </a:r>
          </a:p>
          <a:p>
            <a:pPr lvl="1">
              <a:lnSpc>
                <a:spcPct val="100000"/>
              </a:lnSpc>
              <a:buFont typeface="Wingdings" charset="2"/>
              <a:buChar char="§"/>
            </a:pP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80927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Límites de saldo de cuenta 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s-ES" sz="2600" dirty="0"/>
              <a:t>Hasta $100,000: los beneficios de efectivo de SSI seguirán</a:t>
            </a:r>
          </a:p>
          <a:p>
            <a:pPr lvl="0">
              <a:lnSpc>
                <a:spcPct val="100000"/>
              </a:lnSpc>
              <a:buFont typeface="Wingdings" charset="2"/>
              <a:buChar char="§"/>
            </a:pPr>
            <a:r>
              <a:rPr lang="es-ES" sz="2600" dirty="0"/>
              <a:t>Más de $100,000: se mantiene la elegibilidad de SSI, pero se suspende el beneficio en efectivo</a:t>
            </a:r>
          </a:p>
          <a:p>
            <a:pPr lvl="0">
              <a:lnSpc>
                <a:spcPct val="100000"/>
              </a:lnSpc>
              <a:buFont typeface="Wingdings" charset="2"/>
              <a:buChar char="§"/>
            </a:pPr>
            <a:r>
              <a:rPr lang="es-ES" sz="2600" dirty="0"/>
              <a:t>Límite total de la cuenta: se determina por el estado que financia </a:t>
            </a:r>
          </a:p>
          <a:p>
            <a:pPr lvl="0">
              <a:lnSpc>
                <a:spcPct val="100000"/>
              </a:lnSpc>
              <a:buFont typeface="Wingdings" charset="2"/>
              <a:buChar char="§"/>
            </a:pPr>
            <a:r>
              <a:rPr lang="es-ES" sz="2600" dirty="0"/>
              <a:t>Averiguación </a:t>
            </a:r>
          </a:p>
          <a:p>
            <a:pPr lvl="0">
              <a:lnSpc>
                <a:spcPct val="100000"/>
              </a:lnSpc>
              <a:buFont typeface="Wingdings" charset="2"/>
              <a:buChar char="§"/>
            </a:pPr>
            <a:r>
              <a:rPr lang="es-ES" sz="2600" dirty="0"/>
              <a:t>Abrir una cuenta ABLE en el sitio web del programa estatal y no en un banco </a:t>
            </a:r>
          </a:p>
          <a:p>
            <a:pPr>
              <a:lnSpc>
                <a:spcPct val="100000"/>
              </a:lnSpc>
              <a:buFont typeface="Wingdings" charset="2"/>
              <a:buChar char="§"/>
            </a:pPr>
            <a:endParaRPr lang="es-E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35919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Usos de las cuentas 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s-ES" sz="3200" dirty="0"/>
              <a:t>Usar el dinero de una cuenta ABLE para “gastos por discapacidad que califiquen” </a:t>
            </a:r>
          </a:p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s-ES" sz="3200" dirty="0"/>
              <a:t>Si se utiliza para otra cosa, se cobrarán impuestos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851570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Gastos de discapacidad que califican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600200"/>
            <a:ext cx="8464732" cy="475615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000" dirty="0"/>
              <a:t>Educación, vivienda, transporte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000" dirty="0"/>
              <a:t>Capacitación y apoyo laboral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000" dirty="0"/>
              <a:t>Servicios de apoyo personal, tecnología asistencial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000" dirty="0"/>
              <a:t>Gastos de atención médica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000" dirty="0"/>
              <a:t>Servicios de administración y gestión financiera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3000" dirty="0"/>
              <a:t>Otros gastos que mejoran la salud, la independencia o la calidad de vida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56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40251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Fideicomiso para necesidades especiales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Diseñado para financiar gastos a largo plazo y las necesidades de alguien que padece una discapacidad.</a:t>
            </a:r>
          </a:p>
          <a:p>
            <a:pPr>
              <a:lnSpc>
                <a:spcPct val="100000"/>
              </a:lnSpc>
              <a:spcAft>
                <a:spcPts val="42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Puede ser complicado, es posible que haga falta un abogado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57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914536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Fideicomiso de fondo común para necesidades especiales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Proporciona beneficios de un fideicomiso para necesidades especiales, pero más económico.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Una sola entidad administra las subcuentas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Una empresa sin fines de lucro, por lo general, administra el fideicomiso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58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543740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Plan to Achieve Self- Support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Apartar dinero para artículos o servicios que se necesitan para lograr un objetivo educativo o laboral específico. </a:t>
            </a:r>
          </a:p>
          <a:p>
            <a:pPr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Objetivo: Empleo (incluso trabajo independiente) que reduce o elimina la necesidad de beneficios de discapacidad.</a:t>
            </a:r>
            <a:endParaRPr lang="es-E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59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8449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¿Gastar menos dinero es igual a ahorrar dinero?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868378" cy="47014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</a:pPr>
            <a:r>
              <a:rPr lang="es-ES" sz="2800" dirty="0"/>
              <a:t>Solo si ahorra lo que no gastó.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</a:pPr>
            <a:r>
              <a:rPr lang="es-ES" sz="2800" dirty="0"/>
              <a:t>Ahorrar es apartar dinero hoy para el futuro.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</a:pPr>
            <a:r>
              <a:rPr lang="es-ES" sz="2800" dirty="0"/>
              <a:t>Para generar ahorros </a:t>
            </a:r>
            <a:r>
              <a:rPr lang="en-US" sz="2800" dirty="0">
                <a:sym typeface="Wingdings" panose="05000000000000000000" pitchFamily="2" charset="2"/>
              </a:rPr>
              <a:t></a:t>
            </a:r>
            <a:r>
              <a:rPr lang="es-ES"/>
              <a:t> </a:t>
            </a:r>
            <a:r>
              <a:rPr lang="es-ES" sz="2800" dirty="0"/>
              <a:t>Gaste menos dinero y destine una parte o todo lo que no gastó a los ahorros. 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charset="2"/>
              <a:buChar char="§"/>
            </a:pPr>
            <a:endParaRPr lang="es-ES" dirty="0"/>
          </a:p>
        </p:txBody>
      </p:sp>
      <p:pic>
        <p:nvPicPr>
          <p:cNvPr id="4" name="Picture 3" descr="Balancín/balanza de madera con alcancía blanca en el lado izquierdo que es más bajo que el otro lado que tiene un carrito de compras. 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0875" y="4103849"/>
            <a:ext cx="4886614" cy="21431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654888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Usos de PASS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64603"/>
            <a:ext cx="7983917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Suministros para la puesta en marcha de un negocio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Gastos escolares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Equipos, herramientas, uniformes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Transporte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Otros artículos o servicios que las personas necesitan para alcanzar sus objetivos laborales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13020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Cuentas de ahorro igualadas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800" dirty="0"/>
              <a:t>Incentivan el ahorro de dinero para una finalidad específica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800" dirty="0"/>
              <a:t>Por lo general, las administran organizaciones de la comunidad local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800" dirty="0"/>
              <a:t>La organización que administra el programa iguala los ahorros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800" dirty="0"/>
              <a:t>Cuentas de Desarrollo Individual (IDA, por sus siglas en inglés) y las Cuentas de Ahorro Infantil (CSA, por sus siglas en inglés).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6112013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78436"/>
            <a:ext cx="7499213" cy="881682"/>
          </a:xfrm>
        </p:spPr>
        <p:txBody>
          <a:bodyPr>
            <a:normAutofit/>
          </a:bodyPr>
          <a:lstStyle/>
          <a:p>
            <a:r>
              <a:rPr lang="es-ES" dirty="0"/>
              <a:t>Finalidades de los ahorros igualados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9234"/>
            <a:ext cx="8229600" cy="465908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768"/>
              </a:spcBef>
              <a:spcAft>
                <a:spcPts val="0"/>
              </a:spcAft>
            </a:pPr>
            <a:r>
              <a:rPr lang="es-ES" dirty="0"/>
              <a:t>Los objetivos admitidos pueden incluir los siguientes: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ES" sz="2800" dirty="0">
                <a:latin typeface="+mn-lt"/>
              </a:rPr>
              <a:t>Capacitación laboral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ES" sz="2800" dirty="0">
                <a:latin typeface="+mn-lt"/>
              </a:rPr>
              <a:t>Educación universitaria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ES" sz="2800" dirty="0">
                <a:latin typeface="+mn-lt"/>
              </a:rPr>
              <a:t>Puesta en marcha de una pequeña empresa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ES" sz="2800" dirty="0">
                <a:latin typeface="+mn-lt"/>
              </a:rPr>
              <a:t>Comprar una vivienda</a:t>
            </a:r>
          </a:p>
          <a:p>
            <a:pPr>
              <a:lnSpc>
                <a:spcPct val="100000"/>
              </a:lnSpc>
              <a:spcBef>
                <a:spcPts val="768"/>
              </a:spcBef>
            </a:pPr>
            <a:r>
              <a:rPr lang="es-ES" sz="3000" dirty="0">
                <a:latin typeface="+mj-lt"/>
              </a:rPr>
              <a:t>Es posible que requiera cursos de educación financiera </a:t>
            </a:r>
          </a:p>
          <a:p>
            <a:pPr>
              <a:lnSpc>
                <a:spcPct val="100000"/>
              </a:lnSpc>
              <a:spcBef>
                <a:spcPts val="768"/>
              </a:spcBef>
            </a:pPr>
            <a:r>
              <a:rPr lang="es-ES" sz="3000" dirty="0">
                <a:latin typeface="+mj-lt"/>
              </a:rPr>
              <a:t>Es posible que no se tenga en cuenta para los beneficios si está financiado federalmente o forma parte del programa PASS</a:t>
            </a:r>
            <a:endParaRPr lang="es-E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62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76715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0" y="425590"/>
            <a:ext cx="8018473" cy="890448"/>
          </a:xfrm>
        </p:spPr>
        <p:txBody>
          <a:bodyPr>
            <a:noAutofit/>
          </a:bodyPr>
          <a:lstStyle/>
          <a:p>
            <a:r>
              <a:rPr lang="es-ES"/>
              <a:t>Sección 5: Recordar la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4596169" cy="49580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2800" i="1" dirty="0"/>
              <a:t>Algunos beneficios públicos se pueden reducir o eliminar cuando supera los límites de ingresos o activos. </a:t>
            </a:r>
            <a:r>
              <a:rPr lang="es-ES" i="1" dirty="0"/>
              <a:t>No obstante, algunas cuentas especiales permiten que las personas ahorren dinero sin perder la capacidad de acceder a esos beneficios. 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63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85461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1523" y="341180"/>
            <a:ext cx="5523837" cy="889206"/>
          </a:xfrm>
        </p:spPr>
        <p:txBody>
          <a:bodyPr>
            <a:normAutofit fontScale="90000"/>
          </a:bodyPr>
          <a:lstStyle/>
          <a:p>
            <a:r>
              <a:rPr lang="es-ES" sz="2400" dirty="0"/>
              <a:t>Tomar medidas </a:t>
            </a:r>
            <a:r>
              <a:rPr sz="2400" dirty="0"/>
              <a:t/>
            </a:r>
            <a:br>
              <a:rPr sz="2400" dirty="0"/>
            </a:br>
            <a:r>
              <a:rPr lang="es-ES" sz="2400" dirty="0"/>
              <a:t>Consulte la página 31 de la Guía del participante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5233850" cy="496741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¿Qué haré?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¿Cómo lo haré?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¿Le contaré mis planes a alguien? En caso de que fuera así, ¿a quién?</a:t>
            </a:r>
            <a:endParaRPr lang="es-ES" sz="3200" i="1" dirty="0"/>
          </a:p>
          <a:p>
            <a:pPr marL="0" indent="0">
              <a:buNone/>
            </a:pPr>
            <a:endParaRPr lang="es-ES" sz="2800" dirty="0"/>
          </a:p>
          <a:p>
            <a:endParaRPr lang="es-ES" sz="2800" dirty="0"/>
          </a:p>
          <a:p>
            <a:endParaRPr lang="es-ES" sz="2800" dirty="0"/>
          </a:p>
          <a:p>
            <a:pPr marL="0" indent="0">
              <a:buNone/>
            </a:pPr>
            <a:endParaRPr lang="es-E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31523" y="5610552"/>
            <a:ext cx="808545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+mj-lt"/>
              </a:rPr>
              <a:t>Ingrese en fdic.gov/education, si desea más información.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64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422481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2545" y="259082"/>
            <a:ext cx="5457054" cy="960117"/>
          </a:xfrm>
        </p:spPr>
        <p:txBody>
          <a:bodyPr/>
          <a:lstStyle/>
          <a:p>
            <a:r>
              <a:rPr lang="es-ES" sz="2400" dirty="0"/>
              <a:t>Encuesta previa a la capacitación </a:t>
            </a:r>
            <a:r>
              <a:rPr sz="2400" dirty="0"/>
              <a:t/>
            </a:r>
            <a:br>
              <a:rPr sz="2400" dirty="0"/>
            </a:br>
            <a:r>
              <a:rPr lang="es-ES" sz="2400" dirty="0"/>
              <a:t>Consulte la página 35 de la Guía del participante</a:t>
            </a:r>
          </a:p>
        </p:txBody>
      </p:sp>
      <p:pic>
        <p:nvPicPr>
          <p:cNvPr id="8" name="Picture 7" descr="Captura de pantalla de la Encuesta posterior a la capacitación de la Guía del participante. Se muestra solo con fines de navegación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" y="1249698"/>
            <a:ext cx="7937500" cy="47189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Rectangle 9" descr="blank text box covering up extraneous text in screenshot of post-training survey"/>
          <p:cNvSpPr/>
          <p:nvPr/>
        </p:nvSpPr>
        <p:spPr>
          <a:xfrm>
            <a:off x="6713940" y="1171876"/>
            <a:ext cx="1174363" cy="5896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&quot;GRACIAS&quot; escrito con cada letra mayúscula en su propio rectángulo negro&#10;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423" y="123981"/>
            <a:ext cx="2369271" cy="1694613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65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3374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¿Por qué ahorrar dinero?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8234467" cy="488294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s-ES" sz="3200" dirty="0">
                <a:solidFill>
                  <a:srgbClr val="000000"/>
                </a:solidFill>
              </a:rPr>
              <a:t>Objetivos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s-ES" sz="3200" dirty="0">
                <a:solidFill>
                  <a:srgbClr val="000000"/>
                </a:solidFill>
              </a:rPr>
              <a:t>Generar riqueza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s-ES" sz="3200" dirty="0">
                <a:solidFill>
                  <a:srgbClr val="000000"/>
                </a:solidFill>
              </a:rPr>
              <a:t>Emergencias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s-ES" sz="3200" dirty="0">
                <a:solidFill>
                  <a:srgbClr val="000000"/>
                </a:solidFill>
              </a:rPr>
              <a:t>Solventar los momentos con menos ingresos o más gastos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s-ES" sz="3200" dirty="0">
                <a:solidFill>
                  <a:srgbClr val="000000"/>
                </a:solidFill>
              </a:rPr>
              <a:t>Tranquilidad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s-ES" sz="3200" dirty="0">
                <a:solidFill>
                  <a:srgbClr val="000000"/>
                </a:solidFill>
              </a:rPr>
              <a:t>Conseguir y conservar un empleo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es-ES" sz="3200" dirty="0">
                <a:solidFill>
                  <a:srgbClr val="000000"/>
                </a:solidFill>
              </a:rPr>
              <a:t>Otros motivos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7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223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Try It: Finding Money to Save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70136"/>
            <a:ext cx="7924800" cy="91489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-60" baseline="0">
                <a:solidFill>
                  <a:schemeClr val="tx2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s-ES"/>
              <a:t>Pruébelo: Conseguir dinero para ahorrar</a:t>
            </a:r>
            <a:r>
              <a:t/>
            </a:r>
            <a:br/>
            <a:r>
              <a:rPr lang="es-ES" sz="2400" dirty="0">
                <a:solidFill>
                  <a:srgbClr val="318FC5"/>
                </a:solidFill>
              </a:rPr>
              <a:t>Consulte la página 4 de la Guía del participante </a:t>
            </a:r>
            <a:endParaRPr lang="es-ES" sz="4400" dirty="0"/>
          </a:p>
        </p:txBody>
      </p:sp>
      <p:pic>
        <p:nvPicPr>
          <p:cNvPr id="9" name="Picture 8" descr="Captura de pantalla de Pruébelo: Conseguir dinero para ahorrar de la Guía del participante. Se muestra solo con fines de navegación.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1206557"/>
            <a:ext cx="7937500" cy="4893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8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198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Apply It: My Quick Tips for Finding Money to</a:t>
            </a:r>
            <a:r>
              <a:rPr lang="en-US" baseline="0"/>
              <a:t> Save</a:t>
            </a:r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199" y="170136"/>
            <a:ext cx="8502127" cy="144100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-60" baseline="0">
                <a:solidFill>
                  <a:schemeClr val="tx2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s-ES" sz="3900" dirty="0"/>
              <a:t>Aplíquelo: </a:t>
            </a:r>
            <a:r>
              <a:rPr lang="es-ES"/>
              <a:t>Mis consejos rápidos para conseguir </a:t>
            </a:r>
            <a:r>
              <a:t/>
            </a:r>
            <a:br/>
            <a:r>
              <a:rPr lang="es-ES"/>
              <a:t>dinero para ahorrar</a:t>
            </a:r>
            <a:r>
              <a:t/>
            </a:r>
            <a:br/>
            <a:r>
              <a:rPr lang="es-ES" sz="2600" dirty="0">
                <a:solidFill>
                  <a:srgbClr val="318FC5"/>
                </a:solidFill>
              </a:rPr>
              <a:t>Consulte la página 5 de la Guía del participante </a:t>
            </a:r>
            <a:endParaRPr lang="es-ES" sz="4800" dirty="0"/>
          </a:p>
        </p:txBody>
      </p:sp>
      <p:pic>
        <p:nvPicPr>
          <p:cNvPr id="9" name="Picture 8" descr="Captura de pantalla de Aplíquelo: Mis consejos rápidos para conseguir dinero para ahorrar de la Guía del participante. Se muestra solo con fines de navegación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59" y="1611138"/>
            <a:ext cx="7598803" cy="43417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9</a:t>
            </a:fld>
            <a:endParaRPr lang="es-E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48944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65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s_new">
  <a:themeElements>
    <a:clrScheme name="Custom 6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0000FF"/>
      </a:hlink>
      <a:folHlink>
        <a:srgbClr val="83B0D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Non-Sensitive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AC5F0F-A8B7-40C9-8A3B-CF8AC8275DCF}"/>
</file>

<file path=customXml/itemProps2.xml><?xml version="1.0" encoding="utf-8"?>
<ds:datastoreItem xmlns:ds="http://schemas.openxmlformats.org/officeDocument/2006/customXml" ds:itemID="{597EAF50-D076-49BB-A39B-62C2449728C7}"/>
</file>

<file path=customXml/itemProps3.xml><?xml version="1.0" encoding="utf-8"?>
<ds:datastoreItem xmlns:ds="http://schemas.openxmlformats.org/officeDocument/2006/customXml" ds:itemID="{36E0C2F0-3DF8-416E-922E-23AC43FA3FF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19294</TotalTime>
  <Words>2861</Words>
  <Application>Microsoft Office PowerPoint</Application>
  <PresentationFormat>On-screen Show (4:3)</PresentationFormat>
  <Paragraphs>404</Paragraphs>
  <Slides>65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3" baseType="lpstr">
      <vt:lpstr>Arial</vt:lpstr>
      <vt:lpstr>Calibri</vt:lpstr>
      <vt:lpstr>Franklin Gothic Book</vt:lpstr>
      <vt:lpstr>Franklin Gothic Medium</vt:lpstr>
      <vt:lpstr>MS Mincho</vt:lpstr>
      <vt:lpstr>Times New Roman</vt:lpstr>
      <vt:lpstr>Wingdings</vt:lpstr>
      <vt:lpstr>Modules_new</vt:lpstr>
      <vt:lpstr>Module 5: Your Savings</vt:lpstr>
      <vt:lpstr>Encuesta previa a la capacitación Vea la pág. 33 de su Guía del participante </vt:lpstr>
      <vt:lpstr>Section 1: What is Saving?</vt:lpstr>
      <vt:lpstr>Sección 1: Conclusión principal</vt:lpstr>
      <vt:lpstr>Definición de ahorrar</vt:lpstr>
      <vt:lpstr>¿Gastar menos dinero es igual a ahorrar dinero?</vt:lpstr>
      <vt:lpstr>¿Por qué ahorrar dinero?</vt:lpstr>
      <vt:lpstr>Try It: Finding Money to Save</vt:lpstr>
      <vt:lpstr>Apply It: My Quick Tips for Finding Money to Save</vt:lpstr>
      <vt:lpstr>Sección 1: Recordar la conclusión principal</vt:lpstr>
      <vt:lpstr>Section 2: Where to Build Your Savings</vt:lpstr>
      <vt:lpstr>Sección 2: Conclusión principal</vt:lpstr>
      <vt:lpstr>Dónde colocar los ahorros</vt:lpstr>
      <vt:lpstr>Debate de grupos pequeños</vt:lpstr>
      <vt:lpstr>Hogar</vt:lpstr>
      <vt:lpstr>Amigo o familiar</vt:lpstr>
      <vt:lpstr>Tarjeta prepaga</vt:lpstr>
      <vt:lpstr>Asociación de Ahorro y  Crédito Rotativo (ROSCA)</vt:lpstr>
      <vt:lpstr>Cuenta de ahorro</vt:lpstr>
      <vt:lpstr>Otros lugares para los ahorros</vt:lpstr>
      <vt:lpstr>Apply It: My Savings Options</vt:lpstr>
      <vt:lpstr>Seguro de depósito</vt:lpstr>
      <vt:lpstr>Interés e interés compuesto</vt:lpstr>
      <vt:lpstr>Colchón versus cuenta bancaria</vt:lpstr>
      <vt:lpstr>Interés combinado con  los ahorros periódicos de $5.00 por mes</vt:lpstr>
      <vt:lpstr>Porcentaje de rendimiento anual (APY, por sus siglas en inglés)</vt:lpstr>
      <vt:lpstr>La regla del 72</vt:lpstr>
      <vt:lpstr>Ejemplos de la regla del 72</vt:lpstr>
      <vt:lpstr>Sección 2: Recordar la conclusión principal</vt:lpstr>
      <vt:lpstr>Section 3: Saving for Unexpected Expenses</vt:lpstr>
      <vt:lpstr>Sección 3: Conclusión principal</vt:lpstr>
      <vt:lpstr>¿Por qué ahorrar para gastos inesperados?</vt:lpstr>
      <vt:lpstr>Try It: Unexpected Expenses</vt:lpstr>
      <vt:lpstr>Objetivo de fondo de ahorros de emergencia</vt:lpstr>
      <vt:lpstr>Apply It: My Emergency Savings Fund Plan</vt:lpstr>
      <vt:lpstr>Anticipar cambios en los ingresos  y los gastos</vt:lpstr>
      <vt:lpstr>Apply It: Estimating Savings for Changes in My Income and Expenses</vt:lpstr>
      <vt:lpstr>Sección 3: Recordar la conclusión principal</vt:lpstr>
      <vt:lpstr>Section 4: Saving for Your Goals</vt:lpstr>
      <vt:lpstr>Sección 4: Conclusión principal</vt:lpstr>
      <vt:lpstr>Sus esperanzas y sueños</vt:lpstr>
      <vt:lpstr>Objetivos SMART</vt:lpstr>
      <vt:lpstr>Mayor probabilidad de alcanzar sus objetivos</vt:lpstr>
      <vt:lpstr>¿Cuánto dinero debería ahorrar  para sus objetivos?</vt:lpstr>
      <vt:lpstr>Apply It: Saving Money for My Goals</vt:lpstr>
      <vt:lpstr>Gastos grandes</vt:lpstr>
      <vt:lpstr>Apply It: My Large Expenses</vt:lpstr>
      <vt:lpstr>Sección 4: Recordar la conclusión principal</vt:lpstr>
      <vt:lpstr>Section 5: Saving and Public Benefits</vt:lpstr>
      <vt:lpstr>Sección 5: Conclusión principal</vt:lpstr>
      <vt:lpstr>Límites de activos e ingresos</vt:lpstr>
      <vt:lpstr>Cuentas ABLE</vt:lpstr>
      <vt:lpstr>Más información acerca de las cuentas ABLE</vt:lpstr>
      <vt:lpstr>Límites de saldo de cuenta ABLE</vt:lpstr>
      <vt:lpstr>Usos de las cuentas ABLE</vt:lpstr>
      <vt:lpstr>Gastos de discapacidad que califican</vt:lpstr>
      <vt:lpstr>Fideicomiso para necesidades especiales</vt:lpstr>
      <vt:lpstr>Fideicomiso de fondo común para necesidades especiales</vt:lpstr>
      <vt:lpstr>Plan to Achieve Self- Support</vt:lpstr>
      <vt:lpstr>Usos de PASS</vt:lpstr>
      <vt:lpstr>Cuentas de ahorro igualadas</vt:lpstr>
      <vt:lpstr>Finalidades de los ahorros igualados </vt:lpstr>
      <vt:lpstr>Sección 5: Recordar la conclusión principal</vt:lpstr>
      <vt:lpstr>Tomar medidas  Consulte la página 31 de la Guía del participante </vt:lpstr>
      <vt:lpstr>Encuesta previa a la capacitación  Consulte la página 35 de la Guía del participante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Módulo 5: Los ahorros</dc:title>
  <dc:subject>A Módulo 5: Los ahorros</dc:subject>
  <dc:creator>FDIC</dc:creator>
  <cp:keywords>A Módulo 5: Los ahorros</cp:keywords>
  <dc:description>A Módulo 5: Los ahorros</dc:description>
  <cp:lastModifiedBy>Meltz, Jennifer L. [CTR]</cp:lastModifiedBy>
  <cp:revision>425</cp:revision>
  <cp:lastPrinted>2018-10-09T17:32:42Z</cp:lastPrinted>
  <dcterms:created xsi:type="dcterms:W3CDTF">2017-05-22T18:21:11Z</dcterms:created>
  <dcterms:modified xsi:type="dcterms:W3CDTF">2022-10-26T15:44:41Z</dcterms:modified>
  <cp:category>A Módulo 5: Los ahorros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47DA7937-43BC-42F3-838A-EB9D5A147CD0</vt:lpwstr>
  </property>
  <property fmtid="{D5CDD505-2E9C-101B-9397-08002B2CF9AE}" pid="3" name="ArticulatePath">
    <vt:lpwstr>https://icfonline-my.sharepoint.com/personal/28714_icf_com/Documents/FDIC/PPT/5_Slides_SP</vt:lpwstr>
  </property>
  <property fmtid="{D5CDD505-2E9C-101B-9397-08002B2CF9AE}" pid="4" name="ContentTypeId">
    <vt:lpwstr>0x01010045E23366CB696C4AB5DDF839C63E83E8</vt:lpwstr>
  </property>
</Properties>
</file>