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slides/slide25.xml" ContentType="application/vnd.openxmlformats-officedocument.presentationml.slide+xml"/>
  <Override PartName="/ppt/presentation.xml" ContentType="application/vnd.openxmlformats-officedocument.presentationml.presentation.main+xml"/>
  <Override PartName="/ppt/slides/slide24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0" r:id="rId3"/>
  </p:sldMasterIdLst>
  <p:notesMasterIdLst>
    <p:notesMasterId r:id="rId29"/>
  </p:notesMasterIdLst>
  <p:handoutMasterIdLst>
    <p:handoutMasterId r:id="rId30"/>
  </p:handoutMasterIdLst>
  <p:sldIdLst>
    <p:sldId id="579" r:id="rId4"/>
    <p:sldId id="574" r:id="rId5"/>
    <p:sldId id="274" r:id="rId6"/>
    <p:sldId id="261" r:id="rId7"/>
    <p:sldId id="559" r:id="rId8"/>
    <p:sldId id="560" r:id="rId9"/>
    <p:sldId id="578" r:id="rId10"/>
    <p:sldId id="561" r:id="rId11"/>
    <p:sldId id="359" r:id="rId12"/>
    <p:sldId id="577" r:id="rId13"/>
    <p:sldId id="571" r:id="rId14"/>
    <p:sldId id="572" r:id="rId15"/>
    <p:sldId id="562" r:id="rId16"/>
    <p:sldId id="563" r:id="rId17"/>
    <p:sldId id="564" r:id="rId18"/>
    <p:sldId id="414" r:id="rId19"/>
    <p:sldId id="275" r:id="rId20"/>
    <p:sldId id="278" r:id="rId21"/>
    <p:sldId id="567" r:id="rId22"/>
    <p:sldId id="570" r:id="rId23"/>
    <p:sldId id="569" r:id="rId24"/>
    <p:sldId id="568" r:id="rId25"/>
    <p:sldId id="417" r:id="rId26"/>
    <p:sldId id="575" r:id="rId27"/>
    <p:sldId id="576" r:id="rId28"/>
  </p:sldIdLst>
  <p:sldSz cx="9144000" cy="6858000" type="screen4x3"/>
  <p:notesSz cx="7010400" cy="92964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2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864" userDrawn="1">
          <p15:clr>
            <a:srgbClr val="A4A3A4"/>
          </p15:clr>
        </p15:guide>
        <p15:guide id="4" orient="horz" pos="2160" userDrawn="1">
          <p15:clr>
            <a:srgbClr val="A4A3A4"/>
          </p15:clr>
        </p15:guide>
        <p15:guide id="5" pos="172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weeny, Debra A." initials="SDA" lastIdx="7" clrIdx="6"/>
  <p:cmAuthor id="1" name="Miller, Benjamin" initials="MB" lastIdx="27" clrIdx="0"/>
  <p:cmAuthor id="2" name="Lawrence, Laura J." initials="LLJ" lastIdx="99" clrIdx="1"/>
  <p:cmAuthor id="3" name="Gordon, Janet R." initials="GJR" lastIdx="10" clrIdx="2"/>
  <p:cmAuthor id="4" name="Inger Giuffrida" initials="IG" lastIdx="0" clrIdx="3"/>
  <p:cmAuthor id="5" name="Benjamin Miller" initials="BM" lastIdx="1" clrIdx="4"/>
  <p:cmAuthor id="6" name="Gray, Bobbie" initials="GB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F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50" autoAdjust="0"/>
    <p:restoredTop sz="86400" autoAdjust="0"/>
  </p:normalViewPr>
  <p:slideViewPr>
    <p:cSldViewPr snapToGrid="0" snapToObjects="1">
      <p:cViewPr varScale="1">
        <p:scale>
          <a:sx n="69" d="100"/>
          <a:sy n="69" d="100"/>
        </p:scale>
        <p:origin x="787" y="38"/>
      </p:cViewPr>
      <p:guideLst>
        <p:guide orient="horz" pos="3432"/>
        <p:guide pos="2880"/>
        <p:guide orient="horz" pos="3864"/>
        <p:guide orient="horz" pos="2160"/>
        <p:guide pos="17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commentAuthors" Target="commentAuthors.xml"/><Relationship Id="rId37" Type="http://schemas.openxmlformats.org/officeDocument/2006/relationships/customXml" Target="../customXml/item3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35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F36DB84-C3D9-4045-B12A-1DC30B0C96C0}" type="datetimeFigureOut">
              <a:rPr lang="en-US" smtClean="0"/>
              <a:t>10/26/2022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8E28735-6512-D14E-BA86-7ACCB7EDAEE8}" type="slidenum">
              <a:rPr lang="en-U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22984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6419D04-B7DB-2B4D-885F-E8F5B8FE3E52}" type="datetimeFigureOut">
              <a:rPr lang="en-US" smtClean="0"/>
              <a:t>10/26/2022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94FDA3B-D772-9D44-B8B4-BB6CF7F1C08A}" type="slidenum">
              <a:rPr lang="en-U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12704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68004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506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1733" y="2936618"/>
            <a:ext cx="8989391" cy="191320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130585"/>
            <a:ext cx="7772400" cy="1670014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 sz="54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8782891" y="0"/>
            <a:ext cx="3611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39519" y="6320325"/>
            <a:ext cx="806845" cy="28384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1733" y="5777982"/>
            <a:ext cx="9132267" cy="1080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2DAFC3A-43DB-4398-7264-8229CDC5EA6B}"/>
              </a:ext>
            </a:extLst>
          </p:cNvPr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0C131EA-8218-746F-6D14-3C0914DC9B13}"/>
              </a:ext>
            </a:extLst>
          </p:cNvPr>
          <p:cNvSpPr txBox="1">
            <a:spLocks/>
          </p:cNvSpPr>
          <p:nvPr userDrawn="1"/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defPPr>
              <a:defRPr lang="en-US"/>
            </a:defPPr>
            <a:lvl1pPr marL="0" algn="ctr" defTabSz="457200" rtl="0" eaLnBrk="1" latinLnBrk="0" hangingPunct="1">
              <a:defRPr sz="3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28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7848" cy="91489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311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914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802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418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5606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39519" y="6320325"/>
            <a:ext cx="806845" cy="28384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83BEB6-139A-B746-BC33-1F5B6187E651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304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931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603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</a:rPr>
              <a:t>Septiembre de 2018</a:t>
            </a:r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1239403" y="2963597"/>
            <a:ext cx="5029200" cy="27432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326894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9"/>
          <p:cNvSpPr>
            <a:spLocks noGrp="1"/>
          </p:cNvSpPr>
          <p:nvPr>
            <p:ph sz="quarter" idx="12"/>
          </p:nvPr>
        </p:nvSpPr>
        <p:spPr>
          <a:xfrm>
            <a:off x="458108" y="586158"/>
            <a:ext cx="3059113" cy="363412"/>
          </a:xfrm>
        </p:spPr>
        <p:txBody>
          <a:bodyPr tIns="0" bIns="0" anchor="t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s-ES" sz="1100" cap="all" baseline="0" dirty="0">
                <a:solidFill>
                  <a:schemeClr val="tx1"/>
                </a:solidFill>
                <a:latin typeface="+mn-lt"/>
              </a:rPr>
              <a:t>Money Smart para Adultos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2508554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kern="1200" dirty="0">
                <a:solidFill>
                  <a:schemeClr val="tx1"/>
                </a:solidFill>
                <a:latin typeface="+mj-lt"/>
              </a:rPr>
              <a:t>Módulo 4: Plan de gastos y de ahorros</a:t>
            </a:r>
            <a:endParaRPr lang="es-ES" sz="1100" kern="1200" dirty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980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7499213" cy="881682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701440"/>
          </a:xfrm>
        </p:spPr>
        <p:txBody>
          <a:bodyPr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550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65215966.eps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53" t="14685" r="12861" b="17800"/>
          <a:stretch/>
        </p:blipFill>
        <p:spPr>
          <a:xfrm>
            <a:off x="5217191" y="2733825"/>
            <a:ext cx="3766515" cy="3517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591" y="425590"/>
            <a:ext cx="7620000" cy="89044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5341383" cy="4958031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172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2329262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742464" y="2792409"/>
            <a:ext cx="3258660" cy="34843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5351605" cy="4966171"/>
          </a:xfrm>
        </p:spPr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  <a:lvl2pPr>
              <a:defRPr i="0">
                <a:solidFill>
                  <a:schemeClr val="tx1"/>
                </a:solidFill>
              </a:defRPr>
            </a:lvl2pPr>
            <a:lvl3pPr>
              <a:defRPr i="0">
                <a:solidFill>
                  <a:schemeClr val="tx1"/>
                </a:solidFill>
              </a:defRPr>
            </a:lvl3pPr>
            <a:lvl4pPr>
              <a:defRPr i="0">
                <a:solidFill>
                  <a:schemeClr val="tx1"/>
                </a:solidFill>
              </a:defRPr>
            </a:lvl4pPr>
            <a:lvl5pPr>
              <a:defRPr i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7620000" cy="91608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796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8789" y="3505948"/>
            <a:ext cx="4467496" cy="276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34" y="152718"/>
            <a:ext cx="7409666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534" y="1441004"/>
            <a:ext cx="7409666" cy="4685159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6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436" y="426832"/>
            <a:ext cx="7620000" cy="8892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432864"/>
            <a:ext cx="7620000" cy="4967414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71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956" y="152718"/>
            <a:ext cx="7385244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956" y="1432864"/>
            <a:ext cx="7385244" cy="4693300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34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54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869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4800" cy="914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14002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272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6533" y="152718"/>
            <a:ext cx="7450666" cy="11633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533" y="1441004"/>
            <a:ext cx="7450666" cy="4685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529935" y="0"/>
            <a:ext cx="8084130" cy="1527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s-ES" sz="1100" cap="all" baseline="0" dirty="0">
                <a:solidFill>
                  <a:schemeClr val="tx1"/>
                </a:solidFill>
                <a:latin typeface="+mn-lt"/>
              </a:rPr>
              <a:t>Money Smart para Adultos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40922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kern="1200" dirty="0">
                <a:solidFill>
                  <a:schemeClr val="tx1"/>
                </a:solidFill>
                <a:latin typeface="+mj-lt"/>
              </a:rPr>
              <a:t>Módulo 4: Plan de gastos y de ahorros</a:t>
            </a:r>
            <a:endParaRPr lang="es-ES" sz="1100" kern="1200" dirty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</a:rPr>
              <a:t>Septiembre de 2018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1287" y="6363615"/>
            <a:ext cx="459794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5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i="0" u="none" kern="1200" cap="none" spc="-60" baseline="0">
          <a:solidFill>
            <a:schemeClr val="tx2"/>
          </a:solidFill>
          <a:latin typeface="Franklin Gothic Medium"/>
          <a:ea typeface="+mj-ea"/>
          <a:cs typeface="Franklin Gothic Medium"/>
        </a:defRPr>
      </a:lvl1pPr>
    </p:titleStyle>
    <p:bodyStyle>
      <a:lvl1pPr marL="256032" indent="-256032" algn="l" defTabSz="914400" rtl="0" eaLnBrk="1" latinLnBrk="0" hangingPunct="1">
        <a:lnSpc>
          <a:spcPct val="140000"/>
        </a:lnSpc>
        <a:spcBef>
          <a:spcPct val="20000"/>
        </a:spcBef>
        <a:spcAft>
          <a:spcPts val="1200"/>
        </a:spcAft>
        <a:buClr>
          <a:schemeClr val="tx2"/>
        </a:buClr>
        <a:buFont typeface="Arial"/>
        <a:buChar char="•"/>
        <a:defRPr sz="2400" b="0" kern="1200">
          <a:solidFill>
            <a:schemeClr val="tx1"/>
          </a:solidFill>
          <a:latin typeface="Franklin Gothic Medium"/>
          <a:ea typeface="+mn-ea"/>
          <a:cs typeface="Franklin Gothic Medium"/>
        </a:defRPr>
      </a:lvl1pPr>
      <a:lvl2pPr marL="457200" indent="-182880" algn="l" defTabSz="914400" rtl="0" eaLnBrk="1" latinLnBrk="0" hangingPunct="1">
        <a:lnSpc>
          <a:spcPct val="140000"/>
        </a:lnSpc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Franklin Gothic Book"/>
          <a:ea typeface="+mn-ea"/>
          <a:cs typeface="Franklin Gothic Book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Franklin Gothic Book"/>
          <a:ea typeface="+mn-ea"/>
          <a:cs typeface="Franklin Gothic Book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932B0-7F3A-114F-9C39-0ECA2F0A35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30129" y="4641709"/>
            <a:ext cx="7772400" cy="1670014"/>
          </a:xfrm>
        </p:spPr>
        <p:txBody>
          <a:bodyPr>
            <a:normAutofit/>
          </a:bodyPr>
          <a:lstStyle/>
          <a:p>
            <a:r>
              <a:rPr lang="es-ES" sz="4000" dirty="0"/>
              <a:t>Plan de gastos y de ahorros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9E0D5B-EE39-C504-0A46-A20E1489B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54712" y="5102767"/>
            <a:ext cx="4572000" cy="748975"/>
          </a:xfrm>
        </p:spPr>
        <p:txBody>
          <a:bodyPr>
            <a:normAutofit/>
          </a:bodyPr>
          <a:lstStyle/>
          <a:p>
            <a:r>
              <a:rPr lang="es-ES" sz="1800" dirty="0"/>
              <a:t>Módulo 4</a:t>
            </a:r>
          </a:p>
          <a:p>
            <a:endParaRPr lang="en-US" sz="1800" dirty="0"/>
          </a:p>
        </p:txBody>
      </p:sp>
      <p:pic>
        <p:nvPicPr>
          <p:cNvPr id="6" name="Picture 5" descr="Imagen de una mesa con papeles, una persona que usa una calculadora y escribe algo y una computadora portátil en la mesa también.&#10;">
            <a:extLst>
              <a:ext uri="{FF2B5EF4-FFF2-40B4-BE49-F238E27FC236}">
                <a16:creationId xmlns:a16="http://schemas.microsoft.com/office/drawing/2014/main" id="{0E1FF3F7-FE59-33DE-5D30-71C5574AB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708" y="0"/>
            <a:ext cx="6198584" cy="4610837"/>
          </a:xfrm>
          <a:prstGeom prst="rect">
            <a:avLst/>
          </a:prstGeom>
        </p:spPr>
      </p:pic>
      <p:pic>
        <p:nvPicPr>
          <p:cNvPr id="7" name="Picture 6" descr="Logotipo de Money Smart&#10;">
            <a:extLst>
              <a:ext uri="{FF2B5EF4-FFF2-40B4-BE49-F238E27FC236}">
                <a16:creationId xmlns:a16="http://schemas.microsoft.com/office/drawing/2014/main" id="{FE359733-8F74-8055-55EA-EF580BCC05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242" y="5020830"/>
            <a:ext cx="1124400" cy="11244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6AD19F6-B2DE-6FAA-353C-20DCFA219452}"/>
              </a:ext>
            </a:extLst>
          </p:cNvPr>
          <p:cNvSpPr/>
          <p:nvPr/>
        </p:nvSpPr>
        <p:spPr>
          <a:xfrm>
            <a:off x="1403184" y="6400211"/>
            <a:ext cx="1530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i="0" dirty="0"/>
              <a:t>Septiembre de 2018</a:t>
            </a:r>
          </a:p>
        </p:txBody>
      </p:sp>
    </p:spTree>
    <p:extLst>
      <p:ext uri="{BB962C8B-B14F-4D97-AF65-F5344CB8AC3E}">
        <p14:creationId xmlns:p14="http://schemas.microsoft.com/office/powerpoint/2010/main" val="3788983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635" y="345456"/>
            <a:ext cx="8632689" cy="803894"/>
          </a:xfrm>
        </p:spPr>
        <p:txBody>
          <a:bodyPr>
            <a:normAutofit fontScale="90000"/>
          </a:bodyPr>
          <a:lstStyle/>
          <a:p>
            <a:r>
              <a:rPr lang="es-ES" sz="3100" dirty="0"/>
              <a:t>Aplíquelo: Usar mi plan de gastos y de ahorros</a:t>
            </a:r>
            <a:r>
              <a:rPr sz="3100" dirty="0"/>
              <a:t/>
            </a:r>
            <a:br>
              <a:rPr sz="3100" dirty="0"/>
            </a:br>
            <a:r>
              <a:rPr lang="es-ES" sz="3100" dirty="0"/>
              <a:t>Consulte la página 13 de la Guía del </a:t>
            </a:r>
            <a:r>
              <a:rPr lang="es-ES" dirty="0"/>
              <a:t>participante</a:t>
            </a:r>
          </a:p>
        </p:txBody>
      </p:sp>
      <p:pic>
        <p:nvPicPr>
          <p:cNvPr id="3" name="Picture 2" descr="Captura de pantalla de Aplíquelo: Usar mi plan de gastos y de ahorros de la Guía del participante. Se muestra solo con fines de navegación&#10;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7" y="1235595"/>
            <a:ext cx="7936808" cy="47932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899400" y="6363615"/>
            <a:ext cx="6731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43523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299"/>
            <a:ext cx="8229600" cy="1143000"/>
          </a:xfrm>
        </p:spPr>
        <p:txBody>
          <a:bodyPr>
            <a:normAutofit/>
          </a:bodyPr>
          <a:lstStyle/>
          <a:p>
            <a:r>
              <a:rPr lang="es-ES"/>
              <a:t>Ideas para cada día y semana</a:t>
            </a:r>
            <a:endParaRPr lang="es-ES" dirty="0"/>
          </a:p>
        </p:txBody>
      </p:sp>
      <p:pic>
        <p:nvPicPr>
          <p:cNvPr id="5" name="Picture 4" descr="imagen de caricatura de una página de calendario con &quot;31&quot; escrito en ella.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385299"/>
            <a:ext cx="1905000" cy="1905000"/>
          </a:xfrm>
          <a:prstGeom prst="rect">
            <a:avLst/>
          </a:prstGeom>
        </p:spPr>
      </p:pic>
      <p:pic>
        <p:nvPicPr>
          <p:cNvPr id="6" name="Picture 5" descr="Imagen de dibujos animados de calendario con cajas vacías para mostrar fechas&#10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588455"/>
            <a:ext cx="1905000" cy="1905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9066" y="1424723"/>
            <a:ext cx="6417734" cy="4938892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Ideas para cada día</a:t>
            </a:r>
          </a:p>
          <a:p>
            <a:pPr lvl="1">
              <a:lnSpc>
                <a:spcPct val="130000"/>
              </a:lnSpc>
            </a:pPr>
            <a:r>
              <a:rPr lang="es-ES" sz="2400" dirty="0"/>
              <a:t>Registre los ahorros, las reparticiones y los gastos.</a:t>
            </a:r>
          </a:p>
          <a:p>
            <a:pPr lvl="1">
              <a:lnSpc>
                <a:spcPct val="130000"/>
              </a:lnSpc>
            </a:pPr>
            <a:r>
              <a:rPr lang="es-ES" sz="2400" dirty="0"/>
              <a:t>Junte el cambio.</a:t>
            </a:r>
          </a:p>
          <a:p>
            <a:pPr lvl="1">
              <a:lnSpc>
                <a:spcPct val="130000"/>
              </a:lnSpc>
            </a:pPr>
            <a:r>
              <a:rPr lang="es-ES" sz="2400" dirty="0"/>
              <a:t>¿Otras ideas?</a:t>
            </a:r>
          </a:p>
          <a:p>
            <a:pPr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Ideas para cada semana</a:t>
            </a:r>
          </a:p>
          <a:p>
            <a:pPr lvl="1"/>
            <a:r>
              <a:rPr lang="es-ES" sz="2400" dirty="0"/>
              <a:t>Sistema de sobres</a:t>
            </a:r>
          </a:p>
          <a:p>
            <a:pPr lvl="1"/>
            <a:r>
              <a:rPr lang="es-ES" sz="2400" dirty="0"/>
              <a:t>Control semanal del dinero</a:t>
            </a:r>
          </a:p>
          <a:p>
            <a:pPr lvl="1"/>
            <a:r>
              <a:rPr lang="es-ES" sz="2400" dirty="0"/>
              <a:t>¿Otras ideas?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912100" y="6363615"/>
            <a:ext cx="6858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34093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Ideas para cada mes</a:t>
            </a:r>
            <a:endParaRPr lang="es-ES" dirty="0"/>
          </a:p>
        </p:txBody>
      </p:sp>
      <p:pic>
        <p:nvPicPr>
          <p:cNvPr id="5" name="Picture 4" descr="caricatura de la página del calendario que muestra MAYO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656" y="1373923"/>
            <a:ext cx="1905000" cy="1905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8933" y="1424723"/>
            <a:ext cx="6028266" cy="470144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Ideas para cada mes</a:t>
            </a:r>
          </a:p>
          <a:p>
            <a:pPr lvl="1"/>
            <a:r>
              <a:rPr lang="es-ES" sz="2800" dirty="0"/>
              <a:t>Realizar una revisión mensual</a:t>
            </a:r>
          </a:p>
          <a:p>
            <a:pPr lvl="1"/>
            <a:r>
              <a:rPr lang="es-ES" sz="2800" dirty="0"/>
              <a:t>Realizar una sesión mensual para establecer metas</a:t>
            </a:r>
          </a:p>
          <a:p>
            <a:pPr lvl="1"/>
            <a:r>
              <a:rPr lang="es-ES" sz="2800" dirty="0"/>
              <a:t>Reconozca los logros</a:t>
            </a:r>
          </a:p>
          <a:p>
            <a:pPr lvl="1"/>
            <a:r>
              <a:rPr lang="es-ES" sz="2800" dirty="0"/>
              <a:t>Prepararse para una rendición impositiva</a:t>
            </a:r>
          </a:p>
          <a:p>
            <a:pPr lvl="1"/>
            <a:r>
              <a:rPr lang="es-ES" sz="2800" dirty="0"/>
              <a:t>¿Otras ideas?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9400" y="6363615"/>
            <a:ext cx="6731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7672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Aumentar los ingresos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868378" cy="3351993"/>
          </a:xfrm>
        </p:spPr>
        <p:txBody>
          <a:bodyPr>
            <a:normAutofit lnSpcReduction="10000"/>
          </a:bodyPr>
          <a:lstStyle/>
          <a:p>
            <a:pPr lvl="3">
              <a:spcBef>
                <a:spcPts val="574"/>
              </a:spcBef>
              <a:buFont typeface="Wingdings" panose="05000000000000000000" pitchFamily="2" charset="2"/>
              <a:buChar char="§"/>
            </a:pPr>
            <a:r>
              <a:rPr lang="es-ES" sz="3200" dirty="0">
                <a:latin typeface="+mj-lt"/>
              </a:rPr>
              <a:t>Puede ayudar a cubrir los gastos, ahorrar o repartir</a:t>
            </a:r>
          </a:p>
          <a:p>
            <a:pPr lvl="4">
              <a:spcBef>
                <a:spcPts val="574"/>
              </a:spcBef>
            </a:pPr>
            <a:r>
              <a:rPr lang="es-ES" sz="2800" dirty="0"/>
              <a:t>Por única vez (la venta de algo)</a:t>
            </a:r>
          </a:p>
          <a:p>
            <a:pPr lvl="4">
              <a:spcBef>
                <a:spcPts val="574"/>
              </a:spcBef>
            </a:pPr>
            <a:r>
              <a:rPr lang="es-ES" sz="2800" dirty="0"/>
              <a:t>A veces (algunas ventas de garaje)</a:t>
            </a:r>
          </a:p>
          <a:p>
            <a:pPr lvl="4">
              <a:spcBef>
                <a:spcPts val="574"/>
              </a:spcBef>
            </a:pPr>
            <a:r>
              <a:rPr lang="es-ES" sz="2800" dirty="0"/>
              <a:t>Constantes (segundo empleo de tiempo parcial)</a:t>
            </a:r>
          </a:p>
          <a:p>
            <a:pPr lvl="4">
              <a:spcBef>
                <a:spcPts val="574"/>
              </a:spcBef>
            </a:pPr>
            <a:r>
              <a:rPr lang="es-ES" sz="2800" dirty="0"/>
              <a:t>A largo plazo (desarrollo de personal)</a:t>
            </a:r>
          </a:p>
          <a:p>
            <a:pPr lvl="4">
              <a:spcBef>
                <a:spcPts val="574"/>
              </a:spcBef>
            </a:pPr>
            <a:endParaRPr lang="es-ES" sz="2400" dirty="0"/>
          </a:p>
          <a:p>
            <a:pPr lvl="4">
              <a:spcBef>
                <a:spcPts val="574"/>
              </a:spcBef>
            </a:pPr>
            <a:endParaRPr lang="es-ES" sz="2800" dirty="0"/>
          </a:p>
          <a:p>
            <a:pPr lvl="4">
              <a:spcBef>
                <a:spcPts val="574"/>
              </a:spcBef>
            </a:pPr>
            <a:endParaRPr lang="es-ES" sz="2800" dirty="0"/>
          </a:p>
          <a:p>
            <a:pPr lvl="1"/>
            <a:endParaRPr lang="es-ES" dirty="0"/>
          </a:p>
        </p:txBody>
      </p:sp>
      <p:pic>
        <p:nvPicPr>
          <p:cNvPr id="5" name="Picture 4" descr="Caricatura con dos manos y una moneda de papel verde intercambiando manos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856" y="1234722"/>
            <a:ext cx="1905000" cy="190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7986" y="5299936"/>
            <a:ext cx="78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2800" dirty="0">
                <a:latin typeface="+mj-lt"/>
              </a:rPr>
              <a:t>¿Qué otras maneras existen de aumentar los ingresos?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899400" y="6363615"/>
            <a:ext cx="7112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41180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Disminuir los gastos</a:t>
            </a:r>
            <a:endParaRPr lang="es-ES" dirty="0"/>
          </a:p>
        </p:txBody>
      </p:sp>
      <p:pic>
        <p:nvPicPr>
          <p:cNvPr id="5" name="Picture 4" descr="Caricatura de un trozo de papel moneda verde que se corta con unas tijeras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988" y="1189566"/>
            <a:ext cx="1905000" cy="1905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4932" y="1424723"/>
            <a:ext cx="6912340" cy="4701440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s-ES" sz="6700" dirty="0">
                <a:latin typeface="+mj-lt"/>
              </a:rPr>
              <a:t>Piense en las necesidades, los deseos y las obligaciones</a:t>
            </a:r>
          </a:p>
          <a:p>
            <a:pPr lvl="1">
              <a:lnSpc>
                <a:spcPct val="120000"/>
              </a:lnSpc>
              <a:spcBef>
                <a:spcPts val="574"/>
              </a:spcBef>
            </a:pPr>
            <a:r>
              <a:rPr lang="es-ES" sz="5900" dirty="0">
                <a:latin typeface="Franklin Gothic Medium" panose="020B0603020102020204" pitchFamily="34" charset="0"/>
              </a:rPr>
              <a:t>Conservar:</a:t>
            </a:r>
          </a:p>
          <a:p>
            <a:pPr lvl="2">
              <a:lnSpc>
                <a:spcPct val="120000"/>
              </a:lnSpc>
              <a:spcBef>
                <a:spcPts val="574"/>
              </a:spcBef>
              <a:buFont typeface="Franklin Gothic Book" panose="020B0503020102020204" pitchFamily="34" charset="0"/>
              <a:buChar char="―"/>
            </a:pPr>
            <a:r>
              <a:rPr lang="es-ES" sz="5100" dirty="0">
                <a:latin typeface="+mn-lt"/>
              </a:rPr>
              <a:t>¿Qué podría ser más económico o usar menos? </a:t>
            </a:r>
          </a:p>
          <a:p>
            <a:pPr lvl="2">
              <a:lnSpc>
                <a:spcPct val="120000"/>
              </a:lnSpc>
            </a:pPr>
            <a:endParaRPr lang="es-ES" sz="3800" dirty="0">
              <a:latin typeface="+mn-lt"/>
            </a:endParaRPr>
          </a:p>
          <a:p>
            <a:pPr lvl="1">
              <a:lnSpc>
                <a:spcPct val="120000"/>
              </a:lnSpc>
              <a:spcBef>
                <a:spcPts val="574"/>
              </a:spcBef>
            </a:pPr>
            <a:r>
              <a:rPr lang="es-ES" sz="5900" dirty="0">
                <a:latin typeface="+mj-lt"/>
              </a:rPr>
              <a:t>Adaptar:</a:t>
            </a:r>
          </a:p>
          <a:p>
            <a:pPr lvl="2">
              <a:lnSpc>
                <a:spcPct val="120000"/>
              </a:lnSpc>
              <a:spcBef>
                <a:spcPts val="574"/>
              </a:spcBef>
              <a:buFont typeface="Franklin Gothic Book" panose="020B0503020102020204" pitchFamily="34" charset="0"/>
              <a:buChar char="―"/>
            </a:pPr>
            <a:r>
              <a:rPr lang="es-ES" sz="5100" dirty="0">
                <a:latin typeface="+mn-lt"/>
              </a:rPr>
              <a:t>¿Qué puede renegociar?</a:t>
            </a:r>
          </a:p>
          <a:p>
            <a:pPr lvl="1">
              <a:lnSpc>
                <a:spcPct val="120000"/>
              </a:lnSpc>
            </a:pPr>
            <a:endParaRPr lang="es-ES" sz="2300" dirty="0">
              <a:latin typeface="+mn-lt"/>
            </a:endParaRPr>
          </a:p>
          <a:p>
            <a:pPr lvl="1">
              <a:lnSpc>
                <a:spcPct val="120000"/>
              </a:lnSpc>
              <a:spcBef>
                <a:spcPts val="574"/>
              </a:spcBef>
            </a:pPr>
            <a:r>
              <a:rPr lang="es-ES" sz="5900" dirty="0">
                <a:latin typeface="+mj-lt"/>
              </a:rPr>
              <a:t>Prescindir:</a:t>
            </a:r>
          </a:p>
          <a:p>
            <a:pPr lvl="2">
              <a:lnSpc>
                <a:spcPct val="120000"/>
              </a:lnSpc>
              <a:spcBef>
                <a:spcPts val="574"/>
              </a:spcBef>
              <a:buFont typeface="Franklin Gothic Book" panose="020B0503020102020204" pitchFamily="34" charset="0"/>
              <a:buChar char="―"/>
            </a:pPr>
            <a:r>
              <a:rPr lang="es-ES" sz="5100" dirty="0">
                <a:latin typeface="+mn-lt"/>
              </a:rPr>
              <a:t>¿Qué puede eliminar?</a:t>
            </a:r>
          </a:p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74000" y="6363615"/>
            <a:ext cx="7112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10641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285" y="457200"/>
            <a:ext cx="8566015" cy="774700"/>
          </a:xfrm>
        </p:spPr>
        <p:txBody>
          <a:bodyPr>
            <a:noAutofit/>
          </a:bodyPr>
          <a:lstStyle/>
          <a:p>
            <a:pPr>
              <a:lnSpc>
                <a:spcPts val="3800"/>
              </a:lnSpc>
            </a:pPr>
            <a:r>
              <a:rPr lang="es-ES" sz="2800" dirty="0"/>
              <a:t>Pruébelo: Adaptar un plan de gastos y de ahorros</a:t>
            </a:r>
            <a:r>
              <a:rPr sz="2800" dirty="0"/>
              <a:t/>
            </a:r>
            <a:br>
              <a:rPr sz="2800" dirty="0"/>
            </a:br>
            <a:r>
              <a:rPr lang="es-ES" sz="2800" dirty="0"/>
              <a:t>Consulte la página 17 de la Guía del participante</a:t>
            </a:r>
          </a:p>
        </p:txBody>
      </p:sp>
      <p:pic>
        <p:nvPicPr>
          <p:cNvPr id="5" name="Picture 4" descr="Captura de pantalla de Pruébelo: Ajustar un plan de gastos y de ahorros de la Guía del participante. Se muestra solo con fines de navegación&#10;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96" y="1456595"/>
            <a:ext cx="7936808" cy="4668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363615"/>
            <a:ext cx="65405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20006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2" y="399954"/>
            <a:ext cx="8011427" cy="916084"/>
          </a:xfrm>
        </p:spPr>
        <p:txBody>
          <a:bodyPr>
            <a:noAutofit/>
          </a:bodyPr>
          <a:lstStyle/>
          <a:p>
            <a:r>
              <a:rPr lang="es-ES" dirty="0"/>
              <a:t>Sección 1: Recordar la conclusión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600" i="1" dirty="0"/>
              <a:t>Usar un plan de gastos y de ahorros mensual como orientación de cómo utiliza el dinero.</a:t>
            </a:r>
          </a:p>
          <a:p>
            <a:endParaRPr lang="es-E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912100" y="6363615"/>
            <a:ext cx="7112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15253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title" idx="4294967295"/>
          </p:nvPr>
        </p:nvSpPr>
        <p:spPr>
          <a:xfrm>
            <a:off x="457200" y="949325"/>
            <a:ext cx="3060700" cy="32686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Arial"/>
              <a:buNone/>
              <a:tabLst/>
              <a:defRPr/>
            </a:pPr>
            <a:r>
              <a:rPr kumimoji="0" lang="es-E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n-ea"/>
                <a:cs typeface="Franklin Gothic Medium"/>
              </a:rPr>
              <a:t>Cuando el dinero no alcanza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Arial"/>
              <a:buNone/>
              <a:tabLst/>
              <a:defRPr/>
            </a:pPr>
            <a:endParaRPr kumimoji="0" lang="es-ES" sz="1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Medium"/>
              <a:ea typeface="+mn-ea"/>
              <a:cs typeface="Franklin Gothic Mediu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Arial"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Franklin Gothic Medium"/>
              </a:rPr>
              <a:t>Consulte la página 18 de la Guía del participante.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/>
              <a:t>Sección 2:</a:t>
            </a:r>
            <a:endParaRPr lang="es-ES" dirty="0"/>
          </a:p>
        </p:txBody>
      </p:sp>
      <p:pic>
        <p:nvPicPr>
          <p:cNvPr id="8" name="Picture 7" descr="Hombre y mujer en el sofá mirando papeles juntos.&#10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6199" y="586158"/>
            <a:ext cx="5257801" cy="5029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874000" y="6363615"/>
            <a:ext cx="7112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35409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Sección 2: Conclusión principal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600" i="1" dirty="0"/>
              <a:t>Priorizar qué cuentas pagar primero cuando el dinero no alcanza.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874000" y="6363615"/>
            <a:ext cx="7112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34653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035336" cy="881682"/>
          </a:xfrm>
        </p:spPr>
        <p:txBody>
          <a:bodyPr>
            <a:noAutofit/>
          </a:bodyPr>
          <a:lstStyle/>
          <a:p>
            <a:r>
              <a:rPr lang="es-ES" dirty="0"/>
              <a:t>¿Cómo sucede?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3994014" cy="470144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Incluso con una planificación cuidadosa, es posible que no alcance el dinero</a:t>
            </a:r>
          </a:p>
        </p:txBody>
      </p:sp>
      <p:pic>
        <p:nvPicPr>
          <p:cNvPr id="6" name="Picture 5" descr="Imagen de manos sosteniendo una billetera vacía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670" y="1638300"/>
            <a:ext cx="4299652" cy="412685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861300" y="6363615"/>
            <a:ext cx="752022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9433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62931"/>
            <a:ext cx="7499213" cy="607044"/>
          </a:xfrm>
        </p:spPr>
        <p:txBody>
          <a:bodyPr/>
          <a:lstStyle/>
          <a:p>
            <a:r>
              <a:rPr lang="es-ES"/>
              <a:t>Encuesta previa a la capacitación</a:t>
            </a:r>
            <a:r>
              <a:t/>
            </a:r>
            <a:br/>
            <a:r>
              <a:rPr lang="es-ES" sz="2400" dirty="0">
                <a:latin typeface="+mj-lt"/>
              </a:rPr>
              <a:t>Consulte la página 25 de la Guía del Participante</a:t>
            </a:r>
          </a:p>
        </p:txBody>
      </p:sp>
      <p:pic>
        <p:nvPicPr>
          <p:cNvPr id="5" name="Picture 4" descr="Captura de pantalla de la Encuesta posterior a la capacitación de la Guía del participante. Se muestra solo con fines de navegación; no debe leerse en la diapositiva.&#10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96" y="1179696"/>
            <a:ext cx="7936808" cy="49177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621251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¿Qué puedo hacer?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502" y="1424723"/>
            <a:ext cx="7499214" cy="4701440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s-ES" sz="2800" dirty="0"/>
              <a:t>Aumentar los ingresos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s-ES" sz="2800" dirty="0"/>
              <a:t>Disminuir los gastos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s-ES" sz="2800" dirty="0"/>
              <a:t>Comunicarse con los acreedores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s-ES" sz="2800" dirty="0"/>
              <a:t>Pedir ayuda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2800" dirty="0"/>
              <a:t>Priorizar qué pagar primero</a:t>
            </a:r>
          </a:p>
        </p:txBody>
      </p:sp>
      <p:sp>
        <p:nvSpPr>
          <p:cNvPr id="7" name="TextBox 6" descr="signo de interrogación grande azul&#10;"/>
          <p:cNvSpPr txBox="1"/>
          <p:nvPr/>
        </p:nvSpPr>
        <p:spPr>
          <a:xfrm>
            <a:off x="6242050" y="703950"/>
            <a:ext cx="1987550" cy="470898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es-ES" sz="30000" dirty="0">
                <a:solidFill>
                  <a:schemeClr val="tx2"/>
                </a:solidFill>
                <a:latin typeface="+mj-lt"/>
              </a:rPr>
              <a:t>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74000" y="6363615"/>
            <a:ext cx="7112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10089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108814" cy="881682"/>
          </a:xfrm>
        </p:spPr>
        <p:txBody>
          <a:bodyPr>
            <a:normAutofit/>
          </a:bodyPr>
          <a:lstStyle/>
          <a:p>
            <a:r>
              <a:rPr lang="es-ES"/>
              <a:t>Priorizar según lo que podría suceder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30000"/>
              </a:lnSpc>
              <a:spcBef>
                <a:spcPts val="574"/>
              </a:spcBef>
              <a:spcAft>
                <a:spcPts val="0"/>
              </a:spcAft>
            </a:pPr>
            <a:r>
              <a:rPr lang="es-ES" sz="3200" dirty="0"/>
              <a:t>Tome decisiones acerca de qué cuentas pagar en su totalidad, en forma parcial o con retraso.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s-ES" sz="3200" dirty="0"/>
              <a:t>Preste atención a las consecuencias que: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800" dirty="0"/>
              <a:t>Evitan que reciba ingresos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800" dirty="0"/>
              <a:t>Ponen en riesgo su techo.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800" dirty="0"/>
              <a:t>Afectan la salud o la capacidad de vivir de manera independiente.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800" dirty="0"/>
              <a:t>Podrían ocasionar la pérdida de activos.</a:t>
            </a:r>
          </a:p>
          <a:p>
            <a:pPr lvl="1"/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899400" y="6363615"/>
            <a:ext cx="6858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158859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79400"/>
            <a:ext cx="8083414" cy="774700"/>
          </a:xfrm>
        </p:spPr>
        <p:txBody>
          <a:bodyPr/>
          <a:lstStyle/>
          <a:p>
            <a:r>
              <a:rPr lang="es-ES"/>
              <a:t>Aplíquelo: Priorizar mis gastos</a:t>
            </a:r>
            <a:r>
              <a:t/>
            </a:r>
            <a:br/>
            <a:r>
              <a:rPr lang="es-ES" sz="2400" dirty="0"/>
              <a:t>Consulte la página 20 de la Guía del Participante</a:t>
            </a:r>
          </a:p>
        </p:txBody>
      </p:sp>
      <p:pic>
        <p:nvPicPr>
          <p:cNvPr id="5" name="Picture 4" descr="Captura de pantalla de Aplíquelo: Priorización de mis gastos de la Guía del participante. Se muestra solo con fines de navegación.&#10;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96" y="1323495"/>
            <a:ext cx="7936808" cy="46936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9400" y="6363615"/>
            <a:ext cx="64135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22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040370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2" y="399954"/>
            <a:ext cx="7973327" cy="916084"/>
          </a:xfrm>
        </p:spPr>
        <p:txBody>
          <a:bodyPr>
            <a:noAutofit/>
          </a:bodyPr>
          <a:lstStyle/>
          <a:p>
            <a:r>
              <a:rPr lang="es-ES"/>
              <a:t>Sección 2: Recordar la conclusión principal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600" i="1" dirty="0"/>
              <a:t>Priorizar qué cuentas pagar primero cuando el dinero no alcanza.</a:t>
            </a:r>
          </a:p>
          <a:p>
            <a:endParaRPr lang="es-E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861300" y="6363615"/>
            <a:ext cx="72390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578829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Tomar medidas</a:t>
            </a:r>
            <a:r>
              <a:rPr dirty="0"/>
              <a:t/>
            </a:r>
            <a:br>
              <a:rPr dirty="0"/>
            </a:br>
            <a:r>
              <a:rPr lang="es-ES" sz="2700" dirty="0"/>
              <a:t>Consulte la página 22 de la Guía </a:t>
            </a:r>
            <a:br>
              <a:rPr lang="es-ES" sz="2700" dirty="0"/>
            </a:br>
            <a:r>
              <a:rPr lang="es-ES" sz="2700" dirty="0"/>
              <a:t>del participante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4436" y="1432864"/>
            <a:ext cx="5599048" cy="4967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6032" indent="-256032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Franklin Gothic Medium"/>
                <a:ea typeface="+mn-ea"/>
                <a:cs typeface="Franklin Gothic Medium"/>
              </a:defRPr>
            </a:lvl1pPr>
            <a:lvl2pPr marL="457200" indent="-182880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i="0" kern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i="0" kern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i="0" kern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i="0" kern="1200" baseline="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¿Qué haré?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¿Cómo lo haré?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¿Le contaré mis planes a alguien? En caso de que sea así, ¿a quién?</a:t>
            </a:r>
            <a:endParaRPr lang="es-ES" sz="3200" i="1" dirty="0"/>
          </a:p>
          <a:p>
            <a:pPr marL="0" indent="0">
              <a:buFont typeface="Arial"/>
              <a:buNone/>
            </a:pPr>
            <a:endParaRPr lang="es-ES" dirty="0"/>
          </a:p>
          <a:p>
            <a:endParaRPr lang="es-ES" dirty="0"/>
          </a:p>
          <a:p>
            <a:endParaRPr lang="es-ES" dirty="0"/>
          </a:p>
          <a:p>
            <a:pPr marL="0" indent="0">
              <a:buFont typeface="Arial"/>
              <a:buNone/>
            </a:pPr>
            <a:endParaRPr lang="es-ES" dirty="0"/>
          </a:p>
        </p:txBody>
      </p:sp>
      <p:sp>
        <p:nvSpPr>
          <p:cNvPr id="9" name="TextBox 8"/>
          <p:cNvSpPr txBox="1"/>
          <p:nvPr/>
        </p:nvSpPr>
        <p:spPr>
          <a:xfrm>
            <a:off x="531523" y="5610552"/>
            <a:ext cx="8085457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+mj-lt"/>
              </a:rPr>
              <a:t>Ingrese en fdic.gov/education, si desea más información.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99400" y="6363615"/>
            <a:ext cx="717580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47854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77987" y="256779"/>
            <a:ext cx="5385720" cy="1165132"/>
          </a:xfrm>
        </p:spPr>
        <p:txBody>
          <a:bodyPr/>
          <a:lstStyle/>
          <a:p>
            <a:r>
              <a:rPr lang="es-ES" sz="2700" dirty="0"/>
              <a:t>Encuesta previa a la capacitación </a:t>
            </a:r>
            <a:r>
              <a:rPr sz="2700" dirty="0"/>
              <a:t/>
            </a:r>
            <a:br>
              <a:rPr sz="2700" dirty="0"/>
            </a:br>
            <a:r>
              <a:rPr lang="es-ES" sz="2700" dirty="0"/>
              <a:t>Consulte la página 27 de la Guía del participante</a:t>
            </a:r>
          </a:p>
        </p:txBody>
      </p:sp>
      <p:pic>
        <p:nvPicPr>
          <p:cNvPr id="9" name="Picture 8" descr="Imagen de GRACIAS en inglés con cada letra en un recuadro negro, colgando desde arriba.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423" y="163295"/>
            <a:ext cx="2791505" cy="1996615"/>
          </a:xfrm>
          <a:prstGeom prst="rect">
            <a:avLst/>
          </a:prstGeom>
        </p:spPr>
      </p:pic>
      <p:pic>
        <p:nvPicPr>
          <p:cNvPr id="10" name="Picture 9" descr="Captura de pantalla de la Encuesta posterior a la capacitación de la Guía del participante. Se muestra solo con fines de navegación.&#10;&#10;&#10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69" y="1445907"/>
            <a:ext cx="7936808" cy="49177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74000" y="6363615"/>
            <a:ext cx="740623" cy="283845"/>
          </a:xfrm>
        </p:spPr>
        <p:txBody>
          <a:bodyPr/>
          <a:lstStyle/>
          <a:p>
            <a:fld id="{AF83BEB6-139A-B746-BC33-1F5B6187E651}" type="slidenum">
              <a:rPr lang="en-US" smtClean="0"/>
              <a:pPr/>
              <a:t>25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68715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title" idx="4294967295"/>
          </p:nvPr>
        </p:nvSpPr>
        <p:spPr>
          <a:xfrm>
            <a:off x="457200" y="949325"/>
            <a:ext cx="3060700" cy="40544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Arial"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n-ea"/>
                <a:cs typeface="Franklin Gothic Medium"/>
              </a:rPr>
              <a:t>Preparar un plan de gastos y de ahorros mensual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Arial"/>
              <a:buNone/>
              <a:tabLst/>
              <a:defRPr/>
            </a:pPr>
            <a:endParaRPr kumimoji="0" lang="es-ES" sz="2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Franklin Gothic Mediu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Arial"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Franklin Gothic Medium"/>
              </a:rPr>
              <a:t>Consulte la página 3 de la Guía del participante.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/>
              <a:t>Sección 1</a:t>
            </a:r>
            <a:endParaRPr lang="es-ES" dirty="0"/>
          </a:p>
        </p:txBody>
      </p:sp>
      <p:pic>
        <p:nvPicPr>
          <p:cNvPr id="9" name="Picture 8" descr="Imagen de un hombre con anteojos que mira un trozo de papel que sostiene en una mano y la otra mano está en el teclado de una computadora portátil. Libro abierto sobre la mesa.&#10;&#10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17"/>
          <a:stretch/>
        </p:blipFill>
        <p:spPr>
          <a:xfrm>
            <a:off x="3886200" y="586158"/>
            <a:ext cx="5257800" cy="5029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15406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Sección 1: Conclusión principal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600" i="1" dirty="0"/>
              <a:t>Usar un plan de gastos y de ahorros mensual como orientación de cómo utiliza el dinero.</a:t>
            </a:r>
          </a:p>
          <a:p>
            <a:endParaRPr lang="es-E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49364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157405" cy="881682"/>
          </a:xfrm>
        </p:spPr>
        <p:txBody>
          <a:bodyPr>
            <a:noAutofit/>
          </a:bodyPr>
          <a:lstStyle/>
          <a:p>
            <a:r>
              <a:rPr lang="es-ES"/>
              <a:t>Los pilares de un plan de gastos y de ahorros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321551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1800" dirty="0"/>
              <a:t>Comparar los ingresos y los gastos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1800" dirty="0"/>
              <a:t>Comprender en qué se le va el dinero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1800" dirty="0"/>
              <a:t>Realizar adaptaciones</a:t>
            </a:r>
          </a:p>
          <a:p>
            <a:endParaRPr lang="es-ES" dirty="0"/>
          </a:p>
        </p:txBody>
      </p:sp>
      <p:pic>
        <p:nvPicPr>
          <p:cNvPr id="6" name="Picture 5" descr="Balanza de equilibrio: billetera con el símbolo del dólar a la izquierda, con &quot;Ingresos&quot; debajo, y casa, automóvil, tren, teléfono celular, computadora a la derecha, con &quot;Gastos&quot; debajo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075" y="1537083"/>
            <a:ext cx="4041002" cy="28026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2586" y="5175718"/>
            <a:ext cx="3311626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ES" sz="2800" b="1" spc="100" dirty="0"/>
              <a:t>Ingresos:</a:t>
            </a:r>
          </a:p>
          <a:p>
            <a:r>
              <a:rPr lang="es-ES" sz="2800" b="1" dirty="0"/>
              <a:t>El dinero que recibe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03516" y="5174475"/>
            <a:ext cx="4394578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ES" sz="2800" b="1" spc="100" dirty="0"/>
              <a:t>Gastos:</a:t>
            </a:r>
            <a:r>
              <a:t/>
            </a:r>
            <a:br/>
            <a:r>
              <a:rPr lang="es-ES" sz="2800" b="1" dirty="0"/>
              <a:t>Cómo utiliza los ingresos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11298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439014" cy="628690"/>
          </a:xfrm>
        </p:spPr>
        <p:txBody>
          <a:bodyPr>
            <a:noAutofit/>
          </a:bodyPr>
          <a:lstStyle/>
          <a:p>
            <a:r>
              <a:rPr lang="es-ES" sz="2800" dirty="0"/>
              <a:t>Aplíquelo: Preparar mi plan de gastos y de ahorros</a:t>
            </a:r>
            <a:r>
              <a:rPr sz="2800" dirty="0"/>
              <a:t/>
            </a:r>
            <a:br>
              <a:rPr sz="2800" dirty="0"/>
            </a:br>
            <a:r>
              <a:rPr lang="es-ES" sz="2800" dirty="0"/>
              <a:t>Consulte la página 4 de la Guía del participante</a:t>
            </a:r>
          </a:p>
        </p:txBody>
      </p:sp>
      <p:pic>
        <p:nvPicPr>
          <p:cNvPr id="5" name="Picture 4" descr="Captura de pantalla de Aplíquelo: Preparar mi plan de gastos y de ahorros de la Guía del participante. Se muestra solo con fines de navegación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32" y="1292245"/>
            <a:ext cx="7936808" cy="47434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2874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95689"/>
            <a:ext cx="8088342" cy="881682"/>
          </a:xfrm>
        </p:spPr>
        <p:txBody>
          <a:bodyPr>
            <a:noAutofit/>
          </a:bodyPr>
          <a:lstStyle/>
          <a:p>
            <a:r>
              <a:rPr lang="es-ES"/>
              <a:t>Completar mi plan de gastos y de ahorros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977371"/>
            <a:ext cx="8088342" cy="5262562"/>
          </a:xfrm>
        </p:spPr>
        <p:txBody>
          <a:bodyPr>
            <a:normAutofit fontScale="925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Tres secciones:</a:t>
            </a:r>
          </a:p>
          <a:p>
            <a:pPr marL="731520" lvl="1" indent="-457200">
              <a:spcBef>
                <a:spcPts val="0"/>
              </a:spcBef>
              <a:buFont typeface="+mj-lt"/>
              <a:buAutoNum type="arabicPeriod"/>
            </a:pPr>
            <a:r>
              <a:rPr lang="es-ES" sz="2600" dirty="0"/>
              <a:t>Mis ingresos netos</a:t>
            </a:r>
          </a:p>
          <a:p>
            <a:pPr marL="731520" lvl="1" indent="-457200">
              <a:spcBef>
                <a:spcPts val="0"/>
              </a:spcBef>
              <a:buFont typeface="+mj-lt"/>
              <a:buAutoNum type="arabicPeriod"/>
            </a:pPr>
            <a:r>
              <a:rPr lang="es-ES" sz="2600" dirty="0"/>
              <a:t>Mis gastos</a:t>
            </a:r>
          </a:p>
          <a:p>
            <a:pPr marL="731520" lvl="1" indent="-457200">
              <a:spcBef>
                <a:spcPts val="0"/>
              </a:spcBef>
              <a:buFont typeface="+mj-lt"/>
              <a:buAutoNum type="arabicPeriod"/>
            </a:pPr>
            <a:r>
              <a:rPr lang="es-ES" sz="2600" dirty="0"/>
              <a:t>Comparación </a:t>
            </a:r>
          </a:p>
          <a:p>
            <a:pPr lv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Pasos para completarlo: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600" dirty="0"/>
              <a:t>Complete el </a:t>
            </a:r>
            <a:r>
              <a:rPr lang="es-ES" sz="2600" i="1" dirty="0"/>
              <a:t>importe mensual anterior 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600" dirty="0"/>
              <a:t>Complete el </a:t>
            </a:r>
            <a:r>
              <a:rPr lang="es-ES" sz="2600" i="1" dirty="0"/>
              <a:t>importe mensual proyectado 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600" dirty="0"/>
              <a:t>Compare el total de los ingresos netos y el total de gastos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600" dirty="0"/>
              <a:t>Si fuera necesario, realice cambios.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01777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/>
              <a:t>Cuando compara</a:t>
            </a:r>
            <a:endParaRPr lang="es-ES" dirty="0"/>
          </a:p>
        </p:txBody>
      </p:sp>
      <p:pic>
        <p:nvPicPr>
          <p:cNvPr id="5" name="Picture 4" descr="Balanza de equilibrio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2375" y="4549165"/>
            <a:ext cx="5190556" cy="171338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3385402"/>
          </a:xfrm>
        </p:spPr>
        <p:txBody>
          <a:bodyPr>
            <a:normAutofit fontScale="92500" lnSpcReduction="10000"/>
          </a:bodyPr>
          <a:lstStyle/>
          <a:p>
            <a:pPr marL="0" lvl="0" indent="0">
              <a:spcAft>
                <a:spcPts val="0"/>
              </a:spcAft>
              <a:buNone/>
            </a:pPr>
            <a:r>
              <a:rPr lang="es-ES" sz="2900" dirty="0"/>
              <a:t>El total de mis ingresos netos </a:t>
            </a:r>
            <a:r>
              <a:rPr lang="es-ES" sz="2900" dirty="0">
                <a:latin typeface="+mn-lt"/>
              </a:rPr>
              <a:t>menos</a:t>
            </a:r>
            <a:r>
              <a:rPr lang="es-ES" sz="2900" dirty="0"/>
              <a:t> el total de mis gastos</a:t>
            </a:r>
          </a:p>
          <a:p>
            <a:pPr lvl="0"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Si la diferencia es: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latin typeface="+mj-lt"/>
              </a:rPr>
              <a:t>cero</a:t>
            </a:r>
            <a:r>
              <a:rPr lang="es-ES"/>
              <a:t>: los ingresos igualan los gastos</a:t>
            </a:r>
            <a:endParaRPr lang="es-ES" sz="24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latin typeface="+mj-lt"/>
              </a:rPr>
              <a:t>positiva</a:t>
            </a:r>
            <a:r>
              <a:rPr lang="es-ES"/>
              <a:t>: tiene más ingresos que gastos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s-ES" sz="2800" dirty="0">
                <a:latin typeface="+mj-lt"/>
              </a:rPr>
              <a:t>negativa</a:t>
            </a:r>
            <a:r>
              <a:rPr lang="es-ES"/>
              <a:t>: tiene más gastos que ingresos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08579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66701"/>
            <a:ext cx="8337414" cy="830820"/>
          </a:xfrm>
        </p:spPr>
        <p:txBody>
          <a:bodyPr>
            <a:noAutofit/>
          </a:bodyPr>
          <a:lstStyle/>
          <a:p>
            <a:r>
              <a:rPr lang="es-ES" sz="2800" dirty="0"/>
              <a:t>Pruébelo: Preparar un plan de gastos y de ahorros</a:t>
            </a:r>
            <a:r>
              <a:rPr sz="2800" dirty="0"/>
              <a:t/>
            </a:r>
            <a:br>
              <a:rPr sz="2800" dirty="0"/>
            </a:br>
            <a:r>
              <a:rPr lang="es-ES" sz="2800" dirty="0"/>
              <a:t>Consulte la página 9 de la Guía del participante</a:t>
            </a:r>
          </a:p>
        </p:txBody>
      </p:sp>
      <p:pic>
        <p:nvPicPr>
          <p:cNvPr id="5" name="Picture 4" descr="Captura de pantalla de Aplíquelo: Preparar mi plan de gastos y de ahorros de la Guía del participante.  Se muestra solo con fines de navegación&#10;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46" y="1284866"/>
            <a:ext cx="7936808" cy="47434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350860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CTOMILLISECCONVERTED" val="1"/>
  <p:tag name="MMPROD_NEXTUNIQUEID" val="10009"/>
  <p:tag name="MMPROD_UIDATA" val="&lt;database version=&quot;11.0&quot;&gt;&lt;object type=&quot;1&quot; unique_id=&quot;10001&quot;&gt;&lt;object type=&quot;2&quot; unique_id=&quot;10002&quot;&gt;&lt;object type=&quot;3&quot; unique_id=&quot;10004&quot;&gt;&lt;property id=&quot;20148&quot; value=&quot;5&quot;/&gt;&lt;property id=&quot;20300&quot; value=&quot;Slide 2 - &amp;quot;Encuesta previa a la capacitación Consulte la página 25 de la Guía del Participante&amp;quot;&quot;/&gt;&lt;property id=&quot;20307&quot; value=&quot;574&quot;/&gt;&lt;/object&gt;&lt;object type=&quot;3&quot; unique_id=&quot;10005&quot;&gt;&lt;property id=&quot;20148&quot; value=&quot;5&quot;/&gt;&lt;property id=&quot;20300&quot; value=&quot;Slide 3 - &amp;quot;Preparar un plan de gastos y de ahorros mensual&amp;#x0D;&amp;#x0D;Consulte la página 3 de la Guía del participante.&amp;quot;&quot;/&gt;&lt;property id=&quot;20307&quot; value=&quot;274&quot;/&gt;&lt;/object&gt;&lt;object type=&quot;3&quot; unique_id=&quot;10006&quot;&gt;&lt;property id=&quot;20148&quot; value=&quot;5&quot;/&gt;&lt;property id=&quot;20300&quot; value=&quot;Slide 4 - &amp;quot;Sección 1: Conclusión principal&amp;quot;&quot;/&gt;&lt;property id=&quot;20307&quot; value=&quot;261&quot;/&gt;&lt;/object&gt;&lt;object type=&quot;3&quot; unique_id=&quot;10007&quot;&gt;&lt;property id=&quot;20148&quot; value=&quot;5&quot;/&gt;&lt;property id=&quot;20300&quot; value=&quot;Slide 5 - &amp;quot;Los pilares de un plan de gastos y de ahorros&amp;quot;&quot;/&gt;&lt;property id=&quot;20307&quot; value=&quot;559&quot;/&gt;&lt;/object&gt;&lt;object type=&quot;3&quot; unique_id=&quot;10008&quot;&gt;&lt;property id=&quot;20148&quot; value=&quot;5&quot;/&gt;&lt;property id=&quot;20300&quot; value=&quot;Slide 6 - &amp;quot;Aplíquelo: Preparar mi plan de gastos y de ahorros Consulte la página 4 de la Guía del participante&amp;quot;&quot;/&gt;&lt;property id=&quot;20307&quot; value=&quot;560&quot;/&gt;&lt;/object&gt;&lt;object type=&quot;3&quot; unique_id=&quot;10009&quot;&gt;&lt;property id=&quot;20148&quot; value=&quot;5&quot;/&gt;&lt;property id=&quot;20300&quot; value=&quot;Slide 7 - &amp;quot;Completar mi plan de gastos y de ahorros&amp;quot;&quot;/&gt;&lt;property id=&quot;20307&quot; value=&quot;578&quot;/&gt;&lt;/object&gt;&lt;object type=&quot;3&quot; unique_id=&quot;10010&quot;&gt;&lt;property id=&quot;20148&quot; value=&quot;5&quot;/&gt;&lt;property id=&quot;20300&quot; value=&quot;Slide 8 - &amp;quot;Cuando compara&amp;quot;&quot;/&gt;&lt;property id=&quot;20307&quot; value=&quot;561&quot;/&gt;&lt;/object&gt;&lt;object type=&quot;3&quot; unique_id=&quot;10011&quot;&gt;&lt;property id=&quot;20148&quot; value=&quot;5&quot;/&gt;&lt;property id=&quot;20300&quot; value=&quot;Slide 9 - &amp;quot;Pruébelo: Preparar un plan de gastos y de ahorros Consulte la página 9 de la Guía del participante&amp;quot;&quot;/&gt;&lt;property id=&quot;20307&quot; value=&quot;359&quot;/&gt;&lt;/object&gt;&lt;object type=&quot;3&quot; unique_id=&quot;10012&quot;&gt;&lt;property id=&quot;20148&quot; value=&quot;5&quot;/&gt;&lt;property id=&quot;20300&quot; value=&quot;Slide 10 - &amp;quot;Aplíquelo: Usar mi plan de gastos y de ahorros Consulte la página 13 de la Guía del participante&amp;quot;&quot;/&gt;&lt;property id=&quot;20307&quot; value=&quot;577&quot;/&gt;&lt;/object&gt;&lt;object type=&quot;3&quot; unique_id=&quot;10013&quot;&gt;&lt;property id=&quot;20148&quot; value=&quot;5&quot;/&gt;&lt;property id=&quot;20300&quot; value=&quot;Slide 11 - &amp;quot;Ideas para cada día y semana&amp;quot;&quot;/&gt;&lt;property id=&quot;20307&quot; value=&quot;571&quot;/&gt;&lt;/object&gt;&lt;object type=&quot;3&quot; unique_id=&quot;10014&quot;&gt;&lt;property id=&quot;20148&quot; value=&quot;5&quot;/&gt;&lt;property id=&quot;20300&quot; value=&quot;Slide 12 - &amp;quot;Ideas para cada mes&amp;quot;&quot;/&gt;&lt;property id=&quot;20307&quot; value=&quot;572&quot;/&gt;&lt;/object&gt;&lt;object type=&quot;3&quot; unique_id=&quot;10015&quot;&gt;&lt;property id=&quot;20148&quot; value=&quot;5&quot;/&gt;&lt;property id=&quot;20300&quot; value=&quot;Slide 13 - &amp;quot;Aumentar los ingresos&amp;quot;&quot;/&gt;&lt;property id=&quot;20307&quot; value=&quot;562&quot;/&gt;&lt;/object&gt;&lt;object type=&quot;3&quot; unique_id=&quot;10016&quot;&gt;&lt;property id=&quot;20148&quot; value=&quot;5&quot;/&gt;&lt;property id=&quot;20300&quot; value=&quot;Slide 14 - &amp;quot;Disminuir los gastos&amp;quot;&quot;/&gt;&lt;property id=&quot;20307&quot; value=&quot;563&quot;/&gt;&lt;/object&gt;&lt;object type=&quot;3&quot; unique_id=&quot;10017&quot;&gt;&lt;property id=&quot;20148&quot; value=&quot;5&quot;/&gt;&lt;property id=&quot;20300&quot; value=&quot;Slide 15 - &amp;quot;Pruébelo: Adaptar un plan de gastos y de ahorros Consulte la página 17 de la Guía del participante&amp;quot;&quot;/&gt;&lt;property id=&quot;20307&quot; value=&quot;564&quot;/&gt;&lt;/object&gt;&lt;object type=&quot;3&quot; unique_id=&quot;10018&quot;&gt;&lt;property id=&quot;20148&quot; value=&quot;5&quot;/&gt;&lt;property id=&quot;20300&quot; value=&quot;Slide 16 - &amp;quot;Sección 1: Recordar la conclusión principal&amp;quot;&quot;/&gt;&lt;property id=&quot;20307&quot; value=&quot;414&quot;/&gt;&lt;/object&gt;&lt;object type=&quot;3&quot; unique_id=&quot;10019&quot;&gt;&lt;property id=&quot;20148&quot; value=&quot;5&quot;/&gt;&lt;property id=&quot;20300&quot; value=&quot;Slide 17 - &amp;quot;Cuando el dinero no alcanza&amp;#x0D;&amp;#x0D;Consulte la página 18 de la Guía del participante.&amp;quot;&quot;/&gt;&lt;property id=&quot;20307&quot; value=&quot;275&quot;/&gt;&lt;/object&gt;&lt;object type=&quot;3&quot; unique_id=&quot;10020&quot;&gt;&lt;property id=&quot;20148&quot; value=&quot;5&quot;/&gt;&lt;property id=&quot;20300&quot; value=&quot;Slide 18 - &amp;quot;Sección 2: Conclusión principal&amp;quot;&quot;/&gt;&lt;property id=&quot;20307&quot; value=&quot;278&quot;/&gt;&lt;/object&gt;&lt;object type=&quot;3&quot; unique_id=&quot;10021&quot;&gt;&lt;property id=&quot;20148&quot; value=&quot;5&quot;/&gt;&lt;property id=&quot;20300&quot; value=&quot;Slide 19 - &amp;quot;¿Cómo sucede?&amp;quot;&quot;/&gt;&lt;property id=&quot;20307&quot; value=&quot;567&quot;/&gt;&lt;/object&gt;&lt;object type=&quot;3&quot; unique_id=&quot;10022&quot;&gt;&lt;property id=&quot;20148&quot; value=&quot;5&quot;/&gt;&lt;property id=&quot;20300&quot; value=&quot;Slide 20 - &amp;quot;¿Qué puedo hacer?&amp;quot;&quot;/&gt;&lt;property id=&quot;20307&quot; value=&quot;570&quot;/&gt;&lt;/object&gt;&lt;object type=&quot;3&quot; unique_id=&quot;10023&quot;&gt;&lt;property id=&quot;20148&quot; value=&quot;5&quot;/&gt;&lt;property id=&quot;20300&quot; value=&quot;Slide 21 - &amp;quot;Priorizar según lo que podría suceder&amp;quot;&quot;/&gt;&lt;property id=&quot;20307&quot; value=&quot;569&quot;/&gt;&lt;/object&gt;&lt;object type=&quot;3&quot; unique_id=&quot;10024&quot;&gt;&lt;property id=&quot;20148&quot; value=&quot;5&quot;/&gt;&lt;property id=&quot;20300&quot; value=&quot;Slide 22 - &amp;quot;Aplíquelo: Priorizar mis gastos Consulte la página 20 de la Guía del Participante&amp;quot;&quot;/&gt;&lt;property id=&quot;20307&quot; value=&quot;568&quot;/&gt;&lt;/object&gt;&lt;object type=&quot;3&quot; unique_id=&quot;10025&quot;&gt;&lt;property id=&quot;20148&quot; value=&quot;5&quot;/&gt;&lt;property id=&quot;20300&quot; value=&quot;Slide 23 - &amp;quot;Sección 2: Recordar la conclusión principal&amp;quot;&quot;/&gt;&lt;property id=&quot;20307&quot; value=&quot;417&quot;/&gt;&lt;/object&gt;&lt;object type=&quot;3&quot; unique_id=&quot;10026&quot;&gt;&lt;property id=&quot;20148&quot; value=&quot;5&quot;/&gt;&lt;property id=&quot;20300&quot; value=&quot;Slide 24 - &amp;quot;Tomar medidas Consulte la página 22 de la Guía  del participante&amp;quot;&quot;/&gt;&lt;property id=&quot;20307&quot; value=&quot;575&quot;/&gt;&lt;/object&gt;&lt;object type=&quot;3&quot; unique_id=&quot;10027&quot;&gt;&lt;property id=&quot;20148&quot; value=&quot;5&quot;/&gt;&lt;property id=&quot;20300&quot; value=&quot;Slide 25 - &amp;quot;Encuesta previa a la capacitación  Consulte la página 27 de la Guía del participante&amp;quot;&quot;/&gt;&lt;property id=&quot;20307&quot; value=&quot;576&quot;/&gt;&lt;/object&gt;&lt;object type=&quot;3&quot; unique_id=&quot;12922&quot;&gt;&lt;property id=&quot;20148&quot; value=&quot;5&quot;/&gt;&lt;property id=&quot;20300&quot; value=&quot;Slide 1 - &amp;quot;Plan de gastos y de ahorros&amp;quot;&quot;/&gt;&lt;property id=&quot;20307&quot; value=&quot;579&quot;/&gt;&lt;/object&gt;&lt;/object&gt;&lt;object type=&quot;8&quot; unique_id=&quot;10054&quot;&gt;&lt;/object&gt;&lt;/object&gt;&lt;/database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s_new">
  <a:themeElements>
    <a:clrScheme name="Custom 2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0070C0"/>
      </a:hlink>
      <a:folHlink>
        <a:srgbClr val="83B0D3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Non-Sensitive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95FFD29-F030-4767-9106-C240E13D6EF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88D7CDC-7D63-4988-AC8D-F21DD54FAB60}"/>
</file>

<file path=customXml/itemProps3.xml><?xml version="1.0" encoding="utf-8"?>
<ds:datastoreItem xmlns:ds="http://schemas.openxmlformats.org/officeDocument/2006/customXml" ds:itemID="{84201DC7-7332-485F-A5C1-C660478FBD5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12823</TotalTime>
  <Words>742</Words>
  <Application>Microsoft Office PowerPoint</Application>
  <PresentationFormat>On-screen Show (4:3)</PresentationFormat>
  <Paragraphs>133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Franklin Gothic Book</vt:lpstr>
      <vt:lpstr>Franklin Gothic Medium</vt:lpstr>
      <vt:lpstr>Wingdings</vt:lpstr>
      <vt:lpstr>Modules_new</vt:lpstr>
      <vt:lpstr>Plan de gastos y de ahorros</vt:lpstr>
      <vt:lpstr>Encuesta previa a la capacitación Consulte la página 25 de la Guía del Participante</vt:lpstr>
      <vt:lpstr>Preparar un plan de gastos y de ahorros mensual  Consulte la página 3 de la Guía del participante.</vt:lpstr>
      <vt:lpstr>Sección 1: Conclusión principal</vt:lpstr>
      <vt:lpstr>Los pilares de un plan de gastos y de ahorros</vt:lpstr>
      <vt:lpstr>Aplíquelo: Preparar mi plan de gastos y de ahorros Consulte la página 4 de la Guía del participante</vt:lpstr>
      <vt:lpstr>Completar mi plan de gastos y de ahorros</vt:lpstr>
      <vt:lpstr>Cuando compara</vt:lpstr>
      <vt:lpstr>Pruébelo: Preparar un plan de gastos y de ahorros Consulte la página 9 de la Guía del participante</vt:lpstr>
      <vt:lpstr>Aplíquelo: Usar mi plan de gastos y de ahorros Consulte la página 13 de la Guía del participante</vt:lpstr>
      <vt:lpstr>Ideas para cada día y semana</vt:lpstr>
      <vt:lpstr>Ideas para cada mes</vt:lpstr>
      <vt:lpstr>Aumentar los ingresos</vt:lpstr>
      <vt:lpstr>Disminuir los gastos</vt:lpstr>
      <vt:lpstr>Pruébelo: Adaptar un plan de gastos y de ahorros Consulte la página 17 de la Guía del participante</vt:lpstr>
      <vt:lpstr>Sección 1: Recordar la conclusión principal</vt:lpstr>
      <vt:lpstr>Cuando el dinero no alcanza  Consulte la página 18 de la Guía del participante.</vt:lpstr>
      <vt:lpstr>Sección 2: Conclusión principal</vt:lpstr>
      <vt:lpstr>¿Cómo sucede?</vt:lpstr>
      <vt:lpstr>¿Qué puedo hacer?</vt:lpstr>
      <vt:lpstr>Priorizar según lo que podría suceder</vt:lpstr>
      <vt:lpstr>Aplíquelo: Priorizar mis gastos Consulte la página 20 de la Guía del Participante</vt:lpstr>
      <vt:lpstr>Sección 2: Recordar la conclusión principal</vt:lpstr>
      <vt:lpstr>Tomar medidas Consulte la página 22 de la Guía  del participante</vt:lpstr>
      <vt:lpstr>Encuesta previa a la capacitación  Consulte la página 27 de la Guía del participante</vt:lpstr>
    </vt:vector>
  </TitlesOfParts>
  <Manager/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Modulo 4 Plan de gastos y de ahorros</dc:title>
  <dc:subject>Modulo 4 Plan de gastos y de ahorros</dc:subject>
  <dc:creator>FDIC</dc:creator>
  <cp:keywords>Modulo 4 Plan de gastos y de ahorros</cp:keywords>
  <dc:description>Modulo 4 Plan de gastos y de ahorros</dc:description>
  <cp:lastModifiedBy>Vallarta, Alfred J. [CTR]</cp:lastModifiedBy>
  <cp:revision>350</cp:revision>
  <cp:lastPrinted>2017-10-05T17:57:41Z</cp:lastPrinted>
  <dcterms:created xsi:type="dcterms:W3CDTF">2017-05-22T18:21:11Z</dcterms:created>
  <dcterms:modified xsi:type="dcterms:W3CDTF">2022-10-26T19:53:24Z</dcterms:modified>
  <cp:category>Modulo 4 Plan de gastos y de ahorros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</Properties>
</file>