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slides/slide35.xml" ContentType="application/vnd.openxmlformats-officedocument.presentationml.slide+xml"/>
  <Override PartName="/ppt/presentation.xml" ContentType="application/vnd.openxmlformats-officedocument.presentationml.presentation.main+xml"/>
  <Override PartName="/ppt/slides/slide34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3.xml" ContentType="application/vnd.openxmlformats-officedocument.presentationml.slide+xml"/>
  <Override PartName="/ppt/slides/slide32.xml" ContentType="application/vnd.openxmlformats-officedocument.presentationml.slide+xml"/>
  <Override PartName="/ppt/slides/slide28.xml" ContentType="application/vnd.openxmlformats-officedocument.presentationml.slide+xml"/>
  <Override PartName="/ppt/slides/slide27.xml" ContentType="application/vnd.openxmlformats-officedocument.presentationml.slide+xml"/>
  <Override PartName="/ppt/slides/slide26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notesSlides/notesSlide3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1.xml" ContentType="application/vnd.openxmlformats-officedocument.theme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gs/tag1.xml" ContentType="application/vnd.openxmlformats-officedocument.presentationml.tags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 bookmarkIdSeed="2">
  <p:sldMasterIdLst>
    <p:sldMasterId id="2147483660" r:id="rId3"/>
  </p:sldMasterIdLst>
  <p:notesMasterIdLst>
    <p:notesMasterId r:id="rId39"/>
  </p:notesMasterIdLst>
  <p:handoutMasterIdLst>
    <p:handoutMasterId r:id="rId40"/>
  </p:handoutMasterIdLst>
  <p:sldIdLst>
    <p:sldId id="553" r:id="rId4"/>
    <p:sldId id="546" r:id="rId5"/>
    <p:sldId id="274" r:id="rId6"/>
    <p:sldId id="261" r:id="rId7"/>
    <p:sldId id="515" r:id="rId8"/>
    <p:sldId id="528" r:id="rId9"/>
    <p:sldId id="516" r:id="rId10"/>
    <p:sldId id="529" r:id="rId11"/>
    <p:sldId id="551" r:id="rId12"/>
    <p:sldId id="517" r:id="rId13"/>
    <p:sldId id="543" r:id="rId14"/>
    <p:sldId id="518" r:id="rId15"/>
    <p:sldId id="530" r:id="rId16"/>
    <p:sldId id="544" r:id="rId17"/>
    <p:sldId id="519" r:id="rId18"/>
    <p:sldId id="520" r:id="rId19"/>
    <p:sldId id="545" r:id="rId20"/>
    <p:sldId id="531" r:id="rId21"/>
    <p:sldId id="532" r:id="rId22"/>
    <p:sldId id="414" r:id="rId23"/>
    <p:sldId id="275" r:id="rId24"/>
    <p:sldId id="278" r:id="rId25"/>
    <p:sldId id="550" r:id="rId26"/>
    <p:sldId id="521" r:id="rId27"/>
    <p:sldId id="534" r:id="rId28"/>
    <p:sldId id="537" r:id="rId29"/>
    <p:sldId id="535" r:id="rId30"/>
    <p:sldId id="524" r:id="rId31"/>
    <p:sldId id="527" r:id="rId32"/>
    <p:sldId id="538" r:id="rId33"/>
    <p:sldId id="539" r:id="rId34"/>
    <p:sldId id="536" r:id="rId35"/>
    <p:sldId id="522" r:id="rId36"/>
    <p:sldId id="547" r:id="rId37"/>
    <p:sldId id="548" r:id="rId38"/>
  </p:sldIdLst>
  <p:sldSz cx="9144000" cy="6858000" type="screen4x3"/>
  <p:notesSz cx="7010400" cy="9296400"/>
  <p:custDataLst>
    <p:tags r:id="rId41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pos="2799">
          <p15:clr>
            <a:srgbClr val="A4A3A4"/>
          </p15:clr>
        </p15:guide>
        <p15:guide id="4" orient="horz" pos="3432" userDrawn="1">
          <p15:clr>
            <a:srgbClr val="A4A3A4"/>
          </p15:clr>
        </p15:guide>
        <p15:guide id="5" orient="horz" pos="3864" userDrawn="1">
          <p15:clr>
            <a:srgbClr val="A4A3A4"/>
          </p15:clr>
        </p15:guide>
        <p15:guide id="6" pos="177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Author" initials="A" lastIdx="0" clrIdx="6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04" autoAdjust="0"/>
    <p:restoredTop sz="86431" autoAdjust="0"/>
  </p:normalViewPr>
  <p:slideViewPr>
    <p:cSldViewPr snapToGrid="0" snapToObjects="1">
      <p:cViewPr varScale="1">
        <p:scale>
          <a:sx n="69" d="100"/>
          <a:sy n="69" d="100"/>
        </p:scale>
        <p:origin x="466" y="38"/>
      </p:cViewPr>
      <p:guideLst>
        <p:guide orient="horz" pos="2160"/>
        <p:guide pos="2880"/>
        <p:guide pos="2799"/>
        <p:guide orient="horz" pos="3432"/>
        <p:guide orient="horz" pos="3864"/>
        <p:guide pos="1776"/>
      </p:guideLst>
    </p:cSldViewPr>
  </p:slideViewPr>
  <p:outlineViewPr>
    <p:cViewPr>
      <p:scale>
        <a:sx n="33" d="100"/>
        <a:sy n="33" d="100"/>
      </p:scale>
      <p:origin x="0" y="-1355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8443"/>
    </p:cViewPr>
  </p:sorterViewPr>
  <p:notesViewPr>
    <p:cSldViewPr snapToGrid="0" snapToObjects="1" showGuides="1">
      <p:cViewPr varScale="1">
        <p:scale>
          <a:sx n="56" d="100"/>
          <a:sy n="56" d="100"/>
        </p:scale>
        <p:origin x="-1008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commentAuthors" Target="commentAuthors.xml"/><Relationship Id="rId47" Type="http://schemas.openxmlformats.org/officeDocument/2006/relationships/customXml" Target="../customXml/item3.xml"/><Relationship Id="rId7" Type="http://schemas.openxmlformats.org/officeDocument/2006/relationships/slide" Target="slides/slide4.xml"/><Relationship Id="rId2" Type="http://schemas.openxmlformats.org/officeDocument/2006/relationships/customXml" Target="../customXml/item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handoutMaster" Target="handoutMasters/handoutMaster1.xml"/><Relationship Id="rId45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presProps" Target="presProp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1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tableStyles" Target="tableStyles.xml"/><Relationship Id="rId20" Type="http://schemas.openxmlformats.org/officeDocument/2006/relationships/slide" Target="slides/slide17.xml"/><Relationship Id="rId41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4F36DB84-C3D9-4045-B12A-1DC30B0C96C0}" type="datetimeFigureOut">
              <a:rPr lang="en-US" smtClean="0"/>
              <a:t>10/26/2022</a:t>
            </a:fld>
            <a:endParaRPr lang="es-E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78E28735-6512-D14E-BA86-7ACCB7EDAEE8}" type="slidenum">
              <a:rPr lang="en-US" smtClean="0"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229846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6419D04-B7DB-2B4D-885F-E8F5B8FE3E52}" type="datetimeFigureOut">
              <a:rPr lang="en-US" smtClean="0"/>
              <a:t>10/26/2022</a:t>
            </a:fld>
            <a:endParaRPr lang="es-E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194FDA3B-D772-9D44-B8B4-BB6CF7F1C08A}" type="slidenum">
              <a:rPr lang="en-US" smtClean="0"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6127043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FDA3B-D772-9D44-B8B4-BB6CF7F1C08A}" type="slidenum">
              <a:rPr lang="en-US" smtClean="0"/>
              <a:t>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218507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FDA3B-D772-9D44-B8B4-BB6CF7F1C08A}" type="slidenum">
              <a:rPr lang="en-US" smtClean="0"/>
              <a:t>20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15066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FDA3B-D772-9D44-B8B4-BB6CF7F1C08A}" type="slidenum">
              <a:rPr lang="en-US" smtClean="0"/>
              <a:t>34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9498767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11733" y="2936618"/>
            <a:ext cx="8989391" cy="191320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130585"/>
            <a:ext cx="7772400" cy="1670014"/>
          </a:xfrm>
        </p:spPr>
        <p:txBody>
          <a:bodyPr anchor="b" anchorCtr="0">
            <a:normAutofit/>
          </a:bodyPr>
          <a:lstStyle>
            <a:lvl1pPr>
              <a:lnSpc>
                <a:spcPct val="100000"/>
              </a:lnSpc>
              <a:defRPr sz="5400" spc="-8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8782891" y="0"/>
            <a:ext cx="361109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86570" y="6419181"/>
            <a:ext cx="459794" cy="28384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F83BEB6-139A-B746-BC33-1F5B6187E651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11734" y="5777982"/>
            <a:ext cx="7303466" cy="10800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80CE45F-39B6-67BF-4834-CC4071D13130}"/>
              </a:ext>
            </a:extLst>
          </p:cNvPr>
          <p:cNvSpPr/>
          <p:nvPr userDrawn="1"/>
        </p:nvSpPr>
        <p:spPr>
          <a:xfrm>
            <a:off x="7888303" y="6294783"/>
            <a:ext cx="725763" cy="5632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2C07A7D-AED3-995C-70CE-4B20CC304D8A}"/>
              </a:ext>
            </a:extLst>
          </p:cNvPr>
          <p:cNvSpPr txBox="1">
            <a:spLocks/>
          </p:cNvSpPr>
          <p:nvPr userDrawn="1"/>
        </p:nvSpPr>
        <p:spPr>
          <a:xfrm>
            <a:off x="7888303" y="6363615"/>
            <a:ext cx="725762" cy="283845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defPPr>
              <a:defRPr lang="en-US"/>
            </a:defPPr>
            <a:lvl1pPr marL="0" algn="ctr" defTabSz="457200" rtl="0" eaLnBrk="1" latinLnBrk="0" hangingPunct="1">
              <a:defRPr sz="36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13065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 rot="5400000">
            <a:off x="1143000" y="-1143003"/>
            <a:ext cx="6858000" cy="914400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 rot="5400000">
            <a:off x="345383" y="3296712"/>
            <a:ext cx="6858000" cy="26457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457654" y="2214026"/>
            <a:ext cx="3059567" cy="306965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0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2"/>
          </p:nvPr>
        </p:nvSpPr>
        <p:spPr>
          <a:xfrm>
            <a:off x="457654" y="1300163"/>
            <a:ext cx="3059113" cy="781050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8303" y="6363615"/>
            <a:ext cx="725762" cy="283845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97609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7888303" y="6294783"/>
            <a:ext cx="725763" cy="5632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 rot="5400000">
            <a:off x="1239403" y="2963597"/>
            <a:ext cx="5029200" cy="27432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457654" y="949570"/>
            <a:ext cx="3059567" cy="326894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0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2"/>
          </p:nvPr>
        </p:nvSpPr>
        <p:spPr>
          <a:xfrm>
            <a:off x="458108" y="586158"/>
            <a:ext cx="3059113" cy="363412"/>
          </a:xfrm>
        </p:spPr>
        <p:txBody>
          <a:bodyPr tIns="0" bIns="0" anchor="t"/>
          <a:lstStyle>
            <a:lvl1pPr marL="0" indent="0">
              <a:lnSpc>
                <a:spcPct val="100000"/>
              </a:lnSpc>
              <a:buNone/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Rectangle 10"/>
          <p:cNvSpPr/>
          <p:nvPr userDrawn="1"/>
        </p:nvSpPr>
        <p:spPr>
          <a:xfrm>
            <a:off x="5122258" y="6451745"/>
            <a:ext cx="2766046" cy="26161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s-ES" sz="1100" dirty="0">
                <a:solidFill>
                  <a:schemeClr val="tx1"/>
                </a:solidFill>
              </a:rPr>
              <a:t>Versión para la prueba práctica del 2018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626533" y="6451745"/>
            <a:ext cx="1911101" cy="2616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s-ES" sz="1100" cap="all" baseline="0" dirty="0">
                <a:solidFill>
                  <a:schemeClr val="tx1"/>
                </a:solidFill>
                <a:latin typeface="+mn-lt"/>
              </a:rPr>
              <a:t>Money Smart para Adultos</a:t>
            </a:r>
          </a:p>
        </p:txBody>
      </p:sp>
      <p:sp>
        <p:nvSpPr>
          <p:cNvPr id="14" name="Rectangle 13"/>
          <p:cNvSpPr/>
          <p:nvPr userDrawn="1"/>
        </p:nvSpPr>
        <p:spPr>
          <a:xfrm>
            <a:off x="2532830" y="6445083"/>
            <a:ext cx="2585616" cy="268272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s-ES" sz="1100" kern="1200" dirty="0">
                <a:solidFill>
                  <a:schemeClr val="tx1"/>
                </a:solidFill>
                <a:latin typeface="+mj-lt"/>
              </a:rPr>
              <a:t>Módulo 3: </a:t>
            </a:r>
            <a:r>
              <a:rPr lang="es-ES" sz="1100" b="0" kern="1200" dirty="0">
                <a:solidFill>
                  <a:schemeClr val="tx1"/>
                </a:solidFill>
                <a:latin typeface="+mj-lt"/>
              </a:rPr>
              <a:t>Los ingresos y los gastos</a:t>
            </a:r>
            <a:endParaRPr lang="es-ES" sz="1100" b="0" kern="1200" dirty="0">
              <a:solidFill>
                <a:schemeClr val="tx1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8303" y="6363615"/>
            <a:ext cx="725762" cy="283845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3219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434356"/>
            <a:ext cx="7499213" cy="881682"/>
          </a:xfrm>
        </p:spPr>
        <p:txBody>
          <a:bodyPr anchor="b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6" y="1424723"/>
            <a:ext cx="7499214" cy="4701440"/>
          </a:xfrm>
        </p:spPr>
        <p:txBody>
          <a:bodyPr anchor="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8303" y="6363615"/>
            <a:ext cx="725762" cy="283845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57270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ettyImages-665215966.eps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853" t="14685" r="12861" b="17800"/>
          <a:stretch/>
        </p:blipFill>
        <p:spPr>
          <a:xfrm>
            <a:off x="5217191" y="2733825"/>
            <a:ext cx="3766515" cy="35178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5591" y="425590"/>
            <a:ext cx="7620000" cy="89044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5591" y="1441004"/>
            <a:ext cx="7620000" cy="4958031"/>
          </a:xfrm>
        </p:spPr>
        <p:txBody>
          <a:bodyPr/>
          <a:lstStyle>
            <a:lvl1pPr>
              <a:defRPr i="0"/>
            </a:lvl1pPr>
            <a:lvl2pPr>
              <a:defRPr i="0"/>
            </a:lvl2pPr>
            <a:lvl3pPr>
              <a:defRPr i="0"/>
            </a:lvl3pPr>
            <a:lvl4pPr>
              <a:defRPr i="0"/>
            </a:lvl4pPr>
            <a:lvl5pPr>
              <a:defRPr i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8303" y="6363615"/>
            <a:ext cx="725762" cy="283845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849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ettyImages-623292622.jpg"/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5742464" y="2792409"/>
            <a:ext cx="3258660" cy="3484327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873" y="1416581"/>
            <a:ext cx="7620000" cy="4966171"/>
          </a:xfrm>
        </p:spPr>
        <p:txBody>
          <a:bodyPr/>
          <a:lstStyle>
            <a:lvl1pPr>
              <a:defRPr i="0">
                <a:solidFill>
                  <a:schemeClr val="tx1"/>
                </a:solidFill>
              </a:defRPr>
            </a:lvl1pPr>
            <a:lvl2pPr>
              <a:defRPr i="0">
                <a:solidFill>
                  <a:schemeClr val="tx1"/>
                </a:solidFill>
              </a:defRPr>
            </a:lvl2pPr>
            <a:lvl3pPr>
              <a:defRPr i="0">
                <a:solidFill>
                  <a:schemeClr val="tx1"/>
                </a:solidFill>
              </a:defRPr>
            </a:lvl3pPr>
            <a:lvl4pPr>
              <a:defRPr i="0">
                <a:solidFill>
                  <a:schemeClr val="tx1"/>
                </a:solidFill>
              </a:defRPr>
            </a:lvl4pPr>
            <a:lvl5pPr>
              <a:defRPr i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873" y="399954"/>
            <a:ext cx="7620000" cy="916084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8303" y="6363615"/>
            <a:ext cx="725762" cy="283845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9866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58789" y="3505948"/>
            <a:ext cx="4467496" cy="27674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7534" y="152718"/>
            <a:ext cx="7409666" cy="116332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7534" y="1441004"/>
            <a:ext cx="7409666" cy="4685159"/>
          </a:xfrm>
        </p:spPr>
        <p:txBody>
          <a:bodyPr/>
          <a:lstStyle>
            <a:lvl1pPr>
              <a:defRPr i="0"/>
            </a:lvl1pPr>
            <a:lvl2pPr>
              <a:defRPr i="0"/>
            </a:lvl2pPr>
            <a:lvl3pPr>
              <a:defRPr i="0"/>
            </a:lvl3pPr>
            <a:lvl4pPr>
              <a:defRPr i="0"/>
            </a:lvl4pPr>
            <a:lvl5pPr>
              <a:defRPr i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8303" y="6363615"/>
            <a:ext cx="725762" cy="283845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27472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5_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4436" y="426832"/>
            <a:ext cx="7620000" cy="88920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4436" y="1432864"/>
            <a:ext cx="7620000" cy="4967414"/>
          </a:xfrm>
        </p:spPr>
        <p:txBody>
          <a:bodyPr/>
          <a:lstStyle>
            <a:lvl1pPr>
              <a:defRPr i="0"/>
            </a:lvl1pPr>
            <a:lvl2pPr>
              <a:defRPr i="0"/>
            </a:lvl2pPr>
            <a:lvl3pPr>
              <a:defRPr i="0"/>
            </a:lvl3pPr>
            <a:lvl4pPr>
              <a:defRPr i="0"/>
            </a:lvl4pPr>
            <a:lvl5pPr>
              <a:defRPr i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8303" y="6363615"/>
            <a:ext cx="725762" cy="283845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4932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956" y="152718"/>
            <a:ext cx="7385244" cy="116332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1956" y="1432864"/>
            <a:ext cx="7385244" cy="4693300"/>
          </a:xfrm>
        </p:spPr>
        <p:txBody>
          <a:bodyPr/>
          <a:lstStyle>
            <a:lvl1pPr>
              <a:defRPr i="0"/>
            </a:lvl1pPr>
            <a:lvl2pPr>
              <a:defRPr i="0"/>
            </a:lvl2pPr>
            <a:lvl3pPr>
              <a:defRPr i="0"/>
            </a:lvl3pPr>
            <a:lvl4pPr>
              <a:defRPr i="0"/>
            </a:lvl4pPr>
            <a:lvl5pPr>
              <a:defRPr i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8303" y="6363615"/>
            <a:ext cx="725762" cy="283845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4176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t" anchorCtr="0">
            <a:noAutofit/>
          </a:bodyPr>
          <a:lstStyle>
            <a:lvl1pPr algn="l">
              <a:lnSpc>
                <a:spcPct val="100000"/>
              </a:lnSpc>
              <a:defRPr sz="54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8303" y="6363615"/>
            <a:ext cx="725762" cy="283845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7462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924800" cy="91489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14002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8303" y="6363615"/>
            <a:ext cx="725762" cy="283845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9529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6533" y="152718"/>
            <a:ext cx="7450666" cy="116332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6533" y="1441004"/>
            <a:ext cx="7450666" cy="46851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529935" y="0"/>
            <a:ext cx="8084130" cy="15271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537634" y="6445083"/>
            <a:ext cx="5171232" cy="26161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rtl="0"/>
            <a:r>
              <a:rPr lang="es-ES" sz="1100" dirty="0">
                <a:solidFill>
                  <a:schemeClr val="tx1"/>
                </a:solidFill>
                <a:latin typeface="+mj-lt"/>
              </a:rPr>
              <a:t>Módulo 3:</a:t>
            </a:r>
            <a:r>
              <a:rPr lang="es-ES" sz="1100" dirty="0">
                <a:solidFill>
                  <a:schemeClr val="tx1"/>
                </a:solidFill>
                <a:latin typeface="+mn-lt"/>
              </a:rPr>
              <a:t> </a:t>
            </a:r>
            <a:r>
              <a:rPr lang="es-ES" sz="1100" b="0" dirty="0">
                <a:solidFill>
                  <a:schemeClr val="tx1"/>
                </a:solidFill>
                <a:latin typeface="+mj-lt"/>
              </a:rPr>
              <a:t>Los ingresos y los gastos</a:t>
            </a:r>
          </a:p>
        </p:txBody>
      </p:sp>
      <p:sp>
        <p:nvSpPr>
          <p:cNvPr id="15" name="Rectangle 14"/>
          <p:cNvSpPr/>
          <p:nvPr/>
        </p:nvSpPr>
        <p:spPr>
          <a:xfrm>
            <a:off x="7888303" y="6294783"/>
            <a:ext cx="725763" cy="5632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8303" y="6363615"/>
            <a:ext cx="725762" cy="283845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5588246" y="6451745"/>
            <a:ext cx="2300057" cy="26161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s-ES" sz="1100" dirty="0">
                <a:solidFill>
                  <a:schemeClr val="tx1"/>
                </a:solidFill>
              </a:rPr>
              <a:t>Septiembre de 2018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26533" y="6451745"/>
            <a:ext cx="1911101" cy="2616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s-ES" sz="1100" cap="all" baseline="0" dirty="0">
                <a:solidFill>
                  <a:schemeClr val="tx1"/>
                </a:solidFill>
                <a:latin typeface="+mn-lt"/>
              </a:rPr>
              <a:t>Money Smart para Adultos</a:t>
            </a:r>
          </a:p>
        </p:txBody>
      </p:sp>
    </p:spTree>
    <p:extLst>
      <p:ext uri="{BB962C8B-B14F-4D97-AF65-F5344CB8AC3E}">
        <p14:creationId xmlns:p14="http://schemas.microsoft.com/office/powerpoint/2010/main" val="845193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7" r:id="rId10"/>
    <p:sldLayoutId id="2147483678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b="0" i="0" u="none" kern="1200" cap="none" spc="-60" baseline="0">
          <a:solidFill>
            <a:schemeClr val="tx2"/>
          </a:solidFill>
          <a:latin typeface="Franklin Gothic Medium"/>
          <a:ea typeface="+mj-ea"/>
          <a:cs typeface="Franklin Gothic Medium"/>
        </a:defRPr>
      </a:lvl1pPr>
    </p:titleStyle>
    <p:bodyStyle>
      <a:lvl1pPr marL="256032" indent="-256032" algn="l" defTabSz="914400" rtl="0" eaLnBrk="1" latinLnBrk="0" hangingPunct="1">
        <a:lnSpc>
          <a:spcPct val="140000"/>
        </a:lnSpc>
        <a:spcBef>
          <a:spcPct val="20000"/>
        </a:spcBef>
        <a:spcAft>
          <a:spcPts val="1200"/>
        </a:spcAft>
        <a:buClr>
          <a:schemeClr val="tx2"/>
        </a:buClr>
        <a:buFont typeface="Arial"/>
        <a:buChar char="•"/>
        <a:defRPr sz="2400" b="0" kern="1200">
          <a:solidFill>
            <a:schemeClr val="tx1"/>
          </a:solidFill>
          <a:latin typeface="Franklin Gothic Medium"/>
          <a:ea typeface="+mn-ea"/>
          <a:cs typeface="Franklin Gothic Medium"/>
        </a:defRPr>
      </a:lvl1pPr>
      <a:lvl2pPr marL="457200" indent="-182880" algn="l" defTabSz="914400" rtl="0" eaLnBrk="1" latinLnBrk="0" hangingPunct="1">
        <a:lnSpc>
          <a:spcPct val="140000"/>
        </a:lnSpc>
        <a:spcBef>
          <a:spcPct val="20000"/>
        </a:spcBef>
        <a:buClr>
          <a:schemeClr val="tx2"/>
        </a:buClr>
        <a:buFont typeface="Arial" pitchFamily="34" charset="0"/>
        <a:buChar char="•"/>
        <a:defRPr sz="2000" b="0" i="0" u="none" kern="1200">
          <a:solidFill>
            <a:schemeClr val="tx1"/>
          </a:solidFill>
          <a:latin typeface="Franklin Gothic Book"/>
          <a:ea typeface="+mn-ea"/>
          <a:cs typeface="Franklin Gothic Book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Franklin Gothic Book"/>
          <a:ea typeface="+mn-ea"/>
          <a:cs typeface="Franklin Gothic Book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Franklin Gothic Book"/>
          <a:ea typeface="+mn-ea"/>
          <a:cs typeface="Franklin Gothic Book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Franklin Gothic Book"/>
          <a:ea typeface="+mn-ea"/>
          <a:cs typeface="Franklin Gothic Book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BD6F59D3-F4D7-8894-8A6C-725FDE7F767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698824" y="5161502"/>
            <a:ext cx="5500635" cy="1124400"/>
          </a:xfr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5400" kern="1200" cap="none" spc="-80" baseline="0">
                <a:solidFill>
                  <a:schemeClr val="tx1"/>
                </a:solidFill>
                <a:latin typeface="Franklin Gothic Medium"/>
                <a:ea typeface="+mj-ea"/>
                <a:cs typeface="Franklin Gothic Medium"/>
              </a:defRPr>
            </a:lvl1pPr>
          </a:lstStyle>
          <a:p>
            <a:pPr lvl="0"/>
            <a:r>
              <a:rPr lang="es-ES" sz="4000" noProof="0" dirty="0"/>
              <a:t>Los ingresos y los gastos</a:t>
            </a:r>
          </a:p>
        </p:txBody>
      </p:sp>
      <p:sp>
        <p:nvSpPr>
          <p:cNvPr id="10" name="Subtitle 9">
            <a:extLst>
              <a:ext uri="{FF2B5EF4-FFF2-40B4-BE49-F238E27FC236}">
                <a16:creationId xmlns:a16="http://schemas.microsoft.com/office/drawing/2014/main" id="{AD3F77CC-EDDC-B68F-AF83-E95AB5F47A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22794" y="5174379"/>
            <a:ext cx="1568245" cy="457200"/>
          </a:xfrm>
        </p:spPr>
        <p:txBody>
          <a:bodyPr/>
          <a:lstStyle/>
          <a:p>
            <a:pPr lvl="0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</a:pPr>
            <a:r>
              <a:rPr lang="es-ES" sz="1800" spc="0" dirty="0">
                <a:cs typeface="+mn-cs"/>
              </a:rPr>
              <a:t>Módulo </a:t>
            </a:r>
            <a:r>
              <a:rPr lang="es-ES" sz="1800" cap="none" spc="0" dirty="0">
                <a:cs typeface="+mn-cs"/>
              </a:rPr>
              <a:t>3</a:t>
            </a:r>
          </a:p>
        </p:txBody>
      </p:sp>
      <p:pic>
        <p:nvPicPr>
          <p:cNvPr id="8" name="Picture 7" descr="Hombre con anteojos y sentado en un escritorio mirando papeles. Se aprecian una calculadora, un teléfono y una computadora portátil, al igual que una estantería.">
            <a:extLst>
              <a:ext uri="{FF2B5EF4-FFF2-40B4-BE49-F238E27FC236}">
                <a16:creationId xmlns:a16="http://schemas.microsoft.com/office/drawing/2014/main" id="{65556BE9-458A-AF12-6893-EFB642CA4A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2708" y="0"/>
            <a:ext cx="6198584" cy="4610837"/>
          </a:xfrm>
          <a:prstGeom prst="rect">
            <a:avLst/>
          </a:prstGeom>
        </p:spPr>
      </p:pic>
      <p:pic>
        <p:nvPicPr>
          <p:cNvPr id="5" name="Picture 4" descr="Logotipo de Money Smart">
            <a:extLst>
              <a:ext uri="{FF2B5EF4-FFF2-40B4-BE49-F238E27FC236}">
                <a16:creationId xmlns:a16="http://schemas.microsoft.com/office/drawing/2014/main" id="{87351274-4D64-097B-C84F-511D4791ED8B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8242" y="5020830"/>
            <a:ext cx="1124400" cy="11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27976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184049"/>
            <a:ext cx="8036079" cy="1104273"/>
          </a:xfrm>
        </p:spPr>
        <p:txBody>
          <a:bodyPr anchor="t">
            <a:normAutofit fontScale="90000"/>
          </a:bodyPr>
          <a:lstStyle/>
          <a:p>
            <a:r>
              <a:rPr lang="es-ES"/>
              <a:t>Pruébelo: Maneras de obtener ingresos en la página 4 de la Guía del participante</a:t>
            </a:r>
            <a:endParaRPr lang="es-ES" dirty="0"/>
          </a:p>
        </p:txBody>
      </p:sp>
      <p:pic>
        <p:nvPicPr>
          <p:cNvPr id="4" name="Picture 3" descr="Captura de pantalla de la parte superior de Pruébelo: Maneras de obtener Ingresos de la Guía del Participante página 4. Se muestra solo para navegación.&#10;&#10;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32" b="48773"/>
          <a:stretch/>
        </p:blipFill>
        <p:spPr>
          <a:xfrm>
            <a:off x="577986" y="1288322"/>
            <a:ext cx="7966426" cy="468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10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230311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434356"/>
            <a:ext cx="7868378" cy="881682"/>
          </a:xfrm>
        </p:spPr>
        <p:txBody>
          <a:bodyPr>
            <a:normAutofit fontScale="90000"/>
          </a:bodyPr>
          <a:lstStyle/>
          <a:p>
            <a:r>
              <a:rPr lang="es-ES" dirty="0"/>
              <a:t>Maneras de obtener ingresos: Grupos reducidos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s-ES" sz="3200" dirty="0"/>
              <a:t>Efectivo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ES" sz="3200" dirty="0"/>
              <a:t>Cheque impreso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ES" sz="3200" dirty="0"/>
              <a:t>Depósito directo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ES" sz="3200" dirty="0"/>
              <a:t>Tarjeta de nómina de pago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ES" sz="3200" dirty="0"/>
              <a:t>Transferencia electrónica de beneficios</a:t>
            </a:r>
          </a:p>
        </p:txBody>
      </p:sp>
      <p:pic>
        <p:nvPicPr>
          <p:cNvPr id="5" name="Picture 4" descr="Caricatura de billetera con dinero y cheques, teléfono celular y tarjeta de nómina. Palabras que dicen Cheque en papel, efectivo, depósito directo, EBT, tarjeta de nómina&#10;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0529" y="1168924"/>
            <a:ext cx="5062508" cy="3105748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11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569152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Comprensión de los recibos de salarios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s-ES" sz="3200" dirty="0"/>
              <a:t>Información en un recibo de salario típico:</a:t>
            </a:r>
          </a:p>
          <a:p>
            <a:pPr lvl="1"/>
            <a:r>
              <a:rPr lang="es-ES" sz="2800" dirty="0"/>
              <a:t>Información personal</a:t>
            </a:r>
          </a:p>
          <a:p>
            <a:pPr lvl="1"/>
            <a:r>
              <a:rPr lang="es-ES" sz="2800" dirty="0"/>
              <a:t>Período de pago</a:t>
            </a:r>
          </a:p>
          <a:p>
            <a:pPr lvl="1"/>
            <a:r>
              <a:rPr lang="es-ES" sz="2800" dirty="0"/>
              <a:t>Fecha de pago</a:t>
            </a:r>
          </a:p>
          <a:p>
            <a:pPr lvl="1"/>
            <a:r>
              <a:rPr lang="es-ES" sz="2800" dirty="0"/>
              <a:t>Remuneración bruta</a:t>
            </a:r>
          </a:p>
          <a:p>
            <a:pPr lvl="1"/>
            <a:r>
              <a:rPr lang="es-ES" sz="2800" dirty="0"/>
              <a:t>Deducciones</a:t>
            </a:r>
          </a:p>
          <a:p>
            <a:pPr lvl="1"/>
            <a:r>
              <a:rPr lang="es-ES" sz="2800" dirty="0"/>
              <a:t>Remuneración neta</a:t>
            </a:r>
          </a:p>
          <a:p>
            <a:pPr lvl="1"/>
            <a:r>
              <a:rPr lang="es-ES" sz="2800" dirty="0"/>
              <a:t>Aportes del empleador</a:t>
            </a:r>
            <a:endParaRPr lang="es-ES" sz="2400" dirty="0"/>
          </a:p>
        </p:txBody>
      </p:sp>
      <p:pic>
        <p:nvPicPr>
          <p:cNvPr id="4" name="Picture 3" descr="Imagen que muestra parte de una calculadora, parte de un bolígrafo y parte de una declaración de ingresos.&#10;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93065" y="2193480"/>
            <a:ext cx="2921000" cy="23368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12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777790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/>
              <a:t>Deducciones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s-ES" sz="3200" dirty="0"/>
              <a:t>Deducciones obligatorias </a:t>
            </a:r>
          </a:p>
          <a:p>
            <a:pPr lvl="1"/>
            <a:r>
              <a:rPr lang="es-ES" sz="2800" dirty="0"/>
              <a:t>FICA: Seguro Social y Medicare</a:t>
            </a:r>
          </a:p>
          <a:p>
            <a:pPr lvl="1"/>
            <a:r>
              <a:rPr lang="es-ES" sz="2800" dirty="0"/>
              <a:t>Impuesto sobre el ingreso: federal, estatal, local</a:t>
            </a:r>
          </a:p>
          <a:p>
            <a:pPr>
              <a:spcBef>
                <a:spcPts val="624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s-ES" sz="3200" dirty="0"/>
              <a:t>Deducciones optativas (voluntarias)</a:t>
            </a:r>
          </a:p>
          <a:p>
            <a:pPr lvl="1"/>
            <a:r>
              <a:rPr lang="es-ES" sz="2600" dirty="0"/>
              <a:t>Por ejemplo, primas de seguro, pagos de sindicatos, aportes a la cuenta de jubilación, aportes de beneficencia, depósitos directos.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13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833167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/>
              <a:t>Retención del impuesto sobre el ingreso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6" y="1424723"/>
            <a:ext cx="7499214" cy="1645048"/>
          </a:xfrm>
        </p:spPr>
        <p:txBody>
          <a:bodyPr>
            <a:normAutofit fontScale="77500" lnSpcReduction="20000"/>
          </a:bodyPr>
          <a:lstStyle/>
          <a:p>
            <a:pPr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s-ES" sz="3200" dirty="0"/>
              <a:t>Formulario W-4 del Servicio de Impuestos Internos</a:t>
            </a:r>
          </a:p>
          <a:p>
            <a:pPr lvl="1">
              <a:spcBef>
                <a:spcPts val="0"/>
              </a:spcBef>
            </a:pPr>
            <a:r>
              <a:rPr lang="es-ES" sz="2800" dirty="0"/>
              <a:t>Posiblemente, formularios de impuestos sobre el ingreso locales y estatales también</a:t>
            </a:r>
          </a:p>
          <a:p>
            <a:endParaRPr lang="es-ES" dirty="0"/>
          </a:p>
        </p:txBody>
      </p:sp>
      <p:pic>
        <p:nvPicPr>
          <p:cNvPr id="4" name="Picture 3" descr="Menos exenciones es igual a Más retenciones&#10;Más exenciones es igual a Menos retenciones&#10;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941" y="2806057"/>
            <a:ext cx="6921497" cy="223173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77986" y="5018936"/>
            <a:ext cx="7923077" cy="781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 defTabSz="914400">
              <a:lnSpc>
                <a:spcPct val="140000"/>
              </a:lnSpc>
              <a:spcBef>
                <a:spcPct val="20000"/>
              </a:spcBef>
              <a:buClr>
                <a:srgbClr val="318FC5"/>
              </a:buClr>
              <a:buFont typeface="Wingdings" panose="05000000000000000000" pitchFamily="2" charset="2"/>
              <a:buChar char="§"/>
            </a:pPr>
            <a:r>
              <a:rPr lang="es-ES" sz="3200" dirty="0">
                <a:solidFill>
                  <a:prstClr val="black"/>
                </a:solidFill>
                <a:latin typeface="Franklin Gothic Medium"/>
              </a:rPr>
              <a:t>Tenga cuidado de que las retenciones no sean demasiado bajas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14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438229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230057"/>
            <a:ext cx="7499213" cy="1085981"/>
          </a:xfrm>
        </p:spPr>
        <p:txBody>
          <a:bodyPr anchor="t">
            <a:normAutofit fontScale="90000"/>
          </a:bodyPr>
          <a:lstStyle/>
          <a:p>
            <a:r>
              <a:rPr lang="es-ES" sz="4000" dirty="0"/>
              <a:t>Pruébelo: Leer un recibo de salario</a:t>
            </a:r>
            <a:r>
              <a:rPr lang="es-ES"/>
              <a:t> </a:t>
            </a:r>
            <a:r>
              <a:rPr lang="es-ES" sz="2700" dirty="0"/>
              <a:t>en la página 8 de la Guía del participante</a:t>
            </a:r>
          </a:p>
        </p:txBody>
      </p:sp>
      <p:pic>
        <p:nvPicPr>
          <p:cNvPr id="4" name="Picture 3" descr="Captura de pantalla de la parte superior de Pruébelo: Lectura de un recibo de salario de la Guía del participante. Se muestra solo para navegación.&#10;&#10;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469" y="1279605"/>
            <a:ext cx="7936807" cy="48679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15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817074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644436" y="229982"/>
            <a:ext cx="7620000" cy="88920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none" spc="-60" baseline="0">
                <a:solidFill>
                  <a:schemeClr val="tx2"/>
                </a:solidFill>
                <a:latin typeface="Franklin Gothic Medium"/>
                <a:ea typeface="+mj-ea"/>
                <a:cs typeface="Franklin Gothic Medium"/>
              </a:defRPr>
            </a:lvl1pPr>
          </a:lstStyle>
          <a:p>
            <a:r>
              <a:rPr lang="es-ES" sz="4000" dirty="0"/>
              <a:t>Aplíquelo: Leer mi recibo de salario</a:t>
            </a:r>
          </a:p>
          <a:p>
            <a:r>
              <a:rPr lang="es-ES" sz="2700" dirty="0"/>
              <a:t>Consulte la página 10 de la Guía del participante.</a:t>
            </a:r>
            <a:endParaRPr lang="es-ES" sz="2000" dirty="0"/>
          </a:p>
        </p:txBody>
      </p:sp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Apply It: Reading</a:t>
            </a:r>
            <a:r>
              <a:rPr lang="en-US" baseline="0"/>
              <a:t> My Pay Statement</a:t>
            </a:r>
            <a:endParaRPr lang="en-US"/>
          </a:p>
        </p:txBody>
      </p:sp>
      <p:pic>
        <p:nvPicPr>
          <p:cNvPr id="4" name="Picture 3" descr="Captura de pantalla de la parte superior de Apíquelo: Lectura de un recibo de salario de la Guía del participante página 10. Solo para navegación.&#10;&#10;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469" y="1233954"/>
            <a:ext cx="7936807" cy="49426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16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309133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605" y="434356"/>
            <a:ext cx="7499213" cy="881682"/>
          </a:xfrm>
        </p:spPr>
        <p:txBody>
          <a:bodyPr/>
          <a:lstStyle/>
          <a:p>
            <a:r>
              <a:rPr lang="es-ES"/>
              <a:t>Más de un empleo o un “pasatiempo” remunerado</a:t>
            </a:r>
          </a:p>
        </p:txBody>
      </p:sp>
      <p:graphicFrame>
        <p:nvGraphicFramePr>
          <p:cNvPr id="5" name="Table 4" descr="Tabla de dos columnas con fila de título y dos filas debajo. La columna izquierda es lo que usted recibe. La columna de la derecha muestra los tipos de empleos: empleado o trabajador independiente.&#10;&#10;&#10;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078515"/>
              </p:ext>
            </p:extLst>
          </p:nvPr>
        </p:nvGraphicFramePr>
        <p:xfrm>
          <a:off x="692328" y="1394361"/>
          <a:ext cx="7576460" cy="2316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409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355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ES" sz="2800" b="0" spc="100" baseline="0" dirty="0">
                          <a:solidFill>
                            <a:schemeClr val="tx1"/>
                          </a:solidFill>
                          <a:latin typeface="+mj-lt"/>
                        </a:rPr>
                        <a:t>Si recibe…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2800" b="0" spc="100" baseline="0" dirty="0">
                          <a:solidFill>
                            <a:schemeClr val="tx1"/>
                          </a:solidFill>
                          <a:latin typeface="+mj-lt"/>
                        </a:rPr>
                        <a:t>El empleador lo considera…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2600" b="0" dirty="0">
                          <a:latin typeface="+mj-lt"/>
                        </a:rPr>
                        <a:t>Formulario W-2 del IRS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600" baseline="0" dirty="0"/>
                        <a:t>Un empleado</a:t>
                      </a:r>
                      <a:endParaRPr lang="es-ES" sz="2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2600" b="0" dirty="0">
                          <a:latin typeface="+mj-lt"/>
                        </a:rPr>
                        <a:t>Formulario 1099-MISC del IRS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600" dirty="0"/>
                        <a:t>Trabajador independiente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328" y="3710841"/>
            <a:ext cx="8229600" cy="2553382"/>
          </a:xfrm>
        </p:spPr>
        <p:txBody>
          <a:bodyPr>
            <a:normAutofit fontScale="92500" lnSpcReduction="20000"/>
          </a:bodyPr>
          <a:lstStyle/>
          <a:p>
            <a:pPr lvl="0">
              <a:lnSpc>
                <a:spcPct val="12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s-ES" sz="3200" dirty="0"/>
              <a:t>Comprender cómo le están pagando</a:t>
            </a:r>
          </a:p>
          <a:p>
            <a:pPr lvl="1">
              <a:lnSpc>
                <a:spcPct val="120000"/>
              </a:lnSpc>
            </a:pPr>
            <a:r>
              <a:rPr lang="es-ES" sz="2800" dirty="0"/>
              <a:t>Es posible que deba pagar los impuestos por su cuenta </a:t>
            </a:r>
          </a:p>
          <a:p>
            <a:pPr lvl="1"/>
            <a:r>
              <a:rPr lang="es-ES" sz="2800" dirty="0"/>
              <a:t>Considere apartar dinero para el futuro</a:t>
            </a:r>
          </a:p>
          <a:p>
            <a:pPr lvl="1">
              <a:spcBef>
                <a:spcPts val="0"/>
              </a:spcBef>
            </a:pPr>
            <a:r>
              <a:rPr lang="es-ES" sz="2800" dirty="0"/>
              <a:t>¡Mantenga registros exactos!</a:t>
            </a:r>
            <a:endParaRPr lang="es-ES" sz="2400" i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17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774449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s-ES"/>
              <a:t>Mantener un registro de los ingresos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6" y="1217363"/>
            <a:ext cx="7499214" cy="2695876"/>
          </a:xfrm>
        </p:spPr>
        <p:txBody>
          <a:bodyPr>
            <a:normAutofit/>
          </a:bodyPr>
          <a:lstStyle/>
          <a:p>
            <a:pPr lvl="0"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s-ES" sz="3200" dirty="0"/>
              <a:t>Ingreso periódico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s-ES" sz="3200" dirty="0"/>
              <a:t>Ingreso impredecible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s-ES" sz="3200" dirty="0"/>
              <a:t>Ingreso temporal</a:t>
            </a:r>
          </a:p>
          <a:p>
            <a:pPr lvl="0"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s-ES" sz="3200" dirty="0"/>
              <a:t>Ingreso por única vez</a:t>
            </a:r>
          </a:p>
        </p:txBody>
      </p:sp>
      <p:pic>
        <p:nvPicPr>
          <p:cNvPr id="4" name="Picture 3" descr="Caricatura de la palabra INGRESO, con las palabras Estacional, Regular y Único en la parte superior y la palabra Impredecible en la parte inferior&#10;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5431" y="3753625"/>
            <a:ext cx="5203596" cy="2505887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18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391328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257664"/>
            <a:ext cx="8130791" cy="1851146"/>
          </a:xfrm>
        </p:spPr>
        <p:txBody>
          <a:bodyPr anchor="t"/>
          <a:lstStyle/>
          <a:p>
            <a:r>
              <a:rPr lang="es-ES" dirty="0"/>
              <a:t>Aplíquelo: Mis necesidades de administración financiera</a:t>
            </a:r>
            <a:r>
              <a:rPr dirty="0"/>
              <a:t/>
            </a:r>
            <a:br>
              <a:rPr dirty="0"/>
            </a:br>
            <a:r>
              <a:rPr lang="es-ES" dirty="0"/>
              <a:t>Consulte la página 13 de la Guía del participante</a:t>
            </a:r>
          </a:p>
        </p:txBody>
      </p:sp>
      <p:pic>
        <p:nvPicPr>
          <p:cNvPr id="4" name="Picture 3" descr="Captura de pantalla de Aplíquelo: Mis necesidades de administración financiera, registro de ingresos mensuales de la Guía del participante. Se muestra solo con fines de navegación&#10;&#10;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132" y="1389668"/>
            <a:ext cx="8053528" cy="48131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19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606625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7" y="434356"/>
            <a:ext cx="8036078" cy="740684"/>
          </a:xfrm>
        </p:spPr>
        <p:txBody>
          <a:bodyPr/>
          <a:lstStyle/>
          <a:p>
            <a:r>
              <a:rPr lang="es-ES" sz="3000" dirty="0"/>
              <a:t>Encuesta previa a la capacitación </a:t>
            </a:r>
            <a:r>
              <a:rPr sz="3000" dirty="0"/>
              <a:t/>
            </a:r>
            <a:br>
              <a:rPr sz="3000" dirty="0"/>
            </a:br>
            <a:r>
              <a:rPr lang="es-ES" sz="3000" dirty="0"/>
              <a:t>Consulte la página 27 de la Guía del participante</a:t>
            </a:r>
          </a:p>
        </p:txBody>
      </p:sp>
      <p:pic>
        <p:nvPicPr>
          <p:cNvPr id="4" name="Picture 3" descr="Captura de pantalla de la Encuesta previa a la capacitación de la Guía del participante. Se muestra solo con fines de navegación.&#10;&#10;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56" b="43420"/>
          <a:stretch/>
        </p:blipFill>
        <p:spPr>
          <a:xfrm>
            <a:off x="1032239" y="1376313"/>
            <a:ext cx="7179043" cy="46474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506898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/>
              <a:t>Sección 1: Recordar las conclusiones principales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873" y="1416581"/>
            <a:ext cx="5387874" cy="49661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sz="3200" i="1" dirty="0"/>
              <a:t>Comprender sus ingresos. </a:t>
            </a:r>
            <a:r>
              <a:t/>
            </a:r>
            <a:br/>
            <a:r>
              <a:rPr lang="es-ES" sz="3200" i="1" dirty="0"/>
              <a:t>Ese es el primer paso para poder utilizarlo para satisfacer sus necesidades.</a:t>
            </a:r>
          </a:p>
          <a:p>
            <a:endParaRPr lang="es-ES" sz="2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20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1525380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 hidden="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Section 2: Expenses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s-ES"/>
              <a:t>Sección 2</a:t>
            </a:r>
          </a:p>
        </p:txBody>
      </p:sp>
      <p:sp>
        <p:nvSpPr>
          <p:cNvPr id="3" name="Subtitl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s-ES"/>
              <a:t>Gastos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654" y="1721697"/>
            <a:ext cx="23198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/>
              <a:t>Consulte la página 15 de la Guía del participante.</a:t>
            </a:r>
          </a:p>
          <a:p>
            <a:endParaRPr lang="es-ES"/>
          </a:p>
        </p:txBody>
      </p:sp>
      <p:pic>
        <p:nvPicPr>
          <p:cNvPr id="2" name="Picture 1" descr="Imagen de una familia con un hombre escribiendo en papeles con una calculadora y una mujer, un niño y una niña sentados en el sofá leyendo un libro juntos.&#10;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80154" y="586158"/>
            <a:ext cx="5263845" cy="5029200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21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354092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Sección 2: Conclusiones principales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5591" y="1441004"/>
            <a:ext cx="5227693" cy="495803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sz="3200" i="1" dirty="0"/>
              <a:t>Comprender los gastos.</a:t>
            </a:r>
            <a:r>
              <a:t/>
            </a:r>
            <a:br/>
            <a:r>
              <a:rPr lang="es-ES" sz="3200" i="1" dirty="0"/>
              <a:t>Eso le permitirá decidir cómo ahorrar, repartir y gastar los ingresos.</a:t>
            </a:r>
          </a:p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22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134653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/>
              <a:t>Maneras de usar el dinero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6" y="1424723"/>
            <a:ext cx="7499214" cy="177567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s-ES" sz="3200" dirty="0"/>
              <a:t>¿Qué hacen las personas con el dinero?</a:t>
            </a:r>
          </a:p>
        </p:txBody>
      </p:sp>
      <p:pic>
        <p:nvPicPr>
          <p:cNvPr id="8" name="Picture 7" descr="Hombre y niño comprando ropa&#10;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1653" y="2660657"/>
            <a:ext cx="2042160" cy="2651760"/>
          </a:xfrm>
          <a:prstGeom prst="rect">
            <a:avLst/>
          </a:prstGeom>
        </p:spPr>
      </p:pic>
      <p:pic>
        <p:nvPicPr>
          <p:cNvPr id="4" name="Picture 3" descr="Letrero - Se alquila&#10;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69586" y="2660656"/>
            <a:ext cx="1809945" cy="2642325"/>
          </a:xfrm>
          <a:prstGeom prst="rect">
            <a:avLst/>
          </a:prstGeom>
        </p:spPr>
      </p:pic>
      <p:pic>
        <p:nvPicPr>
          <p:cNvPr id="6" name="Picture 5" descr="Hombre y mujer comprando comestibles&#10;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5304" y="2660657"/>
            <a:ext cx="2346924" cy="2649960"/>
          </a:xfrm>
          <a:prstGeom prst="rect">
            <a:avLst/>
          </a:prstGeom>
        </p:spPr>
      </p:pic>
      <p:pic>
        <p:nvPicPr>
          <p:cNvPr id="5" name="Picture 4" descr="Hombre mirando hacia arriba desde el techo mientras el panel de yeso se está cayendo.&#10;"/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18001" y="2662457"/>
            <a:ext cx="1540897" cy="2649960"/>
          </a:xfrm>
          <a:prstGeom prst="rect">
            <a:avLst/>
          </a:prstGeom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23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6176348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/>
              <a:t>Piense cómo utiliza el dinero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Font typeface="Wingdings" panose="05000000000000000000" pitchFamily="2" charset="2"/>
              <a:buChar char="§"/>
            </a:pPr>
            <a:r>
              <a:rPr lang="es-ES" sz="3600" dirty="0"/>
              <a:t>Lo ahorra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Font typeface="Wingdings" panose="05000000000000000000" pitchFamily="2" charset="2"/>
              <a:buChar char="§"/>
            </a:pPr>
            <a:r>
              <a:rPr lang="es-ES" sz="3600" dirty="0"/>
              <a:t>Lo reparte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Font typeface="Wingdings" panose="05000000000000000000" pitchFamily="2" charset="2"/>
              <a:buChar char="§"/>
            </a:pPr>
            <a:r>
              <a:rPr lang="es-ES" sz="3600" dirty="0"/>
              <a:t>Lo gasta</a:t>
            </a:r>
          </a:p>
        </p:txBody>
      </p:sp>
      <p:pic>
        <p:nvPicPr>
          <p:cNvPr id="1026" name="Picture 2" descr="Gráfico que muestra AHORRO con una alcancía, REPARTICION con una mano dando monedas a la otra mano y GASTOS con una mano sosteniendo papel moneda.&#10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04480" y="3836709"/>
            <a:ext cx="5650637" cy="2306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24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6924700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/>
              <a:t>Maneras de considerar los gastos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5" y="1424722"/>
            <a:ext cx="8161065" cy="4828593"/>
          </a:xfrm>
        </p:spPr>
        <p:txBody>
          <a:bodyPr>
            <a:normAutofit fontScale="62500" lnSpcReduction="20000"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2286000" algn="l"/>
              </a:tabLst>
            </a:pPr>
            <a:r>
              <a:rPr lang="es-ES" sz="4100" dirty="0"/>
              <a:t>Necesidades:</a:t>
            </a:r>
            <a:r>
              <a:rPr lang="en-US" sz="3300" dirty="0"/>
              <a:t>	</a:t>
            </a:r>
            <a:r>
              <a:rPr lang="es-ES" sz="3300" dirty="0"/>
              <a:t>   Cosas que necesita para vivir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2286000" algn="l"/>
              </a:tabLst>
            </a:pPr>
            <a:r>
              <a:rPr lang="es-ES" sz="4100" dirty="0"/>
              <a:t>Deseos: </a:t>
            </a:r>
            <a:r>
              <a:rPr lang="en-US" sz="3300" dirty="0"/>
              <a:t>	</a:t>
            </a:r>
            <a:r>
              <a:rPr lang="es-ES" sz="3300" dirty="0"/>
              <a:t>   Cosas que desea, pero que no son indispensables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2286000" algn="l"/>
              </a:tabLst>
            </a:pPr>
            <a:r>
              <a:rPr lang="es-ES" sz="4100" dirty="0"/>
              <a:t>Obligaciones:</a:t>
            </a:r>
            <a:r>
              <a:rPr lang="es-ES" sz="3300" dirty="0"/>
              <a:t>   Deudas que contrajo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s-ES" sz="3100"/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s-ES" sz="3100"/>
              <a:t>¿Puede… </a:t>
            </a:r>
            <a:endParaRPr lang="es-ES" sz="3100" dirty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s-ES" sz="3600">
                <a:latin typeface="Franklin Gothic Book" panose="020B0503020102020204" pitchFamily="34" charset="0"/>
              </a:rPr>
              <a:t>encontrar maneras más económicas de suplir sus</a:t>
            </a:r>
            <a:r>
              <a:rPr lang="es-ES"/>
              <a:t> necesidades?</a:t>
            </a:r>
          </a:p>
          <a:p>
            <a:pPr>
              <a:lnSpc>
                <a:spcPct val="12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s-ES" sz="3600" dirty="0">
                <a:latin typeface="Franklin Gothic Book" panose="020B0503020102020204" pitchFamily="34" charset="0"/>
              </a:rPr>
              <a:t>utilizar menos dinero para los</a:t>
            </a:r>
            <a:r>
              <a:rPr lang="es-ES"/>
              <a:t> </a:t>
            </a:r>
            <a:r>
              <a:rPr lang="es-ES" sz="3600" dirty="0">
                <a:latin typeface="+mj-lt"/>
              </a:rPr>
              <a:t>deseos</a:t>
            </a:r>
            <a:r>
              <a:rPr lang="es-ES"/>
              <a:t>?</a:t>
            </a:r>
          </a:p>
          <a:p>
            <a:pPr>
              <a:lnSpc>
                <a:spcPct val="12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s-ES" sz="3600">
                <a:latin typeface="Franklin Gothic Book" panose="020B0503020102020204" pitchFamily="34" charset="0"/>
              </a:rPr>
              <a:t>negociar pagos menores para las</a:t>
            </a:r>
            <a:r>
              <a:rPr lang="es-ES"/>
              <a:t> </a:t>
            </a:r>
            <a:r>
              <a:rPr lang="es-ES" sz="3600" dirty="0">
                <a:latin typeface="+mj-lt"/>
              </a:rPr>
              <a:t>obligaciones</a:t>
            </a:r>
            <a:r>
              <a:rPr lang="es-ES"/>
              <a:t>?</a:t>
            </a:r>
          </a:p>
          <a:p>
            <a:endParaRPr lang="es-ES" dirty="0"/>
          </a:p>
          <a:p>
            <a:pPr marL="0" indent="0">
              <a:buNone/>
            </a:pPr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25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5710955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/>
              <a:t>Si recibe beneficios públicos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s-ES" sz="3200" dirty="0"/>
              <a:t>Aprenda los límites de los recursos y los activos.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ES" sz="3200" dirty="0"/>
              <a:t>Controle cómo sus gastos y ahorros afectan los activos contables.</a:t>
            </a:r>
          </a:p>
          <a:p>
            <a:pPr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s-ES" sz="3200" dirty="0"/>
              <a:t>Utilice los ingresos de manera que evite exceder el límite de los activos.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26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14500337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/>
              <a:t>Mantener un registro de los gastos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s-ES" sz="3200" dirty="0"/>
              <a:t>Ayuda a comprender si está utilizando el dinero de manera coherente con sus valores y objetivos.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ES" sz="3200" dirty="0"/>
              <a:t>Revela dónde puede hacer cambios.</a:t>
            </a:r>
          </a:p>
          <a:p>
            <a:pPr marL="0" indent="0">
              <a:buNone/>
            </a:pPr>
            <a:endParaRPr lang="es-ES" sz="2800" dirty="0"/>
          </a:p>
          <a:p>
            <a:pPr marL="0" indent="0" algn="ctr">
              <a:buNone/>
            </a:pPr>
            <a:r>
              <a:rPr lang="es-ES" sz="3600" dirty="0"/>
              <a:t>Y… puede ayudarlo a gastar menos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27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3367690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407650"/>
            <a:ext cx="8122151" cy="1172684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s-ES" sz="4000" dirty="0"/>
              <a:t>Aplíquelo: Mi lista de ahorros, repartición y gastos</a:t>
            </a:r>
            <a:r>
              <a:rPr lang="es-ES" dirty="0"/>
              <a:t> en la página 16 de la Guía del participante</a:t>
            </a:r>
          </a:p>
        </p:txBody>
      </p:sp>
      <p:pic>
        <p:nvPicPr>
          <p:cNvPr id="4" name="Picture 3" descr="Captura de pantalla de la parte superior de Aplíquelo: Mi lista de ahorros, repartición y gastos de la Guía del participante. Se muestra solo con fines de navegación&#10;&#10;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758" y="1542626"/>
            <a:ext cx="7832613" cy="47057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28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5286962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114823"/>
            <a:ext cx="7499213" cy="1058374"/>
          </a:xfrm>
        </p:spPr>
        <p:txBody>
          <a:bodyPr anchor="t"/>
          <a:lstStyle/>
          <a:p>
            <a:r>
              <a:rPr lang="es-ES" dirty="0"/>
              <a:t>Aplíquelo: Mis necesidades de administración financiera</a:t>
            </a:r>
            <a:r>
              <a:rPr dirty="0"/>
              <a:t/>
            </a:r>
            <a:br>
              <a:rPr dirty="0"/>
            </a:br>
            <a:r>
              <a:rPr lang="es-ES" dirty="0"/>
              <a:t>Consulte la página 18 de la Guía del participante</a:t>
            </a:r>
          </a:p>
        </p:txBody>
      </p:sp>
      <p:pic>
        <p:nvPicPr>
          <p:cNvPr id="4" name="Picture 3" descr="Captura de pantalla de Aplíquelo: Mi registro de gastos mensuales de la Guía del participante. Se muestra solo con fines de navegación&#10;&#10;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469" y="1233954"/>
            <a:ext cx="7936807" cy="49426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29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568772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 hidden="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Section 1: Income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s-ES"/>
              <a:t>Sección 1</a:t>
            </a:r>
          </a:p>
        </p:txBody>
      </p:sp>
      <p:sp>
        <p:nvSpPr>
          <p:cNvPr id="3" name="Subtitle 2"/>
          <p:cNvSpPr>
            <a:spLocks noGrp="1"/>
          </p:cNvSpPr>
          <p:nvPr>
            <p:ph type="body" sz="quarter" idx="11"/>
          </p:nvPr>
        </p:nvSpPr>
        <p:spPr>
          <a:xfrm>
            <a:off x="457654" y="949571"/>
            <a:ext cx="3059567" cy="1174198"/>
          </a:xfrm>
        </p:spPr>
        <p:txBody>
          <a:bodyPr/>
          <a:lstStyle/>
          <a:p>
            <a:r>
              <a:rPr lang="es-ES"/>
              <a:t>Ingresos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57654" y="1630257"/>
            <a:ext cx="23198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/>
              <a:t>Consulte la página 3 de la Guía del participante.</a:t>
            </a:r>
          </a:p>
          <a:p>
            <a:endParaRPr lang="es-ES"/>
          </a:p>
        </p:txBody>
      </p:sp>
      <p:pic>
        <p:nvPicPr>
          <p:cNvPr id="9" name="Picture 8" descr="Imagen de una persona con traje entregando un cheque de pago a otra persona. No se muestran sus caras.&#10;&#10;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86201" y="586157"/>
            <a:ext cx="5247143" cy="50292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1540631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Administrar los gastos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s-ES" sz="3200" dirty="0"/>
              <a:t>Le ayuda a evitar:</a:t>
            </a:r>
          </a:p>
          <a:p>
            <a:pPr lvl="1"/>
            <a:r>
              <a:rPr lang="es-ES" sz="2800" dirty="0"/>
              <a:t>cargos por mora;</a:t>
            </a:r>
          </a:p>
          <a:p>
            <a:pPr lvl="1"/>
            <a:r>
              <a:rPr lang="es-ES" sz="2800" dirty="0"/>
              <a:t>interés por saldos impagos;</a:t>
            </a:r>
          </a:p>
          <a:p>
            <a:pPr lvl="1"/>
            <a:r>
              <a:rPr lang="es-ES" sz="2800" dirty="0"/>
              <a:t>entradas negativas en el informe de créditos;</a:t>
            </a:r>
          </a:p>
          <a:p>
            <a:pPr lvl="1"/>
            <a:r>
              <a:rPr lang="es-ES" sz="2800" dirty="0"/>
              <a:t>suspensión de servicios;</a:t>
            </a:r>
          </a:p>
          <a:p>
            <a:pPr lvl="1"/>
            <a:r>
              <a:rPr lang="es-ES" sz="2800" dirty="0"/>
              <a:t>otros cargos relacionados con la suspensión de servicios.</a:t>
            </a:r>
          </a:p>
        </p:txBody>
      </p:sp>
      <p:pic>
        <p:nvPicPr>
          <p:cNvPr id="1026" name="Picture 2" descr="Imagen de un sello que dice VENCIDO&#10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841490" y="1244338"/>
            <a:ext cx="2757214" cy="204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30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6860849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Maneras de pagar las cuentas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s-ES" sz="3200" dirty="0"/>
              <a:t>En persona </a:t>
            </a:r>
          </a:p>
          <a:p>
            <a:pPr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s-ES" sz="3200" dirty="0"/>
              <a:t>Por correo</a:t>
            </a:r>
          </a:p>
          <a:p>
            <a:pPr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s-ES" sz="3200" dirty="0"/>
              <a:t>En forma electrónica</a:t>
            </a:r>
          </a:p>
          <a:p>
            <a:pPr lvl="1">
              <a:lnSpc>
                <a:spcPct val="110000"/>
              </a:lnSpc>
            </a:pPr>
            <a:r>
              <a:rPr lang="es-ES" sz="2800" dirty="0"/>
              <a:t>Por medio de una institución financiera</a:t>
            </a:r>
          </a:p>
          <a:p>
            <a:pPr lvl="1">
              <a:lnSpc>
                <a:spcPct val="110000"/>
              </a:lnSpc>
            </a:pPr>
            <a:r>
              <a:rPr lang="es-ES" sz="2800" dirty="0"/>
              <a:t>A través del sitio web de la tarjeta de crédito</a:t>
            </a:r>
          </a:p>
          <a:p>
            <a:pPr lvl="1">
              <a:lnSpc>
                <a:spcPct val="110000"/>
              </a:lnSpc>
            </a:pPr>
            <a:r>
              <a:rPr lang="es-ES" sz="2800" dirty="0"/>
              <a:t>Por medio de la entidad a la que debe dinero</a:t>
            </a:r>
          </a:p>
          <a:p>
            <a:pPr lvl="1">
              <a:lnSpc>
                <a:spcPct val="110000"/>
              </a:lnSpc>
            </a:pPr>
            <a:r>
              <a:rPr lang="es-ES" sz="2800" dirty="0"/>
              <a:t>A través de un servicio de pago de cuentas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s-ES" sz="3200" dirty="0">
                <a:latin typeface="+mj-lt"/>
              </a:rPr>
              <a:t>Por medio de una aplicación móvil</a:t>
            </a:r>
          </a:p>
        </p:txBody>
      </p:sp>
      <p:pic>
        <p:nvPicPr>
          <p:cNvPr id="4" name="Picture 3" descr="Imagen de una mano colocando algo en un buzón azul del servicio postal de EE.UU.&#10;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4239" y="1240624"/>
            <a:ext cx="2248938" cy="1941300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31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4518232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0"/>
            <a:ext cx="8566014" cy="1717498"/>
          </a:xfrm>
        </p:spPr>
        <p:txBody>
          <a:bodyPr anchor="t">
            <a:normAutofit/>
          </a:bodyPr>
          <a:lstStyle/>
          <a:p>
            <a:r>
              <a:rPr lang="es-ES" sz="4000" dirty="0"/>
              <a:t>Pruébelo: </a:t>
            </a:r>
            <a:r>
              <a:rPr lang="es-ES" dirty="0"/>
              <a:t>Preparar un calendario de pagos mensuales </a:t>
            </a:r>
            <a:r>
              <a:rPr lang="es-ES" sz="2700" dirty="0"/>
              <a:t>en la página 22 de la Guía del participante</a:t>
            </a:r>
          </a:p>
        </p:txBody>
      </p:sp>
      <p:pic>
        <p:nvPicPr>
          <p:cNvPr id="4" name="Picture 3" descr="Captura de pantalla de Pruébelo: Preparar un calendario de pagos mensuales de la Guía del participante.  Se muestra solo con fines de navegación&#10;&#10;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469" y="1438373"/>
            <a:ext cx="7936807" cy="45940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32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1226606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Recordar las conclusiones principales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873" y="1416581"/>
            <a:ext cx="5403916" cy="49661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sz="3200" i="1" dirty="0"/>
              <a:t>Comprender los gastos.</a:t>
            </a:r>
            <a:r>
              <a:t/>
            </a:r>
            <a:br/>
            <a:r>
              <a:rPr lang="es-ES" sz="3200" i="1" dirty="0"/>
              <a:t>Eso le permitirá decidir cómo ahorrar, repartir y gastar los ingresos.</a:t>
            </a:r>
          </a:p>
          <a:p>
            <a:endParaRPr lang="es-ES" sz="2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33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170518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31184" y="674585"/>
            <a:ext cx="7620000" cy="889206"/>
          </a:xfrm>
        </p:spPr>
        <p:txBody>
          <a:bodyPr>
            <a:normAutofit fontScale="90000"/>
          </a:bodyPr>
          <a:lstStyle/>
          <a:p>
            <a:r>
              <a:rPr lang="es-ES" dirty="0"/>
              <a:t>Tomar medidas </a:t>
            </a:r>
            <a:r>
              <a:rPr dirty="0"/>
              <a:t/>
            </a:r>
            <a:br>
              <a:rPr dirty="0"/>
            </a:br>
            <a:r>
              <a:rPr lang="es-ES" dirty="0"/>
              <a:t>Consulte la página 24 de la </a:t>
            </a:r>
            <a:r>
              <a:rPr lang="es-ES"/>
              <a:t>Guía </a:t>
            </a:r>
            <a:br>
              <a:rPr lang="es-ES"/>
            </a:br>
            <a:r>
              <a:rPr lang="es-ES"/>
              <a:t>del </a:t>
            </a:r>
            <a:r>
              <a:rPr lang="es-ES" dirty="0"/>
              <a:t>participante</a:t>
            </a:r>
            <a:endParaRPr lang="es-E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4436" y="1432864"/>
            <a:ext cx="5101044" cy="3230576"/>
          </a:xfrm>
        </p:spPr>
        <p:txBody>
          <a:bodyPr>
            <a:normAutofit fontScale="70000" lnSpcReduction="20000"/>
          </a:bodyPr>
          <a:lstStyle/>
          <a:p>
            <a:r>
              <a:rPr lang="es-ES" sz="3800" dirty="0"/>
              <a:t>¿Qué haré?</a:t>
            </a:r>
          </a:p>
          <a:p>
            <a:r>
              <a:rPr lang="es-ES" sz="3800" dirty="0"/>
              <a:t>¿Cómo lo haré?</a:t>
            </a:r>
          </a:p>
          <a:p>
            <a:r>
              <a:rPr lang="es-ES" sz="3800" dirty="0"/>
              <a:t>¿Le contaré mis planes a alguien? En caso de que sea así, ¿a quién?</a:t>
            </a:r>
            <a:endParaRPr lang="es-ES" dirty="0"/>
          </a:p>
          <a:p>
            <a:endParaRPr lang="es-ES" dirty="0"/>
          </a:p>
          <a:p>
            <a:endParaRPr lang="es-ES" dirty="0"/>
          </a:p>
          <a:p>
            <a:pPr marL="0" indent="0">
              <a:buNone/>
            </a:pPr>
            <a:endParaRPr lang="es-ES" dirty="0"/>
          </a:p>
        </p:txBody>
      </p:sp>
      <p:sp>
        <p:nvSpPr>
          <p:cNvPr id="6" name="TextBox 5"/>
          <p:cNvSpPr txBox="1"/>
          <p:nvPr/>
        </p:nvSpPr>
        <p:spPr>
          <a:xfrm>
            <a:off x="531523" y="5610552"/>
            <a:ext cx="8085457" cy="46166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s-ES" sz="2400" dirty="0">
                <a:latin typeface="+mj-lt"/>
              </a:rPr>
              <a:t>Ingrese en fdic.gov/education, si desea más información.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34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7688454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77986" y="259083"/>
            <a:ext cx="7499213" cy="881682"/>
          </a:xfrm>
        </p:spPr>
        <p:txBody>
          <a:bodyPr/>
          <a:lstStyle/>
          <a:p>
            <a:r>
              <a:rPr lang="es-ES" sz="2800" dirty="0"/>
              <a:t>Encuesta previa a la capacitación </a:t>
            </a:r>
            <a:r>
              <a:rPr sz="2800" dirty="0"/>
              <a:t/>
            </a:r>
            <a:br>
              <a:rPr sz="2800" dirty="0"/>
            </a:br>
            <a:r>
              <a:rPr lang="es-ES" sz="2100" dirty="0"/>
              <a:t>Consulte la página 29 de la Guía del participante</a:t>
            </a:r>
          </a:p>
        </p:txBody>
      </p:sp>
      <p:pic>
        <p:nvPicPr>
          <p:cNvPr id="15" name="Picture 14" descr="Gráfico con cada letra de la frase Gracias en inglés que aparece en una tarjeta que cuelga de una cuerda en la parte superior de la frase.&#10;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3119" y="163295"/>
            <a:ext cx="2460944" cy="1760183"/>
          </a:xfrm>
          <a:prstGeom prst="rect">
            <a:avLst/>
          </a:prstGeom>
        </p:spPr>
      </p:pic>
      <p:pic>
        <p:nvPicPr>
          <p:cNvPr id="13" name="Picture 12" descr="Captura de pantalla de la parte superior de la Encuesta posterior a la capacitación de la Guía del participante. Se muestra solo con fines de navegación&#10;&#10;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469" y="1370902"/>
            <a:ext cx="7936808" cy="4668710"/>
          </a:xfrm>
          <a:prstGeom prst="rect">
            <a:avLst/>
          </a:prstGeom>
          <a:noFill/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35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53066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Sección 1: Conclusiones principales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5591" y="1441004"/>
            <a:ext cx="4874767" cy="495803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sz="3200" i="1" dirty="0"/>
              <a:t>Comprender sus ingresos.   Ese es el primer paso para poder utilizarlo para satisfacer sus necesidades.</a:t>
            </a:r>
          </a:p>
          <a:p>
            <a:endParaRPr lang="es-ES" sz="2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493649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¿Qué significa ingresos?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s-ES" sz="3200" dirty="0"/>
              <a:t>Los ingresos es el dinero que recibe</a:t>
            </a:r>
          </a:p>
          <a:p>
            <a:pPr marL="0" indent="0">
              <a:buNone/>
            </a:pPr>
            <a:endParaRPr lang="es-ES" dirty="0"/>
          </a:p>
          <a:p>
            <a:pPr marL="0" indent="0" algn="ctr">
              <a:buNone/>
            </a:pPr>
            <a:r>
              <a:rPr lang="es-ES"/>
              <a:t>  </a:t>
            </a:r>
            <a:r>
              <a:rPr lang="es-ES" sz="3200" dirty="0"/>
              <a:t>¿Cuáles son algunos tipos de ingresos?</a:t>
            </a:r>
          </a:p>
        </p:txBody>
      </p:sp>
      <p:pic>
        <p:nvPicPr>
          <p:cNvPr id="1026" name="Picture 2" descr="Signo de interrogación blanco en un círculo azul&#10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4414" y="3834950"/>
            <a:ext cx="2291213" cy="2291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376874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Tipos de ingresos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5" y="1424723"/>
            <a:ext cx="7703865" cy="4701440"/>
          </a:xfrm>
        </p:spPr>
        <p:txBody>
          <a:bodyPr>
            <a:noAutofit/>
          </a:bodyPr>
          <a:lstStyle/>
          <a:p>
            <a:pPr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s-ES" sz="3200" dirty="0"/>
              <a:t>Ingresos devengados</a:t>
            </a:r>
          </a:p>
          <a:p>
            <a:pPr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s-ES" sz="3200" dirty="0"/>
              <a:t>Ingresos de activos o inversiones</a:t>
            </a:r>
          </a:p>
          <a:p>
            <a:pPr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s-ES" sz="3200" dirty="0"/>
              <a:t>Beneficios o asignaciones públicas que se pagan con dinero</a:t>
            </a:r>
          </a:p>
          <a:p>
            <a:pPr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s-ES" sz="3200" dirty="0"/>
              <a:t>Otros beneficios o asignaciones </a:t>
            </a:r>
          </a:p>
          <a:p>
            <a:pPr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s-ES" sz="3200" dirty="0"/>
              <a:t>Otros ingresos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620157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Ingreso bruto y neto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6" y="1338323"/>
            <a:ext cx="7499214" cy="3902271"/>
          </a:xfrm>
        </p:spPr>
        <p:txBody>
          <a:bodyPr anchor="t"/>
          <a:lstStyle/>
          <a:p>
            <a:pPr lvl="0">
              <a:spcBef>
                <a:spcPts val="624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s-ES" sz="3200" dirty="0"/>
              <a:t>Ingreso bruto </a:t>
            </a:r>
          </a:p>
          <a:p>
            <a:pPr lvl="1"/>
            <a:r>
              <a:rPr lang="es-ES" sz="2400" dirty="0"/>
              <a:t>Ingreso total sin deducciones</a:t>
            </a:r>
          </a:p>
          <a:p>
            <a:pPr lvl="0">
              <a:spcBef>
                <a:spcPts val="624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s-ES" sz="3200" dirty="0"/>
              <a:t>Ingreso neto </a:t>
            </a:r>
          </a:p>
          <a:p>
            <a:pPr lvl="1"/>
            <a:r>
              <a:rPr lang="es-ES" sz="2400" dirty="0"/>
              <a:t>Ingreso bruto menos deducciones</a:t>
            </a:r>
          </a:p>
          <a:p>
            <a:pPr lvl="1"/>
            <a:r>
              <a:rPr lang="es-ES" sz="2400" dirty="0"/>
              <a:t>Lo que tiene para ahorrar, repartir y gastar</a:t>
            </a:r>
          </a:p>
          <a:p>
            <a:pPr lvl="1"/>
            <a:r>
              <a:rPr lang="es-ES" sz="2400" dirty="0"/>
              <a:t>Su salario de bolsillo</a:t>
            </a:r>
          </a:p>
          <a:p>
            <a:pPr marL="0" lvl="0" indent="0">
              <a:buNone/>
            </a:pPr>
            <a:endParaRPr lang="es-ES" dirty="0"/>
          </a:p>
          <a:p>
            <a:endParaRPr lang="es-ES" dirty="0"/>
          </a:p>
        </p:txBody>
      </p:sp>
      <p:pic>
        <p:nvPicPr>
          <p:cNvPr id="4" name="Picture 3" descr="Gráfico de palabras que dice:&#10;Remuneración bruta menos deducciones Remuneración neta&#10;&#10;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044" y="5240594"/>
            <a:ext cx="7988695" cy="1035175"/>
          </a:xfrm>
          <a:prstGeom prst="rect">
            <a:avLst/>
          </a:prstGeom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407279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Embargo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s-ES" sz="3200" dirty="0"/>
              <a:t>Embargo de salario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ES" sz="3200" dirty="0"/>
              <a:t>Embargo de cuenta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ES" sz="3200" dirty="0"/>
              <a:t>Compensación del Tesoro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8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857975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434356"/>
            <a:ext cx="7991248" cy="881682"/>
          </a:xfrm>
        </p:spPr>
        <p:txBody>
          <a:bodyPr/>
          <a:lstStyle/>
          <a:p>
            <a:r>
              <a:rPr lang="es-ES"/>
              <a:t>¿De qué manera puede obtener dinero?</a:t>
            </a:r>
          </a:p>
        </p:txBody>
      </p:sp>
      <p:pic>
        <p:nvPicPr>
          <p:cNvPr id="6" name="Picture 5" descr="Imagen de una persona entregando dinero en efectivo a otra persona.&#10; Solo se ven las manos.&#10;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1978" y="1758264"/>
            <a:ext cx="4082397" cy="3851704"/>
          </a:xfrm>
          <a:prstGeom prst="rect">
            <a:avLst/>
          </a:prstGeom>
        </p:spPr>
      </p:pic>
      <p:pic>
        <p:nvPicPr>
          <p:cNvPr id="8" name="Picture 7" descr="Foto de mujer con cabello largo, sonriendo, sosteniendo un cheque de pago frente a ella&#10;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74374" y="1758264"/>
            <a:ext cx="3794859" cy="3851704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9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4345664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CTOMILLISECCONVERTED" val="1"/>
  <p:tag name="MMPROD_NEXTUNIQUEID" val="10010"/>
  <p:tag name="MMPROD_UIDATA" val="&lt;database version=&quot;11.0&quot;&gt;&lt;object type=&quot;1&quot; unique_id=&quot;10001&quot;&gt;&lt;object type=&quot;2&quot; unique_id=&quot;11733&quot;&gt;&lt;object type=&quot;3&quot; unique_id=&quot;11735&quot;&gt;&lt;property id=&quot;20148&quot; value=&quot;5&quot;/&gt;&lt;property id=&quot;20300&quot; value=&quot;Slide 2 - &amp;quot;Encuesta previa a la capacitación  Consulte la página 27 de la Guía del participante&amp;quot;&quot;/&gt;&lt;property id=&quot;20307&quot; value=&quot;546&quot;/&gt;&lt;/object&gt;&lt;object type=&quot;3&quot; unique_id=&quot;11736&quot;&gt;&lt;property id=&quot;20148&quot; value=&quot;5&quot;/&gt;&lt;property id=&quot;20300&quot; value=&quot;Slide 3 - &amp;quot;Section 1: Income&amp;quot;&quot;/&gt;&lt;property id=&quot;20307&quot; value=&quot;274&quot;/&gt;&lt;/object&gt;&lt;object type=&quot;3&quot; unique_id=&quot;11737&quot;&gt;&lt;property id=&quot;20148&quot; value=&quot;5&quot;/&gt;&lt;property id=&quot;20300&quot; value=&quot;Slide 4 - &amp;quot;Sección 1: Conclusiones principales&amp;quot;&quot;/&gt;&lt;property id=&quot;20307&quot; value=&quot;261&quot;/&gt;&lt;/object&gt;&lt;object type=&quot;3&quot; unique_id=&quot;11738&quot;&gt;&lt;property id=&quot;20148&quot; value=&quot;5&quot;/&gt;&lt;property id=&quot;20300&quot; value=&quot;Slide 5 - &amp;quot;¿Qué significa ingresos?&amp;quot;&quot;/&gt;&lt;property id=&quot;20307&quot; value=&quot;515&quot;/&gt;&lt;/object&gt;&lt;object type=&quot;3&quot; unique_id=&quot;11739&quot;&gt;&lt;property id=&quot;20148&quot; value=&quot;5&quot;/&gt;&lt;property id=&quot;20300&quot; value=&quot;Slide 6 - &amp;quot;Tipos de ingresos&amp;quot;&quot;/&gt;&lt;property id=&quot;20307&quot; value=&quot;528&quot;/&gt;&lt;/object&gt;&lt;object type=&quot;3&quot; unique_id=&quot;11740&quot;&gt;&lt;property id=&quot;20148&quot; value=&quot;5&quot;/&gt;&lt;property id=&quot;20300&quot; value=&quot;Slide 7 - &amp;quot;Ingreso bruto y neto&amp;quot;&quot;/&gt;&lt;property id=&quot;20307&quot; value=&quot;516&quot;/&gt;&lt;/object&gt;&lt;object type=&quot;3&quot; unique_id=&quot;11741&quot;&gt;&lt;property id=&quot;20148&quot; value=&quot;5&quot;/&gt;&lt;property id=&quot;20300&quot; value=&quot;Slide 8 - &amp;quot;Embargo&amp;quot;&quot;/&gt;&lt;property id=&quot;20307&quot; value=&quot;529&quot;/&gt;&lt;/object&gt;&lt;object type=&quot;3&quot; unique_id=&quot;11742&quot;&gt;&lt;property id=&quot;20148&quot; value=&quot;5&quot;/&gt;&lt;property id=&quot;20300&quot; value=&quot;Slide 9 - &amp;quot;¿De qué manera puede obtener dinero?&amp;quot;&quot;/&gt;&lt;property id=&quot;20307&quot; value=&quot;551&quot;/&gt;&lt;/object&gt;&lt;object type=&quot;3&quot; unique_id=&quot;11743&quot;&gt;&lt;property id=&quot;20148&quot; value=&quot;5&quot;/&gt;&lt;property id=&quot;20300&quot; value=&quot;Slide 10 - &amp;quot;Pruébelo: Maneras de obtener ingresos en la página 4 de la Guía del participante&amp;quot;&quot;/&gt;&lt;property id=&quot;20307&quot; value=&quot;517&quot;/&gt;&lt;/object&gt;&lt;object type=&quot;3&quot; unique_id=&quot;11744&quot;&gt;&lt;property id=&quot;20148&quot; value=&quot;5&quot;/&gt;&lt;property id=&quot;20300&quot; value=&quot;Slide 11 - &amp;quot;Maneras de obtener ingresos: Grupos reducidos&amp;quot;&quot;/&gt;&lt;property id=&quot;20307&quot; value=&quot;543&quot;/&gt;&lt;/object&gt;&lt;object type=&quot;3&quot; unique_id=&quot;11745&quot;&gt;&lt;property id=&quot;20148&quot; value=&quot;5&quot;/&gt;&lt;property id=&quot;20300&quot; value=&quot;Slide 12 - &amp;quot;Comprensión de los recibos de salarios&amp;quot;&quot;/&gt;&lt;property id=&quot;20307&quot; value=&quot;518&quot;/&gt;&lt;/object&gt;&lt;object type=&quot;3&quot; unique_id=&quot;11746&quot;&gt;&lt;property id=&quot;20148&quot; value=&quot;5&quot;/&gt;&lt;property id=&quot;20300&quot; value=&quot;Slide 13 - &amp;quot;Deducciones&amp;quot;&quot;/&gt;&lt;property id=&quot;20307&quot; value=&quot;530&quot;/&gt;&lt;/object&gt;&lt;object type=&quot;3&quot; unique_id=&quot;11747&quot;&gt;&lt;property id=&quot;20148&quot; value=&quot;5&quot;/&gt;&lt;property id=&quot;20300&quot; value=&quot;Slide 14 - &amp;quot;Retención del impuesto sobre el ingreso&amp;quot;&quot;/&gt;&lt;property id=&quot;20307&quot; value=&quot;544&quot;/&gt;&lt;/object&gt;&lt;object type=&quot;3&quot; unique_id=&quot;11748&quot;&gt;&lt;property id=&quot;20148&quot; value=&quot;5&quot;/&gt;&lt;property id=&quot;20300&quot; value=&quot;Slide 15 - &amp;quot;Pruébelo: Leer un recibo de salario en la página 8 de la Guía del participante&amp;quot;&quot;/&gt;&lt;property id=&quot;20307&quot; value=&quot;519&quot;/&gt;&lt;/object&gt;&lt;object type=&quot;3&quot; unique_id=&quot;11749&quot;&gt;&lt;property id=&quot;20148&quot; value=&quot;5&quot;/&gt;&lt;property id=&quot;20300&quot; value=&quot;Slide 16 - &amp;quot;Apply It: Reading My Pay Statement&amp;quot;&quot;/&gt;&lt;property id=&quot;20307&quot; value=&quot;520&quot;/&gt;&lt;/object&gt;&lt;object type=&quot;3&quot; unique_id=&quot;11750&quot;&gt;&lt;property id=&quot;20148&quot; value=&quot;5&quot;/&gt;&lt;property id=&quot;20300&quot; value=&quot;Slide 17 - &amp;quot;Más de un empleo o un “pasatiempo” remunerado&amp;quot;&quot;/&gt;&lt;property id=&quot;20307&quot; value=&quot;545&quot;/&gt;&lt;/object&gt;&lt;object type=&quot;3&quot; unique_id=&quot;11751&quot;&gt;&lt;property id=&quot;20148&quot; value=&quot;5&quot;/&gt;&lt;property id=&quot;20300&quot; value=&quot;Slide 18 - &amp;quot;Mantener un registro de los ingresos&amp;quot;&quot;/&gt;&lt;property id=&quot;20307&quot; value=&quot;531&quot;/&gt;&lt;/object&gt;&lt;object type=&quot;3&quot; unique_id=&quot;11752&quot;&gt;&lt;property id=&quot;20148&quot; value=&quot;5&quot;/&gt;&lt;property id=&quot;20300&quot; value=&quot;Slide 19 - &amp;quot;Aplíquelo: Mis necesidades de administración financiera Consulte la página 13 de la Guía del participante&amp;quot;&quot;/&gt;&lt;property id=&quot;20307&quot; value=&quot;532&quot;/&gt;&lt;/object&gt;&lt;object type=&quot;3&quot; unique_id=&quot;11753&quot;&gt;&lt;property id=&quot;20148&quot; value=&quot;5&quot;/&gt;&lt;property id=&quot;20300&quot; value=&quot;Slide 20 - &amp;quot;Sección 1: Recordar las conclusiones principales&amp;quot;&quot;/&gt;&lt;property id=&quot;20307&quot; value=&quot;414&quot;/&gt;&lt;/object&gt;&lt;object type=&quot;3&quot; unique_id=&quot;11754&quot;&gt;&lt;property id=&quot;20148&quot; value=&quot;5&quot;/&gt;&lt;property id=&quot;20300&quot; value=&quot;Slide 21 - &amp;quot;Section 2: Expenses&amp;quot;&quot;/&gt;&lt;property id=&quot;20307&quot; value=&quot;275&quot;/&gt;&lt;/object&gt;&lt;object type=&quot;3&quot; unique_id=&quot;11755&quot;&gt;&lt;property id=&quot;20148&quot; value=&quot;5&quot;/&gt;&lt;property id=&quot;20300&quot; value=&quot;Slide 22 - &amp;quot;Sección 2: Conclusiones principales&amp;quot;&quot;/&gt;&lt;property id=&quot;20307&quot; value=&quot;278&quot;/&gt;&lt;/object&gt;&lt;object type=&quot;3&quot; unique_id=&quot;11756&quot;&gt;&lt;property id=&quot;20148&quot; value=&quot;5&quot;/&gt;&lt;property id=&quot;20300&quot; value=&quot;Slide 23 - &amp;quot;Maneras de usar el dinero&amp;quot;&quot;/&gt;&lt;property id=&quot;20307&quot; value=&quot;550&quot;/&gt;&lt;/object&gt;&lt;object type=&quot;3&quot; unique_id=&quot;11757&quot;&gt;&lt;property id=&quot;20148&quot; value=&quot;5&quot;/&gt;&lt;property id=&quot;20300&quot; value=&quot;Slide 24 - &amp;quot;Piense cómo utiliza el dinero&amp;quot;&quot;/&gt;&lt;property id=&quot;20307&quot; value=&quot;521&quot;/&gt;&lt;/object&gt;&lt;object type=&quot;3&quot; unique_id=&quot;11758&quot;&gt;&lt;property id=&quot;20148&quot; value=&quot;5&quot;/&gt;&lt;property id=&quot;20300&quot; value=&quot;Slide 25 - &amp;quot;Maneras de considerar los gastos&amp;quot;&quot;/&gt;&lt;property id=&quot;20307&quot; value=&quot;534&quot;/&gt;&lt;/object&gt;&lt;object type=&quot;3&quot; unique_id=&quot;11759&quot;&gt;&lt;property id=&quot;20148&quot; value=&quot;5&quot;/&gt;&lt;property id=&quot;20300&quot; value=&quot;Slide 26 - &amp;quot;Si recibe beneficios públicos&amp;quot;&quot;/&gt;&lt;property id=&quot;20307&quot; value=&quot;537&quot;/&gt;&lt;/object&gt;&lt;object type=&quot;3&quot; unique_id=&quot;11760&quot;&gt;&lt;property id=&quot;20148&quot; value=&quot;5&quot;/&gt;&lt;property id=&quot;20300&quot; value=&quot;Slide 27 - &amp;quot;Mantener un registro de los gastos&amp;quot;&quot;/&gt;&lt;property id=&quot;20307&quot; value=&quot;535&quot;/&gt;&lt;/object&gt;&lt;object type=&quot;3&quot; unique_id=&quot;11761&quot;&gt;&lt;property id=&quot;20148&quot; value=&quot;5&quot;/&gt;&lt;property id=&quot;20300&quot; value=&quot;Slide 28 - &amp;quot;Aplíquelo: Mi lista de ahorros, repartición y gastos en la página 16 de la Guía del participante&amp;quot;&quot;/&gt;&lt;property id=&quot;20307&quot; value=&quot;524&quot;/&gt;&lt;/object&gt;&lt;object type=&quot;3&quot; unique_id=&quot;11762&quot;&gt;&lt;property id=&quot;20148&quot; value=&quot;5&quot;/&gt;&lt;property id=&quot;20300&quot; value=&quot;Slide 29 - &amp;quot;Aplíquelo: Mis necesidades de administración financiera Consulte la página 18 de la Guía del participante&amp;quot;&quot;/&gt;&lt;property id=&quot;20307&quot; value=&quot;527&quot;/&gt;&lt;/object&gt;&lt;object type=&quot;3&quot; unique_id=&quot;11763&quot;&gt;&lt;property id=&quot;20148&quot; value=&quot;5&quot;/&gt;&lt;property id=&quot;20300&quot; value=&quot;Slide 30 - &amp;quot;Administrar los gastos&amp;quot;&quot;/&gt;&lt;property id=&quot;20307&quot; value=&quot;538&quot;/&gt;&lt;/object&gt;&lt;object type=&quot;3&quot; unique_id=&quot;11764&quot;&gt;&lt;property id=&quot;20148&quot; value=&quot;5&quot;/&gt;&lt;property id=&quot;20300&quot; value=&quot;Slide 31 - &amp;quot;Maneras de pagar las cuentas&amp;quot;&quot;/&gt;&lt;property id=&quot;20307&quot; value=&quot;539&quot;/&gt;&lt;/object&gt;&lt;object type=&quot;3&quot; unique_id=&quot;11765&quot;&gt;&lt;property id=&quot;20148&quot; value=&quot;5&quot;/&gt;&lt;property id=&quot;20300&quot; value=&quot;Slide 32 - &amp;quot;Pruébelo: Preparar un calendario de pagos mensuales en la página 22 de la Guía del participante&amp;quot;&quot;/&gt;&lt;property id=&quot;20307&quot; value=&quot;536&quot;/&gt;&lt;/object&gt;&lt;object type=&quot;3&quot; unique_id=&quot;11766&quot;&gt;&lt;property id=&quot;20148&quot; value=&quot;5&quot;/&gt;&lt;property id=&quot;20300&quot; value=&quot;Slide 33 - &amp;quot;Recordar las conclusiones principales&amp;quot;&quot;/&gt;&lt;property id=&quot;20307&quot; value=&quot;522&quot;/&gt;&lt;/object&gt;&lt;object type=&quot;3&quot; unique_id=&quot;11767&quot;&gt;&lt;property id=&quot;20148&quot; value=&quot;5&quot;/&gt;&lt;property id=&quot;20300&quot; value=&quot;Slide 34 - &amp;quot;Tomar medidas  Consulte la página 24 de la Guía  del participante&amp;quot;&quot;/&gt;&lt;property id=&quot;20307&quot; value=&quot;547&quot;/&gt;&lt;/object&gt;&lt;object type=&quot;3&quot; unique_id=&quot;11768&quot;&gt;&lt;property id=&quot;20148&quot; value=&quot;5&quot;/&gt;&lt;property id=&quot;20300&quot; value=&quot;Slide 35 - &amp;quot;Encuesta previa a la capacitación  Consulte la página 29 de la Guía del participante&amp;quot;&quot;/&gt;&lt;property id=&quot;20307&quot; value=&quot;548&quot;/&gt;&lt;/object&gt;&lt;object type=&quot;3&quot; unique_id=&quot;12610&quot;&gt;&lt;property id=&quot;20148&quot; value=&quot;5&quot;/&gt;&lt;property id=&quot;20300&quot; value=&quot;Slide 1 - &amp;quot;Los ingresos y los gastos&amp;quot;&quot;/&gt;&lt;property id=&quot;20307&quot; value=&quot;553&quot;/&gt;&lt;/object&gt;&lt;/object&gt;&lt;object type=&quot;8&quot; unique_id=&quot;11805&quot;&gt;&lt;/object&gt;&lt;/object&gt;&lt;/database&gt;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s_new">
  <a:themeElements>
    <a:clrScheme name="Kilter">
      <a:dk1>
        <a:sysClr val="windowText" lastClr="000000"/>
      </a:dk1>
      <a:lt1>
        <a:sysClr val="window" lastClr="FFFFFF"/>
      </a:lt1>
      <a:dk2>
        <a:srgbClr val="318FC5"/>
      </a:dk2>
      <a:lt2>
        <a:srgbClr val="AEE8FB"/>
      </a:lt2>
      <a:accent1>
        <a:srgbClr val="76C5EF"/>
      </a:accent1>
      <a:accent2>
        <a:srgbClr val="FEA022"/>
      </a:accent2>
      <a:accent3>
        <a:srgbClr val="FF6700"/>
      </a:accent3>
      <a:accent4>
        <a:srgbClr val="70A525"/>
      </a:accent4>
      <a:accent5>
        <a:srgbClr val="A5D848"/>
      </a:accent5>
      <a:accent6>
        <a:srgbClr val="20768C"/>
      </a:accent6>
      <a:hlink>
        <a:srgbClr val="7AB6E8"/>
      </a:hlink>
      <a:folHlink>
        <a:srgbClr val="83B0D3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华文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5E23366CB696C4AB5DDF839C63E83E8" ma:contentTypeVersion="30" ma:contentTypeDescription="Create a new document." ma:contentTypeScope="" ma:versionID="a3e283e125d718f30b3319346094eb82">
  <xsd:schema xmlns:xsd="http://www.w3.org/2001/XMLSchema" xmlns:xs="http://www.w3.org/2001/XMLSchema" xmlns:p="http://schemas.microsoft.com/office/2006/metadata/properties" xmlns:ns1="http://schemas.microsoft.com/sharepoint/v3" xmlns:ns2="46b93f41-955d-4ad8-ab2a-363dbf4a553d" xmlns:ns3="a9ea5901-5d6f-43a6-8870-a09b753afc6a" xmlns:ns4="519676ab-80fa-4d6e-b1fb-39e1e896865c" targetNamespace="http://schemas.microsoft.com/office/2006/metadata/properties" ma:root="true" ma:fieldsID="3cba2377c662557eb996a023f6e7b1e3" ns1:_="" ns2:_="" ns3:_="" ns4:_="">
    <xsd:import namespace="http://schemas.microsoft.com/sharepoint/v3"/>
    <xsd:import namespace="46b93f41-955d-4ad8-ab2a-363dbf4a553d"/>
    <xsd:import namespace="a9ea5901-5d6f-43a6-8870-a09b753afc6a"/>
    <xsd:import namespace="519676ab-80fa-4d6e-b1fb-39e1e896865c"/>
    <xsd:element name="properties">
      <xsd:complexType>
        <xsd:sequence>
          <xsd:element name="documentManagement">
            <xsd:complexType>
              <xsd:all>
                <xsd:element ref="ns1:Editor" minOccurs="0"/>
                <xsd:element ref="ns1:CheckoutUser" minOccurs="0"/>
                <xsd:element ref="ns1:Author" minOccurs="0"/>
                <xsd:element ref="ns2:Sensitivity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Editor" ma:index="9" nillable="true" ma:displayName="Modified By" ma:list="UserInfo" ma:internalName="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CheckoutUser" ma:index="10" nillable="true" ma:displayName="Checked Out To" ma:list="UserInfo" ma:internalName="CheckoutUse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uthor" ma:index="11" nillable="true" ma:displayName="Created By" ma:list="UserInfo" ma:internalName="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b93f41-955d-4ad8-ab2a-363dbf4a553d" elementFormDefault="qualified">
    <xsd:import namespace="http://schemas.microsoft.com/office/2006/documentManagement/types"/>
    <xsd:import namespace="http://schemas.microsoft.com/office/infopath/2007/PartnerControls"/>
    <xsd:element name="Sensitivity" ma:index="12" ma:displayName="Sensitivity" ma:default="Sensitive Data" ma:description="Sensitive Data = Any data that, if lost, stolen or misused, could adversely impact FDIC, insured institutions or individuals.&#10;http://fdic01/division/doa/adminservices/records/directives/1000/1360-9.doc&#10;&#10;Sensitive PII = SSN alone and/or an individual’s full name plus 1 or more additional items of personal data.&#10;http://fdic01/division/dit/ITGovernance/PrivacyProgram/PersonallyIdentifiableInformation/index.html&#10;Non-Sensitive Data = Data that can be shared or viewed with no restrictions internal or external to FDIC.&#10;http://www.fdic.gov/regulations/laws/rules/2000-3800.html" ma:format="Dropdown" ma:internalName="Sensitivity" ma:readOnly="false">
      <xsd:simpleType>
        <xsd:restriction base="dms:Choice">
          <xsd:enumeration value="Sensitive Data"/>
          <xsd:enumeration value="Sensitive PII"/>
          <xsd:enumeration value="Non-Sensitive Data"/>
        </xsd:restriction>
      </xsd:simpleType>
    </xsd:element>
    <xsd:element name="MediaServiceMetadata" ma:index="13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3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5" nillable="true" ma:taxonomy="true" ma:internalName="lcf76f155ced4ddcb4097134ff3c332f" ma:taxonomyFieldName="MediaServiceImageTags" ma:displayName="Image Tags" ma:readOnly="false" ma:fieldId="{5cf76f15-5ced-4ddc-b409-7134ff3c332f}" ma:taxonomyMulti="true" ma:sspId="b58a1203-ac53-45d5-a518-17ee4e78f8d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9ea5901-5d6f-43a6-8870-a09b753afc6a" elementFormDefault="qualified">
    <xsd:import namespace="http://schemas.microsoft.com/office/2006/documentManagement/types"/>
    <xsd:import namespace="http://schemas.microsoft.com/office/infopath/2007/PartnerControls"/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9676ab-80fa-4d6e-b1fb-39e1e896865c" elementFormDefault="qualified">
    <xsd:import namespace="http://schemas.microsoft.com/office/2006/documentManagement/types"/>
    <xsd:import namespace="http://schemas.microsoft.com/office/infopath/2007/PartnerControls"/>
    <xsd:element name="TaxCatchAll" ma:index="26" nillable="true" ma:displayName="Taxonomy Catch All Column" ma:hidden="true" ma:list="{e06f332f-6466-4c4f-a9ad-3c7777759461}" ma:internalName="TaxCatchAll" ma:showField="CatchAllData" ma:web="519676ab-80fa-4d6e-b1fb-39e1e896865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uthor xmlns="http://schemas.microsoft.com/sharepoint/v3">
      <UserInfo>
        <DisplayName/>
        <AccountId xsi:nil="true"/>
        <AccountType/>
      </UserInfo>
    </Author>
    <Sensitivity xmlns="46b93f41-955d-4ad8-ab2a-363dbf4a553d">Non-Sensitive Data</Sensitivity>
    <Editor xmlns="http://schemas.microsoft.com/sharepoint/v3">
      <UserInfo>
        <DisplayName/>
        <AccountId xsi:nil="true"/>
        <AccountType/>
      </UserInfo>
    </Editor>
    <CheckoutUser xmlns="http://schemas.microsoft.com/sharepoint/v3">
      <UserInfo>
        <DisplayName/>
        <AccountId xsi:nil="true"/>
        <AccountType/>
      </UserInfo>
    </CheckoutUser>
    <TaxCatchAll xmlns="519676ab-80fa-4d6e-b1fb-39e1e896865c" xsi:nil="true"/>
    <lcf76f155ced4ddcb4097134ff3c332f xmlns="46b93f41-955d-4ad8-ab2a-363dbf4a553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B433F3CE-B6AE-4140-ABE2-E1702F2F915D}"/>
</file>

<file path=customXml/itemProps2.xml><?xml version="1.0" encoding="utf-8"?>
<ds:datastoreItem xmlns:ds="http://schemas.openxmlformats.org/officeDocument/2006/customXml" ds:itemID="{250B3FE6-FDCE-4E43-B755-FFC7E278D7D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6EE63A4-5EF1-44B2-83EB-866FC1057FF8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945</Words>
  <Application>Microsoft Office PowerPoint</Application>
  <PresentationFormat>On-screen Show (4:3)</PresentationFormat>
  <Paragraphs>175</Paragraphs>
  <Slides>35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1" baseType="lpstr">
      <vt:lpstr>Arial</vt:lpstr>
      <vt:lpstr>Calibri</vt:lpstr>
      <vt:lpstr>Franklin Gothic Book</vt:lpstr>
      <vt:lpstr>Franklin Gothic Medium</vt:lpstr>
      <vt:lpstr>Wingdings</vt:lpstr>
      <vt:lpstr>Modules_new</vt:lpstr>
      <vt:lpstr>Los ingresos y los gastos</vt:lpstr>
      <vt:lpstr>Encuesta previa a la capacitación  Consulte la página 27 de la Guía del participante</vt:lpstr>
      <vt:lpstr>Section 1: Income</vt:lpstr>
      <vt:lpstr>Sección 1: Conclusiones principales</vt:lpstr>
      <vt:lpstr>¿Qué significa ingresos?</vt:lpstr>
      <vt:lpstr>Tipos de ingresos</vt:lpstr>
      <vt:lpstr>Ingreso bruto y neto</vt:lpstr>
      <vt:lpstr>Embargo</vt:lpstr>
      <vt:lpstr>¿De qué manera puede obtener dinero?</vt:lpstr>
      <vt:lpstr>Pruébelo: Maneras de obtener ingresos en la página 4 de la Guía del participante</vt:lpstr>
      <vt:lpstr>Maneras de obtener ingresos: Grupos reducidos</vt:lpstr>
      <vt:lpstr>Comprensión de los recibos de salarios</vt:lpstr>
      <vt:lpstr>Deducciones</vt:lpstr>
      <vt:lpstr>Retención del impuesto sobre el ingreso</vt:lpstr>
      <vt:lpstr>Pruébelo: Leer un recibo de salario en la página 8 de la Guía del participante</vt:lpstr>
      <vt:lpstr>Apply It: Reading My Pay Statement</vt:lpstr>
      <vt:lpstr>Más de un empleo o un “pasatiempo” remunerado</vt:lpstr>
      <vt:lpstr>Mantener un registro de los ingresos</vt:lpstr>
      <vt:lpstr>Aplíquelo: Mis necesidades de administración financiera Consulte la página 13 de la Guía del participante</vt:lpstr>
      <vt:lpstr>Sección 1: Recordar las conclusiones principales</vt:lpstr>
      <vt:lpstr>Section 2: Expenses</vt:lpstr>
      <vt:lpstr>Sección 2: Conclusiones principales</vt:lpstr>
      <vt:lpstr>Maneras de usar el dinero</vt:lpstr>
      <vt:lpstr>Piense cómo utiliza el dinero</vt:lpstr>
      <vt:lpstr>Maneras de considerar los gastos</vt:lpstr>
      <vt:lpstr>Si recibe beneficios públicos</vt:lpstr>
      <vt:lpstr>Mantener un registro de los gastos</vt:lpstr>
      <vt:lpstr>Aplíquelo: Mi lista de ahorros, repartición y gastos en la página 16 de la Guía del participante</vt:lpstr>
      <vt:lpstr>Aplíquelo: Mis necesidades de administración financiera Consulte la página 18 de la Guía del participante</vt:lpstr>
      <vt:lpstr>Administrar los gastos</vt:lpstr>
      <vt:lpstr>Maneras de pagar las cuentas</vt:lpstr>
      <vt:lpstr>Pruébelo: Preparar un calendario de pagos mensuales en la página 22 de la Guía del participante</vt:lpstr>
      <vt:lpstr>Recordar las conclusiones principales</vt:lpstr>
      <vt:lpstr>Tomar medidas  Consulte la página 24 de la Guía  del participante</vt:lpstr>
      <vt:lpstr>Encuesta previa a la capacitación  Consulte la página 29 de la Guía del participante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Modulo 3 Los ingresos y los gastos</dc:title>
  <dc:subject>Modulo 3 Los ingresos y los gastos</dc:subject>
  <dc:creator/>
  <cp:keywords>Modulo 3 Los ingresos y los gastos</cp:keywords>
  <dc:description>Modulo 3 Los ingresos y los gastos</dc:description>
  <cp:lastModifiedBy/>
  <cp:revision>1</cp:revision>
  <dcterms:created xsi:type="dcterms:W3CDTF">2018-10-26T17:54:51Z</dcterms:created>
  <dcterms:modified xsi:type="dcterms:W3CDTF">2022-10-26T17:41:59Z</dcterms:modified>
  <cp:category>Modulo 3 Los ingresos y los gastos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0x01010045E23366CB696C4AB5DDF839C63E83E8</vt:lpwstr>
  </property>
</Properties>
</file>