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slides/slide28.xml" ContentType="application/vnd.openxmlformats-officedocument.presentationml.slide+xml"/>
  <Override PartName="/ppt/presentation.xml" ContentType="application/vnd.openxmlformats-officedocument.presentationml.presentation.main+xml"/>
  <Override PartName="/ppt/slides/slide2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tags/tag1.xml" ContentType="application/vnd.openxmlformats-officedocument.presentationml.tag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3"/>
  </p:sldMasterIdLst>
  <p:notesMasterIdLst>
    <p:notesMasterId r:id="rId32"/>
  </p:notesMasterIdLst>
  <p:handoutMasterIdLst>
    <p:handoutMasterId r:id="rId33"/>
  </p:handoutMasterIdLst>
  <p:sldIdLst>
    <p:sldId id="256" r:id="rId4"/>
    <p:sldId id="476" r:id="rId5"/>
    <p:sldId id="274" r:id="rId6"/>
    <p:sldId id="261" r:id="rId7"/>
    <p:sldId id="412" r:id="rId8"/>
    <p:sldId id="474" r:id="rId9"/>
    <p:sldId id="475" r:id="rId10"/>
    <p:sldId id="414" r:id="rId11"/>
    <p:sldId id="275" r:id="rId12"/>
    <p:sldId id="278" r:id="rId13"/>
    <p:sldId id="365" r:id="rId14"/>
    <p:sldId id="443" r:id="rId15"/>
    <p:sldId id="444" r:id="rId16"/>
    <p:sldId id="447" r:id="rId17"/>
    <p:sldId id="449" r:id="rId18"/>
    <p:sldId id="417" r:id="rId19"/>
    <p:sldId id="292" r:id="rId20"/>
    <p:sldId id="295" r:id="rId21"/>
    <p:sldId id="419" r:id="rId22"/>
    <p:sldId id="451" r:id="rId23"/>
    <p:sldId id="478" r:id="rId24"/>
    <p:sldId id="468" r:id="rId25"/>
    <p:sldId id="470" r:id="rId26"/>
    <p:sldId id="471" r:id="rId27"/>
    <p:sldId id="453" r:id="rId28"/>
    <p:sldId id="418" r:id="rId29"/>
    <p:sldId id="461" r:id="rId30"/>
    <p:sldId id="473" r:id="rId31"/>
  </p:sldIdLst>
  <p:sldSz cx="9144000" cy="6858000" type="screen4x3"/>
  <p:notesSz cx="7010400" cy="9296400"/>
  <p:custDataLst>
    <p:tags r:id="rId3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167">
          <p15:clr>
            <a:srgbClr val="A4A3A4"/>
          </p15:clr>
        </p15:guide>
        <p15:guide id="4" orient="horz" pos="2197">
          <p15:clr>
            <a:srgbClr val="A4A3A4"/>
          </p15:clr>
        </p15:guide>
        <p15:guide id="5" orient="horz" pos="2206">
          <p15:clr>
            <a:srgbClr val="A4A3A4"/>
          </p15:clr>
        </p15:guide>
        <p15:guide id="6" pos="2026">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er, Benjamin" initials="MB" lastIdx="10" clrIdx="0"/>
  <p:cmAuthor id="2" name="Lawrence, Laura J." initials="LLJ" lastIdx="48" clrIdx="1"/>
  <p:cmAuthor id="3" name="Gordon, Janet R." initials="GJR" lastIdx="10" clrIdx="2"/>
  <p:cmAuthor id="4" name="Inger Giuffrida" initials="IG" lastIdx="0" clrIdx="3"/>
  <p:cmAuthor id="5" name="Solomon, Sierra" initials="SS" lastIdx="7" clrIdx="4"/>
  <p:cmAuthor id="6" name="Reynolds, Luke W." initials="LWR"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6" autoAdjust="0"/>
    <p:restoredTop sz="86389" autoAdjust="0"/>
  </p:normalViewPr>
  <p:slideViewPr>
    <p:cSldViewPr snapToGrid="0" snapToObjects="1">
      <p:cViewPr>
        <p:scale>
          <a:sx n="81" d="100"/>
          <a:sy n="81" d="100"/>
        </p:scale>
        <p:origin x="82" y="-547"/>
      </p:cViewPr>
      <p:guideLst>
        <p:guide orient="horz" pos="2160"/>
        <p:guide pos="2880"/>
        <p:guide orient="horz" pos="2167"/>
        <p:guide orient="horz" pos="2197"/>
        <p:guide orient="horz" pos="2206"/>
        <p:guide pos="202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6" d="100"/>
        <a:sy n="106" d="100"/>
      </p:scale>
      <p:origin x="0" y="0"/>
    </p:cViewPr>
  </p:sorterViewPr>
  <p:notesViewPr>
    <p:cSldViewPr snapToGrid="0" snapToObjects="1">
      <p:cViewPr varScale="1">
        <p:scale>
          <a:sx n="84" d="100"/>
          <a:sy n="84" d="100"/>
        </p:scale>
        <p:origin x="-2628"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viewProps" Target="viewProps.xml"/><Relationship Id="rId40" Type="http://schemas.openxmlformats.org/officeDocument/2006/relationships/customXml" Target="../customXml/item3.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pPr/>
              <a:t>10/25/2022</a:t>
            </a:fld>
            <a:endParaRPr lang="es-E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pPr/>
              <a:t>‹#›</a:t>
            </a:fld>
            <a:endParaRPr lang="es-E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pPr/>
              <a:t>10/25/2022</a:t>
            </a:fld>
            <a:endParaRPr lang="es-E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pPr/>
              <a:t>‹#›</a:t>
            </a:fld>
            <a:endParaRPr lang="es-E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pPr/>
              <a:t>1</a:t>
            </a:fld>
            <a:endParaRPr lang="es-ES" dirty="0"/>
          </a:p>
        </p:txBody>
      </p:sp>
    </p:spTree>
    <p:extLst>
      <p:ext uri="{BB962C8B-B14F-4D97-AF65-F5344CB8AC3E}">
        <p14:creationId xmlns:p14="http://schemas.microsoft.com/office/powerpoint/2010/main" val="3877384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pPr/>
              <a:t>5</a:t>
            </a:fld>
            <a:endParaRPr lang="es-ES" dirty="0"/>
          </a:p>
        </p:txBody>
      </p:sp>
    </p:spTree>
    <p:extLst>
      <p:ext uri="{BB962C8B-B14F-4D97-AF65-F5344CB8AC3E}">
        <p14:creationId xmlns:p14="http://schemas.microsoft.com/office/powerpoint/2010/main" val="320478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pPr/>
              <a:t>8</a:t>
            </a:fld>
            <a:endParaRPr lang="es-ES" dirty="0"/>
          </a:p>
        </p:txBody>
      </p:sp>
    </p:spTree>
    <p:extLst>
      <p:ext uri="{BB962C8B-B14F-4D97-AF65-F5344CB8AC3E}">
        <p14:creationId xmlns:p14="http://schemas.microsoft.com/office/powerpoint/2010/main" val="61506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68459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687869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914894"/>
          </a:xfrm>
        </p:spPr>
        <p:txBody>
          <a:bodyPr/>
          <a:lstStyle/>
          <a:p>
            <a:r>
              <a:rPr lang="en-US"/>
              <a:t>Click to edit Master title style</a:t>
            </a:r>
            <a:endParaRPr lang="en-US" dirty="0"/>
          </a:p>
        </p:txBody>
      </p:sp>
      <p:sp>
        <p:nvSpPr>
          <p:cNvPr id="3" name="Date Placeholder 2"/>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817240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956453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AF83BEB6-139A-B746-BC33-1F5B6187E651}" type="slidenum">
              <a:rPr lang="en-US" smtClean="0"/>
              <a:pPr/>
              <a:t>‹#›</a:t>
            </a:fld>
            <a:endParaRPr lang="en-US" dirty="0"/>
          </a:p>
        </p:txBody>
      </p:sp>
      <p:sp>
        <p:nvSpPr>
          <p:cNvPr id="8" name="Title 7"/>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519064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965040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898747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lvl1pPr>
              <a:defRPr b="1"/>
            </a:lvl1p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4953843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Rectangle 5"/>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0"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1" name="Rectangle 10"/>
          <p:cNvSpPr/>
          <p:nvPr userDrawn="1"/>
        </p:nvSpPr>
        <p:spPr>
          <a:xfrm>
            <a:off x="5588246" y="6451745"/>
            <a:ext cx="2300057" cy="261610"/>
          </a:xfrm>
          <a:prstGeom prst="rect">
            <a:avLst/>
          </a:prstGeom>
        </p:spPr>
        <p:txBody>
          <a:bodyPr wrap="square" anchor="t">
            <a:spAutoFit/>
          </a:bodyPr>
          <a:lstStyle/>
          <a:p>
            <a:r>
              <a:rPr lang="es-ES" sz="1100" dirty="0">
                <a:solidFill>
                  <a:schemeClr val="tx1"/>
                </a:solidFill>
              </a:rPr>
              <a:t>Septiembre de 2018</a:t>
            </a:r>
          </a:p>
        </p:txBody>
      </p:sp>
      <p:sp>
        <p:nvSpPr>
          <p:cNvPr id="13" name="TextBox 12"/>
          <p:cNvSpPr txBox="1"/>
          <p:nvPr userDrawn="1"/>
        </p:nvSpPr>
        <p:spPr>
          <a:xfrm>
            <a:off x="577981" y="6451745"/>
            <a:ext cx="1911101" cy="261610"/>
          </a:xfrm>
          <a:prstGeom prst="rect">
            <a:avLst/>
          </a:prstGeom>
          <a:noFill/>
        </p:spPr>
        <p:txBody>
          <a:bodyPr wrap="none" rtlCol="0" anchor="t">
            <a:spAutoFit/>
          </a:bodyPr>
          <a:lstStyle/>
          <a:p>
            <a:r>
              <a:rPr lang="es-ES" sz="1100" cap="all" baseline="0" dirty="0">
                <a:solidFill>
                  <a:schemeClr val="tx1"/>
                </a:solidFill>
                <a:latin typeface="+mn-lt"/>
              </a:rPr>
              <a:t>Money Smart para Adultos</a:t>
            </a:r>
          </a:p>
        </p:txBody>
      </p:sp>
      <p:sp>
        <p:nvSpPr>
          <p:cNvPr id="14" name="Rectangle 13"/>
          <p:cNvSpPr/>
          <p:nvPr userDrawn="1"/>
        </p:nvSpPr>
        <p:spPr>
          <a:xfrm>
            <a:off x="2516646" y="6445083"/>
            <a:ext cx="5171232" cy="261610"/>
          </a:xfrm>
          <a:prstGeom prst="rect">
            <a:avLst/>
          </a:prstGeom>
        </p:spPr>
        <p:txBody>
          <a:bodyPr wrap="square" anchor="t">
            <a:spAutoFit/>
          </a:bodyPr>
          <a:lstStyle/>
          <a:p>
            <a:r>
              <a:rPr lang="es-ES" sz="1100" dirty="0">
                <a:solidFill>
                  <a:schemeClr val="tx1"/>
                </a:solidFill>
                <a:latin typeface="+mj-lt"/>
              </a:rPr>
              <a:t>Módulo 1: Los valores y la influencia del dinero</a:t>
            </a:r>
          </a:p>
        </p:txBody>
      </p:sp>
      <p:sp>
        <p:nvSpPr>
          <p:cNvPr id="12" name="Slide Number Placeholder 5"/>
          <p:cNvSpPr>
            <a:spLocks noGrp="1"/>
          </p:cNvSpPr>
          <p:nvPr>
            <p:ph type="sldNum" sz="quarter" idx="4"/>
          </p:nvPr>
        </p:nvSpPr>
        <p:spPr>
          <a:xfrm>
            <a:off x="8021287" y="6363615"/>
            <a:ext cx="459794"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768676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867323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5848752"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781847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742464" y="2800347"/>
            <a:ext cx="3258660" cy="3484327"/>
          </a:xfrm>
          <a:prstGeom prst="rect">
            <a:avLst/>
          </a:prstGeom>
        </p:spPr>
      </p:pic>
      <p:sp>
        <p:nvSpPr>
          <p:cNvPr id="3" name="Content Placeholder 2"/>
          <p:cNvSpPr>
            <a:spLocks noGrp="1"/>
          </p:cNvSpPr>
          <p:nvPr>
            <p:ph idx="1"/>
          </p:nvPr>
        </p:nvSpPr>
        <p:spPr>
          <a:xfrm>
            <a:off x="611873" y="1416581"/>
            <a:ext cx="5375270"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263070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956234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443310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932797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3"/>
          </p:nvPr>
        </p:nvSpPr>
        <p:spPr>
          <a:xfrm>
            <a:off x="8021287" y="6363615"/>
            <a:ext cx="459794" cy="283845"/>
          </a:xfrm>
        </p:spPr>
        <p:txBody>
          <a:bodyPr/>
          <a:lstStyle>
            <a:lvl1pPr>
              <a:defRPr>
                <a:solidFill>
                  <a:srgbClr val="000000"/>
                </a:solidFill>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5359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4800" cy="91489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14002"/>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AF83BEB6-139A-B746-BC33-1F5B6187E651}"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56733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626533" y="152718"/>
            <a:ext cx="7450666" cy="96647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246188"/>
            <a:ext cx="7450666" cy="487997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7888303" y="6363615"/>
            <a:ext cx="725762"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
        <p:nvSpPr>
          <p:cNvPr id="13" name="Rectangle 12"/>
          <p:cNvSpPr/>
          <p:nvPr userDrawn="1"/>
        </p:nvSpPr>
        <p:spPr>
          <a:xfrm>
            <a:off x="5588246" y="6451745"/>
            <a:ext cx="2300057" cy="261610"/>
          </a:xfrm>
          <a:prstGeom prst="rect">
            <a:avLst/>
          </a:prstGeom>
        </p:spPr>
        <p:txBody>
          <a:bodyPr wrap="square" anchor="t">
            <a:spAutoFit/>
          </a:bodyPr>
          <a:lstStyle/>
          <a:p>
            <a:r>
              <a:rPr lang="es-ES" sz="1100" dirty="0">
                <a:solidFill>
                  <a:schemeClr val="tx1"/>
                </a:solidFill>
              </a:rPr>
              <a:t>Septiembre de 2018</a:t>
            </a:r>
          </a:p>
        </p:txBody>
      </p:sp>
      <p:sp>
        <p:nvSpPr>
          <p:cNvPr id="14" name="TextBox 13"/>
          <p:cNvSpPr txBox="1"/>
          <p:nvPr userDrawn="1"/>
        </p:nvSpPr>
        <p:spPr>
          <a:xfrm>
            <a:off x="626533" y="6451745"/>
            <a:ext cx="1911101" cy="261610"/>
          </a:xfrm>
          <a:prstGeom prst="rect">
            <a:avLst/>
          </a:prstGeom>
          <a:noFill/>
        </p:spPr>
        <p:txBody>
          <a:bodyPr wrap="none" rtlCol="0" anchor="t">
            <a:spAutoFit/>
          </a:bodyPr>
          <a:lstStyle/>
          <a:p>
            <a:r>
              <a:rPr lang="es-ES" sz="1100" cap="all" baseline="0" dirty="0">
                <a:solidFill>
                  <a:schemeClr val="tx1"/>
                </a:solidFill>
                <a:latin typeface="+mn-lt"/>
              </a:rPr>
              <a:t>Money Smart para Adultos</a:t>
            </a:r>
          </a:p>
        </p:txBody>
      </p:sp>
      <p:sp>
        <p:nvSpPr>
          <p:cNvPr id="15" name="Rectangle 14"/>
          <p:cNvSpPr/>
          <p:nvPr userDrawn="1"/>
        </p:nvSpPr>
        <p:spPr>
          <a:xfrm>
            <a:off x="2524738" y="6445083"/>
            <a:ext cx="5171232" cy="261610"/>
          </a:xfrm>
          <a:prstGeom prst="rect">
            <a:avLst/>
          </a:prstGeom>
        </p:spPr>
        <p:txBody>
          <a:bodyPr wrap="square" anchor="t">
            <a:spAutoFit/>
          </a:bodyPr>
          <a:lstStyle/>
          <a:p>
            <a:r>
              <a:rPr lang="es-ES" sz="1100" dirty="0">
                <a:solidFill>
                  <a:schemeClr val="tx1"/>
                </a:solidFill>
                <a:latin typeface="+mj-lt"/>
              </a:rPr>
              <a:t>Módulo 1: Los valores y la influencia del dinero</a:t>
            </a:r>
          </a:p>
        </p:txBody>
      </p:sp>
      <p:sp>
        <p:nvSpPr>
          <p:cNvPr id="12" name="Rectangle 11"/>
          <p:cNvSpPr/>
          <p:nvPr userDrawn="1"/>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081151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914400" rtl="0" eaLnBrk="1" latinLnBrk="0" hangingPunct="1">
        <a:spcBef>
          <a:spcPct val="0"/>
        </a:spcBef>
        <a:buNone/>
        <a:defRPr sz="3600" b="0" i="0" u="none" kern="1200" cap="none" spc="-60" baseline="0">
          <a:solidFill>
            <a:schemeClr val="tx2"/>
          </a:solidFill>
          <a:latin typeface="Franklin Gothic Medium"/>
          <a:ea typeface="+mj-ea"/>
          <a:cs typeface="Franklin Gothic Medium"/>
        </a:defRPr>
      </a:lvl1pPr>
    </p:titleStyle>
    <p:bodyStyle>
      <a:lvl1pPr marL="347472" indent="-347472" algn="l" defTabSz="914400" rtl="0" eaLnBrk="1" latinLnBrk="0" hangingPunct="1">
        <a:lnSpc>
          <a:spcPct val="100000"/>
        </a:lnSpc>
        <a:spcBef>
          <a:spcPts val="0"/>
        </a:spcBef>
        <a:spcAft>
          <a:spcPts val="0"/>
        </a:spcAft>
        <a:buClr>
          <a:schemeClr val="tx2"/>
        </a:buClr>
        <a:buFont typeface="Wingdings" charset="2"/>
        <a:buChar char="§"/>
        <a:defRPr sz="3200" b="0" kern="1200">
          <a:solidFill>
            <a:schemeClr val="tx1"/>
          </a:solidFill>
          <a:latin typeface="Franklin Gothic Medium"/>
          <a:ea typeface="+mn-ea"/>
          <a:cs typeface="Franklin Gothic Medium"/>
        </a:defRPr>
      </a:lvl1pPr>
      <a:lvl2pPr marL="822960" indent="-274320" algn="l" defTabSz="914400" rtl="0" eaLnBrk="1" latinLnBrk="0" hangingPunct="1">
        <a:lnSpc>
          <a:spcPct val="100000"/>
        </a:lnSpc>
        <a:spcBef>
          <a:spcPct val="20000"/>
        </a:spcBef>
        <a:buClr>
          <a:schemeClr val="tx2"/>
        </a:buClr>
        <a:buFont typeface="Arial" pitchFamily="34" charset="0"/>
        <a:buChar char="•"/>
        <a:defRPr sz="28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24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24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24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Subtitle 11"/>
          <p:cNvSpPr txBox="1">
            <a:spLocks/>
          </p:cNvSpPr>
          <p:nvPr/>
        </p:nvSpPr>
        <p:spPr>
          <a:xfrm>
            <a:off x="2722794" y="4705266"/>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s-ES" sz="1800" dirty="0"/>
              <a:t>Módulo 1</a:t>
            </a:r>
          </a:p>
        </p:txBody>
      </p:sp>
      <p:sp>
        <p:nvSpPr>
          <p:cNvPr id="7" name="Title 1"/>
          <p:cNvSpPr txBox="1">
            <a:spLocks noGrp="1"/>
          </p:cNvSpPr>
          <p:nvPr>
            <p:ph type="title" idx="4294967295"/>
          </p:nvPr>
        </p:nvSpPr>
        <p:spPr>
          <a:xfrm>
            <a:off x="2649645" y="5129682"/>
            <a:ext cx="5891685" cy="103172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600" b="0" i="0" u="none" strike="noStrike" kern="1200" cap="none" spc="-80" normalizeH="0" baseline="0" noProof="0" dirty="0">
                <a:ln>
                  <a:noFill/>
                </a:ln>
                <a:solidFill>
                  <a:schemeClr val="tx1"/>
                </a:solidFill>
                <a:effectLst/>
                <a:uLnTx/>
                <a:uFillTx/>
                <a:latin typeface="Franklin Gothic Medium"/>
                <a:ea typeface="+mj-ea"/>
                <a:cs typeface="Franklin Gothic Medium"/>
              </a:rPr>
              <a:t>Los valores y la influencia del dinero</a:t>
            </a:r>
          </a:p>
        </p:txBody>
      </p:sp>
      <p:grpSp>
        <p:nvGrpSpPr>
          <p:cNvPr id="3" name="Group 2" descr="señal que muestra distintas direcciones con palabras en las flechas: amigos, sabiduría, riqueza, familia, carrera, amor, salud&#10;Y&#10;un rectángulo negro abajo."/>
          <p:cNvGrpSpPr/>
          <p:nvPr/>
        </p:nvGrpSpPr>
        <p:grpSpPr>
          <a:xfrm>
            <a:off x="1403184" y="87083"/>
            <a:ext cx="6189989" cy="4610101"/>
            <a:chOff x="1403184" y="-1"/>
            <a:chExt cx="6189989" cy="4610101"/>
          </a:xfrm>
        </p:grpSpPr>
        <p:sp>
          <p:nvSpPr>
            <p:cNvPr id="9" name="Rectangle 8"/>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eñal que muestra distintas direcciones con palabras en las flechas: amigos, sabiduría, riqueza, familia, carrera, amor, salud."/>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403184" y="-1"/>
              <a:ext cx="6189989" cy="4345524"/>
            </a:xfrm>
            <a:prstGeom prst="rect">
              <a:avLst/>
            </a:prstGeom>
          </p:spPr>
        </p:pic>
      </p:grpSp>
      <p:pic>
        <p:nvPicPr>
          <p:cNvPr id="10" name="Picture 9" descr="Logotipo de Money Smar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8242" y="5020830"/>
            <a:ext cx="1124400" cy="1124400"/>
          </a:xfrm>
          <a:prstGeom prst="rect">
            <a:avLst/>
          </a:prstGeom>
        </p:spPr>
      </p:pic>
      <p:sp>
        <p:nvSpPr>
          <p:cNvPr id="11" name="Rectangle 10"/>
          <p:cNvSpPr/>
          <p:nvPr/>
        </p:nvSpPr>
        <p:spPr>
          <a:xfrm>
            <a:off x="1403184" y="6400211"/>
            <a:ext cx="1290866" cy="276999"/>
          </a:xfrm>
          <a:prstGeom prst="rect">
            <a:avLst/>
          </a:prstGeom>
        </p:spPr>
        <p:txBody>
          <a:bodyPr wrap="none">
            <a:spAutoFit/>
          </a:bodyPr>
          <a:lstStyle/>
          <a:p>
            <a:r>
              <a:rPr lang="es-ES" sz="1200" i="0" dirty="0"/>
              <a:t>Septiembre de 2018</a:t>
            </a:r>
          </a:p>
        </p:txBody>
      </p:sp>
      <p:sp>
        <p:nvSpPr>
          <p:cNvPr id="12" name="Rectangle 11" descr="1" title="1">
            <a:extLst>
              <a:ext uri="{C183D7F6-B498-43B3-948B-1728B52AA6E4}">
                <adec:decorative xmlns:adec="http://schemas.microsoft.com/office/drawing/2017/decorative" xmlns="" val="1"/>
              </a:ext>
            </a:extLst>
          </p:cNvPr>
          <p:cNvSpPr/>
          <p:nvPr/>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prstClr val="white"/>
              </a:solidFill>
            </a:endParaRPr>
          </a:p>
        </p:txBody>
      </p:sp>
      <p:sp>
        <p:nvSpPr>
          <p:cNvPr id="4" name="Slide Number Placeholder 3"/>
          <p:cNvSpPr>
            <a:spLocks noGrp="1"/>
          </p:cNvSpPr>
          <p:nvPr>
            <p:ph type="sldNum" sz="quarter" idx="12"/>
          </p:nvPr>
        </p:nvSpPr>
        <p:spPr/>
        <p:txBody>
          <a:bodyPr/>
          <a:lstStyle/>
          <a:p>
            <a:fld id="{AF83BEB6-139A-B746-BC33-1F5B6187E651}" type="slidenum">
              <a:rPr lang="en-US" smtClean="0">
                <a:solidFill>
                  <a:prstClr val="black"/>
                </a:solidFill>
              </a:rPr>
              <a:pPr/>
              <a:t>1</a:t>
            </a:fld>
            <a:endParaRPr lang="es-ES" dirty="0">
              <a:solidFill>
                <a:prstClr val="black"/>
              </a:solidFill>
            </a:endParaRPr>
          </a:p>
        </p:txBody>
      </p:sp>
    </p:spTree>
    <p:extLst>
      <p:ext uri="{BB962C8B-B14F-4D97-AF65-F5344CB8AC3E}">
        <p14:creationId xmlns:p14="http://schemas.microsoft.com/office/powerpoint/2010/main" val="1365382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591" y="266599"/>
            <a:ext cx="7620000" cy="890448"/>
          </a:xfrm>
        </p:spPr>
        <p:txBody>
          <a:bodyPr/>
          <a:lstStyle/>
          <a:p>
            <a:r>
              <a:rPr lang="es-ES" dirty="0"/>
              <a:t>Sección 2: Conclusiones principales </a:t>
            </a:r>
          </a:p>
        </p:txBody>
      </p:sp>
      <p:sp>
        <p:nvSpPr>
          <p:cNvPr id="3" name="Content Placeholder 2"/>
          <p:cNvSpPr>
            <a:spLocks noGrp="1"/>
          </p:cNvSpPr>
          <p:nvPr>
            <p:ph idx="1"/>
          </p:nvPr>
        </p:nvSpPr>
        <p:spPr>
          <a:xfrm>
            <a:off x="595591" y="1318885"/>
            <a:ext cx="5848752" cy="4958031"/>
          </a:xfrm>
        </p:spPr>
        <p:txBody>
          <a:bodyPr>
            <a:normAutofit/>
          </a:bodyPr>
          <a:lstStyle/>
          <a:p>
            <a:pPr marL="0" indent="0">
              <a:lnSpc>
                <a:spcPct val="140000"/>
              </a:lnSpc>
              <a:buNone/>
            </a:pPr>
            <a:r>
              <a:rPr lang="es-ES" sz="3200" i="1" dirty="0"/>
              <a:t>Establecer objetivos SMART puede ayudarlo a lograr sus sueños y expectativas para el futuro brindando un plan realista a cumplir.</a:t>
            </a:r>
          </a:p>
          <a:p>
            <a:endParaRPr lang="es-ES" sz="3200" dirty="0"/>
          </a:p>
        </p:txBody>
      </p:sp>
      <p:sp>
        <p:nvSpPr>
          <p:cNvPr id="6" name="Slide Number Placeholder 5"/>
          <p:cNvSpPr>
            <a:spLocks noGrp="1"/>
          </p:cNvSpPr>
          <p:nvPr>
            <p:ph type="sldNum" sz="quarter" idx="12"/>
          </p:nvPr>
        </p:nvSpPr>
        <p:spPr>
          <a:xfrm>
            <a:off x="7912726" y="6363615"/>
            <a:ext cx="675674" cy="283845"/>
          </a:xfrm>
        </p:spPr>
        <p:txBody>
          <a:bodyPr/>
          <a:lstStyle/>
          <a:p>
            <a:fld id="{AF83BEB6-139A-B746-BC33-1F5B6187E651}" type="slidenum">
              <a:rPr lang="en-US" smtClean="0"/>
              <a:pPr/>
              <a:t>10</a:t>
            </a:fld>
            <a:endParaRPr lang="es-ES" dirty="0"/>
          </a:p>
        </p:txBody>
      </p:sp>
    </p:spTree>
    <p:extLst>
      <p:ext uri="{BB962C8B-B14F-4D97-AF65-F5344CB8AC3E}">
        <p14:creationId xmlns:p14="http://schemas.microsoft.com/office/powerpoint/2010/main" val="3113465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59083"/>
            <a:ext cx="7499213" cy="881682"/>
          </a:xfrm>
        </p:spPr>
        <p:txBody>
          <a:bodyPr/>
          <a:lstStyle/>
          <a:p>
            <a:r>
              <a:rPr lang="es-ES" dirty="0"/>
              <a:t>¿Cuáles son los objetivos?</a:t>
            </a:r>
            <a:r>
              <a:t/>
            </a:r>
            <a:br/>
            <a:endParaRPr lang="es-ES" sz="1800" dirty="0">
              <a:solidFill>
                <a:srgbClr val="FF0000"/>
              </a:solidFill>
            </a:endParaRPr>
          </a:p>
        </p:txBody>
      </p:sp>
      <p:sp>
        <p:nvSpPr>
          <p:cNvPr id="3" name="Content Placeholder 2"/>
          <p:cNvSpPr>
            <a:spLocks noGrp="1"/>
          </p:cNvSpPr>
          <p:nvPr>
            <p:ph idx="1"/>
          </p:nvPr>
        </p:nvSpPr>
        <p:spPr>
          <a:xfrm>
            <a:off x="457200" y="1315255"/>
            <a:ext cx="8229600" cy="4902200"/>
          </a:xfrm>
        </p:spPr>
        <p:txBody>
          <a:bodyPr>
            <a:normAutofit/>
          </a:bodyPr>
          <a:lstStyle/>
          <a:p>
            <a:pPr>
              <a:lnSpc>
                <a:spcPct val="100000"/>
              </a:lnSpc>
              <a:spcAft>
                <a:spcPts val="600"/>
              </a:spcAft>
              <a:buFont typeface="Wingdings" panose="05000000000000000000" pitchFamily="2" charset="2"/>
              <a:buChar char="§"/>
            </a:pPr>
            <a:r>
              <a:rPr lang="es-ES" sz="3200" dirty="0"/>
              <a:t>¿Qué tipo de futuro desea usted?</a:t>
            </a:r>
          </a:p>
          <a:p>
            <a:pPr lvl="1">
              <a:lnSpc>
                <a:spcPct val="100000"/>
              </a:lnSpc>
              <a:spcBef>
                <a:spcPts val="0"/>
              </a:spcBef>
            </a:pPr>
            <a:r>
              <a:rPr lang="es-ES" sz="2800" dirty="0"/>
              <a:t>Estos son sus sueños y expectativas</a:t>
            </a:r>
          </a:p>
          <a:p>
            <a:pPr>
              <a:lnSpc>
                <a:spcPct val="150000"/>
              </a:lnSpc>
              <a:spcBef>
                <a:spcPts val="1200"/>
              </a:spcBef>
              <a:spcAft>
                <a:spcPts val="2400"/>
              </a:spcAft>
              <a:buFont typeface="Wingdings" panose="05000000000000000000" pitchFamily="2" charset="2"/>
              <a:buChar char="§"/>
            </a:pPr>
            <a:r>
              <a:rPr lang="es-ES" sz="3200" dirty="0"/>
              <a:t>Los objetivos son los resultados que se desean</a:t>
            </a:r>
          </a:p>
          <a:p>
            <a:pPr>
              <a:lnSpc>
                <a:spcPct val="100000"/>
              </a:lnSpc>
              <a:spcAft>
                <a:spcPts val="0"/>
              </a:spcAft>
              <a:buFont typeface="Wingdings" panose="05000000000000000000" pitchFamily="2" charset="2"/>
              <a:buChar char="§"/>
            </a:pPr>
            <a:r>
              <a:rPr lang="es-ES" sz="3200" dirty="0"/>
              <a:t>Establecer objetivos:</a:t>
            </a:r>
          </a:p>
          <a:p>
            <a:pPr lvl="1">
              <a:spcBef>
                <a:spcPts val="0"/>
              </a:spcBef>
            </a:pPr>
            <a:r>
              <a:rPr lang="es-ES" sz="2800" dirty="0"/>
              <a:t>Priorizar cómo utilizar el dinero</a:t>
            </a:r>
          </a:p>
          <a:p>
            <a:pPr lvl="1"/>
            <a:r>
              <a:rPr lang="es-ES" sz="2800" dirty="0"/>
              <a:t>Medir y hacer un seguimiento de los avances</a:t>
            </a:r>
          </a:p>
        </p:txBody>
      </p:sp>
      <p:sp>
        <p:nvSpPr>
          <p:cNvPr id="6" name="Slide Number Placeholder 5"/>
          <p:cNvSpPr>
            <a:spLocks noGrp="1"/>
          </p:cNvSpPr>
          <p:nvPr>
            <p:ph type="sldNum" sz="quarter" idx="12"/>
          </p:nvPr>
        </p:nvSpPr>
        <p:spPr/>
        <p:txBody>
          <a:bodyPr/>
          <a:lstStyle/>
          <a:p>
            <a:fld id="{AF83BEB6-139A-B746-BC33-1F5B6187E651}" type="slidenum">
              <a:rPr lang="en-US" smtClean="0"/>
              <a:pPr/>
              <a:t>11</a:t>
            </a:fld>
            <a:endParaRPr lang="es-ES" dirty="0"/>
          </a:p>
        </p:txBody>
      </p:sp>
    </p:spTree>
    <p:extLst>
      <p:ext uri="{BB962C8B-B14F-4D97-AF65-F5344CB8AC3E}">
        <p14:creationId xmlns:p14="http://schemas.microsoft.com/office/powerpoint/2010/main" val="3972982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56" y="260520"/>
            <a:ext cx="7385244" cy="858667"/>
          </a:xfrm>
        </p:spPr>
        <p:txBody>
          <a:bodyPr/>
          <a:lstStyle/>
          <a:p>
            <a:r>
              <a:rPr lang="es-ES" dirty="0"/>
              <a:t>Establecer objetivos SMART</a:t>
            </a:r>
          </a:p>
        </p:txBody>
      </p:sp>
      <p:sp>
        <p:nvSpPr>
          <p:cNvPr id="3" name="Content Placeholder 2"/>
          <p:cNvSpPr>
            <a:spLocks noGrp="1"/>
          </p:cNvSpPr>
          <p:nvPr>
            <p:ph idx="1"/>
          </p:nvPr>
        </p:nvSpPr>
        <p:spPr>
          <a:xfrm>
            <a:off x="691956" y="1253756"/>
            <a:ext cx="7385244" cy="4693300"/>
          </a:xfrm>
        </p:spPr>
        <p:txBody>
          <a:bodyPr>
            <a:normAutofit/>
          </a:bodyPr>
          <a:lstStyle/>
          <a:p>
            <a:pPr defTabSz="914400" eaLnBrk="0" fontAlgn="base" hangingPunct="0">
              <a:spcBef>
                <a:spcPct val="0"/>
              </a:spcBef>
              <a:spcAft>
                <a:spcPct val="0"/>
              </a:spcAft>
              <a:buFont typeface="Wingdings" panose="05000000000000000000" pitchFamily="2" charset="2"/>
              <a:buChar char="§"/>
            </a:pPr>
            <a:r>
              <a:rPr lang="es-ES" altLang="en-US" sz="3200" dirty="0">
                <a:latin typeface="Arial" panose="020B0604020202020204" pitchFamily="34" charset="0"/>
              </a:rPr>
              <a:t>Los objetivos deben ser: </a:t>
            </a:r>
          </a:p>
          <a:p>
            <a:pPr lvl="1" defTabSz="914400" eaLnBrk="0" fontAlgn="base" hangingPunct="0">
              <a:lnSpc>
                <a:spcPct val="150000"/>
              </a:lnSpc>
              <a:spcBef>
                <a:spcPct val="0"/>
              </a:spcBef>
              <a:spcAft>
                <a:spcPct val="0"/>
              </a:spcAft>
            </a:pPr>
            <a:r>
              <a:rPr lang="es-ES" altLang="en-US" sz="2800" b="1" u="sng" dirty="0">
                <a:latin typeface="Arial" panose="020B0604020202020204" pitchFamily="34" charset="0"/>
              </a:rPr>
              <a:t>S</a:t>
            </a:r>
            <a:r>
              <a:rPr lang="es-ES" altLang="en-US" sz="2800" dirty="0">
                <a:latin typeface="Arial" panose="020B0604020202020204" pitchFamily="34" charset="0"/>
              </a:rPr>
              <a:t>pecific (específicos)</a:t>
            </a:r>
          </a:p>
          <a:p>
            <a:pPr lvl="1" defTabSz="914400" eaLnBrk="0" fontAlgn="base" hangingPunct="0">
              <a:lnSpc>
                <a:spcPct val="150000"/>
              </a:lnSpc>
              <a:spcBef>
                <a:spcPct val="0"/>
              </a:spcBef>
              <a:spcAft>
                <a:spcPct val="0"/>
              </a:spcAft>
            </a:pPr>
            <a:r>
              <a:rPr lang="es-ES" altLang="en-US" sz="2800" b="1" u="sng" dirty="0">
                <a:latin typeface="Arial" panose="020B0604020202020204" pitchFamily="34" charset="0"/>
              </a:rPr>
              <a:t>M</a:t>
            </a:r>
            <a:r>
              <a:rPr lang="es-ES" altLang="en-US" sz="2800" dirty="0">
                <a:latin typeface="Arial" panose="020B0604020202020204" pitchFamily="34" charset="0"/>
              </a:rPr>
              <a:t>easurable (medibles)</a:t>
            </a:r>
          </a:p>
          <a:p>
            <a:pPr lvl="1" defTabSz="914400" eaLnBrk="0" fontAlgn="base" hangingPunct="0">
              <a:lnSpc>
                <a:spcPct val="150000"/>
              </a:lnSpc>
              <a:spcBef>
                <a:spcPct val="0"/>
              </a:spcBef>
              <a:spcAft>
                <a:spcPct val="0"/>
              </a:spcAft>
            </a:pPr>
            <a:r>
              <a:rPr lang="es-ES" altLang="en-US" sz="2800" b="1" u="sng" dirty="0">
                <a:latin typeface="Arial" panose="020B0604020202020204" pitchFamily="34" charset="0"/>
              </a:rPr>
              <a:t>A</a:t>
            </a:r>
            <a:r>
              <a:rPr lang="es-ES" altLang="en-US" sz="2800" dirty="0">
                <a:latin typeface="Arial" panose="020B0604020202020204" pitchFamily="34" charset="0"/>
              </a:rPr>
              <a:t>ction-oriented (orientados a acciones)</a:t>
            </a:r>
          </a:p>
          <a:p>
            <a:pPr lvl="1" defTabSz="914400" eaLnBrk="0" fontAlgn="base" hangingPunct="0">
              <a:lnSpc>
                <a:spcPct val="150000"/>
              </a:lnSpc>
              <a:spcBef>
                <a:spcPct val="0"/>
              </a:spcBef>
              <a:spcAft>
                <a:spcPct val="0"/>
              </a:spcAft>
            </a:pPr>
            <a:r>
              <a:rPr lang="es-ES" altLang="en-US" sz="2800" b="1" u="sng" dirty="0">
                <a:latin typeface="Arial" panose="020B0604020202020204" pitchFamily="34" charset="0"/>
              </a:rPr>
              <a:t>R</a:t>
            </a:r>
            <a:r>
              <a:rPr lang="es-ES" altLang="en-US" sz="2800" dirty="0">
                <a:latin typeface="Arial" panose="020B0604020202020204" pitchFamily="34" charset="0"/>
              </a:rPr>
              <a:t>eachable (posibles)</a:t>
            </a:r>
          </a:p>
          <a:p>
            <a:pPr lvl="1" defTabSz="914400" eaLnBrk="0" fontAlgn="base" hangingPunct="0">
              <a:lnSpc>
                <a:spcPct val="150000"/>
              </a:lnSpc>
              <a:spcBef>
                <a:spcPct val="0"/>
              </a:spcBef>
              <a:spcAft>
                <a:spcPct val="0"/>
              </a:spcAft>
            </a:pPr>
            <a:r>
              <a:rPr lang="es-ES" altLang="en-US" sz="2800" b="1" u="sng" dirty="0">
                <a:latin typeface="Arial" panose="020B0604020202020204" pitchFamily="34" charset="0"/>
              </a:rPr>
              <a:t>T</a:t>
            </a:r>
            <a:r>
              <a:rPr lang="es-ES" altLang="en-US" sz="2800" dirty="0">
                <a:latin typeface="Arial" panose="020B0604020202020204" pitchFamily="34" charset="0"/>
              </a:rPr>
              <a:t>ime-bound (con plazo)</a:t>
            </a:r>
          </a:p>
        </p:txBody>
      </p:sp>
      <p:sp>
        <p:nvSpPr>
          <p:cNvPr id="7" name="Slide Number Placeholder 6"/>
          <p:cNvSpPr>
            <a:spLocks noGrp="1"/>
          </p:cNvSpPr>
          <p:nvPr>
            <p:ph type="sldNum" sz="quarter" idx="12"/>
          </p:nvPr>
        </p:nvSpPr>
        <p:spPr>
          <a:xfrm>
            <a:off x="7896443" y="6363615"/>
            <a:ext cx="708238" cy="283845"/>
          </a:xfrm>
        </p:spPr>
        <p:txBody>
          <a:bodyPr/>
          <a:lstStyle/>
          <a:p>
            <a:fld id="{AF83BEB6-139A-B746-BC33-1F5B6187E651}" type="slidenum">
              <a:rPr lang="en-US" smtClean="0"/>
              <a:pPr/>
              <a:t>12</a:t>
            </a:fld>
            <a:endParaRPr lang="es-ES" dirty="0"/>
          </a:p>
        </p:txBody>
      </p:sp>
    </p:spTree>
    <p:extLst>
      <p:ext uri="{BB962C8B-B14F-4D97-AF65-F5344CB8AC3E}">
        <p14:creationId xmlns:p14="http://schemas.microsoft.com/office/powerpoint/2010/main" val="392644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090" y="0"/>
            <a:ext cx="7499213" cy="765052"/>
          </a:xfrm>
        </p:spPr>
        <p:txBody>
          <a:bodyPr/>
          <a:lstStyle/>
          <a:p>
            <a:r>
              <a:rPr lang="es-ES" dirty="0"/>
              <a:t>Objetivos SMART</a:t>
            </a:r>
          </a:p>
        </p:txBody>
      </p:sp>
      <p:graphicFrame>
        <p:nvGraphicFramePr>
          <p:cNvPr id="5" name="Table 4" descr="Tabla de dos columnas con la columna izquierda que enumera las palabras de objetivos SMART y la columna derecha que enumera lo que debe preguntarse sobre esas palabras."/>
          <p:cNvGraphicFramePr>
            <a:graphicFrameLocks noGrp="1"/>
          </p:cNvGraphicFramePr>
          <p:nvPr>
            <p:extLst>
              <p:ext uri="{D42A27DB-BD31-4B8C-83A1-F6EECF244321}">
                <p14:modId xmlns:p14="http://schemas.microsoft.com/office/powerpoint/2010/main" val="59000861"/>
              </p:ext>
            </p:extLst>
          </p:nvPr>
        </p:nvGraphicFramePr>
        <p:xfrm>
          <a:off x="327546" y="667416"/>
          <a:ext cx="8220573" cy="5657856"/>
        </p:xfrm>
        <a:graphic>
          <a:graphicData uri="http://schemas.openxmlformats.org/drawingml/2006/table">
            <a:tbl>
              <a:tblPr firstRow="1" firstCol="1" bandRow="1">
                <a:tableStyleId>{7E9639D4-E3E2-4D34-9284-5A2195B3D0D7}</a:tableStyleId>
              </a:tblPr>
              <a:tblGrid>
                <a:gridCol w="2961564">
                  <a:extLst>
                    <a:ext uri="{9D8B030D-6E8A-4147-A177-3AD203B41FA5}">
                      <a16:colId xmlns:a16="http://schemas.microsoft.com/office/drawing/2014/main" val="20000"/>
                    </a:ext>
                  </a:extLst>
                </a:gridCol>
                <a:gridCol w="5259009">
                  <a:extLst>
                    <a:ext uri="{9D8B030D-6E8A-4147-A177-3AD203B41FA5}">
                      <a16:colId xmlns:a16="http://schemas.microsoft.com/office/drawing/2014/main" val="20001"/>
                    </a:ext>
                  </a:extLst>
                </a:gridCol>
              </a:tblGrid>
              <a:tr h="1379748">
                <a:tc>
                  <a:txBody>
                    <a:bodyPr/>
                    <a:lstStyle/>
                    <a:p>
                      <a:pPr marL="0" marR="0">
                        <a:lnSpc>
                          <a:spcPts val="2200"/>
                        </a:lnSpc>
                        <a:spcBef>
                          <a:spcPts val="0"/>
                        </a:spcBef>
                        <a:spcAft>
                          <a:spcPts val="0"/>
                        </a:spcAft>
                      </a:pPr>
                      <a:r>
                        <a:rPr lang="es-ES" sz="2800" b="0" dirty="0">
                          <a:solidFill>
                            <a:schemeClr val="tx1"/>
                          </a:solidFill>
                          <a:effectLst/>
                          <a:latin typeface="+mj-lt"/>
                        </a:rPr>
                        <a:t>Para asegurarse de que sus objetivos sean...</a:t>
                      </a:r>
                      <a:endParaRPr lang="es-ES" sz="2800" b="0" dirty="0">
                        <a:solidFill>
                          <a:schemeClr val="tx1"/>
                        </a:solidFill>
                        <a:effectLst/>
                        <a:latin typeface="+mj-lt"/>
                        <a:ea typeface="MS Mincho" panose="02020609040205080304" pitchFamily="49" charset="-128"/>
                        <a:cs typeface="Times New Roman" panose="02020603050405020304" pitchFamily="18" charset="0"/>
                      </a:endParaRPr>
                    </a:p>
                  </a:txBody>
                  <a:tcPr marL="137160" marR="137160" marT="137160" marB="137160" anchor="b">
                    <a:solidFill>
                      <a:schemeClr val="accent1"/>
                    </a:solidFill>
                  </a:tcPr>
                </a:tc>
                <a:tc>
                  <a:txBody>
                    <a:bodyPr/>
                    <a:lstStyle/>
                    <a:p>
                      <a:pPr marL="0" marR="0">
                        <a:lnSpc>
                          <a:spcPts val="1700"/>
                        </a:lnSpc>
                        <a:spcBef>
                          <a:spcPts val="0"/>
                        </a:spcBef>
                        <a:spcAft>
                          <a:spcPts val="0"/>
                        </a:spcAft>
                      </a:pPr>
                      <a:r>
                        <a:rPr lang="es-ES" sz="2800" b="0" dirty="0">
                          <a:solidFill>
                            <a:schemeClr val="tx1"/>
                          </a:solidFill>
                          <a:effectLst/>
                          <a:latin typeface="+mj-lt"/>
                        </a:rPr>
                        <a:t>Pregúntese...</a:t>
                      </a:r>
                      <a:endParaRPr lang="es-ES" sz="2800" b="0" dirty="0">
                        <a:solidFill>
                          <a:schemeClr val="tx1"/>
                        </a:solidFill>
                        <a:effectLst/>
                        <a:latin typeface="+mj-lt"/>
                        <a:ea typeface="MS Mincho" panose="02020609040205080304" pitchFamily="49" charset="-128"/>
                        <a:cs typeface="Times New Roman" panose="02020603050405020304" pitchFamily="18" charset="0"/>
                      </a:endParaRPr>
                    </a:p>
                  </a:txBody>
                  <a:tcPr marL="137160" marR="137160" marT="137160" marB="137160" anchor="b">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170399">
                <a:tc>
                  <a:txBody>
                    <a:bodyPr/>
                    <a:lstStyle/>
                    <a:p>
                      <a:pPr marL="0" marR="0" algn="r">
                        <a:lnSpc>
                          <a:spcPts val="1700"/>
                        </a:lnSpc>
                        <a:spcBef>
                          <a:spcPts val="0"/>
                        </a:spcBef>
                        <a:spcAft>
                          <a:spcPts val="0"/>
                        </a:spcAft>
                      </a:pPr>
                      <a:r>
                        <a:rPr lang="es-ES" sz="2000" b="0" dirty="0">
                          <a:effectLst/>
                          <a:latin typeface="+mj-lt"/>
                        </a:rPr>
                        <a:t>Específicos</a:t>
                      </a:r>
                      <a:endParaRPr lang="es-E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ct val="100000"/>
                        </a:lnSpc>
                        <a:spcBef>
                          <a:spcPts val="0"/>
                        </a:spcBef>
                        <a:spcAft>
                          <a:spcPts val="0"/>
                        </a:spcAft>
                      </a:pPr>
                      <a:r>
                        <a:rPr lang="es-ES" sz="2000" dirty="0">
                          <a:effectLst/>
                          <a:latin typeface="+mn-lt"/>
                        </a:rPr>
                        <a:t>¿Qué deseo lograr exactamente? </a:t>
                      </a:r>
                    </a:p>
                    <a:p>
                      <a:pPr marL="0" marR="0">
                        <a:lnSpc>
                          <a:spcPct val="100000"/>
                        </a:lnSpc>
                        <a:spcBef>
                          <a:spcPts val="0"/>
                        </a:spcBef>
                        <a:spcAft>
                          <a:spcPts val="0"/>
                        </a:spcAft>
                      </a:pPr>
                      <a:r>
                        <a:rPr lang="es-ES" sz="2000" dirty="0">
                          <a:effectLst/>
                          <a:latin typeface="+mn-lt"/>
                        </a:rPr>
                        <a:t>¿Por qué es importante para mí?</a:t>
                      </a:r>
                    </a:p>
                    <a:p>
                      <a:pPr marL="0" marR="0">
                        <a:lnSpc>
                          <a:spcPct val="100000"/>
                        </a:lnSpc>
                        <a:spcBef>
                          <a:spcPts val="0"/>
                        </a:spcBef>
                        <a:spcAft>
                          <a:spcPts val="0"/>
                        </a:spcAft>
                      </a:pPr>
                      <a:r>
                        <a:rPr lang="es-ES" sz="2000" dirty="0">
                          <a:effectLst/>
                          <a:latin typeface="+mn-lt"/>
                        </a:rPr>
                        <a:t>¿Es esto algo que en verdad deseo?</a:t>
                      </a:r>
                      <a:endParaRPr lang="es-ES" sz="2000" dirty="0">
                        <a:effectLst/>
                        <a:latin typeface="+mn-lt"/>
                        <a:ea typeface="MS Mincho" panose="02020609040205080304" pitchFamily="49" charset="-128"/>
                        <a:cs typeface="Times New Roman" panose="02020603050405020304"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70399">
                <a:tc>
                  <a:txBody>
                    <a:bodyPr/>
                    <a:lstStyle/>
                    <a:p>
                      <a:pPr marL="0" marR="0" algn="r">
                        <a:lnSpc>
                          <a:spcPts val="1700"/>
                        </a:lnSpc>
                        <a:spcBef>
                          <a:spcPts val="0"/>
                        </a:spcBef>
                        <a:spcAft>
                          <a:spcPts val="0"/>
                        </a:spcAft>
                      </a:pPr>
                      <a:r>
                        <a:rPr lang="es-ES" sz="2000" b="0" dirty="0">
                          <a:effectLst/>
                          <a:latin typeface="+mj-lt"/>
                        </a:rPr>
                        <a:t>Medibles</a:t>
                      </a:r>
                      <a:endParaRPr lang="es-E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ct val="100000"/>
                        </a:lnSpc>
                        <a:spcBef>
                          <a:spcPts val="0"/>
                        </a:spcBef>
                        <a:spcAft>
                          <a:spcPts val="0"/>
                        </a:spcAft>
                      </a:pPr>
                      <a:r>
                        <a:rPr lang="en-US" sz="2000" dirty="0">
                          <a:effectLst/>
                        </a:rPr>
                        <a:t>¿Qué costo? </a:t>
                      </a:r>
                    </a:p>
                    <a:p>
                      <a:pPr marL="0" marR="0">
                        <a:lnSpc>
                          <a:spcPct val="100000"/>
                        </a:lnSpc>
                        <a:spcBef>
                          <a:spcPts val="0"/>
                        </a:spcBef>
                        <a:spcAft>
                          <a:spcPts val="0"/>
                        </a:spcAft>
                      </a:pPr>
                      <a:r>
                        <a:rPr lang="en-US" sz="2000" dirty="0">
                          <a:effectLst/>
                        </a:rPr>
                        <a:t>¿Qué cantidad? </a:t>
                      </a:r>
                    </a:p>
                    <a:p>
                      <a:pPr marL="0" marR="0">
                        <a:lnSpc>
                          <a:spcPct val="100000"/>
                        </a:lnSpc>
                        <a:spcBef>
                          <a:spcPts val="0"/>
                        </a:spcBef>
                        <a:spcAft>
                          <a:spcPts val="0"/>
                        </a:spcAft>
                      </a:pPr>
                      <a:r>
                        <a:rPr lang="en-US" sz="2000" dirty="0">
                          <a:effectLst/>
                        </a:rPr>
                        <a:t>¿Cómo sabré cuando logré mi objetivo? </a:t>
                      </a:r>
                      <a:endParaRPr lang="es-ES" sz="2000" dirty="0">
                        <a:effectLst/>
                        <a:latin typeface="Arial" panose="020B0604020202020204" pitchFamily="34" charset="0"/>
                        <a:ea typeface="MS Mincho" panose="02020609040205080304" pitchFamily="49" charset="-128"/>
                        <a:cs typeface="Times New Roman" panose="02020603050405020304"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19055">
                <a:tc>
                  <a:txBody>
                    <a:bodyPr/>
                    <a:lstStyle/>
                    <a:p>
                      <a:pPr marL="0" marR="0" algn="r">
                        <a:lnSpc>
                          <a:spcPts val="1700"/>
                        </a:lnSpc>
                        <a:spcBef>
                          <a:spcPts val="0"/>
                        </a:spcBef>
                        <a:spcAft>
                          <a:spcPts val="0"/>
                        </a:spcAft>
                      </a:pPr>
                      <a:r>
                        <a:rPr lang="es-ES" sz="2000" b="0" dirty="0">
                          <a:effectLst/>
                          <a:latin typeface="+mj-lt"/>
                        </a:rPr>
                        <a:t>Orientados a acciones</a:t>
                      </a:r>
                      <a:endParaRPr lang="es-E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ts val="1700"/>
                        </a:lnSpc>
                        <a:spcBef>
                          <a:spcPts val="0"/>
                        </a:spcBef>
                        <a:spcAft>
                          <a:spcPts val="0"/>
                        </a:spcAft>
                      </a:pPr>
                      <a:r>
                        <a:rPr lang="en-US" sz="2000" dirty="0">
                          <a:effectLst/>
                        </a:rPr>
                        <a:t>¿Qué acciones específicas necesito realizar para cumplir este objetivo?</a:t>
                      </a:r>
                      <a:endParaRPr lang="es-ES" sz="2000" dirty="0">
                        <a:effectLst/>
                        <a:latin typeface="Arial" panose="020B0604020202020204" pitchFamily="34" charset="0"/>
                        <a:ea typeface="MS Mincho" panose="02020609040205080304" pitchFamily="49" charset="-128"/>
                        <a:cs typeface="Times New Roman" panose="02020603050405020304" pitchFamily="18" charset="0"/>
                      </a:endParaRPr>
                    </a:p>
                  </a:txBody>
                  <a:tcPr marL="137160" marR="137160" marT="137160" marB="1371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19055">
                <a:tc>
                  <a:txBody>
                    <a:bodyPr/>
                    <a:lstStyle/>
                    <a:p>
                      <a:pPr marL="0" marR="0" algn="r">
                        <a:lnSpc>
                          <a:spcPts val="1700"/>
                        </a:lnSpc>
                        <a:spcBef>
                          <a:spcPts val="0"/>
                        </a:spcBef>
                        <a:spcAft>
                          <a:spcPts val="0"/>
                        </a:spcAft>
                      </a:pPr>
                      <a:r>
                        <a:rPr lang="es-ES" sz="2000" b="0" dirty="0">
                          <a:effectLst/>
                          <a:latin typeface="+mj-lt"/>
                        </a:rPr>
                        <a:t>Posible</a:t>
                      </a:r>
                      <a:endParaRPr lang="es-E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ts val="1700"/>
                        </a:lnSpc>
                        <a:spcBef>
                          <a:spcPts val="0"/>
                        </a:spcBef>
                        <a:spcAft>
                          <a:spcPts val="0"/>
                        </a:spcAft>
                      </a:pPr>
                      <a:r>
                        <a:rPr lang="en-US" sz="2000" dirty="0">
                          <a:effectLst/>
                        </a:rPr>
                        <a:t>¿Este objetivo es algo que realmente puedo alcanzar? </a:t>
                      </a:r>
                      <a:endParaRPr lang="es-ES" sz="2000" dirty="0">
                        <a:effectLst/>
                        <a:latin typeface="Arial" panose="020B0604020202020204" pitchFamily="34" charset="0"/>
                        <a:ea typeface="MS Mincho" panose="02020609040205080304" pitchFamily="49" charset="-128"/>
                        <a:cs typeface="Times New Roman" panose="02020603050405020304" pitchFamily="18" charset="0"/>
                      </a:endParaRPr>
                    </a:p>
                  </a:txBody>
                  <a:tcPr marL="137160" marR="137160" marT="137160" marB="1371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99200">
                <a:tc>
                  <a:txBody>
                    <a:bodyPr/>
                    <a:lstStyle/>
                    <a:p>
                      <a:pPr marL="0" marR="0" algn="r">
                        <a:lnSpc>
                          <a:spcPts val="1700"/>
                        </a:lnSpc>
                        <a:spcBef>
                          <a:spcPts val="0"/>
                        </a:spcBef>
                        <a:spcAft>
                          <a:spcPts val="0"/>
                        </a:spcAft>
                      </a:pPr>
                      <a:r>
                        <a:rPr lang="es-ES" sz="2000" b="0" dirty="0">
                          <a:effectLst/>
                          <a:latin typeface="+mj-lt"/>
                        </a:rPr>
                        <a:t>Con plazos</a:t>
                      </a:r>
                      <a:endParaRPr lang="es-ES" sz="2000" b="0" dirty="0">
                        <a:effectLst/>
                        <a:latin typeface="+mj-lt"/>
                        <a:ea typeface="MS Mincho" panose="02020609040205080304" pitchFamily="49" charset="-128"/>
                        <a:cs typeface="Times New Roman" panose="02020603050405020304" pitchFamily="18" charset="0"/>
                      </a:endParaRPr>
                    </a:p>
                  </a:txBody>
                  <a:tcPr marL="137160" marR="137160" marT="137160" marB="137160"/>
                </a:tc>
                <a:tc>
                  <a:txBody>
                    <a:bodyPr/>
                    <a:lstStyle/>
                    <a:p>
                      <a:pPr marL="0" marR="0">
                        <a:lnSpc>
                          <a:spcPts val="1700"/>
                        </a:lnSpc>
                        <a:spcBef>
                          <a:spcPts val="0"/>
                        </a:spcBef>
                        <a:spcAft>
                          <a:spcPts val="0"/>
                        </a:spcAft>
                      </a:pPr>
                      <a:r>
                        <a:rPr lang="en-US" sz="2000" dirty="0">
                          <a:effectLst/>
                        </a:rPr>
                        <a:t>¿Cuándo alcanzaré este objetivo?</a:t>
                      </a:r>
                      <a:endParaRPr lang="es-ES" sz="2000" dirty="0">
                        <a:effectLst/>
                        <a:latin typeface="Arial" panose="020B0604020202020204" pitchFamily="34" charset="0"/>
                        <a:ea typeface="MS Mincho" panose="02020609040205080304" pitchFamily="49" charset="-128"/>
                        <a:cs typeface="Times New Roman" panose="02020603050405020304" pitchFamily="18" charset="0"/>
                      </a:endParaRPr>
                    </a:p>
                  </a:txBody>
                  <a:tcPr marL="137160" marR="137160" marT="137160" marB="13716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5"/>
                  </a:ext>
                </a:extLst>
              </a:tr>
            </a:tbl>
          </a:graphicData>
        </a:graphic>
      </p:graphicFrame>
      <p:sp>
        <p:nvSpPr>
          <p:cNvPr id="6" name="Slide Number Placeholder 5"/>
          <p:cNvSpPr>
            <a:spLocks noGrp="1"/>
          </p:cNvSpPr>
          <p:nvPr>
            <p:ph type="sldNum" sz="quarter" idx="12"/>
          </p:nvPr>
        </p:nvSpPr>
        <p:spPr/>
        <p:txBody>
          <a:bodyPr/>
          <a:lstStyle/>
          <a:p>
            <a:fld id="{AF83BEB6-139A-B746-BC33-1F5B6187E651}" type="slidenum">
              <a:rPr lang="en-US" smtClean="0"/>
              <a:pPr/>
              <a:t>13</a:t>
            </a:fld>
            <a:endParaRPr lang="es-ES" dirty="0"/>
          </a:p>
        </p:txBody>
      </p:sp>
    </p:spTree>
    <p:extLst>
      <p:ext uri="{BB962C8B-B14F-4D97-AF65-F5344CB8AC3E}">
        <p14:creationId xmlns:p14="http://schemas.microsoft.com/office/powerpoint/2010/main" val="1919218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669" y="250941"/>
            <a:ext cx="8566014" cy="881682"/>
          </a:xfrm>
        </p:spPr>
        <p:txBody>
          <a:bodyPr>
            <a:normAutofit fontScale="90000"/>
          </a:bodyPr>
          <a:lstStyle/>
          <a:p>
            <a:r>
              <a:rPr lang="es-ES" sz="4000" dirty="0"/>
              <a:t>Pruébelo: Cómo redactar un objetivo SMART</a:t>
            </a:r>
            <a:r>
              <a:rPr dirty="0"/>
              <a:t/>
            </a:r>
            <a:br>
              <a:rPr dirty="0"/>
            </a:br>
            <a:r>
              <a:rPr lang="es-ES" sz="2700" dirty="0"/>
              <a:t>Consulte la pág. 7 de su Guía del participante</a:t>
            </a:r>
          </a:p>
        </p:txBody>
      </p:sp>
      <p:pic>
        <p:nvPicPr>
          <p:cNvPr id="4098" name="Picture 2" descr="Captura de pantalla de Pruébelo: Cómo redactar un objetivo SMART en la página 7 de la Guía del participan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0066" y="1132623"/>
            <a:ext cx="6187221" cy="4886567"/>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AF83BEB6-139A-B746-BC33-1F5B6187E651}" type="slidenum">
              <a:rPr lang="en-US" smtClean="0"/>
              <a:pPr/>
              <a:t>14</a:t>
            </a:fld>
            <a:endParaRPr lang="es-ES" dirty="0"/>
          </a:p>
        </p:txBody>
      </p:sp>
    </p:spTree>
    <p:extLst>
      <p:ext uri="{BB962C8B-B14F-4D97-AF65-F5344CB8AC3E}">
        <p14:creationId xmlns:p14="http://schemas.microsoft.com/office/powerpoint/2010/main" val="3642390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001" y="267224"/>
            <a:ext cx="8028131" cy="874492"/>
          </a:xfrm>
        </p:spPr>
        <p:txBody>
          <a:bodyPr>
            <a:normAutofit fontScale="90000"/>
          </a:bodyPr>
          <a:lstStyle/>
          <a:p>
            <a:r>
              <a:rPr lang="es-ES" sz="4000" dirty="0"/>
              <a:t>Aplíquelo:</a:t>
            </a:r>
            <a:r>
              <a:rPr lang="es-ES" dirty="0"/>
              <a:t> </a:t>
            </a:r>
            <a:r>
              <a:rPr lang="es-ES" sz="4000" dirty="0"/>
              <a:t>Mis objetivos SMART</a:t>
            </a:r>
            <a:r>
              <a:rPr dirty="0"/>
              <a:t/>
            </a:r>
            <a:br>
              <a:rPr dirty="0"/>
            </a:br>
            <a:r>
              <a:rPr lang="es-ES" sz="2700" dirty="0"/>
              <a:t>Consulte la pág. 9 de su Guía del participante</a:t>
            </a:r>
          </a:p>
        </p:txBody>
      </p:sp>
      <p:pic>
        <p:nvPicPr>
          <p:cNvPr id="5122" name="Picture 2" descr="Captura de pantalla de Aplíquelo: Cómo redactar un objetivo SMART en la página 9 de la Guía del participan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1939" y="1141716"/>
            <a:ext cx="5906965" cy="5323714"/>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AF83BEB6-139A-B746-BC33-1F5B6187E651}" type="slidenum">
              <a:rPr lang="en-US" smtClean="0"/>
              <a:pPr/>
              <a:t>15</a:t>
            </a:fld>
            <a:endParaRPr lang="es-ES" dirty="0"/>
          </a:p>
        </p:txBody>
      </p:sp>
    </p:spTree>
    <p:extLst>
      <p:ext uri="{BB962C8B-B14F-4D97-AF65-F5344CB8AC3E}">
        <p14:creationId xmlns:p14="http://schemas.microsoft.com/office/powerpoint/2010/main" val="40425255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38332"/>
            <a:ext cx="8093716" cy="916084"/>
          </a:xfrm>
        </p:spPr>
        <p:txBody>
          <a:bodyPr>
            <a:noAutofit/>
          </a:bodyPr>
          <a:lstStyle/>
          <a:p>
            <a:r>
              <a:rPr lang="es-ES" dirty="0"/>
              <a:t>Sección 2: Recordar las conclusiones principales</a:t>
            </a:r>
          </a:p>
        </p:txBody>
      </p:sp>
      <p:sp>
        <p:nvSpPr>
          <p:cNvPr id="3" name="Content Placeholder 2"/>
          <p:cNvSpPr>
            <a:spLocks noGrp="1"/>
          </p:cNvSpPr>
          <p:nvPr>
            <p:ph idx="1"/>
          </p:nvPr>
        </p:nvSpPr>
        <p:spPr>
          <a:xfrm>
            <a:off x="611873" y="1302603"/>
            <a:ext cx="5806856" cy="4966171"/>
          </a:xfrm>
        </p:spPr>
        <p:txBody>
          <a:bodyPr>
            <a:normAutofit/>
          </a:bodyPr>
          <a:lstStyle/>
          <a:p>
            <a:pPr marL="0" indent="0">
              <a:lnSpc>
                <a:spcPct val="140000"/>
              </a:lnSpc>
              <a:buNone/>
            </a:pPr>
            <a:r>
              <a:rPr lang="es-ES" sz="3200" i="1" dirty="0"/>
              <a:t>Establecer objetivos SMART puede ayudarlo a lograr sus sueños y expectativas para el futuro brindando un plan realista a cumplir.</a:t>
            </a:r>
          </a:p>
          <a:p>
            <a:endParaRPr lang="es-ES" sz="3200" dirty="0"/>
          </a:p>
        </p:txBody>
      </p:sp>
      <p:sp>
        <p:nvSpPr>
          <p:cNvPr id="6" name="Slide Number Placeholder 5"/>
          <p:cNvSpPr>
            <a:spLocks noGrp="1"/>
          </p:cNvSpPr>
          <p:nvPr>
            <p:ph type="sldNum" sz="quarter" idx="12"/>
          </p:nvPr>
        </p:nvSpPr>
        <p:spPr>
          <a:xfrm>
            <a:off x="7904584" y="6363615"/>
            <a:ext cx="691955" cy="283845"/>
          </a:xfrm>
        </p:spPr>
        <p:txBody>
          <a:bodyPr/>
          <a:lstStyle/>
          <a:p>
            <a:fld id="{AF83BEB6-139A-B746-BC33-1F5B6187E651}" type="slidenum">
              <a:rPr lang="en-US" smtClean="0"/>
              <a:pPr/>
              <a:t>16</a:t>
            </a:fld>
            <a:endParaRPr lang="es-ES" dirty="0"/>
          </a:p>
        </p:txBody>
      </p:sp>
    </p:spTree>
    <p:extLst>
      <p:ext uri="{BB962C8B-B14F-4D97-AF65-F5344CB8AC3E}">
        <p14:creationId xmlns:p14="http://schemas.microsoft.com/office/powerpoint/2010/main" val="3857882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a:t>Section</a:t>
            </a:r>
            <a:r>
              <a:rPr lang="en-US" baseline="0" dirty="0"/>
              <a:t> 3: External Influences</a:t>
            </a:r>
            <a:endParaRPr lang="en-US" dirty="0"/>
          </a:p>
        </p:txBody>
      </p:sp>
      <p:sp>
        <p:nvSpPr>
          <p:cNvPr id="5" name="Content Placeholder 4"/>
          <p:cNvSpPr>
            <a:spLocks noGrp="1"/>
          </p:cNvSpPr>
          <p:nvPr>
            <p:ph sz="quarter" idx="12"/>
          </p:nvPr>
        </p:nvSpPr>
        <p:spPr/>
        <p:txBody>
          <a:bodyPr>
            <a:normAutofit fontScale="85000" lnSpcReduction="20000"/>
          </a:bodyPr>
          <a:lstStyle/>
          <a:p>
            <a:r>
              <a:rPr lang="es-ES" dirty="0"/>
              <a:t>Sección 3:</a:t>
            </a:r>
          </a:p>
        </p:txBody>
      </p:sp>
      <p:sp>
        <p:nvSpPr>
          <p:cNvPr id="3" name="Subtitle 2"/>
          <p:cNvSpPr>
            <a:spLocks noGrp="1"/>
          </p:cNvSpPr>
          <p:nvPr>
            <p:ph type="body" sz="quarter" idx="11"/>
          </p:nvPr>
        </p:nvSpPr>
        <p:spPr/>
        <p:txBody>
          <a:bodyPr>
            <a:normAutofit/>
          </a:bodyPr>
          <a:lstStyle/>
          <a:p>
            <a:r>
              <a:rPr lang="es-ES" dirty="0"/>
              <a:t>Influencias externas</a:t>
            </a:r>
          </a:p>
          <a:p>
            <a:endParaRPr lang="es-ES" dirty="0"/>
          </a:p>
          <a:p>
            <a:r>
              <a:rPr lang="es-ES" sz="1800" dirty="0">
                <a:latin typeface="+mn-lt"/>
              </a:rPr>
              <a:t>Consulte la pág. 10 de su Guía del participante</a:t>
            </a:r>
            <a:endParaRPr lang="es-ES" sz="1800" dirty="0">
              <a:solidFill>
                <a:srgbClr val="FF0000"/>
              </a:solidFill>
              <a:latin typeface="+mn-lt"/>
            </a:endParaRPr>
          </a:p>
        </p:txBody>
      </p:sp>
      <p:pic>
        <p:nvPicPr>
          <p:cNvPr id="2" name="Picture 1" descr="Imagen de un hombre sentado en los escalones con una computadora portátil en su regazo, sosteniendo una taza de café. El hombre está mirando la computadora portátil. El fondo es borroso y parece ser una calle de una ciudad."/>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86972" y="586158"/>
            <a:ext cx="5237012" cy="5029200"/>
          </a:xfrm>
          <a:prstGeom prst="rect">
            <a:avLst/>
          </a:prstGeom>
        </p:spPr>
      </p:pic>
      <p:sp>
        <p:nvSpPr>
          <p:cNvPr id="7" name="Slide Number Placeholder 6"/>
          <p:cNvSpPr>
            <a:spLocks noGrp="1"/>
          </p:cNvSpPr>
          <p:nvPr>
            <p:ph type="sldNum" sz="quarter" idx="4"/>
          </p:nvPr>
        </p:nvSpPr>
        <p:spPr>
          <a:xfrm>
            <a:off x="7945286" y="6363615"/>
            <a:ext cx="602409" cy="283845"/>
          </a:xfrm>
        </p:spPr>
        <p:txBody>
          <a:bodyPr/>
          <a:lstStyle/>
          <a:p>
            <a:fld id="{AF83BEB6-139A-B746-BC33-1F5B6187E651}" type="slidenum">
              <a:rPr lang="en-US" smtClean="0"/>
              <a:pPr/>
              <a:t>17</a:t>
            </a:fld>
            <a:endParaRPr lang="es-ES" dirty="0"/>
          </a:p>
        </p:txBody>
      </p:sp>
    </p:spTree>
    <p:extLst>
      <p:ext uri="{BB962C8B-B14F-4D97-AF65-F5344CB8AC3E}">
        <p14:creationId xmlns:p14="http://schemas.microsoft.com/office/powerpoint/2010/main" val="29223801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591" y="228740"/>
            <a:ext cx="7620000" cy="890448"/>
          </a:xfrm>
        </p:spPr>
        <p:txBody>
          <a:bodyPr>
            <a:normAutofit/>
          </a:bodyPr>
          <a:lstStyle/>
          <a:p>
            <a:r>
              <a:rPr lang="es-ES" dirty="0"/>
              <a:t>Sección 3: Principales conclusiones</a:t>
            </a:r>
          </a:p>
        </p:txBody>
      </p:sp>
      <p:sp>
        <p:nvSpPr>
          <p:cNvPr id="3" name="Content Placeholder 2"/>
          <p:cNvSpPr>
            <a:spLocks noGrp="1"/>
          </p:cNvSpPr>
          <p:nvPr>
            <p:ph idx="1"/>
          </p:nvPr>
        </p:nvSpPr>
        <p:spPr>
          <a:xfrm>
            <a:off x="595591" y="1278179"/>
            <a:ext cx="5848752" cy="4958031"/>
          </a:xfrm>
        </p:spPr>
        <p:txBody>
          <a:bodyPr>
            <a:normAutofit/>
          </a:bodyPr>
          <a:lstStyle/>
          <a:p>
            <a:pPr marL="0" indent="0">
              <a:lnSpc>
                <a:spcPct val="140000"/>
              </a:lnSpc>
              <a:buNone/>
            </a:pPr>
            <a:r>
              <a:rPr lang="es-ES" sz="3200" i="1" dirty="0"/>
              <a:t>Las influencias externas afectan las elecciones financieras. Utilice estrategias para mantener el enfoque en los objetivos</a:t>
            </a:r>
          </a:p>
          <a:p>
            <a:endParaRPr lang="es-ES" sz="3200" dirty="0"/>
          </a:p>
        </p:txBody>
      </p:sp>
      <p:sp>
        <p:nvSpPr>
          <p:cNvPr id="6" name="Slide Number Placeholder 5"/>
          <p:cNvSpPr>
            <a:spLocks noGrp="1"/>
          </p:cNvSpPr>
          <p:nvPr>
            <p:ph type="sldNum" sz="quarter" idx="12"/>
          </p:nvPr>
        </p:nvSpPr>
        <p:spPr>
          <a:xfrm>
            <a:off x="7888302" y="6363615"/>
            <a:ext cx="724519" cy="283845"/>
          </a:xfrm>
        </p:spPr>
        <p:txBody>
          <a:bodyPr/>
          <a:lstStyle/>
          <a:p>
            <a:fld id="{AF83BEB6-139A-B746-BC33-1F5B6187E651}" type="slidenum">
              <a:rPr lang="en-US" smtClean="0"/>
              <a:pPr/>
              <a:t>18</a:t>
            </a:fld>
            <a:endParaRPr lang="es-ES" dirty="0"/>
          </a:p>
        </p:txBody>
      </p:sp>
    </p:spTree>
    <p:extLst>
      <p:ext uri="{BB962C8B-B14F-4D97-AF65-F5344CB8AC3E}">
        <p14:creationId xmlns:p14="http://schemas.microsoft.com/office/powerpoint/2010/main" val="2468339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37506"/>
            <a:ext cx="7499213" cy="881682"/>
          </a:xfrm>
        </p:spPr>
        <p:txBody>
          <a:bodyPr>
            <a:normAutofit fontScale="90000"/>
          </a:bodyPr>
          <a:lstStyle/>
          <a:p>
            <a:r>
              <a:rPr lang="es-ES" dirty="0"/>
              <a:t>Influencias en las elecciones sobre el dinero</a:t>
            </a:r>
          </a:p>
        </p:txBody>
      </p:sp>
      <p:sp>
        <p:nvSpPr>
          <p:cNvPr id="3" name="Content Placeholder 2"/>
          <p:cNvSpPr>
            <a:spLocks noGrp="1"/>
          </p:cNvSpPr>
          <p:nvPr>
            <p:ph idx="1"/>
          </p:nvPr>
        </p:nvSpPr>
        <p:spPr>
          <a:xfrm>
            <a:off x="577987" y="1245615"/>
            <a:ext cx="7499214" cy="4701440"/>
          </a:xfrm>
        </p:spPr>
        <p:txBody>
          <a:bodyPr>
            <a:normAutofit/>
          </a:bodyPr>
          <a:lstStyle/>
          <a:p>
            <a:pPr>
              <a:lnSpc>
                <a:spcPct val="150000"/>
              </a:lnSpc>
            </a:pPr>
            <a:r>
              <a:rPr lang="es-ES" sz="3200" dirty="0"/>
              <a:t>Avisos publicitarios</a:t>
            </a:r>
          </a:p>
          <a:p>
            <a:pPr>
              <a:lnSpc>
                <a:spcPct val="150000"/>
              </a:lnSpc>
            </a:pPr>
            <a:r>
              <a:rPr lang="es-ES" sz="3200" dirty="0"/>
              <a:t>Medios de comunicación </a:t>
            </a:r>
          </a:p>
          <a:p>
            <a:pPr>
              <a:lnSpc>
                <a:spcPct val="150000"/>
              </a:lnSpc>
            </a:pPr>
            <a:r>
              <a:rPr lang="es-ES" sz="3200" dirty="0"/>
              <a:t>Celebridades</a:t>
            </a:r>
          </a:p>
          <a:p>
            <a:pPr>
              <a:lnSpc>
                <a:spcPct val="150000"/>
              </a:lnSpc>
            </a:pPr>
            <a:r>
              <a:rPr lang="es-ES" sz="3200" dirty="0"/>
              <a:t>Pares/amigos</a:t>
            </a:r>
          </a:p>
          <a:p>
            <a:pPr marL="0" indent="0">
              <a:lnSpc>
                <a:spcPct val="150000"/>
              </a:lnSpc>
              <a:buNone/>
            </a:pPr>
            <a:endParaRPr lang="es-ES" sz="3200" dirty="0"/>
          </a:p>
        </p:txBody>
      </p:sp>
      <p:pic>
        <p:nvPicPr>
          <p:cNvPr id="5" name="Picture 4" descr="Caricatura de una computadora portátil. Una mano sale de la pantalla de la computadora portátil, sosteniendo un imán del que salen rayos. El imán atrae círculos con corazones y caras sonrientes. Caricaturas de personas están alrededor de la computadora portátil.&#10;"/>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26417" y="1380085"/>
            <a:ext cx="3421747" cy="2277515"/>
          </a:xfrm>
          <a:prstGeom prst="rect">
            <a:avLst/>
          </a:prstGeom>
        </p:spPr>
      </p:pic>
      <p:sp>
        <p:nvSpPr>
          <p:cNvPr id="8" name="Slide Number Placeholder 7"/>
          <p:cNvSpPr>
            <a:spLocks noGrp="1"/>
          </p:cNvSpPr>
          <p:nvPr>
            <p:ph type="sldNum" sz="quarter" idx="12"/>
          </p:nvPr>
        </p:nvSpPr>
        <p:spPr/>
        <p:txBody>
          <a:bodyPr/>
          <a:lstStyle/>
          <a:p>
            <a:fld id="{AF83BEB6-139A-B746-BC33-1F5B6187E651}" type="slidenum">
              <a:rPr lang="en-US" smtClean="0"/>
              <a:pPr/>
              <a:t>19</a:t>
            </a:fld>
            <a:endParaRPr lang="es-ES" dirty="0"/>
          </a:p>
        </p:txBody>
      </p:sp>
    </p:spTree>
    <p:extLst>
      <p:ext uri="{BB962C8B-B14F-4D97-AF65-F5344CB8AC3E}">
        <p14:creationId xmlns:p14="http://schemas.microsoft.com/office/powerpoint/2010/main" val="2781578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5"/>
            <a:ext cx="7992807" cy="684833"/>
          </a:xfrm>
        </p:spPr>
        <p:txBody>
          <a:bodyPr/>
          <a:lstStyle/>
          <a:p>
            <a:r>
              <a:rPr lang="es-ES" dirty="0"/>
              <a:t>Encuesta previa a la capacitación</a:t>
            </a:r>
            <a:r>
              <a:rPr dirty="0"/>
              <a:t/>
            </a:r>
            <a:br>
              <a:rPr dirty="0"/>
            </a:br>
            <a:r>
              <a:rPr lang="es-ES" sz="2400" dirty="0"/>
              <a:t>Consulte la pág. 19 de su Guía del participante</a:t>
            </a:r>
          </a:p>
        </p:txBody>
      </p:sp>
      <p:pic>
        <p:nvPicPr>
          <p:cNvPr id="2050" name="Picture 2" descr="Captura de pantalla de la Encuesta previa a la capacitación de la página 19 en la Guía del participante para el Módulo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1773" y="1119188"/>
            <a:ext cx="6000750" cy="5244427"/>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AF83BEB6-139A-B746-BC33-1F5B6187E651}" type="slidenum">
              <a:rPr lang="en-US" smtClean="0"/>
              <a:pPr/>
              <a:t>2</a:t>
            </a:fld>
            <a:endParaRPr lang="es-ES" dirty="0"/>
          </a:p>
        </p:txBody>
      </p:sp>
    </p:spTree>
    <p:extLst>
      <p:ext uri="{BB962C8B-B14F-4D97-AF65-F5344CB8AC3E}">
        <p14:creationId xmlns:p14="http://schemas.microsoft.com/office/powerpoint/2010/main" val="428829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37506"/>
            <a:ext cx="7499213" cy="881682"/>
          </a:xfrm>
        </p:spPr>
        <p:txBody>
          <a:bodyPr>
            <a:normAutofit/>
          </a:bodyPr>
          <a:lstStyle/>
          <a:p>
            <a:r>
              <a:rPr lang="es-ES" dirty="0"/>
              <a:t>Las influencias pueden ser...</a:t>
            </a:r>
          </a:p>
        </p:txBody>
      </p:sp>
      <p:sp>
        <p:nvSpPr>
          <p:cNvPr id="3" name="Content Placeholder 2"/>
          <p:cNvSpPr>
            <a:spLocks noGrp="1"/>
          </p:cNvSpPr>
          <p:nvPr>
            <p:ph idx="1"/>
          </p:nvPr>
        </p:nvSpPr>
        <p:spPr>
          <a:xfrm>
            <a:off x="577987" y="1294463"/>
            <a:ext cx="7499214" cy="4701440"/>
          </a:xfrm>
        </p:spPr>
        <p:txBody>
          <a:bodyPr>
            <a:normAutofit/>
          </a:bodyPr>
          <a:lstStyle/>
          <a:p>
            <a:pPr>
              <a:lnSpc>
                <a:spcPct val="120000"/>
              </a:lnSpc>
              <a:spcAft>
                <a:spcPts val="600"/>
              </a:spcAft>
            </a:pPr>
            <a:r>
              <a:rPr lang="es-ES" sz="3200" dirty="0"/>
              <a:t>Productivas</a:t>
            </a:r>
          </a:p>
          <a:p>
            <a:pPr marL="822960" lvl="2" indent="-274320">
              <a:lnSpc>
                <a:spcPct val="120000"/>
              </a:lnSpc>
              <a:spcBef>
                <a:spcPts val="0"/>
              </a:spcBef>
            </a:pPr>
            <a:r>
              <a:rPr lang="es-ES" sz="2800" dirty="0"/>
              <a:t>Lo ayudan a alcanzar sus objetivos</a:t>
            </a:r>
          </a:p>
          <a:p>
            <a:pPr>
              <a:lnSpc>
                <a:spcPct val="110000"/>
              </a:lnSpc>
              <a:spcBef>
                <a:spcPts val="2400"/>
              </a:spcBef>
            </a:pPr>
            <a:r>
              <a:rPr lang="es-ES" sz="3200" dirty="0"/>
              <a:t>Poco productivas</a:t>
            </a:r>
          </a:p>
          <a:p>
            <a:pPr marL="822960" lvl="2" indent="-274320"/>
            <a:r>
              <a:rPr lang="es-ES" sz="2800" dirty="0"/>
              <a:t>Se interponen en su camino</a:t>
            </a:r>
          </a:p>
        </p:txBody>
      </p:sp>
      <p:pic>
        <p:nvPicPr>
          <p:cNvPr id="5" name="Picture 4" descr="Imagen de muchas bolas blancas con caras tristes y luego en el medio hay una bola amarilla con una carita sonriente, con una lupa iluminando la bola amarilla."/>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669628" y="3862317"/>
            <a:ext cx="3123031" cy="2325982"/>
          </a:xfrm>
          <a:prstGeom prst="rect">
            <a:avLst/>
          </a:prstGeom>
        </p:spPr>
      </p:pic>
      <p:sp>
        <p:nvSpPr>
          <p:cNvPr id="7" name="Slide Number Placeholder 6"/>
          <p:cNvSpPr>
            <a:spLocks noGrp="1"/>
          </p:cNvSpPr>
          <p:nvPr>
            <p:ph type="sldNum" sz="quarter" idx="12"/>
          </p:nvPr>
        </p:nvSpPr>
        <p:spPr/>
        <p:txBody>
          <a:bodyPr/>
          <a:lstStyle/>
          <a:p>
            <a:fld id="{AF83BEB6-139A-B746-BC33-1F5B6187E651}" type="slidenum">
              <a:rPr lang="en-US" smtClean="0"/>
              <a:pPr/>
              <a:t>20</a:t>
            </a:fld>
            <a:endParaRPr lang="es-ES" dirty="0"/>
          </a:p>
        </p:txBody>
      </p:sp>
    </p:spTree>
    <p:extLst>
      <p:ext uri="{BB962C8B-B14F-4D97-AF65-F5344CB8AC3E}">
        <p14:creationId xmlns:p14="http://schemas.microsoft.com/office/powerpoint/2010/main" val="362287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37506"/>
            <a:ext cx="7499213" cy="881682"/>
          </a:xfrm>
        </p:spPr>
        <p:txBody>
          <a:bodyPr>
            <a:noAutofit/>
          </a:bodyPr>
          <a:lstStyle/>
          <a:p>
            <a:r>
              <a:rPr lang="es-ES" dirty="0"/>
              <a:t>Influencias externas: Grupos reducidos</a:t>
            </a:r>
          </a:p>
        </p:txBody>
      </p:sp>
      <p:sp>
        <p:nvSpPr>
          <p:cNvPr id="3" name="Content Placeholder 2"/>
          <p:cNvSpPr>
            <a:spLocks noGrp="1"/>
          </p:cNvSpPr>
          <p:nvPr>
            <p:ph idx="1"/>
          </p:nvPr>
        </p:nvSpPr>
        <p:spPr>
          <a:xfrm>
            <a:off x="577987" y="1270039"/>
            <a:ext cx="7499214" cy="4701440"/>
          </a:xfrm>
        </p:spPr>
        <p:txBody>
          <a:bodyPr>
            <a:noAutofit/>
          </a:bodyPr>
          <a:lstStyle/>
          <a:p>
            <a:pPr marL="347472" indent="-347472">
              <a:lnSpc>
                <a:spcPct val="150000"/>
              </a:lnSpc>
              <a:buFont typeface="Wingdings" charset="2"/>
              <a:buChar char="§"/>
            </a:pPr>
            <a:r>
              <a:rPr lang="es-ES" sz="3200" dirty="0"/>
              <a:t>Avisos publicitarios</a:t>
            </a:r>
          </a:p>
          <a:p>
            <a:pPr marL="347472" indent="-347472">
              <a:lnSpc>
                <a:spcPct val="150000"/>
              </a:lnSpc>
              <a:buFont typeface="Wingdings" charset="2"/>
              <a:buChar char="§"/>
            </a:pPr>
            <a:r>
              <a:rPr lang="es-ES" sz="3200" dirty="0"/>
              <a:t>Medios de comunicación </a:t>
            </a:r>
          </a:p>
          <a:p>
            <a:pPr marL="347472" indent="-347472">
              <a:lnSpc>
                <a:spcPct val="150000"/>
              </a:lnSpc>
              <a:buFont typeface="Wingdings" charset="2"/>
              <a:buChar char="§"/>
            </a:pPr>
            <a:r>
              <a:rPr lang="es-ES" sz="3200" dirty="0"/>
              <a:t>Celebridades</a:t>
            </a:r>
          </a:p>
          <a:p>
            <a:pPr marL="347472" indent="-347472">
              <a:lnSpc>
                <a:spcPct val="150000"/>
              </a:lnSpc>
              <a:buFont typeface="Wingdings" charset="2"/>
              <a:buChar char="§"/>
            </a:pPr>
            <a:r>
              <a:rPr lang="es-ES" sz="3200" dirty="0"/>
              <a:t>Pares/amigos</a:t>
            </a:r>
          </a:p>
        </p:txBody>
      </p:sp>
      <p:sp>
        <p:nvSpPr>
          <p:cNvPr id="6" name="Slide Number Placeholder 5"/>
          <p:cNvSpPr>
            <a:spLocks noGrp="1"/>
          </p:cNvSpPr>
          <p:nvPr>
            <p:ph type="sldNum" sz="quarter" idx="12"/>
          </p:nvPr>
        </p:nvSpPr>
        <p:spPr/>
        <p:txBody>
          <a:bodyPr/>
          <a:lstStyle/>
          <a:p>
            <a:fld id="{AF83BEB6-139A-B746-BC33-1F5B6187E651}" type="slidenum">
              <a:rPr lang="en-US" smtClean="0"/>
              <a:pPr/>
              <a:t>21</a:t>
            </a:fld>
            <a:endParaRPr lang="es-ES" dirty="0"/>
          </a:p>
        </p:txBody>
      </p:sp>
    </p:spTree>
    <p:extLst>
      <p:ext uri="{BB962C8B-B14F-4D97-AF65-F5344CB8AC3E}">
        <p14:creationId xmlns:p14="http://schemas.microsoft.com/office/powerpoint/2010/main" val="736186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37506"/>
            <a:ext cx="7499213" cy="881682"/>
          </a:xfrm>
        </p:spPr>
        <p:txBody>
          <a:bodyPr/>
          <a:lstStyle/>
          <a:p>
            <a:r>
              <a:rPr lang="es-ES" dirty="0"/>
              <a:t>Presión social y publicidad</a:t>
            </a:r>
          </a:p>
        </p:txBody>
      </p:sp>
      <p:sp>
        <p:nvSpPr>
          <p:cNvPr id="3" name="Content Placeholder 2"/>
          <p:cNvSpPr>
            <a:spLocks noGrp="1"/>
          </p:cNvSpPr>
          <p:nvPr>
            <p:ph idx="1"/>
          </p:nvPr>
        </p:nvSpPr>
        <p:spPr>
          <a:xfrm>
            <a:off x="577986" y="1270039"/>
            <a:ext cx="7760796" cy="4701440"/>
          </a:xfrm>
        </p:spPr>
        <p:txBody>
          <a:bodyPr>
            <a:normAutofit/>
          </a:bodyPr>
          <a:lstStyle/>
          <a:p>
            <a:pPr>
              <a:lnSpc>
                <a:spcPct val="100000"/>
              </a:lnSpc>
              <a:spcAft>
                <a:spcPts val="2400"/>
              </a:spcAft>
            </a:pPr>
            <a:r>
              <a:rPr lang="es-ES" sz="3200" dirty="0"/>
              <a:t>Es humano desear lo que tienen los demás</a:t>
            </a:r>
          </a:p>
          <a:p>
            <a:pPr>
              <a:lnSpc>
                <a:spcPct val="100000"/>
              </a:lnSpc>
              <a:spcAft>
                <a:spcPts val="2400"/>
              </a:spcAft>
            </a:pPr>
            <a:r>
              <a:rPr lang="es-ES" sz="3200" dirty="0"/>
              <a:t>Los publicistas gastan dinero para influenciar la forma en que nosotros gastamos el dinero</a:t>
            </a:r>
          </a:p>
          <a:p>
            <a:pPr>
              <a:lnSpc>
                <a:spcPct val="100000"/>
              </a:lnSpc>
              <a:spcAft>
                <a:spcPts val="2400"/>
              </a:spcAft>
            </a:pPr>
            <a:r>
              <a:rPr lang="es-ES" sz="3200" dirty="0"/>
              <a:t>Las compras por impulso pueden dificultar alcanzar los objetivos</a:t>
            </a:r>
          </a:p>
        </p:txBody>
      </p:sp>
      <p:pic>
        <p:nvPicPr>
          <p:cNvPr id="7" name="Picture 6" descr="Imagen de un hombre y una mujer mirando el escaparate de una tienda que tiene la etiqueta &quot;Nueva colección&quot;. La mujer lleva dos bolsas de la compra y su cartera.&#10;El hombre lleva dos bolsas de compras.&#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964871" y="3903261"/>
            <a:ext cx="1846863" cy="1487606"/>
          </a:xfrm>
          <a:prstGeom prst="rect">
            <a:avLst/>
          </a:prstGeom>
        </p:spPr>
      </p:pic>
      <p:sp>
        <p:nvSpPr>
          <p:cNvPr id="8" name="Slide Number Placeholder 7"/>
          <p:cNvSpPr>
            <a:spLocks noGrp="1"/>
          </p:cNvSpPr>
          <p:nvPr>
            <p:ph type="sldNum" sz="quarter" idx="12"/>
          </p:nvPr>
        </p:nvSpPr>
        <p:spPr/>
        <p:txBody>
          <a:bodyPr/>
          <a:lstStyle/>
          <a:p>
            <a:fld id="{AF83BEB6-139A-B746-BC33-1F5B6187E651}" type="slidenum">
              <a:rPr lang="en-US" smtClean="0"/>
              <a:pPr/>
              <a:t>22</a:t>
            </a:fld>
            <a:endParaRPr lang="es-ES" dirty="0"/>
          </a:p>
        </p:txBody>
      </p:sp>
    </p:spTree>
    <p:extLst>
      <p:ext uri="{BB962C8B-B14F-4D97-AF65-F5344CB8AC3E}">
        <p14:creationId xmlns:p14="http://schemas.microsoft.com/office/powerpoint/2010/main" val="2563621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356236"/>
            <a:ext cx="7171561" cy="881682"/>
          </a:xfrm>
        </p:spPr>
        <p:txBody>
          <a:bodyPr>
            <a:noAutofit/>
          </a:bodyPr>
          <a:lstStyle/>
          <a:p>
            <a:r>
              <a:rPr lang="es-ES" dirty="0"/>
              <a:t>Estrategias para mantener el enfoque en los objetivos</a:t>
            </a:r>
          </a:p>
        </p:txBody>
      </p:sp>
      <p:sp>
        <p:nvSpPr>
          <p:cNvPr id="3" name="Content Placeholder 2"/>
          <p:cNvSpPr>
            <a:spLocks noGrp="1"/>
          </p:cNvSpPr>
          <p:nvPr>
            <p:ph idx="1"/>
          </p:nvPr>
        </p:nvSpPr>
        <p:spPr>
          <a:xfrm>
            <a:off x="577986" y="1237918"/>
            <a:ext cx="6241914" cy="4888245"/>
          </a:xfrm>
        </p:spPr>
        <p:txBody>
          <a:bodyPr>
            <a:normAutofit/>
          </a:bodyPr>
          <a:lstStyle/>
          <a:p>
            <a:pPr>
              <a:spcAft>
                <a:spcPts val="2400"/>
              </a:spcAft>
            </a:pPr>
            <a:r>
              <a:rPr lang="es-ES" sz="3200" dirty="0"/>
              <a:t>Reconocer tácticas utilizadas por los publicistas</a:t>
            </a:r>
          </a:p>
          <a:p>
            <a:pPr>
              <a:spcAft>
                <a:spcPts val="2400"/>
              </a:spcAft>
            </a:pPr>
            <a:r>
              <a:rPr lang="es-ES" sz="3200" dirty="0"/>
              <a:t>Advertir cuándo y dónde usted siente tentación</a:t>
            </a:r>
          </a:p>
          <a:p>
            <a:pPr>
              <a:spcAft>
                <a:spcPts val="2400"/>
              </a:spcAft>
            </a:pPr>
            <a:r>
              <a:rPr lang="es-ES" sz="3200" dirty="0"/>
              <a:t>Controlar su entorno</a:t>
            </a:r>
          </a:p>
          <a:p>
            <a:pPr>
              <a:spcAft>
                <a:spcPts val="2400"/>
              </a:spcAft>
            </a:pPr>
            <a:r>
              <a:rPr lang="es-ES" sz="3200" dirty="0"/>
              <a:t>Hacer una pausa</a:t>
            </a:r>
          </a:p>
          <a:p>
            <a:pPr marL="0" indent="0">
              <a:lnSpc>
                <a:spcPct val="150000"/>
              </a:lnSpc>
              <a:buNone/>
            </a:pPr>
            <a:endParaRPr lang="es-ES" sz="3200" dirty="0"/>
          </a:p>
          <a:p>
            <a:pPr lvl="1">
              <a:lnSpc>
                <a:spcPct val="150000"/>
              </a:lnSpc>
            </a:pPr>
            <a:endParaRPr lang="es-ES" sz="3200" dirty="0"/>
          </a:p>
        </p:txBody>
      </p:sp>
      <p:pic>
        <p:nvPicPr>
          <p:cNvPr id="6" name="Picture 5" descr="Persona mirando una ilustración. La ilustración dice &quot;Marketing de influenciadores&quot; y hay pequeñas ilustraciones alrededor de esas palabras. Las ilustraciones no son legibles ya que la imagen es pequeña.&#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917521" y="1095634"/>
            <a:ext cx="1671618" cy="1077886"/>
          </a:xfrm>
          <a:prstGeom prst="rect">
            <a:avLst/>
          </a:prstGeom>
        </p:spPr>
      </p:pic>
      <p:pic>
        <p:nvPicPr>
          <p:cNvPr id="4" name="Picture 3" descr="Imagen de dos manos con las palmas hacia arriba.&#10;La mano de la izquierda sostiene una manzana verde.&#10;La mano de la derecha sostiene una dona.&#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924716" y="2287580"/>
            <a:ext cx="1664423" cy="1003214"/>
          </a:xfrm>
          <a:prstGeom prst="rect">
            <a:avLst/>
          </a:prstGeom>
        </p:spPr>
      </p:pic>
      <p:pic>
        <p:nvPicPr>
          <p:cNvPr id="5" name="Picture 4" descr="Imagen de dos peceras.&#10;La pecera de la izquierda está llena de peces dorados y uno salta hacia la pecera vacía de la derecha.&#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917521" y="3402882"/>
            <a:ext cx="1671618" cy="1172903"/>
          </a:xfrm>
          <a:prstGeom prst="rect">
            <a:avLst/>
          </a:prstGeom>
        </p:spPr>
      </p:pic>
      <p:pic>
        <p:nvPicPr>
          <p:cNvPr id="7" name="Picture 6" descr="Imagen de una mujer formando una T de tiempo fuera con sus manos&#10;"/>
          <p:cNvPicPr>
            <a:picLocks noChangeAspect="1"/>
          </p:cNvPicPr>
          <p:nvPr/>
        </p:nvPicPr>
        <p:blipFill>
          <a:blip r:embed="rId5"/>
          <a:stretch>
            <a:fillRect/>
          </a:stretch>
        </p:blipFill>
        <p:spPr>
          <a:xfrm>
            <a:off x="6917521" y="4691405"/>
            <a:ext cx="1658552" cy="1554892"/>
          </a:xfrm>
          <a:prstGeom prst="rect">
            <a:avLst/>
          </a:prstGeom>
        </p:spPr>
      </p:pic>
      <p:sp>
        <p:nvSpPr>
          <p:cNvPr id="9" name="Slide Number Placeholder 8"/>
          <p:cNvSpPr>
            <a:spLocks noGrp="1"/>
          </p:cNvSpPr>
          <p:nvPr>
            <p:ph type="sldNum" sz="quarter" idx="12"/>
          </p:nvPr>
        </p:nvSpPr>
        <p:spPr/>
        <p:txBody>
          <a:bodyPr/>
          <a:lstStyle/>
          <a:p>
            <a:fld id="{AF83BEB6-139A-B746-BC33-1F5B6187E651}" type="slidenum">
              <a:rPr lang="en-US" smtClean="0"/>
              <a:pPr/>
              <a:t>23</a:t>
            </a:fld>
            <a:endParaRPr lang="es-ES" dirty="0"/>
          </a:p>
        </p:txBody>
      </p:sp>
    </p:spTree>
    <p:extLst>
      <p:ext uri="{BB962C8B-B14F-4D97-AF65-F5344CB8AC3E}">
        <p14:creationId xmlns:p14="http://schemas.microsoft.com/office/powerpoint/2010/main" val="1105065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361085"/>
            <a:ext cx="8102551" cy="881682"/>
          </a:xfrm>
        </p:spPr>
        <p:txBody>
          <a:bodyPr>
            <a:noAutofit/>
          </a:bodyPr>
          <a:lstStyle/>
          <a:p>
            <a:r>
              <a:rPr lang="es-ES" dirty="0"/>
              <a:t>Más estrategias para mantener el enfoque en los objetivos</a:t>
            </a:r>
          </a:p>
        </p:txBody>
      </p:sp>
      <p:sp>
        <p:nvSpPr>
          <p:cNvPr id="3" name="Content Placeholder 2"/>
          <p:cNvSpPr>
            <a:spLocks noGrp="1"/>
          </p:cNvSpPr>
          <p:nvPr>
            <p:ph idx="1"/>
          </p:nvPr>
        </p:nvSpPr>
        <p:spPr>
          <a:xfrm>
            <a:off x="232011" y="1242767"/>
            <a:ext cx="8652682" cy="3483218"/>
          </a:xfrm>
        </p:spPr>
        <p:txBody>
          <a:bodyPr>
            <a:noAutofit/>
          </a:bodyPr>
          <a:lstStyle/>
          <a:p>
            <a:pPr>
              <a:lnSpc>
                <a:spcPct val="100000"/>
              </a:lnSpc>
              <a:spcBef>
                <a:spcPts val="0"/>
              </a:spcBef>
            </a:pPr>
            <a:r>
              <a:rPr lang="es-ES" sz="3200" dirty="0"/>
              <a:t>Disuádase</a:t>
            </a:r>
          </a:p>
          <a:p>
            <a:pPr lvl="0">
              <a:lnSpc>
                <a:spcPct val="150000"/>
              </a:lnSpc>
              <a:spcBef>
                <a:spcPts val="0"/>
              </a:spcBef>
              <a:spcAft>
                <a:spcPts val="0"/>
              </a:spcAft>
            </a:pPr>
            <a:r>
              <a:rPr lang="es-ES" sz="3200" dirty="0"/>
              <a:t>Calcule las horas y los días</a:t>
            </a:r>
            <a:br>
              <a:rPr lang="es-ES" sz="3200" dirty="0"/>
            </a:br>
            <a:r>
              <a:rPr lang="es-ES" sz="3200" dirty="0"/>
              <a:t>que vale un artículo</a:t>
            </a:r>
          </a:p>
          <a:p>
            <a:pPr lvl="1">
              <a:lnSpc>
                <a:spcPct val="100000"/>
              </a:lnSpc>
              <a:spcBef>
                <a:spcPts val="0"/>
              </a:spcBef>
            </a:pPr>
            <a:r>
              <a:rPr lang="es-ES" dirty="0"/>
              <a:t>Piense en su sueldo por hora </a:t>
            </a:r>
          </a:p>
          <a:p>
            <a:pPr lvl="1">
              <a:lnSpc>
                <a:spcPct val="100000"/>
              </a:lnSpc>
              <a:spcBef>
                <a:spcPts val="0"/>
              </a:spcBef>
            </a:pPr>
            <a:r>
              <a:rPr lang="es-ES" dirty="0"/>
              <a:t>Divida el costo del artículo por su sueldo por hora</a:t>
            </a:r>
          </a:p>
          <a:p>
            <a:pPr lvl="1">
              <a:lnSpc>
                <a:spcPct val="100000"/>
              </a:lnSpc>
              <a:spcBef>
                <a:spcPts val="0"/>
              </a:spcBef>
            </a:pPr>
            <a:r>
              <a:rPr lang="es-ES" dirty="0"/>
              <a:t>Cuantifique la compra en términos de algo muy valioso </a:t>
            </a:r>
            <a:r>
              <a:rPr lang="en-US" dirty="0">
                <a:sym typeface="Wingdings" panose="05000000000000000000" pitchFamily="2" charset="2"/>
              </a:rPr>
              <a:t></a:t>
            </a:r>
            <a:r>
              <a:rPr lang="es-ES" dirty="0"/>
              <a:t> </a:t>
            </a:r>
            <a:r>
              <a:rPr lang="es-ES" b="1" dirty="0"/>
              <a:t>su tiempo </a:t>
            </a:r>
            <a:endParaRPr lang="es-ES" sz="3200" dirty="0">
              <a:solidFill>
                <a:srgbClr val="FF0000"/>
              </a:solidFill>
            </a:endParaRPr>
          </a:p>
          <a:p>
            <a:pPr lvl="1">
              <a:lnSpc>
                <a:spcPct val="100000"/>
              </a:lnSpc>
              <a:spcBef>
                <a:spcPts val="0"/>
              </a:spcBef>
            </a:pPr>
            <a:endParaRPr lang="es-ES" sz="3200" dirty="0"/>
          </a:p>
        </p:txBody>
      </p:sp>
      <p:sp>
        <p:nvSpPr>
          <p:cNvPr id="4" name="TextBox 3"/>
          <p:cNvSpPr txBox="1"/>
          <p:nvPr/>
        </p:nvSpPr>
        <p:spPr>
          <a:xfrm>
            <a:off x="2237383" y="4942417"/>
            <a:ext cx="901209" cy="1323439"/>
          </a:xfrm>
          <a:prstGeom prst="rect">
            <a:avLst/>
          </a:prstGeom>
          <a:noFill/>
        </p:spPr>
        <p:txBody>
          <a:bodyPr wrap="none" rtlCol="0">
            <a:spAutoFit/>
          </a:bodyPr>
          <a:lstStyle/>
          <a:p>
            <a:pPr algn="ctr"/>
            <a:r>
              <a:rPr lang="es-ES" sz="4400" dirty="0">
                <a:latin typeface="+mj-lt"/>
              </a:rPr>
              <a:t>$</a:t>
            </a:r>
          </a:p>
          <a:p>
            <a:pPr algn="ctr"/>
            <a:r>
              <a:rPr lang="es-ES" dirty="0">
                <a:latin typeface="+mj-lt"/>
              </a:rPr>
              <a:t>costo del</a:t>
            </a:r>
            <a:r>
              <a:rPr dirty="0"/>
              <a:t/>
            </a:r>
            <a:br>
              <a:rPr dirty="0"/>
            </a:br>
            <a:r>
              <a:rPr lang="es-ES" dirty="0">
                <a:latin typeface="+mj-lt"/>
              </a:rPr>
              <a:t>artículo</a:t>
            </a:r>
          </a:p>
        </p:txBody>
      </p:sp>
      <p:sp>
        <p:nvSpPr>
          <p:cNvPr id="11" name="TextBox 10"/>
          <p:cNvSpPr txBox="1"/>
          <p:nvPr/>
        </p:nvSpPr>
        <p:spPr>
          <a:xfrm>
            <a:off x="3009522" y="4955910"/>
            <a:ext cx="514885" cy="769441"/>
          </a:xfrm>
          <a:prstGeom prst="rect">
            <a:avLst/>
          </a:prstGeom>
          <a:noFill/>
        </p:spPr>
        <p:txBody>
          <a:bodyPr wrap="none" rtlCol="0">
            <a:spAutoFit/>
          </a:bodyPr>
          <a:lstStyle/>
          <a:p>
            <a:pPr algn="ctr"/>
            <a:r>
              <a:rPr lang="es-ES" sz="4400" dirty="0">
                <a:latin typeface="+mj-lt"/>
              </a:rPr>
              <a:t>÷</a:t>
            </a:r>
          </a:p>
        </p:txBody>
      </p:sp>
      <p:sp>
        <p:nvSpPr>
          <p:cNvPr id="9" name="TextBox 8"/>
          <p:cNvSpPr txBox="1"/>
          <p:nvPr/>
        </p:nvSpPr>
        <p:spPr>
          <a:xfrm>
            <a:off x="3409500" y="5003973"/>
            <a:ext cx="792205" cy="1323439"/>
          </a:xfrm>
          <a:prstGeom prst="rect">
            <a:avLst/>
          </a:prstGeom>
          <a:noFill/>
        </p:spPr>
        <p:txBody>
          <a:bodyPr wrap="none" rtlCol="0">
            <a:spAutoFit/>
          </a:bodyPr>
          <a:lstStyle/>
          <a:p>
            <a:pPr algn="ctr"/>
            <a:r>
              <a:rPr lang="es-ES" sz="4400" dirty="0">
                <a:latin typeface="+mj-lt"/>
              </a:rPr>
              <a:t>$</a:t>
            </a:r>
          </a:p>
          <a:p>
            <a:pPr algn="ctr"/>
            <a:r>
              <a:rPr lang="es-ES" dirty="0">
                <a:latin typeface="+mj-lt"/>
              </a:rPr>
              <a:t>sueldo por</a:t>
            </a:r>
          </a:p>
          <a:p>
            <a:pPr algn="ctr"/>
            <a:r>
              <a:rPr lang="es-ES" dirty="0">
                <a:latin typeface="+mj-lt"/>
              </a:rPr>
              <a:t>hora</a:t>
            </a:r>
          </a:p>
        </p:txBody>
      </p:sp>
      <p:sp>
        <p:nvSpPr>
          <p:cNvPr id="10" name="TextBox 9"/>
          <p:cNvSpPr txBox="1"/>
          <p:nvPr/>
        </p:nvSpPr>
        <p:spPr>
          <a:xfrm>
            <a:off x="4149286" y="4955910"/>
            <a:ext cx="514885" cy="769441"/>
          </a:xfrm>
          <a:prstGeom prst="rect">
            <a:avLst/>
          </a:prstGeom>
          <a:noFill/>
        </p:spPr>
        <p:txBody>
          <a:bodyPr wrap="none" rtlCol="0">
            <a:spAutoFit/>
          </a:bodyPr>
          <a:lstStyle/>
          <a:p>
            <a:pPr algn="ctr"/>
            <a:r>
              <a:rPr lang="es-ES" sz="4400" dirty="0">
                <a:latin typeface="+mj-lt"/>
              </a:rPr>
              <a:t>=</a:t>
            </a:r>
          </a:p>
        </p:txBody>
      </p:sp>
      <p:sp>
        <p:nvSpPr>
          <p:cNvPr id="8" name="TextBox 7"/>
          <p:cNvSpPr txBox="1"/>
          <p:nvPr/>
        </p:nvSpPr>
        <p:spPr>
          <a:xfrm>
            <a:off x="4586053" y="5003973"/>
            <a:ext cx="1377621" cy="1200329"/>
          </a:xfrm>
          <a:prstGeom prst="rect">
            <a:avLst/>
          </a:prstGeom>
          <a:noFill/>
        </p:spPr>
        <p:txBody>
          <a:bodyPr wrap="none" rtlCol="0">
            <a:spAutoFit/>
          </a:bodyPr>
          <a:lstStyle/>
          <a:p>
            <a:pPr algn="ctr"/>
            <a:r>
              <a:rPr lang="es-ES" dirty="0">
                <a:latin typeface="+mj-lt"/>
              </a:rPr>
              <a:t>Horas que</a:t>
            </a:r>
            <a:r>
              <a:rPr dirty="0"/>
              <a:t/>
            </a:r>
            <a:br>
              <a:rPr dirty="0"/>
            </a:br>
            <a:r>
              <a:rPr lang="es-ES" dirty="0">
                <a:latin typeface="+mj-lt"/>
              </a:rPr>
              <a:t>tiene que</a:t>
            </a:r>
            <a:r>
              <a:rPr dirty="0"/>
              <a:t/>
            </a:r>
            <a:br>
              <a:rPr dirty="0"/>
            </a:br>
            <a:r>
              <a:rPr lang="es-ES" dirty="0">
                <a:latin typeface="+mj-lt"/>
              </a:rPr>
              <a:t>trabajar para</a:t>
            </a:r>
            <a:r>
              <a:rPr dirty="0"/>
              <a:t/>
            </a:r>
            <a:br>
              <a:rPr dirty="0"/>
            </a:br>
            <a:r>
              <a:rPr lang="es-ES" dirty="0">
                <a:latin typeface="+mj-lt"/>
              </a:rPr>
              <a:t>pagar el artículo</a:t>
            </a:r>
          </a:p>
        </p:txBody>
      </p:sp>
      <p:pic>
        <p:nvPicPr>
          <p:cNvPr id="7" name="Picture 6" descr="Imagen de la misma mujer, mostrada dos veces.&#10;En la imagen de la izquierda, tiene la mano apuntando a su oreja.&#10;En la imagen de la derecha, tiene la mano cubriendo su boca como susurrando al oído de la otra mujer.&#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811900" y="1555025"/>
            <a:ext cx="3072793" cy="1769521"/>
          </a:xfrm>
          <a:prstGeom prst="rect">
            <a:avLst/>
          </a:prstGeom>
        </p:spPr>
      </p:pic>
      <p:sp>
        <p:nvSpPr>
          <p:cNvPr id="6" name="Slide Number Placeholder 5"/>
          <p:cNvSpPr>
            <a:spLocks noGrp="1"/>
          </p:cNvSpPr>
          <p:nvPr>
            <p:ph type="sldNum" sz="quarter" idx="12"/>
          </p:nvPr>
        </p:nvSpPr>
        <p:spPr/>
        <p:txBody>
          <a:bodyPr/>
          <a:lstStyle/>
          <a:p>
            <a:fld id="{AF83BEB6-139A-B746-BC33-1F5B6187E651}" type="slidenum">
              <a:rPr lang="en-US" smtClean="0"/>
              <a:pPr/>
              <a:t>24</a:t>
            </a:fld>
            <a:endParaRPr lang="es-ES" dirty="0"/>
          </a:p>
        </p:txBody>
      </p:sp>
    </p:spTree>
    <p:extLst>
      <p:ext uri="{BB962C8B-B14F-4D97-AF65-F5344CB8AC3E}">
        <p14:creationId xmlns:p14="http://schemas.microsoft.com/office/powerpoint/2010/main" val="1670567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911" y="768365"/>
            <a:ext cx="7499213" cy="881682"/>
          </a:xfrm>
        </p:spPr>
        <p:txBody>
          <a:bodyPr>
            <a:normAutofit fontScale="90000"/>
          </a:bodyPr>
          <a:lstStyle/>
          <a:p>
            <a:r>
              <a:rPr lang="es-ES" sz="4000" dirty="0"/>
              <a:t>Aplíquelo: Cómo mantener el enfoque en mis objetivos</a:t>
            </a:r>
            <a:r>
              <a:rPr dirty="0"/>
              <a:t/>
            </a:r>
            <a:br>
              <a:rPr dirty="0"/>
            </a:br>
            <a:r>
              <a:rPr lang="es-ES" sz="2700" dirty="0"/>
              <a:t>Consulte la pág. 14 de su Guía del participante</a:t>
            </a:r>
          </a:p>
        </p:txBody>
      </p:sp>
      <p:pic>
        <p:nvPicPr>
          <p:cNvPr id="6146" name="Picture 2" descr="Captura de pantalla de Aplíquelo: Cómo mantener el enfoque en mis objetivos en la página 14 de la Guía del participante&#1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703" y="1768344"/>
            <a:ext cx="6422415" cy="4353963"/>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AF83BEB6-139A-B746-BC33-1F5B6187E651}" type="slidenum">
              <a:rPr lang="en-US" smtClean="0"/>
              <a:pPr/>
              <a:t>25</a:t>
            </a:fld>
            <a:endParaRPr lang="es-ES" dirty="0"/>
          </a:p>
        </p:txBody>
      </p:sp>
    </p:spTree>
    <p:extLst>
      <p:ext uri="{BB962C8B-B14F-4D97-AF65-F5344CB8AC3E}">
        <p14:creationId xmlns:p14="http://schemas.microsoft.com/office/powerpoint/2010/main" val="1853879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31493"/>
            <a:ext cx="8043612" cy="916084"/>
          </a:xfrm>
        </p:spPr>
        <p:txBody>
          <a:bodyPr>
            <a:noAutofit/>
          </a:bodyPr>
          <a:lstStyle/>
          <a:p>
            <a:r>
              <a:rPr lang="es-ES" dirty="0"/>
              <a:t>Sección 3: Recordar las conclusiones principales</a:t>
            </a:r>
          </a:p>
        </p:txBody>
      </p:sp>
      <p:sp>
        <p:nvSpPr>
          <p:cNvPr id="3" name="Content Placeholder 2"/>
          <p:cNvSpPr>
            <a:spLocks noGrp="1"/>
          </p:cNvSpPr>
          <p:nvPr>
            <p:ph idx="1"/>
          </p:nvPr>
        </p:nvSpPr>
        <p:spPr>
          <a:xfrm>
            <a:off x="611873" y="1253755"/>
            <a:ext cx="5375270" cy="4966171"/>
          </a:xfrm>
        </p:spPr>
        <p:txBody>
          <a:bodyPr>
            <a:normAutofit/>
          </a:bodyPr>
          <a:lstStyle/>
          <a:p>
            <a:pPr marL="0" indent="0">
              <a:lnSpc>
                <a:spcPct val="150000"/>
              </a:lnSpc>
              <a:buNone/>
            </a:pPr>
            <a:r>
              <a:rPr lang="es-ES" i="1" dirty="0"/>
              <a:t>Las influencias externas afectan las elecciones financieras. Utilice estrategias para mantener el enfoque en los objetivos</a:t>
            </a:r>
          </a:p>
          <a:p>
            <a:endParaRPr lang="es-ES" dirty="0"/>
          </a:p>
        </p:txBody>
      </p:sp>
      <p:sp>
        <p:nvSpPr>
          <p:cNvPr id="6" name="Slide Number Placeholder 5"/>
          <p:cNvSpPr>
            <a:spLocks noGrp="1"/>
          </p:cNvSpPr>
          <p:nvPr>
            <p:ph type="sldNum" sz="quarter" idx="12"/>
          </p:nvPr>
        </p:nvSpPr>
        <p:spPr>
          <a:xfrm>
            <a:off x="7872021" y="6363615"/>
            <a:ext cx="724519" cy="283845"/>
          </a:xfrm>
        </p:spPr>
        <p:txBody>
          <a:bodyPr/>
          <a:lstStyle/>
          <a:p>
            <a:fld id="{AF83BEB6-139A-B746-BC33-1F5B6187E651}" type="slidenum">
              <a:rPr lang="en-US" smtClean="0"/>
              <a:pPr/>
              <a:t>26</a:t>
            </a:fld>
            <a:endParaRPr lang="es-ES" dirty="0"/>
          </a:p>
        </p:txBody>
      </p:sp>
    </p:spTree>
    <p:extLst>
      <p:ext uri="{BB962C8B-B14F-4D97-AF65-F5344CB8AC3E}">
        <p14:creationId xmlns:p14="http://schemas.microsoft.com/office/powerpoint/2010/main" val="901027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436" y="229982"/>
            <a:ext cx="7620000" cy="889206"/>
          </a:xfrm>
        </p:spPr>
        <p:txBody>
          <a:bodyPr>
            <a:normAutofit fontScale="90000"/>
          </a:bodyPr>
          <a:lstStyle/>
          <a:p>
            <a:r>
              <a:rPr lang="es-ES" dirty="0"/>
              <a:t>Tomar medidas</a:t>
            </a:r>
            <a:r>
              <a:rPr dirty="0"/>
              <a:t/>
            </a:r>
            <a:br>
              <a:rPr dirty="0"/>
            </a:br>
            <a:r>
              <a:rPr lang="es-ES" sz="2700" dirty="0"/>
              <a:t>Consulte la pág. 16 de su Guía del participante</a:t>
            </a:r>
            <a:endParaRPr lang="es-ES" sz="2000" dirty="0"/>
          </a:p>
        </p:txBody>
      </p:sp>
      <p:sp>
        <p:nvSpPr>
          <p:cNvPr id="3" name="Content Placeholder 2"/>
          <p:cNvSpPr>
            <a:spLocks noGrp="1"/>
          </p:cNvSpPr>
          <p:nvPr>
            <p:ph idx="1"/>
          </p:nvPr>
        </p:nvSpPr>
        <p:spPr>
          <a:xfrm>
            <a:off x="644436" y="1278180"/>
            <a:ext cx="5079959" cy="4967414"/>
          </a:xfrm>
        </p:spPr>
        <p:txBody>
          <a:bodyPr>
            <a:normAutofit/>
          </a:bodyPr>
          <a:lstStyle/>
          <a:p>
            <a:pPr>
              <a:spcAft>
                <a:spcPts val="1800"/>
              </a:spcAft>
            </a:pPr>
            <a:r>
              <a:rPr lang="es-ES" sz="3200" dirty="0">
                <a:latin typeface="+mj-lt"/>
              </a:rPr>
              <a:t>¿Qué haré?</a:t>
            </a:r>
          </a:p>
          <a:p>
            <a:pPr>
              <a:spcAft>
                <a:spcPts val="1800"/>
              </a:spcAft>
            </a:pPr>
            <a:r>
              <a:rPr lang="es-ES" sz="3200" dirty="0">
                <a:latin typeface="+mj-lt"/>
              </a:rPr>
              <a:t>¿Cómo lo haré?</a:t>
            </a:r>
          </a:p>
          <a:p>
            <a:pPr>
              <a:spcAft>
                <a:spcPts val="1800"/>
              </a:spcAft>
            </a:pPr>
            <a:r>
              <a:rPr lang="es-ES" sz="3200" dirty="0">
                <a:latin typeface="+mj-lt"/>
              </a:rPr>
              <a:t>¿Le contaré mis planes a alguien?  En caso de que sea así, ¿a quién?</a:t>
            </a:r>
            <a:endParaRPr lang="es-ES" sz="3200" i="1" dirty="0">
              <a:latin typeface="+mj-lt"/>
            </a:endParaRPr>
          </a:p>
          <a:p>
            <a:pPr marL="0" indent="0">
              <a:spcAft>
                <a:spcPts val="1800"/>
              </a:spcAft>
              <a:buNone/>
            </a:pPr>
            <a:endParaRPr lang="es-ES" sz="3200" dirty="0">
              <a:latin typeface="+mj-lt"/>
            </a:endParaRPr>
          </a:p>
          <a:p>
            <a:pPr>
              <a:spcAft>
                <a:spcPts val="1800"/>
              </a:spcAft>
            </a:pPr>
            <a:endParaRPr lang="es-ES" sz="3200" dirty="0">
              <a:latin typeface="+mj-lt"/>
            </a:endParaRPr>
          </a:p>
          <a:p>
            <a:pPr>
              <a:spcAft>
                <a:spcPts val="1800"/>
              </a:spcAft>
            </a:pPr>
            <a:endParaRPr lang="es-ES" sz="3200" dirty="0">
              <a:latin typeface="+mj-lt"/>
            </a:endParaRPr>
          </a:p>
          <a:p>
            <a:pPr marL="0" indent="0">
              <a:spcAft>
                <a:spcPts val="1800"/>
              </a:spcAft>
              <a:buNone/>
            </a:pPr>
            <a:endParaRPr lang="es-ES" sz="3200" dirty="0">
              <a:latin typeface="+mj-lt"/>
            </a:endParaRPr>
          </a:p>
        </p:txBody>
      </p:sp>
      <p:sp>
        <p:nvSpPr>
          <p:cNvPr id="5" name="TextBox 4"/>
          <p:cNvSpPr txBox="1"/>
          <p:nvPr/>
        </p:nvSpPr>
        <p:spPr>
          <a:xfrm>
            <a:off x="531523" y="5610552"/>
            <a:ext cx="8085457" cy="461665"/>
          </a:xfrm>
          <a:prstGeom prst="rect">
            <a:avLst/>
          </a:prstGeom>
          <a:solidFill>
            <a:schemeClr val="accent2"/>
          </a:solidFill>
        </p:spPr>
        <p:txBody>
          <a:bodyPr wrap="square" rtlCol="0">
            <a:spAutoFit/>
          </a:bodyPr>
          <a:lstStyle/>
          <a:p>
            <a:r>
              <a:rPr lang="es-ES" sz="2400" dirty="0">
                <a:latin typeface="+mj-lt"/>
              </a:rPr>
              <a:t>Visite dic.gov/education para tener más información</a:t>
            </a:r>
          </a:p>
        </p:txBody>
      </p:sp>
      <p:sp>
        <p:nvSpPr>
          <p:cNvPr id="7" name="Slide Number Placeholder 6"/>
          <p:cNvSpPr>
            <a:spLocks noGrp="1"/>
          </p:cNvSpPr>
          <p:nvPr>
            <p:ph type="sldNum" sz="quarter" idx="12"/>
          </p:nvPr>
        </p:nvSpPr>
        <p:spPr>
          <a:xfrm>
            <a:off x="7896442" y="6363615"/>
            <a:ext cx="720537" cy="283845"/>
          </a:xfrm>
        </p:spPr>
        <p:txBody>
          <a:bodyPr/>
          <a:lstStyle/>
          <a:p>
            <a:fld id="{AF83BEB6-139A-B746-BC33-1F5B6187E651}" type="slidenum">
              <a:rPr lang="en-US" smtClean="0"/>
              <a:pPr/>
              <a:t>27</a:t>
            </a:fld>
            <a:endParaRPr lang="es-ES" dirty="0"/>
          </a:p>
        </p:txBody>
      </p:sp>
    </p:spTree>
    <p:extLst>
      <p:ext uri="{BB962C8B-B14F-4D97-AF65-F5344CB8AC3E}">
        <p14:creationId xmlns:p14="http://schemas.microsoft.com/office/powerpoint/2010/main" val="41928009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0"/>
            <a:ext cx="7499213" cy="1165131"/>
          </a:xfrm>
        </p:spPr>
        <p:txBody>
          <a:bodyPr/>
          <a:lstStyle/>
          <a:p>
            <a:r>
              <a:rPr lang="es-ES" dirty="0"/>
              <a:t>Encuesta posterior a la capacitación</a:t>
            </a:r>
            <a:r>
              <a:rPr dirty="0"/>
              <a:t/>
            </a:r>
            <a:br>
              <a:rPr dirty="0"/>
            </a:br>
            <a:r>
              <a:rPr lang="es-ES" sz="2400" dirty="0"/>
              <a:t>Consulte la pág. 21 de su Guía del participante</a:t>
            </a:r>
          </a:p>
        </p:txBody>
      </p:sp>
      <p:pic>
        <p:nvPicPr>
          <p:cNvPr id="1026" name="Picture 2" descr="Captura de pantalla de la encuesta posterior a la capacitación en la página 21 de la Guía del participante&#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226" y="1496051"/>
            <a:ext cx="7047807" cy="4788593"/>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descr="Gráfico con cada letra de la frase Gracias que aparece en una tarjeta que cuelga de una cuerda en la parte superior de la frase.&#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10228" y="582565"/>
            <a:ext cx="2799396" cy="2207251"/>
          </a:xfrm>
          <a:prstGeom prst="rect">
            <a:avLst/>
          </a:prstGeom>
        </p:spPr>
      </p:pic>
      <p:sp>
        <p:nvSpPr>
          <p:cNvPr id="5" name="Slide Number Placeholder 4"/>
          <p:cNvSpPr>
            <a:spLocks noGrp="1"/>
          </p:cNvSpPr>
          <p:nvPr>
            <p:ph type="sldNum" sz="quarter" idx="12"/>
          </p:nvPr>
        </p:nvSpPr>
        <p:spPr/>
        <p:txBody>
          <a:bodyPr/>
          <a:lstStyle/>
          <a:p>
            <a:fld id="{AF83BEB6-139A-B746-BC33-1F5B6187E651}" type="slidenum">
              <a:rPr lang="en-US" smtClean="0"/>
              <a:pPr/>
              <a:t>28</a:t>
            </a:fld>
            <a:endParaRPr lang="es-ES" dirty="0"/>
          </a:p>
        </p:txBody>
      </p:sp>
    </p:spTree>
    <p:extLst>
      <p:ext uri="{BB962C8B-B14F-4D97-AF65-F5344CB8AC3E}">
        <p14:creationId xmlns:p14="http://schemas.microsoft.com/office/powerpoint/2010/main" val="979519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a:t>Section 1: Values and Money</a:t>
            </a:r>
          </a:p>
        </p:txBody>
      </p:sp>
      <p:sp>
        <p:nvSpPr>
          <p:cNvPr id="6" name="Content Placeholder 5"/>
          <p:cNvSpPr>
            <a:spLocks noGrp="1"/>
          </p:cNvSpPr>
          <p:nvPr>
            <p:ph sz="quarter" idx="12"/>
          </p:nvPr>
        </p:nvSpPr>
        <p:spPr/>
        <p:txBody>
          <a:bodyPr anchor="b">
            <a:normAutofit fontScale="85000" lnSpcReduction="20000"/>
          </a:bodyPr>
          <a:lstStyle/>
          <a:p>
            <a:r>
              <a:rPr lang="es-ES" dirty="0"/>
              <a:t>Sección 1:</a:t>
            </a:r>
          </a:p>
        </p:txBody>
      </p:sp>
      <p:sp>
        <p:nvSpPr>
          <p:cNvPr id="3" name="Subtitle 2"/>
          <p:cNvSpPr>
            <a:spLocks noGrp="1"/>
          </p:cNvSpPr>
          <p:nvPr>
            <p:ph type="body" sz="quarter" idx="11"/>
          </p:nvPr>
        </p:nvSpPr>
        <p:spPr/>
        <p:txBody>
          <a:bodyPr/>
          <a:lstStyle/>
          <a:p>
            <a:r>
              <a:rPr lang="es-ES" dirty="0"/>
              <a:t>Valores y dinero</a:t>
            </a:r>
          </a:p>
        </p:txBody>
      </p:sp>
      <p:sp>
        <p:nvSpPr>
          <p:cNvPr id="5" name="Rectangle 4"/>
          <p:cNvSpPr/>
          <p:nvPr/>
        </p:nvSpPr>
        <p:spPr>
          <a:xfrm>
            <a:off x="571469" y="2602341"/>
            <a:ext cx="2622107" cy="646331"/>
          </a:xfrm>
          <a:prstGeom prst="rect">
            <a:avLst/>
          </a:prstGeom>
        </p:spPr>
        <p:txBody>
          <a:bodyPr wrap="square">
            <a:spAutoFit/>
          </a:bodyPr>
          <a:lstStyle/>
          <a:p>
            <a:r>
              <a:rPr lang="es-ES" dirty="0"/>
              <a:t>Consulte la pág. 3 de su Guía del participante</a:t>
            </a:r>
            <a:endParaRPr lang="es-ES" dirty="0">
              <a:solidFill>
                <a:srgbClr val="FF0000"/>
              </a:solidFill>
            </a:endParaRPr>
          </a:p>
        </p:txBody>
      </p:sp>
      <p:pic>
        <p:nvPicPr>
          <p:cNvPr id="2" name="Picture 1" descr="Imagen de una familia feliz con niños pequeños en la falda de tres adultos y otro adulto en la cabecera de la mesa."/>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95107" y="586157"/>
            <a:ext cx="5241527" cy="5029200"/>
          </a:xfrm>
          <a:prstGeom prst="rect">
            <a:avLst/>
          </a:prstGeom>
        </p:spPr>
      </p:pic>
      <p:sp>
        <p:nvSpPr>
          <p:cNvPr id="10" name="Slide Number Placeholder 9"/>
          <p:cNvSpPr>
            <a:spLocks noGrp="1"/>
          </p:cNvSpPr>
          <p:nvPr>
            <p:ph type="sldNum" sz="quarter" idx="4"/>
          </p:nvPr>
        </p:nvSpPr>
        <p:spPr/>
        <p:txBody>
          <a:bodyPr/>
          <a:lstStyle/>
          <a:p>
            <a:fld id="{AF83BEB6-139A-B746-BC33-1F5B6187E651}" type="slidenum">
              <a:rPr lang="en-US" smtClean="0"/>
              <a:pPr/>
              <a:t>3</a:t>
            </a:fld>
            <a:endParaRPr lang="es-ES" dirty="0"/>
          </a:p>
        </p:txBody>
      </p:sp>
    </p:spTree>
    <p:extLst>
      <p:ext uri="{BB962C8B-B14F-4D97-AF65-F5344CB8AC3E}">
        <p14:creationId xmlns:p14="http://schemas.microsoft.com/office/powerpoint/2010/main" val="4015406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591" y="255408"/>
            <a:ext cx="7620000" cy="890448"/>
          </a:xfrm>
        </p:spPr>
        <p:txBody>
          <a:bodyPr>
            <a:normAutofit/>
          </a:bodyPr>
          <a:lstStyle/>
          <a:p>
            <a:r>
              <a:rPr lang="es-ES" dirty="0"/>
              <a:t>Sección 1: Principales conclusiones</a:t>
            </a:r>
          </a:p>
        </p:txBody>
      </p:sp>
      <p:sp>
        <p:nvSpPr>
          <p:cNvPr id="3" name="Content Placeholder 2"/>
          <p:cNvSpPr>
            <a:spLocks noGrp="1"/>
          </p:cNvSpPr>
          <p:nvPr>
            <p:ph idx="1"/>
          </p:nvPr>
        </p:nvSpPr>
        <p:spPr>
          <a:xfrm>
            <a:off x="529897" y="1294461"/>
            <a:ext cx="5619891" cy="4958031"/>
          </a:xfrm>
        </p:spPr>
        <p:txBody>
          <a:bodyPr>
            <a:normAutofit/>
          </a:bodyPr>
          <a:lstStyle/>
          <a:p>
            <a:pPr marL="0" indent="0">
              <a:lnSpc>
                <a:spcPct val="140000"/>
              </a:lnSpc>
              <a:buNone/>
            </a:pPr>
            <a:r>
              <a:rPr lang="es-ES" sz="3200" i="1" dirty="0"/>
              <a:t>Comprender sus valores pueden ayudarlo a establecer objetivos financieros posibles.</a:t>
            </a:r>
          </a:p>
          <a:p>
            <a:endParaRPr lang="es-ES" sz="3200" dirty="0"/>
          </a:p>
        </p:txBody>
      </p:sp>
      <p:sp>
        <p:nvSpPr>
          <p:cNvPr id="6" name="Slide Number Placeholder 5"/>
          <p:cNvSpPr>
            <a:spLocks noGrp="1"/>
          </p:cNvSpPr>
          <p:nvPr>
            <p:ph type="sldNum" sz="quarter" idx="12"/>
          </p:nvPr>
        </p:nvSpPr>
        <p:spPr/>
        <p:txBody>
          <a:bodyPr/>
          <a:lstStyle/>
          <a:p>
            <a:fld id="{AF83BEB6-139A-B746-BC33-1F5B6187E651}" type="slidenum">
              <a:rPr lang="en-US" smtClean="0"/>
              <a:pPr/>
              <a:t>4</a:t>
            </a:fld>
            <a:endParaRPr lang="es-ES" dirty="0"/>
          </a:p>
        </p:txBody>
      </p:sp>
    </p:spTree>
    <p:extLst>
      <p:ext uri="{BB962C8B-B14F-4D97-AF65-F5344CB8AC3E}">
        <p14:creationId xmlns:p14="http://schemas.microsoft.com/office/powerpoint/2010/main" val="1849364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666"/>
            <a:ext cx="7924800" cy="914894"/>
          </a:xfrm>
        </p:spPr>
        <p:txBody>
          <a:bodyPr>
            <a:normAutofit/>
          </a:bodyPr>
          <a:lstStyle/>
          <a:p>
            <a:r>
              <a:rPr lang="es-ES" dirty="0"/>
              <a:t>¿Qué son los valores?</a:t>
            </a:r>
          </a:p>
        </p:txBody>
      </p:sp>
      <p:sp>
        <p:nvSpPr>
          <p:cNvPr id="8" name="Content Placeholder 2"/>
          <p:cNvSpPr>
            <a:spLocks noGrp="1"/>
          </p:cNvSpPr>
          <p:nvPr>
            <p:ph sz="half" idx="1"/>
          </p:nvPr>
        </p:nvSpPr>
        <p:spPr>
          <a:xfrm>
            <a:off x="457200" y="1298973"/>
            <a:ext cx="8229600" cy="4525963"/>
          </a:xfrm>
        </p:spPr>
        <p:txBody>
          <a:bodyPr>
            <a:normAutofit/>
          </a:bodyPr>
          <a:lstStyle/>
          <a:p>
            <a:pPr>
              <a:spcAft>
                <a:spcPts val="1800"/>
              </a:spcAft>
            </a:pPr>
            <a:r>
              <a:rPr lang="es-ES" sz="3200" dirty="0"/>
              <a:t>Personas, cosas y lugares que sean importantes para usted y que lo orientan con respecto a la forma en que tome decisiones.</a:t>
            </a:r>
            <a:endParaRPr lang="es-ES" sz="3200" strike="sngStrike" dirty="0"/>
          </a:p>
          <a:p>
            <a:pPr>
              <a:spcAft>
                <a:spcPts val="1800"/>
              </a:spcAft>
            </a:pPr>
            <a:r>
              <a:rPr lang="es-ES" sz="3200" dirty="0"/>
              <a:t>Los valores se amoldan a la forma en que usted prioriza tiempo, energía y dinero.</a:t>
            </a:r>
          </a:p>
          <a:p>
            <a:pPr lvl="1">
              <a:spcAft>
                <a:spcPts val="1800"/>
              </a:spcAft>
            </a:pPr>
            <a:endParaRPr lang="es-ES" sz="3200" dirty="0"/>
          </a:p>
          <a:p>
            <a:pPr lvl="1">
              <a:spcAft>
                <a:spcPts val="1800"/>
              </a:spcAft>
            </a:pPr>
            <a:endParaRPr lang="es-ES" sz="3200" dirty="0"/>
          </a:p>
          <a:p>
            <a:pPr>
              <a:spcAft>
                <a:spcPts val="1800"/>
              </a:spcAft>
            </a:pPr>
            <a:endParaRPr lang="es-ES" sz="3200" dirty="0"/>
          </a:p>
        </p:txBody>
      </p:sp>
      <p:sp>
        <p:nvSpPr>
          <p:cNvPr id="4" name="Slide Number Placeholder 3"/>
          <p:cNvSpPr>
            <a:spLocks noGrp="1"/>
          </p:cNvSpPr>
          <p:nvPr>
            <p:ph type="sldNum" sz="quarter" idx="12"/>
          </p:nvPr>
        </p:nvSpPr>
        <p:spPr/>
        <p:txBody>
          <a:bodyPr/>
          <a:lstStyle/>
          <a:p>
            <a:fld id="{AF83BEB6-139A-B746-BC33-1F5B6187E651}" type="slidenum">
              <a:rPr lang="en-US" smtClean="0">
                <a:solidFill>
                  <a:srgbClr val="000000"/>
                </a:solidFill>
              </a:rPr>
              <a:pPr/>
              <a:t>5</a:t>
            </a:fld>
            <a:endParaRPr lang="es-ES" dirty="0">
              <a:solidFill>
                <a:srgbClr val="000000"/>
              </a:solidFill>
            </a:endParaRPr>
          </a:p>
        </p:txBody>
      </p:sp>
    </p:spTree>
    <p:extLst>
      <p:ext uri="{BB962C8B-B14F-4D97-AF65-F5344CB8AC3E}">
        <p14:creationId xmlns:p14="http://schemas.microsoft.com/office/powerpoint/2010/main" val="4058882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37506"/>
            <a:ext cx="8019749" cy="881682"/>
          </a:xfrm>
        </p:spPr>
        <p:txBody>
          <a:bodyPr/>
          <a:lstStyle/>
          <a:p>
            <a:r>
              <a:rPr lang="es-ES" dirty="0"/>
              <a:t>Aplíquelo: Mis valores</a:t>
            </a:r>
            <a:r>
              <a:rPr dirty="0"/>
              <a:t/>
            </a:r>
            <a:br>
              <a:rPr dirty="0"/>
            </a:br>
            <a:r>
              <a:rPr lang="es-ES" sz="2400" dirty="0"/>
              <a:t>Consulte la pág. 3 de su Guía del participante</a:t>
            </a:r>
            <a:endParaRPr lang="es-ES" sz="2400" dirty="0">
              <a:solidFill>
                <a:srgbClr val="FF0000"/>
              </a:solidFill>
            </a:endParaRPr>
          </a:p>
        </p:txBody>
      </p:sp>
      <p:pic>
        <p:nvPicPr>
          <p:cNvPr id="2051" name="Picture 3" descr="Captura de pantalla de Aplíquelo: Mis valores de la página 3 en la Guía del participante&#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6431" y="1524000"/>
            <a:ext cx="6063396" cy="4567530"/>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AF83BEB6-139A-B746-BC33-1F5B6187E651}" type="slidenum">
              <a:rPr lang="en-US" smtClean="0"/>
              <a:pPr/>
              <a:t>6</a:t>
            </a:fld>
            <a:endParaRPr lang="es-ES" dirty="0"/>
          </a:p>
        </p:txBody>
      </p:sp>
    </p:spTree>
    <p:extLst>
      <p:ext uri="{BB962C8B-B14F-4D97-AF65-F5344CB8AC3E}">
        <p14:creationId xmlns:p14="http://schemas.microsoft.com/office/powerpoint/2010/main" val="2094796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894" y="452589"/>
            <a:ext cx="8689106" cy="881682"/>
          </a:xfrm>
        </p:spPr>
        <p:txBody>
          <a:bodyPr>
            <a:normAutofit fontScale="90000"/>
          </a:bodyPr>
          <a:lstStyle/>
          <a:p>
            <a:r>
              <a:rPr lang="es-ES" sz="4000" dirty="0"/>
              <a:t>Pruébelo: Valores y elecciones financieras</a:t>
            </a:r>
            <a:r>
              <a:rPr dirty="0"/>
              <a:t/>
            </a:r>
            <a:br>
              <a:rPr dirty="0"/>
            </a:br>
            <a:r>
              <a:rPr lang="es-ES" sz="2400" dirty="0"/>
              <a:t>Consulte la pág. 4 de su Guía del participante</a:t>
            </a:r>
          </a:p>
        </p:txBody>
      </p:sp>
      <p:pic>
        <p:nvPicPr>
          <p:cNvPr id="3075" name="Picture 3" descr="Captura de pantalla de Pruébelo: Valores y elecciones financieras de la página 4 de la Guía del participante&#10;"/>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28407" y="1334271"/>
            <a:ext cx="6859896" cy="4570574"/>
          </a:xfrm>
          <a:prstGeom prst="rect">
            <a:avLst/>
          </a:prstGeom>
          <a:noFill/>
          <a:ln w="9525">
            <a:noFill/>
            <a:miter lim="800000"/>
            <a:headEnd/>
            <a:tailEnd/>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Lst>
        </p:spPr>
      </p:pic>
      <p:sp>
        <p:nvSpPr>
          <p:cNvPr id="6" name="Slide Number Placeholder 5"/>
          <p:cNvSpPr>
            <a:spLocks noGrp="1"/>
          </p:cNvSpPr>
          <p:nvPr>
            <p:ph type="sldNum" sz="quarter" idx="12"/>
          </p:nvPr>
        </p:nvSpPr>
        <p:spPr/>
        <p:txBody>
          <a:bodyPr/>
          <a:lstStyle/>
          <a:p>
            <a:fld id="{AF83BEB6-139A-B746-BC33-1F5B6187E651}" type="slidenum">
              <a:rPr lang="en-US" smtClean="0"/>
              <a:pPr/>
              <a:t>7</a:t>
            </a:fld>
            <a:endParaRPr lang="es-ES" dirty="0"/>
          </a:p>
        </p:txBody>
      </p:sp>
    </p:spTree>
    <p:extLst>
      <p:ext uri="{BB962C8B-B14F-4D97-AF65-F5344CB8AC3E}">
        <p14:creationId xmlns:p14="http://schemas.microsoft.com/office/powerpoint/2010/main" val="4089627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533062"/>
            <a:ext cx="7869208" cy="916084"/>
          </a:xfrm>
        </p:spPr>
        <p:txBody>
          <a:bodyPr>
            <a:noAutofit/>
          </a:bodyPr>
          <a:lstStyle/>
          <a:p>
            <a:r>
              <a:rPr lang="es-ES" dirty="0"/>
              <a:t>Sección 1: Recordar las conclusiones principales</a:t>
            </a:r>
          </a:p>
        </p:txBody>
      </p:sp>
      <p:sp>
        <p:nvSpPr>
          <p:cNvPr id="3" name="Content Placeholder 2"/>
          <p:cNvSpPr>
            <a:spLocks noGrp="1"/>
          </p:cNvSpPr>
          <p:nvPr>
            <p:ph idx="1"/>
          </p:nvPr>
        </p:nvSpPr>
        <p:spPr>
          <a:xfrm>
            <a:off x="611873" y="1310744"/>
            <a:ext cx="5375270" cy="4966171"/>
          </a:xfrm>
        </p:spPr>
        <p:txBody>
          <a:bodyPr>
            <a:normAutofit/>
          </a:bodyPr>
          <a:lstStyle/>
          <a:p>
            <a:pPr marL="0" indent="0">
              <a:lnSpc>
                <a:spcPct val="140000"/>
              </a:lnSpc>
              <a:buNone/>
            </a:pPr>
            <a:r>
              <a:rPr lang="es-ES" sz="3200" i="1" dirty="0"/>
              <a:t>Comprender sus valores pueden ayudarlo a establecer objetivos financieros posibles.</a:t>
            </a:r>
          </a:p>
          <a:p>
            <a:endParaRPr lang="es-ES" sz="3200" dirty="0"/>
          </a:p>
        </p:txBody>
      </p:sp>
      <p:sp>
        <p:nvSpPr>
          <p:cNvPr id="6" name="Slide Number Placeholder 5"/>
          <p:cNvSpPr>
            <a:spLocks noGrp="1"/>
          </p:cNvSpPr>
          <p:nvPr>
            <p:ph type="sldNum" sz="quarter" idx="12"/>
          </p:nvPr>
        </p:nvSpPr>
        <p:spPr/>
        <p:txBody>
          <a:bodyPr/>
          <a:lstStyle/>
          <a:p>
            <a:fld id="{AF83BEB6-139A-B746-BC33-1F5B6187E651}" type="slidenum">
              <a:rPr lang="en-US" smtClean="0"/>
              <a:pPr/>
              <a:t>8</a:t>
            </a:fld>
            <a:endParaRPr lang="es-ES" dirty="0"/>
          </a:p>
        </p:txBody>
      </p:sp>
    </p:spTree>
    <p:extLst>
      <p:ext uri="{BB962C8B-B14F-4D97-AF65-F5344CB8AC3E}">
        <p14:creationId xmlns:p14="http://schemas.microsoft.com/office/powerpoint/2010/main" val="1815253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dirty="0"/>
              <a:t>Section 2: Goals and Money</a:t>
            </a:r>
          </a:p>
        </p:txBody>
      </p:sp>
      <p:sp>
        <p:nvSpPr>
          <p:cNvPr id="5" name="Content Placeholder 4"/>
          <p:cNvSpPr>
            <a:spLocks noGrp="1"/>
          </p:cNvSpPr>
          <p:nvPr>
            <p:ph sz="quarter" idx="12"/>
          </p:nvPr>
        </p:nvSpPr>
        <p:spPr>
          <a:xfrm>
            <a:off x="458108" y="586158"/>
            <a:ext cx="3059113" cy="423246"/>
          </a:xfrm>
        </p:spPr>
        <p:txBody>
          <a:bodyPr>
            <a:normAutofit fontScale="92500" lnSpcReduction="10000"/>
          </a:bodyPr>
          <a:lstStyle/>
          <a:p>
            <a:r>
              <a:rPr lang="es-ES" dirty="0"/>
              <a:t>Sección 2:</a:t>
            </a:r>
          </a:p>
        </p:txBody>
      </p:sp>
      <p:sp>
        <p:nvSpPr>
          <p:cNvPr id="3" name="Subtitle 2"/>
          <p:cNvSpPr>
            <a:spLocks noGrp="1"/>
          </p:cNvSpPr>
          <p:nvPr>
            <p:ph type="body" sz="quarter" idx="11"/>
          </p:nvPr>
        </p:nvSpPr>
        <p:spPr>
          <a:xfrm>
            <a:off x="457654" y="1009404"/>
            <a:ext cx="3059567" cy="3209113"/>
          </a:xfrm>
        </p:spPr>
        <p:txBody>
          <a:bodyPr>
            <a:normAutofit/>
          </a:bodyPr>
          <a:lstStyle/>
          <a:p>
            <a:r>
              <a:rPr lang="es-ES" dirty="0"/>
              <a:t>Objetivos y dinero</a:t>
            </a:r>
          </a:p>
          <a:p>
            <a:endParaRPr lang="es-ES" dirty="0"/>
          </a:p>
          <a:p>
            <a:r>
              <a:rPr lang="es-ES" sz="1800" dirty="0">
                <a:latin typeface="+mn-lt"/>
              </a:rPr>
              <a:t>Consulte la pág. 6 de su Guía del participante</a:t>
            </a:r>
            <a:endParaRPr lang="es-ES" sz="1800" dirty="0">
              <a:solidFill>
                <a:srgbClr val="FF0000"/>
              </a:solidFill>
              <a:latin typeface="+mn-lt"/>
            </a:endParaRPr>
          </a:p>
        </p:txBody>
      </p:sp>
      <p:pic>
        <p:nvPicPr>
          <p:cNvPr id="2" name="Picture 1" descr="Imagen de una joven y una mujer que podría ser su madre, de compras con un carrito de compras."/>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95105" y="586158"/>
            <a:ext cx="5248895" cy="5029200"/>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pPr/>
              <a:t>9</a:t>
            </a:fld>
            <a:endParaRPr lang="es-ES" dirty="0"/>
          </a:p>
        </p:txBody>
      </p:sp>
    </p:spTree>
    <p:extLst>
      <p:ext uri="{BB962C8B-B14F-4D97-AF65-F5344CB8AC3E}">
        <p14:creationId xmlns:p14="http://schemas.microsoft.com/office/powerpoint/2010/main" val="7354092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Los valores y la influencia del dinero&amp;quot;&quot;/&gt;&lt;property id=&quot;20307&quot; value=&quot;256&quot;/&gt;&lt;/object&gt;&lt;object type=&quot;3&quot; unique_id=&quot;10004&quot;&gt;&lt;property id=&quot;20148&quot; value=&quot;5&quot;/&gt;&lt;property id=&quot;20300&quot; value=&quot;Slide 2 - &amp;quot;Encuesta previa a la capacitación Consulte la pág. 19 de su Guía del participante&amp;quot;&quot;/&gt;&lt;property id=&quot;20307&quot; value=&quot;476&quot;/&gt;&lt;/object&gt;&lt;object type=&quot;3&quot; unique_id=&quot;10005&quot;&gt;&lt;property id=&quot;20148&quot; value=&quot;5&quot;/&gt;&lt;property id=&quot;20300&quot; value=&quot;Slide 3 - &amp;quot;Section 1: Values and Money&amp;quot;&quot;/&gt;&lt;property id=&quot;20307&quot; value=&quot;274&quot;/&gt;&lt;/object&gt;&lt;object type=&quot;3&quot; unique_id=&quot;10006&quot;&gt;&lt;property id=&quot;20148&quot; value=&quot;5&quot;/&gt;&lt;property id=&quot;20300&quot; value=&quot;Slide 4 - &amp;quot;Sección 1: Principales conclusiones&amp;quot;&quot;/&gt;&lt;property id=&quot;20307&quot; value=&quot;261&quot;/&gt;&lt;/object&gt;&lt;object type=&quot;3&quot; unique_id=&quot;10007&quot;&gt;&lt;property id=&quot;20148&quot; value=&quot;5&quot;/&gt;&lt;property id=&quot;20300&quot; value=&quot;Slide 5 - &amp;quot;¿Qué son los valores?&amp;quot;&quot;/&gt;&lt;property id=&quot;20307&quot; value=&quot;412&quot;/&gt;&lt;/object&gt;&lt;object type=&quot;3&quot; unique_id=&quot;10008&quot;&gt;&lt;property id=&quot;20148&quot; value=&quot;5&quot;/&gt;&lt;property id=&quot;20300&quot; value=&quot;Slide 6 - &amp;quot;Aplíquelo: Mis valores Consulte la pág. 3 de su Guía del participante&amp;quot;&quot;/&gt;&lt;property id=&quot;20307&quot; value=&quot;474&quot;/&gt;&lt;/object&gt;&lt;object type=&quot;3&quot; unique_id=&quot;10009&quot;&gt;&lt;property id=&quot;20148&quot; value=&quot;5&quot;/&gt;&lt;property id=&quot;20300&quot; value=&quot;Slide 7 - &amp;quot;Pruébelo: Valores y elecciones financieras Consulte la pág. 4 de su Guía del participante&amp;quot;&quot;/&gt;&lt;property id=&quot;20307&quot; value=&quot;475&quot;/&gt;&lt;/object&gt;&lt;object type=&quot;3&quot; unique_id=&quot;10010&quot;&gt;&lt;property id=&quot;20148&quot; value=&quot;5&quot;/&gt;&lt;property id=&quot;20300&quot; value=&quot;Slide 8 - &amp;quot;Sección 1: Recordar las conclusiones principales&amp;quot;&quot;/&gt;&lt;property id=&quot;20307&quot; value=&quot;414&quot;/&gt;&lt;/object&gt;&lt;object type=&quot;3&quot; unique_id=&quot;10011&quot;&gt;&lt;property id=&quot;20148&quot; value=&quot;5&quot;/&gt;&lt;property id=&quot;20300&quot; value=&quot;Slide 9 - &amp;quot;Section 2: Goals and Money&amp;quot;&quot;/&gt;&lt;property id=&quot;20307&quot; value=&quot;275&quot;/&gt;&lt;/object&gt;&lt;object type=&quot;3&quot; unique_id=&quot;10012&quot;&gt;&lt;property id=&quot;20148&quot; value=&quot;5&quot;/&gt;&lt;property id=&quot;20300&quot; value=&quot;Slide 10 - &amp;quot;Sección 2: Conclusiones principales &amp;quot;&quot;/&gt;&lt;property id=&quot;20307&quot; value=&quot;278&quot;/&gt;&lt;/object&gt;&lt;object type=&quot;3&quot; unique_id=&quot;10013&quot;&gt;&lt;property id=&quot;20148&quot; value=&quot;5&quot;/&gt;&lt;property id=&quot;20300&quot; value=&quot;Slide 11 - &amp;quot;¿Cuáles son los objetivos? &amp;quot;&quot;/&gt;&lt;property id=&quot;20307&quot; value=&quot;365&quot;/&gt;&lt;/object&gt;&lt;object type=&quot;3&quot; unique_id=&quot;10014&quot;&gt;&lt;property id=&quot;20148&quot; value=&quot;5&quot;/&gt;&lt;property id=&quot;20300&quot; value=&quot;Slide 12 - &amp;quot;Establecer objetivos SMART&amp;quot;&quot;/&gt;&lt;property id=&quot;20307&quot; value=&quot;443&quot;/&gt;&lt;/object&gt;&lt;object type=&quot;3&quot; unique_id=&quot;10015&quot;&gt;&lt;property id=&quot;20148&quot; value=&quot;5&quot;/&gt;&lt;property id=&quot;20300&quot; value=&quot;Slide 13 - &amp;quot;Objetivos SMART&amp;quot;&quot;/&gt;&lt;property id=&quot;20307&quot; value=&quot;444&quot;/&gt;&lt;/object&gt;&lt;object type=&quot;3&quot; unique_id=&quot;10016&quot;&gt;&lt;property id=&quot;20148&quot; value=&quot;5&quot;/&gt;&lt;property id=&quot;20300&quot; value=&quot;Slide 14 - &amp;quot;Pruébelo: Cómo redactar un objetivo SMART Consulte la pág. 7 de su Guía del participante&amp;quot;&quot;/&gt;&lt;property id=&quot;20307&quot; value=&quot;447&quot;/&gt;&lt;/object&gt;&lt;object type=&quot;3&quot; unique_id=&quot;10017&quot;&gt;&lt;property id=&quot;20148&quot; value=&quot;5&quot;/&gt;&lt;property id=&quot;20300&quot; value=&quot;Slide 15 - &amp;quot;Aplíquelo: Mis objetivos SMART Consulte la pág. 9 de su Guía del participante&amp;quot;&quot;/&gt;&lt;property id=&quot;20307&quot; value=&quot;449&quot;/&gt;&lt;/object&gt;&lt;object type=&quot;3&quot; unique_id=&quot;10018&quot;&gt;&lt;property id=&quot;20148&quot; value=&quot;5&quot;/&gt;&lt;property id=&quot;20300&quot; value=&quot;Slide 16 - &amp;quot;Sección 2: Recordar las conclusiones principales&amp;quot;&quot;/&gt;&lt;property id=&quot;20307&quot; value=&quot;417&quot;/&gt;&lt;/object&gt;&lt;object type=&quot;3&quot; unique_id=&quot;10019&quot;&gt;&lt;property id=&quot;20148&quot; value=&quot;5&quot;/&gt;&lt;property id=&quot;20300&quot; value=&quot;Slide 17 - &amp;quot;Section 3: External Influences&amp;quot;&quot;/&gt;&lt;property id=&quot;20307&quot; value=&quot;292&quot;/&gt;&lt;/object&gt;&lt;object type=&quot;3&quot; unique_id=&quot;10020&quot;&gt;&lt;property id=&quot;20148&quot; value=&quot;5&quot;/&gt;&lt;property id=&quot;20300&quot; value=&quot;Slide 18 - &amp;quot;Sección 3: Principales conclusiones&amp;quot;&quot;/&gt;&lt;property id=&quot;20307&quot; value=&quot;295&quot;/&gt;&lt;/object&gt;&lt;object type=&quot;3&quot; unique_id=&quot;10021&quot;&gt;&lt;property id=&quot;20148&quot; value=&quot;5&quot;/&gt;&lt;property id=&quot;20300&quot; value=&quot;Slide 19 - &amp;quot;Influencias en las elecciones sobre el dinero&amp;quot;&quot;/&gt;&lt;property id=&quot;20307&quot; value=&quot;419&quot;/&gt;&lt;/object&gt;&lt;object type=&quot;3&quot; unique_id=&quot;10022&quot;&gt;&lt;property id=&quot;20148&quot; value=&quot;5&quot;/&gt;&lt;property id=&quot;20300&quot; value=&quot;Slide 20 - &amp;quot;Las influencias pueden ser...&amp;quot;&quot;/&gt;&lt;property id=&quot;20307&quot; value=&quot;451&quot;/&gt;&lt;/object&gt;&lt;object type=&quot;3&quot; unique_id=&quot;10023&quot;&gt;&lt;property id=&quot;20148&quot; value=&quot;5&quot;/&gt;&lt;property id=&quot;20300&quot; value=&quot;Slide 21 - &amp;quot;Influencias externas: Grupos reducidos&amp;quot;&quot;/&gt;&lt;property id=&quot;20307&quot; value=&quot;478&quot;/&gt;&lt;/object&gt;&lt;object type=&quot;3&quot; unique_id=&quot;10024&quot;&gt;&lt;property id=&quot;20148&quot; value=&quot;5&quot;/&gt;&lt;property id=&quot;20300&quot; value=&quot;Slide 22 - &amp;quot;Presión social y publicidad&amp;quot;&quot;/&gt;&lt;property id=&quot;20307&quot; value=&quot;468&quot;/&gt;&lt;/object&gt;&lt;object type=&quot;3&quot; unique_id=&quot;10025&quot;&gt;&lt;property id=&quot;20148&quot; value=&quot;5&quot;/&gt;&lt;property id=&quot;20300&quot; value=&quot;Slide 23 - &amp;quot;Estrategias para mantener el enfoque en los objetivos&amp;quot;&quot;/&gt;&lt;property id=&quot;20307&quot; value=&quot;470&quot;/&gt;&lt;/object&gt;&lt;object type=&quot;3&quot; unique_id=&quot;10026&quot;&gt;&lt;property id=&quot;20148&quot; value=&quot;5&quot;/&gt;&lt;property id=&quot;20300&quot; value=&quot;Slide 24 - &amp;quot;Más estrategias para mantener el enfoque en los objetivos&amp;quot;&quot;/&gt;&lt;property id=&quot;20307&quot; value=&quot;471&quot;/&gt;&lt;/object&gt;&lt;object type=&quot;3&quot; unique_id=&quot;10027&quot;&gt;&lt;property id=&quot;20148&quot; value=&quot;5&quot;/&gt;&lt;property id=&quot;20300&quot; value=&quot;Slide 25 - &amp;quot;Aplíquelo: Cómo mantener el enfoque en mis objetivos Consulte la pág. 14 de su Guía del participante&amp;quot;&quot;/&gt;&lt;property id=&quot;20307&quot; value=&quot;453&quot;/&gt;&lt;/object&gt;&lt;object type=&quot;3&quot; unique_id=&quot;10028&quot;&gt;&lt;property id=&quot;20148&quot; value=&quot;5&quot;/&gt;&lt;property id=&quot;20300&quot; value=&quot;Slide 26 - &amp;quot;Sección 3: Recordar las conclusiones principales&amp;quot;&quot;/&gt;&lt;property id=&quot;20307&quot; value=&quot;418&quot;/&gt;&lt;/object&gt;&lt;object type=&quot;3&quot; unique_id=&quot;10029&quot;&gt;&lt;property id=&quot;20148&quot; value=&quot;5&quot;/&gt;&lt;property id=&quot;20300&quot; value=&quot;Slide 27 - &amp;quot;Tomar medidas Consulte la pág. 16 de su Guía del participante&amp;quot;&quot;/&gt;&lt;property id=&quot;20307&quot; value=&quot;461&quot;/&gt;&lt;/object&gt;&lt;object type=&quot;3&quot; unique_id=&quot;10030&quot;&gt;&lt;property id=&quot;20148&quot; value=&quot;5&quot;/&gt;&lt;property id=&quot;20300&quot; value=&quot;Slide 28 - &amp;quot;Encuesta posterior a la capacitación Consulte la pág. 21 de su Guía del participante&amp;quot;&quot;/&gt;&lt;property id=&quot;20307&quot; value=&quot;473&quot;/&gt;&lt;/object&gt;&lt;/object&gt;&lt;object type=&quot;8&quot; unique_id=&quot;10060&quot;&gt;&lt;/object&gt;&lt;/object&gt;&lt;/database&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uthor xmlns="http://schemas.microsoft.com/sharepoint/v3">
      <UserInfo>
        <DisplayName/>
        <AccountId xsi:nil="true"/>
        <AccountType/>
      </UserInfo>
    </Author>
    <Sensitivity xmlns="46b93f41-955d-4ad8-ab2a-363dbf4a553d">Non-Sensitive Data</Sensitivity>
    <Editor xmlns="http://schemas.microsoft.com/sharepoint/v3">
      <UserInfo>
        <DisplayName/>
        <AccountId xsi:nil="true"/>
        <AccountType/>
      </UserInfo>
    </Editor>
    <CheckoutUser xmlns="http://schemas.microsoft.com/sharepoint/v3">
      <UserInfo>
        <DisplayName/>
        <AccountId xsi:nil="true"/>
        <AccountType/>
      </UserInfo>
    </CheckoutUse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DD9062A-0D51-42AD-8627-4FD5B4A83278}"/>
</file>

<file path=customXml/itemProps2.xml><?xml version="1.0" encoding="utf-8"?>
<ds:datastoreItem xmlns:ds="http://schemas.openxmlformats.org/officeDocument/2006/customXml" ds:itemID="{32363894-B650-446D-9322-0E909A9073C4}">
  <ds:schemaRefs>
    <ds:schemaRef ds:uri="http://schemas.microsoft.com/sharepoint/v3/contenttype/forms"/>
  </ds:schemaRefs>
</ds:datastoreItem>
</file>

<file path=customXml/itemProps3.xml><?xml version="1.0" encoding="utf-8"?>
<ds:datastoreItem xmlns:ds="http://schemas.openxmlformats.org/officeDocument/2006/customXml" ds:itemID="{1F2563E0-9C8C-4CA7-802C-A1F5875EBE81}"/>
</file>

<file path=docProps/app.xml><?xml version="1.0" encoding="utf-8"?>
<Properties xmlns="http://schemas.openxmlformats.org/officeDocument/2006/extended-properties" xmlns:vt="http://schemas.openxmlformats.org/officeDocument/2006/docPropsVTypes">
  <Template/>
  <TotalTime>12003</TotalTime>
  <Words>796</Words>
  <Application>Microsoft Office PowerPoint</Application>
  <PresentationFormat>On-screen Show (4:3)</PresentationFormat>
  <Paragraphs>147</Paragraphs>
  <Slides>28</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Calibri</vt:lpstr>
      <vt:lpstr>Franklin Gothic Book</vt:lpstr>
      <vt:lpstr>Franklin Gothic Medium</vt:lpstr>
      <vt:lpstr>MS Mincho</vt:lpstr>
      <vt:lpstr>Times New Roman</vt:lpstr>
      <vt:lpstr>Wingdings</vt:lpstr>
      <vt:lpstr>Modules_new</vt:lpstr>
      <vt:lpstr>Los valores y la influencia del dinero</vt:lpstr>
      <vt:lpstr>Encuesta previa a la capacitación Consulte la pág. 19 de su Guía del participante</vt:lpstr>
      <vt:lpstr>Section 1: Values and Money</vt:lpstr>
      <vt:lpstr>Sección 1: Principales conclusiones</vt:lpstr>
      <vt:lpstr>¿Qué son los valores?</vt:lpstr>
      <vt:lpstr>Aplíquelo: Mis valores Consulte la pág. 3 de su Guía del participante</vt:lpstr>
      <vt:lpstr>Pruébelo: Valores y elecciones financieras Consulte la pág. 4 de su Guía del participante</vt:lpstr>
      <vt:lpstr>Sección 1: Recordar las conclusiones principales</vt:lpstr>
      <vt:lpstr>Section 2: Goals and Money</vt:lpstr>
      <vt:lpstr>Sección 2: Conclusiones principales </vt:lpstr>
      <vt:lpstr>¿Cuáles son los objetivos? </vt:lpstr>
      <vt:lpstr>Establecer objetivos SMART</vt:lpstr>
      <vt:lpstr>Objetivos SMART</vt:lpstr>
      <vt:lpstr>Pruébelo: Cómo redactar un objetivo SMART Consulte la pág. 7 de su Guía del participante</vt:lpstr>
      <vt:lpstr>Aplíquelo: Mis objetivos SMART Consulte la pág. 9 de su Guía del participante</vt:lpstr>
      <vt:lpstr>Sección 2: Recordar las conclusiones principales</vt:lpstr>
      <vt:lpstr>Section 3: External Influences</vt:lpstr>
      <vt:lpstr>Sección 3: Principales conclusiones</vt:lpstr>
      <vt:lpstr>Influencias en las elecciones sobre el dinero</vt:lpstr>
      <vt:lpstr>Las influencias pueden ser...</vt:lpstr>
      <vt:lpstr>Influencias externas: Grupos reducidos</vt:lpstr>
      <vt:lpstr>Presión social y publicidad</vt:lpstr>
      <vt:lpstr>Estrategias para mantener el enfoque en los objetivos</vt:lpstr>
      <vt:lpstr>Más estrategias para mantener el enfoque en los objetivos</vt:lpstr>
      <vt:lpstr>Aplíquelo: Cómo mantener el enfoque en mis objetivos Consulte la pág. 14 de su Guía del participante</vt:lpstr>
      <vt:lpstr>Sección 3: Recordar las conclusiones principales</vt:lpstr>
      <vt:lpstr>Tomar medidas Consulte la pág. 16 de su Guía del participante</vt:lpstr>
      <vt:lpstr>Encuesta posterior a la capacitación Consulte la pág. 21 de su Guía del participante</vt:lpstr>
    </vt:vector>
  </TitlesOfParts>
  <Manager/>
  <Company>FDIC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valores y la influencia del dinero</dc:title>
  <dc:subject>Los valores y la influencia del dinero</dc:subject>
  <dc:creator>FDIC</dc:creator>
  <cp:keywords>Los valores y la influencia del dinero</cp:keywords>
  <dc:description>Los valores y la influencia del dinero</dc:description>
  <cp:lastModifiedBy>Vallarta, Alfred J. [CTR]</cp:lastModifiedBy>
  <cp:revision>298</cp:revision>
  <cp:lastPrinted>2017-06-29T12:03:33Z</cp:lastPrinted>
  <dcterms:created xsi:type="dcterms:W3CDTF">2017-05-22T18:21:11Z</dcterms:created>
  <dcterms:modified xsi:type="dcterms:W3CDTF">2022-10-25T19:19:35Z</dcterms:modified>
  <cp:category>Los valores y la influencia del dinero</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ies>
</file>