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5"/>
  </p:notesMasterIdLst>
  <p:handoutMasterIdLst>
    <p:handoutMasterId r:id="rId76"/>
  </p:handoutMasterIdLst>
  <p:sldIdLst>
    <p:sldId id="256" r:id="rId5"/>
    <p:sldId id="447" r:id="rId6"/>
    <p:sldId id="274" r:id="rId7"/>
    <p:sldId id="261" r:id="rId8"/>
    <p:sldId id="412" r:id="rId9"/>
    <p:sldId id="359" r:id="rId10"/>
    <p:sldId id="360" r:id="rId11"/>
    <p:sldId id="361" r:id="rId12"/>
    <p:sldId id="362" r:id="rId13"/>
    <p:sldId id="416" r:id="rId14"/>
    <p:sldId id="413" r:id="rId15"/>
    <p:sldId id="263" r:id="rId16"/>
    <p:sldId id="364" r:id="rId17"/>
    <p:sldId id="438" r:id="rId18"/>
    <p:sldId id="414" r:id="rId19"/>
    <p:sldId id="275" r:id="rId20"/>
    <p:sldId id="278" r:id="rId21"/>
    <p:sldId id="365" r:id="rId22"/>
    <p:sldId id="415" r:id="rId23"/>
    <p:sldId id="454" r:id="rId24"/>
    <p:sldId id="368" r:id="rId25"/>
    <p:sldId id="372" r:id="rId26"/>
    <p:sldId id="375" r:id="rId27"/>
    <p:sldId id="417" r:id="rId28"/>
    <p:sldId id="292" r:id="rId29"/>
    <p:sldId id="295" r:id="rId30"/>
    <p:sldId id="419" r:id="rId31"/>
    <p:sldId id="420" r:id="rId32"/>
    <p:sldId id="421" r:id="rId33"/>
    <p:sldId id="439" r:id="rId34"/>
    <p:sldId id="299" r:id="rId35"/>
    <p:sldId id="376" r:id="rId36"/>
    <p:sldId id="377" r:id="rId37"/>
    <p:sldId id="406" r:id="rId38"/>
    <p:sldId id="380" r:id="rId39"/>
    <p:sldId id="418" r:id="rId40"/>
    <p:sldId id="303" r:id="rId41"/>
    <p:sldId id="424" r:id="rId42"/>
    <p:sldId id="381" r:id="rId43"/>
    <p:sldId id="425" r:id="rId44"/>
    <p:sldId id="386" r:id="rId45"/>
    <p:sldId id="387" r:id="rId46"/>
    <p:sldId id="388" r:id="rId47"/>
    <p:sldId id="444" r:id="rId48"/>
    <p:sldId id="389" r:id="rId49"/>
    <p:sldId id="390" r:id="rId50"/>
    <p:sldId id="433" r:id="rId51"/>
    <p:sldId id="440" r:id="rId52"/>
    <p:sldId id="391" r:id="rId53"/>
    <p:sldId id="428" r:id="rId54"/>
    <p:sldId id="394" r:id="rId55"/>
    <p:sldId id="306" r:id="rId56"/>
    <p:sldId id="395" r:id="rId57"/>
    <p:sldId id="451" r:id="rId58"/>
    <p:sldId id="450" r:id="rId59"/>
    <p:sldId id="449" r:id="rId60"/>
    <p:sldId id="398" r:id="rId61"/>
    <p:sldId id="441" r:id="rId62"/>
    <p:sldId id="442" r:id="rId63"/>
    <p:sldId id="443" r:id="rId64"/>
    <p:sldId id="452" r:id="rId65"/>
    <p:sldId id="400" r:id="rId66"/>
    <p:sldId id="453" r:id="rId67"/>
    <p:sldId id="396" r:id="rId68"/>
    <p:sldId id="397" r:id="rId69"/>
    <p:sldId id="434" r:id="rId70"/>
    <p:sldId id="445" r:id="rId71"/>
    <p:sldId id="429" r:id="rId72"/>
    <p:sldId id="448" r:id="rId73"/>
    <p:sldId id="435" r:id="rId74"/>
  </p:sldIdLst>
  <p:sldSz cx="9144000" cy="6858000" type="screen4x3"/>
  <p:notesSz cx="7010400" cy="9296400"/>
  <p:custDataLst>
    <p:tags r:id="rId7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027">
          <p15:clr>
            <a:srgbClr val="A4A3A4"/>
          </p15:clr>
        </p15:guide>
        <p15:guide id="4" pos="2185">
          <p15:clr>
            <a:srgbClr val="A4A3A4"/>
          </p15:clr>
        </p15:guide>
        <p15:guide id="5" pos="2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12" clrIdx="0"/>
  <p:cmAuthor id="2" name="Lawrence, Laura J." initials="LLJ" lastIdx="43" clrIdx="1"/>
  <p:cmAuthor id="3" name="Gordon, Janet R." initials="GJR" lastIdx="10" clrIdx="2"/>
  <p:cmAuthor id="4" name="Inger Giuffrida" initials="IG" lastIdx="0" clrIdx="3"/>
  <p:cmAuthor id="5" name="Barrero, Johanna" initials="BJ" lastIdx="3" clrIdx="4"/>
  <p:cmAuthor id="6" name="Queen, Tina M." initials="QTM" lastIdx="6" clrIdx="5"/>
  <p:cmAuthor id="7" name="Reynolds, Luke W." initials="LWR" lastIdx="3" clrIdx="6"/>
  <p:cmAuthor id="8" name="Steven Shepelwich" initials="SS" lastIdx="1" clrIdx="7"/>
  <p:cmAuthor id="9" name="Steven Shepelwich" initials="SS [2]" lastIdx="1" clrIdx="8"/>
  <p:cmAuthor id="10" name="Steven Shepelwich" initials="SS [3]" lastIdx="1" clrIdx="9"/>
  <p:cmAuthor id="11" name="Steven Shepelwich" initials="SS [4]" lastIdx="1" clrIdx="10"/>
  <p:cmAuthor id="12" name="Steven Shepelwich" initials="SS [5]" lastIdx="1" clrIdx="11"/>
  <p:cmAuthor id="13" name="Steven Shepelwich" initials="SS [6]" lastIdx="1" clrIdx="12"/>
  <p:cmAuthor id="14" name="Steven Shepelwich" initials="SS [7]" lastIdx="1" clrIdx="13"/>
  <p:cmAuthor id="15" name="Hunter, Elaine M." initials="HEM" lastIdx="5" clrIdx="14"/>
  <p:cmAuthor id="16" name="Norcom, Janet V." initials="NJV" lastIdx="7" clrIdx="15"/>
  <p:cmAuthor id="17" name="FDIC Virginia Square" initials="" lastIdx="0" clrIdx="1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35" autoAdjust="0"/>
    <p:restoredTop sz="86443" autoAdjust="0"/>
  </p:normalViewPr>
  <p:slideViewPr>
    <p:cSldViewPr snapToGrid="0" snapToObjects="1">
      <p:cViewPr varScale="1">
        <p:scale>
          <a:sx n="72" d="100"/>
          <a:sy n="72" d="100"/>
        </p:scale>
        <p:origin x="1944" y="36"/>
      </p:cViewPr>
      <p:guideLst>
        <p:guide orient="horz" pos="2160"/>
        <p:guide pos="2880"/>
        <p:guide orient="horz" pos="2027"/>
        <p:guide pos="2185"/>
        <p:guide pos="2862"/>
      </p:guideLst>
    </p:cSldViewPr>
  </p:slideViewPr>
  <p:outlineViewPr>
    <p:cViewPr>
      <p:scale>
        <a:sx n="33" d="100"/>
        <a:sy n="33" d="100"/>
      </p:scale>
      <p:origin x="0" y="29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-3768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commentAuthors" Target="commentAuthors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83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ulley, Shawn" userId="8a9a6c0f-504f-456d-a54f-ccd2f0b6ded5" providerId="ADAL" clId="{DE304831-4F18-4E09-82DC-FFFDA0CEA790}"/>
    <pc:docChg chg="custSel modSld replTag">
      <pc:chgData name="McCulley, Shawn" userId="8a9a6c0f-504f-456d-a54f-ccd2f0b6ded5" providerId="ADAL" clId="{DE304831-4F18-4E09-82DC-FFFDA0CEA790}" dt="2022-10-25T15:44:06.929" v="102"/>
      <pc:docMkLst>
        <pc:docMk/>
      </pc:docMkLst>
      <pc:sldChg chg="replTag">
        <pc:chgData name="McCulley, Shawn" userId="8a9a6c0f-504f-456d-a54f-ccd2f0b6ded5" providerId="ADAL" clId="{DE304831-4F18-4E09-82DC-FFFDA0CEA790}" dt="2022-10-25T15:23:38.955" v="1"/>
        <pc:sldMkLst>
          <pc:docMk/>
          <pc:sldMk cId="1365382342" sldId="256"/>
        </pc:sldMkLst>
      </pc:sldChg>
      <pc:sldChg chg="modSp mod replTag">
        <pc:chgData name="McCulley, Shawn" userId="8a9a6c0f-504f-456d-a54f-ccd2f0b6ded5" providerId="ADAL" clId="{DE304831-4F18-4E09-82DC-FFFDA0CEA790}" dt="2022-10-25T15:34:18.175" v="28"/>
        <pc:sldMkLst>
          <pc:docMk/>
          <pc:sldMk cId="3922493459" sldId="299"/>
        </pc:sldMkLst>
        <pc:spChg chg="ord">
          <ac:chgData name="McCulley, Shawn" userId="8a9a6c0f-504f-456d-a54f-ccd2f0b6ded5" providerId="ADAL" clId="{DE304831-4F18-4E09-82DC-FFFDA0CEA790}" dt="2022-10-25T15:34:10.031" v="27"/>
          <ac:spMkLst>
            <pc:docMk/>
            <pc:sldMk cId="3922493459" sldId="299"/>
            <ac:spMk id="2" creationId="{00000000-0000-0000-0000-000000000000}"/>
          </ac:spMkLst>
        </pc:spChg>
        <pc:spChg chg="ord">
          <ac:chgData name="McCulley, Shawn" userId="8a9a6c0f-504f-456d-a54f-ccd2f0b6ded5" providerId="ADAL" clId="{DE304831-4F18-4E09-82DC-FFFDA0CEA790}" dt="2022-10-25T15:34:18.175" v="28"/>
          <ac:spMkLst>
            <pc:docMk/>
            <pc:sldMk cId="3922493459" sldId="299"/>
            <ac:spMk id="3" creationId="{00000000-0000-0000-0000-000000000000}"/>
          </ac:spMkLst>
        </pc:spChg>
      </pc:sldChg>
      <pc:sldChg chg="delSp modSp mod replTag">
        <pc:chgData name="McCulley, Shawn" userId="8a9a6c0f-504f-456d-a54f-ccd2f0b6ded5" providerId="ADAL" clId="{DE304831-4F18-4E09-82DC-FFFDA0CEA790}" dt="2022-10-25T15:42:45.977" v="95" actId="1037"/>
        <pc:sldMkLst>
          <pc:docMk/>
          <pc:sldMk cId="4134267989" sldId="435"/>
        </pc:sldMkLst>
        <pc:spChg chg="ord">
          <ac:chgData name="McCulley, Shawn" userId="8a9a6c0f-504f-456d-a54f-ccd2f0b6ded5" providerId="ADAL" clId="{DE304831-4F18-4E09-82DC-FFFDA0CEA790}" dt="2022-10-25T15:40:19.122" v="38"/>
          <ac:spMkLst>
            <pc:docMk/>
            <pc:sldMk cId="4134267989" sldId="435"/>
            <ac:spMk id="12" creationId="{00000000-0000-0000-0000-000000000000}"/>
          </ac:spMkLst>
        </pc:spChg>
        <pc:spChg chg="del mod ord">
          <ac:chgData name="McCulley, Shawn" userId="8a9a6c0f-504f-456d-a54f-ccd2f0b6ded5" providerId="ADAL" clId="{DE304831-4F18-4E09-82DC-FFFDA0CEA790}" dt="2022-10-25T15:41:42.586" v="41" actId="478"/>
          <ac:spMkLst>
            <pc:docMk/>
            <pc:sldMk cId="4134267989" sldId="435"/>
            <ac:spMk id="14" creationId="{00000000-0000-0000-0000-000000000000}"/>
          </ac:spMkLst>
        </pc:spChg>
        <pc:picChg chg="mod ord">
          <ac:chgData name="McCulley, Shawn" userId="8a9a6c0f-504f-456d-a54f-ccd2f0b6ded5" providerId="ADAL" clId="{DE304831-4F18-4E09-82DC-FFFDA0CEA790}" dt="2022-10-25T15:42:45.977" v="95" actId="1037"/>
          <ac:picMkLst>
            <pc:docMk/>
            <pc:sldMk cId="4134267989" sldId="435"/>
            <ac:picMk id="11" creationId="{00000000-0000-0000-0000-000000000000}"/>
          </ac:picMkLst>
        </pc:picChg>
        <pc:picChg chg="ord">
          <ac:chgData name="McCulley, Shawn" userId="8a9a6c0f-504f-456d-a54f-ccd2f0b6ded5" providerId="ADAL" clId="{DE304831-4F18-4E09-82DC-FFFDA0CEA790}" dt="2022-10-25T15:41:26.371" v="40"/>
          <ac:picMkLst>
            <pc:docMk/>
            <pc:sldMk cId="4134267989" sldId="435"/>
            <ac:picMk id="15" creationId="{00000000-0000-0000-0000-000000000000}"/>
          </ac:picMkLst>
        </pc:picChg>
      </pc:sldChg>
      <pc:sldChg chg="modSp mod replTag delTag">
        <pc:chgData name="McCulley, Shawn" userId="8a9a6c0f-504f-456d-a54f-ccd2f0b6ded5" providerId="ADAL" clId="{DE304831-4F18-4E09-82DC-FFFDA0CEA790}" dt="2022-10-25T15:44:06.929" v="102"/>
        <pc:sldMkLst>
          <pc:docMk/>
          <pc:sldMk cId="3442593290" sldId="454"/>
        </pc:sldMkLst>
        <pc:spChg chg="ord">
          <ac:chgData name="McCulley, Shawn" userId="8a9a6c0f-504f-456d-a54f-ccd2f0b6ded5" providerId="ADAL" clId="{DE304831-4F18-4E09-82DC-FFFDA0CEA790}" dt="2022-10-25T15:33:36.368" v="24"/>
          <ac:spMkLst>
            <pc:docMk/>
            <pc:sldMk cId="3442593290" sldId="454"/>
            <ac:spMk id="2" creationId="{00000000-0000-0000-0000-000000000000}"/>
          </ac:spMkLst>
        </pc:spChg>
        <pc:spChg chg="ord">
          <ac:chgData name="McCulley, Shawn" userId="8a9a6c0f-504f-456d-a54f-ccd2f0b6ded5" providerId="ADAL" clId="{DE304831-4F18-4E09-82DC-FFFDA0CEA790}" dt="2022-10-25T15:31:43.607" v="20"/>
          <ac:spMkLst>
            <pc:docMk/>
            <pc:sldMk cId="3442593290" sldId="454"/>
            <ac:spMk id="3" creationId="{00000000-0000-0000-0000-000000000000}"/>
          </ac:spMkLst>
        </pc:spChg>
        <pc:spChg chg="ord">
          <ac:chgData name="McCulley, Shawn" userId="8a9a6c0f-504f-456d-a54f-ccd2f0b6ded5" providerId="ADAL" clId="{DE304831-4F18-4E09-82DC-FFFDA0CEA790}" dt="2022-10-25T15:43:49.411" v="98"/>
          <ac:spMkLst>
            <pc:docMk/>
            <pc:sldMk cId="3442593290" sldId="454"/>
            <ac:spMk id="9" creationId="{00000000-0000-0000-0000-000000000000}"/>
          </ac:spMkLst>
        </pc:spChg>
        <pc:spChg chg="ord">
          <ac:chgData name="McCulley, Shawn" userId="8a9a6c0f-504f-456d-a54f-ccd2f0b6ded5" providerId="ADAL" clId="{DE304831-4F18-4E09-82DC-FFFDA0CEA790}" dt="2022-10-25T15:43:57.532" v="100"/>
          <ac:spMkLst>
            <pc:docMk/>
            <pc:sldMk cId="3442593290" sldId="454"/>
            <ac:spMk id="10" creationId="{00000000-0000-0000-0000-000000000000}"/>
          </ac:spMkLst>
        </pc:spChg>
        <pc:spChg chg="ord">
          <ac:chgData name="McCulley, Shawn" userId="8a9a6c0f-504f-456d-a54f-ccd2f0b6ded5" providerId="ADAL" clId="{DE304831-4F18-4E09-82DC-FFFDA0CEA790}" dt="2022-10-25T15:44:06.929" v="102"/>
          <ac:spMkLst>
            <pc:docMk/>
            <pc:sldMk cId="3442593290" sldId="454"/>
            <ac:spMk id="11" creationId="{00000000-0000-0000-0000-000000000000}"/>
          </ac:spMkLst>
        </pc:spChg>
        <pc:spChg chg="ord">
          <ac:chgData name="McCulley, Shawn" userId="8a9a6c0f-504f-456d-a54f-ccd2f0b6ded5" providerId="ADAL" clId="{DE304831-4F18-4E09-82DC-FFFDA0CEA790}" dt="2022-10-25T15:25:24.867" v="11"/>
          <ac:spMkLst>
            <pc:docMk/>
            <pc:sldMk cId="3442593290" sldId="454"/>
            <ac:spMk id="12" creationId="{00000000-0000-0000-0000-000000000000}"/>
          </ac:spMkLst>
        </pc:spChg>
        <pc:picChg chg="ord">
          <ac:chgData name="McCulley, Shawn" userId="8a9a6c0f-504f-456d-a54f-ccd2f0b6ded5" providerId="ADAL" clId="{DE304831-4F18-4E09-82DC-FFFDA0CEA790}" dt="2022-10-25T15:33:29.906" v="23"/>
          <ac:picMkLst>
            <pc:docMk/>
            <pc:sldMk cId="3442593290" sldId="454"/>
            <ac:picMk id="8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4/25/2024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4/25/2024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7384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415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5219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6655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43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4127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44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444222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53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57822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5270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1815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478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8250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38025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0337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8892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3854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1590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6570" y="6419181"/>
            <a:ext cx="459794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3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203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399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33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727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41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6570" y="6419181"/>
            <a:ext cx="459794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161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3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546796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b="0" kern="1200" dirty="0">
                <a:solidFill>
                  <a:schemeClr val="tx1"/>
                </a:solidFill>
                <a:latin typeface="+mj-lt"/>
              </a:rPr>
              <a:t>Módulo 6: Informes y puntajes de crédito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 2018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79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79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341383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32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51605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43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2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09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8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68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97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520918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rtl="0"/>
            <a:r>
              <a:rPr lang="es-ES" sz="1100" b="0" dirty="0">
                <a:solidFill>
                  <a:schemeClr val="tx1"/>
                </a:solidFill>
                <a:latin typeface="+mj-lt"/>
              </a:rPr>
              <a:t>Módulo 6: Informes y puntajes de crédito</a:t>
            </a:r>
          </a:p>
        </p:txBody>
      </p:sp>
    </p:spTree>
    <p:extLst>
      <p:ext uri="{BB962C8B-B14F-4D97-AF65-F5344CB8AC3E}">
        <p14:creationId xmlns:p14="http://schemas.microsoft.com/office/powerpoint/2010/main" val="105099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ntagescore.com/" TargetMode="External"/><Relationship Id="rId2" Type="http://schemas.openxmlformats.org/officeDocument/2006/relationships/hyperlink" Target="http://www.myfico.com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Module 6: Credit</a:t>
            </a:r>
            <a:r>
              <a:rPr lang="en-US" baseline="0"/>
              <a:t> Reports and Scores</a:t>
            </a:r>
            <a:endParaRPr lang="en-US"/>
          </a:p>
        </p:txBody>
      </p:sp>
      <p:pic>
        <p:nvPicPr>
          <p:cNvPr id="2" name="Picture 1" descr="Imagen icónica del Módulo 6.&#10;Imagen de una descripción general de un informe de crédito, no destinada a ser leída.&#10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184" y="0"/>
            <a:ext cx="6189989" cy="4345525"/>
          </a:xfrm>
          <a:prstGeom prst="rect">
            <a:avLst/>
          </a:prstGeom>
        </p:spPr>
      </p:pic>
      <p:sp>
        <p:nvSpPr>
          <p:cNvPr id="10" name="Rectangle 9" descr="Black triangle at bottom of picture to frame it"/>
          <p:cNvSpPr/>
          <p:nvPr/>
        </p:nvSpPr>
        <p:spPr>
          <a:xfrm>
            <a:off x="1403184" y="4345525"/>
            <a:ext cx="6189989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Logotipo de Money Smart&#10;">
            <a:extLst>
              <a:ext uri="{FF2B5EF4-FFF2-40B4-BE49-F238E27FC236}">
                <a16:creationId xmlns:a16="http://schemas.microsoft.com/office/drawing/2014/main" id="{F7D32E43-8D8B-1247-8B75-3024DEC9C8C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184" y="5093106"/>
            <a:ext cx="1124400" cy="1124400"/>
          </a:xfrm>
          <a:prstGeom prst="rect">
            <a:avLst/>
          </a:prstGeom>
        </p:spPr>
      </p:pic>
      <p:sp>
        <p:nvSpPr>
          <p:cNvPr id="7" name="Subtitle 11"/>
          <p:cNvSpPr txBox="1">
            <a:spLocks/>
          </p:cNvSpPr>
          <p:nvPr/>
        </p:nvSpPr>
        <p:spPr>
          <a:xfrm>
            <a:off x="2722794" y="4899816"/>
            <a:ext cx="4870380" cy="5576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/>
              <a:t>Módulo 6: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49645" y="5428034"/>
            <a:ext cx="5891685" cy="73337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 sz="3600" dirty="0"/>
              <a:t>Informes y puntajes de crédito</a:t>
            </a:r>
          </a:p>
        </p:txBody>
      </p:sp>
      <p:sp>
        <p:nvSpPr>
          <p:cNvPr id="9" name="Rectangle 8"/>
          <p:cNvSpPr/>
          <p:nvPr/>
        </p:nvSpPr>
        <p:spPr>
          <a:xfrm>
            <a:off x="1344819" y="6400211"/>
            <a:ext cx="1530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i="0" dirty="0"/>
              <a:t>Septiembre de 2018</a:t>
            </a:r>
          </a:p>
        </p:txBody>
      </p:sp>
      <p:sp>
        <p:nvSpPr>
          <p:cNvPr id="16" name="Rectangle 15" descr="caja azul enmarcando el número de página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86570" y="6306447"/>
            <a:ext cx="459794" cy="283845"/>
          </a:xfrm>
        </p:spPr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s-ES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5382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Precios basados en el riesgo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6038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000" dirty="0"/>
              <a:t>Los informes y puntajes de crédito se pueden utilizar como factor para determinar el precio basado en el riesgo.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000" dirty="0"/>
              <a:t>Los prestamistas establecen las tasas de interés y otros términos según los riesgos calculados.</a:t>
            </a:r>
          </a:p>
          <a:p>
            <a:pPr lvl="1">
              <a:lnSpc>
                <a:spcPct val="100000"/>
              </a:lnSpc>
            </a:pPr>
            <a:r>
              <a:rPr lang="es-ES" sz="2200" dirty="0"/>
              <a:t>Le deben informar si utilizaron informes o puntajes de crédito para ofrecerle términos menos favorables o negarle una solicitud.</a:t>
            </a:r>
          </a:p>
          <a:p>
            <a:pPr lvl="2">
              <a:buFont typeface="Franklin Gothic Book" panose="020B0503020102020204" pitchFamily="34" charset="0"/>
              <a:buChar char="―"/>
              <a:tabLst>
                <a:tab pos="1201738" algn="l"/>
              </a:tabLst>
            </a:pPr>
            <a:r>
              <a:rPr lang="es-ES" dirty="0"/>
              <a:t> </a:t>
            </a:r>
            <a:r>
              <a:rPr lang="es-ES" sz="2200" dirty="0"/>
              <a:t>Notificaciones de decisiones adversas. </a:t>
            </a:r>
          </a:p>
          <a:p>
            <a:pPr lvl="2">
              <a:buFont typeface="Franklin Gothic Book" panose="020B0503020102020204" pitchFamily="34" charset="0"/>
              <a:buChar char="―"/>
              <a:tabLst>
                <a:tab pos="1201738" algn="l"/>
              </a:tabLst>
            </a:pPr>
            <a:r>
              <a:rPr lang="es-ES" sz="2200" dirty="0"/>
              <a:t> Notificaciones de precios basados en el riesgo.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47574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02378"/>
            <a:ext cx="7868430" cy="881682"/>
          </a:xfrm>
        </p:spPr>
        <p:txBody>
          <a:bodyPr>
            <a:normAutofit fontScale="90000"/>
          </a:bodyPr>
          <a:lstStyle/>
          <a:p>
            <a:r>
              <a:rPr dirty="0"/>
              <a:t/>
            </a:r>
            <a:br>
              <a:rPr dirty="0"/>
            </a:br>
            <a:r>
              <a:rPr lang="es-ES" sz="4000" dirty="0"/>
              <a:t>Falta de informes o puntajes de crédito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“Financieramente invisible”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Puede ocasionar que le cueste más lo siguiente: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Obtener un crédito o préstamo. 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Alquilar un apartamento.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Obtener un plan de celular favorable.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Obtener algunos empleos.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Conseguir servicios públicos sin pagar un gran depósito.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290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38905"/>
            <a:ext cx="8036077" cy="730565"/>
          </a:xfrm>
        </p:spPr>
        <p:txBody>
          <a:bodyPr/>
          <a:lstStyle/>
          <a:p>
            <a:r>
              <a:rPr lang="es-ES" sz="2800" dirty="0"/>
              <a:t>Pruébelo: ¿Son importantes los informes de crédito?</a:t>
            </a:r>
            <a:r>
              <a:rPr sz="2800" dirty="0"/>
              <a:t/>
            </a:r>
            <a:br>
              <a:rPr sz="2800" dirty="0"/>
            </a:br>
            <a:r>
              <a:rPr lang="es-ES" sz="2400" dirty="0"/>
              <a:t>Consulte la página 7 de la Guía del participante. </a:t>
            </a:r>
            <a:endParaRPr lang="es-ES" sz="1800" dirty="0"/>
          </a:p>
        </p:txBody>
      </p:sp>
      <p:pic>
        <p:nvPicPr>
          <p:cNvPr id="10" name="Picture 9" descr="Captura de pantalla de Pruébelo: ¿Son importantes los informes de crédito?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37" y="1275859"/>
            <a:ext cx="7937500" cy="4743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5092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57" y="417916"/>
            <a:ext cx="8193314" cy="617438"/>
          </a:xfrm>
        </p:spPr>
        <p:txBody>
          <a:bodyPr>
            <a:noAutofit/>
          </a:bodyPr>
          <a:lstStyle/>
          <a:p>
            <a:r>
              <a:rPr lang="es-ES" sz="2800" dirty="0"/>
              <a:t>Pruébelo: Informes de crédito y sus derechos</a:t>
            </a: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/>
              <a:t>Consulte la página 8 de la Guía del participante </a:t>
            </a:r>
          </a:p>
        </p:txBody>
      </p:sp>
      <p:pic>
        <p:nvPicPr>
          <p:cNvPr id="9" name="Picture 8" descr="Captura de pantalla de Pruébelo: Informes de crédito y sus derechos de la Guía del participante.&#10;Se muestra solo con fines de navegación.&#10;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57" y="1216557"/>
            <a:ext cx="7937500" cy="4818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6655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Exclusión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Puede elegir no recibir ofertas preseleccionadas de créditos o seguro.</a:t>
            </a:r>
          </a:p>
          <a:p>
            <a:pPr lvl="1">
              <a:spcBef>
                <a:spcPts val="0"/>
              </a:spcBef>
            </a:pPr>
            <a:r>
              <a:rPr lang="es-ES" sz="2800" dirty="0"/>
              <a:t>Durante cinco años o en forma permanente.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Podrá seguir recibiendo ofertas basadas en listas de otras fuentes.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Si elige la exclusión, podrá elegir que lo vuelvan a incluir.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Pero, no puede elegir no tener un informe de crédito.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9982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02191" cy="916084"/>
          </a:xfrm>
        </p:spPr>
        <p:txBody>
          <a:bodyPr>
            <a:noAutofit/>
          </a:bodyPr>
          <a:lstStyle/>
          <a:p>
            <a:r>
              <a:rPr lang="es-ES" dirty="0"/>
              <a:t>Sección 1: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tabLst>
                <a:tab pos="3087688" algn="l"/>
              </a:tabLst>
            </a:pPr>
            <a:r>
              <a:rPr lang="es-ES" sz="3200" i="1" dirty="0"/>
              <a:t>El historial de crédito puede afectar la manera en la que accede al crédito, a préstamos, empleos, vivienda, seguros y otros servicios importantes. Comprender sus derechos le permite saber cómo proteger su historial de crédito.</a:t>
            </a:r>
            <a:r>
              <a:rPr lang="es-ES"/>
              <a:t> </a:t>
            </a:r>
            <a:endParaRPr lang="es-ES" sz="3200" i="1" dirty="0"/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2: Credit Scores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2: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s-ES"/>
              <a:t>Puntajes de </a:t>
            </a:r>
            <a:r>
              <a:t/>
            </a:r>
            <a:br/>
            <a:r>
              <a:rPr lang="es-ES"/>
              <a:t>crédito </a:t>
            </a:r>
          </a:p>
          <a:p>
            <a:endParaRPr lang="es-ES" sz="1900" dirty="0">
              <a:latin typeface="Franklin Gothic Book" panose="020B0503020102020204" pitchFamily="34" charset="0"/>
            </a:endParaRPr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11 de la Guía del participante.</a:t>
            </a:r>
            <a:endParaRPr lang="es-ES" sz="1800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" name="Picture 1" descr="Parte de un informe de crédito. Se lee &quot;Su puntaje de crédito es: 730&quot;, junto con el Historial de pago: EXCELENTE&#10;Monto de la deuda: EXCELENTE&#10;Duración del historial crediticio: EXCELENTE&#10;Monto del nuevo crédito: EXCELENTE.&#10;&#10;Amount of Debt: EXCELLENT&#10;Length of Credit History: EXCELLENT&#10;Amount of New Credit: EXCELLENT.&#10;NOMBRE DEL SOLICITANTE: Sr. y Sra. John Doe&#10;12345 Main Street&#10;Cualquier siti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7939" y="586157"/>
            <a:ext cx="5256061" cy="501998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Sección 2: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Puede tomar medidas para mejorar y controlar los puntajes de crédito. Esto implica pagar las cuentas puntualmente </a:t>
            </a:r>
            <a:r>
              <a:t/>
            </a:r>
            <a:br/>
            <a:r>
              <a:rPr lang="es-ES" sz="3200" i="1" dirty="0"/>
              <a:t>y según lo acordado. 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Principios de puntajes de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698"/>
            <a:ext cx="8229600" cy="4818981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latin typeface="+mj-lt"/>
              </a:rPr>
              <a:t>Una cifra que se calcula sobre la base de la información de los informes de crédito.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latin typeface="+mj-lt"/>
              </a:rPr>
              <a:t>Por lo general, cuanto más alta es la cifra = mejor es el historial de crédito.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latin typeface="+mj-lt"/>
              </a:rPr>
              <a:t>Predice la probabilidad del pago de las obligaciones crediticias puntualmente y según lo acordado.</a:t>
            </a:r>
            <a:endParaRPr lang="es-ES" dirty="0"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latin typeface="+mj-lt"/>
              </a:rPr>
              <a:t>Dos factores significativos afectan su puntaje de crédito:</a:t>
            </a:r>
          </a:p>
          <a:p>
            <a:pPr lvl="1"/>
            <a:r>
              <a:rPr lang="es-ES" sz="2400" dirty="0">
                <a:latin typeface="+mn-lt"/>
              </a:rPr>
              <a:t>Si salda las deudas puntualmente y según lo acordado.</a:t>
            </a:r>
          </a:p>
          <a:p>
            <a:pPr lvl="1"/>
            <a:r>
              <a:rPr lang="es-ES" sz="2400" dirty="0">
                <a:latin typeface="+mn-lt"/>
              </a:rPr>
              <a:t>La tasa de utilización de crédito.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2982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Más principios de puntajes de crédito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662372" cy="470144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Productores múltiples de puntajes de crédito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Es probable que tenga múltiples puntajes de crédito.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es-ES" sz="2800" dirty="0"/>
              <a:t>FICO</a:t>
            </a:r>
            <a:r>
              <a:rPr lang="es-ES" sz="2800" baseline="30000" dirty="0"/>
              <a:t>®</a:t>
            </a:r>
            <a:r>
              <a:rPr lang="es-ES" sz="2800" dirty="0"/>
              <a:t> (Fair Isaac Corporation)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es-ES" sz="2800" dirty="0"/>
              <a:t>Vantage Score</a:t>
            </a:r>
            <a:r>
              <a:rPr lang="es-ES" sz="2800" baseline="30000" dirty="0"/>
              <a:t>®</a:t>
            </a:r>
            <a:r>
              <a:rPr lang="es-ES"/>
              <a:t>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es-ES" sz="2800" dirty="0"/>
              <a:t>Otros, también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Diferentes modelos para distintos tipos de crédito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851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7"/>
            <a:ext cx="8098653" cy="662924"/>
          </a:xfrm>
        </p:spPr>
        <p:txBody>
          <a:bodyPr/>
          <a:lstStyle/>
          <a:p>
            <a:r>
              <a:rPr lang="es-ES" dirty="0"/>
              <a:t>Encuesta previa a la capacitación</a:t>
            </a:r>
            <a:r>
              <a:rPr dirty="0"/>
              <a:t/>
            </a:r>
            <a:br>
              <a:rPr dirty="0"/>
            </a:br>
            <a:r>
              <a:rPr lang="es-ES" sz="2400" dirty="0"/>
              <a:t>Vea la pág. 57 de su Guía del Participante </a:t>
            </a:r>
          </a:p>
        </p:txBody>
      </p:sp>
      <p:pic>
        <p:nvPicPr>
          <p:cNvPr id="8" name="Picture 7" descr="Captura de pantalla de la Encuesta previa a la capacitación de la Guía del participante. Como todas las capturas de pantalla en esta plataforma de diapositivas, no está destinada a ser leída. Se muestra solo para dar a los participantes indicaciones de navegación sobre qué buscar cuando intentan encontrarlo en la Guía del participante.&#10;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436463"/>
            <a:ext cx="7937500" cy="4345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7800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Cinco factores del modelo FICO</a:t>
            </a:r>
            <a:r>
              <a:rPr lang="es-ES" baseline="30000" dirty="0"/>
              <a:t>®</a:t>
            </a:r>
            <a:r>
              <a:rPr lang="es-ES" dirty="0"/>
              <a:t> general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5564" y="2182504"/>
            <a:ext cx="2217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2000" dirty="0">
                <a:latin typeface="+mj-lt"/>
              </a:rPr>
              <a:t>Crédito nuevo: 10 %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62594" y="2882271"/>
            <a:ext cx="1870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dirty="0">
                <a:latin typeface="+mj-lt"/>
              </a:rPr>
              <a:t>Combinación crediticia: 10 %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9669" y="4043297"/>
            <a:ext cx="24432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latin typeface="+mj-lt"/>
              </a:rPr>
              <a:t>Antigüedad del </a:t>
            </a:r>
            <a:r>
              <a:t/>
            </a:r>
            <a:br/>
            <a:r>
              <a:rPr lang="es-ES" sz="2000" dirty="0">
                <a:latin typeface="+mj-lt"/>
              </a:rPr>
              <a:t>historial de crédito: 15 %</a:t>
            </a:r>
          </a:p>
        </p:txBody>
      </p:sp>
      <p:pic>
        <p:nvPicPr>
          <p:cNvPr id="8" name="Picture 7" descr="Gráfico circular colorido.&#10;Comenzando en la parte superior, en el sentido de las agujas del reloj:&#10;La porción más grande es roja (Historial de pago: 35%)&#10;La porción naranja es Montos adeudados: 30%&#10;La porción verde es Duración del historial crediticio: 15 %&#10;El segmento amarillo es Mezcla de crédito: 10%&#10;La porción azul es Crédito nuevo: 10 %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332" y="1882847"/>
            <a:ext cx="3223335" cy="30923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3668" y="2037710"/>
            <a:ext cx="2144767" cy="892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000" dirty="0"/>
              <a:t>Historial de pagos: 35 %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26679" y="3924559"/>
            <a:ext cx="2387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+mj-lt"/>
              </a:rPr>
              <a:t>Montos </a:t>
            </a:r>
          </a:p>
          <a:p>
            <a:r>
              <a:rPr lang="es-ES" sz="2000" dirty="0">
                <a:latin typeface="+mj-lt"/>
              </a:rPr>
              <a:t>adeudados: 30 %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2593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Solicite sus puntajes de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000" dirty="0">
                <a:latin typeface="+mj-lt"/>
              </a:rPr>
              <a:t>Es posible que no sean los que se utilizan.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000" dirty="0">
                <a:latin typeface="+mj-lt"/>
              </a:rPr>
              <a:t>Si le rechazaron un crédito, tiene derecho a ver el puntaje exacto que utilizaron.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000" dirty="0">
                <a:latin typeface="+mj-lt"/>
              </a:rPr>
              <a:t>Asegúrese de que sus puntajes de crédito reflejen con exactitud la información de sus informes de crédito.</a:t>
            </a:r>
          </a:p>
          <a:p>
            <a:pPr lvl="1">
              <a:lnSpc>
                <a:spcPct val="100000"/>
              </a:lnSpc>
            </a:pPr>
            <a:r>
              <a:rPr lang="es-ES" sz="2800" dirty="0">
                <a:latin typeface="+mn-lt"/>
              </a:rPr>
              <a:t>Obtener y revisar los informes de crédito, y reclamar los errores.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9048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456" y="258691"/>
            <a:ext cx="8328020" cy="881682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</a:pPr>
            <a:r>
              <a:rPr lang="es-ES" sz="2800" dirty="0"/>
              <a:t>Pruébelo: ¿Qué ocasiona que el puntaje de crédito ascienda o descienda?</a:t>
            </a:r>
            <a:endParaRPr lang="es-E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41591" y="1001484"/>
            <a:ext cx="5262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chemeClr val="tx2"/>
                </a:solidFill>
                <a:latin typeface="+mj-lt"/>
              </a:rPr>
              <a:t>Consulte la página 12 de la Guía del participante. </a:t>
            </a:r>
          </a:p>
        </p:txBody>
      </p:sp>
      <p:pic>
        <p:nvPicPr>
          <p:cNvPr id="10" name="Picture 9" descr="Captura de pantalla de Pruébelo: ¿Qué ocasiona que el puntaje de crédito ascienda o descienda?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86" y="1435866"/>
            <a:ext cx="7512334" cy="4796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4394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¿Qué es un buen puntaje de crédito?</a:t>
            </a:r>
            <a:endParaRPr lang="es-ES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 descr="Tabla de dos columnas. Sin fila de título.&#10; 5 fila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007030"/>
              </p:ext>
            </p:extLst>
          </p:nvPr>
        </p:nvGraphicFramePr>
        <p:xfrm>
          <a:off x="1190174" y="1574801"/>
          <a:ext cx="6429828" cy="3461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1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23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200" b="0" kern="1200" dirty="0">
                          <a:solidFill>
                            <a:schemeClr val="tx1"/>
                          </a:solidFill>
                          <a:latin typeface="+mj-lt"/>
                        </a:rPr>
                        <a:t>Excepcional</a:t>
                      </a:r>
                      <a:r>
                        <a:rPr lang="en-US" sz="3200" b="0" kern="1200" dirty="0">
                          <a:solidFill>
                            <a:schemeClr val="tx1"/>
                          </a:solidFill>
                          <a:latin typeface="+mj-lt"/>
                        </a:rPr>
                        <a:t>	</a:t>
                      </a:r>
                      <a:endParaRPr lang="es-ES" sz="3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200" b="0" kern="1200" dirty="0">
                          <a:solidFill>
                            <a:schemeClr val="tx1"/>
                          </a:solidFill>
                          <a:latin typeface="+mj-lt"/>
                        </a:rPr>
                        <a:t>800 – 850</a:t>
                      </a:r>
                      <a:endParaRPr lang="es-ES" sz="3200" b="0" strike="sng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331">
                <a:tc>
                  <a:txBody>
                    <a:bodyPr/>
                    <a:lstStyle/>
                    <a:p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Muy bueno</a:t>
                      </a:r>
                      <a:endParaRPr lang="es-ES" sz="3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740 – 799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2331">
                <a:tc>
                  <a:txBody>
                    <a:bodyPr/>
                    <a:lstStyle/>
                    <a:p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Bueno</a:t>
                      </a:r>
                      <a:endParaRPr lang="es-ES" sz="3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670 – 739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331">
                <a:tc>
                  <a:txBody>
                    <a:bodyPr/>
                    <a:lstStyle/>
                    <a:p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Regular</a:t>
                      </a:r>
                      <a:endParaRPr lang="es-ES" sz="3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580 – 669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2331">
                <a:tc>
                  <a:txBody>
                    <a:bodyPr/>
                    <a:lstStyle/>
                    <a:p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Malo</a:t>
                      </a:r>
                      <a:endParaRPr lang="es-ES" sz="3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200" b="0" kern="1200" dirty="0">
                          <a:solidFill>
                            <a:schemeClr val="dk1"/>
                          </a:solidFill>
                          <a:latin typeface="+mj-lt"/>
                        </a:rPr>
                        <a:t>300 – 579</a:t>
                      </a:r>
                      <a:endParaRPr lang="es-ES" sz="3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5297714"/>
            <a:ext cx="8469195" cy="828448"/>
          </a:xfrm>
        </p:spPr>
        <p:txBody>
          <a:bodyPr>
            <a:noAutofit/>
          </a:bodyPr>
          <a:lstStyle/>
          <a:p>
            <a:pPr marL="27432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s-ES" sz="3200" dirty="0">
                <a:latin typeface="+mj-lt"/>
              </a:rPr>
              <a:t>Nota: este es un ejemplo, basado en FICO</a:t>
            </a:r>
            <a:r>
              <a:rPr lang="es-ES" sz="3200" baseline="30000" dirty="0">
                <a:latin typeface="+mj-lt"/>
              </a:rPr>
              <a:t>®</a:t>
            </a:r>
            <a:r>
              <a:t/>
            </a:r>
            <a:br/>
            <a:endParaRPr lang="es-E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19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15056" cy="916084"/>
          </a:xfrm>
        </p:spPr>
        <p:txBody>
          <a:bodyPr>
            <a:noAutofit/>
          </a:bodyPr>
          <a:lstStyle/>
          <a:p>
            <a:r>
              <a:rPr lang="es-ES" dirty="0"/>
              <a:t>Sección 2: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es-ES" sz="3200" i="1" dirty="0"/>
              <a:t>Puede tomar medidas para mejorar y controlar los puntajes de crédito. </a:t>
            </a:r>
            <a:r>
              <a:rPr lang="es-ES" sz="3200" dirty="0"/>
              <a:t>Esto implica pagar las cuentas puntualmente y según lo acordado.</a:t>
            </a:r>
            <a:r>
              <a:rPr lang="es-ES" i="1" dirty="0"/>
              <a:t> </a:t>
            </a:r>
          </a:p>
          <a:p>
            <a:pPr marL="0" indent="0">
              <a:buNone/>
            </a:pPr>
            <a:endParaRPr lang="es-ES" i="1" dirty="0"/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3: Getting and Understanding Your Credit Reports and Scores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3: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1024985"/>
            <a:ext cx="3059567" cy="3688417"/>
          </a:xfrm>
        </p:spPr>
        <p:txBody>
          <a:bodyPr>
            <a:noAutofit/>
          </a:bodyPr>
          <a:lstStyle/>
          <a:p>
            <a:r>
              <a:rPr lang="es-ES" sz="3600" dirty="0"/>
              <a:t>Obtener y comprender los informes y puntajes de crédito </a:t>
            </a:r>
          </a:p>
          <a:p>
            <a:endParaRPr lang="es-ES" sz="1800" dirty="0">
              <a:latin typeface="Franklin Gothic Book" panose="020B0503020102020204" pitchFamily="34" charset="0"/>
            </a:endParaRPr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18 de la Guía del participante.</a:t>
            </a:r>
            <a:endParaRPr lang="es-ES" sz="1800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" name="Picture 1" descr="Manos sosteniendo un teléfono móvil que muestra &quot;Su puntaje de crédito es 765&quot; con el fondo de una computadora portátil que muestra la misma pantalla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2571" y="586158"/>
            <a:ext cx="5261429" cy="502905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2380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Sección 3: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i="1" dirty="0">
                <a:latin typeface="+mj-lt"/>
              </a:rPr>
              <a:t>Obtener y revisar los informes de crédito al menos una vez cada 12 meses </a:t>
            </a:r>
            <a:r>
              <a:t/>
            </a:r>
            <a:br/>
            <a:r>
              <a:rPr lang="es-ES" sz="3600" i="1" dirty="0">
                <a:latin typeface="+mj-lt"/>
              </a:rPr>
              <a:t>para asegurarse de que la información sea exacta.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8339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7526" y="2076637"/>
            <a:ext cx="4431207" cy="2169343"/>
          </a:xfrm>
        </p:spPr>
        <p:txBody>
          <a:bodyPr>
            <a:normAutofit fontScale="90000"/>
          </a:bodyPr>
          <a:lstStyle/>
          <a:p>
            <a:r>
              <a:rPr lang="es-ES" sz="4400" dirty="0"/>
              <a:t>¿Qué es un historial de crédito productivo?</a:t>
            </a:r>
          </a:p>
        </p:txBody>
      </p:sp>
      <p:pic>
        <p:nvPicPr>
          <p:cNvPr id="6" name="Picture 5" descr="Burbuja cuadrada para texto, con un signo de interrogación en el margen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75" t="-3790" r="8169" b="1"/>
          <a:stretch/>
        </p:blipFill>
        <p:spPr>
          <a:xfrm>
            <a:off x="577986" y="1426321"/>
            <a:ext cx="8003585" cy="435354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15784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Derecho a obtener informes de crédito gratuitos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Un informe de crédito gratuito cada 12 meses de cada agencia de informes de crédito nacional</a:t>
            </a:r>
          </a:p>
          <a:p>
            <a:pPr lvl="1"/>
            <a:r>
              <a:rPr lang="es-ES" sz="2800" dirty="0"/>
              <a:t>Equifax, Experian y TransUnion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Ingrese en Annualcreditreport.com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Sitio web oficial para solicitar estos informes de crédito gratuitos.</a:t>
            </a:r>
            <a:endParaRPr lang="es-ES" sz="2800" strike="sngStrike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1960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Tenga cuidado con los impostores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45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000" dirty="0"/>
              <a:t>Otros que anuncian informes, puntajes o supervisión de crédito gratuitos no forman parte del programa de informes de crédito gratuitos anuales.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000" dirty="0"/>
              <a:t>Con frecuencia, los servicios “gratuitos” se convierten en pagos después del período de prueba.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000" dirty="0"/>
              <a:t>Ingrese directamente en </a:t>
            </a:r>
            <a:r>
              <a:rPr lang="es-ES" sz="3000" b="1" dirty="0"/>
              <a:t>Annualcreditreport.com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907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1: Credit Reports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1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s-ES" sz="3600" dirty="0"/>
              <a:t>Informes de crédito</a:t>
            </a:r>
          </a:p>
          <a:p>
            <a:endParaRPr lang="es-ES" sz="1900" dirty="0">
              <a:latin typeface="Franklin Gothic Book" panose="020B0503020102020204" pitchFamily="34" charset="0"/>
            </a:endParaRPr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3 de la Guía del participante.</a:t>
            </a:r>
            <a:endParaRPr lang="es-ES" sz="1800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" name="Picture 1" descr="Tableta móvil sobre una mesa de papeles financieros. La pantalla lee Historial de crédito y es un formulario de historial de crédito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9419" y="586158"/>
            <a:ext cx="5254581" cy="5015093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55309"/>
            <a:ext cx="8036078" cy="492569"/>
          </a:xfrm>
        </p:spPr>
        <p:txBody>
          <a:bodyPr/>
          <a:lstStyle/>
          <a:p>
            <a:r>
              <a:rPr lang="es-ES" sz="2800" dirty="0"/>
              <a:t>Aplíquelo: Obtener mis informes de crédito</a:t>
            </a:r>
            <a:r>
              <a:rPr sz="3000" dirty="0"/>
              <a:t/>
            </a:r>
            <a:br>
              <a:rPr sz="3000" dirty="0"/>
            </a:br>
            <a:r>
              <a:rPr lang="es-ES" sz="2400" dirty="0"/>
              <a:t>Consulte la página 19 de la Guía del participante</a:t>
            </a:r>
          </a:p>
        </p:txBody>
      </p:sp>
      <p:pic>
        <p:nvPicPr>
          <p:cNvPr id="8" name="Picture 7" descr="Captura de pantalla de Aplíquelo: Oobtener mis informes de crédit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0" y="1120318"/>
            <a:ext cx="7816379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03741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Derecho a obtener otros informes de crédito gratis</a:t>
            </a:r>
          </a:p>
        </p:txBody>
      </p:sp>
      <p:sp>
        <p:nvSpPr>
          <p:cNvPr id="3" name="Content Placeholder 2" descr="Gavel"/>
          <p:cNvSpPr>
            <a:spLocks noGrp="1"/>
          </p:cNvSpPr>
          <p:nvPr>
            <p:ph idx="1"/>
          </p:nvPr>
        </p:nvSpPr>
        <p:spPr>
          <a:xfrm>
            <a:off x="577985" y="1424723"/>
            <a:ext cx="7059943" cy="470144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dirty="0"/>
              <a:t>Recibir asistencia pública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dirty="0"/>
              <a:t>Desempleado y busca un empleo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dirty="0"/>
              <a:t>Víctima de robo de identidad o fraude financiero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dirty="0"/>
              <a:t>La ley estatal proporciona un informe de crédito gratis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dirty="0"/>
              <a:t>Le rechazaron un crédito, servicio, un apartamento o un empleo</a:t>
            </a:r>
          </a:p>
        </p:txBody>
      </p:sp>
      <p:pic>
        <p:nvPicPr>
          <p:cNvPr id="5" name="Picture 4" descr="Imagen de un mazo o martillo de juez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1809" y="1424723"/>
            <a:ext cx="3211155" cy="218207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2493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¿Qué secciones se incluyen en los informes de crédito?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Información personal o identificatoria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Registros públicos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Cuentas asignadas o vendidas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Cuentas de crédito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Consultas</a:t>
            </a:r>
          </a:p>
        </p:txBody>
      </p:sp>
      <p:pic>
        <p:nvPicPr>
          <p:cNvPr id="4" name="Picture 3" descr="Tres manzanas en fila. Las dos en los extremos son rojas. La del medio es verde.&#10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933" y="4152397"/>
            <a:ext cx="3429000" cy="197376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93417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68224"/>
            <a:ext cx="7499213" cy="555200"/>
          </a:xfrm>
        </p:spPr>
        <p:txBody>
          <a:bodyPr/>
          <a:lstStyle/>
          <a:p>
            <a:r>
              <a:rPr lang="es-ES" sz="2800" dirty="0"/>
              <a:t>Pruébelo: Leer un informe de crédito</a:t>
            </a:r>
            <a:r>
              <a:rPr sz="2800" dirty="0"/>
              <a:t/>
            </a:r>
            <a:br>
              <a:rPr sz="2800" dirty="0"/>
            </a:br>
            <a:r>
              <a:rPr lang="es-ES" sz="2400" dirty="0"/>
              <a:t>Consulte la página 25 de la Guía del participante</a:t>
            </a:r>
            <a:endParaRPr lang="es-ES" sz="2800" dirty="0"/>
          </a:p>
        </p:txBody>
      </p:sp>
      <p:pic>
        <p:nvPicPr>
          <p:cNvPr id="9" name="Picture 8" descr="Captura de pantalla de Pruébelo: Leer un informe de crédit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28" y="1053774"/>
            <a:ext cx="7937500" cy="4893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01412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94111"/>
            <a:ext cx="8036078" cy="651353"/>
          </a:xfrm>
        </p:spPr>
        <p:txBody>
          <a:bodyPr>
            <a:noAutofit/>
          </a:bodyPr>
          <a:lstStyle/>
          <a:p>
            <a:r>
              <a:rPr lang="es-ES" sz="2800" dirty="0"/>
              <a:t>Aplíquelo: Revisar mis informes de crédito</a:t>
            </a:r>
            <a:r>
              <a:rPr sz="2800" dirty="0"/>
              <a:t/>
            </a:r>
            <a:br>
              <a:rPr sz="2800" dirty="0"/>
            </a:br>
            <a:r>
              <a:rPr lang="es-ES" sz="2400" dirty="0"/>
              <a:t>Consulte la página 29 de la Guía del participante</a:t>
            </a:r>
          </a:p>
        </p:txBody>
      </p:sp>
      <p:pic>
        <p:nvPicPr>
          <p:cNvPr id="10" name="Picture 9" descr="Captura de pantalla de Aplíquelo: Revisar mis informes de crédit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64" y="1156554"/>
            <a:ext cx="7937500" cy="4893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25559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Obtener puntajes de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870690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600" dirty="0">
                <a:latin typeface="+mj-lt"/>
              </a:rPr>
              <a:t>Algunas organizaciones sin fines de lucro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600" dirty="0">
                <a:latin typeface="+mj-lt"/>
              </a:rPr>
              <a:t>Estados de cuenta o sitios web de tarjetas de crédito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600" dirty="0">
                <a:latin typeface="+mj-lt"/>
              </a:rPr>
              <a:t>Cuándo tiene derecho a un puntaje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FICO</a:t>
            </a:r>
            <a:r>
              <a:rPr lang="es-ES" sz="2600" baseline="30000" dirty="0"/>
              <a:t>®</a:t>
            </a:r>
            <a:r>
              <a:rPr lang="es-ES" sz="2600" dirty="0"/>
              <a:t> en </a:t>
            </a:r>
            <a:r>
              <a:rPr lang="es-ES" sz="2600" dirty="0">
                <a:solidFill>
                  <a:srgbClr val="0000FF"/>
                </a:solidFill>
                <a:hlinkClick r:id="rId2" tooltip="www.myfico.com"/>
              </a:rPr>
              <a:t>www.myfico.com</a:t>
            </a:r>
            <a:r>
              <a:rPr lang="es-ES" sz="2600" dirty="0"/>
              <a:t> 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VantageScore</a:t>
            </a:r>
            <a:r>
              <a:rPr lang="es-ES" sz="2600" baseline="30000" dirty="0"/>
              <a:t>®</a:t>
            </a:r>
            <a:r>
              <a:rPr lang="es-ES" sz="2600" dirty="0"/>
              <a:t> en </a:t>
            </a:r>
            <a:r>
              <a:rPr lang="es-ES" sz="2600" dirty="0">
                <a:hlinkClick r:id="rId3" tooltip="www.vantagescore.com"/>
              </a:rPr>
              <a:t>www.vantagescore.com</a:t>
            </a:r>
            <a:endParaRPr lang="es-ES" sz="2600" dirty="0">
              <a:ea typeface="Lucida Grande"/>
              <a:cs typeface="Lucida Grande"/>
            </a:endParaRP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Tres agencias de informes de crédito nacionales </a:t>
            </a:r>
            <a:endParaRPr lang="es-ES" sz="2600" dirty="0">
              <a:solidFill>
                <a:srgbClr val="FF0000"/>
              </a:solidFill>
              <a:ea typeface="Lucida Grande"/>
              <a:cs typeface="Lucida Grande"/>
            </a:endParaRP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endParaRPr lang="es-ES" sz="32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24811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02191" cy="916084"/>
          </a:xfrm>
        </p:spPr>
        <p:txBody>
          <a:bodyPr>
            <a:noAutofit/>
          </a:bodyPr>
          <a:lstStyle/>
          <a:p>
            <a:r>
              <a:rPr lang="es-ES" dirty="0"/>
              <a:t>Sección 3: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3200" i="1" dirty="0"/>
              <a:t>Obtener y revisar los informes de crédito al menos una vez cada 12 meses para asegurarse de que la información sea exacta. 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10272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4: Disputing Errors in Your Credit Reports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4: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4665788"/>
          </a:xfrm>
        </p:spPr>
        <p:txBody>
          <a:bodyPr>
            <a:normAutofit/>
          </a:bodyPr>
          <a:lstStyle/>
          <a:p>
            <a:r>
              <a:rPr lang="es-ES"/>
              <a:t>Reclamar errores en </a:t>
            </a:r>
            <a:r>
              <a:t/>
            </a:r>
            <a:br/>
            <a:r>
              <a:rPr lang="es-ES"/>
              <a:t>los informes de crédito </a:t>
            </a:r>
          </a:p>
          <a:p>
            <a:endParaRPr lang="es-ES" sz="1800" dirty="0">
              <a:latin typeface="Franklin Gothic Book" panose="020B0503020102020204" pitchFamily="34" charset="0"/>
            </a:endParaRPr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32 de la Guía del participante.</a:t>
            </a:r>
            <a:endParaRPr lang="es-ES" sz="1800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endParaRPr lang="es-ES" dirty="0"/>
          </a:p>
        </p:txBody>
      </p:sp>
      <p:pic>
        <p:nvPicPr>
          <p:cNvPr id="2" name="Picture 1" descr="Mujer a la izquierda con un papel; hombre a la derecha señalando algo en el papel que sostiene la mujer.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3531" y="586158"/>
            <a:ext cx="5250469" cy="50292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892715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Sección 4: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>
                <a:latin typeface="+mj-lt"/>
              </a:rPr>
              <a:t>Si encuentra errores en los informes de crédito, presente un reclamo de inmediato. Asegúrese de mantener registros y realizar un seguimiento.</a:t>
            </a:r>
          </a:p>
          <a:p>
            <a:endParaRPr lang="es-E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27051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Errores en los informes de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5532831" cy="470144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Errores de identidad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Informe incorrecto del estado de la cuenta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Errores en la administración de datos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Errores de saldo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Información desactualizada</a:t>
            </a:r>
          </a:p>
          <a:p>
            <a:pPr marL="0" indent="0">
              <a:buNone/>
            </a:pPr>
            <a:endParaRPr lang="es-ES" sz="3200" b="1" i="1" dirty="0"/>
          </a:p>
          <a:p>
            <a:pPr marL="0" indent="0">
              <a:buNone/>
            </a:pPr>
            <a:endParaRPr lang="es-ES" b="1" i="1" dirty="0"/>
          </a:p>
          <a:p>
            <a:pPr marL="0" indent="0">
              <a:buNone/>
            </a:pPr>
            <a:endParaRPr lang="es-ES" b="1" i="1" dirty="0"/>
          </a:p>
        </p:txBody>
      </p:sp>
      <p:pic>
        <p:nvPicPr>
          <p:cNvPr id="1026" name="Picture 2" descr="Signo de exclamación en un círculo, todo rojo&#10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817" y="1316038"/>
            <a:ext cx="2594497" cy="241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3711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Sección 1: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800" i="1" dirty="0"/>
              <a:t>El historial de crédito puede afectar la manera en la que accede al crédito, a préstamos, empleos, vivienda, seguros y otros servicios importantes. Comprender sus derechos le permite saber cómo proteger su historial de crédito.  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Límite de tiempo para la información negativa</a:t>
            </a:r>
            <a:endParaRPr lang="es-ES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5560347" cy="4701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Por lo general, solo se puede incluir en informes de crédito durante siete años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s-ES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Algunas bancarrotas son una excepción</a:t>
            </a:r>
          </a:p>
          <a:p>
            <a:endParaRPr lang="es-ES" dirty="0"/>
          </a:p>
        </p:txBody>
      </p:sp>
      <p:pic>
        <p:nvPicPr>
          <p:cNvPr id="2050" name="Picture 2" descr="dibujo negro de un reloj de arena&#10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78392">
            <a:off x="6013272" y="1730724"/>
            <a:ext cx="2735262" cy="247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04518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Sin límites de tiempo</a:t>
            </a:r>
            <a:endParaRPr lang="es-E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5961383" cy="470144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ES" sz="3200" dirty="0">
                <a:latin typeface="+mj-lt"/>
              </a:rPr>
              <a:t>Sin límites de tiempo para información negativa cuando alguien solicita lo siguiente: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>
                <a:latin typeface="+mn-lt"/>
              </a:rPr>
              <a:t>Un empleo con un salario anual de $75,000 o más.</a:t>
            </a:r>
            <a:endParaRPr lang="es-ES" sz="3200" strike="sngStrike" dirty="0">
              <a:solidFill>
                <a:srgbClr val="FF0000"/>
              </a:solidFill>
              <a:latin typeface="+mn-lt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>
                <a:latin typeface="+mn-lt"/>
              </a:rPr>
              <a:t>Un crédito por más de $150,000.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>
                <a:latin typeface="+mn-lt"/>
              </a:rPr>
              <a:t>Un seguro de vida por un valor nominal a partir de $150,000.</a:t>
            </a:r>
            <a:endParaRPr lang="es-ES" sz="3200" strike="sngStrike" dirty="0">
              <a:solidFill>
                <a:srgbClr val="FF0000"/>
              </a:solidFill>
              <a:latin typeface="+mn-lt"/>
            </a:endParaRPr>
          </a:p>
          <a:p>
            <a:endParaRPr lang="es-ES" sz="3200" dirty="0"/>
          </a:p>
        </p:txBody>
      </p:sp>
      <p:grpSp>
        <p:nvGrpSpPr>
          <p:cNvPr id="4" name="Group 3" descr="dibujo negro de un reloj de arena&#10;"/>
          <p:cNvGrpSpPr/>
          <p:nvPr/>
        </p:nvGrpSpPr>
        <p:grpSpPr>
          <a:xfrm>
            <a:off x="6101931" y="986169"/>
            <a:ext cx="2548771" cy="2480328"/>
            <a:chOff x="6011129" y="489845"/>
            <a:chExt cx="2735262" cy="2735263"/>
          </a:xfrm>
        </p:grpSpPr>
        <p:pic>
          <p:nvPicPr>
            <p:cNvPr id="7" name="Picture 2" descr="Sand timer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78392">
              <a:off x="6011129" y="489845"/>
              <a:ext cx="2735262" cy="2735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írculo rojo con línea diagonal encima del reloj de arena.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449" y="529165"/>
              <a:ext cx="2656623" cy="26566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80082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79631" cy="881682"/>
          </a:xfrm>
        </p:spPr>
        <p:txBody>
          <a:bodyPr>
            <a:normAutofit/>
          </a:bodyPr>
          <a:lstStyle/>
          <a:p>
            <a:r>
              <a:rPr lang="es-ES"/>
              <a:t>El período de informe de siete años</a:t>
            </a:r>
            <a:endParaRPr lang="es-ES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928" y="1424723"/>
            <a:ext cx="6794501" cy="47014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Puede ser confuso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Por lo general, comienza 180 días después de que dejó de pagar la deuda.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49546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Ejemplo de informe de siete años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181" y="1425232"/>
            <a:ext cx="3945891" cy="18586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/>
              <a:t>Agosto del 2018: </a:t>
            </a:r>
            <a:r>
              <a:rPr lang="es-ES" dirty="0">
                <a:latin typeface="+mn-lt"/>
              </a:rPr>
              <a:t>30 días de retraso</a:t>
            </a:r>
            <a:endParaRPr lang="es-ES" strike="sngStrike" dirty="0">
              <a:latin typeface="+mn-lt"/>
            </a:endParaRPr>
          </a:p>
          <a:p>
            <a:pPr>
              <a:lnSpc>
                <a:spcPct val="100000"/>
              </a:lnSpc>
              <a:spcAft>
                <a:spcPts val="4800"/>
              </a:spcAft>
              <a:buFont typeface="Wingdings" panose="05000000000000000000" pitchFamily="2" charset="2"/>
              <a:buChar char="§"/>
            </a:pPr>
            <a:r>
              <a:rPr lang="es-ES"/>
              <a:t>Noviembre del 2018: </a:t>
            </a:r>
            <a:r>
              <a:rPr lang="es-ES" dirty="0">
                <a:latin typeface="+mn-lt"/>
              </a:rPr>
              <a:t>120 días de retraso y el acreedor cerró la cuenta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8571" y="1424723"/>
            <a:ext cx="3800929" cy="17931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56032" indent="-256032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Char char="•"/>
              <a:defRPr sz="2400" b="0" kern="1200">
                <a:solidFill>
                  <a:schemeClr val="tx1"/>
                </a:solidFill>
                <a:latin typeface="Franklin Gothic Medium"/>
                <a:ea typeface="+mn-ea"/>
                <a:cs typeface="Franklin Gothic Medium"/>
              </a:defRPr>
            </a:lvl1pPr>
            <a:lvl2pPr marL="457200" indent="-18288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/>
              <a:t>La mora comenzó en agosto </a:t>
            </a:r>
          </a:p>
          <a:p>
            <a:pPr>
              <a:lnSpc>
                <a:spcPct val="100000"/>
              </a:lnSpc>
              <a:spcAft>
                <a:spcPts val="4800"/>
              </a:spcAft>
              <a:buFont typeface="Wingdings" panose="05000000000000000000" pitchFamily="2" charset="2"/>
              <a:buChar char="§"/>
            </a:pPr>
            <a:r>
              <a:rPr lang="es-ES"/>
              <a:t>Julio del 2018 es el mes anterior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41730" y="3889487"/>
            <a:ext cx="7404634" cy="23822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56032" indent="-256032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Char char="•"/>
              <a:defRPr sz="2400" b="0" kern="1200">
                <a:solidFill>
                  <a:schemeClr val="tx1"/>
                </a:solidFill>
                <a:latin typeface="Franklin Gothic Medium"/>
                <a:ea typeface="+mn-ea"/>
                <a:cs typeface="Franklin Gothic Medium"/>
              </a:defRPr>
            </a:lvl1pPr>
            <a:lvl2pPr marL="457200" indent="-18288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Julio del 2018 + 180 días</a:t>
            </a:r>
            <a:r>
              <a:rPr lang="es-ES" sz="2800" b="1" dirty="0"/>
              <a:t> </a:t>
            </a:r>
            <a:r>
              <a:rPr lang="es-ES" sz="2800" dirty="0"/>
              <a:t>= enero del 2019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Enero del 2019 + 7 años = enero del 2026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Enero del 2026: </a:t>
            </a:r>
            <a:r>
              <a:rPr lang="es-ES" sz="2800" dirty="0">
                <a:latin typeface="+mn-lt"/>
              </a:rPr>
              <a:t>ya no se informa la cuenta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70566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Deudas médicas e informes de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662372" cy="470144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2800" dirty="0"/>
              <a:t>Las deudas médicas, por lo general, no aparecen en los informes de crédito hasta que estén en mora durante al menos 180 días.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800" dirty="0"/>
              <a:t>Otorga tiempo para lo siguiente: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sz="2800" dirty="0"/>
              <a:t>Resolver reclamos de facturación.</a:t>
            </a:r>
          </a:p>
          <a:p>
            <a:pPr lvl="1"/>
            <a:r>
              <a:rPr lang="es-ES" sz="2800" dirty="0"/>
              <a:t>Realizar pagos.</a:t>
            </a:r>
          </a:p>
          <a:p>
            <a:pPr lvl="1"/>
            <a:r>
              <a:rPr lang="es-ES" sz="2800" dirty="0"/>
              <a:t>Realizar acuerdos de pagos.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87222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868378" cy="881682"/>
          </a:xfrm>
        </p:spPr>
        <p:txBody>
          <a:bodyPr>
            <a:noAutofit/>
          </a:bodyPr>
          <a:lstStyle/>
          <a:p>
            <a:r>
              <a:rPr lang="es-ES"/>
              <a:t>Cómo reclamar errores en los informes de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Opción 1:  </a:t>
            </a:r>
            <a:r>
              <a:rPr lang="es-ES" sz="3200" dirty="0">
                <a:latin typeface="+mn-lt"/>
              </a:rPr>
              <a:t>En línea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Opción 2:  </a:t>
            </a:r>
            <a:r>
              <a:rPr lang="es-ES" sz="3200" dirty="0">
                <a:latin typeface="+mn-lt"/>
              </a:rPr>
              <a:t>Por correo</a:t>
            </a:r>
          </a:p>
          <a:p>
            <a:pPr>
              <a:buFont typeface="Wingdings" panose="05000000000000000000" pitchFamily="2" charset="2"/>
              <a:buChar char="§"/>
            </a:pPr>
            <a:endParaRPr lang="es-ES" sz="3200" dirty="0">
              <a:latin typeface="+mn-lt"/>
            </a:endParaRPr>
          </a:p>
          <a:p>
            <a:endParaRPr lang="es-ES" dirty="0"/>
          </a:p>
        </p:txBody>
      </p:sp>
      <p:pic>
        <p:nvPicPr>
          <p:cNvPr id="4" name="Picture 3" descr="Collage de tres fotografías. &#10; A la derecha: archivos en un cajón, en el medio hay una caja de calendario con &quot;no te olvides de hacerle SEGUIMIENTO&quot; en él; la de la derecha es una nota adhesiva amarilla que dice ¡NO TE RINDAS! en medio de un círculo rojo.&#10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3733800"/>
            <a:ext cx="8135522" cy="21717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15126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¿Qué incluir en las cartas de reclamo?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5116416" cy="5101695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Su nombre y dirección completos.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Una descripción clara de cada elemento que está reclamando y el motivo de cada reclamo.</a:t>
            </a:r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Una solicitud de corrección o eliminación. </a:t>
            </a:r>
          </a:p>
        </p:txBody>
      </p:sp>
      <p:sp>
        <p:nvSpPr>
          <p:cNvPr id="4" name="Letter" descr="sobre en blanco con líneas donde va la dirección del remitente y un rectángulo donde va el sello&#10;"/>
          <p:cNvSpPr>
            <a:spLocks noEditPoints="1" noChangeArrowheads="1"/>
          </p:cNvSpPr>
          <p:nvPr/>
        </p:nvSpPr>
        <p:spPr bwMode="auto">
          <a:xfrm rot="712214">
            <a:off x="5495612" y="1796546"/>
            <a:ext cx="3120650" cy="1706354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22886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Además, incluya información de respaldo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0169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Envíe copias, no los originales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Recibos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Estados de cuenta de tarjetas de crédito o de cuentas </a:t>
            </a:r>
            <a:endParaRPr lang="es-ES" sz="3200" strike="sngStrike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Imagen de un cheque </a:t>
            </a:r>
            <a:endParaRPr lang="es-ES" sz="3200" strike="sngStrike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Captura de pantalla de transacción en línea o pago de factura automático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7482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11805"/>
            <a:ext cx="8036078" cy="881682"/>
          </a:xfrm>
        </p:spPr>
        <p:txBody>
          <a:bodyPr/>
          <a:lstStyle/>
          <a:p>
            <a:r>
              <a:rPr lang="es-ES" dirty="0"/>
              <a:t>Después de la presentación del reclamo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9439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La agencia de informes de crédito le enviará una carta.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La información incorrecta no se puede restituir.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s-ES" sz="2800" dirty="0"/>
              <a:t>Verifique para asegurarse.</a:t>
            </a:r>
            <a:endParaRPr lang="es-ES" sz="2800" strike="sngStrike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Puede solicitar que se envíen notificaciones de correcciones a los particulares o las empresas que recibieron el informe.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290049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758" y="201539"/>
            <a:ext cx="8495509" cy="1193628"/>
          </a:xfrm>
        </p:spPr>
        <p:txBody>
          <a:bodyPr anchor="t">
            <a:normAutofit fontScale="90000"/>
          </a:bodyPr>
          <a:lstStyle/>
          <a:p>
            <a:pPr>
              <a:lnSpc>
                <a:spcPts val="3820"/>
              </a:lnSpc>
            </a:pPr>
            <a:r>
              <a:rPr lang="es-ES" sz="3100" dirty="0"/>
              <a:t>Aplíquelo: Reclamar errores en mis informes de crédito</a:t>
            </a:r>
            <a:r>
              <a:rPr dirty="0"/>
              <a:t/>
            </a:r>
            <a:br>
              <a:rPr dirty="0"/>
            </a:br>
            <a:r>
              <a:rPr lang="es-ES" sz="2700" dirty="0"/>
              <a:t>Consulte la página 34 de la Guía del participante</a:t>
            </a:r>
          </a:p>
        </p:txBody>
      </p:sp>
      <p:pic>
        <p:nvPicPr>
          <p:cNvPr id="4" name="Picture 3" descr="Captura de pantalla de Aplíquelo: Reclamar errores en mis informes de crédit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739739"/>
            <a:ext cx="7937500" cy="4096372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1294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136"/>
            <a:ext cx="7924800" cy="914894"/>
          </a:xfrm>
        </p:spPr>
        <p:txBody>
          <a:bodyPr>
            <a:normAutofit fontScale="90000"/>
          </a:bodyPr>
          <a:lstStyle/>
          <a:p>
            <a:r>
              <a:rPr lang="es-ES"/>
              <a:t>Pruébelo: ¿Esto es un informe de crédito?</a:t>
            </a:r>
            <a:r>
              <a:t/>
            </a:r>
            <a:br/>
            <a:r>
              <a:rPr lang="es-ES" sz="2700" dirty="0">
                <a:solidFill>
                  <a:srgbClr val="318FC5"/>
                </a:solidFill>
              </a:rPr>
              <a:t>Consulte la página 3 de la Guía del participante. </a:t>
            </a:r>
            <a:endParaRPr lang="es-E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6851"/>
            <a:ext cx="4301068" cy="4525963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500" dirty="0"/>
              <a:t>Su nombre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500" dirty="0"/>
              <a:t>Su edad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s-ES" sz="2500" dirty="0"/>
              <a:t>Arrestos y condenas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500" dirty="0"/>
              <a:t>Los pagos de las tarjetas de crédito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500" dirty="0"/>
              <a:t>Sus ingresos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500" dirty="0"/>
              <a:t>Bancarrotas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500" dirty="0"/>
              <a:t>Pagos del plan del celular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8268" y="1176851"/>
            <a:ext cx="4309533" cy="4910682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 startAt="8"/>
            </a:pPr>
            <a:r>
              <a:rPr lang="es-ES" sz="2400" dirty="0"/>
              <a:t>Relación entre la deuda y los ingresos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 startAt="8"/>
            </a:pPr>
            <a:r>
              <a:rPr lang="es-ES" sz="2400" dirty="0"/>
              <a:t>Pagos de préstamos estudiantiles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 startAt="8"/>
            </a:pPr>
            <a:r>
              <a:rPr lang="es-ES" sz="2400" dirty="0"/>
              <a:t>Límites de las tarjetas de crédito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 startAt="8"/>
            </a:pPr>
            <a:r>
              <a:rPr lang="es-ES" sz="2400" dirty="0"/>
              <a:t>Multas de tránsito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 startAt="8"/>
            </a:pPr>
            <a:r>
              <a:rPr lang="es-ES" sz="2400" dirty="0"/>
              <a:t>Saldo de la cuenta de ahorro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 startAt="8"/>
            </a:pPr>
            <a:r>
              <a:rPr lang="es-ES" sz="2400" dirty="0"/>
              <a:t>Compras con tarjeta de débito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88829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45744" cy="916084"/>
          </a:xfrm>
        </p:spPr>
        <p:txBody>
          <a:bodyPr>
            <a:noAutofit/>
          </a:bodyPr>
          <a:lstStyle/>
          <a:p>
            <a:r>
              <a:rPr lang="es-ES" dirty="0"/>
              <a:t>Sección 4: 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i="1" dirty="0">
                <a:latin typeface="+mj-lt"/>
              </a:rPr>
              <a:t>Si encuentra errores en los informes de crédito, presente un reclamo de inmediato. Asegúrese de mantener registros y realizar un seguimiento.</a:t>
            </a:r>
            <a:endParaRPr lang="es-ES" sz="32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78689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5: Build, Repair, and Maintain a Productive Credit History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5: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5297459"/>
          </a:xfrm>
        </p:spPr>
        <p:txBody>
          <a:bodyPr>
            <a:noAutofit/>
          </a:bodyPr>
          <a:lstStyle/>
          <a:p>
            <a:r>
              <a:rPr lang="es-ES"/>
              <a:t>Establecer, corregir y mantener un historial de crédito productivo </a:t>
            </a:r>
          </a:p>
          <a:p>
            <a:endParaRPr lang="es-ES" sz="1100" dirty="0"/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38 de la Guía del participante.</a:t>
            </a:r>
            <a:endParaRPr lang="es-ES" sz="1800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" name="Picture 1" descr="Hombre y mujer sonriendo y pintando una habitación. La mujer sostiene una brocha y una lata de pintura. El hombre sostiene un rodillo de pintura.&#10;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9966" y="586158"/>
            <a:ext cx="5254034" cy="502839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85739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Sección 5: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>
                <a:latin typeface="+mj-lt"/>
              </a:rPr>
              <a:t>Su historial de crédito no debe ser su futuro crédito. </a:t>
            </a:r>
          </a:p>
          <a:p>
            <a:endParaRPr lang="es-ES" sz="3200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91693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604" y="251675"/>
            <a:ext cx="8566013" cy="881682"/>
          </a:xfrm>
        </p:spPr>
        <p:txBody>
          <a:bodyPr>
            <a:noAutofit/>
          </a:bodyPr>
          <a:lstStyle/>
          <a:p>
            <a:r>
              <a:rPr lang="es-ES" sz="2800" dirty="0"/>
              <a:t>Pruébelo: Desarrollar un historial de crédito productivo</a:t>
            </a:r>
            <a:r>
              <a:rPr sz="2800" dirty="0"/>
              <a:t/>
            </a:r>
            <a:br>
              <a:rPr sz="2800" dirty="0"/>
            </a:br>
            <a:r>
              <a:rPr lang="es-ES" sz="2400" dirty="0"/>
              <a:t>Consultar la página 39 de la Guía del participante</a:t>
            </a:r>
            <a:endParaRPr lang="es-ES" sz="2800" dirty="0"/>
          </a:p>
        </p:txBody>
      </p:sp>
      <p:pic>
        <p:nvPicPr>
          <p:cNvPr id="5" name="Picture 4" descr="Captura de pantalla de Pruébelo: Desarrollar un historial de crédito productivo de la Guía del participante. Se muestra solo con fines de navegación.&#10;&#10;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47" y="1386346"/>
            <a:ext cx="7360303" cy="4675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51410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311" y="100981"/>
            <a:ext cx="7499213" cy="881682"/>
          </a:xfrm>
        </p:spPr>
        <p:txBody>
          <a:bodyPr/>
          <a:lstStyle/>
          <a:p>
            <a:r>
              <a:rPr lang="es-ES"/>
              <a:t>Corregir y mejorar el perfil crediticio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982663"/>
            <a:ext cx="7499214" cy="51435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Obtener y revisar los informes de crédito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Reclamar y corregir cualquier error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Pagar todas las cuentas puntualmente y según lo acordado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Usar la menor cantidad de límite de crédito como sea posible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Usar una estrategia para establecer un perfil crediticio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Mantener las cuentas antiguas abiertas, si fuera posible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Solicitar un crédito solo si lo necesita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Negociar otros plazos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ES" sz="2300" dirty="0"/>
              <a:t>Solicitar la eliminación de “buena voluntad”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9929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516" y="444548"/>
            <a:ext cx="7927848" cy="914894"/>
          </a:xfrm>
        </p:spPr>
        <p:txBody>
          <a:bodyPr/>
          <a:lstStyle/>
          <a:p>
            <a:r>
              <a:rPr lang="es-ES" dirty="0"/>
              <a:t>Establecer un historial de crédito alternativo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1282585"/>
            <a:ext cx="8229600" cy="93228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ES" sz="2800" b="0" cap="none" dirty="0"/>
              <a:t>Constate otros pagos que realiza en forma periódica, por ejemplo: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86984" y="2214874"/>
            <a:ext cx="3936927" cy="357462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Renta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Cuidado de niños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Factura de celular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Factura de electricidad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Factura de gas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Facturas de agua, cloacas y recolección de residuos</a:t>
            </a:r>
          </a:p>
          <a:p>
            <a:pPr indent="0">
              <a:lnSpc>
                <a:spcPct val="100000"/>
              </a:lnSpc>
              <a:buNone/>
            </a:pPr>
            <a:endParaRPr lang="es-E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14874"/>
            <a:ext cx="4041775" cy="395128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Factura de servicio de televisión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Factura de servicio de Internet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Pagos de seguro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Préstamo de un amigo o familiar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Ahorros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42464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83524"/>
            <a:ext cx="7499213" cy="881682"/>
          </a:xfrm>
        </p:spPr>
        <p:txBody>
          <a:bodyPr/>
          <a:lstStyle/>
          <a:p>
            <a:r>
              <a:rPr lang="es-ES" dirty="0"/>
              <a:t>Establecer el perfil crediticio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273891"/>
            <a:ext cx="7499214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Obtener una tarjeta de crédito con garantía.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Obtener un préstamo para establecer el perfil crediticio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Convertirse en un usuario autorizado de una cuenta.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Conseguir un cofirmante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Solicitar una tarjeta de crédito en una tienda o estación de servicio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Realizar un depósito importante y negociar un préstamo por el saldo restante.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30316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18598"/>
            <a:ext cx="7499213" cy="534203"/>
          </a:xfrm>
        </p:spPr>
        <p:txBody>
          <a:bodyPr/>
          <a:lstStyle/>
          <a:p>
            <a:pPr lvl="0"/>
            <a:r>
              <a:rPr lang="es-ES" sz="2800" dirty="0"/>
              <a:t>Aplíquelo:  Establecer mi perfil crediticio </a:t>
            </a:r>
            <a:r>
              <a:rPr sz="2800" dirty="0"/>
              <a:t/>
            </a:r>
            <a:br>
              <a:rPr sz="2800" dirty="0"/>
            </a:br>
            <a:r>
              <a:rPr lang="es-ES" sz="2400" dirty="0"/>
              <a:t>Consultar la página 42 de la Guía del participante</a:t>
            </a:r>
            <a:endParaRPr lang="es-ES" sz="2800" dirty="0"/>
          </a:p>
        </p:txBody>
      </p:sp>
      <p:pic>
        <p:nvPicPr>
          <p:cNvPr id="11" name="Picture 10" descr="Captura de pantalla de Aplíquelo: Establecer mi perfil creditici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03" y="1120131"/>
            <a:ext cx="6837221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40974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5" y="347606"/>
            <a:ext cx="8566015" cy="789139"/>
          </a:xfrm>
        </p:spPr>
        <p:txBody>
          <a:bodyPr>
            <a:noAutofit/>
          </a:bodyPr>
          <a:lstStyle/>
          <a:p>
            <a:pPr lvl="0">
              <a:lnSpc>
                <a:spcPct val="90000"/>
              </a:lnSpc>
            </a:pPr>
            <a:r>
              <a:rPr lang="es-ES" sz="2800" dirty="0"/>
              <a:t>Aplíquelo:  Establecer un historial de crédito alternativo</a:t>
            </a:r>
            <a:r>
              <a:rPr sz="2800" dirty="0"/>
              <a:t/>
            </a:r>
            <a:br>
              <a:rPr sz="2800" dirty="0"/>
            </a:br>
            <a:r>
              <a:rPr lang="es-ES" sz="2400" dirty="0"/>
              <a:t>Consultar la página 46 de la Guía del participante</a:t>
            </a:r>
          </a:p>
        </p:txBody>
      </p:sp>
      <p:pic>
        <p:nvPicPr>
          <p:cNvPr id="9" name="Picture 8" descr="Captura de pantalla de Aplíquelo: Crear mi historial de crédito alternativ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1" y="1391958"/>
            <a:ext cx="7415157" cy="471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37398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5" y="300806"/>
            <a:ext cx="8353073" cy="734198"/>
          </a:xfrm>
        </p:spPr>
        <p:txBody>
          <a:bodyPr>
            <a:noAutofit/>
          </a:bodyPr>
          <a:lstStyle/>
          <a:p>
            <a:pPr lvl="0"/>
            <a:r>
              <a:rPr lang="es-ES" sz="2800" dirty="0"/>
              <a:t>Aplíquelo: Corregir y mejorar el perfil crediticio</a:t>
            </a:r>
            <a:r>
              <a:rPr sz="2600" dirty="0"/>
              <a:t/>
            </a:r>
            <a:br>
              <a:rPr sz="2600" dirty="0"/>
            </a:br>
            <a:r>
              <a:rPr lang="es-ES" sz="2400" dirty="0"/>
              <a:t>Consultar la página 47 de la Guía del participante</a:t>
            </a:r>
            <a:endParaRPr lang="es-ES" sz="2600" dirty="0"/>
          </a:p>
        </p:txBody>
      </p:sp>
      <p:pic>
        <p:nvPicPr>
          <p:cNvPr id="8" name="Picture 7" descr="Captura de pantalla de Aplíquelo: Corregir y mejorar el perfil creditici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64" y="1232459"/>
            <a:ext cx="7937500" cy="4694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07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¿Qué se incluye en un informe de crédito?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s-ES" sz="3200" dirty="0"/>
              <a:t>Información identificatoria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ES" sz="3200" dirty="0"/>
              <a:t>Las deudas y algunas cuentas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ES" sz="3200" dirty="0"/>
              <a:t>Información de registros públicos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ES" sz="3200" dirty="0"/>
              <a:t>Las solicitudes de créditos nuevos y demás “consultas”</a:t>
            </a:r>
          </a:p>
          <a:p>
            <a:pPr lvl="1"/>
            <a:endParaRPr lang="es-ES" dirty="0"/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3508606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35468"/>
            <a:ext cx="8036078" cy="914400"/>
          </a:xfrm>
        </p:spPr>
        <p:txBody>
          <a:bodyPr>
            <a:noAutofit/>
          </a:bodyPr>
          <a:lstStyle/>
          <a:p>
            <a:pPr lvl="0">
              <a:lnSpc>
                <a:spcPct val="90000"/>
              </a:lnSpc>
            </a:pPr>
            <a:r>
              <a:rPr lang="es-ES" sz="2800" dirty="0"/>
              <a:t>Aplíquelo:  Mantener mi historial de crédito productivo</a:t>
            </a:r>
            <a:r>
              <a:rPr sz="2600" dirty="0"/>
              <a:t/>
            </a:r>
            <a:br>
              <a:rPr sz="2600" dirty="0"/>
            </a:br>
            <a:r>
              <a:rPr lang="es-ES" sz="2400" dirty="0"/>
              <a:t>Consultar la página 48 de la Guía del participante</a:t>
            </a:r>
          </a:p>
        </p:txBody>
      </p:sp>
      <p:pic>
        <p:nvPicPr>
          <p:cNvPr id="8" name="Picture 7" descr="Captura de pantalla de Aplíquelo: Mantener mi historial de crédito productiv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72" y="1421951"/>
            <a:ext cx="7827256" cy="4420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707577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77794"/>
            <a:ext cx="7499213" cy="881682"/>
          </a:xfrm>
        </p:spPr>
        <p:txBody>
          <a:bodyPr/>
          <a:lstStyle/>
          <a:p>
            <a:r>
              <a:rPr lang="es-ES" dirty="0"/>
              <a:t>Mantener el perfil crediticio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377588"/>
            <a:ext cx="7499214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000" dirty="0"/>
              <a:t>Pagar las cuentas puntualmente y según lo acordado.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000" dirty="0"/>
              <a:t>Seguir pagando los saldos adeudados.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000" dirty="0"/>
              <a:t>Mantener la proporción del crédito que utiliza baja en comparación con los límites de crédito.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000" dirty="0"/>
              <a:t>No solicitar demasiado crédito.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000" dirty="0"/>
              <a:t>Evitar medidas u omisiones que puedan generar nuevas entradas.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000" dirty="0"/>
              <a:t>Pagar los impuestos y la pensión para el sustento de hijos en su totalidad y puntualmente.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000" dirty="0"/>
              <a:t>Verificar los informes de crédito y reclamar los errores de manera periódica.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000" dirty="0"/>
              <a:t>Mantener registros financieros adecuados.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01006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93482"/>
            <a:ext cx="8036078" cy="595085"/>
          </a:xfrm>
        </p:spPr>
        <p:txBody>
          <a:bodyPr/>
          <a:lstStyle/>
          <a:p>
            <a:r>
              <a:rPr lang="es-ES" sz="2800" dirty="0"/>
              <a:t>Aplíquelo: Obtener ayuda para mi perfil crediticio</a:t>
            </a:r>
            <a:r>
              <a:rPr sz="2400" dirty="0"/>
              <a:t/>
            </a:r>
            <a:br>
              <a:rPr sz="2400" dirty="0"/>
            </a:br>
            <a:r>
              <a:rPr lang="es-ES" sz="2400" dirty="0"/>
              <a:t>Consultar la página 49 de la Guía del participante</a:t>
            </a:r>
          </a:p>
        </p:txBody>
      </p:sp>
      <p:pic>
        <p:nvPicPr>
          <p:cNvPr id="8" name="Picture 7" descr="Captura de pantalla de Aplíquelo: Obtener ayuda para mi perfil crediticio de la Guía del participante. Se muestra solo con fines de navegación.&#10;&#10;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198029"/>
            <a:ext cx="7937500" cy="4868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909707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94984"/>
            <a:ext cx="7499213" cy="881682"/>
          </a:xfrm>
        </p:spPr>
        <p:txBody>
          <a:bodyPr/>
          <a:lstStyle/>
          <a:p>
            <a:r>
              <a:rPr lang="es-ES" dirty="0"/>
              <a:t>Obtenga ayuda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018951"/>
            <a:ext cx="7372215" cy="506074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dirty="0"/>
              <a:t>Institución financiera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dirty="0"/>
              <a:t>Servicio de asesoramiento crediticio para consumidores sin fines de lucro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b="1" dirty="0">
                <a:latin typeface="Franklin Gothic Book" panose="020B0503020102020204" pitchFamily="34" charset="0"/>
              </a:rPr>
              <a:t>Agencia de asesoramiento de viviendas</a:t>
            </a:r>
            <a:r>
              <a:rPr lang="es-ES" dirty="0"/>
              <a:t> </a:t>
            </a:r>
            <a:r>
              <a:rPr lang="es-ES" dirty="0">
                <a:latin typeface="+mn-lt"/>
              </a:rPr>
              <a:t>aprobada por el Departamento de Vivienda y Desarrollo Urbano de EE. UU. (HUD, por sus siglas en inglés)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dirty="0"/>
              <a:t>Organización de educación financiera sin fines de lucro 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dirty="0"/>
              <a:t>Asesores financieros certificados (CFP, por sus siglas en inglés) 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dirty="0"/>
              <a:t>Otro</a:t>
            </a:r>
          </a:p>
        </p:txBody>
      </p:sp>
      <p:pic>
        <p:nvPicPr>
          <p:cNvPr id="5122" name="Picture 2" descr="Botón de Ayuda&#10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46040">
            <a:off x="6642931" y="793544"/>
            <a:ext cx="2143116" cy="179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72103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Corrección del perfil crediticio y consolidación de las deudas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Empresas de corrección del perfil crediticio</a:t>
            </a:r>
          </a:p>
          <a:p>
            <a:pPr lvl="1">
              <a:spcBef>
                <a:spcPts val="0"/>
              </a:spcBef>
            </a:pPr>
            <a:r>
              <a:rPr lang="es-ES" sz="2800" dirty="0"/>
              <a:t>Le prometen corregir su perfil crediticio por un cargo.  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Empresas de consolidación de deudas</a:t>
            </a:r>
          </a:p>
          <a:p>
            <a:pPr lvl="1"/>
            <a:r>
              <a:rPr lang="es-ES" sz="2800" dirty="0"/>
              <a:t>Ofrecen distintos servicios.</a:t>
            </a:r>
          </a:p>
          <a:p>
            <a:pPr lvl="1"/>
            <a:r>
              <a:rPr lang="es-ES" sz="2800" dirty="0"/>
              <a:t>Por lo general, se especializan en los préstamos de consolidación de deudas y los servicios de cancelación de deudas.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043589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Tenga cuidado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2"/>
            <a:ext cx="5983681" cy="495067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Consolidación de deudas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800" dirty="0"/>
              <a:t>Obtener un préstamo nuevo para pagar otras deudas. </a:t>
            </a:r>
            <a:endParaRPr lang="es-ES" sz="2800" strike="sngStrike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s-ES" sz="2800" dirty="0"/>
              <a:t>No aborda causas subyacentes de deudas.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Cancelación de deudas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800" dirty="0"/>
              <a:t>Resolver con los acreedores aceptar pagos menores y cancelar la deuda.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2800" dirty="0"/>
              <a:t>Es posible que deba pagar impuestos sobre el ingreso de la parte cancelada.</a:t>
            </a:r>
          </a:p>
        </p:txBody>
      </p:sp>
      <p:pic>
        <p:nvPicPr>
          <p:cNvPr id="6148" name="Picture 4" descr="Triángulo amarillo con bordes negros y signo de exclamación negro en el medio&#10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3844">
            <a:off x="6218454" y="876794"/>
            <a:ext cx="2446705" cy="210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27791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51546"/>
            <a:ext cx="7499213" cy="881682"/>
          </a:xfrm>
        </p:spPr>
        <p:txBody>
          <a:bodyPr>
            <a:normAutofit fontScale="90000"/>
          </a:bodyPr>
          <a:lstStyle/>
          <a:p>
            <a:r>
              <a:rPr lang="es-ES"/>
              <a:t>Estafas de corrección del perfil crediticio</a:t>
            </a:r>
            <a:endParaRPr lang="es-ES" strike="sngStrike" dirty="0"/>
          </a:p>
        </p:txBody>
      </p:sp>
      <p:pic>
        <p:nvPicPr>
          <p:cNvPr id="4" name="Picture 3" descr="Letrero de calle amarillo con negro alrededor de los bordes y el texto &quot;ALERTA DE ESTAFA&quot; en el medio&#10;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956" y="3078480"/>
            <a:ext cx="4297680" cy="28651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113632"/>
            <a:ext cx="6387476" cy="4701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200" dirty="0"/>
              <a:t>Tenga cuidado con las empresas de corrección del perfil crediticio que realizan lo siguiente: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200" dirty="0"/>
              <a:t>Prometen eliminar el perfil crediticio malo o eliminar otra información negativa, pero exacta.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200" dirty="0"/>
              <a:t>Prometen la corrección del perfil crediticio rápida y fácil.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200" dirty="0"/>
              <a:t>Ofrecen crearle una nueva identidad.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200" dirty="0"/>
              <a:t>Quieren que pague costos iniciales.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200" dirty="0"/>
              <a:t>No le explican sus derechos.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2452192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Proteger el historial de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Alerta de fraude inicial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Alerta de servicio militar en actividad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Alerta de fraude extendida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Congelación de crédito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Bloqueo de crédito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54729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26289" cy="916084"/>
          </a:xfrm>
        </p:spPr>
        <p:txBody>
          <a:bodyPr>
            <a:noAutofit/>
          </a:bodyPr>
          <a:lstStyle/>
          <a:p>
            <a:r>
              <a:rPr lang="es-ES" dirty="0"/>
              <a:t>Sección 5: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>
                <a:latin typeface="+mj-lt"/>
              </a:rPr>
              <a:t>Su historial de crédito no debe ser su futuro crédito. </a:t>
            </a:r>
          </a:p>
          <a:p>
            <a:endParaRPr lang="es-ES" sz="3200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938111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183" y="714215"/>
            <a:ext cx="5594519" cy="889206"/>
          </a:xfrm>
        </p:spPr>
        <p:txBody>
          <a:bodyPr>
            <a:normAutofit fontScale="90000"/>
          </a:bodyPr>
          <a:lstStyle/>
          <a:p>
            <a:r>
              <a:rPr lang="es-ES" dirty="0"/>
              <a:t>Tomar medidas </a:t>
            </a:r>
            <a:r>
              <a:rPr dirty="0"/>
              <a:t/>
            </a:r>
            <a:br>
              <a:rPr dirty="0"/>
            </a:br>
            <a:r>
              <a:rPr lang="es-ES" sz="2700" dirty="0"/>
              <a:t>Consulte la página 54 de la Guía del participante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847014"/>
            <a:ext cx="5581266" cy="287507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768"/>
              </a:spcBef>
            </a:pPr>
            <a:r>
              <a:rPr lang="es-ES" sz="4100" dirty="0"/>
              <a:t>¿Qué haré?</a:t>
            </a:r>
          </a:p>
          <a:p>
            <a:pPr>
              <a:lnSpc>
                <a:spcPct val="120000"/>
              </a:lnSpc>
              <a:spcBef>
                <a:spcPts val="768"/>
              </a:spcBef>
            </a:pPr>
            <a:r>
              <a:rPr lang="es-ES" sz="4100" dirty="0"/>
              <a:t>¿Cómo lo haré?</a:t>
            </a:r>
          </a:p>
          <a:p>
            <a:pPr>
              <a:lnSpc>
                <a:spcPct val="120000"/>
              </a:lnSpc>
              <a:spcBef>
                <a:spcPts val="768"/>
              </a:spcBef>
            </a:pPr>
            <a:r>
              <a:rPr lang="es-ES" sz="4100" dirty="0"/>
              <a:t>¿Le contaré mis planes a alguien? En caso de que sea así, ¿a quién?</a:t>
            </a:r>
          </a:p>
          <a:p>
            <a:pPr>
              <a:lnSpc>
                <a:spcPct val="120000"/>
              </a:lnSpc>
              <a:spcBef>
                <a:spcPts val="768"/>
              </a:spcBef>
              <a:buFont typeface="Wingdings" panose="05000000000000000000" pitchFamily="2" charset="2"/>
              <a:buChar char="§"/>
            </a:pPr>
            <a:endParaRPr lang="es-ES" sz="4100" dirty="0"/>
          </a:p>
          <a:p>
            <a:pPr>
              <a:buFont typeface="Wingdings" panose="05000000000000000000" pitchFamily="2" charset="2"/>
              <a:buChar char="§"/>
            </a:pPr>
            <a:endParaRPr lang="es-ES" dirty="0"/>
          </a:p>
          <a:p>
            <a:pPr>
              <a:buFont typeface="Wingdings" panose="05000000000000000000" pitchFamily="2" charset="2"/>
              <a:buChar char="§"/>
            </a:pPr>
            <a:endParaRPr lang="es-ES" dirty="0"/>
          </a:p>
          <a:p>
            <a:pPr>
              <a:buFont typeface="Wingdings" panose="05000000000000000000" pitchFamily="2" charset="2"/>
              <a:buChar char="§"/>
            </a:pPr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+mj-lt"/>
              </a:rPr>
              <a:t>Visite </a:t>
            </a:r>
            <a:r>
              <a:rPr lang="es-ES" sz="2400" dirty="0" smtClean="0">
                <a:latin typeface="+mj-lt"/>
              </a:rPr>
              <a:t>FDIC.gov/</a:t>
            </a:r>
            <a:r>
              <a:rPr lang="es-ES" sz="2400" dirty="0" err="1" smtClean="0">
                <a:latin typeface="+mj-lt"/>
              </a:rPr>
              <a:t>education</a:t>
            </a:r>
            <a:r>
              <a:rPr lang="es-ES" sz="2400" dirty="0" smtClean="0">
                <a:latin typeface="+mj-lt"/>
              </a:rPr>
              <a:t> </a:t>
            </a:r>
            <a:r>
              <a:rPr lang="es-ES" sz="2400" dirty="0">
                <a:latin typeface="+mj-lt"/>
              </a:rPr>
              <a:t>para tener más información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541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Agencias de informes de crédito nacionales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214" y="1600201"/>
            <a:ext cx="7643586" cy="47561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Equifax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s-ES" sz="32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Experian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s-ES" sz="32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TransUnion</a:t>
            </a:r>
          </a:p>
        </p:txBody>
      </p:sp>
      <p:pic>
        <p:nvPicPr>
          <p:cNvPr id="5" name="Picture 4" descr="Logotipo de Equifax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142" y="1512269"/>
            <a:ext cx="3474357" cy="987807"/>
          </a:xfrm>
          <a:prstGeom prst="rect">
            <a:avLst/>
          </a:prstGeom>
        </p:spPr>
      </p:pic>
      <p:pic>
        <p:nvPicPr>
          <p:cNvPr id="6" name="Picture 5" descr="Logotipo de Experia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7786" y="2608928"/>
            <a:ext cx="3051713" cy="1525857"/>
          </a:xfrm>
          <a:prstGeom prst="rect">
            <a:avLst/>
          </a:prstGeom>
        </p:spPr>
      </p:pic>
      <p:pic>
        <p:nvPicPr>
          <p:cNvPr id="7" name="Picture 6" descr="Logotipo de TransUnion&#10;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431" y="3906255"/>
            <a:ext cx="3937001" cy="124507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19852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77987" y="254735"/>
            <a:ext cx="5483180" cy="1165131"/>
          </a:xfrm>
        </p:spPr>
        <p:txBody>
          <a:bodyPr/>
          <a:lstStyle/>
          <a:p>
            <a:r>
              <a:rPr lang="es-ES" sz="2800" dirty="0"/>
              <a:t>Encuesta previa a la capacitación </a:t>
            </a:r>
            <a:r>
              <a:rPr sz="2600" dirty="0"/>
              <a:t/>
            </a:r>
            <a:br>
              <a:rPr sz="2600" dirty="0"/>
            </a:br>
            <a:r>
              <a:rPr lang="es-ES" sz="2400" dirty="0"/>
              <a:t>Consulte la página 59 de la Guía del participante</a:t>
            </a:r>
          </a:p>
        </p:txBody>
      </p:sp>
      <p:pic>
        <p:nvPicPr>
          <p:cNvPr id="15" name="Picture 14" descr="&quot;GRACIAS&quot; en mayúsculas, con cada letra en blanco en su propio recuadro negro separado, todo colgando de cuerdas separadas desde la parte superior.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929" y="163295"/>
            <a:ext cx="3085999" cy="2207251"/>
          </a:xfrm>
          <a:prstGeom prst="rect">
            <a:avLst/>
          </a:prstGeom>
        </p:spPr>
      </p:pic>
      <p:pic>
        <p:nvPicPr>
          <p:cNvPr id="11" name="Picture 10" descr="Captura de pantalla de la parte superior de la Encuesta posterior a la capacitación de la Guía del participante. Se muestra solo con fines de navegación.&#10;&#10;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96" y="2359462"/>
            <a:ext cx="7403336" cy="3797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70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4267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¿Qué es un puntaje de crédito?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4804155" cy="4701440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s-ES" sz="4000" dirty="0"/>
              <a:t>Una cifra que se basa en la información de los informes de crédito. 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s-ES" sz="4000" dirty="0"/>
              <a:t>Predice el pago de cuentas y deudas, según lo acordado.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s-ES" sz="4000" dirty="0"/>
              <a:t>Es probable que las personas que tienen puntajes de crédito más altos, representen menor riesgo para los acreedores.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s-ES" dirty="0"/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  <a:p>
            <a:pPr lvl="1"/>
            <a:endParaRPr lang="es-ES" dirty="0"/>
          </a:p>
          <a:p>
            <a:endParaRPr lang="es-ES" dirty="0"/>
          </a:p>
        </p:txBody>
      </p:sp>
      <p:pic>
        <p:nvPicPr>
          <p:cNvPr id="5" name="Picture 4" descr="Persona que sostiene una tableta móvil.&#10;La pantalla muestra Puntaje de crédito, con 720 en un cuadro verde y una flecha que indica que está en el rango bueno.&#10;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2141" y="1731981"/>
            <a:ext cx="3205274" cy="354244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2036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5458"/>
            <a:ext cx="7924800" cy="914894"/>
          </a:xfrm>
        </p:spPr>
        <p:txBody>
          <a:bodyPr>
            <a:normAutofit fontScale="90000"/>
          </a:bodyPr>
          <a:lstStyle/>
          <a:p>
            <a:r>
              <a:rPr lang="es-ES"/>
              <a:t>¿Quién utiliza los informes y puntajes de crédito?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7910945" cy="45259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700" dirty="0"/>
              <a:t>Instituciones financieras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700" dirty="0"/>
              <a:t>Algunos administradores de propiedades 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700" dirty="0"/>
              <a:t>Empresas de servicios públicos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700" dirty="0"/>
              <a:t>Algunas empresas de telefonía celular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700" dirty="0"/>
              <a:t>Empresas de seguro (en algunos estados)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700" dirty="0"/>
              <a:t>Empleadores (en algunos estados)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700" dirty="0"/>
              <a:t>Agencias u organizaciones afiliadas de algunos estados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29302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8.0&quot;&gt;&lt;object type=&quot;1&quot; unique_id=&quot;10001&quot;&gt;&lt;object type=&quot;2&quot; unique_id=&quot;11337&quot;&gt;&lt;object type=&quot;3&quot; unique_id=&quot;11338&quot;&gt;&lt;property id=&quot;20148&quot; value=&quot;5&quot;/&gt;&lt;property id=&quot;20300&quot; value=&quot;Slide 1 - &amp;quot;To Your Credit&amp;quot;&quot;/&gt;&lt;property id=&quot;20307&quot; value=&quot;256&quot;/&gt;&lt;/object&gt;&lt;object type=&quot;3&quot; unique_id=&quot;11339&quot;&gt;&lt;property id=&quot;20148&quot; value=&quot;5&quot;/&gt;&lt;property id=&quot;20300&quot; value=&quot;Slide 2 - &amp;quot;Pre-Training Survey&amp;quot;&quot;/&gt;&lt;property id=&quot;20307&quot; value=&quot;269&quot;/&gt;&lt;/object&gt;&lt;object type=&quot;3&quot; unique_id=&quot;11340&quot;&gt;&lt;property id=&quot;20148&quot; value=&quot;5&quot;/&gt;&lt;property id=&quot;20300&quot; value=&quot;Slide 3 - &amp;quot;Opener&amp;quot;&quot;/&gt;&lt;property id=&quot;20307&quot; value=&quot;408&quot;/&gt;&lt;/object&gt;&lt;object type=&quot;3&quot; unique_id=&quot;11341&quot;&gt;&lt;property id=&quot;20148&quot; value=&quot;5&quot;/&gt;&lt;property id=&quot;20300&quot; value=&quot;Slide 4 - &amp;quot;Opener Instructions&amp;quot;&quot;/&gt;&lt;property id=&quot;20307&quot; value=&quot;257&quot;/&gt;&lt;/object&gt;&lt;object type=&quot;3&quot; unique_id=&quot;11342&quot;&gt;&lt;property id=&quot;20148&quot; value=&quot;5&quot;/&gt;&lt;property id=&quot;20300&quot; value=&quot;Slide 5 - &amp;quot;Opener Reflection&amp;quot;&quot;/&gt;&lt;property id=&quot;20307&quot; value=&quot;407&quot;/&gt;&lt;/object&gt;&lt;object type=&quot;3&quot; unique_id=&quot;11343&quot;&gt;&lt;property id=&quot;20148&quot; value=&quot;5&quot;/&gt;&lt;property id=&quot;20300&quot; value=&quot;Slide 6 - &amp;quot;Introductions to “To Your Credit” and Each Other&amp;quot;&quot;/&gt;&lt;property id=&quot;20307&quot; value=&quot;409&quot;/&gt;&lt;/object&gt;&lt;object type=&quot;3&quot; unique_id=&quot;11344&quot;&gt;&lt;property id=&quot;20148&quot; value=&quot;5&quot;/&gt;&lt;property id=&quot;20300&quot; value=&quot;Slide 7 - &amp;quot;Training Purpose&amp;quot;&quot;/&gt;&lt;property id=&quot;20307&quot; value=&quot;410&quot;/&gt;&lt;/object&gt;&lt;object type=&quot;3&quot; unique_id=&quot;11345&quot;&gt;&lt;property id=&quot;20148&quot; value=&quot;5&quot;/&gt;&lt;property id=&quot;20300&quot; value=&quot;Slide 8 - &amp;quot;Training Objectives&amp;quot;&quot;/&gt;&lt;property id=&quot;20307&quot; value=&quot;411&quot;/&gt;&lt;/object&gt;&lt;object type=&quot;3&quot; unique_id=&quot;11346&quot;&gt;&lt;property id=&quot;20148&quot; value=&quot;5&quot;/&gt;&lt;property id=&quot;20300&quot; value=&quot;Slide 9 - &amp;quot;Credit Reports&amp;quot;&quot;/&gt;&lt;property id=&quot;20307&quot; value=&quot;274&quot;/&gt;&lt;/object&gt;&lt;object type=&quot;3&quot; unique_id=&quot;11347&quot;&gt;&lt;property id=&quot;20148&quot; value=&quot;5&quot;/&gt;&lt;property id=&quot;20300&quot; value=&quot;Slide 10 - &amp;quot;Section 1: Key Takeaway&amp;quot;&quot;/&gt;&lt;property id=&quot;20307&quot; value=&quot;261&quot;/&gt;&lt;/object&gt;&lt;object type=&quot;3&quot; unique_id=&quot;11348&quot;&gt;&lt;property id=&quot;20148&quot; value=&quot;5&quot;/&gt;&lt;property id=&quot;20300&quot; value=&quot;Slide 11 - &amp;quot;What’s On/Not On a Credit Report?&amp;quot;&quot;/&gt;&lt;property id=&quot;20307&quot; value=&quot;412&quot;/&gt;&lt;/object&gt;&lt;object type=&quot;3&quot; unique_id=&quot;11349&quot;&gt;&lt;property id=&quot;20148&quot; value=&quot;5&quot;/&gt;&lt;property id=&quot;20300&quot; value=&quot;Slide 12 - &amp;quot;What Is a Credit Report?&amp;quot;&quot;/&gt;&lt;property id=&quot;20307&quot; value=&quot;262&quot;/&gt;&lt;/object&gt;&lt;object type=&quot;3&quot; unique_id=&quot;11350&quot;&gt;&lt;property id=&quot;20148&quot; value=&quot;5&quot;/&gt;&lt;property id=&quot;20300&quot; value=&quot;Slide 13 - &amp;quot;Credit reports are documents that list…&amp;quot;&quot;/&gt;&lt;property id=&quot;20307&quot; value=&quot;359&quot;/&gt;&lt;/object&gt;&lt;object type=&quot;3&quot; unique_id=&quot;11351&quot;&gt;&lt;property id=&quot;20148&quot; value=&quot;5&quot;/&gt;&lt;property id=&quot;20300&quot; value=&quot;Slide 14 - &amp;quot;Credit Reporting Agencies&amp;quot;&quot;/&gt;&lt;property id=&quot;20307&quot; value=&quot;360&quot;/&gt;&lt;/object&gt;&lt;object type=&quot;3&quot; unique_id=&quot;11352&quot;&gt;&lt;property id=&quot;20148&quot; value=&quot;5&quot;/&gt;&lt;property id=&quot;20300&quot; value=&quot;Slide 15 - &amp;quot;What Is a Credit Score?&amp;quot;&quot;/&gt;&lt;property id=&quot;20307&quot; value=&quot;361&quot;/&gt;&lt;/object&gt;&lt;object type=&quot;3&quot; unique_id=&quot;11353&quot;&gt;&lt;property id=&quot;20148&quot; value=&quot;5&quot;/&gt;&lt;property id=&quot;20300&quot; value=&quot;Slide 16 - &amp;quot;Who Uses Credit Reports and Scores?&amp;quot;&quot;/&gt;&lt;property id=&quot;20307&quot; value=&quot;362&quot;/&gt;&lt;/object&gt;&lt;object type=&quot;3&quot; unique_id=&quot;11354&quot;&gt;&lt;property id=&quot;20148&quot; value=&quot;5&quot;/&gt;&lt;property id=&quot;20300&quot; value=&quot;Slide 17 - &amp;quot;What is Risk-Based Pricing?&amp;quot;&quot;/&gt;&lt;property id=&quot;20307&quot; value=&quot;416&quot;/&gt;&lt;/object&gt;&lt;object type=&quot;3&quot; unique_id=&quot;11355&quot;&gt;&lt;property id=&quot;20148&quot; value=&quot;5&quot;/&gt;&lt;property id=&quot;20300&quot; value=&quot;Slide 18 - &amp;quot; Having Little or No Credit History &amp;quot;&quot;/&gt;&lt;property id=&quot;20307&quot; value=&quot;413&quot;/&gt;&lt;/object&gt;&lt;object type=&quot;3&quot; unique_id=&quot;11356&quot;&gt;&lt;property id=&quot;20148&quot; value=&quot;5&quot;/&gt;&lt;property id=&quot;20300&quot; value=&quot;Slide 19 - &amp;quot;Try It: Do Credit Reports Matter? &amp;quot;&quot;/&gt;&lt;property id=&quot;20307&quot; value=&quot;263&quot;/&gt;&lt;/object&gt;&lt;object type=&quot;3&quot; unique_id=&quot;11357&quot;&gt;&lt;property id=&quot;20148&quot; value=&quot;5&quot;/&gt;&lt;property id=&quot;20300&quot; value=&quot;Slide 20 - &amp;quot;Credit Reporting and Your Rights&amp;quot;&quot;/&gt;&lt;property id=&quot;20307&quot; value=&quot;364&quot;/&gt;&lt;/object&gt;&lt;object type=&quot;3&quot; unique_id=&quot;11358&quot;&gt;&lt;property id=&quot;20148&quot; value=&quot;5&quot;/&gt;&lt;property id=&quot;20300&quot; value=&quot;Slide 21 - &amp;quot;Section 1: Remember the Key Takeaway&amp;quot;&quot;/&gt;&lt;property id=&quot;20307&quot; value=&quot;414&quot;/&gt;&lt;/object&gt;&lt;object type=&quot;3&quot; unique_id=&quot;11359&quot;&gt;&lt;property id=&quot;20148&quot; value=&quot;5&quot;/&gt;&lt;property id=&quot;20300&quot; value=&quot;Slide 22 - &amp;quot;Credit Scores &amp;quot;&quot;/&gt;&lt;property id=&quot;20307&quot; value=&quot;275&quot;/&gt;&lt;/object&gt;&lt;object type=&quot;3&quot; unique_id=&quot;11360&quot;&gt;&lt;property id=&quot;20148&quot; value=&quot;5&quot;/&gt;&lt;property id=&quot;20300&quot; value=&quot;Slide 23 - &amp;quot;Section 2: Key Takeaway&amp;quot;&quot;/&gt;&lt;property id=&quot;20307&quot; value=&quot;278&quot;/&gt;&lt;/object&gt;&lt;object type=&quot;3&quot; unique_id=&quot;11361&quot;&gt;&lt;property id=&quot;20148&quot; value=&quot;5&quot;/&gt;&lt;property id=&quot;20300&quot; value=&quot;Slide 24 - &amp;quot;Defining Credit Scores&amp;quot;&quot;/&gt;&lt;property id=&quot;20307&quot; value=&quot;365&quot;/&gt;&lt;/object&gt;&lt;object type=&quot;3&quot; unique_id=&quot;11362&quot;&gt;&lt;property id=&quot;20148&quot; value=&quot;5&quot;/&gt;&lt;property id=&quot;20300&quot; value=&quot;Slide 25 - &amp;quot;Diversity Among Credit Scores&amp;quot;&quot;/&gt;&lt;property id=&quot;20307&quot; value=&quot;415&quot;/&gt;&lt;/object&gt;&lt;object type=&quot;3&quot; unique_id=&quot;11363&quot;&gt;&lt;property id=&quot;20148&quot; value=&quot;5&quot;/&gt;&lt;property id=&quot;20300&quot; value=&quot;Slide 26 - &amp;quot;Credit Scores and You&amp;quot;&quot;/&gt;&lt;property id=&quot;20307&quot; value=&quot;368&quot;/&gt;&lt;/object&gt;&lt;object type=&quot;3&quot; unique_id=&quot;11364&quot;&gt;&lt;property id=&quot;20148&quot; value=&quot;5&quot;/&gt;&lt;property id=&quot;20300&quot; value=&quot;Slide 27 - &amp;quot;Try It:  What Makes Scores Go Up and Down? &amp;quot;&quot;/&gt;&lt;property id=&quot;20307&quot; value=&quot;372&quot;/&gt;&lt;/object&gt;&lt;object type=&quot;3&quot; unique_id=&quot;11365&quot;&gt;&lt;property id=&quot;20148&quot; value=&quot;5&quot;/&gt;&lt;property id=&quot;20300&quot; value=&quot;Slide 28 - &amp;quot;“Good” Credit Scores&amp;quot;&quot;/&gt;&lt;property id=&quot;20307&quot; value=&quot;375&quot;/&gt;&lt;/object&gt;&lt;object type=&quot;3&quot; unique_id=&quot;11366&quot;&gt;&lt;property id=&quot;20148&quot; value=&quot;5&quot;/&gt;&lt;property id=&quot;20300&quot; value=&quot;Slide 29 - &amp;quot;Section 2:  Remember the Key Takeaway&amp;quot;&quot;/&gt;&lt;property id=&quot;20307&quot; value=&quot;417&quot;/&gt;&lt;/object&gt;&lt;object type=&quot;3&quot; unique_id=&quot;11367&quot;&gt;&lt;property id=&quot;20148&quot; value=&quot;5&quot;/&gt;&lt;property id=&quot;20300&quot; value=&quot;Slide 30 - &amp;quot;Getting and Understanding Your Credit Reports and Scores &amp;quot;&quot;/&gt;&lt;property id=&quot;20307&quot; value=&quot;292&quot;/&gt;&lt;/object&gt;&lt;object type=&quot;3&quot; unique_id=&quot;11368&quot;&gt;&lt;property id=&quot;20148&quot; value=&quot;5&quot;/&gt;&lt;property id=&quot;20300&quot; value=&quot;Slide 31 - &amp;quot;Section 3: Key Takeaway&amp;quot;&quot;/&gt;&lt;property id=&quot;20307&quot; value=&quot;295&quot;/&gt;&lt;/object&gt;&lt;object type=&quot;3&quot; unique_id=&quot;11369&quot;&gt;&lt;property id=&quot;20148&quot; value=&quot;5&quot;/&gt;&lt;property id=&quot;20300&quot; value=&quot;Slide 32 - &amp;quot;Productive Credit History&amp;quot;&quot;/&gt;&lt;property id=&quot;20307&quot; value=&quot;419&quot;/&gt;&lt;/object&gt;&lt;object type=&quot;3&quot; unique_id=&quot;11370&quot;&gt;&lt;property id=&quot;20148&quot; value=&quot;5&quot;/&gt;&lt;property id=&quot;20300&quot; value=&quot;Slide 33 - &amp;quot;Where to Get Credit Reports&amp;quot;&quot;/&gt;&lt;property id=&quot;20307&quot; value=&quot;420&quot;/&gt;&lt;/object&gt;&lt;object type=&quot;3&quot; unique_id=&quot;11371&quot;&gt;&lt;property id=&quot;20148&quot; value=&quot;5&quot;/&gt;&lt;property id=&quot;20300&quot; value=&quot;Slide 34 - &amp;quot;Right to Free Credit Reports&amp;quot;&quot;/&gt;&lt;property id=&quot;20307&quot; value=&quot;374&quot;/&gt;&lt;/object&gt;&lt;object type=&quot;3&quot; unique_id=&quot;11372&quot;&gt;&lt;property id=&quot;20148&quot; value=&quot;5&quot;/&gt;&lt;property id=&quot;20300&quot; value=&quot;Slide 35 - &amp;quot;Watch Out for Imposters&amp;quot;&quot;/&gt;&lt;property id=&quot;20307&quot; value=&quot;421&quot;/&gt;&lt;/object&gt;&lt;object type=&quot;3&quot; unique_id=&quot;11373&quot;&gt;&lt;property id=&quot;20148&quot; value=&quot;5&quot;/&gt;&lt;property id=&quot;20300&quot; value=&quot;Slide 36 - &amp;quot;Right to Additional Free Credit Reports&amp;quot;&quot;/&gt;&lt;property id=&quot;20307&quot; value=&quot;299&quot;/&gt;&lt;/object&gt;&lt;object type=&quot;3&quot; unique_id=&quot;11374&quot;&gt;&lt;property id=&quot;20148&quot; value=&quot;5&quot;/&gt;&lt;property id=&quot;20300&quot; value=&quot;Slide 37 - &amp;quot;Sharing Experiences&amp;quot;&quot;/&gt;&lt;property id=&quot;20307&quot; value=&quot;378&quot;/&gt;&lt;/object&gt;&lt;object type=&quot;3&quot; unique_id=&quot;11375&quot;&gt;&lt;property id=&quot;20148&quot; value=&quot;5&quot;/&gt;&lt;property id=&quot;20300&quot; value=&quot;Slide 38 - &amp;quot;What’s in Credit Reports?&amp;quot;&quot;/&gt;&lt;property id=&quot;20307&quot; value=&quot;376&quot;/&gt;&lt;/object&gt;&lt;object type=&quot;3&quot; unique_id=&quot;11376&quot;&gt;&lt;property id=&quot;20148&quot; value=&quot;5&quot;/&gt;&lt;property id=&quot;20300&quot; value=&quot;Slide 39 - &amp;quot;Credit Report Scavenger Hunt&amp;quot;&quot;/&gt;&lt;property id=&quot;20307&quot; value=&quot;377&quot;/&gt;&lt;/object&gt;&lt;object type=&quot;3&quot; unique_id=&quot;11377&quot;&gt;&lt;property id=&quot;20148&quot; value=&quot;5&quot;/&gt;&lt;property id=&quot;20300&quot; value=&quot;Slide 40 - &amp;quot;Apply It:  Review Your Credit Reports&amp;quot;&quot;/&gt;&lt;property id=&quot;20307&quot; value=&quot;406&quot;/&gt;&lt;/object&gt;&lt;object type=&quot;3&quot; unique_id=&quot;11378&quot;&gt;&lt;property id=&quot;20148&quot; value=&quot;5&quot;/&gt;&lt;property id=&quot;20300&quot; value=&quot;Slide 41 - &amp;quot;Tool for Reviewing Your Credit Reports&amp;quot;&quot;/&gt;&lt;property id=&quot;20307&quot; value=&quot;405&quot;/&gt;&lt;/object&gt;&lt;object type=&quot;3&quot; unique_id=&quot;11379&quot;&gt;&lt;property id=&quot;20148&quot; value=&quot;5&quot;/&gt;&lt;property id=&quot;20300&quot; value=&quot;Slide 42 - &amp;quot;Getting Your Credit Scores&amp;quot;&quot;/&gt;&lt;property id=&quot;20307&quot; value=&quot;300&quot;/&gt;&lt;/object&gt;&lt;object type=&quot;3&quot; unique_id=&quot;11380&quot;&gt;&lt;property id=&quot;20148&quot; value=&quot;5&quot;/&gt;&lt;property id=&quot;20300&quot; value=&quot;Slide 43 - &amp;quot;Options for Getting Your Credit Scores&amp;quot;&quot;/&gt;&lt;property id=&quot;20307&quot; value=&quot;380&quot;/&gt;&lt;/object&gt;&lt;object type=&quot;3&quot; unique_id=&quot;11381&quot;&gt;&lt;property id=&quot;20148&quot; value=&quot;5&quot;/&gt;&lt;property id=&quot;20300&quot; value=&quot;Slide 44 - &amp;quot;Options for Getting Your Credit Scores, Continued&amp;quot;&quot;/&gt;&lt;property id=&quot;20307&quot; value=&quot;422&quot;/&gt;&lt;/object&gt;&lt;object type=&quot;3&quot; unique_id=&quot;11382&quot;&gt;&lt;property id=&quot;20148&quot; value=&quot;5&quot;/&gt;&lt;property id=&quot;20300&quot; value=&quot;Slide 45 - &amp;quot;Section 3: Remember the Key Takeaway&amp;quot;&quot;/&gt;&lt;property id=&quot;20307&quot; value=&quot;418&quot;/&gt;&lt;/object&gt;&lt;object type=&quot;3&quot; unique_id=&quot;11383&quot;&gt;&lt;property id=&quot;20148&quot; value=&quot;5&quot;/&gt;&lt;property id=&quot;20300&quot; value=&quot;Slide 46 - &amp;quot;Disputing Errors in  Your Credit Reports &amp;quot;&quot;/&gt;&lt;property id=&quot;20307&quot; value=&quot;303&quot;/&gt;&lt;/object&gt;&lt;object type=&quot;3&quot; unique_id=&quot;11384&quot;&gt;&lt;property id=&quot;20148&quot; value=&quot;5&quot;/&gt;&lt;property id=&quot;20300&quot; value=&quot;Slide 47 - &amp;quot;Section 4: Key Takeaway&amp;quot;&quot;/&gt;&lt;property id=&quot;20307&quot; value=&quot;424&quot;/&gt;&lt;/object&gt;&lt;object type=&quot;3&quot; unique_id=&quot;11385&quot;&gt;&lt;property id=&quot;20148&quot; value=&quot;5&quot;/&gt;&lt;property id=&quot;20300&quot; value=&quot;Slide 48 - &amp;quot;Common Errors&amp;quot;&quot;/&gt;&lt;property id=&quot;20307&quot; value=&quot;381&quot;/&gt;&lt;/object&gt;&lt;object type=&quot;3&quot; unique_id=&quot;11386&quot;&gt;&lt;property id=&quot;20148&quot; value=&quot;5&quot;/&gt;&lt;property id=&quot;20300&quot; value=&quot;Slide 49 - &amp;quot;Negative Information&amp;quot;&quot;/&gt;&lt;property id=&quot;20307&quot; value=&quot;425&quot;/&gt;&lt;/object&gt;&lt;object type=&quot;3&quot; unique_id=&quot;11387&quot;&gt;&lt;property id=&quot;20148&quot; value=&quot;5&quot;/&gt;&lt;property id=&quot;20300&quot; value=&quot;Slide 50 - &amp;quot;Negative Information, Continued&amp;quot;&quot;/&gt;&lt;property id=&quot;20307&quot; value=&quot;426&quot;/&gt;&lt;/object&gt;&lt;object type=&quot;3&quot; unique_id=&quot;11388&quot;&gt;&lt;property id=&quot;20148&quot; value=&quot;5&quot;/&gt;&lt;property id=&quot;20300&quot; value=&quot;Slide 51 - &amp;quot;Negative Information: Exceptions&amp;quot;&quot;/&gt;&lt;property id=&quot;20307&quot; value=&quot;386&quot;/&gt;&lt;/object&gt;&lt;object type=&quot;3&quot; unique_id=&quot;11389&quot;&gt;&lt;property id=&quot;20148&quot; value=&quot;5&quot;/&gt;&lt;property id=&quot;20300&quot; value=&quot;Slide 52 - &amp;quot;Negative Information: Timing&amp;quot;&quot;/&gt;&lt;property id=&quot;20307&quot; value=&quot;387&quot;/&gt;&lt;/object&gt;&lt;object type=&quot;3&quot; unique_id=&quot;11390&quot;&gt;&lt;property id=&quot;20148&quot; value=&quot;5&quot;/&gt;&lt;property id=&quot;20300&quot; value=&quot;Slide 53 - &amp;quot;Negative Information: Example&amp;quot;&quot;/&gt;&lt;property id=&quot;20307&quot; value=&quot;388&quot;/&gt;&lt;/object&gt;&lt;object type=&quot;3&quot; unique_id=&quot;11391&quot;&gt;&lt;property id=&quot;20148&quot; value=&quot;5&quot;/&gt;&lt;property id=&quot;20300&quot; value=&quot;Slide 54 - &amp;quot;Options for Disputing Errors&amp;quot;&quot;/&gt;&lt;property id=&quot;20307&quot; value=&quot;389&quot;/&gt;&lt;/object&gt;&lt;object type=&quot;3&quot; unique_id=&quot;11392&quot;&gt;&lt;property id=&quot;20148&quot; value=&quot;5&quot;/&gt;&lt;property id=&quot;20300&quot; value=&quot;Slide 55 - &amp;quot;Disputing Errors&amp;quot;&quot;/&gt;&lt;property id=&quot;20307&quot; value=&quot;390&quot;/&gt;&lt;/object&gt;&lt;object type=&quot;3&quot; unique_id=&quot;11393&quot;&gt;&lt;property id=&quot;20148&quot; value=&quot;5&quot;/&gt;&lt;property id=&quot;20300&quot; value=&quot;Slide 56 - &amp;quot;Proof of Payment&amp;quot;&quot;/&gt;&lt;property id=&quot;20307&quot; value=&quot;433&quot;/&gt;&lt;/object&gt;&lt;object type=&quot;3&quot; unique_id=&quot;11394&quot;&gt;&lt;property id=&quot;20148&quot; value=&quot;5&quot;/&gt;&lt;property id=&quot;20300&quot; value=&quot;Slide 57 - &amp;quot;Example Dispute Letter&amp;quot;&quot;/&gt;&lt;property id=&quot;20307&quot; value=&quot;391&quot;/&gt;&lt;/object&gt;&lt;object type=&quot;3&quot; unique_id=&quot;11395&quot;&gt;&lt;property id=&quot;20148&quot; value=&quot;5&quot;/&gt;&lt;property id=&quot;20300&quot; value=&quot;Slide 58 - &amp;quot;Section 4:  Remember the Key Takeaway&amp;quot;&quot;/&gt;&lt;property id=&quot;20307&quot; value=&quot;428&quot;/&gt;&lt;/object&gt;&lt;object type=&quot;3&quot; unique_id=&quot;11396&quot;&gt;&lt;property id=&quot;20148&quot; value=&quot;5&quot;/&gt;&lt;property id=&quot;20300&quot; value=&quot;Slide 59 - &amp;quot;Build, Repair, and Maintain a Productive Credit History &amp;quot;&quot;/&gt;&lt;property id=&quot;20307&quot; value=&quot;394&quot;/&gt;&lt;/object&gt;&lt;object type=&quot;3&quot; unique_id=&quot;11397&quot;&gt;&lt;property id=&quot;20148&quot; value=&quot;5&quot;/&gt;&lt;property id=&quot;20300&quot; value=&quot;Slide 60 - &amp;quot;Section 5: Key Takeaway&amp;quot;&quot;/&gt;&lt;property id=&quot;20307&quot; value=&quot;306&quot;/&gt;&lt;/object&gt;&lt;object type=&quot;3&quot; unique_id=&quot;11398&quot;&gt;&lt;property id=&quot;20148&quot; value=&quot;5&quot;/&gt;&lt;property id=&quot;20300&quot; value=&quot;Slide 61 - &amp;quot;Productive Credit History&amp;quot;&quot;/&gt;&lt;property id=&quot;20307&quot; value=&quot;430&quot;/&gt;&lt;/object&gt;&lt;object type=&quot;3&quot; unique_id=&quot;11399&quot;&gt;&lt;property id=&quot;20148&quot; value=&quot;5&quot;/&gt;&lt;property id=&quot;20300&quot; value=&quot;Slide 62 - &amp;quot;Instructions&amp;quot;&quot;/&gt;&lt;property id=&quot;20307&quot; value=&quot;395&quot;/&gt;&lt;/object&gt;&lt;object type=&quot;3&quot; unique_id=&quot;11400&quot;&gt;&lt;property id=&quot;20148&quot; value=&quot;5&quot;/&gt;&lt;property id=&quot;20300&quot; value=&quot;Slide 63 - &amp;quot;Section 5: Apply It&amp;quot;&quot;/&gt;&lt;property id=&quot;20307&quot; value=&quot;398&quot;/&gt;&lt;/object&gt;&lt;object type=&quot;3&quot; unique_id=&quot;11401&quot;&gt;&lt;property id=&quot;20148&quot; value=&quot;5&quot;/&gt;&lt;property id=&quot;20300&quot; value=&quot;Slide 64 - &amp;quot;Getting Help&amp;quot;&quot;/&gt;&lt;property id=&quot;20307&quot; value=&quot;400&quot;/&gt;&lt;/object&gt;&lt;object type=&quot;3&quot; unique_id=&quot;11402&quot;&gt;&lt;property id=&quot;20148&quot; value=&quot;5&quot;/&gt;&lt;property id=&quot;20300&quot; value=&quot;Slide 65 - &amp;quot;Proceed with Caution&amp;quot;&quot;/&gt;&lt;property id=&quot;20307&quot; value=&quot;396&quot;/&gt;&lt;/object&gt;&lt;object type=&quot;3&quot; unique_id=&quot;11403&quot;&gt;&lt;property id=&quot;20148&quot; value=&quot;5&quot;/&gt;&lt;property id=&quot;20300&quot; value=&quot;Slide 66 - &amp;quot;Debt Consolidation versus Settlement&amp;quot;&quot;/&gt;&lt;property id=&quot;20307&quot; value=&quot;397&quot;/&gt;&lt;/object&gt;&lt;object type=&quot;3&quot; unique_id=&quot;11404&quot;&gt;&lt;property id=&quot;20148&quot; value=&quot;5&quot;/&gt;&lt;property id=&quot;20300&quot; value=&quot;Slide 67 - &amp;quot;Credit Repair Scams&amp;quot;&quot;/&gt;&lt;property id=&quot;20307&quot; value=&quot;434&quot;/&gt;&lt;/object&gt;&lt;object type=&quot;3&quot; unique_id=&quot;11405&quot;&gt;&lt;property id=&quot;20148&quot; value=&quot;5&quot;/&gt;&lt;property id=&quot;20300&quot; value=&quot;Slide 68 - &amp;quot;Section 5: Remember the Key Takeaway&amp;quot;&quot;/&gt;&lt;property id=&quot;20307&quot; value=&quot;429&quot;/&gt;&lt;/object&gt;&lt;object type=&quot;3&quot; unique_id=&quot;11406&quot;&gt;&lt;property id=&quot;20148&quot; value=&quot;5&quot;/&gt;&lt;property id=&quot;20300&quot; value=&quot;Slide 70 - &amp;quot;Post-Training Survey&amp;quot;&quot;/&gt;&lt;property id=&quot;20307&quot; value=&quot;435&quot;/&gt;&lt;/object&gt;&lt;object type=&quot;3&quot; unique_id=&quot;11407&quot;&gt;&lt;property id=&quot;20148&quot; value=&quot;5&quot;/&gt;&lt;property id=&quot;20300&quot; value=&quot;Slide 71 - &amp;quot;Thank you for participating in Money Smart for Adults  To Your Credit&amp;quot;&quot;/&gt;&lt;property id=&quot;20307&quot; value=&quot;432&quot;/&gt;&lt;/object&gt;&lt;object type=&quot;3&quot; unique_id=&quot;12882&quot;&gt;&lt;property id=&quot;20148&quot; value=&quot;5&quot;/&gt;&lt;property id=&quot;20300&quot; value=&quot;Slide 69 - &amp;quot;Take Action&amp;quot;&quot;/&gt;&lt;property id=&quot;20307&quot; value=&quot;436&quot;/&gt;&lt;/object&gt;&lt;/object&gt;&lt;object type=&quot;8&quot; unique_id=&quot;11479&quot;&gt;&lt;/object&gt;&lt;/object&gt;&lt;/database&gt;"/>
  <p:tag name="SECTOMILLISECCONVERTED" val="1"/>
  <p:tag name="ARTICULATE_PROJECT_OPEN" val="0"/>
  <p:tag name="ARTICULATE_SLIDE_COUNT" val="7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Custom 2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0010EF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Non-Sensitive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10E989-656C-420E-B87B-3D0AE67A69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1080D1-3BB0-4824-8B3F-C59381F90DCD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a9ea5901-5d6f-43a6-8870-a09b753afc6a"/>
    <ds:schemaRef ds:uri="http://purl.org/dc/elements/1.1/"/>
    <ds:schemaRef ds:uri="http://schemas.microsoft.com/office/2006/metadata/properties"/>
    <ds:schemaRef ds:uri="519676ab-80fa-4d6e-b1fb-39e1e896865c"/>
    <ds:schemaRef ds:uri="46b93f41-955d-4ad8-ab2a-363dbf4a553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4E0EAF7-31B4-48DD-8F19-F9AF4176A9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24550</TotalTime>
  <Words>2724</Words>
  <Application>Microsoft Office PowerPoint</Application>
  <PresentationFormat>On-screen Show (4:3)</PresentationFormat>
  <Paragraphs>410</Paragraphs>
  <Slides>70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7" baseType="lpstr">
      <vt:lpstr>Lucida Grande</vt:lpstr>
      <vt:lpstr>Arial</vt:lpstr>
      <vt:lpstr>Calibri</vt:lpstr>
      <vt:lpstr>Franklin Gothic Book</vt:lpstr>
      <vt:lpstr>Franklin Gothic Medium</vt:lpstr>
      <vt:lpstr>Wingdings</vt:lpstr>
      <vt:lpstr>Modules_new</vt:lpstr>
      <vt:lpstr>Module 6: Credit Reports and Scores</vt:lpstr>
      <vt:lpstr>Encuesta previa a la capacitación Vea la pág. 57 de su Guía del Participante </vt:lpstr>
      <vt:lpstr>Section 1: Credit Reports</vt:lpstr>
      <vt:lpstr>Sección 1: Conclusiones principales</vt:lpstr>
      <vt:lpstr>Pruébelo: ¿Esto es un informe de crédito? Consulte la página 3 de la Guía del participante. </vt:lpstr>
      <vt:lpstr>¿Qué se incluye en un informe de crédito?</vt:lpstr>
      <vt:lpstr>Agencias de informes de crédito nacionales</vt:lpstr>
      <vt:lpstr>¿Qué es un puntaje de crédito?</vt:lpstr>
      <vt:lpstr>¿Quién utiliza los informes y puntajes de crédito?</vt:lpstr>
      <vt:lpstr>Precios basados en el riesgo</vt:lpstr>
      <vt:lpstr> Falta de informes o puntajes de crédito</vt:lpstr>
      <vt:lpstr>Pruébelo: ¿Son importantes los informes de crédito? Consulte la página 7 de la Guía del participante. </vt:lpstr>
      <vt:lpstr>Pruébelo: Informes de crédito y sus derechos Consulte la página 8 de la Guía del participante </vt:lpstr>
      <vt:lpstr>Exclusión</vt:lpstr>
      <vt:lpstr>Sección 1: Recordar las conclusiones principales</vt:lpstr>
      <vt:lpstr>Section 2: Credit Scores</vt:lpstr>
      <vt:lpstr>Sección 2: Conclusiones principales</vt:lpstr>
      <vt:lpstr>Principios de puntajes de crédito</vt:lpstr>
      <vt:lpstr>Más principios de puntajes de crédito </vt:lpstr>
      <vt:lpstr>Cinco factores del modelo FICO® general</vt:lpstr>
      <vt:lpstr>Solicite sus puntajes de crédito</vt:lpstr>
      <vt:lpstr>Pruébelo: ¿Qué ocasiona que el puntaje de crédito ascienda o descienda?</vt:lpstr>
      <vt:lpstr>¿Qué es un buen puntaje de crédito?</vt:lpstr>
      <vt:lpstr>Sección 2: Recordar las conclusiones principales</vt:lpstr>
      <vt:lpstr>Section 3: Getting and Understanding Your Credit Reports and Scores</vt:lpstr>
      <vt:lpstr>Sección 3: Conclusiones principales</vt:lpstr>
      <vt:lpstr>¿Qué es un historial de crédito productivo?</vt:lpstr>
      <vt:lpstr>Derecho a obtener informes de crédito gratuitos</vt:lpstr>
      <vt:lpstr>Tenga cuidado con los impostores</vt:lpstr>
      <vt:lpstr>Aplíquelo: Obtener mis informes de crédito Consulte la página 19 de la Guía del participante</vt:lpstr>
      <vt:lpstr>Derecho a obtener otros informes de crédito gratis</vt:lpstr>
      <vt:lpstr>¿Qué secciones se incluyen en los informes de crédito?</vt:lpstr>
      <vt:lpstr>Pruébelo: Leer un informe de crédito Consulte la página 25 de la Guía del participante</vt:lpstr>
      <vt:lpstr>Aplíquelo: Revisar mis informes de crédito Consulte la página 29 de la Guía del participante</vt:lpstr>
      <vt:lpstr>Obtener puntajes de crédito</vt:lpstr>
      <vt:lpstr>Sección 3: Recordar las conclusiones principales</vt:lpstr>
      <vt:lpstr>Section 4: Disputing Errors in Your Credit Reports</vt:lpstr>
      <vt:lpstr>Sección 4: Conclusiones principales</vt:lpstr>
      <vt:lpstr>Errores en los informes de crédito</vt:lpstr>
      <vt:lpstr>Límite de tiempo para la información negativa</vt:lpstr>
      <vt:lpstr>Sin límites de tiempo</vt:lpstr>
      <vt:lpstr>El período de informe de siete años</vt:lpstr>
      <vt:lpstr>Ejemplo de informe de siete años</vt:lpstr>
      <vt:lpstr>Deudas médicas e informes de crédito</vt:lpstr>
      <vt:lpstr>Cómo reclamar errores en los informes de crédito</vt:lpstr>
      <vt:lpstr>¿Qué incluir en las cartas de reclamo?</vt:lpstr>
      <vt:lpstr>Además, incluya información de respaldo</vt:lpstr>
      <vt:lpstr>Después de la presentación del reclamo</vt:lpstr>
      <vt:lpstr>Aplíquelo: Reclamar errores en mis informes de crédito Consulte la página 34 de la Guía del participante</vt:lpstr>
      <vt:lpstr>Sección 4:  Recordar las conclusiones principales</vt:lpstr>
      <vt:lpstr>Section 5: Build, Repair, and Maintain a Productive Credit History</vt:lpstr>
      <vt:lpstr>Sección 5: Conclusiones principales</vt:lpstr>
      <vt:lpstr>Pruébelo: Desarrollar un historial de crédito productivo Consultar la página 39 de la Guía del participante</vt:lpstr>
      <vt:lpstr>Corregir y mejorar el perfil crediticio</vt:lpstr>
      <vt:lpstr>Establecer un historial de crédito alternativo</vt:lpstr>
      <vt:lpstr>Establecer el perfil crediticio</vt:lpstr>
      <vt:lpstr>Aplíquelo:  Establecer mi perfil crediticio  Consultar la página 42 de la Guía del participante</vt:lpstr>
      <vt:lpstr>Aplíquelo:  Establecer un historial de crédito alternativo Consultar la página 46 de la Guía del participante</vt:lpstr>
      <vt:lpstr>Aplíquelo: Corregir y mejorar el perfil crediticio Consultar la página 47 de la Guía del participante</vt:lpstr>
      <vt:lpstr>Aplíquelo:  Mantener mi historial de crédito productivo Consultar la página 48 de la Guía del participante</vt:lpstr>
      <vt:lpstr>Mantener el perfil crediticio</vt:lpstr>
      <vt:lpstr>Aplíquelo: Obtener ayuda para mi perfil crediticio Consultar la página 49 de la Guía del participante</vt:lpstr>
      <vt:lpstr>Obtenga ayuda</vt:lpstr>
      <vt:lpstr>Corrección del perfil crediticio y consolidación de las deudas</vt:lpstr>
      <vt:lpstr>Tenga cuidado</vt:lpstr>
      <vt:lpstr>Estafas de corrección del perfil crediticio</vt:lpstr>
      <vt:lpstr>Proteger el historial de crédito</vt:lpstr>
      <vt:lpstr>Sección 5: Recordar las conclusiones principales</vt:lpstr>
      <vt:lpstr>Tomar medidas  Consulte la página 54 de la Guía del participante </vt:lpstr>
      <vt:lpstr>Encuesta previa a la capacitación  Consulte la página 59 de la Guía del participante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 6: Informes y puntajes de crédito</dc:title>
  <dc:subject>Módulo 6: Informes y puntajes de crédito</dc:subject>
  <dc:creator>FDIC</dc:creator>
  <dc:description>Módulo 6: Informes y puntajes de crédito</dc:description>
  <cp:lastModifiedBy>Hernandez, Sandra M.</cp:lastModifiedBy>
  <cp:revision>375</cp:revision>
  <cp:lastPrinted>2018-02-12T14:42:25Z</cp:lastPrinted>
  <dcterms:created xsi:type="dcterms:W3CDTF">2017-05-22T18:21:11Z</dcterms:created>
  <dcterms:modified xsi:type="dcterms:W3CDTF">2024-04-25T18:57:50Z</dcterms:modified>
  <cp:category>Módulo 6: Informes y puntajes de crédito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ArticulateGUID">
    <vt:lpwstr>8192AD12-9F4C-4F56-B9BC-6B343A211AE4</vt:lpwstr>
  </property>
  <property fmtid="{D5CDD505-2E9C-101B-9397-08002B2CF9AE}" pid="4" name="ArticulatePath">
    <vt:lpwstr>https://icfonline-my.sharepoint.com/personal/28714_icf_com/Documents/FDIC/PPT/6_Slides_SP</vt:lpwstr>
  </property>
  <property fmtid="{D5CDD505-2E9C-101B-9397-08002B2CF9AE}" pid="5" name="MSIP_Label_3be8ab8c-433c-4394-a4fb-cd2d5c4d0a5e_Enabled">
    <vt:lpwstr>true</vt:lpwstr>
  </property>
  <property fmtid="{D5CDD505-2E9C-101B-9397-08002B2CF9AE}" pid="6" name="MSIP_Label_3be8ab8c-433c-4394-a4fb-cd2d5c4d0a5e_SetDate">
    <vt:lpwstr>2024-04-25T18:57:28Z</vt:lpwstr>
  </property>
  <property fmtid="{D5CDD505-2E9C-101B-9397-08002B2CF9AE}" pid="7" name="MSIP_Label_3be8ab8c-433c-4394-a4fb-cd2d5c4d0a5e_Method">
    <vt:lpwstr>Privileged</vt:lpwstr>
  </property>
  <property fmtid="{D5CDD505-2E9C-101B-9397-08002B2CF9AE}" pid="8" name="MSIP_Label_3be8ab8c-433c-4394-a4fb-cd2d5c4d0a5e_Name">
    <vt:lpwstr>None</vt:lpwstr>
  </property>
  <property fmtid="{D5CDD505-2E9C-101B-9397-08002B2CF9AE}" pid="9" name="MSIP_Label_3be8ab8c-433c-4394-a4fb-cd2d5c4d0a5e_SiteId">
    <vt:lpwstr>26c83bc9-31c1-4d77-a523-0816095aba31</vt:lpwstr>
  </property>
  <property fmtid="{D5CDD505-2E9C-101B-9397-08002B2CF9AE}" pid="10" name="MSIP_Label_3be8ab8c-433c-4394-a4fb-cd2d5c4d0a5e_ActionId">
    <vt:lpwstr>f24d6ea6-f2f0-4c4a-a505-14c0028f9ca9</vt:lpwstr>
  </property>
  <property fmtid="{D5CDD505-2E9C-101B-9397-08002B2CF9AE}" pid="11" name="MSIP_Label_3be8ab8c-433c-4394-a4fb-cd2d5c4d0a5e_ContentBits">
    <vt:lpwstr>0</vt:lpwstr>
  </property>
</Properties>
</file>