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60.xml" ContentType="application/vnd.openxmlformats-officedocument.presentationml.slide+xml"/>
  <Override PartName="/ppt/slides/slide59.xml" ContentType="application/vnd.openxmlformats-officedocument.presentationml.slide+xml"/>
  <Override PartName="/ppt/slides/slide58.xml" ContentType="application/vnd.openxmlformats-officedocument.presentationml.slide+xml"/>
  <Override PartName="/ppt/slides/slide57.xml" ContentType="application/vnd.openxmlformats-officedocument.presentationml.slide+xml"/>
  <Override PartName="/ppt/slides/slide56.xml" ContentType="application/vnd.openxmlformats-officedocument.presentationml.slide+xml"/>
  <Override PartName="/ppt/slides/slide55.xml" ContentType="application/vnd.openxmlformats-officedocument.presentationml.slide+xml"/>
  <Override PartName="/ppt/slides/slide54.xml" ContentType="application/vnd.openxmlformats-officedocument.presentationml.slide+xml"/>
  <Override PartName="/ppt/slides/slide53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67.xml" ContentType="application/vnd.openxmlformats-officedocument.presentationml.slide+xml"/>
  <Override PartName="/ppt/slides/slide66.xml" ContentType="application/vnd.openxmlformats-officedocument.presentationml.slide+xml"/>
  <Override PartName="/ppt/slides/slide65.xml" ContentType="application/vnd.openxmlformats-officedocument.presentationml.slide+xml"/>
  <Override PartName="/ppt/slides/slide64.xml" ContentType="application/vnd.openxmlformats-officedocument.presentationml.slide+xml"/>
  <Override PartName="/ppt/slides/slide51.xml" ContentType="application/vnd.openxmlformats-officedocument.presentationml.slide+xml"/>
  <Override PartName="/ppt/slides/slide23.xml" ContentType="application/vnd.openxmlformats-officedocument.presentationml.slide+xml"/>
  <Override PartName="/ppt/slides/slide2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2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1.xml" ContentType="application/vnd.openxmlformats-officedocument.presentationml.slide+xml"/>
  <Override PartName="/ppt/slides/slide15.xml" ContentType="application/vnd.openxmlformats-officedocument.presentationml.slide+xml"/>
  <Override PartName="/ppt/slides/slide13.xml" ContentType="application/vnd.openxmlformats-officedocument.presentationml.slide+xml"/>
  <Override PartName="/ppt/slides/slide16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60" r:id="rId1"/>
  </p:sldMasterIdLst>
  <p:notesMasterIdLst>
    <p:notesMasterId r:id="rId69"/>
  </p:notesMasterIdLst>
  <p:handoutMasterIdLst>
    <p:handoutMasterId r:id="rId70"/>
  </p:handoutMasterIdLst>
  <p:sldIdLst>
    <p:sldId id="733" r:id="rId2"/>
    <p:sldId id="712" r:id="rId3"/>
    <p:sldId id="274" r:id="rId4"/>
    <p:sldId id="261" r:id="rId5"/>
    <p:sldId id="658" r:id="rId6"/>
    <p:sldId id="660" r:id="rId7"/>
    <p:sldId id="559" r:id="rId8"/>
    <p:sldId id="697" r:id="rId9"/>
    <p:sldId id="661" r:id="rId10"/>
    <p:sldId id="662" r:id="rId11"/>
    <p:sldId id="663" r:id="rId12"/>
    <p:sldId id="664" r:id="rId13"/>
    <p:sldId id="665" r:id="rId14"/>
    <p:sldId id="666" r:id="rId15"/>
    <p:sldId id="730" r:id="rId16"/>
    <p:sldId id="726" r:id="rId17"/>
    <p:sldId id="727" r:id="rId18"/>
    <p:sldId id="667" r:id="rId19"/>
    <p:sldId id="731" r:id="rId20"/>
    <p:sldId id="414" r:id="rId21"/>
    <p:sldId id="275" r:id="rId22"/>
    <p:sldId id="278" r:id="rId23"/>
    <p:sldId id="668" r:id="rId24"/>
    <p:sldId id="415" r:id="rId25"/>
    <p:sldId id="724" r:id="rId26"/>
    <p:sldId id="672" r:id="rId27"/>
    <p:sldId id="673" r:id="rId28"/>
    <p:sldId id="674" r:id="rId29"/>
    <p:sldId id="700" r:id="rId30"/>
    <p:sldId id="676" r:id="rId31"/>
    <p:sldId id="417" r:id="rId32"/>
    <p:sldId id="636" r:id="rId33"/>
    <p:sldId id="685" r:id="rId34"/>
    <p:sldId id="701" r:id="rId35"/>
    <p:sldId id="702" r:id="rId36"/>
    <p:sldId id="677" r:id="rId37"/>
    <p:sldId id="703" r:id="rId38"/>
    <p:sldId id="709" r:id="rId39"/>
    <p:sldId id="715" r:id="rId40"/>
    <p:sldId id="719" r:id="rId41"/>
    <p:sldId id="720" r:id="rId42"/>
    <p:sldId id="678" r:id="rId43"/>
    <p:sldId id="698" r:id="rId44"/>
    <p:sldId id="681" r:id="rId45"/>
    <p:sldId id="706" r:id="rId46"/>
    <p:sldId id="707" r:id="rId47"/>
    <p:sldId id="721" r:id="rId48"/>
    <p:sldId id="732" r:id="rId49"/>
    <p:sldId id="686" r:id="rId50"/>
    <p:sldId id="704" r:id="rId51"/>
    <p:sldId id="728" r:id="rId52"/>
    <p:sldId id="729" r:id="rId53"/>
    <p:sldId id="710" r:id="rId54"/>
    <p:sldId id="626" r:id="rId55"/>
    <p:sldId id="642" r:id="rId56"/>
    <p:sldId id="643" r:id="rId57"/>
    <p:sldId id="708" r:id="rId58"/>
    <p:sldId id="644" r:id="rId59"/>
    <p:sldId id="689" r:id="rId60"/>
    <p:sldId id="649" r:id="rId61"/>
    <p:sldId id="723" r:id="rId62"/>
    <p:sldId id="722" r:id="rId63"/>
    <p:sldId id="655" r:id="rId64"/>
    <p:sldId id="696" r:id="rId65"/>
    <p:sldId id="651" r:id="rId66"/>
    <p:sldId id="713" r:id="rId67"/>
    <p:sldId id="714" r:id="rId68"/>
  </p:sldIdLst>
  <p:sldSz cx="9144000" cy="6858000" type="screen4x3"/>
  <p:notesSz cx="7010400" cy="9296400"/>
  <p:custDataLst>
    <p:tags r:id="rId7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842">
          <p15:clr>
            <a:srgbClr val="A4A3A4"/>
          </p15:clr>
        </p15:guide>
        <p15:guide id="4" orient="horz" pos="3539">
          <p15:clr>
            <a:srgbClr val="A4A3A4"/>
          </p15:clr>
        </p15:guide>
        <p15:guide id="5" orient="horz" pos="97">
          <p15:clr>
            <a:srgbClr val="A4A3A4"/>
          </p15:clr>
        </p15:guide>
        <p15:guide id="6" pos="249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teven Shepelwich" initials="SS [3]" lastIdx="1" clrIdx="6"/>
  <p:cmAuthor id="1" name="Miller, Benjamin" initials="MB" lastIdx="44" clrIdx="0"/>
  <p:cmAuthor id="8" name="FDIC Virginia Square" initials="" lastIdx="0" clrIdx="7"/>
  <p:cmAuthor id="2" name="Lawrence, Laura J." initials="LLJ" lastIdx="115" clrIdx="1"/>
  <p:cmAuthor id="3" name="Gordon, Janet R." initials="GJR" lastIdx="10" clrIdx="2"/>
  <p:cmAuthor id="4" name="Inger Giuffrida" initials="IG" lastIdx="0" clrIdx="3"/>
  <p:cmAuthor id="5" name="Steven Shepelwich" initials="SS" lastIdx="1" clrIdx="4"/>
  <p:cmAuthor id="6" name="Steven Shepelwich" initials="SS [2]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bw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8FC5"/>
    <a:srgbClr val="90C2E0"/>
    <a:srgbClr val="76C5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7" autoAdjust="0"/>
    <p:restoredTop sz="86389" autoAdjust="0"/>
  </p:normalViewPr>
  <p:slideViewPr>
    <p:cSldViewPr snapToGrid="0" snapToObjects="1">
      <p:cViewPr varScale="1">
        <p:scale>
          <a:sx n="69" d="100"/>
          <a:sy n="69" d="100"/>
        </p:scale>
        <p:origin x="1229" y="38"/>
      </p:cViewPr>
      <p:guideLst>
        <p:guide orient="horz" pos="2160"/>
        <p:guide pos="2880"/>
        <p:guide orient="horz" pos="842"/>
        <p:guide orient="horz" pos="3539"/>
        <p:guide orient="horz" pos="97"/>
        <p:guide pos="24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315"/>
    </p:cViewPr>
  </p:sorterViewPr>
  <p:notesViewPr>
    <p:cSldViewPr snapToGrid="0" snapToObjects="1">
      <p:cViewPr varScale="1">
        <p:scale>
          <a:sx n="55" d="100"/>
          <a:sy n="55" d="100"/>
        </p:scale>
        <p:origin x="285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79" Type="http://schemas.openxmlformats.org/officeDocument/2006/relationships/customXml" Target="../customXml/item3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77" Type="http://schemas.openxmlformats.org/officeDocument/2006/relationships/customXml" Target="../customXml/item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78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tags" Target="tags/tag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F36DB84-C3D9-4045-B12A-1DC30B0C96C0}" type="datetimeFigureOut">
              <a:rPr lang="en-US" smtClean="0"/>
              <a:t>10/26/2022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8E28735-6512-D14E-BA86-7ACCB7EDAEE8}" type="slidenum">
              <a:rPr lang="en-U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22984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6419D04-B7DB-2B4D-885F-E8F5B8FE3E52}" type="datetimeFigureOut">
              <a:rPr lang="en-US" smtClean="0"/>
              <a:t>10/26/2022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94FDA3B-D772-9D44-B8B4-BB6CF7F1C08A}" type="slidenum">
              <a:rPr lang="en-U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612704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20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1506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60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7990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61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04444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62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94288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FDA3B-D772-9D44-B8B4-BB6CF7F1C08A}" type="slidenum">
              <a:rPr lang="en-US" smtClean="0"/>
              <a:t>65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91626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1733" y="2936618"/>
            <a:ext cx="8989391" cy="191320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130585"/>
            <a:ext cx="7772400" cy="1670014"/>
          </a:xfr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defRPr sz="5400" spc="-8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8782891" y="0"/>
            <a:ext cx="36110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234466" y="5777982"/>
            <a:ext cx="7303467" cy="1080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AAA4714-37C6-0CE3-3D0D-77AFABC129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3E4A87F-26A2-A002-2E6B-5030FFFCCE26}"/>
              </a:ext>
            </a:extLst>
          </p:cNvPr>
          <p:cNvSpPr/>
          <p:nvPr userDrawn="1"/>
        </p:nvSpPr>
        <p:spPr>
          <a:xfrm>
            <a:off x="0" y="-3858"/>
            <a:ext cx="9144000" cy="374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19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9148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648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89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5851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4805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612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2567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1143000" y="-1143003"/>
            <a:ext cx="6858000" cy="91440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rot="5400000">
            <a:off x="345383" y="3296712"/>
            <a:ext cx="6858000" cy="2645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654" y="2214026"/>
            <a:ext cx="3059567" cy="306965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457654" y="1300163"/>
            <a:ext cx="3059113" cy="781050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3584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 rot="5400000">
            <a:off x="1239403" y="2963597"/>
            <a:ext cx="5029200" cy="27432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654" y="949570"/>
            <a:ext cx="3059567" cy="326894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458108" y="586158"/>
            <a:ext cx="3059113" cy="363412"/>
          </a:xfrm>
        </p:spPr>
        <p:txBody>
          <a:bodyPr tIns="0" bIns="0" anchor="t"/>
          <a:lstStyle>
            <a:lvl1pPr marL="0" indent="0">
              <a:lnSpc>
                <a:spcPct val="10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626533" y="6451745"/>
            <a:ext cx="1911101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s-ES" sz="1100" cap="all" baseline="0" dirty="0">
                <a:solidFill>
                  <a:schemeClr val="tx1"/>
                </a:solidFill>
                <a:latin typeface="+mn-lt"/>
              </a:rPr>
              <a:t>Money Smart para Adultos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2451910" y="6445083"/>
            <a:ext cx="5171232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+mj-lt"/>
              </a:rPr>
              <a:t>Módulo 2: Puede contar con eso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5588246" y="6451745"/>
            <a:ext cx="2300057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</a:rPr>
              <a:t>Septiembre del 2018</a:t>
            </a:r>
          </a:p>
        </p:txBody>
      </p:sp>
    </p:spTree>
    <p:extLst>
      <p:ext uri="{BB962C8B-B14F-4D97-AF65-F5344CB8AC3E}">
        <p14:creationId xmlns:p14="http://schemas.microsoft.com/office/powerpoint/2010/main" val="1483693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7499213" cy="881682"/>
          </a:xfrm>
        </p:spPr>
        <p:txBody>
          <a:bodyPr anchor="b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4701440"/>
          </a:xfrm>
        </p:spPr>
        <p:txBody>
          <a:bodyPr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4916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ttyImages-665215966.eps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53" t="14685" r="12861" b="17800"/>
          <a:stretch/>
        </p:blipFill>
        <p:spPr>
          <a:xfrm>
            <a:off x="5217191" y="2733825"/>
            <a:ext cx="3766515" cy="3517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591" y="425590"/>
            <a:ext cx="7620000" cy="89044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91" y="1441004"/>
            <a:ext cx="5341383" cy="4958031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762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ttyImages-623292622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742464" y="2792409"/>
            <a:ext cx="3258660" cy="34843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3" y="1416581"/>
            <a:ext cx="5351605" cy="4966171"/>
          </a:xfrm>
        </p:spPr>
        <p:txBody>
          <a:bodyPr/>
          <a:lstStyle>
            <a:lvl1pPr>
              <a:defRPr i="0">
                <a:solidFill>
                  <a:schemeClr val="tx1"/>
                </a:solidFill>
              </a:defRPr>
            </a:lvl1pPr>
            <a:lvl2pPr>
              <a:defRPr i="0">
                <a:solidFill>
                  <a:schemeClr val="tx1"/>
                </a:solidFill>
              </a:defRPr>
            </a:lvl2pPr>
            <a:lvl3pPr>
              <a:defRPr i="0">
                <a:solidFill>
                  <a:schemeClr val="tx1"/>
                </a:solidFill>
              </a:defRPr>
            </a:lvl3pPr>
            <a:lvl4pPr>
              <a:defRPr i="0">
                <a:solidFill>
                  <a:schemeClr val="tx1"/>
                </a:solidFill>
              </a:defRPr>
            </a:lvl4pPr>
            <a:lvl5pPr>
              <a:defRPr i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7620000" cy="91608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244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8789" y="3505948"/>
            <a:ext cx="4467496" cy="2767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34" y="152718"/>
            <a:ext cx="7409666" cy="1163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534" y="1441004"/>
            <a:ext cx="7409666" cy="4685159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1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bg>
      <p:bgPr>
        <a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436" y="426832"/>
            <a:ext cx="7620000" cy="88920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436" y="1432864"/>
            <a:ext cx="7620000" cy="4967414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004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>
      <p:bgPr>
        <a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956" y="152718"/>
            <a:ext cx="7385244" cy="11633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956" y="1432864"/>
            <a:ext cx="7385244" cy="4693300"/>
          </a:xfrm>
        </p:spPr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854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54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812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27848" cy="91489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547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6533" y="152718"/>
            <a:ext cx="7450666" cy="11633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533" y="1441004"/>
            <a:ext cx="7450666" cy="4685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529935" y="0"/>
            <a:ext cx="8084130" cy="1527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2627353" y="6445083"/>
            <a:ext cx="5171232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s-ES" sz="1100" dirty="0">
                <a:solidFill>
                  <a:srgbClr val="000000"/>
                </a:solidFill>
                <a:latin typeface="+mj-lt"/>
              </a:rPr>
              <a:t>Módulo 2: Puede contar con eso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7888303" y="6294783"/>
            <a:ext cx="725763" cy="563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8303" y="6363615"/>
            <a:ext cx="725762" cy="283845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3600" b="0">
                <a:solidFill>
                  <a:schemeClr val="tx1"/>
                </a:solidFill>
                <a:latin typeface="+mj-lt"/>
              </a:defRPr>
            </a:lvl1pPr>
          </a:lstStyle>
          <a:p>
            <a:fld id="{AF83BEB6-139A-B746-BC33-1F5B6187E6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5588246" y="6451745"/>
            <a:ext cx="2300057" cy="2616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</a:rPr>
              <a:t>Septiembre del 2018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626533" y="6451745"/>
            <a:ext cx="1911101" cy="2616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s-ES" sz="1100" cap="all" baseline="0" dirty="0">
                <a:solidFill>
                  <a:schemeClr val="tx1"/>
                </a:solidFill>
                <a:latin typeface="+mn-lt"/>
              </a:rPr>
              <a:t>Money Smart para Adultos</a:t>
            </a:r>
          </a:p>
        </p:txBody>
      </p:sp>
    </p:spTree>
    <p:extLst>
      <p:ext uri="{BB962C8B-B14F-4D97-AF65-F5344CB8AC3E}">
        <p14:creationId xmlns:p14="http://schemas.microsoft.com/office/powerpoint/2010/main" val="3015647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9" r:id="rId1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0" i="0" u="none" kern="1200" cap="none" spc="-60" baseline="0">
          <a:solidFill>
            <a:schemeClr val="tx2"/>
          </a:solidFill>
          <a:latin typeface="Franklin Gothic Medium"/>
          <a:ea typeface="+mj-ea"/>
          <a:cs typeface="Franklin Gothic Medium"/>
        </a:defRPr>
      </a:lvl1pPr>
    </p:titleStyle>
    <p:bodyStyle>
      <a:lvl1pPr marL="256032" indent="-256032" algn="l" defTabSz="914400" rtl="0" eaLnBrk="1" latinLnBrk="0" hangingPunct="1">
        <a:lnSpc>
          <a:spcPct val="140000"/>
        </a:lnSpc>
        <a:spcBef>
          <a:spcPct val="20000"/>
        </a:spcBef>
        <a:spcAft>
          <a:spcPts val="1200"/>
        </a:spcAft>
        <a:buClr>
          <a:schemeClr val="tx2"/>
        </a:buClr>
        <a:buFont typeface="Arial"/>
        <a:buChar char="•"/>
        <a:defRPr sz="2400" b="0" kern="1200">
          <a:solidFill>
            <a:schemeClr val="tx1"/>
          </a:solidFill>
          <a:latin typeface="Franklin Gothic Medium"/>
          <a:ea typeface="+mn-ea"/>
          <a:cs typeface="Franklin Gothic Medium"/>
        </a:defRPr>
      </a:lvl1pPr>
      <a:lvl2pPr marL="457200" indent="-182880" algn="l" defTabSz="914400" rtl="0" eaLnBrk="1" latinLnBrk="0" hangingPunct="1">
        <a:lnSpc>
          <a:spcPct val="140000"/>
        </a:lnSpc>
        <a:spcBef>
          <a:spcPct val="20000"/>
        </a:spcBef>
        <a:buClr>
          <a:schemeClr val="tx2"/>
        </a:buClr>
        <a:buFont typeface="Arial" pitchFamily="34" charset="0"/>
        <a:buChar char="•"/>
        <a:defRPr sz="2000" b="0" i="0" u="none" kern="1200">
          <a:solidFill>
            <a:schemeClr val="tx1"/>
          </a:solidFill>
          <a:latin typeface="Franklin Gothic Book"/>
          <a:ea typeface="+mn-ea"/>
          <a:cs typeface="Franklin Gothic Book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Franklin Gothic Book"/>
          <a:ea typeface="+mn-ea"/>
          <a:cs typeface="Franklin Gothic Book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Franklin Gothic Book"/>
          <a:ea typeface="+mn-ea"/>
          <a:cs typeface="Franklin Gothic Book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Franklin Gothic Book"/>
          <a:ea typeface="+mn-ea"/>
          <a:cs typeface="Franklin Gothic Book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D1733CA-E5DB-AC11-E1FE-7BB5A3FC4EF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568126" y="5056652"/>
            <a:ext cx="5891685" cy="122066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 cap="none" spc="-80" baseline="0">
                <a:solidFill>
                  <a:schemeClr val="tx1"/>
                </a:solidFill>
                <a:latin typeface="Franklin Gothic Medium"/>
                <a:ea typeface="+mj-ea"/>
                <a:cs typeface="Franklin Gothic Medium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800" b="0" i="0" u="none" strike="noStrike" kern="1200" cap="none" spc="-8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Franklin Gothic Medium"/>
              </a:rPr>
              <a:t>Puede contar con eso</a:t>
            </a:r>
          </a:p>
        </p:txBody>
      </p:sp>
      <p:pic>
        <p:nvPicPr>
          <p:cNvPr id="5" name="Picture 4" descr="La imagen icónica del Módulo 2.&#10;Hombre en un auto en la ventana del autobanco (drive-up) y una mujer del lado interno de la ventana">
            <a:extLst>
              <a:ext uri="{FF2B5EF4-FFF2-40B4-BE49-F238E27FC236}">
                <a16:creationId xmlns:a16="http://schemas.microsoft.com/office/drawing/2014/main" id="{EFB11ACB-D1B6-BB8C-B3CB-4E9AB47F66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209" y="0"/>
            <a:ext cx="6190271" cy="4610837"/>
          </a:xfrm>
          <a:prstGeom prst="rect">
            <a:avLst/>
          </a:prstGeom>
        </p:spPr>
      </p:pic>
      <p:pic>
        <p:nvPicPr>
          <p:cNvPr id="8" name="Picture 7" descr="Logotipo de Money Smart&#10;">
            <a:extLst>
              <a:ext uri="{FF2B5EF4-FFF2-40B4-BE49-F238E27FC236}">
                <a16:creationId xmlns:a16="http://schemas.microsoft.com/office/drawing/2014/main" id="{69CB85AA-90A7-299B-6E6F-19445ECC30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184" y="5093106"/>
            <a:ext cx="1124400" cy="1124400"/>
          </a:xfrm>
          <a:prstGeom prst="rect">
            <a:avLst/>
          </a:prstGeom>
        </p:spPr>
      </p:pic>
      <p:sp>
        <p:nvSpPr>
          <p:cNvPr id="7" name="Subtitle 11">
            <a:extLst>
              <a:ext uri="{FF2B5EF4-FFF2-40B4-BE49-F238E27FC236}">
                <a16:creationId xmlns:a16="http://schemas.microsoft.com/office/drawing/2014/main" id="{CF258708-C5EC-B6E0-161C-C075506A5C52}"/>
              </a:ext>
            </a:extLst>
          </p:cNvPr>
          <p:cNvSpPr txBox="1">
            <a:spLocks/>
          </p:cNvSpPr>
          <p:nvPr/>
        </p:nvSpPr>
        <p:spPr>
          <a:xfrm>
            <a:off x="2568126" y="4353978"/>
            <a:ext cx="5124967" cy="9157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140000"/>
              </a:lnSpc>
              <a:spcBef>
                <a:spcPct val="20000"/>
              </a:spcBef>
              <a:spcAft>
                <a:spcPts val="1200"/>
              </a:spcAft>
              <a:buClr>
                <a:schemeClr val="tx2"/>
              </a:buClr>
              <a:buFont typeface="Arial"/>
              <a:buNone/>
              <a:defRPr sz="2400" b="0" kern="1200" cap="all" spc="120" baseline="0">
                <a:solidFill>
                  <a:schemeClr val="tx2"/>
                </a:solidFill>
                <a:latin typeface="+mj-lt"/>
                <a:ea typeface="+mn-ea"/>
                <a:cs typeface="Franklin Gothic Medium"/>
              </a:defRPr>
            </a:lvl1pPr>
            <a:lvl2pPr marL="457200" indent="0" algn="ctr" defTabSz="914400" rtl="0" eaLnBrk="1" latinLnBrk="0" hangingPunct="1">
              <a:lnSpc>
                <a:spcPct val="14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 baseline="0">
                <a:solidFill>
                  <a:schemeClr val="tx1">
                    <a:tint val="75000"/>
                  </a:schemeClr>
                </a:solidFill>
                <a:latin typeface="Franklin Gothic Book"/>
                <a:ea typeface="+mn-ea"/>
                <a:cs typeface="Franklin Gothic Book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800" dirty="0"/>
              <a:t>Módulo 2: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382D00B-E0C0-78D3-3A1D-F552BFF71B9D}"/>
              </a:ext>
            </a:extLst>
          </p:cNvPr>
          <p:cNvSpPr/>
          <p:nvPr/>
        </p:nvSpPr>
        <p:spPr>
          <a:xfrm>
            <a:off x="1344819" y="6400211"/>
            <a:ext cx="15307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i="0" dirty="0"/>
              <a:t>Septiembre de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4857BB-90B2-728C-2BF6-4308339E1D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969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dirty="0"/>
              <a:t>Productos y servicios disponibles en instituciones financieras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Productos de depósito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Productos de crédito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Otros productos y servicios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56705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Los productos de depósito incluyen los siguientes: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397701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Cuentas de ahorro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Cuentas de cheques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Certificados de depósito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Cuentas del mercado monetario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69288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Los productos de crédito incluyen los siguientes: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Tarjetas de crédito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Líneas de crédito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Préstamos a plazos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3200" dirty="0"/>
              <a:t>Hipotecas</a:t>
            </a:r>
            <a:endParaRPr lang="es-E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704550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 continuación, otros productos y servicios:</a:t>
            </a:r>
          </a:p>
        </p:txBody>
      </p:sp>
      <p:graphicFrame>
        <p:nvGraphicFramePr>
          <p:cNvPr id="5" name="Table 4" descr="Tabla de dos columnas y cuatro filas, pero las entradas no están en ningún orden en particular.  El formato de tabla simplemente se usa como una forma de separar 10 términos diferentes.&#10;&#10;&#10;&#10;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543547"/>
              </p:ext>
            </p:extLst>
          </p:nvPr>
        </p:nvGraphicFramePr>
        <p:xfrm>
          <a:off x="577986" y="1397000"/>
          <a:ext cx="8011832" cy="49666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05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59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4713">
                <a:tc>
                  <a:txBody>
                    <a:bodyPr/>
                    <a:lstStyle/>
                    <a:p>
                      <a:r>
                        <a:rPr lang="es-AR" sz="2400" noProof="0" dirty="0"/>
                        <a:t>Cobrar un cheque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2400" noProof="0" dirty="0"/>
                        <a:t>Cajeros automáticos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9870">
                <a:tc>
                  <a:txBody>
                    <a:bodyPr/>
                    <a:lstStyle/>
                    <a:p>
                      <a:r>
                        <a:rPr lang="es-AR" sz="2400" noProof="0" dirty="0"/>
                        <a:t>Giros bancarios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2400" noProof="0" dirty="0"/>
                        <a:t>Tarjetas de cajeros automáticos</a:t>
                      </a:r>
                    </a:p>
                    <a:p>
                      <a:endParaRPr lang="es-AR" sz="2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870">
                <a:tc>
                  <a:txBody>
                    <a:bodyPr/>
                    <a:lstStyle/>
                    <a:p>
                      <a:r>
                        <a:rPr lang="es-AR" sz="2400" noProof="0" dirty="0"/>
                        <a:t>Tarjetas prepagas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2400" noProof="0" dirty="0"/>
                        <a:t>Servicios bancarios y de pago de cuentas en línea o móviles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2291">
                <a:tc>
                  <a:txBody>
                    <a:bodyPr/>
                    <a:lstStyle/>
                    <a:p>
                      <a:r>
                        <a:rPr lang="es-AR" sz="2400" noProof="0" dirty="0"/>
                        <a:t>Tarjetas de débito</a:t>
                      </a:r>
                    </a:p>
                    <a:p>
                      <a:endParaRPr lang="es-AR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2400" noProof="0" dirty="0"/>
                        <a:t>Pagos “directos entre personas” (P2P)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9870">
                <a:tc>
                  <a:txBody>
                    <a:bodyPr/>
                    <a:lstStyle/>
                    <a:p>
                      <a:r>
                        <a:rPr lang="es-AR" sz="2400" noProof="0" dirty="0"/>
                        <a:t>Cheques de caja</a:t>
                      </a:r>
                    </a:p>
                    <a:p>
                      <a:endParaRPr lang="es-AR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2400" noProof="0" dirty="0"/>
                        <a:t>Transferencias internacionales</a:t>
                      </a:r>
                    </a:p>
                    <a:p>
                      <a:endParaRPr lang="es-AR" sz="2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09111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Otros proveedores de servicios financieros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677014" cy="4701440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2700" dirty="0"/>
              <a:t>Agencias de servicios financieros y oficinas de Servicio Postal de EE. UU. 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2700" dirty="0"/>
              <a:t>Tiendas que venden tarjetas prepagas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2700" dirty="0"/>
              <a:t>Agencias y establecimientos que cobran cheques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2700" dirty="0"/>
              <a:t>Prestamistas del día de paga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2700" dirty="0"/>
              <a:t>Casas de empeño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2700" dirty="0"/>
              <a:t>Prestamistas de títulos de vehículos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97304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¿Qué productos y servicios financieros necesita?</a:t>
            </a:r>
          </a:p>
        </p:txBody>
      </p:sp>
      <p:pic>
        <p:nvPicPr>
          <p:cNvPr id="4" name="Picture 3" descr="caricatura de una diana con una flecha en el medio, perforando una nota adhesiva amarilla que dice &quot;Necesidades&quot;&#10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306" y="2743978"/>
            <a:ext cx="3033759" cy="318620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216556"/>
            <a:ext cx="7732816" cy="47014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Los productos y servicios financieros pueden ayudarlo en lo siguiente:</a:t>
            </a:r>
          </a:p>
          <a:p>
            <a:pPr lvl="1">
              <a:lnSpc>
                <a:spcPct val="100000"/>
              </a:lnSpc>
            </a:pPr>
            <a:r>
              <a:rPr lang="es-ES" sz="2800" dirty="0"/>
              <a:t>Ahorrar dinero</a:t>
            </a:r>
          </a:p>
          <a:p>
            <a:pPr lvl="1">
              <a:lnSpc>
                <a:spcPct val="100000"/>
              </a:lnSpc>
            </a:pPr>
            <a:r>
              <a:rPr lang="es-ES" sz="2800" dirty="0"/>
              <a:t>Gastar dinero</a:t>
            </a:r>
          </a:p>
          <a:p>
            <a:pPr lvl="1">
              <a:lnSpc>
                <a:spcPct val="100000"/>
              </a:lnSpc>
            </a:pPr>
            <a:r>
              <a:rPr lang="es-ES" sz="2800" dirty="0"/>
              <a:t>Administrar dinero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s-ES" sz="2800" dirty="0"/>
              <a:t>Pedir dinero prestado</a:t>
            </a:r>
          </a:p>
          <a:p>
            <a:pPr>
              <a:lnSpc>
                <a:spcPct val="100000"/>
              </a:lnSpc>
              <a:spcAft>
                <a:spcPts val="3600"/>
              </a:spcAft>
              <a:buFont typeface="Wingdings" panose="05000000000000000000" pitchFamily="2" charset="2"/>
              <a:buChar char="§"/>
            </a:pPr>
            <a:r>
              <a:rPr lang="es-ES" sz="3200" dirty="0">
                <a:latin typeface="+mj-lt"/>
              </a:rPr>
              <a:t>Comience por sus                    necesidades</a:t>
            </a:r>
          </a:p>
          <a:p>
            <a:pPr lvl="1">
              <a:lnSpc>
                <a:spcPct val="100000"/>
              </a:lnSpc>
            </a:pP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598640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76" y="193430"/>
            <a:ext cx="8566014" cy="1389184"/>
          </a:xfrm>
        </p:spPr>
        <p:txBody>
          <a:bodyPr>
            <a:normAutofit fontScale="90000"/>
          </a:bodyPr>
          <a:lstStyle/>
          <a:p>
            <a:r>
              <a:rPr lang="es-ES" sz="3100" dirty="0"/>
              <a:t>Pruébelo: ¿Qué necesita para administrar su dinero? </a:t>
            </a:r>
            <a:r>
              <a:rPr dirty="0"/>
              <a:t/>
            </a:r>
            <a:br>
              <a:rPr dirty="0"/>
            </a:br>
            <a:r>
              <a:rPr lang="es-ES" sz="2700" dirty="0"/>
              <a:t>Consulte la página 8 de la Guía del participante</a:t>
            </a:r>
            <a:r>
              <a:rPr dirty="0"/>
              <a:t/>
            </a:r>
            <a:br>
              <a:rPr dirty="0"/>
            </a:br>
            <a:endParaRPr lang="es-ES" sz="2700" strike="sngStrike" dirty="0"/>
          </a:p>
        </p:txBody>
      </p:sp>
      <p:pic>
        <p:nvPicPr>
          <p:cNvPr id="2050" name="Picture 2" descr="Captura de pantalla de Pruébelo: ¿Qué necesita para administrar su dinero? de la  Guía del participante. Se muestra solo con fines de navegación&#10;&#10;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40" y="1267596"/>
            <a:ext cx="6938963" cy="5096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191621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938" y="281354"/>
            <a:ext cx="8407752" cy="773723"/>
          </a:xfrm>
        </p:spPr>
        <p:txBody>
          <a:bodyPr>
            <a:noAutofit/>
          </a:bodyPr>
          <a:lstStyle/>
          <a:p>
            <a:r>
              <a:rPr lang="es-ES" sz="2800" dirty="0"/>
              <a:t>Aplíquelo: Mis necesidades de administración financiera</a:t>
            </a:r>
            <a:r>
              <a:rPr sz="2800" dirty="0"/>
              <a:t/>
            </a:r>
            <a:br>
              <a:rPr sz="2800" dirty="0"/>
            </a:br>
            <a:r>
              <a:rPr lang="es-ES" sz="2800" dirty="0"/>
              <a:t>Consulte la página 9 de la Guía del participante</a:t>
            </a:r>
          </a:p>
        </p:txBody>
      </p:sp>
      <p:pic>
        <p:nvPicPr>
          <p:cNvPr id="3074" name="Picture 2" descr="Captura de pantalla para Aplíquelo: Mis necesidades de administración financiera de la Guía del participante.  Se muestra solo con fines de navegación&#10;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038" y="1055077"/>
            <a:ext cx="6783265" cy="4824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009687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166" y="98860"/>
            <a:ext cx="8230043" cy="1016495"/>
          </a:xfrm>
        </p:spPr>
        <p:txBody>
          <a:bodyPr>
            <a:normAutofit/>
          </a:bodyPr>
          <a:lstStyle/>
          <a:p>
            <a:r>
              <a:rPr lang="es-ES" sz="2800" dirty="0"/>
              <a:t>Aplíquelo: Mi lista de comprobación bancaria </a:t>
            </a:r>
            <a:r>
              <a:rPr sz="2800" dirty="0"/>
              <a:t/>
            </a:r>
            <a:br>
              <a:rPr sz="2800" dirty="0"/>
            </a:br>
            <a:r>
              <a:rPr lang="es-ES" sz="2800" dirty="0"/>
              <a:t>Consulte la página 10 de la Guía del participante</a:t>
            </a:r>
          </a:p>
        </p:txBody>
      </p:sp>
      <p:pic>
        <p:nvPicPr>
          <p:cNvPr id="4098" name="Picture 2" descr="Captura de pantalla de Aplíquelo: Mi lista de comprobación bancaria de la Guía del participante.&#10;Se muestra solo con fines de navegación&#10;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912" y="1115355"/>
            <a:ext cx="6583297" cy="4805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349845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294" y="183281"/>
            <a:ext cx="8917706" cy="1271352"/>
          </a:xfrm>
        </p:spPr>
        <p:txBody>
          <a:bodyPr/>
          <a:lstStyle/>
          <a:p>
            <a:r>
              <a:rPr lang="es-ES" dirty="0"/>
              <a:t>Seis secciones de </a:t>
            </a:r>
            <a:r>
              <a:rPr dirty="0"/>
              <a:t/>
            </a:r>
            <a:br>
              <a:rPr dirty="0"/>
            </a:br>
            <a:r>
              <a:rPr lang="es-ES" dirty="0"/>
              <a:t>Aplíquelo: Mi lista de comprobación bancaria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424723"/>
            <a:ext cx="7761681" cy="4938892"/>
          </a:xfrm>
        </p:spPr>
        <p:txBody>
          <a:bodyPr>
            <a:noAutofit/>
          </a:bodyPr>
          <a:lstStyle/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s-ES" sz="2800" dirty="0"/>
              <a:t>Mis necesidades y acceso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s-ES" sz="2800" dirty="0"/>
              <a:t>Cuentas de cheques, tarjetas prepagas recargables y demás cuentas de transacciones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s-ES" sz="2800" dirty="0"/>
              <a:t>Cuentas de ahorro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s-ES" sz="2800" dirty="0"/>
              <a:t>Tarjetas de débito y de cajeros automáticos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s-ES" sz="2800" dirty="0"/>
              <a:t>Sobregiro y cargos por sobregiro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s-ES" sz="2800" dirty="0"/>
              <a:t>Otros servicios disponibles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19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58637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aptura de pantalla de la Encuesta previa a la capacitación de la Guía del participante. Se muestra solo con fines de navegación para que los participantes sepan qué buscar en la Guía para llegar a la encuesta.&#10;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72618" y="1712013"/>
            <a:ext cx="6768445" cy="444859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7" y="792681"/>
            <a:ext cx="8254928" cy="1004174"/>
          </a:xfrm>
        </p:spPr>
        <p:txBody>
          <a:bodyPr/>
          <a:lstStyle/>
          <a:p>
            <a:r>
              <a:rPr lang="es-ES" sz="3400" dirty="0"/>
              <a:t>Encuesta previa a la capacitación </a:t>
            </a:r>
            <a:r>
              <a:rPr sz="3400" dirty="0"/>
              <a:t/>
            </a:r>
            <a:br>
              <a:rPr sz="3400" dirty="0"/>
            </a:br>
            <a:r>
              <a:rPr lang="es-ES" sz="3400" dirty="0"/>
              <a:t>Consulte la página 41 de la Guía del participante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745064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7905594" cy="916084"/>
          </a:xfrm>
        </p:spPr>
        <p:txBody>
          <a:bodyPr>
            <a:noAutofit/>
          </a:bodyPr>
          <a:lstStyle/>
          <a:p>
            <a:r>
              <a:rPr lang="es-ES" dirty="0"/>
              <a:t>Sección 1: Recordar las conclusiones principales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i="1" dirty="0"/>
              <a:t>Según sus necesidades, averigüe productos y servicios financieros.</a:t>
            </a:r>
          </a:p>
          <a:p>
            <a:endParaRPr lang="es-E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152538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Section 2: Opening an Account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Sección 2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s-ES" dirty="0"/>
              <a:t>Abrir una cuenta</a:t>
            </a:r>
          </a:p>
          <a:p>
            <a:r>
              <a:rPr lang="es-ES" sz="1800" dirty="0">
                <a:latin typeface="Franklin Gothic Book" panose="020B0503020102020204" pitchFamily="34" charset="0"/>
              </a:rPr>
              <a:t>Consulte la página 14 de la Guía del participante</a:t>
            </a:r>
          </a:p>
        </p:txBody>
      </p:sp>
      <p:pic>
        <p:nvPicPr>
          <p:cNvPr id="7" name="Picture 6" descr="Mujer en el mostrador del banco firmando papeles frente a una mujer detrás del escritorio en una computadora.&#10;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52" t="-1" r="11110" b="291"/>
          <a:stretch/>
        </p:blipFill>
        <p:spPr>
          <a:xfrm>
            <a:off x="3893125" y="586157"/>
            <a:ext cx="5250875" cy="503200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354092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Sección 2: Conclusiones principales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i="1" dirty="0"/>
              <a:t>Conozca el proceso general para abrir una cuenta de ahorro o cheques, incluso las opciones, si en un principio no puede abrir una cuenta.</a:t>
            </a:r>
          </a:p>
          <a:p>
            <a:endParaRPr lang="es-E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134653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809"/>
            <a:ext cx="7927848" cy="914894"/>
          </a:xfrm>
        </p:spPr>
        <p:txBody>
          <a:bodyPr/>
          <a:lstStyle/>
          <a:p>
            <a:r>
              <a:rPr lang="es-ES" dirty="0"/>
              <a:t>Cuentas de ahorro y de cheques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7637"/>
            <a:ext cx="8229600" cy="455609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Seguridad del seguro de depósito federal 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Acumular interés, según la cuenta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Practicidad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Establecer una relación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Protecciones importantes para el consumidor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81102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608690"/>
            <a:ext cx="7669199" cy="902319"/>
          </a:xfrm>
        </p:spPr>
        <p:txBody>
          <a:bodyPr>
            <a:noAutofit/>
          </a:bodyPr>
          <a:lstStyle/>
          <a:p>
            <a:pPr>
              <a:lnSpc>
                <a:spcPts val="3200"/>
              </a:lnSpc>
            </a:pPr>
            <a:r>
              <a:rPr lang="es-ES" sz="2600" dirty="0"/>
              <a:t>Aplíquelo: Mi lista de comprobación para abrir una cuenta de ahorro o de cheques, consulte la página 15 de la Guía del participante</a:t>
            </a:r>
          </a:p>
        </p:txBody>
      </p:sp>
      <p:pic>
        <p:nvPicPr>
          <p:cNvPr id="5122" name="Picture 2" descr="Captura de pantalla de Aplíquelo: Mi lista de comprobación para abrir una cuenta de ahorro o de cheques de la Guía del participante.  Se muestra solo con fines de navegación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642" y="1511009"/>
            <a:ext cx="7029450" cy="4699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785114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Solicitar en persona o en línea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3"/>
            <a:ext cx="7499214" cy="4701440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Completar una solicitud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Verificar que es quién dice ser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Decidir si desea “aceptar”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Realizar el primer depósito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Recibir divulgaciones, posiblemente firmar documentos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Activar las herramientas de la cuenta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Hacer preguntas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281799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94722"/>
            <a:ext cx="7499213" cy="881682"/>
          </a:xfrm>
        </p:spPr>
        <p:txBody>
          <a:bodyPr/>
          <a:lstStyle/>
          <a:p>
            <a:r>
              <a:rPr lang="es-ES" dirty="0"/>
              <a:t>Informes de antecedentes bancarios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976404"/>
            <a:ext cx="7587068" cy="4701440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No todos tienen aprobación para una cuenta.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Los informes de antecedentes bancarios incluyen la siguiente información: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" sz="2400" dirty="0"/>
              <a:t>Saldos negativos impagos de cuentas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" sz="2400" dirty="0"/>
              <a:t>Sospecha de fraude relacionado con cuentas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" sz="2400" dirty="0"/>
              <a:t>Ciertas cuentas cerradas por la institución financiera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Derecho al informe de antecedentes bancarios de cada empresa de informes de consumidores del país gratis cada 12 meses.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27453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401" y="35166"/>
            <a:ext cx="8566014" cy="1108074"/>
          </a:xfrm>
        </p:spPr>
        <p:txBody>
          <a:bodyPr>
            <a:noAutofit/>
          </a:bodyPr>
          <a:lstStyle/>
          <a:p>
            <a:r>
              <a:rPr lang="es-ES" sz="2400" dirty="0"/>
              <a:t>Aplíquelo: Cómo obtener mis informes de antecedentes bancarios</a:t>
            </a:r>
            <a:r>
              <a:rPr sz="2400" dirty="0"/>
              <a:t/>
            </a:r>
            <a:br>
              <a:rPr sz="2400" dirty="0"/>
            </a:br>
            <a:r>
              <a:rPr lang="es-ES" sz="2400" dirty="0"/>
              <a:t>Consulte la página 17 de la Guía del participante</a:t>
            </a:r>
          </a:p>
        </p:txBody>
      </p:sp>
      <p:pic>
        <p:nvPicPr>
          <p:cNvPr id="6146" name="Picture 2" descr="Captura de pantalla de Aplíquelo: Cómo obtener mis informes de antecedentes bancarios de la Guía del participante. Se muestra solo con fines de navegación&#10;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642" y="1141350"/>
            <a:ext cx="6787661" cy="522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889860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143" y="667048"/>
            <a:ext cx="7990761" cy="1020152"/>
          </a:xfrm>
        </p:spPr>
        <p:txBody>
          <a:bodyPr>
            <a:noAutofit/>
          </a:bodyPr>
          <a:lstStyle/>
          <a:p>
            <a:pPr>
              <a:lnSpc>
                <a:spcPts val="3600"/>
              </a:lnSpc>
            </a:pPr>
            <a:r>
              <a:rPr lang="es-ES" sz="2600" dirty="0"/>
              <a:t>Aplíquelo: Cómo presentar un reclamo de mi informe de antecedentes bancarios</a:t>
            </a:r>
            <a:r>
              <a:rPr lang="en-US" sz="2600" dirty="0"/>
              <a:t>	</a:t>
            </a:r>
            <a:br>
              <a:rPr lang="en-US" sz="2600" dirty="0"/>
            </a:br>
            <a:r>
              <a:rPr lang="es-ES" sz="2600" dirty="0"/>
              <a:t>Consultar la página 18 de la Guía del participante</a:t>
            </a:r>
          </a:p>
        </p:txBody>
      </p:sp>
      <p:pic>
        <p:nvPicPr>
          <p:cNvPr id="7170" name="Picture 2" descr="Captura de pantalla de Aplíquelo: Cómo presentar un reclamo de mi informe de antecedentes bancarios. Se muestra solo con fines de navegación&#10;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996" y="1566862"/>
            <a:ext cx="6416307" cy="486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189273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228600"/>
            <a:ext cx="8003446" cy="1108075"/>
          </a:xfrm>
        </p:spPr>
        <p:txBody>
          <a:bodyPr anchor="t">
            <a:noAutofit/>
          </a:bodyPr>
          <a:lstStyle/>
          <a:p>
            <a:pPr>
              <a:lnSpc>
                <a:spcPts val="3600"/>
              </a:lnSpc>
            </a:pPr>
            <a:r>
              <a:rPr lang="es-ES" sz="3000" dirty="0"/>
              <a:t>Aplíquelo</a:t>
            </a:r>
            <a:r>
              <a:rPr lang="es-ES" sz="2600" dirty="0"/>
              <a:t>: Mis opciones para abrir una cuenta a pesar de los inconvenientes </a:t>
            </a:r>
            <a:r>
              <a:rPr sz="2600" dirty="0"/>
              <a:t/>
            </a:r>
            <a:br>
              <a:rPr sz="2600" dirty="0"/>
            </a:br>
            <a:r>
              <a:rPr lang="es-ES" sz="2600" dirty="0"/>
              <a:t>Consultar la página 21 de la Guía del participante</a:t>
            </a:r>
          </a:p>
        </p:txBody>
      </p:sp>
      <p:pic>
        <p:nvPicPr>
          <p:cNvPr id="8194" name="Picture 2" descr="Captura de pantalla de Aplíquelo: Mis opciones para abrir una cuenta a pesar de los inconvenientes de la Guía del participante. Se muestra solo con fines de navegación&#10;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886" y="1992191"/>
            <a:ext cx="6914417" cy="400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29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73740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Sección 1</a:t>
            </a:r>
          </a:p>
        </p:txBody>
      </p:sp>
      <p:sp>
        <p:nvSpPr>
          <p:cNvPr id="3" name="Subtitle 2"/>
          <p:cNvSpPr>
            <a:spLocks noGrp="1"/>
          </p:cNvSpPr>
          <p:nvPr>
            <p:ph type="title" idx="4294967295"/>
          </p:nvPr>
        </p:nvSpPr>
        <p:spPr>
          <a:xfrm>
            <a:off x="446088" y="949325"/>
            <a:ext cx="3141662" cy="261143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 typeface="Arial"/>
              <a:buNone/>
              <a:tabLst/>
              <a:defRPr/>
            </a:pPr>
            <a:r>
              <a:rPr kumimoji="0" lang="es-E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n-ea"/>
                <a:cs typeface="Franklin Gothic Medium"/>
              </a:rPr>
              <a:t>Productos, servicios y proveedores financieros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84A5340-060A-72F3-5722-A98A3B2F63A2}"/>
              </a:ext>
            </a:extLst>
          </p:cNvPr>
          <p:cNvSpPr txBox="1">
            <a:spLocks/>
          </p:cNvSpPr>
          <p:nvPr/>
        </p:nvSpPr>
        <p:spPr>
          <a:xfrm>
            <a:off x="445831" y="3589510"/>
            <a:ext cx="3141580" cy="7198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Font typeface="Arial"/>
              <a:buNone/>
              <a:defRPr sz="4000" b="0" kern="1200">
                <a:solidFill>
                  <a:schemeClr val="tx1"/>
                </a:solidFill>
                <a:latin typeface="Franklin Gothic Medium"/>
                <a:ea typeface="+mn-ea"/>
                <a:cs typeface="Franklin Gothic Medium"/>
              </a:defRPr>
            </a:lvl1pPr>
            <a:lvl2pPr marL="457200" indent="-182880" algn="l" defTabSz="914400" rtl="0" eaLnBrk="1" latinLnBrk="0" hangingPunct="1">
              <a:lnSpc>
                <a:spcPct val="14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b="0" i="0" u="none" kern="1200">
                <a:solidFill>
                  <a:schemeClr val="tx1"/>
                </a:solidFill>
                <a:latin typeface="Franklin Gothic Book"/>
                <a:ea typeface="+mn-ea"/>
                <a:cs typeface="Franklin Gothic Book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Franklin Gothic Book"/>
                <a:ea typeface="+mn-ea"/>
                <a:cs typeface="Franklin Gothic Book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Franklin Gothic Book"/>
                <a:ea typeface="+mn-ea"/>
                <a:cs typeface="Franklin Gothic Book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Franklin Gothic Book"/>
                <a:ea typeface="+mn-ea"/>
                <a:cs typeface="Franklin Gothic Book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900" dirty="0">
                <a:latin typeface="Franklin Gothic Book" panose="020B0503020102020204" pitchFamily="34" charset="0"/>
              </a:rPr>
              <a:t>Consulte la página 4 de la Guía del participante</a:t>
            </a:r>
          </a:p>
        </p:txBody>
      </p:sp>
      <p:pic>
        <p:nvPicPr>
          <p:cNvPr id="8" name="Picture 7" descr="imagen de una mano sosteniendo un teléfono inteligente y escribiendo en una computadora, con una red blanca de imágenes para un banco, dinero, tarjeta de crédito.&#10;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430" r="1813" b="11709"/>
          <a:stretch/>
        </p:blipFill>
        <p:spPr>
          <a:xfrm>
            <a:off x="3893125" y="586158"/>
            <a:ext cx="5250875" cy="5029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154063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Opciones posibles</a:t>
            </a:r>
          </a:p>
        </p:txBody>
      </p:sp>
      <p:graphicFrame>
        <p:nvGraphicFramePr>
          <p:cNvPr id="5" name="Table 4" descr="Tabla de dos columnas. Fila de título y 5 filas debajo de eso.&#10;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526036"/>
              </p:ext>
            </p:extLst>
          </p:nvPr>
        </p:nvGraphicFramePr>
        <p:xfrm>
          <a:off x="577986" y="1397000"/>
          <a:ext cx="8036174" cy="490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18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180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2200" dirty="0">
                          <a:latin typeface="+mj-lt"/>
                        </a:rPr>
                        <a:t>Para este inconveniente</a:t>
                      </a:r>
                    </a:p>
                  </a:txBody>
                  <a:tcP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200" baseline="0" dirty="0">
                          <a:latin typeface="+mj-lt"/>
                        </a:rPr>
                        <a:t>Considere:</a:t>
                      </a:r>
                      <a:endParaRPr lang="es-ES" sz="22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b="1" dirty="0"/>
                        <a:t>Sin dinero suficiente o cargos muy altos en la cuenta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/>
                        <a:t>Opciones de cuenta de bajo costo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b="1" dirty="0"/>
                        <a:t>Información negativa en informe de antecedentes bancarios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/>
                        <a:t>Cuenta de cheques “sin verificación”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b="1" dirty="0"/>
                        <a:t>Información negativa en informes crediticios y bajo puntaje de crédito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/>
                        <a:t>Préstamo para establecer un perfil crediticio, tarjeta de crédito con garantía, asesoramiento de crédito.</a:t>
                      </a:r>
                      <a:endParaRPr lang="es-ES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b="1" dirty="0"/>
                        <a:t>Sin número de Seguro Social</a:t>
                      </a:r>
                      <a:r>
                        <a:rPr sz="2200" dirty="0"/>
                        <a:t/>
                      </a:r>
                      <a:br>
                        <a:rPr sz="2200" dirty="0"/>
                      </a:br>
                      <a:endParaRPr lang="es-E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/>
                        <a:t>Otros documentos de identificación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b="1" dirty="0"/>
                        <a:t>No puede abrir una cuenta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2200" baseline="0" noProof="0" dirty="0"/>
                        <a:t>Otro</a:t>
                      </a:r>
                      <a:r>
                        <a:rPr lang="en-US" sz="2200" baseline="0" dirty="0"/>
                        <a:t> </a:t>
                      </a:r>
                      <a:r>
                        <a:rPr lang="es-ES_tradnl" sz="2200" baseline="0" noProof="0" dirty="0"/>
                        <a:t>tipo</a:t>
                      </a:r>
                      <a:r>
                        <a:rPr lang="en-US" sz="2200" baseline="0" dirty="0"/>
                        <a:t> de </a:t>
                      </a:r>
                      <a:r>
                        <a:rPr lang="es-ES_tradnl" sz="2200" baseline="0" noProof="0" dirty="0"/>
                        <a:t>cuenta</a:t>
                      </a:r>
                      <a:r>
                        <a:rPr sz="2200" dirty="0"/>
                        <a:t>;</a:t>
                      </a:r>
                    </a:p>
                    <a:p>
                      <a:r>
                        <a:rPr lang="es-ES_tradnl" sz="2200" baseline="0" noProof="0" dirty="0"/>
                        <a:t>tal</a:t>
                      </a:r>
                      <a:r>
                        <a:rPr lang="en-US" sz="2200" baseline="0" dirty="0"/>
                        <a:t> </a:t>
                      </a:r>
                      <a:r>
                        <a:rPr lang="es-ES_tradnl" sz="2200" baseline="0" noProof="0" dirty="0"/>
                        <a:t>vez</a:t>
                      </a:r>
                      <a:r>
                        <a:rPr lang="en-US" sz="2200" baseline="0" dirty="0"/>
                        <a:t> </a:t>
                      </a:r>
                      <a:r>
                        <a:rPr lang="es-ES_tradnl" sz="2200" baseline="0" noProof="0" dirty="0"/>
                        <a:t>una</a:t>
                      </a:r>
                      <a:r>
                        <a:rPr lang="en-US" sz="2200" baseline="0" dirty="0"/>
                        <a:t> </a:t>
                      </a:r>
                      <a:r>
                        <a:rPr lang="es-ES_tradnl" sz="2200" baseline="0" noProof="0" dirty="0"/>
                        <a:t>tarjeta</a:t>
                      </a:r>
                      <a:r>
                        <a:rPr lang="en-US" sz="2200" baseline="0" dirty="0"/>
                        <a:t> </a:t>
                      </a:r>
                      <a:r>
                        <a:rPr lang="es-ES_tradnl" sz="2200" baseline="0" noProof="0" dirty="0"/>
                        <a:t>prepaga</a:t>
                      </a:r>
                      <a:endParaRPr lang="es-ES_tradnl" sz="22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004997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8002192" cy="916084"/>
          </a:xfrm>
        </p:spPr>
        <p:txBody>
          <a:bodyPr>
            <a:noAutofit/>
          </a:bodyPr>
          <a:lstStyle/>
          <a:p>
            <a:r>
              <a:rPr lang="es-ES" dirty="0"/>
              <a:t>Sección 2: Recordar las conclusiones principales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i="1" dirty="0"/>
              <a:t>Conozca el proceso general para abrir una cuenta de ahorro o cheques, incluso las opciones, si en un principio no puede abrir una cuenta.</a:t>
            </a:r>
          </a:p>
          <a:p>
            <a:endParaRPr lang="es-E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578829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Section 3: Managing an Account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Sección 3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>
          <a:xfrm>
            <a:off x="457654" y="949570"/>
            <a:ext cx="3059567" cy="5064368"/>
          </a:xfrm>
        </p:spPr>
        <p:txBody>
          <a:bodyPr/>
          <a:lstStyle/>
          <a:p>
            <a:r>
              <a:rPr lang="es-ES" dirty="0"/>
              <a:t>Administrar </a:t>
            </a:r>
            <a:r>
              <a:rPr dirty="0"/>
              <a:t/>
            </a:r>
            <a:br>
              <a:rPr dirty="0"/>
            </a:br>
            <a:r>
              <a:rPr lang="es-ES" dirty="0"/>
              <a:t>una cuenta</a:t>
            </a:r>
          </a:p>
          <a:p>
            <a:r>
              <a:rPr lang="es-ES" sz="1800" dirty="0">
                <a:latin typeface="Franklin Gothic Book" panose="020B0503020102020204" pitchFamily="34" charset="0"/>
              </a:rPr>
              <a:t>Consulte la página 23 de la Guía del participante</a:t>
            </a:r>
          </a:p>
        </p:txBody>
      </p:sp>
      <p:pic>
        <p:nvPicPr>
          <p:cNvPr id="8" name="Picture 7" descr="Hombre en una mesa con papeles, calculadora, computadora portátil y taza de café.&#10;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9535" r="662" b="18002"/>
          <a:stretch/>
        </p:blipFill>
        <p:spPr>
          <a:xfrm>
            <a:off x="3893127" y="586157"/>
            <a:ext cx="5250873" cy="5029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166315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Sección 3: Conclusiones principales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3000" i="1" dirty="0"/>
              <a:t>Aprenda las normas de la cuenta y mantenga un registro de cómo usarla. Esto puede ayudarlo a mantener los costos bajos y desarrollar una  relación bancaria positiva.</a:t>
            </a:r>
          </a:p>
          <a:p>
            <a:endParaRPr lang="es-E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4642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Cómo usar una cuenta de ahorro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2800" dirty="0"/>
              <a:t>Acumule ahorros; para ello, deposite dinero y manténgalo allí para que gane interés.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2800" dirty="0"/>
              <a:t>Diseñada para ahorrar dinero para el futuro.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2800" dirty="0"/>
              <a:t>Con frecuencia, ofrece una tasa de interés más alta que una cuenta de cheques que acumula interés.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2800" dirty="0"/>
              <a:t>No está diseñada para una gran cantidad de transacciones.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180485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386" y="104251"/>
            <a:ext cx="8566013" cy="1219334"/>
          </a:xfrm>
        </p:spPr>
        <p:txBody>
          <a:bodyPr>
            <a:normAutofit fontScale="90000"/>
          </a:bodyPr>
          <a:lstStyle/>
          <a:p>
            <a:r>
              <a:rPr lang="es-ES" sz="4000" dirty="0"/>
              <a:t>Aplíquelo: </a:t>
            </a:r>
            <a:r>
              <a:rPr lang="es-ES" dirty="0"/>
              <a:t>Administrar mi cuenta de ahorro </a:t>
            </a:r>
            <a:r>
              <a:rPr dirty="0"/>
              <a:t/>
            </a:r>
            <a:br>
              <a:rPr dirty="0"/>
            </a:br>
            <a:r>
              <a:rPr lang="es-ES" dirty="0"/>
              <a:t>Consulte la página 24 de la Guía del participante</a:t>
            </a:r>
            <a:endParaRPr lang="es-ES" sz="2000" dirty="0"/>
          </a:p>
        </p:txBody>
      </p:sp>
      <p:pic>
        <p:nvPicPr>
          <p:cNvPr id="9218" name="Picture 2" descr="Captura de pantalla de Aplíquelo: Administrar mi cuenta de ahorro de la Guía del participante. Se muestra solo con fines de navegación&#10;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265" y="1323585"/>
            <a:ext cx="6135535" cy="4772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195127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Administrar mi cuenta de ahorro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2"/>
            <a:ext cx="7499214" cy="480335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Lea las normas de la cuenta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Mantenga un registro de los depósitos y los retiros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Revise los estados de cuenta</a:t>
            </a:r>
          </a:p>
          <a:p>
            <a:pPr lvl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Configure alertas por correo electrónico o mensaje de texto, si fuera posible</a:t>
            </a:r>
          </a:p>
          <a:p>
            <a:pPr lvl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Tome precauciones cuando utilice los servicios en línea </a:t>
            </a:r>
          </a:p>
          <a:p>
            <a:endParaRPr lang="es-E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27835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Cómo usar una cuenta de cheques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ES" sz="2800" dirty="0"/>
              <a:t>Para uso frecuente y múltiples transacciones: depositar dinero, pagar cuentas, realizar compras, acceder a efectivo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2800" dirty="0"/>
              <a:t>Tarjetas de débito y de cajero automático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s-ES" sz="2400" dirty="0"/>
              <a:t>No son lo mismo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s-ES" sz="2400" dirty="0"/>
              <a:t>Se extrae dinero de su cuenta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2800" dirty="0"/>
              <a:t>Cheques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s-ES" sz="2400" dirty="0"/>
              <a:t>Solicitar a la institución financiera que pague dinero a otra persona, el beneficiario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s-ES" sz="2400" dirty="0"/>
              <a:t>Algunas cuentas de cheques no utilizan cheques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56270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-79024"/>
            <a:ext cx="7499213" cy="881682"/>
          </a:xfrm>
        </p:spPr>
        <p:txBody>
          <a:bodyPr/>
          <a:lstStyle/>
          <a:p>
            <a:r>
              <a:rPr lang="es-ES" dirty="0"/>
              <a:t>Sobregiro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851128"/>
            <a:ext cx="8299159" cy="5512487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000" dirty="0"/>
              <a:t>Se produce la transacción, pero no hay suficiente dinero en la cuenta para cubrirla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000" dirty="0"/>
              <a:t>Programas que cubren el sobregiro en transacciones de tarjetas de débito y de cajero automático </a:t>
            </a:r>
          </a:p>
          <a:p>
            <a:pPr lvl="1">
              <a:lnSpc>
                <a:spcPct val="120000"/>
              </a:lnSpc>
            </a:pPr>
            <a:r>
              <a:rPr lang="es-ES" sz="2600" dirty="0"/>
              <a:t>Aceptación: Ciertas transacciones se procesan por un cargo</a:t>
            </a:r>
          </a:p>
          <a:p>
            <a:pPr lvl="1">
              <a:lnSpc>
                <a:spcPct val="120000"/>
              </a:lnSpc>
            </a:pPr>
            <a:r>
              <a:rPr lang="es-ES" sz="2600" dirty="0"/>
              <a:t>Rechazar: Se rechazan ciertas transacciones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000" dirty="0"/>
              <a:t>Las instituciones financieras deciden si cubrirán los cheques y otros pagos que ocasionarían un sobregiro en caso de procesarse</a:t>
            </a:r>
          </a:p>
          <a:p>
            <a:pPr lvl="1">
              <a:lnSpc>
                <a:spcPct val="120000"/>
              </a:lnSpc>
            </a:pPr>
            <a:r>
              <a:rPr lang="es-ES" sz="2600" dirty="0"/>
              <a:t>Cubierto: prevea que se le cobrará un cargo por sobregiro.</a:t>
            </a:r>
          </a:p>
          <a:p>
            <a:pPr lvl="1">
              <a:lnSpc>
                <a:spcPct val="120000"/>
              </a:lnSpc>
            </a:pPr>
            <a:r>
              <a:rPr lang="es-ES" sz="2600" dirty="0"/>
              <a:t>No cubierto: prevea que se le cobrará un cargo por fondos insuficientes y, posiblemente, un cargo por cheque rebotado.</a:t>
            </a:r>
          </a:p>
          <a:p>
            <a:pPr lvl="1"/>
            <a:endParaRPr lang="es-ES" dirty="0"/>
          </a:p>
          <a:p>
            <a:pPr lvl="2"/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440400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7" y="22815"/>
            <a:ext cx="7499213" cy="881682"/>
          </a:xfrm>
        </p:spPr>
        <p:txBody>
          <a:bodyPr/>
          <a:lstStyle/>
          <a:p>
            <a:r>
              <a:rPr lang="es-ES" dirty="0"/>
              <a:t>Rodney: Ejemplo de sobregiro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904497"/>
            <a:ext cx="7499214" cy="47014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$50 en cuenta de cheques con “aceptación” 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Transacciones del 1.º de marzo: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s-ES" sz="2800" dirty="0"/>
              <a:t>$15 en torta de cumpleaños</a:t>
            </a:r>
          </a:p>
          <a:p>
            <a:pPr lvl="1">
              <a:lnSpc>
                <a:spcPct val="100000"/>
              </a:lnSpc>
            </a:pPr>
            <a:r>
              <a:rPr lang="es-ES" sz="2800" dirty="0"/>
              <a:t>$25 en gasolina</a:t>
            </a:r>
          </a:p>
          <a:p>
            <a:pPr lvl="1">
              <a:lnSpc>
                <a:spcPct val="100000"/>
              </a:lnSpc>
            </a:pPr>
            <a:r>
              <a:rPr lang="es-ES" sz="2800" dirty="0"/>
              <a:t>$45 en pago telefónico por pago automático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Resultado: Uno o dos cargos de sobregiro de $35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s-ES" sz="2800" dirty="0"/>
              <a:t>Depende del orden en el que se procesan las transacciones</a:t>
            </a:r>
          </a:p>
          <a:p>
            <a:pPr lvl="2"/>
            <a:endParaRPr lang="es-E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39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03500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Sección 1: Conclusiones principales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i="1" dirty="0"/>
              <a:t>Según sus necesidades, averigüe productos y servicios financieros.</a:t>
            </a:r>
          </a:p>
          <a:p>
            <a:endParaRPr lang="es-E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49364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Depósito directo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Deposite dinero de manera segura en su cuenta en forma electrónica</a:t>
            </a: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No es necesario hacer depósitos en persona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Muchos empleadores ofrecen el depósito directo para los cheques de pago</a:t>
            </a:r>
          </a:p>
          <a:p>
            <a:pPr lvl="1">
              <a:lnSpc>
                <a:spcPct val="100000"/>
              </a:lnSpc>
            </a:pPr>
            <a:r>
              <a:rPr lang="es-ES" sz="2800" dirty="0"/>
              <a:t>Es posible que se realice el depósito directo de una parte del cheque de pago en su cuenta de ahorro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89031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566014" cy="881682"/>
          </a:xfrm>
        </p:spPr>
        <p:txBody>
          <a:bodyPr>
            <a:noAutofit/>
          </a:bodyPr>
          <a:lstStyle/>
          <a:p>
            <a:r>
              <a:rPr lang="es-ES" dirty="0"/>
              <a:t>Pago de cuentas automático/Débito automático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424722"/>
            <a:ext cx="7499214" cy="482859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30000"/>
              </a:lnSpc>
              <a:spcBef>
                <a:spcPts val="574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000" dirty="0"/>
              <a:t>Pago de cuentas automático</a:t>
            </a:r>
          </a:p>
          <a:p>
            <a:pPr lvl="1">
              <a:lnSpc>
                <a:spcPct val="130000"/>
              </a:lnSpc>
              <a:spcBef>
                <a:spcPts val="574"/>
              </a:spcBef>
            </a:pPr>
            <a:r>
              <a:rPr lang="es-ES" sz="2600" dirty="0"/>
              <a:t>Programe y realice pagos por medio de la institución financiera</a:t>
            </a:r>
          </a:p>
          <a:p>
            <a:pPr lvl="1">
              <a:lnSpc>
                <a:spcPct val="130000"/>
              </a:lnSpc>
              <a:spcBef>
                <a:spcPts val="574"/>
              </a:spcBef>
            </a:pPr>
            <a:r>
              <a:rPr lang="es-ES" sz="2600" dirty="0"/>
              <a:t>Pagos por única vez o recurrentes</a:t>
            </a:r>
          </a:p>
          <a:p>
            <a:pPr>
              <a:lnSpc>
                <a:spcPct val="130000"/>
              </a:lnSpc>
              <a:spcBef>
                <a:spcPts val="574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000" dirty="0"/>
              <a:t>Débito automático</a:t>
            </a:r>
          </a:p>
          <a:p>
            <a:pPr lvl="1">
              <a:lnSpc>
                <a:spcPct val="130000"/>
              </a:lnSpc>
              <a:spcBef>
                <a:spcPts val="574"/>
              </a:spcBef>
              <a:spcAft>
                <a:spcPts val="1200"/>
              </a:spcAft>
            </a:pPr>
            <a:r>
              <a:rPr lang="es-ES" sz="2600" dirty="0"/>
              <a:t>Otorgue permiso al comerciante o prestamista para realizar los cobros de su cuenta</a:t>
            </a:r>
          </a:p>
          <a:p>
            <a:pPr marL="0" indent="0" algn="ctr">
              <a:lnSpc>
                <a:spcPct val="110000"/>
              </a:lnSpc>
              <a:spcAft>
                <a:spcPts val="0"/>
              </a:spcAft>
              <a:buNone/>
            </a:pPr>
            <a:r>
              <a:rPr lang="es-ES" sz="3000" dirty="0"/>
              <a:t>Asegúrese de tener suficiente dinero en la cuenta para cubrir estos pagos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6876680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263770"/>
            <a:ext cx="7962764" cy="946155"/>
          </a:xfrm>
        </p:spPr>
        <p:txBody>
          <a:bodyPr/>
          <a:lstStyle/>
          <a:p>
            <a:r>
              <a:rPr lang="es-ES" sz="2800" dirty="0"/>
              <a:t>Pruébelo: Aprender cómo se compone un cheque en la página 27 de la Guía del participante</a:t>
            </a:r>
          </a:p>
        </p:txBody>
      </p:sp>
      <p:pic>
        <p:nvPicPr>
          <p:cNvPr id="1028" name="Picture 4" descr="Captura de pantalla de Pruébelo: Aprender cómo se compone un cheque de la Guía del participante. Se muestra solo con fines de navegación&#10;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304" y="1209925"/>
            <a:ext cx="7066297" cy="4681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008257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Cheque de ejemplo</a:t>
            </a:r>
          </a:p>
        </p:txBody>
      </p:sp>
      <p:pic>
        <p:nvPicPr>
          <p:cNvPr id="6" name="Picture 5" descr="Captura de pantalla de la comprobación de ejemplo del ejercicio Pruébelo.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441" y="1671807"/>
            <a:ext cx="7887118" cy="390985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108712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17580"/>
            <a:ext cx="8036079" cy="1108075"/>
          </a:xfrm>
        </p:spPr>
        <p:txBody>
          <a:bodyPr>
            <a:normAutofit/>
          </a:bodyPr>
          <a:lstStyle/>
          <a:p>
            <a:r>
              <a:rPr lang="es-ES" sz="2800" dirty="0"/>
              <a:t>Aplíquelo: Administrar mi cuenta de cheques </a:t>
            </a:r>
            <a:r>
              <a:rPr sz="2800" dirty="0"/>
              <a:t/>
            </a:r>
            <a:br>
              <a:rPr sz="2800" dirty="0"/>
            </a:br>
            <a:r>
              <a:rPr lang="es-ES" sz="2800" dirty="0"/>
              <a:t>Consulte la página 28 de la Guía del participante</a:t>
            </a:r>
          </a:p>
        </p:txBody>
      </p:sp>
      <p:pic>
        <p:nvPicPr>
          <p:cNvPr id="11266" name="Picture 2" descr="Captura de pantalla de Aplíquelo: Administrar mi cuenta de cheques de la Guía del participante. Se muestra solo con fines de navegación&#10;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19" y="1274519"/>
            <a:ext cx="7104184" cy="4871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28049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186162"/>
            <a:ext cx="7499213" cy="881682"/>
          </a:xfrm>
        </p:spPr>
        <p:txBody>
          <a:bodyPr/>
          <a:lstStyle/>
          <a:p>
            <a:r>
              <a:rPr lang="es-ES" dirty="0"/>
              <a:t>Administrar una cuenta de cheques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048190"/>
            <a:ext cx="8191941" cy="47014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Lea las normas de la cuenta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Mantenga un registro de los depósitos y los retiros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Puede usar:</a:t>
            </a:r>
            <a:endParaRPr lang="es-ES" sz="4000" dirty="0"/>
          </a:p>
          <a:p>
            <a:pPr lvl="1">
              <a:lnSpc>
                <a:spcPct val="100000"/>
              </a:lnSpc>
            </a:pPr>
            <a:r>
              <a:rPr lang="es-ES" sz="2800" dirty="0"/>
              <a:t>Una aplicación móvil</a:t>
            </a:r>
          </a:p>
          <a:p>
            <a:pPr lvl="1">
              <a:lnSpc>
                <a:spcPct val="100000"/>
              </a:lnSpc>
            </a:pPr>
            <a:r>
              <a:rPr lang="es-ES" sz="2800" dirty="0"/>
              <a:t>El servicio bancario en línea de la institución financiera</a:t>
            </a:r>
          </a:p>
          <a:p>
            <a:pPr lvl="1">
              <a:lnSpc>
                <a:spcPct val="100000"/>
              </a:lnSpc>
            </a:pPr>
            <a:r>
              <a:rPr lang="es-ES" sz="2800" dirty="0"/>
              <a:t>Otro programa</a:t>
            </a:r>
          </a:p>
          <a:p>
            <a:pPr lvl="1">
              <a:lnSpc>
                <a:spcPct val="100000"/>
              </a:lnSpc>
            </a:pPr>
            <a:r>
              <a:rPr lang="es-ES" sz="2800" dirty="0"/>
              <a:t>Un registro de transacciones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s-ES" sz="31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s-ES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424405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434356"/>
            <a:ext cx="8039541" cy="881682"/>
          </a:xfrm>
        </p:spPr>
        <p:txBody>
          <a:bodyPr>
            <a:noAutofit/>
          </a:bodyPr>
          <a:lstStyle/>
          <a:p>
            <a:r>
              <a:rPr lang="es-ES" dirty="0"/>
              <a:t>Más maneras de </a:t>
            </a:r>
            <a:r>
              <a:rPr dirty="0"/>
              <a:t/>
            </a:r>
            <a:br>
              <a:rPr dirty="0"/>
            </a:br>
            <a:r>
              <a:rPr lang="es-ES" dirty="0"/>
              <a:t>administrar una cuenta de cheques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2800" dirty="0"/>
              <a:t>Revise los estados de cuenta 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2800" dirty="0"/>
              <a:t>Mantenga un registro de las retenciones de la tarjeta de débito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2800" dirty="0"/>
              <a:t>Configure alertas por correo electrónico o mensaje de texto</a:t>
            </a:r>
            <a:endParaRPr lang="es-ES" sz="2800" strike="sngStrike" dirty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2800" dirty="0"/>
              <a:t>Considere vincular la cuenta de cheques con la cuenta de ahorro o la línea de crédito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2800" dirty="0"/>
              <a:t>Proteja la tarjeta de débito</a:t>
            </a:r>
          </a:p>
          <a:p>
            <a:pPr lvl="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2800" dirty="0"/>
              <a:t>Tome precauciones cuando utilice los servicios en línea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137043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222733"/>
            <a:ext cx="8036079" cy="881682"/>
          </a:xfrm>
        </p:spPr>
        <p:txBody>
          <a:bodyPr>
            <a:noAutofit/>
          </a:bodyPr>
          <a:lstStyle/>
          <a:p>
            <a:r>
              <a:rPr lang="es-ES" sz="3000" dirty="0"/>
              <a:t>Pruébelo: Uso de un registro de transacciones </a:t>
            </a:r>
            <a:r>
              <a:rPr sz="2800" dirty="0"/>
              <a:t/>
            </a:r>
            <a:br>
              <a:rPr sz="2800" dirty="0"/>
            </a:br>
            <a:r>
              <a:rPr lang="es-ES" sz="2800" dirty="0"/>
              <a:t>Consulte la página 29 de la Guía del participante</a:t>
            </a:r>
            <a:endParaRPr lang="es-ES" sz="2800" strike="sngStrike" dirty="0">
              <a:solidFill>
                <a:srgbClr val="FF0000"/>
              </a:solidFill>
            </a:endParaRPr>
          </a:p>
        </p:txBody>
      </p:sp>
      <p:pic>
        <p:nvPicPr>
          <p:cNvPr id="12290" name="Picture 2" descr="Captura de pantalla de Pruébelo: Uso de un registro de transacciones de la Guía del participante. Se muestra solo con fines de navegación&#10;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981" y="1104415"/>
            <a:ext cx="6451356" cy="4998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950724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95C0F-9AED-1CEC-DE18-E2B0AA947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986" y="434356"/>
            <a:ext cx="7499213" cy="881682"/>
          </a:xfrm>
        </p:spPr>
        <p:txBody>
          <a:bodyPr/>
          <a:lstStyle/>
          <a:p>
            <a:r>
              <a:rPr lang="es-ES" sz="3200" dirty="0"/>
              <a:t>Pruébelo: Uso de un registro de transacciones, respuesta de referencia</a:t>
            </a:r>
            <a:endParaRPr lang="en-US" sz="3200" dirty="0"/>
          </a:p>
        </p:txBody>
      </p:sp>
      <p:graphicFrame>
        <p:nvGraphicFramePr>
          <p:cNvPr id="5" name="Table 5" descr="Pruébelo: Uso de un registro de transacciones, respuesta de referencia">
            <a:extLst>
              <a:ext uri="{FF2B5EF4-FFF2-40B4-BE49-F238E27FC236}">
                <a16:creationId xmlns:a16="http://schemas.microsoft.com/office/drawing/2014/main" id="{ED89EA3C-A7FE-7C71-EB94-92E0374A57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011022"/>
              </p:ext>
            </p:extLst>
          </p:nvPr>
        </p:nvGraphicFramePr>
        <p:xfrm>
          <a:off x="416692" y="1539738"/>
          <a:ext cx="8289974" cy="40690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995135">
                  <a:extLst>
                    <a:ext uri="{9D8B030D-6E8A-4147-A177-3AD203B41FA5}">
                      <a16:colId xmlns:a16="http://schemas.microsoft.com/office/drawing/2014/main" val="3203629558"/>
                    </a:ext>
                  </a:extLst>
                </a:gridCol>
                <a:gridCol w="1304869">
                  <a:extLst>
                    <a:ext uri="{9D8B030D-6E8A-4147-A177-3AD203B41FA5}">
                      <a16:colId xmlns:a16="http://schemas.microsoft.com/office/drawing/2014/main" val="1178218811"/>
                    </a:ext>
                  </a:extLst>
                </a:gridCol>
                <a:gridCol w="2560027">
                  <a:extLst>
                    <a:ext uri="{9D8B030D-6E8A-4147-A177-3AD203B41FA5}">
                      <a16:colId xmlns:a16="http://schemas.microsoft.com/office/drawing/2014/main" val="1129498038"/>
                    </a:ext>
                  </a:extLst>
                </a:gridCol>
                <a:gridCol w="782923">
                  <a:extLst>
                    <a:ext uri="{9D8B030D-6E8A-4147-A177-3AD203B41FA5}">
                      <a16:colId xmlns:a16="http://schemas.microsoft.com/office/drawing/2014/main" val="2350630394"/>
                    </a:ext>
                  </a:extLst>
                </a:gridCol>
                <a:gridCol w="386577">
                  <a:extLst>
                    <a:ext uri="{9D8B030D-6E8A-4147-A177-3AD203B41FA5}">
                      <a16:colId xmlns:a16="http://schemas.microsoft.com/office/drawing/2014/main" val="2456357087"/>
                    </a:ext>
                  </a:extLst>
                </a:gridCol>
                <a:gridCol w="1251317">
                  <a:extLst>
                    <a:ext uri="{9D8B030D-6E8A-4147-A177-3AD203B41FA5}">
                      <a16:colId xmlns:a16="http://schemas.microsoft.com/office/drawing/2014/main" val="3512854153"/>
                    </a:ext>
                  </a:extLst>
                </a:gridCol>
                <a:gridCol w="1009126">
                  <a:extLst>
                    <a:ext uri="{9D8B030D-6E8A-4147-A177-3AD203B41FA5}">
                      <a16:colId xmlns:a16="http://schemas.microsoft.com/office/drawing/2014/main" val="3271938500"/>
                    </a:ext>
                  </a:extLst>
                </a:gridCol>
              </a:tblGrid>
              <a:tr h="31035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dirty="0">
                          <a:effectLst/>
                          <a:latin typeface="+mj-lt"/>
                        </a:rPr>
                        <a:t>Número de cheque</a:t>
                      </a:r>
                      <a:endParaRPr lang="es-ES" sz="1400" b="0" dirty="0">
                        <a:effectLst/>
                        <a:latin typeface="+mj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dirty="0">
                          <a:effectLst/>
                          <a:latin typeface="+mj-lt"/>
                        </a:rPr>
                        <a:t>Fecha</a:t>
                      </a:r>
                      <a:endParaRPr lang="es-ES" sz="1400" b="0" dirty="0">
                        <a:effectLst/>
                        <a:latin typeface="+mj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dirty="0">
                          <a:effectLst/>
                          <a:latin typeface="+mj-lt"/>
                        </a:rPr>
                        <a:t>Transacción</a:t>
                      </a:r>
                      <a:endParaRPr lang="es-ES" sz="1400" b="0" dirty="0">
                        <a:effectLst/>
                        <a:latin typeface="+mj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dirty="0">
                          <a:effectLst/>
                          <a:latin typeface="+mj-lt"/>
                        </a:rPr>
                        <a:t>Retiro</a:t>
                      </a:r>
                      <a:endParaRPr lang="es-ES" sz="1400" b="0" dirty="0">
                        <a:effectLst/>
                        <a:latin typeface="+mj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effectLst/>
                        <a:sym typeface="Wingdings" charset="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sym typeface="Wingdings" charset="2"/>
                        </a:rPr>
                        <a:t></a:t>
                      </a:r>
                      <a:endParaRPr lang="en-US" sz="1400" dirty="0"/>
                    </a:p>
                    <a:p>
                      <a:pPr algn="ctr"/>
                      <a:endParaRPr lang="en-US" sz="1400" dirty="0"/>
                    </a:p>
                  </a:txBody>
                  <a:tcPr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>
                          <a:latin typeface="+mj-lt"/>
                        </a:rPr>
                        <a:t>Depósito</a:t>
                      </a:r>
                      <a:endParaRPr lang="en-US" sz="1400" b="0" dirty="0">
                        <a:latin typeface="+mj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>
                          <a:effectLst/>
                          <a:latin typeface="+mj-lt"/>
                        </a:rPr>
                        <a:t>Saldo</a:t>
                      </a:r>
                      <a:endParaRPr lang="en-US" sz="1400" b="0" dirty="0">
                        <a:latin typeface="+mj-lt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0401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 $300.00 </a:t>
                      </a:r>
                      <a:endParaRPr lang="es-ES" sz="1400" dirty="0">
                        <a:effectLst/>
                        <a:latin typeface="+mn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  $300.00</a:t>
                      </a:r>
                      <a:endParaRPr lang="es-ES" sz="1400" dirty="0">
                        <a:effectLst/>
                        <a:latin typeface="+mn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val="986176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03/04/2019</a:t>
                      </a:r>
                      <a:endParaRPr lang="es-ES" sz="1400" dirty="0">
                        <a:effectLst/>
                        <a:latin typeface="+mn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Mercado Local</a:t>
                      </a:r>
                      <a:endParaRPr lang="es-ES" sz="1400" dirty="0">
                        <a:effectLst/>
                        <a:latin typeface="+mn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50.00</a:t>
                      </a:r>
                      <a:endParaRPr lang="es-ES" sz="14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 </a:t>
                      </a:r>
                      <a:endParaRPr lang="es-ES" sz="1400" dirty="0">
                        <a:effectLst/>
                        <a:latin typeface="+mn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250.00</a:t>
                      </a:r>
                      <a:endParaRPr lang="es-ES" sz="14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val="14926497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sz="14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03/04/2019</a:t>
                      </a:r>
                      <a:endParaRPr lang="es-ES" sz="1400" dirty="0">
                        <a:effectLst/>
                        <a:latin typeface="+mn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Gasolinera EE. UU.</a:t>
                      </a:r>
                      <a:endParaRPr lang="es-ES" sz="1400" dirty="0">
                        <a:effectLst/>
                        <a:latin typeface="+mn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30.00</a:t>
                      </a:r>
                      <a:endParaRPr lang="es-ES" sz="14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endParaRPr lang="en-US" sz="14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 </a:t>
                      </a:r>
                      <a:endParaRPr lang="es-ES" sz="1400" dirty="0">
                        <a:effectLst/>
                        <a:latin typeface="+mn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220.00</a:t>
                      </a:r>
                      <a:endParaRPr lang="es-ES" sz="14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val="33501386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10/04/2019</a:t>
                      </a:r>
                      <a:endParaRPr lang="es-ES" sz="1400" dirty="0">
                        <a:effectLst/>
                        <a:latin typeface="+mn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Depósito</a:t>
                      </a:r>
                      <a:endParaRPr lang="es-ES" sz="1400" dirty="0">
                        <a:effectLst/>
                        <a:latin typeface="+mn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s-ES" sz="14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280.00</a:t>
                      </a:r>
                      <a:endParaRPr lang="es-ES" sz="1400" dirty="0">
                        <a:effectLst/>
                        <a:latin typeface="+mn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500.00</a:t>
                      </a:r>
                      <a:endParaRPr lang="es-ES" sz="14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val="2179763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13/04/2019</a:t>
                      </a:r>
                      <a:endParaRPr lang="es-ES" sz="1400" dirty="0">
                        <a:effectLst/>
                        <a:latin typeface="+mn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Prestamista de Autos EE. UU.</a:t>
                      </a:r>
                      <a:endParaRPr lang="es-ES" sz="1400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150.00</a:t>
                      </a:r>
                      <a:endParaRPr lang="es-ES" sz="14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endParaRPr lang="en-US" sz="14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 </a:t>
                      </a:r>
                      <a:endParaRPr lang="es-ES" sz="1400" dirty="0">
                        <a:effectLst/>
                        <a:latin typeface="+mn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350.00</a:t>
                      </a:r>
                      <a:endParaRPr lang="es-ES" sz="14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val="31637949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25/04/2019</a:t>
                      </a:r>
                      <a:endParaRPr lang="es-ES" sz="1400" dirty="0">
                        <a:effectLst/>
                        <a:latin typeface="+mn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Depósito</a:t>
                      </a:r>
                      <a:endParaRPr lang="es-ES" sz="1400" dirty="0">
                        <a:effectLst/>
                        <a:latin typeface="+mn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s-ES" sz="14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endParaRPr lang="en-US" sz="14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650.00</a:t>
                      </a:r>
                      <a:endParaRPr lang="es-ES" sz="14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val="3131520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28/04/2019</a:t>
                      </a:r>
                      <a:endParaRPr lang="es-ES" sz="1400" dirty="0">
                        <a:effectLst/>
                        <a:latin typeface="+mn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_tradnl" sz="1400" noProof="0" dirty="0">
                          <a:effectLst/>
                          <a:latin typeface="+mn-lt"/>
                        </a:rPr>
                        <a:t>Cajero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 </a:t>
                      </a:r>
                      <a:r>
                        <a:rPr lang="es-ES_tradnl" sz="1400" noProof="0" dirty="0">
                          <a:effectLst/>
                          <a:latin typeface="+mn-lt"/>
                        </a:rPr>
                        <a:t>automático</a:t>
                      </a:r>
                      <a:endParaRPr lang="es-ES_tradnl" sz="1400" noProof="0" dirty="0">
                        <a:effectLst/>
                        <a:latin typeface="+mn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50.00</a:t>
                      </a:r>
                      <a:endParaRPr lang="es-ES" sz="14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endParaRPr lang="en-US" sz="14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600.00</a:t>
                      </a:r>
                      <a:endParaRPr lang="es-ES" sz="14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val="3898461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28/04/2019</a:t>
                      </a:r>
                      <a:endParaRPr lang="es-ES" sz="1400" dirty="0">
                        <a:effectLst/>
                        <a:latin typeface="+mn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Cargo de </a:t>
                      </a:r>
                      <a:r>
                        <a:rPr lang="es-ES_tradnl" sz="1400" noProof="0" dirty="0">
                          <a:effectLst/>
                          <a:latin typeface="+mn-lt"/>
                        </a:rPr>
                        <a:t>cajero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 </a:t>
                      </a:r>
                      <a:r>
                        <a:rPr lang="es-ES_tradnl" sz="1400" noProof="0" dirty="0">
                          <a:effectLst/>
                          <a:latin typeface="+mn-lt"/>
                        </a:rPr>
                        <a:t>automático</a:t>
                      </a:r>
                      <a:endParaRPr lang="es-ES_tradnl" sz="1400" noProof="0" dirty="0">
                        <a:effectLst/>
                        <a:latin typeface="+mn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4.00</a:t>
                      </a:r>
                      <a:endParaRPr lang="es-ES" sz="14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endParaRPr lang="en-US" sz="14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596.00</a:t>
                      </a:r>
                      <a:endParaRPr lang="es-ES" sz="14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val="17448057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>
                          <a:latin typeface="+mn-lt"/>
                        </a:rPr>
                        <a:t>715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01/05/2019</a:t>
                      </a:r>
                      <a:endParaRPr lang="es-ES" sz="1400" dirty="0">
                        <a:effectLst/>
                        <a:latin typeface="+mn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_tradnl" sz="1400" noProof="0" dirty="0">
                          <a:effectLst/>
                          <a:latin typeface="+mn-lt"/>
                        </a:rPr>
                        <a:t>Propiedades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 </a:t>
                      </a:r>
                      <a:r>
                        <a:rPr lang="es-ES_tradnl" sz="1400" noProof="0" dirty="0">
                          <a:effectLst/>
                          <a:latin typeface="+mn-lt"/>
                        </a:rPr>
                        <a:t>Felices</a:t>
                      </a:r>
                      <a:endParaRPr lang="es-ES_tradnl" sz="1400" noProof="0" dirty="0">
                        <a:effectLst/>
                        <a:latin typeface="+mn-lt"/>
                        <a:ea typeface="ＭＳ 明朝" charset="-128"/>
                        <a:cs typeface="Times New Roman" charset="0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500.00</a:t>
                      </a:r>
                      <a:endParaRPr lang="es-ES" sz="14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96.00</a:t>
                      </a:r>
                      <a:endParaRPr lang="es-ES" sz="14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027" marR="67027" marT="0" marB="0" anchor="ctr"/>
                </a:tc>
                <a:extLst>
                  <a:ext uri="{0D108BD9-81ED-4DB2-BD59-A6C34878D82A}">
                    <a16:rowId xmlns:a16="http://schemas.microsoft.com/office/drawing/2014/main" val="3396875467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DC80A6-4F63-B47B-37C0-894690ACE2C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09048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7" y="140672"/>
            <a:ext cx="8036078" cy="984983"/>
          </a:xfrm>
        </p:spPr>
        <p:txBody>
          <a:bodyPr>
            <a:normAutofit/>
          </a:bodyPr>
          <a:lstStyle/>
          <a:p>
            <a:r>
              <a:rPr lang="es-ES" sz="3000" dirty="0"/>
              <a:t>Pruébelo: Utilización de una aplicación móvil </a:t>
            </a:r>
            <a:r>
              <a:rPr sz="3000" dirty="0"/>
              <a:t/>
            </a:r>
            <a:br>
              <a:rPr sz="3000" dirty="0"/>
            </a:br>
            <a:r>
              <a:rPr lang="es-ES" sz="2800" dirty="0"/>
              <a:t>Consulte la página 31 de la Guía del participante</a:t>
            </a:r>
            <a:endParaRPr lang="es-ES" sz="2800" strike="sngStrike" dirty="0"/>
          </a:p>
        </p:txBody>
      </p:sp>
      <p:pic>
        <p:nvPicPr>
          <p:cNvPr id="13314" name="Picture 2" descr="Captura de pantalla de Pruébelo: Uso de una aplicación móvil de la Guía del participante. Se muestra solo con fines de navegación&#10;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816" y="1117127"/>
            <a:ext cx="6845544" cy="524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49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6344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2800" dirty="0"/>
              <a:t>Instituciones financieras:</a:t>
            </a:r>
            <a:r>
              <a:rPr sz="2800" dirty="0"/>
              <a:t/>
            </a:r>
            <a:br>
              <a:rPr sz="2800" dirty="0"/>
            </a:br>
            <a:r>
              <a:rPr lang="es-ES" sz="2800" dirty="0"/>
              <a:t>Bancos y cooperativas de ahorro y crédito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s-ES" sz="3200" dirty="0"/>
              <a:t>Bancos (incluso asociaciones de ahorros)</a:t>
            </a:r>
          </a:p>
          <a:p>
            <a:pPr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s-ES" sz="3200" dirty="0"/>
              <a:t>Cooperativas de ahorro y crédito</a:t>
            </a:r>
          </a:p>
          <a:p>
            <a:pPr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s-ES" sz="3200" dirty="0"/>
              <a:t>Aceptan depósitos de dinero</a:t>
            </a:r>
          </a:p>
          <a:p>
            <a:pPr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s-ES" sz="3200" dirty="0"/>
              <a:t>Prestan dinero</a:t>
            </a:r>
          </a:p>
          <a:p>
            <a:pPr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s-ES" sz="3200" dirty="0"/>
              <a:t>Es posible que ofrezcan otros productos y servicios, como tarjetas de crédito, préstamos para autos, préstamos personales, hipotecas, etc.</a:t>
            </a:r>
          </a:p>
          <a:p>
            <a:endParaRPr lang="es-E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2396754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Tarjetas de cajeros automáticos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77985" y="1424723"/>
            <a:ext cx="8025687" cy="47014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2800" dirty="0"/>
              <a:t>Utilice un cajero automático para diversas transacciones de la cuenta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2800" dirty="0"/>
              <a:t>Consulte a la institución financiera acerca de las compras con una tarjeta de cajero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2800" dirty="0"/>
              <a:t>El dinero se extrae de la cuenta de la institución financiera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2800" dirty="0"/>
              <a:t>Son varias las opciones de accesibilidad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2800" dirty="0"/>
              <a:t>Tenga presente la seguridad</a:t>
            </a:r>
          </a:p>
          <a:p>
            <a:pPr>
              <a:lnSpc>
                <a:spcPct val="100000"/>
              </a:lnSpc>
            </a:pPr>
            <a:endParaRPr lang="es-ES" sz="2800" dirty="0"/>
          </a:p>
          <a:p>
            <a:pPr>
              <a:lnSpc>
                <a:spcPct val="100000"/>
              </a:lnSpc>
            </a:pPr>
            <a:endParaRPr lang="es-E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325271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5" y="35878"/>
            <a:ext cx="7499213" cy="881682"/>
          </a:xfrm>
        </p:spPr>
        <p:txBody>
          <a:bodyPr/>
          <a:lstStyle/>
          <a:p>
            <a:r>
              <a:rPr lang="es-ES" dirty="0"/>
              <a:t>Tarjetas de débito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77985" y="917560"/>
            <a:ext cx="8025687" cy="47014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Hacen lo mismo que las tarjetas de cajeros automáticos y un poco más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Tienen el aspecto de una tarjeta de crédito porque tienen un logotipo de una red de tarjetas impreso. 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s-ES" sz="2800" dirty="0"/>
              <a:t>Pero </a:t>
            </a:r>
            <a:r>
              <a:rPr lang="es-ES" sz="2800" b="1" dirty="0"/>
              <a:t>no</a:t>
            </a:r>
            <a:r>
              <a:rPr lang="es-ES" sz="2800" dirty="0"/>
              <a:t> son tarjetas de crédito.</a:t>
            </a:r>
          </a:p>
          <a:p>
            <a:pPr lvl="1">
              <a:lnSpc>
                <a:spcPct val="100000"/>
              </a:lnSpc>
            </a:pPr>
            <a:r>
              <a:rPr lang="es-ES" sz="2800" dirty="0"/>
              <a:t>Se pueden procesar en la red de crédito, pero no utilizan crédito.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s-ES" sz="3200" dirty="0"/>
              <a:t>El dinero se extrae de su cuenta de cheques.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948131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107785"/>
            <a:ext cx="7499213" cy="881682"/>
          </a:xfrm>
        </p:spPr>
        <p:txBody>
          <a:bodyPr/>
          <a:lstStyle/>
          <a:p>
            <a:r>
              <a:rPr lang="es-ES" dirty="0"/>
              <a:t>Pagos “directos entre personas” (P2P)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88378" y="989467"/>
            <a:ext cx="8025687" cy="470144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768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2600" dirty="0"/>
              <a:t>Transferencias de dinero a otra persona</a:t>
            </a:r>
          </a:p>
          <a:p>
            <a:pPr>
              <a:lnSpc>
                <a:spcPct val="120000"/>
              </a:lnSpc>
              <a:spcBef>
                <a:spcPts val="768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2600" dirty="0"/>
              <a:t>Sirven para las transacciones de dinero diarias, como el pago de una niñera o para reembolsar un almuerzo.</a:t>
            </a:r>
          </a:p>
          <a:p>
            <a:pPr>
              <a:lnSpc>
                <a:spcPct val="120000"/>
              </a:lnSpc>
              <a:spcBef>
                <a:spcPts val="768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2600" dirty="0"/>
              <a:t>Distintos sistemas de P2P, cada uno funciona de manera diferente</a:t>
            </a:r>
          </a:p>
          <a:p>
            <a:pPr>
              <a:lnSpc>
                <a:spcPct val="120000"/>
              </a:lnSpc>
              <a:spcBef>
                <a:spcPts val="768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2600" dirty="0"/>
              <a:t>Área que cambia rápidamente </a:t>
            </a:r>
          </a:p>
          <a:p>
            <a:pPr>
              <a:lnSpc>
                <a:spcPct val="120000"/>
              </a:lnSpc>
              <a:spcBef>
                <a:spcPts val="768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2600" dirty="0"/>
              <a:t>Tenga en cuenta el seguro de depósito federal, los cargos, la privacidad, la disponibilidad de fondos, etc.</a:t>
            </a:r>
          </a:p>
          <a:p>
            <a:pPr>
              <a:lnSpc>
                <a:spcPct val="100000"/>
              </a:lnSpc>
              <a:spcAft>
                <a:spcPts val="1800"/>
              </a:spcAft>
            </a:pPr>
            <a:endParaRPr lang="es-ES" sz="2800" dirty="0"/>
          </a:p>
          <a:p>
            <a:pPr>
              <a:lnSpc>
                <a:spcPct val="100000"/>
              </a:lnSpc>
              <a:spcAft>
                <a:spcPts val="1800"/>
              </a:spcAft>
            </a:pPr>
            <a:endParaRPr lang="es-ES" sz="2800" dirty="0"/>
          </a:p>
          <a:p>
            <a:pPr>
              <a:lnSpc>
                <a:spcPct val="100000"/>
              </a:lnSpc>
              <a:spcAft>
                <a:spcPts val="1800"/>
              </a:spcAft>
            </a:pPr>
            <a:endParaRPr lang="es-E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8125069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Aplicaciones de billetera móvil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Realice compras en los puntos de venta con el dispositivo móvil en lugar de hacerlo con una tarjeta de débito, crédito o prepaga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Mantenga la seguridad del dispositivo y la información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s-ES" sz="2800" dirty="0"/>
              <a:t>Ingrese en OnGuardOnline.gov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0651992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8002192" cy="916084"/>
          </a:xfrm>
        </p:spPr>
        <p:txBody>
          <a:bodyPr>
            <a:noAutofit/>
          </a:bodyPr>
          <a:lstStyle/>
          <a:p>
            <a:r>
              <a:rPr lang="es-ES" dirty="0"/>
              <a:t>Sección 3: Recordar las conclusiones principales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3200" i="1" dirty="0"/>
              <a:t>Aprenda las normas de la cuenta y mantenga un registro de cómo usarla. Esto puede ayudarlo a mantener los costos bajos y desarrollar una relación bancaria positiva. </a:t>
            </a:r>
          </a:p>
          <a:p>
            <a:endParaRPr lang="es-E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9916408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Section 4: Prepaid Cards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Sección 4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s-ES" dirty="0"/>
              <a:t>Tarjetas prepagas</a:t>
            </a:r>
          </a:p>
          <a:p>
            <a:r>
              <a:rPr lang="es-ES" sz="1800" dirty="0">
                <a:latin typeface="Franklin Gothic Book" panose="020B0503020102020204" pitchFamily="34" charset="0"/>
              </a:rPr>
              <a:t>Consulte la página 34 de la Guía del participante</a:t>
            </a:r>
          </a:p>
        </p:txBody>
      </p:sp>
      <p:pic>
        <p:nvPicPr>
          <p:cNvPr id="8" name="Picture 7" descr="Mujer entregando una tarjeta prepagada al empleado de la tienda en una tienda de ropa para mujeres.&#10;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13" r="15226"/>
          <a:stretch/>
        </p:blipFill>
        <p:spPr>
          <a:xfrm>
            <a:off x="3887788" y="586158"/>
            <a:ext cx="5260437" cy="502872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2023398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Sección 4: Conclusiones principales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3579" y="1405584"/>
            <a:ext cx="5638060" cy="49580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900" i="1" dirty="0"/>
              <a:t>Las tarjetas prepagas le permiten gastar o acceder al dinero que tienen cargado. Por lo general, no se vinculan con una cuenta de cheques ni de ahorro. Antes        de usar una, analice sus características y cargos.</a:t>
            </a:r>
          </a:p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6213525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Cómo funcionan las tarjetas prepagas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No se vinculan con una cuenta de cheques ni de ahorro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Acceden al dinero cargado en la tarjeta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" sz="2800" dirty="0"/>
              <a:t>Cargue dinero en persona, por teléfono, en línea o por una aplicación móvil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</a:pPr>
            <a:r>
              <a:rPr lang="es-ES" sz="2800" dirty="0"/>
              <a:t>Usan depósito directo (algunas tarjetas)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Registre la tarjeta para usar todas sus funciones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s-ES" sz="2800" dirty="0"/>
              <a:t>No es igual a activar la tarjeta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8722797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Clases de tarjetas prepagas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s-ES" sz="3200" dirty="0"/>
              <a:t>Tarjetas prepagas recargables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s-ES" sz="3200" dirty="0"/>
              <a:t>Tarjetas de nómina de pago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s-ES" sz="3200" dirty="0"/>
              <a:t>Tarjetas de transferencias electrónicas de beneficios (EBT)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s-ES" sz="3200" dirty="0"/>
              <a:t>Tarjetas de identificación de universidad</a:t>
            </a:r>
          </a:p>
          <a:p>
            <a:pPr lvl="0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s-ES" sz="3200" dirty="0"/>
              <a:t>Tarjetas prepagas para tiendas específicas o sistemas de transporte público</a:t>
            </a:r>
          </a:p>
          <a:p>
            <a:pPr marL="0" indent="0">
              <a:buNone/>
            </a:pPr>
            <a:endParaRPr lang="es-E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0815726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962" y="246191"/>
            <a:ext cx="8372583" cy="1336674"/>
          </a:xfrm>
        </p:spPr>
        <p:txBody>
          <a:bodyPr>
            <a:normAutofit fontScale="90000"/>
          </a:bodyPr>
          <a:lstStyle/>
          <a:p>
            <a:pPr>
              <a:lnSpc>
                <a:spcPts val="3600"/>
              </a:lnSpc>
            </a:pPr>
            <a:r>
              <a:rPr lang="es-ES" sz="4000" dirty="0"/>
              <a:t>Pruébelo: Características de la mayoría de las tarjetas prepagas recargables </a:t>
            </a:r>
            <a:r>
              <a:rPr dirty="0"/>
              <a:t/>
            </a:r>
            <a:br>
              <a:rPr dirty="0"/>
            </a:br>
            <a:r>
              <a:rPr lang="es-ES" dirty="0"/>
              <a:t>Consulte la página 35 de la Guía del participante</a:t>
            </a:r>
            <a:endParaRPr lang="es-ES" sz="2000" dirty="0"/>
          </a:p>
        </p:txBody>
      </p:sp>
      <p:pic>
        <p:nvPicPr>
          <p:cNvPr id="14338" name="Picture 2" descr="Captura de pantalla de Pruébelo: Características de la mayoría de las tarjetas prepagas recargables de la Guía del participante. Se muestra solo con fines de navegación.&#10;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92" y="1582864"/>
            <a:ext cx="6622211" cy="4732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59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35547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8738"/>
            <a:ext cx="7927848" cy="914894"/>
          </a:xfrm>
        </p:spPr>
        <p:txBody>
          <a:bodyPr>
            <a:noAutofit/>
          </a:bodyPr>
          <a:lstStyle/>
          <a:p>
            <a:r>
              <a:rPr lang="es-ES" dirty="0"/>
              <a:t>Diferencias entre bancos, y </a:t>
            </a:r>
            <a:r>
              <a:rPr dirty="0"/>
              <a:t/>
            </a:r>
            <a:br>
              <a:rPr dirty="0"/>
            </a:br>
            <a:r>
              <a:rPr lang="es-ES" dirty="0"/>
              <a:t>cooperativas de ahorro y crédito</a:t>
            </a:r>
          </a:p>
        </p:txBody>
      </p:sp>
      <p:graphicFrame>
        <p:nvGraphicFramePr>
          <p:cNvPr id="10" name="Table 9" descr="Tabla con dos columnas. La columna de la izquierda es sobre los bancos. La columna de la derecha es sobre cooperativas de crédito. Fila de título y 3 filas debajo de eso.&#10;&#10;&#10;&#10;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287636"/>
              </p:ext>
            </p:extLst>
          </p:nvPr>
        </p:nvGraphicFramePr>
        <p:xfrm>
          <a:off x="668867" y="1690503"/>
          <a:ext cx="7899400" cy="42841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4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9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5497">
                <a:tc>
                  <a:txBody>
                    <a:bodyPr/>
                    <a:lstStyle/>
                    <a:p>
                      <a:pPr algn="l"/>
                      <a:r>
                        <a:rPr lang="es-ES" sz="2200" b="1" dirty="0">
                          <a:latin typeface="+mj-lt"/>
                        </a:rPr>
                        <a:t>Bancos</a:t>
                      </a:r>
                    </a:p>
                  </a:txBody>
                  <a:tcP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2200" b="1" dirty="0">
                          <a:latin typeface="+mj-lt"/>
                        </a:rPr>
                        <a:t>Cooperativas de ahorro y crédito</a:t>
                      </a:r>
                    </a:p>
                  </a:txBody>
                  <a:tcPr>
                    <a:solidFill>
                      <a:schemeClr val="accent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2200"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200" dirty="0"/>
                        <a:t>Clientes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200" dirty="0"/>
                        <a:t>Miembros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76867"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200" dirty="0"/>
                        <a:t>Por lo general, no existen </a:t>
                      </a:r>
                      <a:r>
                        <a:rPr sz="2200" dirty="0"/>
                        <a:t/>
                      </a:r>
                      <a:br>
                        <a:rPr sz="2200" dirty="0"/>
                      </a:br>
                      <a:r>
                        <a:rPr lang="en-US" sz="2200" dirty="0"/>
                        <a:t>criterios de membresía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200" baseline="0" dirty="0"/>
                        <a:t>Criterios de </a:t>
                      </a:r>
                      <a:r>
                        <a:rPr sz="2200" dirty="0"/>
                        <a:t/>
                      </a:r>
                      <a:br>
                        <a:rPr sz="2200" dirty="0"/>
                      </a:br>
                      <a:r>
                        <a:rPr lang="en-US" sz="2200" baseline="0" dirty="0"/>
                        <a:t>membresía</a:t>
                      </a:r>
                      <a:endParaRPr lang="es-ES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3067"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200" dirty="0"/>
                        <a:t>La mayoría pertenecen </a:t>
                      </a:r>
                      <a:r>
                        <a:rPr sz="2200" dirty="0"/>
                        <a:t/>
                      </a:r>
                      <a:br>
                        <a:rPr sz="2200" dirty="0"/>
                      </a:br>
                      <a:r>
                        <a:rPr lang="en-US" sz="2200" dirty="0"/>
                        <a:t>a accionistas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200" dirty="0"/>
                        <a:t>Organizaciones sin fines de </a:t>
                      </a:r>
                      <a:r>
                        <a:rPr lang="en-US" sz="2200" dirty="0" err="1"/>
                        <a:t>lucro</a:t>
                      </a:r>
                      <a:r>
                        <a:rPr lang="en-US" sz="2200" dirty="0"/>
                        <a:t> </a:t>
                      </a:r>
                      <a:r>
                        <a:rPr lang="en-US" sz="2200" dirty="0" err="1"/>
                        <a:t>que</a:t>
                      </a:r>
                      <a:r>
                        <a:rPr lang="en-US" sz="2200" dirty="0"/>
                        <a:t> pertenecen a los miembros</a:t>
                      </a:r>
                      <a:endParaRPr lang="es-ES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4777823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879" y="153989"/>
            <a:ext cx="8069186" cy="1481376"/>
          </a:xfrm>
        </p:spPr>
        <p:txBody>
          <a:bodyPr anchor="t" anchorCtr="0">
            <a:noAutofit/>
          </a:bodyPr>
          <a:lstStyle/>
          <a:p>
            <a:pPr>
              <a:lnSpc>
                <a:spcPts val="3600"/>
              </a:lnSpc>
            </a:pPr>
            <a:r>
              <a:rPr lang="es-ES" sz="2800" dirty="0"/>
              <a:t>Pruébelo: ¿Cuáles son los cargos comunes de las tarjetas prepagas recargables?</a:t>
            </a:r>
            <a:r>
              <a:rPr sz="2800" dirty="0"/>
              <a:t/>
            </a:r>
            <a:br>
              <a:rPr sz="2800" dirty="0"/>
            </a:br>
            <a:r>
              <a:rPr lang="es-ES" sz="2800" dirty="0"/>
              <a:t>Consulte la página 35 de la Guía del participante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60</a:t>
            </a:fld>
            <a:endParaRPr lang="es-ES" dirty="0"/>
          </a:p>
        </p:txBody>
      </p:sp>
      <p:pic>
        <p:nvPicPr>
          <p:cNvPr id="15362" name="Picture 2" descr="Captura de pantalla de Pruébelo: ¿Cuáles son los cargos comunes de las tarjetas prepagas recargables?  de la Guía del participante. Se muestra solo con fines de navegación&#10;&#10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574" y="1775680"/>
            <a:ext cx="7603306" cy="4220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100498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962" y="162119"/>
            <a:ext cx="8036079" cy="1283448"/>
          </a:xfrm>
        </p:spPr>
        <p:txBody>
          <a:bodyPr anchor="t" anchorCtr="0">
            <a:normAutofit fontScale="90000"/>
          </a:bodyPr>
          <a:lstStyle/>
          <a:p>
            <a:pPr>
              <a:lnSpc>
                <a:spcPts val="3600"/>
              </a:lnSpc>
            </a:pPr>
            <a:r>
              <a:rPr lang="es-ES" dirty="0"/>
              <a:t>Pruébelo: ¿Una tarjeta prepaga o una cuenta bancaria?</a:t>
            </a:r>
            <a:r>
              <a:rPr dirty="0"/>
              <a:t/>
            </a:r>
            <a:br>
              <a:rPr dirty="0"/>
            </a:br>
            <a:r>
              <a:rPr lang="es-ES" sz="2400" dirty="0"/>
              <a:t>Consulte la página 36 de la Guía del participante</a:t>
            </a:r>
          </a:p>
        </p:txBody>
      </p:sp>
      <p:pic>
        <p:nvPicPr>
          <p:cNvPr id="16386" name="Picture 2" descr="Captura de pantalla de Pruébelo: ¿Tarjeta prepaga o cuenta bancaria? de la Guía del participante. Se muestra solo con fines de navegación.&#10;&#10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085" y="1603498"/>
            <a:ext cx="6402288" cy="4340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3873997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962" y="153988"/>
            <a:ext cx="7962764" cy="1178413"/>
          </a:xfrm>
        </p:spPr>
        <p:txBody>
          <a:bodyPr anchor="t">
            <a:normAutofit fontScale="90000"/>
          </a:bodyPr>
          <a:lstStyle/>
          <a:p>
            <a:pPr>
              <a:lnSpc>
                <a:spcPts val="3600"/>
              </a:lnSpc>
            </a:pPr>
            <a:r>
              <a:rPr lang="es-ES" sz="4000" dirty="0"/>
              <a:t>Aplíquelo: Recargable vs. débito: ¿qué tarjeta es la indicada para mí?</a:t>
            </a:r>
            <a:r>
              <a:rPr dirty="0"/>
              <a:t/>
            </a:r>
            <a:br>
              <a:rPr dirty="0"/>
            </a:br>
            <a:r>
              <a:rPr lang="es-ES" sz="2700" dirty="0"/>
              <a:t>Consulte la página 37 de la Guía del participante</a:t>
            </a:r>
            <a:endParaRPr lang="es-ES" sz="2000" dirty="0"/>
          </a:p>
        </p:txBody>
      </p:sp>
      <p:pic>
        <p:nvPicPr>
          <p:cNvPr id="17410" name="Picture 2" descr="Captura de pantalla de Aplíquelo: Recargable versus Débito: ¿Qué tarjeta es adecuada para mí? de la Guía del participante. Se muestra solo con fines de navegación.&#10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69" y="1495541"/>
            <a:ext cx="7362459" cy="4868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6101034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Tarjetas prepagas perdidas o robadas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Informe de inmediato la pérdida, el robo o los cargos que no haya realizado al emisor de la tarjeta</a:t>
            </a: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Las protecciones dependen de la clase de tarjeta </a:t>
            </a:r>
          </a:p>
          <a:p>
            <a:pPr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Por lo general, se debe registrar la tarjeta para obtener las protecciones que ofrece el emisor de la tarjeta</a:t>
            </a:r>
          </a:p>
          <a:p>
            <a:pPr marL="0" indent="0">
              <a:lnSpc>
                <a:spcPct val="100000"/>
              </a:lnSpc>
              <a:spcAft>
                <a:spcPts val="1800"/>
              </a:spcAft>
              <a:buNone/>
            </a:pPr>
            <a:endParaRPr lang="es-E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8642975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6" y="154663"/>
            <a:ext cx="7499213" cy="881682"/>
          </a:xfrm>
        </p:spPr>
        <p:txBody>
          <a:bodyPr>
            <a:normAutofit/>
          </a:bodyPr>
          <a:lstStyle/>
          <a:p>
            <a:r>
              <a:rPr lang="es-ES" dirty="0"/>
              <a:t>Consejos para usar tarjetas prepagas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6" y="1202655"/>
            <a:ext cx="6258079" cy="4701440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2800" dirty="0"/>
              <a:t>Revise la cuenta y reclame los cargos que no autorizó</a:t>
            </a:r>
          </a:p>
          <a:p>
            <a:pPr lvl="0"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2800" dirty="0"/>
              <a:t>Conozca los límites de la tarjeta</a:t>
            </a:r>
          </a:p>
          <a:p>
            <a:pPr lvl="0"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2800" dirty="0"/>
              <a:t>Conozca los cargos y aprenda a evitarlos</a:t>
            </a:r>
          </a:p>
          <a:p>
            <a:pPr lvl="0"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2800" dirty="0"/>
              <a:t>Informe la pérdida o el robo de inmediato</a:t>
            </a:r>
          </a:p>
          <a:p>
            <a:pPr lvl="0"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s-ES" sz="2800" dirty="0"/>
              <a:t>Tome precauciones cuando utilice los servicios en línea</a:t>
            </a:r>
          </a:p>
        </p:txBody>
      </p:sp>
      <p:pic>
        <p:nvPicPr>
          <p:cNvPr id="4" name="Picture 3" descr="Signo de triángulo amarillo con un signo de exclamación en el medio.&#10;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4098" y="1036345"/>
            <a:ext cx="1895083" cy="174618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0719585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873" y="399954"/>
            <a:ext cx="8002192" cy="916084"/>
          </a:xfrm>
        </p:spPr>
        <p:txBody>
          <a:bodyPr>
            <a:noAutofit/>
          </a:bodyPr>
          <a:lstStyle/>
          <a:p>
            <a:r>
              <a:rPr lang="es-ES" dirty="0"/>
              <a:t>Sección 4: Recordar las conclusiones principales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" sz="3200" i="1" dirty="0"/>
              <a:t>Las tarjetas prepagas le permiten gastar o acceder al dinero que tienen cargado. Por lo general, no se vinculan con una cuenta de cheques ni de ahorro. Antes de usar una, analice sus características y cargos.</a:t>
            </a:r>
          </a:p>
          <a:p>
            <a:endParaRPr lang="es-E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0537085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44436" y="772258"/>
            <a:ext cx="8499564" cy="889206"/>
          </a:xfrm>
        </p:spPr>
        <p:txBody>
          <a:bodyPr>
            <a:normAutofit fontScale="90000"/>
          </a:bodyPr>
          <a:lstStyle/>
          <a:p>
            <a:r>
              <a:rPr lang="es-ES" dirty="0"/>
              <a:t>Tomar medidas </a:t>
            </a:r>
            <a:r>
              <a:rPr dirty="0"/>
              <a:t/>
            </a:r>
            <a:br>
              <a:rPr dirty="0"/>
            </a:br>
            <a:r>
              <a:rPr lang="es-ES" dirty="0"/>
              <a:t>Consulte la página 39 de la     </a:t>
            </a:r>
            <a:br>
              <a:rPr lang="es-ES" dirty="0"/>
            </a:br>
            <a:r>
              <a:rPr lang="es-ES" dirty="0"/>
              <a:t>Guía del participante</a:t>
            </a:r>
            <a:endParaRPr lang="es-E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436" y="1766950"/>
            <a:ext cx="5105200" cy="388728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charset="2"/>
              <a:buChar char="§"/>
            </a:pPr>
            <a:r>
              <a:rPr lang="es-ES" sz="3200" dirty="0"/>
              <a:t>¿Qué haré?</a:t>
            </a:r>
          </a:p>
          <a:p>
            <a:pPr>
              <a:lnSpc>
                <a:spcPct val="100000"/>
              </a:lnSpc>
              <a:buFont typeface="Wingdings" charset="2"/>
              <a:buChar char="§"/>
            </a:pPr>
            <a:r>
              <a:rPr lang="es-ES" sz="3200" dirty="0"/>
              <a:t>¿Cómo lo haré?</a:t>
            </a:r>
          </a:p>
          <a:p>
            <a:pPr>
              <a:lnSpc>
                <a:spcPct val="100000"/>
              </a:lnSpc>
              <a:buFont typeface="Wingdings" charset="2"/>
              <a:buChar char="§"/>
            </a:pPr>
            <a:r>
              <a:rPr lang="es-ES" sz="3200" dirty="0"/>
              <a:t>¿Le contaré mis planes a alguien? En caso de que sea así, ¿a quién?</a:t>
            </a:r>
          </a:p>
          <a:p>
            <a:pPr>
              <a:buFont typeface="Wingdings" charset="2"/>
              <a:buChar char="§"/>
            </a:pPr>
            <a:endParaRPr lang="es-ES" sz="2800" dirty="0"/>
          </a:p>
          <a:p>
            <a:pPr>
              <a:buFont typeface="Wingdings" charset="2"/>
              <a:buChar char="§"/>
            </a:pPr>
            <a:endParaRPr lang="es-ES" sz="2800" dirty="0"/>
          </a:p>
          <a:p>
            <a:pPr>
              <a:buFont typeface="Wingdings" charset="2"/>
              <a:buChar char="§"/>
            </a:pPr>
            <a:endParaRPr lang="es-ES" sz="2800" dirty="0"/>
          </a:p>
          <a:p>
            <a:pPr>
              <a:buFont typeface="Wingdings" charset="2"/>
              <a:buChar char="§"/>
            </a:pPr>
            <a:endParaRPr lang="es-ES" sz="2800" dirty="0"/>
          </a:p>
          <a:p>
            <a:pPr>
              <a:buFont typeface="Wingdings" charset="2"/>
              <a:buChar char="§"/>
            </a:pPr>
            <a:endParaRPr lang="es-ES" sz="2800" dirty="0"/>
          </a:p>
          <a:p>
            <a:pPr>
              <a:buFont typeface="Wingdings" charset="2"/>
              <a:buChar char="§"/>
            </a:pPr>
            <a:endParaRPr lang="es-ES" sz="2800" dirty="0"/>
          </a:p>
          <a:p>
            <a:pPr>
              <a:buFont typeface="Wingdings" charset="2"/>
              <a:buChar char="§"/>
            </a:pPr>
            <a:endParaRPr lang="es-E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31523" y="5610552"/>
            <a:ext cx="8085457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+mj-lt"/>
              </a:rPr>
              <a:t>Ingrese en fdic.gov/education, si desea más información.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397423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77986" y="1132175"/>
            <a:ext cx="7499213" cy="881682"/>
          </a:xfrm>
        </p:spPr>
        <p:txBody>
          <a:bodyPr/>
          <a:lstStyle/>
          <a:p>
            <a:r>
              <a:rPr lang="es-ES" dirty="0"/>
              <a:t>Encuesta posterior a la capacitación </a:t>
            </a:r>
            <a:r>
              <a:rPr dirty="0"/>
              <a:t/>
            </a:r>
            <a:br>
              <a:rPr dirty="0"/>
            </a:br>
            <a:r>
              <a:rPr lang="es-ES" sz="3200" dirty="0"/>
              <a:t>Consulte la página 43 de la </a:t>
            </a:r>
            <a:br>
              <a:rPr lang="es-ES" sz="3200" dirty="0"/>
            </a:br>
            <a:r>
              <a:rPr lang="es-ES" sz="3200" dirty="0"/>
              <a:t>Guía del participante</a:t>
            </a:r>
            <a:endParaRPr lang="es-ES" sz="3400" dirty="0"/>
          </a:p>
        </p:txBody>
      </p:sp>
      <p:pic>
        <p:nvPicPr>
          <p:cNvPr id="1027" name="Picture 3" descr="Captura de pantalla de la Encuesta posterior a la capacitación de la Guía del participante. Se muestra solo con fines de navegación.&#10;&#10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9306" y="2076507"/>
            <a:ext cx="6625642" cy="40221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 descr="GRACIAS escrito con cada letra en blanco en un rectángulo negro que cuelga con una cuerda desde la parte superior&#10;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4134" y="875091"/>
            <a:ext cx="2359866" cy="168788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67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66600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985" y="89123"/>
            <a:ext cx="7499213" cy="881682"/>
          </a:xfrm>
        </p:spPr>
        <p:txBody>
          <a:bodyPr/>
          <a:lstStyle/>
          <a:p>
            <a:r>
              <a:rPr lang="es-ES" dirty="0"/>
              <a:t>Seguro de depósito: para bancos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980586"/>
            <a:ext cx="7499214" cy="4938892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s-ES" sz="3200" dirty="0"/>
              <a:t>Federal Deposit Insurance Corporation</a:t>
            </a:r>
          </a:p>
          <a:p>
            <a:pPr lvl="1" indent="-2238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2800" dirty="0">
                <a:latin typeface="+mn-lt"/>
              </a:rPr>
              <a:t>Protege a los depositantes que depositan fondos en bancos federalmente asegurados en caso de cierre del banco.</a:t>
            </a:r>
          </a:p>
          <a:p>
            <a:pPr lvl="1" indent="-2238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2800" dirty="0">
                <a:latin typeface="+mn-lt"/>
              </a:rPr>
              <a:t>Seguro de al menos $250,000 por depositante, por banco asegurado por la FDIC, por categoría de titularidad.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s-ES" dirty="0"/>
          </a:p>
        </p:txBody>
      </p:sp>
      <p:pic>
        <p:nvPicPr>
          <p:cNvPr id="5" name="Picture 4" descr="Logotipo del seguro de depósito de la FDIC&#10;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729" b="1489"/>
          <a:stretch/>
        </p:blipFill>
        <p:spPr>
          <a:xfrm>
            <a:off x="2551176" y="4471599"/>
            <a:ext cx="4012170" cy="175184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44506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Seguro compartido: para cooperativas de ahorro y crédito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85" y="1290784"/>
            <a:ext cx="7499214" cy="4938892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s-ES" sz="3200" dirty="0"/>
              <a:t>La Administración Nacional de Cooperativas de Ahorro y Crédito</a:t>
            </a:r>
          </a:p>
          <a:p>
            <a:pPr lvl="1" indent="-2238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2800" dirty="0"/>
              <a:t>protege a los depositantes que depositan fondos en cooperativas de ahorro y crédito federalmente aseguradas.</a:t>
            </a:r>
          </a:p>
          <a:p>
            <a:pPr lvl="1" indent="-2238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ES" sz="2800" dirty="0"/>
              <a:t>Las normas de seguro son similares a las de la FDIC.</a:t>
            </a:r>
          </a:p>
          <a:p>
            <a:endParaRPr lang="es-ES" sz="2000" dirty="0"/>
          </a:p>
          <a:p>
            <a:pPr marL="0" indent="0">
              <a:buNone/>
            </a:pPr>
            <a:endParaRPr lang="es-ES" sz="2000" dirty="0"/>
          </a:p>
          <a:p>
            <a:endParaRPr lang="es-ES" sz="2000" dirty="0"/>
          </a:p>
        </p:txBody>
      </p:sp>
      <p:pic>
        <p:nvPicPr>
          <p:cNvPr id="5" name="Picture 4" descr="Logotipo del seguro de acciones de la NCUA&#10;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39" t="3610" r="1499" b="3110"/>
          <a:stretch/>
        </p:blipFill>
        <p:spPr>
          <a:xfrm>
            <a:off x="2473061" y="4661399"/>
            <a:ext cx="4094003" cy="184413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23330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Cómo acceder a los servicios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s-ES" sz="3200" dirty="0"/>
              <a:t>Acceda a los servicios por medio de:</a:t>
            </a:r>
          </a:p>
          <a:p>
            <a:pPr lvl="1">
              <a:lnSpc>
                <a:spcPct val="100000"/>
              </a:lnSpc>
            </a:pPr>
            <a:r>
              <a:rPr lang="es-ES" sz="2800" dirty="0"/>
              <a:t>Oficinas</a:t>
            </a:r>
          </a:p>
          <a:p>
            <a:pPr lvl="1">
              <a:lnSpc>
                <a:spcPct val="100000"/>
              </a:lnSpc>
            </a:pPr>
            <a:r>
              <a:rPr lang="es-ES" sz="2800" dirty="0"/>
              <a:t>Cajeros automáticos</a:t>
            </a:r>
          </a:p>
          <a:p>
            <a:pPr lvl="1">
              <a:lnSpc>
                <a:spcPct val="100000"/>
              </a:lnSpc>
            </a:pPr>
            <a:r>
              <a:rPr lang="es-ES" sz="2800" dirty="0"/>
              <a:t>Números de teléfono y correo electrónico de atención al cliente</a:t>
            </a:r>
          </a:p>
          <a:p>
            <a:pPr lvl="1">
              <a:lnSpc>
                <a:spcPct val="100000"/>
              </a:lnSpc>
            </a:pPr>
            <a:r>
              <a:rPr lang="es-ES" sz="2800" dirty="0"/>
              <a:t>Sitios web </a:t>
            </a:r>
          </a:p>
          <a:p>
            <a:pPr lvl="1">
              <a:lnSpc>
                <a:spcPct val="100000"/>
              </a:lnSpc>
            </a:pPr>
            <a:r>
              <a:rPr lang="es-ES" sz="2800" dirty="0"/>
              <a:t>Aplicaciones de servicios bancarios en línea y teléfonos inteligentes</a:t>
            </a:r>
          </a:p>
          <a:p>
            <a:pPr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s-ES" sz="3200" dirty="0"/>
              <a:t>Solicite adaptaciones razonables, si fuera necesario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3BEB6-139A-B746-BC33-1F5B6187E651}" type="slidenum">
              <a:rPr lang="en-US" smtClean="0"/>
              <a:pPr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791382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CTOMILLISECCONVERTED" val="1"/>
  <p:tag name="MMPROD_NEXTUNIQUEID" val="10009"/>
  <p:tag name="MMPROD_UIDATA" val="&lt;database version=&quot;11.0&quot;&gt;&lt;object type=&quot;1&quot; unique_id=&quot;10001&quot;&gt;&lt;object type=&quot;2&quot; unique_id=&quot;10002&quot;&gt;&lt;object type=&quot;3&quot; unique_id=&quot;10004&quot;&gt;&lt;property id=&quot;20148&quot; value=&quot;5&quot;/&gt;&lt;property id=&quot;20300&quot; value=&quot;Slide 2 - &amp;quot;Encuesta previa a la capacitación  Consulte la página 41 de la Guía del participante&amp;quot;&quot;/&gt;&lt;property id=&quot;20307&quot; value=&quot;712&quot;/&gt;&lt;/object&gt;&lt;object type=&quot;3&quot; unique_id=&quot;10005&quot;&gt;&lt;property id=&quot;20148&quot; value=&quot;5&quot;/&gt;&lt;property id=&quot;20300&quot; value=&quot;Slide 3 - &amp;quot;Productos, servicios y proveedores financieros&amp;quot;&quot;/&gt;&lt;property id=&quot;20307&quot; value=&quot;274&quot;/&gt;&lt;/object&gt;&lt;object type=&quot;3&quot; unique_id=&quot;10006&quot;&gt;&lt;property id=&quot;20148&quot; value=&quot;5&quot;/&gt;&lt;property id=&quot;20300&quot; value=&quot;Slide 4 - &amp;quot;Sección 1: Conclusiones principales&amp;quot;&quot;/&gt;&lt;property id=&quot;20307&quot; value=&quot;261&quot;/&gt;&lt;/object&gt;&lt;object type=&quot;3&quot; unique_id=&quot;10007&quot;&gt;&lt;property id=&quot;20148&quot; value=&quot;5&quot;/&gt;&lt;property id=&quot;20300&quot; value=&quot;Slide 5 - &amp;quot;Instituciones financieras: Bancos y cooperativas de ahorro y crédito&amp;quot;&quot;/&gt;&lt;property id=&quot;20307&quot; value=&quot;658&quot;/&gt;&lt;/object&gt;&lt;object type=&quot;3&quot; unique_id=&quot;10008&quot;&gt;&lt;property id=&quot;20148&quot; value=&quot;5&quot;/&gt;&lt;property id=&quot;20300&quot; value=&quot;Slide 6 - &amp;quot;Diferencias entre bancos, y  cooperativas de ahorro y crédito&amp;quot;&quot;/&gt;&lt;property id=&quot;20307&quot; value=&quot;660&quot;/&gt;&lt;/object&gt;&lt;object type=&quot;3&quot; unique_id=&quot;10009&quot;&gt;&lt;property id=&quot;20148&quot; value=&quot;5&quot;/&gt;&lt;property id=&quot;20300&quot; value=&quot;Slide 7 - &amp;quot;Seguro de depósito: para bancos&amp;quot;&quot;/&gt;&lt;property id=&quot;20307&quot; value=&quot;559&quot;/&gt;&lt;/object&gt;&lt;object type=&quot;3&quot; unique_id=&quot;10010&quot;&gt;&lt;property id=&quot;20148&quot; value=&quot;5&quot;/&gt;&lt;property id=&quot;20300&quot; value=&quot;Slide 8 - &amp;quot;Seguro compartido: para cooperativas de ahorro y crédito&amp;quot;&quot;/&gt;&lt;property id=&quot;20307&quot; value=&quot;697&quot;/&gt;&lt;/object&gt;&lt;object type=&quot;3&quot; unique_id=&quot;10011&quot;&gt;&lt;property id=&quot;20148&quot; value=&quot;5&quot;/&gt;&lt;property id=&quot;20300&quot; value=&quot;Slide 9 - &amp;quot;Cómo acceder a los servicios&amp;quot;&quot;/&gt;&lt;property id=&quot;20307&quot; value=&quot;661&quot;/&gt;&lt;/object&gt;&lt;object type=&quot;3&quot; unique_id=&quot;10012&quot;&gt;&lt;property id=&quot;20148&quot; value=&quot;5&quot;/&gt;&lt;property id=&quot;20300&quot; value=&quot;Slide 10 - &amp;quot;Productos y servicios disponibles en instituciones financieras&amp;quot;&quot;/&gt;&lt;property id=&quot;20307&quot; value=&quot;662&quot;/&gt;&lt;/object&gt;&lt;object type=&quot;3&quot; unique_id=&quot;10013&quot;&gt;&lt;property id=&quot;20148&quot; value=&quot;5&quot;/&gt;&lt;property id=&quot;20300&quot; value=&quot;Slide 11 - &amp;quot;Los productos de depósito incluyen los siguientes:&amp;quot;&quot;/&gt;&lt;property id=&quot;20307&quot; value=&quot;663&quot;/&gt;&lt;/object&gt;&lt;object type=&quot;3&quot; unique_id=&quot;10014&quot;&gt;&lt;property id=&quot;20148&quot; value=&quot;5&quot;/&gt;&lt;property id=&quot;20300&quot; value=&quot;Slide 12 - &amp;quot;Los productos de crédito incluyen los siguientes:&amp;quot;&quot;/&gt;&lt;property id=&quot;20307&quot; value=&quot;664&quot;/&gt;&lt;/object&gt;&lt;object type=&quot;3&quot; unique_id=&quot;10015&quot;&gt;&lt;property id=&quot;20148&quot; value=&quot;5&quot;/&gt;&lt;property id=&quot;20300&quot; value=&quot;Slide 13 - &amp;quot;A continuación, otros productos y servicios:&amp;quot;&quot;/&gt;&lt;property id=&quot;20307&quot; value=&quot;665&quot;/&gt;&lt;/object&gt;&lt;object type=&quot;3&quot; unique_id=&quot;10016&quot;&gt;&lt;property id=&quot;20148&quot; value=&quot;5&quot;/&gt;&lt;property id=&quot;20300&quot; value=&quot;Slide 14 - &amp;quot;Otros proveedores de servicios financieros&amp;quot;&quot;/&gt;&lt;property id=&quot;20307&quot; value=&quot;666&quot;/&gt;&lt;/object&gt;&lt;object type=&quot;3&quot; unique_id=&quot;10017&quot;&gt;&lt;property id=&quot;20148&quot; value=&quot;5&quot;/&gt;&lt;property id=&quot;20300&quot; value=&quot;Slide 15 - &amp;quot;¿Qué productos y servicios financieros necesita?&amp;quot;&quot;/&gt;&lt;property id=&quot;20307&quot; value=&quot;730&quot;/&gt;&lt;/object&gt;&lt;object type=&quot;3&quot; unique_id=&quot;10018&quot;&gt;&lt;property id=&quot;20148&quot; value=&quot;5&quot;/&gt;&lt;property id=&quot;20300&quot; value=&quot;Slide 16 - &amp;quot;Pruébelo: ¿Qué necesita para administrar su dinero?  Consulte la página 8 de la Guía del participante &amp;quot;&quot;/&gt;&lt;property id=&quot;20307&quot; value=&quot;726&quot;/&gt;&lt;/object&gt;&lt;object type=&quot;3&quot; unique_id=&quot;10019&quot;&gt;&lt;property id=&quot;20148&quot; value=&quot;5&quot;/&gt;&lt;property id=&quot;20300&quot; value=&quot;Slide 17 - &amp;quot;Aplíquelo: Mis necesidades de administración financiera Consulte la página 9 de la Guía del participante&amp;quot;&quot;/&gt;&lt;property id=&quot;20307&quot; value=&quot;727&quot;/&gt;&lt;/object&gt;&lt;object type=&quot;3&quot; unique_id=&quot;10020&quot;&gt;&lt;property id=&quot;20148&quot; value=&quot;5&quot;/&gt;&lt;property id=&quot;20300&quot; value=&quot;Slide 18 - &amp;quot;Aplíquelo: Mi lista de comprobación bancaria  Consulte la página 10 de la Guía del participante&amp;quot;&quot;/&gt;&lt;property id=&quot;20307&quot; value=&quot;667&quot;/&gt;&lt;/object&gt;&lt;object type=&quot;3&quot; unique_id=&quot;10021&quot;&gt;&lt;property id=&quot;20148&quot; value=&quot;5&quot;/&gt;&lt;property id=&quot;20300&quot; value=&quot;Slide 19 - &amp;quot;Seis secciones de  Aplíquelo: Mi lista de comprobación bancaria&amp;quot;&quot;/&gt;&lt;property id=&quot;20307&quot; value=&quot;731&quot;/&gt;&lt;/object&gt;&lt;object type=&quot;3&quot; unique_id=&quot;10022&quot;&gt;&lt;property id=&quot;20148&quot; value=&quot;5&quot;/&gt;&lt;property id=&quot;20300&quot; value=&quot;Slide 20 - &amp;quot;Sección 1: Recordar las conclusiones principales&amp;quot;&quot;/&gt;&lt;property id=&quot;20307&quot; value=&quot;414&quot;/&gt;&lt;/object&gt;&lt;object type=&quot;3&quot; unique_id=&quot;10023&quot;&gt;&lt;property id=&quot;20148&quot; value=&quot;5&quot;/&gt;&lt;property id=&quot;20300&quot; value=&quot;Slide 21 - &amp;quot;Section 2: Opening an Account&amp;quot;&quot;/&gt;&lt;property id=&quot;20307&quot; value=&quot;275&quot;/&gt;&lt;/object&gt;&lt;object type=&quot;3&quot; unique_id=&quot;10024&quot;&gt;&lt;property id=&quot;20148&quot; value=&quot;5&quot;/&gt;&lt;property id=&quot;20300&quot; value=&quot;Slide 22 - &amp;quot;Sección 2: Conclusiones principales&amp;quot;&quot;/&gt;&lt;property id=&quot;20307&quot; value=&quot;278&quot;/&gt;&lt;/object&gt;&lt;object type=&quot;3&quot; unique_id=&quot;10025&quot;&gt;&lt;property id=&quot;20148&quot; value=&quot;5&quot;/&gt;&lt;property id=&quot;20300&quot; value=&quot;Slide 23 - &amp;quot;Cuentas de ahorro y de cheques&amp;quot;&quot;/&gt;&lt;property id=&quot;20307&quot; value=&quot;668&quot;/&gt;&lt;/object&gt;&lt;object type=&quot;3&quot; unique_id=&quot;10026&quot;&gt;&lt;property id=&quot;20148&quot; value=&quot;5&quot;/&gt;&lt;property id=&quot;20300&quot; value=&quot;Slide 24 - &amp;quot;Aplíquelo: Mi lista de comprobación para abrir una cuenta de ahorro o de cheques, consulte la página 15 de la Guía&quot;/&gt;&lt;property id=&quot;20307&quot; value=&quot;415&quot;/&gt;&lt;/object&gt;&lt;object type=&quot;3&quot; unique_id=&quot;10027&quot;&gt;&lt;property id=&quot;20148&quot; value=&quot;5&quot;/&gt;&lt;property id=&quot;20300&quot; value=&quot;Slide 25 - &amp;quot;Solicitar en persona o en línea&amp;quot;&quot;/&gt;&lt;property id=&quot;20307&quot; value=&quot;724&quot;/&gt;&lt;/object&gt;&lt;object type=&quot;3&quot; unique_id=&quot;10028&quot;&gt;&lt;property id=&quot;20148&quot; value=&quot;5&quot;/&gt;&lt;property id=&quot;20300&quot; value=&quot;Slide 26 - &amp;quot;Informes de antecedentes bancarios&amp;quot;&quot;/&gt;&lt;property id=&quot;20307&quot; value=&quot;672&quot;/&gt;&lt;/object&gt;&lt;object type=&quot;3&quot; unique_id=&quot;10029&quot;&gt;&lt;property id=&quot;20148&quot; value=&quot;5&quot;/&gt;&lt;property id=&quot;20300&quot; value=&quot;Slide 27 - &amp;quot;Aplíquelo: Cómo obtener mis informes de antecedentes bancarios Consulte la página 17 de la Guía del participante&amp;quot;&quot;/&gt;&lt;property id=&quot;20307&quot; value=&quot;673&quot;/&gt;&lt;/object&gt;&lt;object type=&quot;3&quot; unique_id=&quot;10030&quot;&gt;&lt;property id=&quot;20148&quot; value=&quot;5&quot;/&gt;&lt;property id=&quot;20300&quot; value=&quot;Slide 28 - &amp;quot;Aplíquelo: Cómo presentar un reclamo de mi informe de antecedentes bancarios&amp;amp;#x09; Consultar la página 18 de la Guía de&quot;/&gt;&lt;property id=&quot;20307&quot; value=&quot;674&quot;/&gt;&lt;/object&gt;&lt;object type=&quot;3&quot; unique_id=&quot;10031&quot;&gt;&lt;property id=&quot;20148&quot; value=&quot;5&quot;/&gt;&lt;property id=&quot;20300&quot; value=&quot;Slide 29 - &amp;quot;Aplíquelo: Mis opciones para abrir una cuenta a pesar de los inconvenientes  Consultar la página 21 de la Guía del&quot;/&gt;&lt;property id=&quot;20307&quot; value=&quot;700&quot;/&gt;&lt;/object&gt;&lt;object type=&quot;3&quot; unique_id=&quot;10032&quot;&gt;&lt;property id=&quot;20148&quot; value=&quot;5&quot;/&gt;&lt;property id=&quot;20300&quot; value=&quot;Slide 30 - &amp;quot;Opciones posibles&amp;quot;&quot;/&gt;&lt;property id=&quot;20307&quot; value=&quot;676&quot;/&gt;&lt;/object&gt;&lt;object type=&quot;3&quot; unique_id=&quot;10033&quot;&gt;&lt;property id=&quot;20148&quot; value=&quot;5&quot;/&gt;&lt;property id=&quot;20300&quot; value=&quot;Slide 31 - &amp;quot;Sección 2: Recordar las conclusiones principales&amp;quot;&quot;/&gt;&lt;property id=&quot;20307&quot; value=&quot;417&quot;/&gt;&lt;/object&gt;&lt;object type=&quot;3&quot; unique_id=&quot;10034&quot;&gt;&lt;property id=&quot;20148&quot; value=&quot;5&quot;/&gt;&lt;property id=&quot;20300&quot; value=&quot;Slide 32 - &amp;quot;Section 3: Managing an Account&amp;quot;&quot;/&gt;&lt;property id=&quot;20307&quot; value=&quot;636&quot;/&gt;&lt;/object&gt;&lt;object type=&quot;3&quot; unique_id=&quot;10035&quot;&gt;&lt;property id=&quot;20148&quot; value=&quot;5&quot;/&gt;&lt;property id=&quot;20300&quot; value=&quot;Slide 33 - &amp;quot;Sección 3: Conclusiones principales&amp;quot;&quot;/&gt;&lt;property id=&quot;20307&quot; value=&quot;685&quot;/&gt;&lt;/object&gt;&lt;object type=&quot;3&quot; unique_id=&quot;10036&quot;&gt;&lt;property id=&quot;20148&quot; value=&quot;5&quot;/&gt;&lt;property id=&quot;20300&quot; value=&quot;Slide 34 - &amp;quot;Cómo usar una cuenta de ahorro&amp;quot;&quot;/&gt;&lt;property id=&quot;20307&quot; value=&quot;701&quot;/&gt;&lt;/object&gt;&lt;object type=&quot;3&quot; unique_id=&quot;10037&quot;&gt;&lt;property id=&quot;20148&quot; value=&quot;5&quot;/&gt;&lt;property id=&quot;20300&quot; value=&quot;Slide 35 - &amp;quot;Aplíquelo: Administrar mi cuenta de ahorro  Consulte la página 24 de la Guía del participante&amp;quot;&quot;/&gt;&lt;property id=&quot;20307&quot; value=&quot;702&quot;/&gt;&lt;/object&gt;&lt;object type=&quot;3&quot; unique_id=&quot;10038&quot;&gt;&lt;property id=&quot;20148&quot; value=&quot;5&quot;/&gt;&lt;property id=&quot;20300&quot; value=&quot;Slide 36 - &amp;quot;Administrar mi cuenta de ahorro&amp;quot;&quot;/&gt;&lt;property id=&quot;20307&quot; value=&quot;677&quot;/&gt;&lt;/object&gt;&lt;object type=&quot;3&quot; unique_id=&quot;10039&quot;&gt;&lt;property id=&quot;20148&quot; value=&quot;5&quot;/&gt;&lt;property id=&quot;20300&quot; value=&quot;Slide 37 - &amp;quot;Cómo usar una cuenta de cheques&amp;quot;&quot;/&gt;&lt;property id=&quot;20307&quot; value=&quot;703&quot;/&gt;&lt;/object&gt;&lt;object type=&quot;3&quot; unique_id=&quot;10040&quot;&gt;&lt;property id=&quot;20148&quot; value=&quot;5&quot;/&gt;&lt;property id=&quot;20300&quot; value=&quot;Slide 38 - &amp;quot;Sobregiro&amp;quot;&quot;/&gt;&lt;property id=&quot;20307&quot; value=&quot;709&quot;/&gt;&lt;/object&gt;&lt;object type=&quot;3&quot; unique_id=&quot;10041&quot;&gt;&lt;property id=&quot;20148&quot; value=&quot;5&quot;/&gt;&lt;property id=&quot;20300&quot; value=&quot;Slide 39 - &amp;quot;Rodney: Ejemplo de sobregiro&amp;quot;&quot;/&gt;&lt;property id=&quot;20307&quot; value=&quot;715&quot;/&gt;&lt;/object&gt;&lt;object type=&quot;3&quot; unique_id=&quot;10042&quot;&gt;&lt;property id=&quot;20148&quot; value=&quot;5&quot;/&gt;&lt;property id=&quot;20300&quot; value=&quot;Slide 40 - &amp;quot;Depósito directo&amp;quot;&quot;/&gt;&lt;property id=&quot;20307&quot; value=&quot;719&quot;/&gt;&lt;/object&gt;&lt;object type=&quot;3&quot; unique_id=&quot;10043&quot;&gt;&lt;property id=&quot;20148&quot; value=&quot;5&quot;/&gt;&lt;property id=&quot;20300&quot; value=&quot;Slide 41 - &amp;quot;Pago de cuentas automático/Débito automático&amp;quot;&quot;/&gt;&lt;property id=&quot;20307&quot; value=&quot;720&quot;/&gt;&lt;/object&gt;&lt;object type=&quot;3&quot; unique_id=&quot;10044&quot;&gt;&lt;property id=&quot;20148&quot; value=&quot;5&quot;/&gt;&lt;property id=&quot;20300&quot; value=&quot;Slide 42 - &amp;quot;Pruébelo: Aprender cómo se compone un cheque en la página 27 de la Guía del participante&amp;quot;&quot;/&gt;&lt;property id=&quot;20307&quot; value=&quot;678&quot;/&gt;&lt;/object&gt;&lt;object type=&quot;3&quot; unique_id=&quot;10045&quot;&gt;&lt;property id=&quot;20148&quot; value=&quot;5&quot;/&gt;&lt;property id=&quot;20300&quot; value=&quot;Slide 43 - &amp;quot;Cheque de ejemplo&amp;quot;&quot;/&gt;&lt;property id=&quot;20307&quot; value=&quot;698&quot;/&gt;&lt;/object&gt;&lt;object type=&quot;3&quot; unique_id=&quot;10046&quot;&gt;&lt;property id=&quot;20148&quot; value=&quot;5&quot;/&gt;&lt;property id=&quot;20300&quot; value=&quot;Slide 44 - &amp;quot;Aplíquelo: Administrar mi cuenta de cheques  Consulte la página 28 de la Guía del participante&amp;quot;&quot;/&gt;&lt;property id=&quot;20307&quot; value=&quot;681&quot;/&gt;&lt;/object&gt;&lt;object type=&quot;3&quot; unique_id=&quot;10047&quot;&gt;&lt;property id=&quot;20148&quot; value=&quot;5&quot;/&gt;&lt;property id=&quot;20300&quot; value=&quot;Slide 45 - &amp;quot;Administrar una cuenta de cheques&amp;quot;&quot;/&gt;&lt;property id=&quot;20307&quot; value=&quot;706&quot;/&gt;&lt;/object&gt;&lt;object type=&quot;3&quot; unique_id=&quot;10048&quot;&gt;&lt;property id=&quot;20148&quot; value=&quot;5&quot;/&gt;&lt;property id=&quot;20300&quot; value=&quot;Slide 46 - &amp;quot;Más maneras de  administrar una cuenta de cheques&amp;quot;&quot;/&gt;&lt;property id=&quot;20307&quot; value=&quot;707&quot;/&gt;&lt;/object&gt;&lt;object type=&quot;3&quot; unique_id=&quot;10049&quot;&gt;&lt;property id=&quot;20148&quot; value=&quot;5&quot;/&gt;&lt;property id=&quot;20300&quot; value=&quot;Slide 47 - &amp;quot;Pruébelo: Uso de un registro de transacciones  Consulte la página 29 de la Guía del participante&amp;quot;&quot;/&gt;&lt;property id=&quot;20307&quot; value=&quot;721&quot;/&gt;&lt;/object&gt;&lt;object type=&quot;3&quot; unique_id=&quot;10051&quot;&gt;&lt;property id=&quot;20148&quot; value=&quot;5&quot;/&gt;&lt;property id=&quot;20300&quot; value=&quot;Slide 49 - &amp;quot;Pruébelo: Utilización de una aplicación móvil  Consulte la página 31 de la Guía del participante&amp;quot;&quot;/&gt;&lt;property id=&quot;20307&quot; value=&quot;686&quot;/&gt;&lt;/object&gt;&lt;object type=&quot;3&quot; unique_id=&quot;10052&quot;&gt;&lt;property id=&quot;20148&quot; value=&quot;5&quot;/&gt;&lt;property id=&quot;20300&quot; value=&quot;Slide 50 - &amp;quot;Tarjetas de cajeros automáticos&amp;quot;&quot;/&gt;&lt;property id=&quot;20307&quot; value=&quot;704&quot;/&gt;&lt;/object&gt;&lt;object type=&quot;3&quot; unique_id=&quot;10053&quot;&gt;&lt;property id=&quot;20148&quot; value=&quot;5&quot;/&gt;&lt;property id=&quot;20300&quot; value=&quot;Slide 51 - &amp;quot;Tarjetas de débito&amp;quot;&quot;/&gt;&lt;property id=&quot;20307&quot; value=&quot;728&quot;/&gt;&lt;/object&gt;&lt;object type=&quot;3&quot; unique_id=&quot;10054&quot;&gt;&lt;property id=&quot;20148&quot; value=&quot;5&quot;/&gt;&lt;property id=&quot;20300&quot; value=&quot;Slide 52 - &amp;quot;Pagos “directos entre personas” (P2P)&amp;quot;&quot;/&gt;&lt;property id=&quot;20307&quot; value=&quot;729&quot;/&gt;&lt;/object&gt;&lt;object type=&quot;3&quot; unique_id=&quot;10055&quot;&gt;&lt;property id=&quot;20148&quot; value=&quot;5&quot;/&gt;&lt;property id=&quot;20300&quot; value=&quot;Slide 53 - &amp;quot;Aplicaciones de billetera móvil&amp;quot;&quot;/&gt;&lt;property id=&quot;20307&quot; value=&quot;710&quot;/&gt;&lt;/object&gt;&lt;object type=&quot;3&quot; unique_id=&quot;10056&quot;&gt;&lt;property id=&quot;20148&quot; value=&quot;5&quot;/&gt;&lt;property id=&quot;20300&quot; value=&quot;Slide 54 - &amp;quot;Sección 3: Recordar las conclusiones principales&amp;quot;&quot;/&gt;&lt;property id=&quot;20307&quot; value=&quot;626&quot;/&gt;&lt;/object&gt;&lt;object type=&quot;3&quot; unique_id=&quot;10057&quot;&gt;&lt;property id=&quot;20148&quot; value=&quot;5&quot;/&gt;&lt;property id=&quot;20300&quot; value=&quot;Slide 55 - &amp;quot;Section 4: Prepaid Cards&amp;quot;&quot;/&gt;&lt;property id=&quot;20307&quot; value=&quot;642&quot;/&gt;&lt;/object&gt;&lt;object type=&quot;3&quot; unique_id=&quot;10058&quot;&gt;&lt;property id=&quot;20148&quot; value=&quot;5&quot;/&gt;&lt;property id=&quot;20300&quot; value=&quot;Slide 56 - &amp;quot;Sección 4: Conclusiones principales&amp;quot;&quot;/&gt;&lt;property id=&quot;20307&quot; value=&quot;643&quot;/&gt;&lt;/object&gt;&lt;object type=&quot;3&quot; unique_id=&quot;10059&quot;&gt;&lt;property id=&quot;20148&quot; value=&quot;5&quot;/&gt;&lt;property id=&quot;20300&quot; value=&quot;Slide 57 - &amp;quot;Cómo funcionan las tarjetas prepagas&amp;quot;&quot;/&gt;&lt;property id=&quot;20307&quot; value=&quot;708&quot;/&gt;&lt;/object&gt;&lt;object type=&quot;3&quot; unique_id=&quot;10060&quot;&gt;&lt;property id=&quot;20148&quot; value=&quot;5&quot;/&gt;&lt;property id=&quot;20300&quot; value=&quot;Slide 58 - &amp;quot;Clases de tarjetas prepagas&amp;quot;&quot;/&gt;&lt;property id=&quot;20307&quot; value=&quot;644&quot;/&gt;&lt;/object&gt;&lt;object type=&quot;3&quot; unique_id=&quot;10061&quot;&gt;&lt;property id=&quot;20148&quot; value=&quot;5&quot;/&gt;&lt;property id=&quot;20300&quot; value=&quot;Slide 59 - &amp;quot;Pruébelo: Características de la mayoría de las tarjetas prepagas recargables  Consulte la página 35 de la Guía del&quot;/&gt;&lt;property id=&quot;20307&quot; value=&quot;689&quot;/&gt;&lt;/object&gt;&lt;object type=&quot;3&quot; unique_id=&quot;10062&quot;&gt;&lt;property id=&quot;20148&quot; value=&quot;5&quot;/&gt;&lt;property id=&quot;20300&quot; value=&quot;Slide 60 - &amp;quot;Pruébelo: ¿Cuáles son los cargos comunes de las tarjetas prepagas recargables? Consulte la página 35 de la Guía de&quot;/&gt;&lt;property id=&quot;20307&quot; value=&quot;649&quot;/&gt;&lt;/object&gt;&lt;object type=&quot;3&quot; unique_id=&quot;10063&quot;&gt;&lt;property id=&quot;20148&quot; value=&quot;5&quot;/&gt;&lt;property id=&quot;20300&quot; value=&quot;Slide 61 - &amp;quot;Pruébelo: ¿Una tarjeta prepaga o una cuenta bancaria? Consulte la página 36 de la Guía del participante&amp;quot;&quot;/&gt;&lt;property id=&quot;20307&quot; value=&quot;723&quot;/&gt;&lt;/object&gt;&lt;object type=&quot;3&quot; unique_id=&quot;10064&quot;&gt;&lt;property id=&quot;20148&quot; value=&quot;5&quot;/&gt;&lt;property id=&quot;20300&quot; value=&quot;Slide 62 - &amp;quot;Aplíquelo: Recargable vs. débito: ¿qué tarjeta es la indicada para mí? Consulte la página 37 de la Guía del partic&quot;/&gt;&lt;property id=&quot;20307&quot; value=&quot;722&quot;/&gt;&lt;/object&gt;&lt;object type=&quot;3&quot; unique_id=&quot;10065&quot;&gt;&lt;property id=&quot;20148&quot; value=&quot;5&quot;/&gt;&lt;property id=&quot;20300&quot; value=&quot;Slide 63 - &amp;quot;Tarjetas prepagas perdidas o robadas&amp;quot;&quot;/&gt;&lt;property id=&quot;20307&quot; value=&quot;655&quot;/&gt;&lt;/object&gt;&lt;object type=&quot;3&quot; unique_id=&quot;10066&quot;&gt;&lt;property id=&quot;20148&quot; value=&quot;5&quot;/&gt;&lt;property id=&quot;20300&quot; value=&quot;Slide 64 - &amp;quot;Consejos para usar tarjetas prepagas&amp;quot;&quot;/&gt;&lt;property id=&quot;20307&quot; value=&quot;696&quot;/&gt;&lt;/object&gt;&lt;object type=&quot;3&quot; unique_id=&quot;10067&quot;&gt;&lt;property id=&quot;20148&quot; value=&quot;5&quot;/&gt;&lt;property id=&quot;20300&quot; value=&quot;Slide 65 - &amp;quot;Sección 4: Recordar las conclusiones principales&amp;quot;&quot;/&gt;&lt;property id=&quot;20307&quot; value=&quot;651&quot;/&gt;&lt;/object&gt;&lt;object type=&quot;3&quot; unique_id=&quot;10068&quot;&gt;&lt;property id=&quot;20148&quot; value=&quot;5&quot;/&gt;&lt;property id=&quot;20300&quot; value=&quot;Slide 66 - &amp;quot;Tomar medidas  Consulte la página 39 de la      Guía del participante&amp;quot;&quot;/&gt;&lt;property id=&quot;20307&quot; value=&quot;713&quot;/&gt;&lt;/object&gt;&lt;object type=&quot;3&quot; unique_id=&quot;10069&quot;&gt;&lt;property id=&quot;20148&quot; value=&quot;5&quot;/&gt;&lt;property id=&quot;20300&quot; value=&quot;Slide 67 - &amp;quot;Encuesta posterior a la capacitación  Consulte la página 43 de la  Guía del participante&amp;quot;&quot;/&gt;&lt;property id=&quot;20307&quot; value=&quot;714&quot;/&gt;&lt;/object&gt;&lt;object type=&quot;3&quot; unique_id=&quot;10346&quot;&gt;&lt;property id=&quot;20148&quot; value=&quot;5&quot;/&gt;&lt;property id=&quot;20300&quot; value=&quot;Slide 48 - &amp;quot;Pruébelo: Uso de un registro de transacciones, respuesta de referencia&amp;quot;&quot;/&gt;&lt;property id=&quot;20307&quot; value=&quot;732&quot;/&gt;&lt;/object&gt;&lt;object type=&quot;3&quot; unique_id=&quot;10762&quot;&gt;&lt;property id=&quot;20148&quot; value=&quot;5&quot;/&gt;&lt;property id=&quot;20300&quot; value=&quot;Slide 1 - &amp;quot;Puede contar con eso&amp;quot;&quot;/&gt;&lt;property id=&quot;20307&quot; value=&quot;733&quot;/&gt;&lt;/object&gt;&lt;/object&gt;&lt;object type=&quot;8&quot; unique_id=&quot;10138&quot;&gt;&lt;/object&gt;&lt;/object&gt;&lt;/database&gt;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s_new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Non-Sensitive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223796F-8607-4ABB-86EA-C0DB026D0534}"/>
</file>

<file path=customXml/itemProps2.xml><?xml version="1.0" encoding="utf-8"?>
<ds:datastoreItem xmlns:ds="http://schemas.openxmlformats.org/officeDocument/2006/customXml" ds:itemID="{4EF96E6E-1EE6-46CE-81B5-98488B1D8E5C}"/>
</file>

<file path=customXml/itemProps3.xml><?xml version="1.0" encoding="utf-8"?>
<ds:datastoreItem xmlns:ds="http://schemas.openxmlformats.org/officeDocument/2006/customXml" ds:itemID="{F58E7119-4995-415E-9848-E0D44ABD7D6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21925</TotalTime>
  <Words>2590</Words>
  <Application>Microsoft Office PowerPoint</Application>
  <PresentationFormat>On-screen Show (4:3)</PresentationFormat>
  <Paragraphs>405</Paragraphs>
  <Slides>67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6" baseType="lpstr">
      <vt:lpstr>Arial</vt:lpstr>
      <vt:lpstr>Calibri</vt:lpstr>
      <vt:lpstr>Franklin Gothic Book</vt:lpstr>
      <vt:lpstr>Franklin Gothic Medium</vt:lpstr>
      <vt:lpstr>MS Mincho</vt:lpstr>
      <vt:lpstr>MS Mincho</vt:lpstr>
      <vt:lpstr>Times New Roman</vt:lpstr>
      <vt:lpstr>Wingdings</vt:lpstr>
      <vt:lpstr>Modules_new</vt:lpstr>
      <vt:lpstr>Puede contar con eso</vt:lpstr>
      <vt:lpstr>Encuesta previa a la capacitación  Consulte la página 41 de la Guía del participante</vt:lpstr>
      <vt:lpstr>Productos, servicios y proveedores financieros</vt:lpstr>
      <vt:lpstr>Sección 1: Conclusiones principales</vt:lpstr>
      <vt:lpstr>Instituciones financieras: Bancos y cooperativas de ahorro y crédito</vt:lpstr>
      <vt:lpstr>Diferencias entre bancos, y  cooperativas de ahorro y crédito</vt:lpstr>
      <vt:lpstr>Seguro de depósito: para bancos</vt:lpstr>
      <vt:lpstr>Seguro compartido: para cooperativas de ahorro y crédito</vt:lpstr>
      <vt:lpstr>Cómo acceder a los servicios</vt:lpstr>
      <vt:lpstr>Productos y servicios disponibles en instituciones financieras</vt:lpstr>
      <vt:lpstr>Los productos de depósito incluyen los siguientes:</vt:lpstr>
      <vt:lpstr>Los productos de crédito incluyen los siguientes:</vt:lpstr>
      <vt:lpstr>A continuación, otros productos y servicios:</vt:lpstr>
      <vt:lpstr>Otros proveedores de servicios financieros</vt:lpstr>
      <vt:lpstr>¿Qué productos y servicios financieros necesita?</vt:lpstr>
      <vt:lpstr>Pruébelo: ¿Qué necesita para administrar su dinero?  Consulte la página 8 de la Guía del participante </vt:lpstr>
      <vt:lpstr>Aplíquelo: Mis necesidades de administración financiera Consulte la página 9 de la Guía del participante</vt:lpstr>
      <vt:lpstr>Aplíquelo: Mi lista de comprobación bancaria  Consulte la página 10 de la Guía del participante</vt:lpstr>
      <vt:lpstr>Seis secciones de  Aplíquelo: Mi lista de comprobación bancaria</vt:lpstr>
      <vt:lpstr>Sección 1: Recordar las conclusiones principales</vt:lpstr>
      <vt:lpstr>Section 2: Opening an Account</vt:lpstr>
      <vt:lpstr>Sección 2: Conclusiones principales</vt:lpstr>
      <vt:lpstr>Cuentas de ahorro y de cheques</vt:lpstr>
      <vt:lpstr>Aplíquelo: Mi lista de comprobación para abrir una cuenta de ahorro o de cheques, consulte la página 15 de la Guía del participante</vt:lpstr>
      <vt:lpstr>Solicitar en persona o en línea</vt:lpstr>
      <vt:lpstr>Informes de antecedentes bancarios</vt:lpstr>
      <vt:lpstr>Aplíquelo: Cómo obtener mis informes de antecedentes bancarios Consulte la página 17 de la Guía del participante</vt:lpstr>
      <vt:lpstr>Aplíquelo: Cómo presentar un reclamo de mi informe de antecedentes bancarios  Consultar la página 18 de la Guía del participante</vt:lpstr>
      <vt:lpstr>Aplíquelo: Mis opciones para abrir una cuenta a pesar de los inconvenientes  Consultar la página 21 de la Guía del participante</vt:lpstr>
      <vt:lpstr>Opciones posibles</vt:lpstr>
      <vt:lpstr>Sección 2: Recordar las conclusiones principales</vt:lpstr>
      <vt:lpstr>Section 3: Managing an Account</vt:lpstr>
      <vt:lpstr>Sección 3: Conclusiones principales</vt:lpstr>
      <vt:lpstr>Cómo usar una cuenta de ahorro</vt:lpstr>
      <vt:lpstr>Aplíquelo: Administrar mi cuenta de ahorro  Consulte la página 24 de la Guía del participante</vt:lpstr>
      <vt:lpstr>Administrar mi cuenta de ahorro</vt:lpstr>
      <vt:lpstr>Cómo usar una cuenta de cheques</vt:lpstr>
      <vt:lpstr>Sobregiro</vt:lpstr>
      <vt:lpstr>Rodney: Ejemplo de sobregiro</vt:lpstr>
      <vt:lpstr>Depósito directo</vt:lpstr>
      <vt:lpstr>Pago de cuentas automático/Débito automático</vt:lpstr>
      <vt:lpstr>Pruébelo: Aprender cómo se compone un cheque en la página 27 de la Guía del participante</vt:lpstr>
      <vt:lpstr>Cheque de ejemplo</vt:lpstr>
      <vt:lpstr>Aplíquelo: Administrar mi cuenta de cheques  Consulte la página 28 de la Guía del participante</vt:lpstr>
      <vt:lpstr>Administrar una cuenta de cheques</vt:lpstr>
      <vt:lpstr>Más maneras de  administrar una cuenta de cheques</vt:lpstr>
      <vt:lpstr>Pruébelo: Uso de un registro de transacciones  Consulte la página 29 de la Guía del participante</vt:lpstr>
      <vt:lpstr>Pruébelo: Uso de un registro de transacciones, respuesta de referencia</vt:lpstr>
      <vt:lpstr>Pruébelo: Utilización de una aplicación móvil  Consulte la página 31 de la Guía del participante</vt:lpstr>
      <vt:lpstr>Tarjetas de cajeros automáticos</vt:lpstr>
      <vt:lpstr>Tarjetas de débito</vt:lpstr>
      <vt:lpstr>Pagos “directos entre personas” (P2P)</vt:lpstr>
      <vt:lpstr>Aplicaciones de billetera móvil</vt:lpstr>
      <vt:lpstr>Sección 3: Recordar las conclusiones principales</vt:lpstr>
      <vt:lpstr>Section 4: Prepaid Cards</vt:lpstr>
      <vt:lpstr>Sección 4: Conclusiones principales</vt:lpstr>
      <vt:lpstr>Cómo funcionan las tarjetas prepagas</vt:lpstr>
      <vt:lpstr>Clases de tarjetas prepagas</vt:lpstr>
      <vt:lpstr>Pruébelo: Características de la mayoría de las tarjetas prepagas recargables  Consulte la página 35 de la Guía del participante</vt:lpstr>
      <vt:lpstr>Pruébelo: ¿Cuáles son los cargos comunes de las tarjetas prepagas recargables? Consulte la página 35 de la Guía del participante</vt:lpstr>
      <vt:lpstr>Pruébelo: ¿Una tarjeta prepaga o una cuenta bancaria? Consulte la página 36 de la Guía del participante</vt:lpstr>
      <vt:lpstr>Aplíquelo: Recargable vs. débito: ¿qué tarjeta es la indicada para mí? Consulte la página 37 de la Guía del participante</vt:lpstr>
      <vt:lpstr>Tarjetas prepagas perdidas o robadas</vt:lpstr>
      <vt:lpstr>Consejos para usar tarjetas prepagas</vt:lpstr>
      <vt:lpstr>Sección 4: Recordar las conclusiones principales</vt:lpstr>
      <vt:lpstr>Tomar medidas  Consulte la página 39 de la      Guía del participante</vt:lpstr>
      <vt:lpstr>Encuesta posterior a la capacitación  Consulte la página 43 de la  Guía del participante</vt:lpstr>
    </vt:vector>
  </TitlesOfParts>
  <Manager/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Modulo 2 Puede contar con eso</dc:title>
  <dc:subject>Modulo 2 Puede contar con eso</dc:subject>
  <dc:creator>FDIC</dc:creator>
  <cp:keywords>Modulo 2 Puede contar con eso</cp:keywords>
  <dc:description>Modulo 2 Puede contar con eso</dc:description>
  <cp:lastModifiedBy>Vallarta, Alfred J. [CTR]</cp:lastModifiedBy>
  <cp:revision>562</cp:revision>
  <cp:lastPrinted>2018-10-22T18:53:28Z</cp:lastPrinted>
  <dcterms:created xsi:type="dcterms:W3CDTF">2017-05-22T18:21:11Z</dcterms:created>
  <dcterms:modified xsi:type="dcterms:W3CDTF">2022-10-26T17:40:49Z</dcterms:modified>
  <cp:category>Modulo 2 Puede contar con eso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</Properties>
</file>